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Lst>
  <p:notesMasterIdLst>
    <p:notesMasterId r:id="rId79"/>
  </p:notesMasterIdLst>
  <p:handoutMasterIdLst>
    <p:handoutMasterId r:id="rId80"/>
  </p:handoutMasterIdLst>
  <p:sldIdLst>
    <p:sldId id="430" r:id="rId3"/>
    <p:sldId id="470" r:id="rId4"/>
    <p:sldId id="448" r:id="rId5"/>
    <p:sldId id="472" r:id="rId6"/>
    <p:sldId id="468" r:id="rId7"/>
    <p:sldId id="451" r:id="rId8"/>
    <p:sldId id="469" r:id="rId9"/>
    <p:sldId id="459" r:id="rId10"/>
    <p:sldId id="453" r:id="rId11"/>
    <p:sldId id="454" r:id="rId12"/>
    <p:sldId id="458" r:id="rId13"/>
    <p:sldId id="460" r:id="rId14"/>
    <p:sldId id="475" r:id="rId15"/>
    <p:sldId id="495" r:id="rId16"/>
    <p:sldId id="476" r:id="rId17"/>
    <p:sldId id="496" r:id="rId18"/>
    <p:sldId id="493" r:id="rId19"/>
    <p:sldId id="477" r:id="rId20"/>
    <p:sldId id="494" r:id="rId21"/>
    <p:sldId id="478" r:id="rId22"/>
    <p:sldId id="497" r:id="rId23"/>
    <p:sldId id="499" r:id="rId24"/>
    <p:sldId id="498" r:id="rId25"/>
    <p:sldId id="500" r:id="rId26"/>
    <p:sldId id="473" r:id="rId27"/>
    <p:sldId id="455" r:id="rId28"/>
    <p:sldId id="462" r:id="rId29"/>
    <p:sldId id="463" r:id="rId30"/>
    <p:sldId id="456" r:id="rId31"/>
    <p:sldId id="461" r:id="rId32"/>
    <p:sldId id="464" r:id="rId33"/>
    <p:sldId id="465" r:id="rId34"/>
    <p:sldId id="466" r:id="rId35"/>
    <p:sldId id="501" r:id="rId36"/>
    <p:sldId id="467" r:id="rId37"/>
    <p:sldId id="503" r:id="rId38"/>
    <p:sldId id="504" r:id="rId39"/>
    <p:sldId id="481" r:id="rId40"/>
    <p:sldId id="505" r:id="rId41"/>
    <p:sldId id="536" r:id="rId42"/>
    <p:sldId id="483" r:id="rId43"/>
    <p:sldId id="485" r:id="rId44"/>
    <p:sldId id="484" r:id="rId45"/>
    <p:sldId id="486" r:id="rId46"/>
    <p:sldId id="487" r:id="rId47"/>
    <p:sldId id="489" r:id="rId48"/>
    <p:sldId id="488" r:id="rId49"/>
    <p:sldId id="490" r:id="rId50"/>
    <p:sldId id="506" r:id="rId51"/>
    <p:sldId id="533" r:id="rId52"/>
    <p:sldId id="507" r:id="rId53"/>
    <p:sldId id="534" r:id="rId54"/>
    <p:sldId id="508" r:id="rId55"/>
    <p:sldId id="535" r:id="rId56"/>
    <p:sldId id="509" r:id="rId57"/>
    <p:sldId id="511" r:id="rId58"/>
    <p:sldId id="512" r:id="rId59"/>
    <p:sldId id="524" r:id="rId60"/>
    <p:sldId id="513" r:id="rId61"/>
    <p:sldId id="525" r:id="rId62"/>
    <p:sldId id="515" r:id="rId63"/>
    <p:sldId id="517" r:id="rId64"/>
    <p:sldId id="516" r:id="rId65"/>
    <p:sldId id="523" r:id="rId66"/>
    <p:sldId id="519" r:id="rId67"/>
    <p:sldId id="526" r:id="rId68"/>
    <p:sldId id="520" r:id="rId69"/>
    <p:sldId id="527" r:id="rId70"/>
    <p:sldId id="537" r:id="rId71"/>
    <p:sldId id="528" r:id="rId72"/>
    <p:sldId id="538" r:id="rId73"/>
    <p:sldId id="529" r:id="rId74"/>
    <p:sldId id="530" r:id="rId75"/>
    <p:sldId id="539" r:id="rId76"/>
    <p:sldId id="531" r:id="rId77"/>
    <p:sldId id="540" r:id="rId78"/>
  </p:sldIdLst>
  <p:sldSz cx="9144000" cy="6858000" type="screen4x3"/>
  <p:notesSz cx="9998075" cy="686435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 name="Dr. Rolf Biehler" initials="DRB" lastIdx="6" clrIdx="1"/>
  <p:cmAuthor id="36" name="Ralf" initials="R" lastIdx="15" clrIdx="0"/>
  <p:cmAuthor id="37" name="ralfn" initials="r" lastIdx="1" clrIdx="3">
    <p:extLst>
      <p:ext uri="{19B8F6BF-5375-455C-9EA6-DF929625EA0E}">
        <p15:presenceInfo xmlns:p15="http://schemas.microsoft.com/office/powerpoint/2012/main" userId="ralfn" providerId="None"/>
      </p:ext>
    </p:extLst>
  </p:cmAuthor>
  <p:cmAuthor id="38" name="Jan" initials="JO" lastIdx="13" clrIdx="4">
    <p:extLst>
      <p:ext uri="{19B8F6BF-5375-455C-9EA6-DF929625EA0E}">
        <p15:presenceInfo xmlns:p15="http://schemas.microsoft.com/office/powerpoint/2012/main" userId="Jan" providerId="None"/>
      </p:ext>
    </p:extLst>
  </p:cmAuthor>
  <p:cmAuthor id="34" name="Dr. Rolf Biehler" initials="DRB [11]"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A86"/>
    <a:srgbClr val="E6E6E6"/>
    <a:srgbClr val="E8EC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38B1855-1B75-4FBE-930C-398BA8C253C6}" styleName="Designformatvorlage 2 - Akz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62" autoAdjust="0"/>
    <p:restoredTop sz="96404" autoAdjust="0"/>
  </p:normalViewPr>
  <p:slideViewPr>
    <p:cSldViewPr snapToGrid="0">
      <p:cViewPr varScale="1">
        <p:scale>
          <a:sx n="79" d="100"/>
          <a:sy n="79" d="100"/>
        </p:scale>
        <p:origin x="1507" y="96"/>
      </p:cViewPr>
      <p:guideLst>
        <p:guide orient="horz" pos="2160"/>
        <p:guide pos="2880"/>
      </p:guideLst>
    </p:cSldViewPr>
  </p:slideViewPr>
  <p:notesTextViewPr>
    <p:cViewPr>
      <p:scale>
        <a:sx n="1" d="1"/>
        <a:sy n="1" d="1"/>
      </p:scale>
      <p:origin x="0" y="0"/>
    </p:cViewPr>
  </p:notesTextViewPr>
  <p:sorterViewPr>
    <p:cViewPr>
      <p:scale>
        <a:sx n="125" d="100"/>
        <a:sy n="125" d="100"/>
      </p:scale>
      <p:origin x="0" y="0"/>
    </p:cViewPr>
  </p:sorterViewPr>
  <p:notesViewPr>
    <p:cSldViewPr snapToGrid="0">
      <p:cViewPr varScale="1">
        <p:scale>
          <a:sx n="81" d="100"/>
          <a:sy n="81" d="100"/>
        </p:scale>
        <p:origin x="4026"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theme" Target="theme/theme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 y="4"/>
            <a:ext cx="4332797" cy="343909"/>
          </a:xfrm>
          <a:prstGeom prst="rect">
            <a:avLst/>
          </a:prstGeom>
        </p:spPr>
        <p:txBody>
          <a:bodyPr vert="horz" lIns="88954" tIns="44477" rIns="88954" bIns="44477" rtlCol="0"/>
          <a:lstStyle>
            <a:lvl1pPr algn="l">
              <a:defRPr sz="1100"/>
            </a:lvl1pPr>
          </a:lstStyle>
          <a:p>
            <a:endParaRPr lang="de-DE" dirty="0"/>
          </a:p>
        </p:txBody>
      </p:sp>
      <p:sp>
        <p:nvSpPr>
          <p:cNvPr id="3" name="Datumsplatzhalter 2"/>
          <p:cNvSpPr>
            <a:spLocks noGrp="1"/>
          </p:cNvSpPr>
          <p:nvPr>
            <p:ph type="dt" sz="quarter" idx="1"/>
          </p:nvPr>
        </p:nvSpPr>
        <p:spPr>
          <a:xfrm>
            <a:off x="5663046" y="4"/>
            <a:ext cx="4332797" cy="343909"/>
          </a:xfrm>
          <a:prstGeom prst="rect">
            <a:avLst/>
          </a:prstGeom>
        </p:spPr>
        <p:txBody>
          <a:bodyPr vert="horz" lIns="88954" tIns="44477" rIns="88954" bIns="44477" rtlCol="0"/>
          <a:lstStyle>
            <a:lvl1pPr algn="r">
              <a:defRPr sz="1100"/>
            </a:lvl1pPr>
          </a:lstStyle>
          <a:p>
            <a:fld id="{DBFE2046-6DF9-4660-BAE1-CF2AA8425297}" type="datetimeFigureOut">
              <a:rPr lang="de-DE" smtClean="0"/>
              <a:t>11.01.2022</a:t>
            </a:fld>
            <a:endParaRPr lang="de-DE" dirty="0"/>
          </a:p>
        </p:txBody>
      </p:sp>
      <p:sp>
        <p:nvSpPr>
          <p:cNvPr id="4" name="Fußzeilenplatzhalter 3"/>
          <p:cNvSpPr>
            <a:spLocks noGrp="1"/>
          </p:cNvSpPr>
          <p:nvPr>
            <p:ph type="ftr" sz="quarter" idx="2"/>
          </p:nvPr>
        </p:nvSpPr>
        <p:spPr>
          <a:xfrm>
            <a:off x="4" y="6520442"/>
            <a:ext cx="4332797" cy="343909"/>
          </a:xfrm>
          <a:prstGeom prst="rect">
            <a:avLst/>
          </a:prstGeom>
        </p:spPr>
        <p:txBody>
          <a:bodyPr vert="horz" lIns="88954" tIns="44477" rIns="88954" bIns="44477" rtlCol="0" anchor="b"/>
          <a:lstStyle>
            <a:lvl1pPr algn="l">
              <a:defRPr sz="1100"/>
            </a:lvl1pPr>
          </a:lstStyle>
          <a:p>
            <a:endParaRPr lang="de-DE" dirty="0"/>
          </a:p>
        </p:txBody>
      </p:sp>
      <p:sp>
        <p:nvSpPr>
          <p:cNvPr id="5" name="Foliennummernplatzhalter 4"/>
          <p:cNvSpPr>
            <a:spLocks noGrp="1"/>
          </p:cNvSpPr>
          <p:nvPr>
            <p:ph type="sldNum" sz="quarter" idx="3"/>
          </p:nvPr>
        </p:nvSpPr>
        <p:spPr>
          <a:xfrm>
            <a:off x="5663046" y="6520442"/>
            <a:ext cx="4332797" cy="343909"/>
          </a:xfrm>
          <a:prstGeom prst="rect">
            <a:avLst/>
          </a:prstGeom>
        </p:spPr>
        <p:txBody>
          <a:bodyPr vert="horz" lIns="88954" tIns="44477" rIns="88954" bIns="44477" rtlCol="0" anchor="b"/>
          <a:lstStyle>
            <a:lvl1pPr algn="r">
              <a:defRPr sz="1100"/>
            </a:lvl1pPr>
          </a:lstStyle>
          <a:p>
            <a:fld id="{C0E6E6EA-361B-4ECC-A08D-A2C44588F229}" type="slidenum">
              <a:rPr lang="de-DE" smtClean="0"/>
              <a:t>‹Nr.›</a:t>
            </a:fld>
            <a:endParaRPr lang="de-DE" dirty="0"/>
          </a:p>
        </p:txBody>
      </p:sp>
    </p:spTree>
    <p:extLst>
      <p:ext uri="{BB962C8B-B14F-4D97-AF65-F5344CB8AC3E}">
        <p14:creationId xmlns:p14="http://schemas.microsoft.com/office/powerpoint/2010/main" val="34884134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 y="0"/>
            <a:ext cx="4332499" cy="344410"/>
          </a:xfrm>
          <a:prstGeom prst="rect">
            <a:avLst/>
          </a:prstGeom>
        </p:spPr>
        <p:txBody>
          <a:bodyPr vert="horz" lIns="96356" tIns="48177" rIns="96356" bIns="48177" rtlCol="0"/>
          <a:lstStyle>
            <a:lvl1pPr algn="l">
              <a:defRPr sz="1200"/>
            </a:lvl1pPr>
          </a:lstStyle>
          <a:p>
            <a:endParaRPr lang="de-DE" dirty="0"/>
          </a:p>
        </p:txBody>
      </p:sp>
      <p:sp>
        <p:nvSpPr>
          <p:cNvPr id="3" name="Datumsplatzhalter 2"/>
          <p:cNvSpPr>
            <a:spLocks noGrp="1"/>
          </p:cNvSpPr>
          <p:nvPr>
            <p:ph type="dt" idx="1"/>
          </p:nvPr>
        </p:nvSpPr>
        <p:spPr>
          <a:xfrm>
            <a:off x="5663266" y="0"/>
            <a:ext cx="4332499" cy="344410"/>
          </a:xfrm>
          <a:prstGeom prst="rect">
            <a:avLst/>
          </a:prstGeom>
        </p:spPr>
        <p:txBody>
          <a:bodyPr vert="horz" lIns="96356" tIns="48177" rIns="96356" bIns="48177" rtlCol="0"/>
          <a:lstStyle>
            <a:lvl1pPr algn="r">
              <a:defRPr sz="1200"/>
            </a:lvl1pPr>
          </a:lstStyle>
          <a:p>
            <a:fld id="{A88D47C2-EFB2-4BFD-ACDF-BF33BCE94EA3}" type="datetimeFigureOut">
              <a:rPr lang="de-DE" smtClean="0"/>
              <a:t>11.01.2022</a:t>
            </a:fld>
            <a:endParaRPr lang="de-DE" dirty="0"/>
          </a:p>
        </p:txBody>
      </p:sp>
      <p:sp>
        <p:nvSpPr>
          <p:cNvPr id="4" name="Folienbildplatzhalter 3"/>
          <p:cNvSpPr>
            <a:spLocks noGrp="1" noRot="1" noChangeAspect="1"/>
          </p:cNvSpPr>
          <p:nvPr>
            <p:ph type="sldImg" idx="2"/>
          </p:nvPr>
        </p:nvSpPr>
        <p:spPr>
          <a:xfrm>
            <a:off x="3455988" y="857250"/>
            <a:ext cx="3086100" cy="2316163"/>
          </a:xfrm>
          <a:prstGeom prst="rect">
            <a:avLst/>
          </a:prstGeom>
          <a:noFill/>
          <a:ln w="12700">
            <a:solidFill>
              <a:prstClr val="black"/>
            </a:solidFill>
          </a:ln>
        </p:spPr>
        <p:txBody>
          <a:bodyPr vert="horz" lIns="96356" tIns="48177" rIns="96356" bIns="48177" rtlCol="0" anchor="ctr"/>
          <a:lstStyle/>
          <a:p>
            <a:endParaRPr lang="de-DE" dirty="0"/>
          </a:p>
        </p:txBody>
      </p:sp>
      <p:sp>
        <p:nvSpPr>
          <p:cNvPr id="5" name="Notizenplatzhalter 4"/>
          <p:cNvSpPr>
            <a:spLocks noGrp="1"/>
          </p:cNvSpPr>
          <p:nvPr>
            <p:ph type="body" sz="quarter" idx="3"/>
          </p:nvPr>
        </p:nvSpPr>
        <p:spPr>
          <a:xfrm>
            <a:off x="999808" y="3303469"/>
            <a:ext cx="7998460" cy="2702838"/>
          </a:xfrm>
          <a:prstGeom prst="rect">
            <a:avLst/>
          </a:prstGeom>
        </p:spPr>
        <p:txBody>
          <a:bodyPr vert="horz" lIns="96356" tIns="48177" rIns="96356" bIns="48177"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3" y="6519943"/>
            <a:ext cx="4332499" cy="344409"/>
          </a:xfrm>
          <a:prstGeom prst="rect">
            <a:avLst/>
          </a:prstGeom>
        </p:spPr>
        <p:txBody>
          <a:bodyPr vert="horz" lIns="96356" tIns="48177" rIns="96356" bIns="48177" rtlCol="0" anchor="b"/>
          <a:lstStyle>
            <a:lvl1pPr algn="l">
              <a:defRPr sz="1200"/>
            </a:lvl1pPr>
          </a:lstStyle>
          <a:p>
            <a:endParaRPr lang="de-DE" dirty="0"/>
          </a:p>
        </p:txBody>
      </p:sp>
      <p:sp>
        <p:nvSpPr>
          <p:cNvPr id="7" name="Foliennummernplatzhalter 6"/>
          <p:cNvSpPr>
            <a:spLocks noGrp="1"/>
          </p:cNvSpPr>
          <p:nvPr>
            <p:ph type="sldNum" sz="quarter" idx="5"/>
          </p:nvPr>
        </p:nvSpPr>
        <p:spPr>
          <a:xfrm>
            <a:off x="5663266" y="6519943"/>
            <a:ext cx="4332499" cy="344409"/>
          </a:xfrm>
          <a:prstGeom prst="rect">
            <a:avLst/>
          </a:prstGeom>
        </p:spPr>
        <p:txBody>
          <a:bodyPr vert="horz" lIns="96356" tIns="48177" rIns="96356" bIns="48177" rtlCol="0" anchor="b"/>
          <a:lstStyle>
            <a:lvl1pPr algn="r">
              <a:defRPr sz="1200"/>
            </a:lvl1pPr>
          </a:lstStyle>
          <a:p>
            <a:fld id="{8F49B0EB-60CF-4256-89FB-EEEC3E3CD04F}" type="slidenum">
              <a:rPr lang="de-DE" smtClean="0"/>
              <a:t>‹Nr.›</a:t>
            </a:fld>
            <a:endParaRPr lang="de-DE" dirty="0"/>
          </a:p>
        </p:txBody>
      </p:sp>
    </p:spTree>
    <p:extLst>
      <p:ext uri="{BB962C8B-B14F-4D97-AF65-F5344CB8AC3E}">
        <p14:creationId xmlns:p14="http://schemas.microsoft.com/office/powerpoint/2010/main" val="4051161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berschrift+Text">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191722" y="813816"/>
            <a:ext cx="8531078" cy="571152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Text</a:t>
            </a:r>
          </a:p>
        </p:txBody>
      </p:sp>
      <p:sp>
        <p:nvSpPr>
          <p:cNvPr id="8" name="Titelplatzhalter 2">
            <a:extLst>
              <a:ext uri="{FF2B5EF4-FFF2-40B4-BE49-F238E27FC236}">
                <a16:creationId xmlns:a16="http://schemas.microsoft.com/office/drawing/2014/main" id="{59035B23-0086-4B70-A7CD-237041492CB4}"/>
              </a:ext>
            </a:extLst>
          </p:cNvPr>
          <p:cNvSpPr>
            <a:spLocks noGrp="1"/>
          </p:cNvSpPr>
          <p:nvPr>
            <p:ph type="title"/>
          </p:nvPr>
        </p:nvSpPr>
        <p:spPr>
          <a:xfrm>
            <a:off x="191722" y="171654"/>
            <a:ext cx="8531078" cy="490861"/>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2066752972"/>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liederung">
    <p:bg>
      <p:bgPr>
        <a:solidFill>
          <a:schemeClr val="bg1"/>
        </a:solidFill>
        <a:effectLst/>
      </p:bgPr>
    </p:bg>
    <p:spTree>
      <p:nvGrpSpPr>
        <p:cNvPr id="1" name=""/>
        <p:cNvGrpSpPr/>
        <p:nvPr/>
      </p:nvGrpSpPr>
      <p:grpSpPr>
        <a:xfrm>
          <a:off x="0" y="0"/>
          <a:ext cx="0" cy="0"/>
          <a:chOff x="0" y="0"/>
          <a:chExt cx="0" cy="0"/>
        </a:xfrm>
      </p:grpSpPr>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a:t>Gliederung</a:t>
            </a:r>
            <a:endParaRPr lang="de-DE" dirty="0"/>
          </a:p>
        </p:txBody>
      </p:sp>
      <p:sp>
        <p:nvSpPr>
          <p:cNvPr id="6" name="Rechteck 5"/>
          <p:cNvSpPr/>
          <p:nvPr userDrawn="1"/>
        </p:nvSpPr>
        <p:spPr bwMode="auto">
          <a:xfrm>
            <a:off x="0" y="332655"/>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p:txBody>
      </p:sp>
    </p:spTree>
    <p:extLst>
      <p:ext uri="{BB962C8B-B14F-4D97-AF65-F5344CB8AC3E}">
        <p14:creationId xmlns:p14="http://schemas.microsoft.com/office/powerpoint/2010/main" val="41348919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6" name="Bildplatzhalter 5"/>
          <p:cNvSpPr>
            <a:spLocks noGrp="1"/>
          </p:cNvSpPr>
          <p:nvPr userDrawn="1">
            <p:ph type="pic" sz="quarter" idx="10"/>
          </p:nvPr>
        </p:nvSpPr>
        <p:spPr>
          <a:xfrm>
            <a:off x="0" y="765175"/>
            <a:ext cx="9144000" cy="2807841"/>
          </a:xfrm>
        </p:spPr>
        <p:txBody>
          <a:bodyPr/>
          <a:lstStyle/>
          <a:p>
            <a:r>
              <a:rPr lang="de-DE" dirty="0"/>
              <a:t>Bild durch Klicken auf Symbol hinzufügen</a:t>
            </a:r>
          </a:p>
        </p:txBody>
      </p:sp>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27"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Grafik 2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172011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600" b="1" i="0" u="none" strike="noStrike" kern="0" cap="none" spc="0" normalizeH="0" baseline="0" noProof="0" dirty="0">
                <a:ln>
                  <a:noFill/>
                </a:ln>
                <a:solidFill>
                  <a:srgbClr val="327A86"/>
                </a:solidFill>
                <a:effectLst/>
                <a:uLnTx/>
                <a:uFillTx/>
                <a:latin typeface="Calibri"/>
                <a:ea typeface="ＭＳ Ｐゴシック"/>
                <a:cs typeface="Calibri"/>
              </a:rPr>
              <a:t>Titel ohne Bild</a:t>
            </a:r>
          </a:p>
        </p:txBody>
      </p:sp>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31"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16" name="Grafik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7722851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5" name="Bildplatzhalter 4"/>
          <p:cNvSpPr>
            <a:spLocks noGrp="1"/>
          </p:cNvSpPr>
          <p:nvPr>
            <p:ph type="pic" sz="quarter" idx="10"/>
          </p:nvPr>
        </p:nvSpPr>
        <p:spPr>
          <a:xfrm>
            <a:off x="0" y="3787878"/>
            <a:ext cx="6876256" cy="2881481"/>
          </a:xfrm>
        </p:spPr>
        <p:txBody>
          <a:bodyPr/>
          <a:lstStyle/>
          <a:p>
            <a:r>
              <a:rPr lang="de-DE" dirty="0"/>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21" name="Grafi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pic>
        <p:nvPicPr>
          <p:cNvPr id="23" name="Grafik 2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7140227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38762"/>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30185390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sz="1800"/>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3956809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3312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162186605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8.xml"/><Relationship Id="rId7"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Rectangle 8"/>
          <p:cNvSpPr>
            <a:spLocks noGrp="1" noChangeArrowheads="1"/>
          </p:cNvSpPr>
          <p:nvPr>
            <p:ph type="body" idx="1"/>
          </p:nvPr>
        </p:nvSpPr>
        <p:spPr bwMode="auto">
          <a:xfrm>
            <a:off x="191722" y="822960"/>
            <a:ext cx="8531078" cy="5718859"/>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7"/>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191722" y="171654"/>
            <a:ext cx="8531078"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4" name="Datumsplatzhalt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DE" dirty="0"/>
          </a:p>
        </p:txBody>
      </p:sp>
      <p:sp>
        <p:nvSpPr>
          <p:cNvPr id="5" name="Fußzeilenplatzhalt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sp>
        <p:nvSpPr>
          <p:cNvPr id="6" name="Foliennummernplatzhalt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20DE29-77EF-4A95-8231-B6C947838D50}" type="slidenum">
              <a:rPr lang="de-DE" smtClean="0"/>
              <a:t>‹Nr.›</a:t>
            </a:fld>
            <a:endParaRPr lang="de-DE" dirty="0"/>
          </a:p>
        </p:txBody>
      </p:sp>
    </p:spTree>
    <p:extLst>
      <p:ext uri="{BB962C8B-B14F-4D97-AF65-F5344CB8AC3E}">
        <p14:creationId xmlns:p14="http://schemas.microsoft.com/office/powerpoint/2010/main" val="2637410230"/>
      </p:ext>
    </p:extLst>
  </p:cSld>
  <p:clrMap bg1="lt1" tx1="dk1" bg2="lt2" tx2="dk2" accent1="accent1" accent2="accent2" accent3="accent3" accent4="accent4" accent5="accent5" accent6="accent6" hlink="hlink" folHlink="folHlink"/>
  <p:sldLayoutIdLst>
    <p:sldLayoutId id="2147483662" r:id="rId1"/>
    <p:sldLayoutId id="2147483680" r:id="rId2"/>
    <p:sldLayoutId id="2147483664" r:id="rId3"/>
    <p:sldLayoutId id="2147483665" r:id="rId4"/>
    <p:sldLayoutId id="2147483667" r:id="rId5"/>
  </p:sldLayoutIdLst>
  <p:hf hdr="0" ftr="0" dt="0"/>
  <p:txStyles>
    <p:titleStyle>
      <a:lvl1pPr algn="l" rtl="0" eaLnBrk="1" fontAlgn="base" hangingPunct="1">
        <a:spcBef>
          <a:spcPct val="0"/>
        </a:spcBef>
        <a:spcAft>
          <a:spcPct val="0"/>
        </a:spcAft>
        <a:defRPr sz="2500" b="1">
          <a:solidFill>
            <a:schemeClr val="tx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chemeClr val="tx1"/>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chemeClr val="tx1"/>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chemeClr val="tx1"/>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chemeClr val="tx1"/>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chemeClr val="tx1"/>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8"/>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9"/>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9"/>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9"/>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1032" name="Rectangle 8"/>
          <p:cNvSpPr>
            <a:spLocks noGrp="1" noChangeArrowheads="1"/>
          </p:cNvSpPr>
          <p:nvPr>
            <p:ph type="body" idx="1"/>
          </p:nvPr>
        </p:nvSpPr>
        <p:spPr bwMode="auto">
          <a:xfrm>
            <a:off x="324000" y="980728"/>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5" cstate="screen">
            <a:extLst>
              <a:ext uri="{28A0092B-C50C-407E-A947-70E740481C1C}">
                <a14:useLocalDpi xmlns:a14="http://schemas.microsoft.com/office/drawing/2010/main"/>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5250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a:lstStyle>
          <a:p>
            <a:r>
              <a:rPr lang="de-DE" dirty="0"/>
              <a:t>Zwischenfolien zur Struktur-Transparenz (für Fortbildende)</a:t>
            </a:r>
          </a:p>
        </p:txBody>
      </p:sp>
      <p:sp>
        <p:nvSpPr>
          <p:cNvPr id="8" name="Textfeld 7">
            <a:extLst>
              <a:ext uri="{FF2B5EF4-FFF2-40B4-BE49-F238E27FC236}">
                <a16:creationId xmlns:a16="http://schemas.microsoft.com/office/drawing/2014/main" id="{45DC3FB0-5ADE-4A8E-A4B5-C8EF962BE7BA}"/>
              </a:ext>
            </a:extLst>
          </p:cNvPr>
          <p:cNvSpPr txBox="1"/>
          <p:nvPr userDrawn="1"/>
        </p:nvSpPr>
        <p:spPr>
          <a:xfrm>
            <a:off x="771810" y="6598513"/>
            <a:ext cx="4318350" cy="261610"/>
          </a:xfrm>
          <a:prstGeom prst="rect">
            <a:avLst/>
          </a:prstGeom>
          <a:noFill/>
        </p:spPr>
        <p:txBody>
          <a:bodyPr wrap="square" rtlCol="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sz="1100" dirty="0">
                <a:solidFill>
                  <a:schemeClr val="tx1"/>
                </a:solidFill>
                <a:latin typeface="Calibri" panose="020F0502020204030204" pitchFamily="34" charset="0"/>
              </a:rPr>
              <a:t>DZLM 2022; Team Biehler (Stochastik </a:t>
            </a:r>
            <a:r>
              <a:rPr lang="de-DE" sz="1100" dirty="0" err="1">
                <a:solidFill>
                  <a:schemeClr val="tx1"/>
                </a:solidFill>
                <a:latin typeface="Calibri" panose="020F0502020204030204" pitchFamily="34" charset="0"/>
              </a:rPr>
              <a:t>SekII</a:t>
            </a:r>
            <a:r>
              <a:rPr lang="de-DE" sz="1100" dirty="0">
                <a:solidFill>
                  <a:schemeClr val="tx1"/>
                </a:solidFill>
                <a:latin typeface="Calibri" panose="020F0502020204030204" pitchFamily="34" charset="0"/>
              </a:rPr>
              <a:t>), Universität Paderborn</a:t>
            </a:r>
          </a:p>
        </p:txBody>
      </p:sp>
      <p:pic>
        <p:nvPicPr>
          <p:cNvPr id="9" name="Grafik 8">
            <a:extLst>
              <a:ext uri="{FF2B5EF4-FFF2-40B4-BE49-F238E27FC236}">
                <a16:creationId xmlns:a16="http://schemas.microsoft.com/office/drawing/2014/main" id="{1FBDEA37-BD8B-40EC-A0A2-67B9E724246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6579642"/>
            <a:ext cx="771810" cy="278358"/>
          </a:xfrm>
          <a:prstGeom prst="rect">
            <a:avLst/>
          </a:prstGeom>
        </p:spPr>
      </p:pic>
    </p:spTree>
    <p:extLst>
      <p:ext uri="{BB962C8B-B14F-4D97-AF65-F5344CB8AC3E}">
        <p14:creationId xmlns:p14="http://schemas.microsoft.com/office/powerpoint/2010/main" val="1116244918"/>
      </p:ext>
    </p:extLst>
  </p:cSld>
  <p:clrMap bg1="lt1" tx1="dk1" bg2="lt2" tx2="dk2" accent1="accent1" accent2="accent2" accent3="accent3" accent4="accent4" accent5="accent5" accent6="accent6" hlink="hlink" folHlink="folHlink"/>
  <p:sldLayoutIdLst>
    <p:sldLayoutId id="2147483682" r:id="rId1"/>
    <p:sldLayoutId id="2147483684" r:id="rId2"/>
    <p:sldLayoutId id="2147483683" r:id="rId3"/>
  </p:sldLayoutIdLst>
  <p:hf hdr="0" ftr="0" dt="0"/>
  <p:txStyles>
    <p:title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1.png"/><Relationship Id="rId4" Type="http://schemas.openxmlformats.org/officeDocument/2006/relationships/image" Target="../media/image220.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png"/><Relationship Id="rId7"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60.png"/><Relationship Id="rId3" Type="http://schemas.openxmlformats.org/officeDocument/2006/relationships/image" Target="../media/image3.png"/><Relationship Id="rId7" Type="http://schemas.openxmlformats.org/officeDocument/2006/relationships/image" Target="../media/image40.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35.png"/><Relationship Id="rId4" Type="http://schemas.openxmlformats.org/officeDocument/2006/relationships/image" Target="../media/image38.png"/><Relationship Id="rId9" Type="http://schemas.openxmlformats.org/officeDocument/2006/relationships/image" Target="../media/image271.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6.png"/><Relationship Id="rId2" Type="http://schemas.openxmlformats.org/officeDocument/2006/relationships/image" Target="../media/image44.pn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45.png"/><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9.png"/><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2.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3.png"/><Relationship Id="rId4" Type="http://schemas.openxmlformats.org/officeDocument/2006/relationships/image" Target="../media/image56.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4.wdp"/><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55.pn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57.png"/><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0.png"/><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hyperlink" Target="https://wiki.geogebra.org/en/File:GeoGebra.svg" TargetMode="External"/><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hyperlink" Target="http://creativecommons.org/licenses/by-sa/4.0/"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8.png"/><Relationship Id="rId4" Type="http://schemas.openxmlformats.org/officeDocument/2006/relationships/image" Target="../media/image67.png"/></Relationships>
</file>

<file path=ppt/slides/_rels/slide31.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png"/><Relationship Id="rId7" Type="http://schemas.openxmlformats.org/officeDocument/2006/relationships/image" Target="../media/image6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71.png"/><Relationship Id="rId4" Type="http://schemas.openxmlformats.org/officeDocument/2006/relationships/image" Target="../media/image70.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9.png"/><Relationship Id="rId4" Type="http://schemas.openxmlformats.org/officeDocument/2006/relationships/image" Target="../media/image72.png"/></Relationships>
</file>

<file path=ppt/slides/_rels/slide3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6.png"/><Relationship Id="rId1" Type="http://schemas.openxmlformats.org/officeDocument/2006/relationships/slideLayout" Target="../slideLayouts/slideLayout1.xml"/><Relationship Id="rId10" Type="http://schemas.openxmlformats.org/officeDocument/2006/relationships/image" Target="../media/image9.png"/><Relationship Id="rId9" Type="http://schemas.openxmlformats.org/officeDocument/2006/relationships/image" Target="../media/image560.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75.png"/><Relationship Id="rId4" Type="http://schemas.openxmlformats.org/officeDocument/2006/relationships/image" Target="../media/image74.png"/></Relationships>
</file>

<file path=ppt/slides/_rels/slide36.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3.png"/><Relationship Id="rId7" Type="http://schemas.openxmlformats.org/officeDocument/2006/relationships/image" Target="../media/image79.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6.wdp"/><Relationship Id="rId5" Type="http://schemas.openxmlformats.org/officeDocument/2006/relationships/image" Target="../media/image77.png"/><Relationship Id="rId10" Type="http://schemas.openxmlformats.org/officeDocument/2006/relationships/image" Target="NULL"/><Relationship Id="rId4" Type="http://schemas.openxmlformats.org/officeDocument/2006/relationships/image" Target="../media/image78.png"/><Relationship Id="rId9" Type="http://schemas.openxmlformats.org/officeDocument/2006/relationships/image" Target="../media/image73.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3.png"/><Relationship Id="rId7" Type="http://schemas.openxmlformats.org/officeDocument/2006/relationships/image" Target="../media/image84.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7.wdp"/><Relationship Id="rId5" Type="http://schemas.openxmlformats.org/officeDocument/2006/relationships/image" Target="../media/image83.png"/><Relationship Id="rId4" Type="http://schemas.openxmlformats.org/officeDocument/2006/relationships/image" Target="../media/image8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3.png"/><Relationship Id="rId7" Type="http://schemas.openxmlformats.org/officeDocument/2006/relationships/image" Target="../media/image89.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8.wdp"/><Relationship Id="rId5" Type="http://schemas.openxmlformats.org/officeDocument/2006/relationships/image" Target="../media/image86.png"/><Relationship Id="rId4" Type="http://schemas.openxmlformats.org/officeDocument/2006/relationships/image" Target="../media/image87.png"/><Relationship Id="rId9" Type="http://schemas.openxmlformats.org/officeDocument/2006/relationships/image" Target="../media/image91.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8.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microsoft.com/office/2007/relationships/hdphoto" Target="../media/hdphoto9.wdp"/><Relationship Id="rId4" Type="http://schemas.openxmlformats.org/officeDocument/2006/relationships/image" Target="../media/image96.png"/></Relationships>
</file>

<file path=ppt/slides/_rels/slide45.xml.rels><?xml version="1.0" encoding="UTF-8" standalone="yes"?>
<Relationships xmlns="http://schemas.openxmlformats.org/package/2006/relationships"><Relationship Id="rId3" Type="http://schemas.openxmlformats.org/officeDocument/2006/relationships/image" Target="../media/image98.png"/><Relationship Id="rId7" Type="http://schemas.openxmlformats.org/officeDocument/2006/relationships/image" Target="../media/image9.png"/><Relationship Id="rId2" Type="http://schemas.openxmlformats.org/officeDocument/2006/relationships/image" Target="../media/image97.png"/><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100.png"/><Relationship Id="rId4" Type="http://schemas.openxmlformats.org/officeDocument/2006/relationships/image" Target="../media/image99.png"/></Relationships>
</file>

<file path=ppt/slides/_rels/slide4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98.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07.png"/><Relationship Id="rId4" Type="http://schemas.openxmlformats.org/officeDocument/2006/relationships/image" Target="../media/image106.png"/></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3.png"/><Relationship Id="rId7" Type="http://schemas.openxmlformats.org/officeDocument/2006/relationships/image" Target="../media/image111.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10.wdp"/><Relationship Id="rId5" Type="http://schemas.openxmlformats.org/officeDocument/2006/relationships/image" Target="../media/image108.png"/><Relationship Id="rId10" Type="http://schemas.microsoft.com/office/2007/relationships/hdphoto" Target="../media/hdphoto12.wdp"/><Relationship Id="rId4" Type="http://schemas.openxmlformats.org/officeDocument/2006/relationships/image" Target="../media/image110.png"/><Relationship Id="rId9" Type="http://schemas.openxmlformats.org/officeDocument/2006/relationships/image" Target="../media/image112.pn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13.png"/><Relationship Id="rId4" Type="http://schemas.openxmlformats.org/officeDocument/2006/relationships/image" Target="../media/image115.png"/></Relationships>
</file>

<file path=ppt/slides/_rels/slide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7.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1.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122.png"/><Relationship Id="rId1" Type="http://schemas.openxmlformats.org/officeDocument/2006/relationships/slideLayout" Target="../slideLayouts/slideLayout1.xml"/><Relationship Id="rId4" Type="http://schemas.openxmlformats.org/officeDocument/2006/relationships/image" Target="../media/image8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6.png"/></Relationships>
</file>

<file path=ppt/slides/_rels/slide60.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3.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12.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3.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8.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0.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p:txBody>
          <a:bodyPr/>
          <a:lstStyle/>
          <a:p>
            <a:r>
              <a:rPr lang="de-DE" dirty="0"/>
              <a:t>Hilfekarten für GeoGebra Classic 6</a:t>
            </a:r>
          </a:p>
        </p:txBody>
      </p:sp>
      <p:sp>
        <p:nvSpPr>
          <p:cNvPr id="6" name="Untertitel 5"/>
          <p:cNvSpPr>
            <a:spLocks noGrp="1"/>
          </p:cNvSpPr>
          <p:nvPr>
            <p:ph type="subTitle" idx="1"/>
          </p:nvPr>
        </p:nvSpPr>
        <p:spPr>
          <a:xfrm>
            <a:off x="633963" y="4603576"/>
            <a:ext cx="5896744" cy="1320552"/>
          </a:xfrm>
        </p:spPr>
        <p:txBody>
          <a:bodyPr/>
          <a:lstStyle/>
          <a:p>
            <a:r>
              <a:rPr lang="de-DE" dirty="0"/>
              <a:t>Stochastik mit GeoGebra Classic 6: </a:t>
            </a:r>
            <a:br>
              <a:rPr lang="de-DE" dirty="0"/>
            </a:br>
            <a:r>
              <a:rPr lang="de-DE" dirty="0"/>
              <a:t>Visualisierungen, Statistik und Simulationen</a:t>
            </a:r>
          </a:p>
        </p:txBody>
      </p:sp>
      <p:pic>
        <p:nvPicPr>
          <p:cNvPr id="7"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8020" y="488946"/>
            <a:ext cx="3368480" cy="3315374"/>
          </a:xfrm>
          <a:prstGeom prst="rect">
            <a:avLst/>
          </a:prstGeom>
        </p:spPr>
      </p:pic>
      <p:sp>
        <p:nvSpPr>
          <p:cNvPr id="8" name="Rechteck 7"/>
          <p:cNvSpPr/>
          <p:nvPr/>
        </p:nvSpPr>
        <p:spPr>
          <a:xfrm>
            <a:off x="214010" y="5417890"/>
            <a:ext cx="6449438" cy="1169551"/>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In dieser Version der Hilfekarten sind die Folien für den </a:t>
            </a:r>
            <a:r>
              <a:rPr lang="de-DE" sz="1400" b="1" dirty="0">
                <a:latin typeface="Calibri" panose="020F0502020204030204" pitchFamily="34" charset="0"/>
                <a:cs typeface="Calibri" panose="020F0502020204030204" pitchFamily="34" charset="0"/>
              </a:rPr>
              <a:t>einfacheren</a:t>
            </a:r>
            <a:r>
              <a:rPr lang="de-DE" sz="1400" dirty="0">
                <a:latin typeface="Calibri" panose="020F0502020204030204" pitchFamily="34" charset="0"/>
                <a:cs typeface="Calibri" panose="020F0502020204030204" pitchFamily="34" charset="0"/>
              </a:rPr>
              <a:t> </a:t>
            </a:r>
            <a:r>
              <a:rPr lang="de-DE" sz="1400" b="1" dirty="0">
                <a:latin typeface="Calibri" panose="020F0502020204030204" pitchFamily="34" charset="0"/>
                <a:cs typeface="Calibri" panose="020F0502020204030204" pitchFamily="34" charset="0"/>
              </a:rPr>
              <a:t>Druck</a:t>
            </a:r>
            <a:r>
              <a:rPr lang="de-DE" sz="1400" dirty="0">
                <a:latin typeface="Calibri" panose="020F0502020204030204" pitchFamily="34" charset="0"/>
                <a:cs typeface="Calibri" panose="020F0502020204030204" pitchFamily="34" charset="0"/>
              </a:rPr>
              <a:t> sortiert. Wenn der Foliensatz </a:t>
            </a:r>
            <a:r>
              <a:rPr lang="de-DE" sz="1400" b="1" dirty="0">
                <a:latin typeface="Calibri" panose="020F0502020204030204" pitchFamily="34" charset="0"/>
                <a:cs typeface="Calibri" panose="020F0502020204030204" pitchFamily="34" charset="0"/>
              </a:rPr>
              <a:t>doppelseitig</a:t>
            </a:r>
            <a:r>
              <a:rPr lang="de-DE" sz="1400" dirty="0">
                <a:latin typeface="Calibri" panose="020F0502020204030204" pitchFamily="34" charset="0"/>
                <a:cs typeface="Calibri" panose="020F0502020204030204" pitchFamily="34" charset="0"/>
              </a:rPr>
              <a:t> ausgedruckt und jeweils </a:t>
            </a:r>
            <a:r>
              <a:rPr lang="de-DE" sz="1400" b="1" dirty="0">
                <a:latin typeface="Calibri" panose="020F0502020204030204" pitchFamily="34" charset="0"/>
                <a:cs typeface="Calibri" panose="020F0502020204030204" pitchFamily="34" charset="0"/>
              </a:rPr>
              <a:t>zwei Folien auf eine Seite in Hochformat (1x2) </a:t>
            </a:r>
            <a:r>
              <a:rPr lang="de-DE" sz="1400" dirty="0">
                <a:latin typeface="Calibri" panose="020F0502020204030204" pitchFamily="34" charset="0"/>
                <a:cs typeface="Calibri" panose="020F0502020204030204" pitchFamily="34" charset="0"/>
              </a:rPr>
              <a:t>gedruckt werden, dann befinden sich alle Hilfekarten (mit Vorder- und Rückseite) in der richtigen Reihenfolge.   </a:t>
            </a:r>
          </a:p>
        </p:txBody>
      </p:sp>
    </p:spTree>
    <p:extLst>
      <p:ext uri="{BB962C8B-B14F-4D97-AF65-F5344CB8AC3E}">
        <p14:creationId xmlns:p14="http://schemas.microsoft.com/office/powerpoint/2010/main" val="2537973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a:xfrm>
                <a:off x="191722" y="933856"/>
                <a:ext cx="8531078" cy="5711528"/>
              </a:xfrm>
            </p:spPr>
            <p:txBody>
              <a:bodyPr/>
              <a:lstStyle/>
              <a:p>
                <a:r>
                  <a:rPr lang="de-DE" sz="1800" dirty="0"/>
                  <a:t>Es wird davon ausgegangen, dass ein Schiebregler </a:t>
                </a:r>
                <a14:m>
                  <m:oMath xmlns:m="http://schemas.openxmlformats.org/officeDocument/2006/math">
                    <m:r>
                      <a:rPr lang="de-DE" sz="1800" i="1" dirty="0">
                        <a:latin typeface="Cambria Math" panose="02040503050406030204" pitchFamily="18" charset="0"/>
                      </a:rPr>
                      <m:t>𝑏</m:t>
                    </m:r>
                  </m:oMath>
                </a14:m>
                <a:r>
                  <a:rPr lang="de-DE" sz="1800" dirty="0"/>
                  <a:t> mit folgenden Einstellungen bereits existiert:</a:t>
                </a:r>
              </a:p>
              <a:p>
                <a:endParaRPr lang="de-DE" sz="1800" dirty="0"/>
              </a:p>
              <a:p>
                <a:endParaRPr lang="de-DE" sz="1800" dirty="0"/>
              </a:p>
              <a:p>
                <a:endParaRPr lang="de-DE" sz="1800" dirty="0"/>
              </a:p>
              <a:p>
                <a:r>
                  <a:rPr lang="de-DE" sz="1800" dirty="0"/>
                  <a:t>Aufgabe:</a:t>
                </a:r>
              </a:p>
              <a:p>
                <a:pPr marL="342900" indent="-342900">
                  <a:buFont typeface="Wingdings" panose="05000000000000000000" pitchFamily="2" charset="2"/>
                  <a:buChar char="§"/>
                </a:pPr>
                <a:r>
                  <a:rPr lang="de-DE" sz="1800" dirty="0"/>
                  <a:t>Erstellen Sie eine geeignete Visualisierung der folgenden Funktionen in Abhängigkeit von </a:t>
                </a:r>
                <a14:m>
                  <m:oMath xmlns:m="http://schemas.openxmlformats.org/officeDocument/2006/math">
                    <m:r>
                      <a:rPr lang="de-DE" sz="1800" i="1" dirty="0">
                        <a:latin typeface="Cambria Math" panose="02040503050406030204" pitchFamily="18" charset="0"/>
                      </a:rPr>
                      <m:t>𝑏</m:t>
                    </m:r>
                  </m:oMath>
                </a14:m>
                <a:r>
                  <a:rPr lang="de-DE" sz="1800" dirty="0"/>
                  <a:t> und </a:t>
                </a:r>
                <a14:m>
                  <m:oMath xmlns:m="http://schemas.openxmlformats.org/officeDocument/2006/math">
                    <m:r>
                      <a:rPr lang="de-DE" sz="1800" i="1" dirty="0">
                        <a:latin typeface="Cambria Math" panose="02040503050406030204" pitchFamily="18" charset="0"/>
                      </a:rPr>
                      <m:t>𝑘</m:t>
                    </m:r>
                  </m:oMath>
                </a14:m>
                <a:r>
                  <a:rPr lang="de-DE" sz="1800" dirty="0"/>
                  <a:t>:</a:t>
                </a:r>
              </a:p>
              <a:p>
                <a:pPr marL="800100" lvl="1" indent="-342900">
                  <a:buFont typeface="+mj-lt"/>
                  <a:buAutoNum type="alphaLcParenR"/>
                </a:pPr>
                <a:r>
                  <a:rPr lang="de-DE" dirty="0"/>
                  <a:t> </a:t>
                </a:r>
                <a14:m>
                  <m:oMath xmlns:m="http://schemas.openxmlformats.org/officeDocument/2006/math">
                    <m:r>
                      <a:rPr lang="de-DE" i="1" dirty="0">
                        <a:latin typeface="Cambria Math" panose="02040503050406030204" pitchFamily="18" charset="0"/>
                      </a:rPr>
                      <m:t>h</m:t>
                    </m:r>
                    <m:d>
                      <m:dPr>
                        <m:ctrlPr>
                          <a:rPr lang="de-DE" i="1" dirty="0">
                            <a:latin typeface="Cambria Math" panose="02040503050406030204" pitchFamily="18" charset="0"/>
                          </a:rPr>
                        </m:ctrlPr>
                      </m:dPr>
                      <m:e>
                        <m:r>
                          <a:rPr lang="de-DE" i="1" dirty="0">
                            <a:latin typeface="Cambria Math" panose="02040503050406030204" pitchFamily="18" charset="0"/>
                          </a:rPr>
                          <m:t>𝑥</m:t>
                        </m:r>
                      </m:e>
                    </m:d>
                    <m:r>
                      <a:rPr lang="de-DE" i="1" dirty="0">
                        <a:latin typeface="Cambria Math" panose="02040503050406030204" pitchFamily="18" charset="0"/>
                      </a:rPr>
                      <m:t>=</m:t>
                    </m:r>
                    <m:sSup>
                      <m:sSupPr>
                        <m:ctrlPr>
                          <a:rPr lang="de-DE" i="1" dirty="0" err="1">
                            <a:latin typeface="Cambria Math" panose="02040503050406030204" pitchFamily="18" charset="0"/>
                          </a:rPr>
                        </m:ctrlPr>
                      </m:sSupPr>
                      <m:e>
                        <m:r>
                          <a:rPr lang="de-DE" i="1" dirty="0" err="1">
                            <a:latin typeface="Cambria Math" panose="02040503050406030204" pitchFamily="18" charset="0"/>
                          </a:rPr>
                          <m:t>𝑥</m:t>
                        </m:r>
                      </m:e>
                      <m:sup>
                        <m:r>
                          <a:rPr lang="de-DE" i="1" dirty="0">
                            <a:latin typeface="Cambria Math" panose="02040503050406030204" pitchFamily="18" charset="0"/>
                          </a:rPr>
                          <m:t>𝑏</m:t>
                        </m:r>
                      </m:sup>
                    </m:sSup>
                    <m:r>
                      <a:rPr lang="de-DE" i="1" dirty="0">
                        <a:latin typeface="Cambria Math" panose="02040503050406030204" pitchFamily="18" charset="0"/>
                      </a:rPr>
                      <m:t>+</m:t>
                    </m:r>
                    <m:r>
                      <a:rPr lang="de-DE" i="1" dirty="0">
                        <a:latin typeface="Cambria Math" panose="02040503050406030204" pitchFamily="18" charset="0"/>
                      </a:rPr>
                      <m:t>𝑏</m:t>
                    </m:r>
                  </m:oMath>
                </a14:m>
                <a:r>
                  <a:rPr lang="de-DE" dirty="0"/>
                  <a:t> (verschobene Polynomfunktion </a:t>
                </a:r>
                <a14:m>
                  <m:oMath xmlns:m="http://schemas.openxmlformats.org/officeDocument/2006/math">
                    <m:r>
                      <a:rPr lang="de-DE" i="1" dirty="0" smtClean="0">
                        <a:latin typeface="Cambria Math" panose="02040503050406030204" pitchFamily="18" charset="0"/>
                      </a:rPr>
                      <m:t>𝑏</m:t>
                    </m:r>
                  </m:oMath>
                </a14:m>
                <a:r>
                  <a:rPr lang="de-DE" dirty="0"/>
                  <a:t>-ten Grades)</a:t>
                </a:r>
              </a:p>
              <a:p>
                <a:pPr marL="800100" lvl="1" indent="-342900">
                  <a:buFont typeface="+mj-lt"/>
                  <a:buAutoNum type="alphaLcParenR"/>
                </a:pPr>
                <a:r>
                  <a:rPr lang="de-DE" dirty="0"/>
                  <a:t> </a:t>
                </a:r>
                <a14:m>
                  <m:oMath xmlns:m="http://schemas.openxmlformats.org/officeDocument/2006/math">
                    <m:r>
                      <a:rPr lang="de-DE" i="1">
                        <a:latin typeface="Cambria Math" panose="02040503050406030204" pitchFamily="18" charset="0"/>
                      </a:rPr>
                      <m:t>𝑥</m:t>
                    </m:r>
                    <m:r>
                      <a:rPr lang="de-DE" i="1">
                        <a:latin typeface="Cambria Math" panose="02040503050406030204" pitchFamily="18" charset="0"/>
                      </a:rPr>
                      <m:t>=</m:t>
                    </m:r>
                    <m:r>
                      <a:rPr lang="de-DE" b="0" i="1" smtClean="0">
                        <a:latin typeface="Cambria Math" panose="02040503050406030204" pitchFamily="18" charset="0"/>
                      </a:rPr>
                      <m:t>𝑘</m:t>
                    </m:r>
                  </m:oMath>
                </a14:m>
                <a:r>
                  <a:rPr lang="de-DE" dirty="0"/>
                  <a:t> (senkrechte Gerade)</a:t>
                </a:r>
              </a:p>
              <a:p>
                <a:endParaRPr lang="de-DE" sz="18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xfrm>
                <a:off x="191722" y="933856"/>
                <a:ext cx="8531078" cy="5711528"/>
              </a:xfrm>
              <a:blipFill>
                <a:blip r:embed="rId2"/>
                <a:stretch>
                  <a:fillRect l="-357" t="-1387"/>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1.5. Einfache Visualisierungen von Funktionen</a:t>
            </a:r>
          </a:p>
        </p:txBody>
      </p:sp>
      <mc:AlternateContent xmlns:mc="http://schemas.openxmlformats.org/markup-compatibility/2006" xmlns:a14="http://schemas.microsoft.com/office/drawing/2010/main">
        <mc:Choice Requires="a14">
          <p:graphicFrame>
            <p:nvGraphicFramePr>
              <p:cNvPr id="9" name="Tabelle 8"/>
              <p:cNvGraphicFramePr>
                <a:graphicFrameLocks noGrp="1"/>
              </p:cNvGraphicFramePr>
              <p:nvPr>
                <p:extLst>
                  <p:ext uri="{D42A27DB-BD31-4B8C-83A1-F6EECF244321}">
                    <p14:modId xmlns:p14="http://schemas.microsoft.com/office/powerpoint/2010/main" val="464266134"/>
                  </p:ext>
                </p:extLst>
              </p:nvPr>
            </p:nvGraphicFramePr>
            <p:xfrm>
              <a:off x="2601902" y="1511895"/>
              <a:ext cx="3483016" cy="146304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mn-cs"/>
                                  </a:rPr>
                                  <m:t>𝑏</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-10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10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9" name="Tabelle 8"/>
              <p:cNvGraphicFramePr>
                <a:graphicFrameLocks noGrp="1"/>
              </p:cNvGraphicFramePr>
              <p:nvPr>
                <p:extLst>
                  <p:ext uri="{D42A27DB-BD31-4B8C-83A1-F6EECF244321}">
                    <p14:modId xmlns:p14="http://schemas.microsoft.com/office/powerpoint/2010/main" val="464266134"/>
                  </p:ext>
                </p:extLst>
              </p:nvPr>
            </p:nvGraphicFramePr>
            <p:xfrm>
              <a:off x="2601902" y="1511895"/>
              <a:ext cx="3483016" cy="146304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4"/>
                          <a:stretch>
                            <a:fillRect l="-100699" t="-8333" r="-699" b="-326667"/>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-10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10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760">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p:pic>
        <p:nvPicPr>
          <p:cNvPr id="14" name="Grafik 13"/>
          <p:cNvPicPr>
            <a:picLocks noChangeAspect="1"/>
          </p:cNvPicPr>
          <p:nvPr/>
        </p:nvPicPr>
        <p:blipFill rotWithShape="1">
          <a:blip r:embed="rId5"/>
          <a:srcRect b="17240"/>
          <a:stretch/>
        </p:blipFill>
        <p:spPr>
          <a:xfrm>
            <a:off x="1613006" y="5106259"/>
            <a:ext cx="5591955" cy="1419085"/>
          </a:xfrm>
          <a:prstGeom prst="rect">
            <a:avLst/>
          </a:prstGeom>
          <a:ln w="28575">
            <a:solidFill>
              <a:srgbClr val="327A86"/>
            </a:solidFill>
          </a:ln>
        </p:spPr>
      </p:pic>
      <p:pic>
        <p:nvPicPr>
          <p:cNvPr id="8" name="Grafik 7">
            <a:extLst>
              <a:ext uri="{FF2B5EF4-FFF2-40B4-BE49-F238E27FC236}">
                <a16:creationId xmlns:a16="http://schemas.microsoft.com/office/drawing/2014/main" id="{006AE9DF-7EBB-48C4-B44D-06D49FA869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4220849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Autofit/>
          </a:bodyPr>
          <a:lstStyle/>
          <a:p>
            <a:r>
              <a:rPr lang="de-DE" dirty="0"/>
              <a:t>1.4. Lösung: Erstellen von Schiebereglern</a:t>
            </a:r>
          </a:p>
        </p:txBody>
      </p:sp>
      <p:sp>
        <p:nvSpPr>
          <p:cNvPr id="8" name="Inhaltsplatzhalter 5"/>
          <p:cNvSpPr txBox="1">
            <a:spLocks/>
          </p:cNvSpPr>
          <p:nvPr/>
        </p:nvSpPr>
        <p:spPr bwMode="auto">
          <a:xfrm>
            <a:off x="191722" y="805335"/>
            <a:ext cx="8424936" cy="564152"/>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Es gibt mehrere Möglichkeiten, Schieberegler zu erstellen. Im Folgenden werden zwei Varianten vorgestellt:</a:t>
            </a:r>
          </a:p>
          <a:p>
            <a:pPr marL="800100" lvl="1" indent="-342900">
              <a:buFont typeface="+mj-lt"/>
              <a:buAutoNum type="alphaLcParenR"/>
            </a:pPr>
            <a:endParaRPr lang="de-DE" kern="0" dirty="0"/>
          </a:p>
        </p:txBody>
      </p:sp>
      <mc:AlternateContent xmlns:mc="http://schemas.openxmlformats.org/markup-compatibility/2006" xmlns:a14="http://schemas.microsoft.com/office/drawing/2010/main">
        <mc:Choice Requires="a14">
          <p:sp>
            <p:nvSpPr>
              <p:cNvPr id="9" name="Inhaltsplatzhalter 5"/>
              <p:cNvSpPr txBox="1">
                <a:spLocks/>
              </p:cNvSpPr>
              <p:nvPr/>
            </p:nvSpPr>
            <p:spPr bwMode="auto">
              <a:xfrm>
                <a:off x="4470691" y="1508726"/>
                <a:ext cx="4481587" cy="2834034"/>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457200" indent="-457200">
                  <a:buClrTx/>
                  <a:buFont typeface="+mj-lt"/>
                  <a:buAutoNum type="arabicPeriod" startAt="2"/>
                </a:pPr>
                <a:r>
                  <a:rPr lang="de-DE" sz="1800" b="1" kern="0" dirty="0"/>
                  <a:t>Erstellung über die </a:t>
                </a:r>
                <a:r>
                  <a:rPr lang="de-DE" sz="1800" b="1" i="1" kern="0" dirty="0"/>
                  <a:t>Eingabe</a:t>
                </a:r>
              </a:p>
              <a:p>
                <a:r>
                  <a:rPr lang="de-DE" sz="1800" kern="0" dirty="0"/>
                  <a:t>Wenn man in der </a:t>
                </a:r>
                <a:r>
                  <a:rPr lang="de-DE" sz="1800" b="1" i="1" kern="0" dirty="0"/>
                  <a:t>Eingabezeile</a:t>
                </a:r>
                <a:r>
                  <a:rPr lang="de-DE" sz="1800" kern="0" dirty="0"/>
                  <a:t> einen Buchstaben einfügt, der bisher nicht definiert wurde (wie </a:t>
                </a:r>
                <a14:m>
                  <m:oMath xmlns:m="http://schemas.openxmlformats.org/officeDocument/2006/math">
                    <m:r>
                      <a:rPr lang="de-DE" sz="1800" i="1" kern="0" smtClean="0">
                        <a:latin typeface="Cambria Math" panose="02040503050406030204" pitchFamily="18" charset="0"/>
                        <a:ea typeface="Cambria Math" panose="02040503050406030204" pitchFamily="18" charset="0"/>
                      </a:rPr>
                      <m:t>𝜖</m:t>
                    </m:r>
                  </m:oMath>
                </a14:m>
                <a:r>
                  <a:rPr lang="de-DE" sz="1800" kern="0" dirty="0"/>
                  <a:t>), fügt GeoGebra automatisch einen Schieberegler mit der Bezeichnung ein. </a:t>
                </a:r>
              </a:p>
              <a:p>
                <a:r>
                  <a:rPr lang="de-DE" sz="1800" kern="0" dirty="0"/>
                  <a:t>Da dieser nur über Standardeinstellungen verfügt, müssen diese über einen Rechtsklick auf ihn und den Klick auf </a:t>
                </a:r>
                <a:r>
                  <a:rPr lang="de-DE" sz="1800" i="1" kern="0" dirty="0"/>
                  <a:t>Einstellungen</a:t>
                </a:r>
                <a:r>
                  <a:rPr lang="de-DE" sz="1800" kern="0" dirty="0"/>
                  <a:t> angepasst werden. </a:t>
                </a:r>
              </a:p>
            </p:txBody>
          </p:sp>
        </mc:Choice>
        <mc:Fallback xmlns="">
          <p:sp>
            <p:nvSpPr>
              <p:cNvPr id="9" name="Inhaltsplatzhalter 5"/>
              <p:cNvSpPr txBox="1">
                <a:spLocks noRot="1" noChangeAspect="1" noMove="1" noResize="1" noEditPoints="1" noAdjustHandles="1" noChangeArrowheads="1" noChangeShapeType="1" noTextEdit="1"/>
              </p:cNvSpPr>
              <p:nvPr/>
            </p:nvSpPr>
            <p:spPr bwMode="auto">
              <a:xfrm>
                <a:off x="4470691" y="1508726"/>
                <a:ext cx="4481587" cy="2834034"/>
              </a:xfrm>
              <a:prstGeom prst="rect">
                <a:avLst/>
              </a:prstGeom>
              <a:blipFill>
                <a:blip r:embed="rId4"/>
                <a:stretch>
                  <a:fillRect l="-542" t="-2570" r="-1084" b="-2784"/>
                </a:stretch>
              </a:blipFill>
              <a:ln w="9525">
                <a:solidFill>
                  <a:schemeClr val="tx1"/>
                </a:solidFill>
                <a:miter lim="800000"/>
                <a:headEnd/>
                <a:tailEnd/>
              </a:ln>
            </p:spPr>
            <p:txBody>
              <a:bodyPr/>
              <a:lstStyle/>
              <a:p>
                <a:r>
                  <a:rPr lang="de-DE">
                    <a:noFill/>
                  </a:rPr>
                  <a:t> </a:t>
                </a:r>
              </a:p>
            </p:txBody>
          </p:sp>
        </mc:Fallback>
      </mc:AlternateContent>
      <p:sp>
        <p:nvSpPr>
          <p:cNvPr id="10" name="Inhaltsplatzhalter 5"/>
          <p:cNvSpPr txBox="1">
            <a:spLocks/>
          </p:cNvSpPr>
          <p:nvPr/>
        </p:nvSpPr>
        <p:spPr bwMode="auto">
          <a:xfrm>
            <a:off x="191722" y="1512307"/>
            <a:ext cx="4064417" cy="3232943"/>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457200" indent="-457200">
              <a:buClrTx/>
              <a:buAutoNum type="arabicPeriod"/>
            </a:pPr>
            <a:r>
              <a:rPr lang="de-DE" sz="1800" b="1" kern="0" dirty="0"/>
              <a:t>Erstellung über die Schaltfläche:</a:t>
            </a:r>
          </a:p>
          <a:p>
            <a:r>
              <a:rPr lang="de-DE" sz="1800" kern="0" dirty="0"/>
              <a:t>Zunächst muss die </a:t>
            </a:r>
            <a:r>
              <a:rPr lang="de-DE" sz="1800" b="1" kern="0" dirty="0"/>
              <a:t>vorletzte Schaltfläche im Grafik-Fenster </a:t>
            </a:r>
            <a:r>
              <a:rPr lang="de-DE" sz="1800" kern="0" dirty="0"/>
              <a:t>der</a:t>
            </a:r>
            <a:r>
              <a:rPr lang="de-DE" sz="1800" b="1" kern="0" dirty="0"/>
              <a:t> </a:t>
            </a:r>
            <a:r>
              <a:rPr lang="de-DE" sz="1800" i="1" kern="0" dirty="0"/>
              <a:t>Schieberegler         </a:t>
            </a:r>
            <a:r>
              <a:rPr lang="de-DE" sz="1800" kern="0" dirty="0"/>
              <a:t>ausgewählt werden und anschließend an den gewünschten Ort in der Grafik geklickt werden. </a:t>
            </a:r>
          </a:p>
          <a:p>
            <a:r>
              <a:rPr lang="de-DE" sz="1800" kern="0" dirty="0"/>
              <a:t>Im neu geöffneten Fenster können dann die Angaben angepasst werden. </a:t>
            </a:r>
          </a:p>
          <a:p>
            <a:r>
              <a:rPr lang="de-DE" sz="1800" kern="0" dirty="0"/>
              <a:t>Achtung: Die Option für die Ausrichtung findet sich im Reiter </a:t>
            </a:r>
            <a:r>
              <a:rPr lang="de-DE" sz="1800" i="1" kern="0" dirty="0"/>
              <a:t>Schieberegler</a:t>
            </a:r>
            <a:r>
              <a:rPr lang="de-DE" sz="1800" kern="0" dirty="0"/>
              <a:t>.</a:t>
            </a:r>
          </a:p>
          <a:p>
            <a:r>
              <a:rPr lang="de-DE" sz="1800" u="sng" kern="0" dirty="0"/>
              <a:t> </a:t>
            </a:r>
          </a:p>
        </p:txBody>
      </p:sp>
      <p:pic>
        <p:nvPicPr>
          <p:cNvPr id="4" name="Grafik 3"/>
          <p:cNvPicPr>
            <a:picLocks noChangeAspect="1"/>
          </p:cNvPicPr>
          <p:nvPr/>
        </p:nvPicPr>
        <p:blipFill>
          <a:blip r:embed="rId5"/>
          <a:stretch>
            <a:fillRect/>
          </a:stretch>
        </p:blipFill>
        <p:spPr>
          <a:xfrm>
            <a:off x="513568" y="4841407"/>
            <a:ext cx="3420724" cy="1492018"/>
          </a:xfrm>
          <a:prstGeom prst="rect">
            <a:avLst/>
          </a:prstGeom>
          <a:ln w="28575">
            <a:solidFill>
              <a:srgbClr val="327A86"/>
            </a:solidFill>
          </a:ln>
        </p:spPr>
      </p:pic>
      <p:grpSp>
        <p:nvGrpSpPr>
          <p:cNvPr id="13" name="Gruppieren 12"/>
          <p:cNvGrpSpPr/>
          <p:nvPr/>
        </p:nvGrpSpPr>
        <p:grpSpPr>
          <a:xfrm>
            <a:off x="4465573" y="4395167"/>
            <a:ext cx="4481587" cy="954107"/>
            <a:chOff x="4611174" y="5951009"/>
            <a:chExt cx="4381493" cy="954107"/>
          </a:xfrm>
        </p:grpSpPr>
        <p:sp>
          <p:nvSpPr>
            <p:cNvPr id="11" name="Rechteck 10"/>
            <p:cNvSpPr/>
            <p:nvPr/>
          </p:nvSpPr>
          <p:spPr>
            <a:xfrm>
              <a:off x="4611174" y="5951009"/>
              <a:ext cx="4381493"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pPr algn="just"/>
              <a:r>
                <a:rPr lang="de-DE" sz="1400" dirty="0">
                  <a:latin typeface="Calibri" panose="020F0502020204030204" pitchFamily="34" charset="0"/>
                  <a:cs typeface="Calibri" panose="020F0502020204030204" pitchFamily="34" charset="0"/>
                </a:rPr>
                <a:t>Griechische Buchstaben können nach Auswahl des Textfeldes durch einen Klick auf das  Symbol         eingefügt werden</a:t>
              </a:r>
            </a:p>
          </p:txBody>
        </p:sp>
        <p:pic>
          <p:nvPicPr>
            <p:cNvPr id="12" name="Grafik 11"/>
            <p:cNvPicPr>
              <a:picLocks noChangeAspect="1"/>
            </p:cNvPicPr>
            <p:nvPr/>
          </p:nvPicPr>
          <p:blipFill rotWithShape="1">
            <a:blip r:embed="rId6"/>
            <a:srcRect l="26604" t="9144" r="10636" b="21076"/>
            <a:stretch/>
          </p:blipFill>
          <p:spPr>
            <a:xfrm>
              <a:off x="7920590" y="6460558"/>
              <a:ext cx="232758" cy="196325"/>
            </a:xfrm>
            <a:prstGeom prst="rect">
              <a:avLst/>
            </a:prstGeom>
          </p:spPr>
        </p:pic>
      </p:grpSp>
      <p:sp>
        <p:nvSpPr>
          <p:cNvPr id="14" name="Rechteck 13"/>
          <p:cNvSpPr/>
          <p:nvPr/>
        </p:nvSpPr>
        <p:spPr>
          <a:xfrm>
            <a:off x="4465573" y="5401681"/>
            <a:ext cx="4489900"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pPr algn="just"/>
            <a:r>
              <a:rPr lang="de-DE" sz="1400" dirty="0">
                <a:latin typeface="Calibri" panose="020F0502020204030204" pitchFamily="34" charset="0"/>
                <a:cs typeface="Calibri" panose="020F0502020204030204" pitchFamily="34" charset="0"/>
              </a:rPr>
              <a:t>Unter den Einstellungen können auch weitere Eigenschaften geändert werden, wie Name, Länge oder auch (wie man später sehen wird), wo sich das Objekt befindet. </a:t>
            </a:r>
          </a:p>
        </p:txBody>
      </p:sp>
      <p:pic>
        <p:nvPicPr>
          <p:cNvPr id="3" name="Grafik 2"/>
          <p:cNvPicPr>
            <a:picLocks noChangeAspect="1"/>
          </p:cNvPicPr>
          <p:nvPr/>
        </p:nvPicPr>
        <p:blipFill>
          <a:blip r:embed="rId7"/>
          <a:stretch>
            <a:fillRect/>
          </a:stretch>
        </p:blipFill>
        <p:spPr>
          <a:xfrm>
            <a:off x="3676295" y="2189732"/>
            <a:ext cx="343996" cy="339151"/>
          </a:xfrm>
          <a:prstGeom prst="rect">
            <a:avLst/>
          </a:prstGeom>
        </p:spPr>
      </p:pic>
    </p:spTree>
    <p:extLst>
      <p:ext uri="{BB962C8B-B14F-4D97-AF65-F5344CB8AC3E}">
        <p14:creationId xmlns:p14="http://schemas.microsoft.com/office/powerpoint/2010/main" val="7481554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1.5. Lösung: Einfache Visualisierungen von Funktionen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Beide Funktionen können direkt über die </a:t>
                </a:r>
                <a:r>
                  <a:rPr lang="de-DE" sz="1800" i="1" kern="0" dirty="0"/>
                  <a:t>Eingabe</a:t>
                </a:r>
                <a:r>
                  <a:rPr lang="de-DE" sz="1800" kern="0" dirty="0"/>
                  <a:t> eingegeben werden. </a:t>
                </a:r>
              </a:p>
              <a:p>
                <a:r>
                  <a:rPr lang="de-DE" sz="1800" kern="0" dirty="0"/>
                  <a:t>Möchte man direkt die korrekte Funktionsbezeichnung für die Funktion aus Aufgabenteil a) haben, kann dort direkt  </a:t>
                </a:r>
                <a:endParaRPr lang="de-DE" kern="0" dirty="0"/>
              </a:p>
              <a:p>
                <a:pPr algn="ctr"/>
                <a14:m>
                  <m:oMath xmlns:m="http://schemas.openxmlformats.org/officeDocument/2006/math">
                    <m:r>
                      <a:rPr lang="de-DE" sz="1800" i="1" kern="0" dirty="0">
                        <a:latin typeface="Cambria Math" panose="02040503050406030204" pitchFamily="18" charset="0"/>
                      </a:rPr>
                      <m:t>h</m:t>
                    </m:r>
                    <m:d>
                      <m:dPr>
                        <m:ctrlPr>
                          <a:rPr lang="de-DE" sz="1800" i="1" kern="0" dirty="0">
                            <a:latin typeface="Cambria Math" panose="02040503050406030204" pitchFamily="18" charset="0"/>
                          </a:rPr>
                        </m:ctrlPr>
                      </m:dPr>
                      <m:e>
                        <m:r>
                          <a:rPr lang="de-DE" sz="1800" i="1" kern="0" dirty="0">
                            <a:latin typeface="Cambria Math" panose="02040503050406030204" pitchFamily="18" charset="0"/>
                          </a:rPr>
                          <m:t>𝑥</m:t>
                        </m:r>
                      </m:e>
                    </m:d>
                    <m:r>
                      <a:rPr lang="de-DE" sz="1800" i="1" kern="0" dirty="0">
                        <a:latin typeface="Cambria Math" panose="02040503050406030204" pitchFamily="18" charset="0"/>
                      </a:rPr>
                      <m:t>=</m:t>
                    </m:r>
                    <m:sSup>
                      <m:sSupPr>
                        <m:ctrlPr>
                          <a:rPr lang="de-DE" sz="1800" i="1" kern="0" dirty="0" err="1">
                            <a:latin typeface="Cambria Math" panose="02040503050406030204" pitchFamily="18" charset="0"/>
                          </a:rPr>
                        </m:ctrlPr>
                      </m:sSupPr>
                      <m:e>
                        <m:r>
                          <a:rPr lang="de-DE" sz="1800" i="1" kern="0" dirty="0" err="1">
                            <a:latin typeface="Cambria Math" panose="02040503050406030204" pitchFamily="18" charset="0"/>
                          </a:rPr>
                          <m:t>𝑥</m:t>
                        </m:r>
                      </m:e>
                      <m:sup>
                        <m:r>
                          <a:rPr lang="de-DE" sz="1800" b="0" i="1" kern="0" dirty="0" smtClean="0">
                            <a:latin typeface="Cambria Math" panose="02040503050406030204" pitchFamily="18" charset="0"/>
                          </a:rPr>
                          <m:t>𝑏</m:t>
                        </m:r>
                      </m:sup>
                    </m:sSup>
                    <m:r>
                      <a:rPr lang="de-DE" sz="1800" i="1" kern="0" dirty="0">
                        <a:latin typeface="Cambria Math" panose="02040503050406030204" pitchFamily="18" charset="0"/>
                      </a:rPr>
                      <m:t>+</m:t>
                    </m:r>
                    <m:r>
                      <a:rPr lang="de-DE" sz="1800" b="0" i="1" kern="0" dirty="0" smtClean="0">
                        <a:latin typeface="Cambria Math" panose="02040503050406030204" pitchFamily="18" charset="0"/>
                      </a:rPr>
                      <m:t>𝑏</m:t>
                    </m:r>
                  </m:oMath>
                </a14:m>
                <a:r>
                  <a:rPr lang="de-DE" sz="1800" b="0" kern="0" dirty="0"/>
                  <a:t>       in der Form: </a:t>
                </a:r>
                <a:r>
                  <a:rPr lang="de-DE" sz="1800" b="0" i="1" kern="0" dirty="0"/>
                  <a:t>h(x)=x^b+b</a:t>
                </a:r>
              </a:p>
              <a:p>
                <a:r>
                  <a:rPr lang="de-DE" sz="1800" kern="0" dirty="0"/>
                  <a:t>eingegeben werden. Es reicht aber auch aus, nur den Funktionsterm einzugeben und die Bezeichnung später über die Einstellungen zu ändern. </a:t>
                </a:r>
              </a:p>
              <a:p>
                <a:r>
                  <a:rPr lang="de-DE" sz="1800" kern="0" dirty="0"/>
                  <a:t>GeoGebra erkennt automatisch den Bezug der Variable </a:t>
                </a:r>
                <a14:m>
                  <m:oMath xmlns:m="http://schemas.openxmlformats.org/officeDocument/2006/math">
                    <m:r>
                      <a:rPr lang="de-DE" sz="1800" b="0" i="1" kern="0" dirty="0" smtClean="0">
                        <a:latin typeface="Cambria Math" panose="02040503050406030204" pitchFamily="18" charset="0"/>
                      </a:rPr>
                      <m:t>𝑏</m:t>
                    </m:r>
                  </m:oMath>
                </a14:m>
                <a:r>
                  <a:rPr lang="de-DE" sz="1800" kern="0" dirty="0"/>
                  <a:t> zum Schieberegler </a:t>
                </a:r>
                <a14:m>
                  <m:oMath xmlns:m="http://schemas.openxmlformats.org/officeDocument/2006/math">
                    <m:r>
                      <a:rPr lang="de-DE" sz="1800" b="0" i="1" kern="0" dirty="0" smtClean="0">
                        <a:latin typeface="Cambria Math" panose="02040503050406030204" pitchFamily="18" charset="0"/>
                      </a:rPr>
                      <m:t>𝑏</m:t>
                    </m:r>
                  </m:oMath>
                </a14:m>
                <a:r>
                  <a:rPr lang="de-DE" sz="1800" kern="0" dirty="0"/>
                  <a:t> (blaue Schrift). </a:t>
                </a:r>
                <a:br>
                  <a:rPr lang="de-DE" sz="1800" kern="0" dirty="0"/>
                </a:br>
                <a:br>
                  <a:rPr lang="de-DE" sz="1800" kern="0" dirty="0"/>
                </a:br>
                <a:r>
                  <a:rPr lang="de-DE" sz="1800" kern="0" dirty="0"/>
                  <a:t>Falls eine Variable bisher nicht definiert wurde, erstellt GeoGebra einen neuen Schieberegler mit dieser Bezeichnung (siehe zweite Funktion). </a:t>
                </a:r>
              </a:p>
              <a:p>
                <a:r>
                  <a:rPr lang="de-DE" sz="1800" kern="0" dirty="0"/>
                  <a:t>Zudem kann man den angezeigten Ausschnitt der Koordinatenebene mit dem Mausrad oder Zoom-Gesten vergrößern/verkleinern und auch mit der Maus verschieben. </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4285220"/>
              </a:xfrm>
              <a:prstGeom prst="rect">
                <a:avLst/>
              </a:prstGeom>
              <a:blipFill>
                <a:blip r:embed="rId4"/>
                <a:stretch>
                  <a:fillRect l="-362" t="-1852" b="-4558"/>
                </a:stretch>
              </a:blipFill>
              <a:ln w="9525">
                <a:noFill/>
                <a:miter lim="800000"/>
                <a:headEnd/>
                <a:tailEnd/>
              </a:ln>
            </p:spPr>
            <p:txBody>
              <a:bodyPr/>
              <a:lstStyle/>
              <a:p>
                <a:r>
                  <a:rPr lang="de-DE">
                    <a:noFill/>
                  </a:rPr>
                  <a:t> </a:t>
                </a:r>
              </a:p>
            </p:txBody>
          </p:sp>
        </mc:Fallback>
      </mc:AlternateContent>
      <p:sp>
        <p:nvSpPr>
          <p:cNvPr id="17" name="Rechteck 16"/>
          <p:cNvSpPr/>
          <p:nvPr/>
        </p:nvSpPr>
        <p:spPr>
          <a:xfrm>
            <a:off x="244793" y="5360117"/>
            <a:ext cx="8424936"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Beim Zoomen und Verschieben lohnt es sich häufig, Objekte wie Schieberegler zu fixieren. Dazu macht man einen Rechtsklick auf das Objekt und klickt </a:t>
            </a:r>
            <a:r>
              <a:rPr lang="de-DE" sz="1400" i="1" dirty="0">
                <a:latin typeface="Calibri" panose="020F0502020204030204" pitchFamily="34" charset="0"/>
                <a:cs typeface="Calibri" panose="020F0502020204030204" pitchFamily="34" charset="0"/>
              </a:rPr>
              <a:t>Objekt fixieren </a:t>
            </a:r>
            <a:r>
              <a:rPr lang="de-DE" sz="1400" dirty="0">
                <a:latin typeface="Calibri" panose="020F0502020204030204" pitchFamily="34" charset="0"/>
                <a:cs typeface="Calibri" panose="020F0502020204030204" pitchFamily="34" charset="0"/>
              </a:rPr>
              <a:t>an, um es nicht aus Versehen zu verschieben.</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Durch </a:t>
            </a:r>
            <a:r>
              <a:rPr lang="de-DE" sz="1400" i="1" dirty="0">
                <a:latin typeface="Calibri" panose="020F0502020204030204" pitchFamily="34" charset="0"/>
                <a:cs typeface="Calibri" panose="020F0502020204030204" pitchFamily="34" charset="0"/>
              </a:rPr>
              <a:t>Absolute Position am Bildschirm</a:t>
            </a:r>
            <a:r>
              <a:rPr lang="de-DE" sz="1400" dirty="0">
                <a:latin typeface="Calibri" panose="020F0502020204030204" pitchFamily="34" charset="0"/>
                <a:cs typeface="Calibri" panose="020F0502020204030204" pitchFamily="34" charset="0"/>
              </a:rPr>
              <a:t> bleibt das Objekt auch beim Verschieben und Zoomen an Ort und Stelle. </a:t>
            </a:r>
          </a:p>
        </p:txBody>
      </p:sp>
    </p:spTree>
    <p:extLst>
      <p:ext uri="{BB962C8B-B14F-4D97-AF65-F5344CB8AC3E}">
        <p14:creationId xmlns:p14="http://schemas.microsoft.com/office/powerpoint/2010/main" val="1880258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Öffnen Sie das Tabellen-Fenster und verschieben Sie es unter das Grafik-Fenster. </a:t>
                </a:r>
              </a:p>
              <a:p>
                <a:pPr marL="342900" indent="-342900">
                  <a:buFont typeface="Wingdings" panose="05000000000000000000" pitchFamily="2" charset="2"/>
                  <a:buChar char="§"/>
                </a:pPr>
                <a:r>
                  <a:rPr lang="de-DE" sz="1800" dirty="0"/>
                  <a:t>Erstellen Sie die folgende Zahlenfolgen im Tabellen-Fenster:</a:t>
                </a:r>
              </a:p>
              <a:p>
                <a:pPr marL="800100" lvl="1" indent="-342900">
                  <a:buFont typeface="Wingdings" panose="05000000000000000000" pitchFamily="2" charset="2"/>
                  <a:buChar char="§"/>
                </a:pPr>
                <a14:m>
                  <m:oMath xmlns:m="http://schemas.openxmlformats.org/officeDocument/2006/math">
                    <m:r>
                      <a:rPr lang="de-DE" sz="1600" b="0" i="1" smtClean="0">
                        <a:latin typeface="Cambria Math" panose="02040503050406030204" pitchFamily="18" charset="0"/>
                      </a:rPr>
                      <m:t>0,  1,  2,  3,  4,  …,  50</m:t>
                    </m:r>
                  </m:oMath>
                </a14:m>
                <a:endParaRPr lang="de-DE" sz="1600" b="0" dirty="0"/>
              </a:p>
              <a:p>
                <a:pPr marL="800100" lvl="1" indent="-342900">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0,</m:t>
                    </m:r>
                    <m:f>
                      <m:fPr>
                        <m:ctrlPr>
                          <a:rPr lang="de-DE" sz="1600" i="1" dirty="0">
                            <a:latin typeface="Cambria Math" panose="02040503050406030204" pitchFamily="18" charset="0"/>
                          </a:rPr>
                        </m:ctrlPr>
                      </m:fPr>
                      <m:num>
                        <m:r>
                          <a:rPr lang="de-DE" sz="1600" i="1" dirty="0">
                            <a:latin typeface="Cambria Math" panose="02040503050406030204" pitchFamily="18" charset="0"/>
                          </a:rPr>
                          <m:t>1</m:t>
                        </m:r>
                      </m:num>
                      <m:den>
                        <m:r>
                          <a:rPr lang="de-DE" sz="1600" i="1" dirty="0">
                            <a:latin typeface="Cambria Math" panose="02040503050406030204" pitchFamily="18" charset="0"/>
                          </a:rPr>
                          <m:t>10</m:t>
                        </m:r>
                      </m:den>
                    </m:f>
                    <m:r>
                      <a:rPr lang="de-DE" sz="1600" i="1" dirty="0">
                        <a:latin typeface="Cambria Math" panose="02040503050406030204" pitchFamily="18" charset="0"/>
                      </a:rPr>
                      <m:t>,</m:t>
                    </m:r>
                    <m:f>
                      <m:fPr>
                        <m:ctrlPr>
                          <a:rPr lang="de-DE" sz="1600" i="1" dirty="0">
                            <a:latin typeface="Cambria Math" panose="02040503050406030204" pitchFamily="18" charset="0"/>
                          </a:rPr>
                        </m:ctrlPr>
                      </m:fPr>
                      <m:num>
                        <m:r>
                          <a:rPr lang="de-DE" sz="1600" i="1" dirty="0">
                            <a:latin typeface="Cambria Math" panose="02040503050406030204" pitchFamily="18" charset="0"/>
                          </a:rPr>
                          <m:t>2</m:t>
                        </m:r>
                      </m:num>
                      <m:den>
                        <m:r>
                          <a:rPr lang="de-DE" sz="1600" i="1" dirty="0">
                            <a:latin typeface="Cambria Math" panose="02040503050406030204" pitchFamily="18" charset="0"/>
                          </a:rPr>
                          <m:t>10</m:t>
                        </m:r>
                      </m:den>
                    </m:f>
                    <m:r>
                      <a:rPr lang="de-DE" sz="1600" i="1" dirty="0">
                        <a:latin typeface="Cambria Math" panose="02040503050406030204" pitchFamily="18" charset="0"/>
                      </a:rPr>
                      <m:t>,</m:t>
                    </m:r>
                    <m:f>
                      <m:fPr>
                        <m:ctrlPr>
                          <a:rPr lang="de-DE" sz="1600" i="1" dirty="0">
                            <a:latin typeface="Cambria Math" panose="02040503050406030204" pitchFamily="18" charset="0"/>
                          </a:rPr>
                        </m:ctrlPr>
                      </m:fPr>
                      <m:num>
                        <m:r>
                          <a:rPr lang="de-DE" sz="1600" i="1" dirty="0">
                            <a:latin typeface="Cambria Math" panose="02040503050406030204" pitchFamily="18" charset="0"/>
                          </a:rPr>
                          <m:t>3</m:t>
                        </m:r>
                      </m:num>
                      <m:den>
                        <m:r>
                          <a:rPr lang="de-DE" sz="1600" i="1" dirty="0">
                            <a:latin typeface="Cambria Math" panose="02040503050406030204" pitchFamily="18" charset="0"/>
                          </a:rPr>
                          <m:t>10</m:t>
                        </m:r>
                      </m:den>
                    </m:f>
                    <m:r>
                      <a:rPr lang="de-DE" sz="1600" i="1" dirty="0">
                        <a:latin typeface="Cambria Math" panose="02040503050406030204" pitchFamily="18" charset="0"/>
                      </a:rPr>
                      <m:t>,…,</m:t>
                    </m:r>
                    <m:f>
                      <m:fPr>
                        <m:ctrlPr>
                          <a:rPr lang="de-DE" sz="1600" i="1" dirty="0">
                            <a:latin typeface="Cambria Math" panose="02040503050406030204" pitchFamily="18" charset="0"/>
                          </a:rPr>
                        </m:ctrlPr>
                      </m:fPr>
                      <m:num>
                        <m:r>
                          <a:rPr lang="de-DE" sz="1600" i="1" dirty="0">
                            <a:latin typeface="Cambria Math" panose="02040503050406030204" pitchFamily="18" charset="0"/>
                          </a:rPr>
                          <m:t>9</m:t>
                        </m:r>
                      </m:num>
                      <m:den>
                        <m:r>
                          <a:rPr lang="de-DE" sz="1600" i="1" dirty="0">
                            <a:latin typeface="Cambria Math" panose="02040503050406030204" pitchFamily="18" charset="0"/>
                          </a:rPr>
                          <m:t>10</m:t>
                        </m:r>
                      </m:den>
                    </m:f>
                    <m:r>
                      <a:rPr lang="de-DE" sz="1600" i="1" dirty="0">
                        <a:latin typeface="Cambria Math" panose="02040503050406030204" pitchFamily="18" charset="0"/>
                      </a:rPr>
                      <m:t>, </m:t>
                    </m:r>
                    <m:r>
                      <a:rPr lang="de-DE" sz="1600" b="0" i="1" dirty="0" smtClean="0">
                        <a:latin typeface="Cambria Math" panose="02040503050406030204" pitchFamily="18" charset="0"/>
                      </a:rPr>
                      <m:t>1</m:t>
                    </m:r>
                    <m:r>
                      <a:rPr lang="de-DE" sz="1600" i="1" dirty="0" smtClean="0">
                        <a:latin typeface="Cambria Math" panose="02040503050406030204" pitchFamily="18" charset="0"/>
                      </a:rPr>
                      <m:t> </m:t>
                    </m:r>
                  </m:oMath>
                </a14:m>
                <a:r>
                  <a:rPr lang="de-DE" sz="1600" dirty="0"/>
                  <a:t>       in der Form         </a:t>
                </a:r>
                <a14:m>
                  <m:oMath xmlns:m="http://schemas.openxmlformats.org/officeDocument/2006/math">
                    <m:r>
                      <a:rPr lang="de-DE" sz="1600" b="0" i="0" dirty="0" smtClean="0">
                        <a:latin typeface="Cambria Math" panose="02040503050406030204" pitchFamily="18" charset="0"/>
                      </a:rPr>
                      <m:t>0,  </m:t>
                    </m:r>
                    <m:r>
                      <a:rPr lang="de-DE" sz="1600" i="1" dirty="0" smtClean="0">
                        <a:latin typeface="Cambria Math" panose="02040503050406030204" pitchFamily="18" charset="0"/>
                      </a:rPr>
                      <m:t>0.1,  0.2,  0.3,  …  , 0.9, </m:t>
                    </m:r>
                    <m:r>
                      <a:rPr lang="de-DE" sz="1600" b="0" i="1" dirty="0" smtClean="0">
                        <a:latin typeface="Cambria Math" panose="02040503050406030204" pitchFamily="18" charset="0"/>
                      </a:rPr>
                      <m:t>1</m:t>
                    </m:r>
                  </m:oMath>
                </a14:m>
                <a:endParaRPr lang="de-DE" sz="1600" dirty="0"/>
              </a:p>
              <a:p>
                <a:pPr marL="800100" lvl="1" indent="-342900">
                  <a:buFont typeface="Wingdings" panose="05000000000000000000" pitchFamily="2" charset="2"/>
                  <a:buChar char="§"/>
                </a:pPr>
                <a14:m>
                  <m:oMath xmlns:m="http://schemas.openxmlformats.org/officeDocument/2006/math">
                    <m:r>
                      <a:rPr lang="de-DE" sz="1600" i="1">
                        <a:latin typeface="Cambria Math" panose="02040503050406030204" pitchFamily="18" charset="0"/>
                      </a:rPr>
                      <m:t>3,  1,  −1,  −3,  −5,  −7,  …,  −33</m:t>
                    </m:r>
                  </m:oMath>
                </a14:m>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1.6. Das Tabellen-Fenster</a:t>
            </a:r>
          </a:p>
        </p:txBody>
      </p:sp>
      <p:pic>
        <p:nvPicPr>
          <p:cNvPr id="6" name="Grafik 5">
            <a:extLst>
              <a:ext uri="{FF2B5EF4-FFF2-40B4-BE49-F238E27FC236}">
                <a16:creationId xmlns:a16="http://schemas.microsoft.com/office/drawing/2014/main" id="{A1E7CD43-ACDF-47E7-9595-E5A46EE7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559158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Bestimmen Sie die Funktionswerte der Funktion </a:t>
                </a:r>
                <a14:m>
                  <m:oMath xmlns:m="http://schemas.openxmlformats.org/officeDocument/2006/math">
                    <m:r>
                      <a:rPr lang="de-DE" sz="1800" b="0" i="1" smtClean="0">
                        <a:latin typeface="Cambria Math" panose="02040503050406030204" pitchFamily="18" charset="0"/>
                      </a:rPr>
                      <m:t>𝑓</m:t>
                    </m:r>
                    <m:d>
                      <m:dPr>
                        <m:ctrlPr>
                          <a:rPr lang="de-DE" sz="1800" b="0" i="1" smtClean="0">
                            <a:latin typeface="Cambria Math" panose="02040503050406030204" pitchFamily="18" charset="0"/>
                          </a:rPr>
                        </m:ctrlPr>
                      </m:dPr>
                      <m:e>
                        <m:r>
                          <a:rPr lang="de-DE" sz="1800" b="0" i="1" smtClean="0">
                            <a:latin typeface="Cambria Math" panose="02040503050406030204" pitchFamily="18" charset="0"/>
                          </a:rPr>
                          <m:t>𝑥</m:t>
                        </m:r>
                      </m:e>
                    </m:d>
                    <m:r>
                      <a:rPr lang="de-DE" sz="1800" b="0" i="1" smtClean="0">
                        <a:latin typeface="Cambria Math" panose="02040503050406030204" pitchFamily="18" charset="0"/>
                      </a:rPr>
                      <m:t>=</m:t>
                    </m:r>
                    <m:sSup>
                      <m:sSupPr>
                        <m:ctrlPr>
                          <a:rPr lang="de-DE" sz="1800" b="0" i="1" smtClean="0">
                            <a:latin typeface="Cambria Math" panose="02040503050406030204" pitchFamily="18" charset="0"/>
                          </a:rPr>
                        </m:ctrlPr>
                      </m:sSupPr>
                      <m:e>
                        <m:r>
                          <a:rPr lang="de-DE" sz="1800" b="0" i="1" smtClean="0">
                            <a:latin typeface="Cambria Math" panose="02040503050406030204" pitchFamily="18" charset="0"/>
                          </a:rPr>
                          <m:t>𝑒</m:t>
                        </m:r>
                      </m:e>
                      <m:sup>
                        <m:r>
                          <a:rPr lang="de-DE" sz="1800" b="0" i="1" smtClean="0">
                            <a:latin typeface="Cambria Math" panose="02040503050406030204" pitchFamily="18" charset="0"/>
                          </a:rPr>
                          <m:t>2</m:t>
                        </m:r>
                        <m:r>
                          <a:rPr lang="de-DE" sz="1800" b="0" i="1" smtClean="0">
                            <a:latin typeface="Cambria Math" panose="02040503050406030204" pitchFamily="18" charset="0"/>
                          </a:rPr>
                          <m:t>𝑥</m:t>
                        </m:r>
                      </m:sup>
                    </m:sSup>
                    <m:r>
                      <a:rPr lang="de-DE" sz="1800" b="0" i="1" smtClean="0">
                        <a:latin typeface="Cambria Math" panose="02040503050406030204" pitchFamily="18" charset="0"/>
                      </a:rPr>
                      <m:t>+1</m:t>
                    </m:r>
                  </m:oMath>
                </a14:m>
                <a:r>
                  <a:rPr lang="de-DE" sz="1800" dirty="0"/>
                  <a:t> für </a:t>
                </a:r>
              </a:p>
              <a:p>
                <a:pPr lvl="1"/>
                <a14:m>
                  <m:oMath xmlns:m="http://schemas.openxmlformats.org/officeDocument/2006/math">
                    <m:r>
                      <a:rPr lang="de-DE" sz="1600" b="0" i="1" smtClean="0">
                        <a:latin typeface="Cambria Math" panose="02040503050406030204" pitchFamily="18" charset="0"/>
                      </a:rPr>
                      <m:t>𝑥</m:t>
                    </m:r>
                    <m:r>
                      <a:rPr lang="de-DE" sz="1600" b="0" i="1" smtClean="0">
                        <a:latin typeface="Cambria Math" panose="02040503050406030204" pitchFamily="18" charset="0"/>
                      </a:rPr>
                      <m:t>=20,  18,  16,  …,  0,  −2,   −4</m:t>
                    </m:r>
                  </m:oMath>
                </a14:m>
                <a:r>
                  <a:rPr lang="de-DE" sz="1600" dirty="0"/>
                  <a:t> .</a:t>
                </a:r>
                <a:br>
                  <a:rPr lang="de-DE" sz="1600" dirty="0"/>
                </a:b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1.7. Berechnungen im Tabellen-Fenster</a:t>
            </a:r>
          </a:p>
        </p:txBody>
      </p:sp>
      <p:pic>
        <p:nvPicPr>
          <p:cNvPr id="7" name="Grafik 6">
            <a:extLst>
              <a:ext uri="{FF2B5EF4-FFF2-40B4-BE49-F238E27FC236}">
                <a16:creationId xmlns:a16="http://schemas.microsoft.com/office/drawing/2014/main" id="{1A835565-CF83-4DE7-8A1E-F4B1F15E28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868644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6" y="560897"/>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1.6. Lösung: Das Tabellen-Fenster</a:t>
            </a:r>
          </a:p>
        </p:txBody>
      </p:sp>
      <p:sp>
        <p:nvSpPr>
          <p:cNvPr id="8" name="Inhaltsplatzhalter 5"/>
          <p:cNvSpPr txBox="1">
            <a:spLocks/>
          </p:cNvSpPr>
          <p:nvPr/>
        </p:nvSpPr>
        <p:spPr bwMode="auto">
          <a:xfrm>
            <a:off x="191722" y="734730"/>
            <a:ext cx="8424936"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Das Tabellen-Fenster ist vergleichbar mit einer Excel-Tabelle und kann zur Durchführung von Berechnungen oder auch zur statistischen Analysen von Daten genutzt werden. </a:t>
            </a:r>
          </a:p>
          <a:p>
            <a:pPr marL="285750" indent="-285750">
              <a:buClr>
                <a:schemeClr val="tx1"/>
              </a:buClr>
              <a:buFont typeface="Wingdings" panose="05000000000000000000" pitchFamily="2" charset="2"/>
              <a:buChar char="§"/>
            </a:pPr>
            <a:r>
              <a:rPr lang="de-DE" sz="1800" kern="0" dirty="0">
                <a:latin typeface="Calibri" panose="020F0502020204030204" pitchFamily="34" charset="0"/>
                <a:cs typeface="Calibri" panose="020F0502020204030204" pitchFamily="34" charset="0"/>
              </a:rPr>
              <a:t>Über      </a:t>
            </a:r>
            <a:r>
              <a:rPr lang="de-DE" sz="1800" kern="0" dirty="0">
                <a:latin typeface="Calibri" panose="020F0502020204030204" pitchFamily="34" charset="0"/>
                <a:cs typeface="Calibri" panose="020F0502020204030204" pitchFamily="34" charset="0"/>
                <a:sym typeface="Wingdings" panose="05000000000000000000" pitchFamily="2" charset="2"/>
              </a:rPr>
              <a:t> </a:t>
            </a:r>
            <a:r>
              <a:rPr lang="de-DE" sz="1800" kern="0" dirty="0">
                <a:latin typeface="Calibri" panose="020F0502020204030204" pitchFamily="34" charset="0"/>
                <a:cs typeface="Calibri" panose="020F0502020204030204" pitchFamily="34" charset="0"/>
              </a:rPr>
              <a:t>Ansicht kann z. B. das Tabellen-Fenster ein- und ausgeblendet werden.</a:t>
            </a:r>
          </a:p>
          <a:p>
            <a:pPr marL="285750" indent="-285750">
              <a:buClr>
                <a:schemeClr val="tx1"/>
              </a:buClr>
              <a:buFont typeface="Wingdings" panose="05000000000000000000" pitchFamily="2" charset="2"/>
              <a:buChar char="§"/>
            </a:pPr>
            <a:r>
              <a:rPr lang="de-DE" sz="1800" kern="0" dirty="0">
                <a:latin typeface="Calibri" panose="020F0502020204030204" pitchFamily="34" charset="0"/>
                <a:cs typeface="Calibri" panose="020F0502020204030204" pitchFamily="34" charset="0"/>
              </a:rPr>
              <a:t>Fenster lassen sich </a:t>
            </a:r>
            <a:r>
              <a:rPr lang="de-DE" sz="1800" b="1" kern="0" dirty="0">
                <a:latin typeface="Calibri" panose="020F0502020204030204" pitchFamily="34" charset="0"/>
                <a:cs typeface="Calibri" panose="020F0502020204030204" pitchFamily="34" charset="0"/>
              </a:rPr>
              <a:t>verschieben</a:t>
            </a:r>
            <a:r>
              <a:rPr lang="de-DE" sz="1800" kern="0" dirty="0">
                <a:latin typeface="Calibri" panose="020F0502020204030204" pitchFamily="34" charset="0"/>
                <a:cs typeface="Calibri" panose="020F0502020204030204" pitchFamily="34" charset="0"/>
              </a:rPr>
              <a:t>, indem man auf      klickt. Anschließend findet sich an jedem Fenster das Symbol      . Durch Anklicken dieses Symbols lassen sich die Fenster verschieben.</a:t>
            </a:r>
          </a:p>
          <a:p>
            <a:pPr marL="285750" indent="-285750">
              <a:buClr>
                <a:schemeClr val="tx1"/>
              </a:buClr>
              <a:buFont typeface="Wingdings" panose="05000000000000000000" pitchFamily="2" charset="2"/>
              <a:buChar char="§"/>
            </a:pPr>
            <a:r>
              <a:rPr lang="de-DE" sz="1800" kern="0" dirty="0"/>
              <a:t>Verweise auf andere Zellen sind eine Möglichkeit, schnell </a:t>
            </a:r>
            <a:r>
              <a:rPr lang="de-DE" sz="1800" b="1" kern="0" dirty="0"/>
              <a:t>Zahlenreihen</a:t>
            </a:r>
            <a:r>
              <a:rPr lang="de-DE" sz="1800" kern="0" dirty="0"/>
              <a:t> zu erstellen:</a:t>
            </a:r>
          </a:p>
          <a:p>
            <a:pPr marL="800100" lvl="1" indent="-342900">
              <a:buClr>
                <a:schemeClr val="tx1"/>
              </a:buClr>
              <a:buFont typeface="+mj-lt"/>
              <a:buAutoNum type="arabicPeriod"/>
            </a:pPr>
            <a:endParaRPr lang="de-DE" kern="0" dirty="0"/>
          </a:p>
          <a:p>
            <a:pPr marL="800100" lvl="1" indent="-342900">
              <a:buClr>
                <a:schemeClr val="tx1"/>
              </a:buClr>
              <a:buFont typeface="Wingdings" panose="05000000000000000000" pitchFamily="2" charset="2"/>
              <a:buChar char="§"/>
            </a:pPr>
            <a:endParaRPr lang="de-DE" kern="0" dirty="0"/>
          </a:p>
          <a:p>
            <a:pPr marL="800100" lvl="1" indent="-342900">
              <a:buClr>
                <a:schemeClr val="tx1"/>
              </a:buClr>
              <a:buFont typeface="Wingdings" panose="05000000000000000000" pitchFamily="2" charset="2"/>
              <a:buChar char="§"/>
            </a:pPr>
            <a:endParaRPr lang="de-DE" kern="0" dirty="0"/>
          </a:p>
          <a:p>
            <a:pPr marL="800100" lvl="1" indent="-342900">
              <a:buClr>
                <a:schemeClr val="tx1"/>
              </a:buClr>
              <a:buFont typeface="Wingdings" panose="05000000000000000000" pitchFamily="2" charset="2"/>
              <a:buChar char="§"/>
            </a:pPr>
            <a:endParaRPr lang="de-DE" sz="1600" kern="0" dirty="0"/>
          </a:p>
          <a:p>
            <a:pPr lvl="1">
              <a:buClr>
                <a:schemeClr val="tx1"/>
              </a:buClr>
            </a:pPr>
            <a:endParaRPr lang="de-DE" sz="2000" kern="0" dirty="0"/>
          </a:p>
          <a:p>
            <a:pPr marL="800100" lvl="1" indent="-342900">
              <a:spcBef>
                <a:spcPts val="0"/>
              </a:spcBef>
              <a:buClr>
                <a:schemeClr val="tx1"/>
              </a:buClr>
              <a:buFont typeface="Wingdings" panose="05000000000000000000" pitchFamily="2" charset="2"/>
              <a:buChar char="§"/>
            </a:pPr>
            <a:r>
              <a:rPr lang="de-DE" kern="0" dirty="0"/>
              <a:t>Durch diese </a:t>
            </a:r>
            <a:r>
              <a:rPr lang="de-DE" i="1" kern="0" dirty="0"/>
              <a:t>Eingabe</a:t>
            </a:r>
            <a:r>
              <a:rPr lang="de-DE" kern="0" dirty="0"/>
              <a:t> wird in einer Zelle immer der obere Eintrag +1 gerechnet.</a:t>
            </a:r>
          </a:p>
        </p:txBody>
      </p:sp>
      <p:sp>
        <p:nvSpPr>
          <p:cNvPr id="9" name="Rechteck 8"/>
          <p:cNvSpPr/>
          <p:nvPr/>
        </p:nvSpPr>
        <p:spPr>
          <a:xfrm>
            <a:off x="275543" y="5743804"/>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Wir empfehlen, die </a:t>
            </a:r>
            <a:r>
              <a:rPr lang="de-DE" sz="1400" i="1" kern="0" dirty="0">
                <a:latin typeface="Calibri" panose="020F0502020204030204" pitchFamily="34" charset="0"/>
                <a:cs typeface="Calibri" panose="020F0502020204030204" pitchFamily="34" charset="0"/>
              </a:rPr>
              <a:t>Eingabezeile</a:t>
            </a:r>
            <a:r>
              <a:rPr lang="de-DE" sz="1400" kern="0" dirty="0">
                <a:latin typeface="Calibri" panose="020F0502020204030204" pitchFamily="34" charset="0"/>
                <a:cs typeface="Calibri" panose="020F0502020204030204" pitchFamily="34" charset="0"/>
              </a:rPr>
              <a:t> zusätzlich einzublenden. So befinden sich die </a:t>
            </a:r>
            <a:r>
              <a:rPr lang="de-DE" sz="1400" i="1" kern="0" dirty="0">
                <a:latin typeface="Calibri" panose="020F0502020204030204" pitchFamily="34" charset="0"/>
                <a:cs typeface="Calibri" panose="020F0502020204030204" pitchFamily="34" charset="0"/>
              </a:rPr>
              <a:t>Eingabe</a:t>
            </a:r>
            <a:r>
              <a:rPr lang="de-DE" sz="1400" kern="0" dirty="0">
                <a:latin typeface="Calibri" panose="020F0502020204030204" pitchFamily="34" charset="0"/>
                <a:cs typeface="Calibri" panose="020F0502020204030204" pitchFamily="34" charset="0"/>
              </a:rPr>
              <a:t> und das Icon für die Bildschirmtastatur </a:t>
            </a:r>
            <a:r>
              <a:rPr lang="de-DE" sz="1400" b="1" kern="0" dirty="0">
                <a:latin typeface="Calibri" panose="020F0502020204030204" pitchFamily="34" charset="0"/>
                <a:cs typeface="Calibri" panose="020F0502020204030204" pitchFamily="34" charset="0"/>
              </a:rPr>
              <a:t>immer</a:t>
            </a:r>
            <a:r>
              <a:rPr lang="de-DE" sz="1400" kern="0" dirty="0">
                <a:latin typeface="Calibri" panose="020F0502020204030204" pitchFamily="34" charset="0"/>
                <a:cs typeface="Calibri" panose="020F0502020204030204" pitchFamily="34" charset="0"/>
              </a:rPr>
              <a:t> am unteren Bildschirmrand.</a:t>
            </a:r>
            <a:endParaRPr lang="de-DE" sz="1400" dirty="0">
              <a:latin typeface="Calibri" panose="020F0502020204030204" pitchFamily="34" charset="0"/>
              <a:cs typeface="Calibri" panose="020F0502020204030204" pitchFamily="34" charset="0"/>
            </a:endParaRPr>
          </a:p>
        </p:txBody>
      </p:sp>
      <p:pic>
        <p:nvPicPr>
          <p:cNvPr id="11" name="Grafik 10"/>
          <p:cNvPicPr>
            <a:picLocks noChangeAspect="1"/>
          </p:cNvPicPr>
          <p:nvPr/>
        </p:nvPicPr>
        <p:blipFill>
          <a:blip r:embed="rId4"/>
          <a:stretch>
            <a:fillRect/>
          </a:stretch>
        </p:blipFill>
        <p:spPr>
          <a:xfrm>
            <a:off x="1093638" y="1445793"/>
            <a:ext cx="244790" cy="250353"/>
          </a:xfrm>
          <a:prstGeom prst="rect">
            <a:avLst/>
          </a:prstGeom>
        </p:spPr>
      </p:pic>
      <p:cxnSp>
        <p:nvCxnSpPr>
          <p:cNvPr id="13" name="Gerade Verbindung mit Pfeil 12"/>
          <p:cNvCxnSpPr/>
          <p:nvPr/>
        </p:nvCxnSpPr>
        <p:spPr bwMode="auto">
          <a:xfrm>
            <a:off x="3073232" y="2350869"/>
            <a:ext cx="257695" cy="0"/>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cxnSp>
        <p:nvCxnSpPr>
          <p:cNvPr id="14" name="Gerade Verbindung mit Pfeil 13"/>
          <p:cNvCxnSpPr/>
          <p:nvPr/>
        </p:nvCxnSpPr>
        <p:spPr bwMode="auto">
          <a:xfrm>
            <a:off x="3202080" y="2224661"/>
            <a:ext cx="2382" cy="252416"/>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pic>
        <p:nvPicPr>
          <p:cNvPr id="18" name="Grafik 17"/>
          <p:cNvPicPr>
            <a:picLocks noChangeAspect="1"/>
          </p:cNvPicPr>
          <p:nvPr/>
        </p:nvPicPr>
        <p:blipFill>
          <a:blip r:embed="rId4"/>
          <a:stretch>
            <a:fillRect/>
          </a:stretch>
        </p:blipFill>
        <p:spPr>
          <a:xfrm>
            <a:off x="5064410" y="1935126"/>
            <a:ext cx="244790" cy="250353"/>
          </a:xfrm>
          <a:prstGeom prst="rect">
            <a:avLst/>
          </a:prstGeom>
        </p:spPr>
      </p:pic>
      <p:pic>
        <p:nvPicPr>
          <p:cNvPr id="15" name="Grafik 14"/>
          <p:cNvPicPr>
            <a:picLocks noChangeAspect="1"/>
          </p:cNvPicPr>
          <p:nvPr/>
        </p:nvPicPr>
        <p:blipFill>
          <a:blip r:embed="rId5"/>
          <a:stretch>
            <a:fillRect/>
          </a:stretch>
        </p:blipFill>
        <p:spPr>
          <a:xfrm>
            <a:off x="7704019" y="3416661"/>
            <a:ext cx="1164437" cy="987638"/>
          </a:xfrm>
          <a:prstGeom prst="rect">
            <a:avLst/>
          </a:prstGeom>
          <a:ln w="28575">
            <a:solidFill>
              <a:schemeClr val="accent1"/>
            </a:solidFill>
          </a:ln>
        </p:spPr>
      </p:pic>
      <p:sp>
        <p:nvSpPr>
          <p:cNvPr id="12" name="Inhaltsplatzhalter 5">
            <a:extLst>
              <a:ext uri="{FF2B5EF4-FFF2-40B4-BE49-F238E27FC236}">
                <a16:creationId xmlns:a16="http://schemas.microsoft.com/office/drawing/2014/main" id="{C8CFE730-0537-46A9-9450-F28507055FA9}"/>
              </a:ext>
            </a:extLst>
          </p:cNvPr>
          <p:cNvSpPr txBox="1">
            <a:spLocks/>
          </p:cNvSpPr>
          <p:nvPr/>
        </p:nvSpPr>
        <p:spPr bwMode="auto">
          <a:xfrm>
            <a:off x="49303" y="3155457"/>
            <a:ext cx="7522910" cy="2035045"/>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800100" lvl="1" indent="-342900">
              <a:buClr>
                <a:schemeClr val="tx1"/>
              </a:buClr>
              <a:buFont typeface="+mj-lt"/>
              <a:buAutoNum type="arabicPeriod"/>
            </a:pPr>
            <a:r>
              <a:rPr lang="de-DE" kern="0" dirty="0"/>
              <a:t>In die erste Zelle [A1] wird ein Startwert z. B. </a:t>
            </a:r>
            <a:r>
              <a:rPr lang="de-DE" i="1" kern="0" dirty="0"/>
              <a:t>1</a:t>
            </a:r>
            <a:r>
              <a:rPr lang="de-DE" kern="0" dirty="0"/>
              <a:t> eingetragen. </a:t>
            </a:r>
          </a:p>
          <a:p>
            <a:pPr marL="800100" lvl="1" indent="-342900">
              <a:buClr>
                <a:schemeClr val="tx1"/>
              </a:buClr>
              <a:buFont typeface="+mj-lt"/>
              <a:buAutoNum type="arabicPeriod"/>
            </a:pPr>
            <a:r>
              <a:rPr lang="de-DE" kern="0" dirty="0"/>
              <a:t>In der Zelle darunter [A2] wird sich auf die erste Zelle bezogen </a:t>
            </a:r>
            <a:br>
              <a:rPr lang="de-DE" kern="0" dirty="0"/>
            </a:br>
            <a:r>
              <a:rPr lang="de-DE" kern="0" dirty="0"/>
              <a:t>und die Schrittweite z. B. +1 festgelegt:  Dort wird </a:t>
            </a:r>
            <a:r>
              <a:rPr lang="de-DE" i="1" kern="0" dirty="0"/>
              <a:t>=A1+1 </a:t>
            </a:r>
            <a:r>
              <a:rPr lang="de-DE" kern="0" dirty="0"/>
              <a:t>eingetragen</a:t>
            </a:r>
            <a:r>
              <a:rPr lang="de-DE" i="1" kern="0" dirty="0"/>
              <a:t>. </a:t>
            </a:r>
          </a:p>
          <a:p>
            <a:pPr marL="800100" lvl="1" indent="-342900">
              <a:buClr>
                <a:schemeClr val="tx1"/>
              </a:buClr>
              <a:buFont typeface="+mj-lt"/>
              <a:buAutoNum type="arabicPeriod"/>
            </a:pPr>
            <a:r>
              <a:rPr lang="de-DE" kern="0" dirty="0"/>
              <a:t>Anschließend wird der Eintrag in Zelle [A2] ausgewählt und durch ein Klicken und Ziehen des blauen Quadrats (unten rechts) (auch Autoausfüllen genannt) vervielfältigt. </a:t>
            </a:r>
          </a:p>
        </p:txBody>
      </p:sp>
    </p:spTree>
    <p:extLst>
      <p:ext uri="{BB962C8B-B14F-4D97-AF65-F5344CB8AC3E}">
        <p14:creationId xmlns:p14="http://schemas.microsoft.com/office/powerpoint/2010/main" val="16743090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94445" y="534324"/>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1.7. Lösung: Berechnungen im Tabellen-Fenster</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3" y="664098"/>
                <a:ext cx="8857832"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285750" lvl="1" indent="-285750">
                  <a:spcBef>
                    <a:spcPts val="576"/>
                  </a:spcBef>
                  <a:buClr>
                    <a:schemeClr val="tx1"/>
                  </a:buClr>
                  <a:buFont typeface="Wingdings" panose="05000000000000000000" pitchFamily="2" charset="2"/>
                  <a:buChar char="§"/>
                </a:pPr>
                <a:r>
                  <a:rPr lang="de-DE" dirty="0"/>
                  <a:t>Zunächst wird Spalte A in Zelle A1 mit </a:t>
                </a:r>
                <a14:m>
                  <m:oMath xmlns:m="http://schemas.openxmlformats.org/officeDocument/2006/math">
                    <m:r>
                      <a:rPr lang="de-DE" i="1" dirty="0" smtClean="0">
                        <a:latin typeface="Cambria Math" panose="02040503050406030204" pitchFamily="18" charset="0"/>
                      </a:rPr>
                      <m:t>𝑥</m:t>
                    </m:r>
                    <m:r>
                      <a:rPr lang="de-DE" i="1" dirty="0" smtClean="0">
                        <a:latin typeface="Cambria Math" panose="02040503050406030204" pitchFamily="18" charset="0"/>
                      </a:rPr>
                      <m:t> </m:t>
                    </m:r>
                  </m:oMath>
                </a14:m>
                <a:r>
                  <a:rPr lang="de-DE" dirty="0"/>
                  <a:t>und Spalte B in B1 mit </a:t>
                </a:r>
                <a14:m>
                  <m:oMath xmlns:m="http://schemas.openxmlformats.org/officeDocument/2006/math">
                    <m:r>
                      <a:rPr lang="de-DE" i="1" dirty="0" smtClean="0">
                        <a:latin typeface="Cambria Math" panose="02040503050406030204" pitchFamily="18" charset="0"/>
                      </a:rPr>
                      <m:t>𝑓</m:t>
                    </m:r>
                    <m:r>
                      <a:rPr lang="de-DE" i="1" dirty="0" smtClean="0">
                        <a:latin typeface="Cambria Math" panose="02040503050406030204" pitchFamily="18" charset="0"/>
                      </a:rPr>
                      <m:t>(</m:t>
                    </m:r>
                    <m:r>
                      <a:rPr lang="de-DE" i="1" dirty="0" smtClean="0">
                        <a:latin typeface="Cambria Math" panose="02040503050406030204" pitchFamily="18" charset="0"/>
                      </a:rPr>
                      <m:t>𝑥</m:t>
                    </m:r>
                    <m:r>
                      <a:rPr lang="de-DE" i="1" dirty="0" smtClean="0">
                        <a:latin typeface="Cambria Math" panose="02040503050406030204" pitchFamily="18" charset="0"/>
                      </a:rPr>
                      <m:t>)</m:t>
                    </m:r>
                  </m:oMath>
                </a14:m>
                <a:r>
                  <a:rPr lang="de-DE" dirty="0"/>
                  <a:t> benannt. </a:t>
                </a:r>
              </a:p>
              <a:p>
                <a:pPr marL="285750" lvl="1" indent="-285750">
                  <a:spcBef>
                    <a:spcPts val="576"/>
                  </a:spcBef>
                  <a:buClr>
                    <a:schemeClr val="tx1"/>
                  </a:buClr>
                  <a:buFont typeface="Wingdings" panose="05000000000000000000" pitchFamily="2" charset="2"/>
                  <a:buChar char="§"/>
                </a:pPr>
                <a:endParaRPr lang="de-DE" dirty="0"/>
              </a:p>
              <a:p>
                <a:pPr marL="285750" lvl="1" indent="-285750">
                  <a:spcBef>
                    <a:spcPts val="576"/>
                  </a:spcBef>
                  <a:buClr>
                    <a:schemeClr val="tx1"/>
                  </a:buClr>
                  <a:buFont typeface="Wingdings" panose="05000000000000000000" pitchFamily="2" charset="2"/>
                  <a:buChar char="§"/>
                </a:pPr>
                <a:endParaRPr lang="de-DE" dirty="0"/>
              </a:p>
              <a:p>
                <a:pPr marL="285750" lvl="1" indent="-285750">
                  <a:spcBef>
                    <a:spcPts val="576"/>
                  </a:spcBef>
                  <a:buClr>
                    <a:schemeClr val="tx1"/>
                  </a:buClr>
                  <a:buFont typeface="Wingdings" panose="05000000000000000000" pitchFamily="2" charset="2"/>
                  <a:buChar char="§"/>
                </a:pPr>
                <a:r>
                  <a:rPr lang="de-DE" dirty="0"/>
                  <a:t>Anschließend wird wie auf Hilfekarte 1.6. beschrieben die Zahlenreihe </a:t>
                </a:r>
                <a:br>
                  <a:rPr lang="de-DE" dirty="0"/>
                </a:br>
                <a14:m>
                  <m:oMath xmlns:m="http://schemas.openxmlformats.org/officeDocument/2006/math">
                    <m:r>
                      <a:rPr lang="de-DE" i="1" dirty="0" smtClean="0">
                        <a:latin typeface="Cambria Math" panose="02040503050406030204" pitchFamily="18" charset="0"/>
                      </a:rPr>
                      <m:t>2</m:t>
                    </m:r>
                    <m:r>
                      <a:rPr lang="de-DE" b="0" i="1" dirty="0" smtClean="0">
                        <a:latin typeface="Cambria Math" panose="02040503050406030204" pitchFamily="18" charset="0"/>
                      </a:rPr>
                      <m:t>0</m:t>
                    </m:r>
                    <m:r>
                      <a:rPr lang="de-DE" i="1">
                        <a:latin typeface="Cambria Math" panose="02040503050406030204" pitchFamily="18" charset="0"/>
                      </a:rPr>
                      <m:t>,  </m:t>
                    </m:r>
                    <m:r>
                      <a:rPr lang="de-DE" b="0" i="1" smtClean="0">
                        <a:latin typeface="Cambria Math" panose="02040503050406030204" pitchFamily="18" charset="0"/>
                      </a:rPr>
                      <m:t>18</m:t>
                    </m:r>
                    <m:r>
                      <a:rPr lang="de-DE" i="1">
                        <a:latin typeface="Cambria Math" panose="02040503050406030204" pitchFamily="18" charset="0"/>
                      </a:rPr>
                      <m:t>,  </m:t>
                    </m:r>
                    <m:r>
                      <a:rPr lang="de-DE" b="0" i="1" smtClean="0">
                        <a:latin typeface="Cambria Math" panose="02040503050406030204" pitchFamily="18" charset="0"/>
                      </a:rPr>
                      <m:t>16</m:t>
                    </m:r>
                    <m:r>
                      <a:rPr lang="de-DE" i="1">
                        <a:latin typeface="Cambria Math" panose="02040503050406030204" pitchFamily="18" charset="0"/>
                      </a:rPr>
                      <m:t>,  </m:t>
                    </m:r>
                    <m:r>
                      <a:rPr lang="de-DE" b="0" i="1" smtClean="0">
                        <a:latin typeface="Cambria Math" panose="02040503050406030204" pitchFamily="18" charset="0"/>
                      </a:rPr>
                      <m:t>…</m:t>
                    </m:r>
                    <m:r>
                      <a:rPr lang="de-DE" i="1">
                        <a:latin typeface="Cambria Math" panose="02040503050406030204" pitchFamily="18" charset="0"/>
                      </a:rPr>
                      <m:t>,  </m:t>
                    </m:r>
                    <m:r>
                      <a:rPr lang="de-DE" b="0" i="1" smtClean="0">
                        <a:latin typeface="Cambria Math" panose="02040503050406030204" pitchFamily="18" charset="0"/>
                      </a:rPr>
                      <m:t>0,</m:t>
                    </m:r>
                    <m:r>
                      <a:rPr lang="de-DE" i="1">
                        <a:latin typeface="Cambria Math" panose="02040503050406030204" pitchFamily="18" charset="0"/>
                      </a:rPr>
                      <m:t>  −</m:t>
                    </m:r>
                    <m:r>
                      <a:rPr lang="de-DE" b="0" i="1" smtClean="0">
                        <a:latin typeface="Cambria Math" panose="02040503050406030204" pitchFamily="18" charset="0"/>
                      </a:rPr>
                      <m:t>2</m:t>
                    </m:r>
                    <m:r>
                      <a:rPr lang="de-DE" i="1">
                        <a:latin typeface="Cambria Math" panose="02040503050406030204" pitchFamily="18" charset="0"/>
                      </a:rPr>
                      <m:t>,   −</m:t>
                    </m:r>
                    <m:r>
                      <a:rPr lang="de-DE" b="0" i="1" smtClean="0">
                        <a:latin typeface="Cambria Math" panose="02040503050406030204" pitchFamily="18" charset="0"/>
                      </a:rPr>
                      <m:t>4</m:t>
                    </m:r>
                  </m:oMath>
                </a14:m>
                <a:br>
                  <a:rPr lang="de-DE" dirty="0"/>
                </a:br>
                <a:r>
                  <a:rPr lang="de-DE" dirty="0"/>
                  <a:t>in Spalte A des </a:t>
                </a:r>
                <a:r>
                  <a:rPr lang="de-DE" sz="1800" dirty="0"/>
                  <a:t>Tabellen-Fensters eingegeben. </a:t>
                </a:r>
              </a:p>
              <a:p>
                <a:pPr marL="285750" indent="-285750">
                  <a:buClr>
                    <a:schemeClr val="tx1"/>
                  </a:buClr>
                  <a:buFont typeface="Wingdings" panose="05000000000000000000" pitchFamily="2" charset="2"/>
                  <a:buChar char="§"/>
                </a:pPr>
                <a:r>
                  <a:rPr lang="de-DE" sz="1800" kern="0" dirty="0"/>
                  <a:t>Einfachheitshalber wird </a:t>
                </a:r>
                <a14:m>
                  <m:oMath xmlns:m="http://schemas.openxmlformats.org/officeDocument/2006/math">
                    <m:r>
                      <a:rPr lang="de-DE" sz="1800" i="1">
                        <a:latin typeface="Cambria Math" panose="02040503050406030204" pitchFamily="18" charset="0"/>
                      </a:rPr>
                      <m:t>𝑓</m:t>
                    </m:r>
                    <m:d>
                      <m:dPr>
                        <m:ctrlPr>
                          <a:rPr lang="de-DE" sz="1800" i="1">
                            <a:latin typeface="Cambria Math" panose="02040503050406030204" pitchFamily="18" charset="0"/>
                          </a:rPr>
                        </m:ctrlPr>
                      </m:dPr>
                      <m:e>
                        <m:r>
                          <a:rPr lang="de-DE" sz="1800" i="1">
                            <a:latin typeface="Cambria Math" panose="02040503050406030204" pitchFamily="18" charset="0"/>
                          </a:rPr>
                          <m:t>𝑥</m:t>
                        </m:r>
                      </m:e>
                    </m:d>
                    <m:r>
                      <a:rPr lang="de-DE" sz="1800" i="1">
                        <a:latin typeface="Cambria Math" panose="02040503050406030204" pitchFamily="18" charset="0"/>
                      </a:rPr>
                      <m:t>=</m:t>
                    </m:r>
                    <m:sSup>
                      <m:sSupPr>
                        <m:ctrlPr>
                          <a:rPr lang="de-DE" sz="1800" i="1">
                            <a:latin typeface="Cambria Math" panose="02040503050406030204" pitchFamily="18" charset="0"/>
                          </a:rPr>
                        </m:ctrlPr>
                      </m:sSupPr>
                      <m:e>
                        <m:r>
                          <a:rPr lang="de-DE" sz="1800" i="1">
                            <a:latin typeface="Cambria Math" panose="02040503050406030204" pitchFamily="18" charset="0"/>
                          </a:rPr>
                          <m:t>𝑒</m:t>
                        </m:r>
                      </m:e>
                      <m:sup>
                        <m:r>
                          <a:rPr lang="de-DE" sz="1800" i="1">
                            <a:latin typeface="Cambria Math" panose="02040503050406030204" pitchFamily="18" charset="0"/>
                          </a:rPr>
                          <m:t>2</m:t>
                        </m:r>
                        <m:r>
                          <a:rPr lang="de-DE" sz="1800" i="1">
                            <a:latin typeface="Cambria Math" panose="02040503050406030204" pitchFamily="18" charset="0"/>
                          </a:rPr>
                          <m:t>𝑥</m:t>
                        </m:r>
                      </m:sup>
                    </m:sSup>
                    <m:r>
                      <a:rPr lang="de-DE" sz="1800" i="1">
                        <a:latin typeface="Cambria Math" panose="02040503050406030204" pitchFamily="18" charset="0"/>
                      </a:rPr>
                      <m:t>+1</m:t>
                    </m:r>
                  </m:oMath>
                </a14:m>
                <a:r>
                  <a:rPr lang="de-DE" sz="1800" dirty="0"/>
                  <a:t> zunächst in der </a:t>
                </a:r>
                <a:r>
                  <a:rPr lang="de-DE" sz="1800" i="1" dirty="0"/>
                  <a:t>Eingabe</a:t>
                </a:r>
                <a:r>
                  <a:rPr lang="de-DE" sz="1800" dirty="0"/>
                  <a:t> als Funktion definiert.</a:t>
                </a:r>
              </a:p>
              <a:p>
                <a:pPr marL="285750" indent="-285750">
                  <a:buClr>
                    <a:schemeClr val="tx1"/>
                  </a:buClr>
                  <a:buFont typeface="Wingdings" panose="05000000000000000000" pitchFamily="2" charset="2"/>
                  <a:buChar char="§"/>
                </a:pPr>
                <a:r>
                  <a:rPr lang="de-DE" sz="1800" kern="0" dirty="0"/>
                  <a:t>Nun kann auf die Funktion </a:t>
                </a:r>
                <a14:m>
                  <m:oMath xmlns:m="http://schemas.openxmlformats.org/officeDocument/2006/math">
                    <m:r>
                      <a:rPr lang="de-DE" sz="1800" i="1" kern="0" dirty="0" smtClean="0">
                        <a:latin typeface="Cambria Math" panose="02040503050406030204" pitchFamily="18" charset="0"/>
                      </a:rPr>
                      <m:t>𝑓</m:t>
                    </m:r>
                    <m:r>
                      <a:rPr lang="de-DE" sz="1800" i="1" kern="0" dirty="0" smtClean="0">
                        <a:latin typeface="Cambria Math" panose="02040503050406030204" pitchFamily="18" charset="0"/>
                      </a:rPr>
                      <m:t>(</m:t>
                    </m:r>
                    <m:r>
                      <a:rPr lang="de-DE" sz="1800" i="1" kern="0" dirty="0" smtClean="0">
                        <a:latin typeface="Cambria Math" panose="02040503050406030204" pitchFamily="18" charset="0"/>
                      </a:rPr>
                      <m:t>𝑥</m:t>
                    </m:r>
                    <m:r>
                      <a:rPr lang="de-DE" sz="1800" i="1" kern="0" dirty="0" smtClean="0">
                        <a:latin typeface="Cambria Math" panose="02040503050406030204" pitchFamily="18" charset="0"/>
                      </a:rPr>
                      <m:t>) </m:t>
                    </m:r>
                  </m:oMath>
                </a14:m>
                <a:r>
                  <a:rPr lang="de-DE" sz="1800" kern="0" dirty="0"/>
                  <a:t>verwiesen werden, um die Funktionswerte zu berechnen:</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3" y="664098"/>
                <a:ext cx="8857832" cy="4841454"/>
              </a:xfrm>
              <a:prstGeom prst="rect">
                <a:avLst/>
              </a:prstGeom>
              <a:blipFill>
                <a:blip r:embed="rId4"/>
                <a:stretch>
                  <a:fillRect l="-206" t="-1637" r="-550"/>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Rechteck 8"/>
              <p:cNvSpPr/>
              <p:nvPr/>
            </p:nvSpPr>
            <p:spPr>
              <a:xfrm>
                <a:off x="275544" y="5595862"/>
                <a:ext cx="6528726" cy="9546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Es kann auch an Stelle von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𝑓</m:t>
                    </m:r>
                    <m:r>
                      <a:rPr lang="de-DE" sz="1400" i="1" kern="0" dirty="0" smtClean="0">
                        <a:latin typeface="Cambria Math" panose="02040503050406030204" pitchFamily="18" charset="0"/>
                        <a:cs typeface="Calibri" panose="020F0502020204030204" pitchFamily="34" charset="0"/>
                      </a:rPr>
                      <m:t>(</m:t>
                    </m:r>
                    <m:r>
                      <a:rPr lang="de-DE" sz="1400" i="1" kern="0" dirty="0" smtClean="0">
                        <a:latin typeface="Cambria Math" panose="02040503050406030204" pitchFamily="18" charset="0"/>
                        <a:cs typeface="Calibri" panose="020F0502020204030204" pitchFamily="34" charset="0"/>
                      </a:rPr>
                      <m:t>𝐴</m:t>
                    </m:r>
                    <m:r>
                      <a:rPr lang="de-DE" sz="1400" i="1" kern="0" dirty="0" smtClean="0">
                        <a:latin typeface="Cambria Math" panose="02040503050406030204" pitchFamily="18" charset="0"/>
                        <a:cs typeface="Calibri" panose="020F0502020204030204" pitchFamily="34" charset="0"/>
                      </a:rPr>
                      <m:t>2) </m:t>
                    </m:r>
                  </m:oMath>
                </a14:m>
                <a:r>
                  <a:rPr lang="de-DE" sz="1400" kern="0" dirty="0">
                    <a:latin typeface="Calibri" panose="020F0502020204030204" pitchFamily="34" charset="0"/>
                    <a:cs typeface="Calibri" panose="020F0502020204030204" pitchFamily="34" charset="0"/>
                  </a:rPr>
                  <a:t>der Ausdruck </a:t>
                </a:r>
                <a14:m>
                  <m:oMath xmlns:m="http://schemas.openxmlformats.org/officeDocument/2006/math">
                    <m:sSup>
                      <m:sSupPr>
                        <m:ctrlPr>
                          <a:rPr lang="de-DE" sz="1400" b="0" i="1" kern="0" smtClean="0">
                            <a:latin typeface="Cambria Math" panose="02040503050406030204" pitchFamily="18" charset="0"/>
                            <a:cs typeface="Calibri" panose="020F0502020204030204" pitchFamily="34" charset="0"/>
                          </a:rPr>
                        </m:ctrlPr>
                      </m:sSupPr>
                      <m:e>
                        <m:r>
                          <a:rPr lang="de-DE" sz="1400" b="0" i="1" kern="0" smtClean="0">
                            <a:latin typeface="Cambria Math" panose="02040503050406030204" pitchFamily="18" charset="0"/>
                            <a:cs typeface="Calibri" panose="020F0502020204030204" pitchFamily="34" charset="0"/>
                          </a:rPr>
                          <m:t>𝑒</m:t>
                        </m:r>
                      </m:e>
                      <m:sup>
                        <m:r>
                          <a:rPr lang="de-DE" sz="1400" b="0" i="1" kern="0" smtClean="0">
                            <a:latin typeface="Cambria Math" panose="02040503050406030204" pitchFamily="18" charset="0"/>
                            <a:cs typeface="Calibri" panose="020F0502020204030204" pitchFamily="34" charset="0"/>
                          </a:rPr>
                          <m:t>2∗</m:t>
                        </m:r>
                        <m:r>
                          <a:rPr lang="de-DE" sz="1400" b="0" i="1" kern="0" smtClean="0">
                            <a:latin typeface="Cambria Math" panose="02040503050406030204" pitchFamily="18" charset="0"/>
                            <a:cs typeface="Calibri" panose="020F0502020204030204" pitchFamily="34" charset="0"/>
                          </a:rPr>
                          <m:t>𝐴</m:t>
                        </m:r>
                        <m:r>
                          <a:rPr lang="de-DE" sz="1400" b="0" i="1" kern="0" smtClean="0">
                            <a:latin typeface="Cambria Math" panose="02040503050406030204" pitchFamily="18" charset="0"/>
                            <a:cs typeface="Calibri" panose="020F0502020204030204" pitchFamily="34" charset="0"/>
                          </a:rPr>
                          <m:t>2</m:t>
                        </m:r>
                      </m:sup>
                    </m:sSup>
                    <m:r>
                      <a:rPr lang="de-DE" sz="1400" b="0" i="1" kern="0" smtClean="0">
                        <a:latin typeface="Cambria Math" panose="02040503050406030204" pitchFamily="18" charset="0"/>
                        <a:cs typeface="Calibri" panose="020F0502020204030204" pitchFamily="34" charset="0"/>
                      </a:rPr>
                      <m:t>+1</m:t>
                    </m:r>
                  </m:oMath>
                </a14:m>
                <a:r>
                  <a:rPr lang="de-DE" sz="1400" kern="0" dirty="0">
                    <a:latin typeface="Calibri" panose="020F0502020204030204" pitchFamily="34" charset="0"/>
                    <a:cs typeface="Calibri" panose="020F0502020204030204" pitchFamily="34" charset="0"/>
                  </a:rPr>
                  <a:t> in der Zelle B2 eingegeben werden. Dadurch braucht man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𝑓</m:t>
                    </m:r>
                    <m:r>
                      <a:rPr lang="de-DE" sz="1400" i="1" kern="0" dirty="0" smtClean="0">
                        <a:latin typeface="Cambria Math" panose="02040503050406030204" pitchFamily="18" charset="0"/>
                        <a:cs typeface="Calibri" panose="020F0502020204030204" pitchFamily="34" charset="0"/>
                      </a:rPr>
                      <m:t>(</m:t>
                    </m:r>
                    <m:r>
                      <a:rPr lang="de-DE" sz="1400" i="1" kern="0" dirty="0" smtClean="0">
                        <a:latin typeface="Cambria Math" panose="02040503050406030204" pitchFamily="18" charset="0"/>
                        <a:cs typeface="Calibri" panose="020F0502020204030204" pitchFamily="34" charset="0"/>
                      </a:rPr>
                      <m:t>𝑥</m:t>
                    </m:r>
                    <m:r>
                      <a:rPr lang="de-DE" sz="1400" i="1" kern="0" dirty="0" smtClean="0">
                        <a:latin typeface="Cambria Math" panose="02040503050406030204" pitchFamily="18" charset="0"/>
                        <a:cs typeface="Calibri" panose="020F0502020204030204" pitchFamily="34" charset="0"/>
                      </a:rPr>
                      <m:t>) </m:t>
                    </m:r>
                  </m:oMath>
                </a14:m>
                <a:r>
                  <a:rPr lang="de-DE" sz="1400" kern="0" dirty="0">
                    <a:latin typeface="Calibri" panose="020F0502020204030204" pitchFamily="34" charset="0"/>
                    <a:cs typeface="Calibri" panose="020F0502020204030204" pitchFamily="34" charset="0"/>
                  </a:rPr>
                  <a:t>nicht definieren und spart sich einen Schritt. Allerdings ist die Eingabe dann komplizierter.</a:t>
                </a:r>
                <a:endParaRPr lang="de-DE" sz="1400" dirty="0">
                  <a:latin typeface="Calibri" panose="020F0502020204030204" pitchFamily="34" charset="0"/>
                  <a:cs typeface="Calibri" panose="020F0502020204030204" pitchFamily="34" charset="0"/>
                </a:endParaRPr>
              </a:p>
            </p:txBody>
          </p:sp>
        </mc:Choice>
        <mc:Fallback xmlns="">
          <p:sp>
            <p:nvSpPr>
              <p:cNvPr id="9" name="Rechteck 8"/>
              <p:cNvSpPr>
                <a:spLocks noRot="1" noChangeAspect="1" noMove="1" noResize="1" noEditPoints="1" noAdjustHandles="1" noChangeArrowheads="1" noChangeShapeType="1" noTextEdit="1"/>
              </p:cNvSpPr>
              <p:nvPr/>
            </p:nvSpPr>
            <p:spPr>
              <a:xfrm>
                <a:off x="275544" y="5595862"/>
                <a:ext cx="6528726" cy="954620"/>
              </a:xfrm>
              <a:prstGeom prst="rect">
                <a:avLst/>
              </a:prstGeom>
              <a:blipFill>
                <a:blip r:embed="rId5"/>
                <a:stretch>
                  <a:fillRect l="-93" b="-3086"/>
                </a:stretch>
              </a:blipFill>
              <a:ln w="28575">
                <a:solidFill>
                  <a:srgbClr val="FF0000"/>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7" name="Rechteck 16"/>
              <p:cNvSpPr/>
              <p:nvPr/>
            </p:nvSpPr>
            <p:spPr>
              <a:xfrm>
                <a:off x="226251" y="1095212"/>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Falls Ausdrücke wie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𝑥</m:t>
                    </m:r>
                  </m:oMath>
                </a14:m>
                <a:r>
                  <a:rPr lang="de-DE" sz="1400" kern="0" dirty="0">
                    <a:latin typeface="Calibri" panose="020F0502020204030204" pitchFamily="34" charset="0"/>
                    <a:cs typeface="Calibri" panose="020F0502020204030204" pitchFamily="34" charset="0"/>
                  </a:rPr>
                  <a:t> oder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𝑓</m:t>
                    </m:r>
                    <m:r>
                      <a:rPr lang="de-DE" sz="1400" i="1" kern="0" dirty="0" smtClean="0">
                        <a:latin typeface="Cambria Math" panose="02040503050406030204" pitchFamily="18" charset="0"/>
                        <a:cs typeface="Calibri" panose="020F0502020204030204" pitchFamily="34" charset="0"/>
                      </a:rPr>
                      <m:t>(</m:t>
                    </m:r>
                    <m:r>
                      <a:rPr lang="de-DE" sz="1400" i="1" kern="0" dirty="0" smtClean="0">
                        <a:latin typeface="Cambria Math" panose="02040503050406030204" pitchFamily="18" charset="0"/>
                        <a:cs typeface="Calibri" panose="020F0502020204030204" pitchFamily="34" charset="0"/>
                      </a:rPr>
                      <m:t>𝑥</m:t>
                    </m:r>
                    <m:r>
                      <a:rPr lang="de-DE" sz="1400" i="1" kern="0" dirty="0" smtClean="0">
                        <a:latin typeface="Cambria Math" panose="02040503050406030204" pitchFamily="18" charset="0"/>
                        <a:cs typeface="Calibri" panose="020F0502020204030204" pitchFamily="34" charset="0"/>
                      </a:rPr>
                      <m:t>)</m:t>
                    </m:r>
                  </m:oMath>
                </a14:m>
                <a:r>
                  <a:rPr lang="de-DE" sz="1400" dirty="0">
                    <a:latin typeface="Calibri" panose="020F0502020204030204" pitchFamily="34" charset="0"/>
                    <a:cs typeface="Calibri" panose="020F0502020204030204" pitchFamily="34" charset="0"/>
                  </a:rPr>
                  <a:t> sowie </a:t>
                </a:r>
                <a14:m>
                  <m:oMath xmlns:m="http://schemas.openxmlformats.org/officeDocument/2006/math">
                    <m:r>
                      <a:rPr lang="de-DE" sz="1400" i="1" dirty="0" smtClean="0">
                        <a:latin typeface="Cambria Math" panose="02040503050406030204" pitchFamily="18" charset="0"/>
                        <a:cs typeface="Calibri" panose="020F0502020204030204" pitchFamily="34" charset="0"/>
                      </a:rPr>
                      <m:t>𝑒</m:t>
                    </m:r>
                  </m:oMath>
                </a14:m>
                <a:r>
                  <a:rPr lang="de-DE" sz="1400" dirty="0">
                    <a:latin typeface="Calibri" panose="020F0502020204030204" pitchFamily="34" charset="0"/>
                    <a:cs typeface="Calibri" panose="020F0502020204030204" pitchFamily="34" charset="0"/>
                  </a:rPr>
                  <a:t> oder </a:t>
                </a:r>
                <a14:m>
                  <m:oMath xmlns:m="http://schemas.openxmlformats.org/officeDocument/2006/math">
                    <m:r>
                      <a:rPr lang="de-DE" sz="1400" b="0" i="1" smtClean="0">
                        <a:latin typeface="Cambria Math" panose="02040503050406030204" pitchFamily="18" charset="0"/>
                        <a:cs typeface="Calibri" panose="020F0502020204030204" pitchFamily="34" charset="0"/>
                      </a:rPr>
                      <m:t>𝜋</m:t>
                    </m:r>
                  </m:oMath>
                </a14:m>
                <a:r>
                  <a:rPr lang="de-DE" sz="1400" dirty="0">
                    <a:latin typeface="Calibri" panose="020F0502020204030204" pitchFamily="34" charset="0"/>
                    <a:cs typeface="Calibri" panose="020F0502020204030204" pitchFamily="34" charset="0"/>
                  </a:rPr>
                  <a:t> nicht als Dezimalzahl, sondern ausgeschrieben dort stehen sollen, müssen Sie häufig mit Anführungszeichen eingeben werden. Hierdurch sind es für GeoGebra Texteingaben.   </a:t>
                </a:r>
              </a:p>
            </p:txBody>
          </p:sp>
        </mc:Choice>
        <mc:Fallback xmlns="">
          <p:sp>
            <p:nvSpPr>
              <p:cNvPr id="17" name="Rechteck 16"/>
              <p:cNvSpPr>
                <a:spLocks noRot="1" noChangeAspect="1" noMove="1" noResize="1" noEditPoints="1" noAdjustHandles="1" noChangeArrowheads="1" noChangeShapeType="1" noTextEdit="1"/>
              </p:cNvSpPr>
              <p:nvPr/>
            </p:nvSpPr>
            <p:spPr>
              <a:xfrm>
                <a:off x="226251" y="1095212"/>
                <a:ext cx="8592913" cy="738664"/>
              </a:xfrm>
              <a:prstGeom prst="rect">
                <a:avLst/>
              </a:prstGeom>
              <a:blipFill>
                <a:blip r:embed="rId6"/>
                <a:stretch>
                  <a:fillRect l="-71" b="-4762"/>
                </a:stretch>
              </a:blipFill>
              <a:ln w="28575">
                <a:solidFill>
                  <a:srgbClr val="FF0000"/>
                </a:solidFill>
              </a:ln>
            </p:spPr>
            <p:txBody>
              <a:bodyPr/>
              <a:lstStyle/>
              <a:p>
                <a:r>
                  <a:rPr lang="de-DE">
                    <a:noFill/>
                  </a:rPr>
                  <a:t> </a:t>
                </a:r>
              </a:p>
            </p:txBody>
          </p:sp>
        </mc:Fallback>
      </mc:AlternateContent>
      <p:grpSp>
        <p:nvGrpSpPr>
          <p:cNvPr id="2" name="Gruppieren 1"/>
          <p:cNvGrpSpPr/>
          <p:nvPr/>
        </p:nvGrpSpPr>
        <p:grpSpPr>
          <a:xfrm>
            <a:off x="7082190" y="4471807"/>
            <a:ext cx="1640154" cy="2214539"/>
            <a:chOff x="7295426" y="2666288"/>
            <a:chExt cx="1848574" cy="2555192"/>
          </a:xfrm>
        </p:grpSpPr>
        <p:pic>
          <p:nvPicPr>
            <p:cNvPr id="4" name="Grafik 3"/>
            <p:cNvPicPr>
              <a:picLocks noChangeAspect="1"/>
            </p:cNvPicPr>
            <p:nvPr/>
          </p:nvPicPr>
          <p:blipFill rotWithShape="1">
            <a:blip r:embed="rId7"/>
            <a:srcRect b="6302"/>
            <a:stretch/>
          </p:blipFill>
          <p:spPr>
            <a:xfrm rot="10800000">
              <a:off x="7295426" y="2666288"/>
              <a:ext cx="1821465" cy="2312843"/>
            </a:xfrm>
            <a:prstGeom prst="rect">
              <a:avLst/>
            </a:prstGeom>
            <a:ln w="19050">
              <a:solidFill>
                <a:schemeClr val="bg1">
                  <a:lumMod val="50000"/>
                </a:schemeClr>
              </a:solidFill>
              <a:prstDash val="dash"/>
            </a:ln>
          </p:spPr>
        </p:pic>
        <p:grpSp>
          <p:nvGrpSpPr>
            <p:cNvPr id="12" name="Gruppieren 11"/>
            <p:cNvGrpSpPr/>
            <p:nvPr/>
          </p:nvGrpSpPr>
          <p:grpSpPr>
            <a:xfrm rot="10800000">
              <a:off x="7295426" y="2666288"/>
              <a:ext cx="1848574" cy="2555192"/>
              <a:chOff x="75877" y="5100130"/>
              <a:chExt cx="4234024" cy="1344722"/>
            </a:xfrm>
          </p:grpSpPr>
          <p:sp>
            <p:nvSpPr>
              <p:cNvPr id="14" name="Inhaltsplatzhalter 5"/>
              <p:cNvSpPr txBox="1">
                <a:spLocks/>
              </p:cNvSpPr>
              <p:nvPr/>
            </p:nvSpPr>
            <p:spPr bwMode="auto">
              <a:xfrm>
                <a:off x="133027" y="5100130"/>
                <a:ext cx="3748138" cy="1212376"/>
              </a:xfrm>
              <a:prstGeom prst="rect">
                <a:avLst/>
              </a:prstGeom>
              <a:noFill/>
              <a:ln w="9525">
                <a:solidFill>
                  <a:schemeClr val="bg1">
                    <a:lumMod val="50000"/>
                  </a:schemeClr>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br>
                  <a:rPr lang="de-DE" sz="1600" b="1" kern="0" dirty="0"/>
                </a:br>
                <a:endParaRPr lang="de-DE" sz="1400" kern="0" dirty="0"/>
              </a:p>
            </p:txBody>
          </p:sp>
          <p:sp>
            <p:nvSpPr>
              <p:cNvPr id="15" name="Rechteck 14"/>
              <p:cNvSpPr/>
              <p:nvPr/>
            </p:nvSpPr>
            <p:spPr bwMode="auto">
              <a:xfrm>
                <a:off x="75877" y="5100130"/>
                <a:ext cx="4234024" cy="1344722"/>
              </a:xfrm>
              <a:prstGeom prst="rect">
                <a:avLst/>
              </a:prstGeom>
              <a:noFill/>
              <a:ln w="2857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grpSp>
      <mc:AlternateContent xmlns:mc="http://schemas.openxmlformats.org/markup-compatibility/2006" xmlns:a14="http://schemas.microsoft.com/office/drawing/2010/main">
        <mc:Choice Requires="a14">
          <p:sp>
            <p:nvSpPr>
              <p:cNvPr id="13" name="Inhaltsplatzhalter 5">
                <a:extLst>
                  <a:ext uri="{FF2B5EF4-FFF2-40B4-BE49-F238E27FC236}">
                    <a16:creationId xmlns:a16="http://schemas.microsoft.com/office/drawing/2014/main" id="{4ACB8262-1C3F-4DDD-A101-CF0F28CD26ED}"/>
                  </a:ext>
                </a:extLst>
              </p:cNvPr>
              <p:cNvSpPr txBox="1">
                <a:spLocks/>
              </p:cNvSpPr>
              <p:nvPr/>
            </p:nvSpPr>
            <p:spPr bwMode="auto">
              <a:xfrm>
                <a:off x="93791" y="3733053"/>
                <a:ext cx="7037234" cy="1120936"/>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800100" lvl="1" indent="-342900">
                  <a:buClr>
                    <a:schemeClr val="tx1"/>
                  </a:buClr>
                  <a:buFont typeface="+mj-lt"/>
                  <a:buAutoNum type="arabicPeriod"/>
                </a:pPr>
                <a:r>
                  <a:rPr lang="de-DE" kern="0" dirty="0"/>
                  <a:t>In der ersten freien Zelle von Spalte B [B2] soll der Funktionswert</a:t>
                </a:r>
                <a14:m>
                  <m:oMath xmlns:m="http://schemas.openxmlformats.org/officeDocument/2006/math">
                    <m:r>
                      <a:rPr lang="de-DE" b="0" i="1" kern="0" smtClean="0">
                        <a:latin typeface="Cambria Math" panose="02040503050406030204" pitchFamily="18" charset="0"/>
                      </a:rPr>
                      <m:t>𝑓</m:t>
                    </m:r>
                    <m:r>
                      <a:rPr lang="de-DE" b="0" i="1" kern="0" smtClean="0">
                        <a:latin typeface="Cambria Math" panose="02040503050406030204" pitchFamily="18" charset="0"/>
                      </a:rPr>
                      <m:t>(20)</m:t>
                    </m:r>
                  </m:oMath>
                </a14:m>
                <a:r>
                  <a:rPr lang="de-DE" i="1" kern="0" dirty="0"/>
                  <a:t> </a:t>
                </a:r>
                <a:r>
                  <a:rPr lang="de-DE" kern="0" dirty="0"/>
                  <a:t>berechnet werden. Deshalb wird dort </a:t>
                </a:r>
                <a14:m>
                  <m:oMath xmlns:m="http://schemas.openxmlformats.org/officeDocument/2006/math">
                    <m:r>
                      <a:rPr lang="de-DE" b="0" i="1" kern="0" smtClean="0">
                        <a:latin typeface="Cambria Math" panose="02040503050406030204" pitchFamily="18" charset="0"/>
                      </a:rPr>
                      <m:t>𝑓</m:t>
                    </m:r>
                    <m:r>
                      <a:rPr lang="de-DE" b="0" i="1" kern="0" smtClean="0">
                        <a:latin typeface="Cambria Math" panose="02040503050406030204" pitchFamily="18" charset="0"/>
                      </a:rPr>
                      <m:t>(</m:t>
                    </m:r>
                    <m:r>
                      <a:rPr lang="de-DE" b="0" i="1" kern="0" smtClean="0">
                        <a:latin typeface="Cambria Math" panose="02040503050406030204" pitchFamily="18" charset="0"/>
                      </a:rPr>
                      <m:t>𝐴</m:t>
                    </m:r>
                    <m:r>
                      <a:rPr lang="de-DE" b="0" i="1" kern="0" smtClean="0">
                        <a:latin typeface="Cambria Math" panose="02040503050406030204" pitchFamily="18" charset="0"/>
                      </a:rPr>
                      <m:t>2)</m:t>
                    </m:r>
                  </m:oMath>
                </a14:m>
                <a:r>
                  <a:rPr lang="de-DE" kern="0" dirty="0"/>
                  <a:t> eingegeben. </a:t>
                </a:r>
              </a:p>
              <a:p>
                <a:pPr marL="800100" lvl="1" indent="-342900">
                  <a:buClr>
                    <a:schemeClr val="tx1"/>
                  </a:buClr>
                  <a:buFont typeface="+mj-lt"/>
                  <a:buAutoNum type="arabicPeriod"/>
                </a:pPr>
                <a:r>
                  <a:rPr lang="de-DE" kern="0" dirty="0"/>
                  <a:t>Anschließend wird der Eintrag in Zelle [B2] ausgewählt und durch Klicken und Ziehen des blauen Quadrats (unten rechts) (auch Autoausfüllen genannt) vervielfältigt. </a:t>
                </a:r>
              </a:p>
            </p:txBody>
          </p:sp>
        </mc:Choice>
        <mc:Fallback xmlns="">
          <p:sp>
            <p:nvSpPr>
              <p:cNvPr id="13" name="Inhaltsplatzhalter 5">
                <a:extLst>
                  <a:ext uri="{FF2B5EF4-FFF2-40B4-BE49-F238E27FC236}">
                    <a16:creationId xmlns:a16="http://schemas.microsoft.com/office/drawing/2014/main" id="{4ACB8262-1C3F-4DDD-A101-CF0F28CD26ED}"/>
                  </a:ext>
                </a:extLst>
              </p:cNvPr>
              <p:cNvSpPr txBox="1">
                <a:spLocks noRot="1" noChangeAspect="1" noMove="1" noResize="1" noEditPoints="1" noAdjustHandles="1" noChangeArrowheads="1" noChangeShapeType="1" noTextEdit="1"/>
              </p:cNvSpPr>
              <p:nvPr/>
            </p:nvSpPr>
            <p:spPr bwMode="auto">
              <a:xfrm>
                <a:off x="93791" y="3733053"/>
                <a:ext cx="7037234" cy="1120936"/>
              </a:xfrm>
              <a:prstGeom prst="rect">
                <a:avLst/>
              </a:prstGeom>
              <a:blipFill>
                <a:blip r:embed="rId8"/>
                <a:stretch>
                  <a:fillRect t="-7065" b="-71739"/>
                </a:stretch>
              </a:blipFill>
              <a:ln w="9525">
                <a:noFill/>
                <a:miter lim="800000"/>
                <a:headEnd/>
                <a:tailEnd/>
              </a:ln>
            </p:spPr>
            <p:txBody>
              <a:bodyPr/>
              <a:lstStyle/>
              <a:p>
                <a:r>
                  <a:rPr lang="de-DE">
                    <a:noFill/>
                  </a:rPr>
                  <a:t> </a:t>
                </a:r>
              </a:p>
            </p:txBody>
          </p:sp>
        </mc:Fallback>
      </mc:AlternateContent>
    </p:spTree>
    <p:extLst>
      <p:ext uri="{BB962C8B-B14F-4D97-AF65-F5344CB8AC3E}">
        <p14:creationId xmlns:p14="http://schemas.microsoft.com/office/powerpoint/2010/main" val="1311777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lvl="1" indent="-342900">
                  <a:spcBef>
                    <a:spcPts val="576"/>
                  </a:spcBef>
                  <a:buFont typeface="Wingdings" panose="05000000000000000000" pitchFamily="2" charset="2"/>
                  <a:buChar char="§"/>
                </a:pPr>
                <a:r>
                  <a:rPr lang="de-DE" sz="1800" dirty="0"/>
                  <a:t>Berechnen Sie folgende Binomialwahrscheinlichkeit </a:t>
                </a:r>
                <a:r>
                  <a:rPr lang="de-DE" dirty="0"/>
                  <a:t>für </a:t>
                </a:r>
                <a14:m>
                  <m:oMath xmlns:m="http://schemas.openxmlformats.org/officeDocument/2006/math">
                    <m:r>
                      <a:rPr lang="de-DE" i="1" dirty="0">
                        <a:latin typeface="Cambria Math" panose="02040503050406030204" pitchFamily="18" charset="0"/>
                      </a:rPr>
                      <m:t>𝑛</m:t>
                    </m:r>
                    <m:r>
                      <a:rPr lang="de-DE" i="1" dirty="0">
                        <a:latin typeface="Cambria Math" panose="02040503050406030204" pitchFamily="18" charset="0"/>
                      </a:rPr>
                      <m:t>=100</m:t>
                    </m:r>
                  </m:oMath>
                </a14:m>
                <a:r>
                  <a:rPr lang="de-DE" dirty="0"/>
                  <a:t> und </a:t>
                </a:r>
                <a14:m>
                  <m:oMath xmlns:m="http://schemas.openxmlformats.org/officeDocument/2006/math">
                    <m:r>
                      <m:rPr>
                        <m:sty m:val="p"/>
                      </m:rPr>
                      <a:rPr lang="de-DE">
                        <a:latin typeface="Cambria Math" panose="02040503050406030204" pitchFamily="18" charset="0"/>
                      </a:rPr>
                      <m:t>p</m:t>
                    </m:r>
                    <m:r>
                      <a:rPr lang="de-DE">
                        <a:latin typeface="Cambria Math" panose="02040503050406030204" pitchFamily="18" charset="0"/>
                      </a:rPr>
                      <m:t>=</m:t>
                    </m:r>
                    <m:r>
                      <a:rPr lang="de-DE" i="1">
                        <a:latin typeface="Cambria Math" panose="02040503050406030204" pitchFamily="18" charset="0"/>
                      </a:rPr>
                      <m:t>0.2</m:t>
                    </m:r>
                  </m:oMath>
                </a14:m>
                <a:r>
                  <a:rPr lang="de-DE" dirty="0"/>
                  <a:t>:</a:t>
                </a:r>
              </a:p>
              <a:p>
                <a:pPr marL="800100" lvl="1" indent="-342900">
                  <a:buFont typeface="Wingdings" panose="05000000000000000000" pitchFamily="2" charset="2"/>
                  <a:buChar char="§"/>
                </a:pPr>
                <a14:m>
                  <m:oMath xmlns:m="http://schemas.openxmlformats.org/officeDocument/2006/math">
                    <m:r>
                      <a:rPr lang="de-DE" i="1" dirty="0" smtClean="0">
                        <a:latin typeface="Cambria Math" panose="02040503050406030204" pitchFamily="18" charset="0"/>
                      </a:rPr>
                      <m:t>𝑃</m:t>
                    </m:r>
                    <m:r>
                      <a:rPr lang="de-DE" i="1" dirty="0" smtClean="0">
                        <a:latin typeface="Cambria Math" panose="02040503050406030204" pitchFamily="18" charset="0"/>
                      </a:rPr>
                      <m:t>(</m:t>
                    </m:r>
                    <m:r>
                      <a:rPr lang="de-DE" i="1" dirty="0" smtClean="0">
                        <a:latin typeface="Cambria Math" panose="02040503050406030204" pitchFamily="18" charset="0"/>
                      </a:rPr>
                      <m:t>𝑋</m:t>
                    </m:r>
                    <m:r>
                      <a:rPr lang="de-DE" i="1" dirty="0" smtClean="0">
                        <a:latin typeface="Cambria Math" panose="02040503050406030204" pitchFamily="18" charset="0"/>
                      </a:rPr>
                      <m:t>=17)</m:t>
                    </m:r>
                  </m:oMath>
                </a14:m>
                <a:r>
                  <a:rPr lang="de-DE" dirty="0"/>
                  <a:t> </a:t>
                </a:r>
                <a:endParaRPr lang="de-DE" i="1" dirty="0">
                  <a:latin typeface="Cambria Math" panose="02040503050406030204" pitchFamily="18" charset="0"/>
                </a:endParaRP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b="0" i="1" dirty="0" smtClean="0">
                        <a:latin typeface="Cambria Math" panose="02040503050406030204" pitchFamily="18" charset="0"/>
                      </a:rPr>
                      <m:t>≤12</m:t>
                    </m:r>
                    <m:r>
                      <a:rPr lang="de-DE" i="1" dirty="0">
                        <a:latin typeface="Cambria Math" panose="02040503050406030204" pitchFamily="18" charset="0"/>
                      </a:rPr>
                      <m:t>)</m:t>
                    </m:r>
                  </m:oMath>
                </a14:m>
                <a:r>
                  <a:rPr lang="de-DE" dirty="0"/>
                  <a:t>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b="0" i="1" dirty="0" smtClean="0">
                        <a:latin typeface="Cambria Math" panose="02040503050406030204" pitchFamily="18" charset="0"/>
                      </a:rPr>
                      <m:t>&lt;25</m:t>
                    </m:r>
                    <m:r>
                      <a:rPr lang="de-DE" i="1" dirty="0">
                        <a:latin typeface="Cambria Math" panose="02040503050406030204" pitchFamily="18" charset="0"/>
                      </a:rPr>
                      <m:t>)</m:t>
                    </m:r>
                  </m:oMath>
                </a14:m>
                <a:r>
                  <a:rPr lang="de-DE" dirty="0"/>
                  <a:t> </a:t>
                </a:r>
                <a:endParaRPr lang="de-DE" i="1" dirty="0">
                  <a:latin typeface="Cambria Math" panose="02040503050406030204" pitchFamily="18" charset="0"/>
                </a:endParaRP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b="0" i="1" dirty="0" smtClean="0">
                        <a:latin typeface="Cambria Math" panose="02040503050406030204" pitchFamily="18" charset="0"/>
                      </a:rPr>
                      <m:t>≥20</m:t>
                    </m:r>
                    <m:r>
                      <a:rPr lang="de-DE" i="1" dirty="0">
                        <a:latin typeface="Cambria Math" panose="02040503050406030204" pitchFamily="18" charset="0"/>
                      </a:rPr>
                      <m:t>)</m:t>
                    </m:r>
                  </m:oMath>
                </a14:m>
                <a:r>
                  <a:rPr lang="de-DE" dirty="0"/>
                  <a:t>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(10≤</m:t>
                    </m:r>
                    <m:r>
                      <a:rPr lang="de-DE" i="1" dirty="0">
                        <a:latin typeface="Cambria Math" panose="02040503050406030204" pitchFamily="18" charset="0"/>
                      </a:rPr>
                      <m:t>𝑋</m:t>
                    </m:r>
                    <m:r>
                      <a:rPr lang="de-DE" i="1" dirty="0">
                        <a:latin typeface="Cambria Math" panose="02040503050406030204" pitchFamily="18" charset="0"/>
                      </a:rPr>
                      <m:t>≤30)</m:t>
                    </m:r>
                  </m:oMath>
                </a14:m>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2.1. Erkundung Binomialbefehle</a:t>
            </a:r>
          </a:p>
        </p:txBody>
      </p:sp>
      <p:pic>
        <p:nvPicPr>
          <p:cNvPr id="6" name="Grafik 5">
            <a:extLst>
              <a:ext uri="{FF2B5EF4-FFF2-40B4-BE49-F238E27FC236}">
                <a16:creationId xmlns:a16="http://schemas.microsoft.com/office/drawing/2014/main" id="{D56E47DF-D0F8-4330-A209-4F53D1CBF6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17665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Berechnen Sie folgende Binomialwahrscheinlichkeiten im Tabellen-Fenster:</a:t>
                </a:r>
              </a:p>
              <a:p>
                <a:pPr marL="800100" lvl="1" indent="-342900">
                  <a:buFont typeface="Wingdings" panose="05000000000000000000" pitchFamily="2" charset="2"/>
                  <a:buChar char="§"/>
                </a:pPr>
                <a14:m>
                  <m:oMath xmlns:m="http://schemas.openxmlformats.org/officeDocument/2006/math">
                    <m:r>
                      <a:rPr lang="de-DE" i="1">
                        <a:latin typeface="Cambria Math" panose="02040503050406030204" pitchFamily="18" charset="0"/>
                        <a:cs typeface="Calibri" panose="020F0502020204030204" pitchFamily="34" charset="0"/>
                      </a:rPr>
                      <m:t>𝑃</m:t>
                    </m:r>
                    <m:d>
                      <m:dPr>
                        <m:ctrlPr>
                          <a:rPr lang="de-DE" i="1">
                            <a:latin typeface="Cambria Math" panose="02040503050406030204" pitchFamily="18" charset="0"/>
                            <a:cs typeface="Calibri" panose="020F0502020204030204" pitchFamily="34" charset="0"/>
                          </a:rPr>
                        </m:ctrlPr>
                      </m:dPr>
                      <m:e>
                        <m:r>
                          <a:rPr lang="de-DE" i="1">
                            <a:latin typeface="Cambria Math" panose="02040503050406030204" pitchFamily="18" charset="0"/>
                            <a:cs typeface="Calibri" panose="020F0502020204030204" pitchFamily="34" charset="0"/>
                          </a:rPr>
                          <m:t>𝑋</m:t>
                        </m:r>
                        <m:r>
                          <a:rPr lang="de-DE" i="1">
                            <a:latin typeface="Cambria Math" panose="02040503050406030204" pitchFamily="18" charset="0"/>
                            <a:cs typeface="Calibri" panose="020F0502020204030204" pitchFamily="34" charset="0"/>
                          </a:rPr>
                          <m:t>=</m:t>
                        </m:r>
                        <m:r>
                          <a:rPr lang="de-DE" i="1">
                            <a:latin typeface="Cambria Math" panose="02040503050406030204" pitchFamily="18" charset="0"/>
                            <a:cs typeface="Calibri" panose="020F0502020204030204" pitchFamily="34" charset="0"/>
                          </a:rPr>
                          <m:t>𝑘</m:t>
                        </m:r>
                      </m:e>
                    </m:d>
                  </m:oMath>
                </a14:m>
                <a:r>
                  <a:rPr lang="de-DE" dirty="0">
                    <a:latin typeface="Calibri" panose="020F0502020204030204" pitchFamily="34" charset="0"/>
                    <a:cs typeface="Calibri" panose="020F0502020204030204" pitchFamily="34" charset="0"/>
                  </a:rPr>
                  <a:t> 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=20,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=0.7 </m:t>
                    </m:r>
                  </m:oMath>
                </a14:m>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a:latin typeface="Cambria Math" panose="02040503050406030204" pitchFamily="18" charset="0"/>
                        <a:cs typeface="Calibri" panose="020F0502020204030204" pitchFamily="34" charset="0"/>
                      </a:rPr>
                      <m:t>𝑘</m:t>
                    </m:r>
                    <m:r>
                      <a:rPr lang="de-DE" i="1" dirty="0">
                        <a:latin typeface="Cambria Math" panose="02040503050406030204" pitchFamily="18" charset="0"/>
                        <a:cs typeface="Calibri" panose="020F0502020204030204" pitchFamily="34" charset="0"/>
                      </a:rPr>
                      <m:t>=1</m:t>
                    </m:r>
                  </m:oMath>
                </a14:m>
                <a:endParaRPr lang="de-DE"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14:m>
                  <m:oMath xmlns:m="http://schemas.openxmlformats.org/officeDocument/2006/math">
                    <m:r>
                      <a:rPr lang="de-DE" i="1">
                        <a:latin typeface="Cambria Math" panose="02040503050406030204" pitchFamily="18" charset="0"/>
                        <a:cs typeface="Calibri" panose="020F0502020204030204" pitchFamily="34" charset="0"/>
                      </a:rPr>
                      <m:t>𝑃</m:t>
                    </m:r>
                    <m:d>
                      <m:dPr>
                        <m:ctrlPr>
                          <a:rPr lang="de-DE" i="1">
                            <a:latin typeface="Cambria Math" panose="02040503050406030204" pitchFamily="18" charset="0"/>
                            <a:cs typeface="Calibri" panose="020F0502020204030204" pitchFamily="34" charset="0"/>
                          </a:rPr>
                        </m:ctrlPr>
                      </m:dPr>
                      <m:e>
                        <m:r>
                          <a:rPr lang="de-DE" i="1">
                            <a:latin typeface="Cambria Math" panose="02040503050406030204" pitchFamily="18" charset="0"/>
                            <a:cs typeface="Calibri" panose="020F0502020204030204" pitchFamily="34" charset="0"/>
                          </a:rPr>
                          <m:t>𝑋</m:t>
                        </m:r>
                        <m:r>
                          <a:rPr lang="de-DE" i="1">
                            <a:latin typeface="Cambria Math" panose="02040503050406030204" pitchFamily="18" charset="0"/>
                            <a:cs typeface="Calibri" panose="020F0502020204030204" pitchFamily="34" charset="0"/>
                          </a:rPr>
                          <m:t>=</m:t>
                        </m:r>
                        <m:r>
                          <a:rPr lang="de-DE" i="1">
                            <a:latin typeface="Cambria Math" panose="02040503050406030204" pitchFamily="18" charset="0"/>
                            <a:cs typeface="Calibri" panose="020F0502020204030204" pitchFamily="34" charset="0"/>
                          </a:rPr>
                          <m:t>𝑘</m:t>
                        </m:r>
                      </m:e>
                    </m:d>
                  </m:oMath>
                </a14:m>
                <a:r>
                  <a:rPr lang="de-DE" dirty="0">
                    <a:latin typeface="Calibri" panose="020F0502020204030204" pitchFamily="34" charset="0"/>
                    <a:cs typeface="Calibri" panose="020F0502020204030204" pitchFamily="34" charset="0"/>
                  </a:rPr>
                  <a:t> 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=20,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=0.7 </m:t>
                    </m:r>
                  </m:oMath>
                </a14:m>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a:latin typeface="Cambria Math" panose="02040503050406030204" pitchFamily="18" charset="0"/>
                        <a:cs typeface="Calibri" panose="020F0502020204030204" pitchFamily="34" charset="0"/>
                      </a:rPr>
                      <m:t>𝑘</m:t>
                    </m:r>
                    <m:r>
                      <a:rPr lang="de-DE" i="1" dirty="0">
                        <a:latin typeface="Cambria Math" panose="02040503050406030204" pitchFamily="18" charset="0"/>
                        <a:cs typeface="Calibri" panose="020F0502020204030204" pitchFamily="34" charset="0"/>
                      </a:rPr>
                      <m:t>=0,1,2, …20</m:t>
                    </m:r>
                  </m:oMath>
                </a14:m>
                <a:endParaRPr lang="de-DE" b="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14:m>
                  <m:oMath xmlns:m="http://schemas.openxmlformats.org/officeDocument/2006/math">
                    <m:r>
                      <a:rPr lang="de-DE" i="1">
                        <a:latin typeface="Cambria Math" panose="02040503050406030204" pitchFamily="18" charset="0"/>
                        <a:cs typeface="Calibri" panose="020F0502020204030204" pitchFamily="34" charset="0"/>
                      </a:rPr>
                      <m:t>𝑃</m:t>
                    </m:r>
                    <m:d>
                      <m:dPr>
                        <m:ctrlPr>
                          <a:rPr lang="de-DE" i="1">
                            <a:latin typeface="Cambria Math" panose="02040503050406030204" pitchFamily="18" charset="0"/>
                            <a:cs typeface="Calibri" panose="020F0502020204030204" pitchFamily="34" charset="0"/>
                          </a:rPr>
                        </m:ctrlPr>
                      </m:dPr>
                      <m:e>
                        <m:r>
                          <a:rPr lang="de-DE" i="1">
                            <a:latin typeface="Cambria Math" panose="02040503050406030204" pitchFamily="18" charset="0"/>
                            <a:cs typeface="Calibri" panose="020F0502020204030204" pitchFamily="34" charset="0"/>
                          </a:rPr>
                          <m:t>𝑋</m:t>
                        </m:r>
                        <m:r>
                          <a:rPr lang="de-DE" i="1">
                            <a:latin typeface="Cambria Math" panose="02040503050406030204" pitchFamily="18" charset="0"/>
                            <a:cs typeface="Calibri" panose="020F0502020204030204" pitchFamily="34" charset="0"/>
                          </a:rPr>
                          <m:t>=</m:t>
                        </m:r>
                        <m:r>
                          <a:rPr lang="de-DE" i="1">
                            <a:latin typeface="Cambria Math" panose="02040503050406030204" pitchFamily="18" charset="0"/>
                            <a:cs typeface="Calibri" panose="020F0502020204030204" pitchFamily="34" charset="0"/>
                          </a:rPr>
                          <m:t>𝑘</m:t>
                        </m:r>
                      </m:e>
                    </m:d>
                  </m:oMath>
                </a14:m>
                <a:r>
                  <a:rPr lang="de-DE" dirty="0">
                    <a:latin typeface="Calibri" panose="020F0502020204030204" pitchFamily="34" charset="0"/>
                    <a:cs typeface="Calibri" panose="020F0502020204030204" pitchFamily="34" charset="0"/>
                  </a:rPr>
                  <a:t> 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=20,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=0.7 </m:t>
                    </m:r>
                  </m:oMath>
                </a14:m>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a:latin typeface="Cambria Math" panose="02040503050406030204" pitchFamily="18" charset="0"/>
                        <a:cs typeface="Calibri" panose="020F0502020204030204" pitchFamily="34" charset="0"/>
                      </a:rPr>
                      <m:t>𝑘</m:t>
                    </m:r>
                  </m:oMath>
                </a14:m>
                <a:r>
                  <a:rPr lang="de-DE" dirty="0">
                    <a:latin typeface="Calibri" panose="020F0502020204030204" pitchFamily="34" charset="0"/>
                    <a:cs typeface="Calibri" panose="020F0502020204030204" pitchFamily="34" charset="0"/>
                  </a:rPr>
                  <a:t> variabel über einen Schieberegler veränderbar</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2.2. Das Tabellen-Fenster – Eingabe von Befehlen</a:t>
            </a:r>
          </a:p>
        </p:txBody>
      </p:sp>
      <p:pic>
        <p:nvPicPr>
          <p:cNvPr id="6" name="Grafik 5">
            <a:extLst>
              <a:ext uri="{FF2B5EF4-FFF2-40B4-BE49-F238E27FC236}">
                <a16:creationId xmlns:a16="http://schemas.microsoft.com/office/drawing/2014/main" id="{EFAB6005-6ECA-406A-884C-E348E8D77F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5888562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59025" y="788996"/>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2.1. Lösung: Erkundung Binomialbefehle</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88996"/>
                <a:ext cx="8684868"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GeoGebra verfügt über 4 verschiedene Binomialbefehle. Für alle Berechnungen reicht aus:</a:t>
                </a:r>
              </a:p>
              <a:p>
                <a:endParaRPr lang="de-DE" sz="1800" dirty="0"/>
              </a:p>
              <a:p>
                <a:pPr marL="285750" indent="-285750">
                  <a:buClr>
                    <a:schemeClr val="tx1"/>
                  </a:buClr>
                  <a:buFont typeface="Wingdings" panose="05000000000000000000" pitchFamily="2" charset="2"/>
                  <a:buChar char="§"/>
                </a:pPr>
                <a:r>
                  <a:rPr lang="de-DE" sz="1800" dirty="0"/>
                  <a:t>Sobald die ersten Buchstaben in die </a:t>
                </a:r>
                <a:r>
                  <a:rPr lang="de-DE" sz="1800" i="1" dirty="0"/>
                  <a:t>Eingabe</a:t>
                </a:r>
                <a:r>
                  <a:rPr lang="de-DE" sz="1800" dirty="0"/>
                  <a:t>zeile eingeben werden, wird der Ausdruck vorgeschlagen und kann vervollständigt werden. </a:t>
                </a:r>
              </a:p>
              <a:p>
                <a:pPr marL="285750" indent="-285750">
                  <a:spcBef>
                    <a:spcPts val="0"/>
                  </a:spcBef>
                  <a:buClr>
                    <a:schemeClr val="tx1"/>
                  </a:buClr>
                  <a:buFont typeface="Wingdings" panose="05000000000000000000" pitchFamily="2" charset="2"/>
                  <a:buChar char="§"/>
                </a:pPr>
                <a:r>
                  <a:rPr lang="de-DE" sz="1800" dirty="0"/>
                  <a:t>Hierbei gilt:</a:t>
                </a:r>
              </a:p>
              <a:p>
                <a:pPr marL="285750" indent="-285750">
                  <a:buClr>
                    <a:schemeClr val="tx1"/>
                  </a:buClr>
                  <a:buFont typeface="Wingdings" panose="05000000000000000000" pitchFamily="2" charset="2"/>
                  <a:buChar char="§"/>
                </a:pPr>
                <a:endParaRPr lang="de-DE" sz="1800" dirty="0"/>
              </a:p>
              <a:p>
                <a:pPr marL="285750" indent="-285750">
                  <a:buClr>
                    <a:schemeClr val="tx1"/>
                  </a:buClr>
                  <a:buFont typeface="Wingdings" panose="05000000000000000000" pitchFamily="2" charset="2"/>
                  <a:buChar char="§"/>
                </a:pPr>
                <a:endParaRPr lang="de-DE" sz="1800" dirty="0"/>
              </a:p>
              <a:p>
                <a:pPr marL="285750" indent="-285750">
                  <a:buClr>
                    <a:schemeClr val="tx1"/>
                  </a:buClr>
                  <a:buFont typeface="Wingdings" panose="05000000000000000000" pitchFamily="2" charset="2"/>
                  <a:buChar char="§"/>
                </a:pPr>
                <a:endParaRPr lang="de-DE" sz="1800" dirty="0"/>
              </a:p>
              <a:p>
                <a:pPr marL="285750" indent="-285750">
                  <a:spcBef>
                    <a:spcPts val="1200"/>
                  </a:spcBef>
                  <a:buClr>
                    <a:schemeClr val="tx1"/>
                  </a:buClr>
                  <a:buFont typeface="Wingdings" panose="05000000000000000000" pitchFamily="2" charset="2"/>
                  <a:buChar char="§"/>
                </a:pPr>
                <a:r>
                  <a:rPr lang="de-DE" sz="1800" dirty="0"/>
                  <a:t>Die berechneten Werte findet man im </a:t>
                </a:r>
                <a:r>
                  <a:rPr lang="de-DE" sz="1800" b="1" dirty="0"/>
                  <a:t>Algebra-Fenster im Abschnitt </a:t>
                </a:r>
                <a:r>
                  <a:rPr lang="de-DE" sz="1800" b="1" i="1" dirty="0"/>
                  <a:t>Zahl</a:t>
                </a:r>
                <a:r>
                  <a:rPr lang="de-DE" sz="1800" dirty="0"/>
                  <a:t>.</a:t>
                </a:r>
              </a:p>
              <a:p>
                <a:pPr marL="285750" indent="-285750">
                  <a:spcBef>
                    <a:spcPts val="0"/>
                  </a:spcBef>
                  <a:buClr>
                    <a:schemeClr val="tx1"/>
                  </a:buClr>
                  <a:buFont typeface="Wingdings" panose="05000000000000000000" pitchFamily="2" charset="2"/>
                  <a:buChar char="§"/>
                </a:pPr>
                <a:r>
                  <a:rPr lang="de-DE" sz="1800" dirty="0"/>
                  <a:t>Bei den kumulierten </a:t>
                </a:r>
                <a:r>
                  <a:rPr lang="de-DE" sz="1800" dirty="0">
                    <a:latin typeface="Calibri" panose="020F0502020204030204" pitchFamily="34" charset="0"/>
                    <a:cs typeface="Calibri" panose="020F0502020204030204" pitchFamily="34" charset="0"/>
                  </a:rPr>
                  <a:t>Wahrscheinlichkeiten summiert GeoGebra immer alle Punktwahrscheinlichkeiten von </a:t>
                </a:r>
                <a14:m>
                  <m:oMath xmlns:m="http://schemas.openxmlformats.org/officeDocument/2006/math">
                    <m:r>
                      <a:rPr lang="de-DE" sz="1800" i="1" dirty="0" smtClean="0">
                        <a:latin typeface="Cambria Math" panose="02040503050406030204" pitchFamily="18" charset="0"/>
                        <a:cs typeface="Calibri" panose="020F0502020204030204" pitchFamily="34" charset="0"/>
                      </a:rPr>
                      <m:t>0</m:t>
                    </m:r>
                  </m:oMath>
                </a14:m>
                <a:r>
                  <a:rPr lang="de-DE" sz="1800" dirty="0">
                    <a:latin typeface="Calibri" panose="020F0502020204030204" pitchFamily="34" charset="0"/>
                    <a:cs typeface="Calibri" panose="020F0502020204030204" pitchFamily="34" charset="0"/>
                  </a:rPr>
                  <a:t> bis </a:t>
                </a:r>
                <a14:m>
                  <m:oMath xmlns:m="http://schemas.openxmlformats.org/officeDocument/2006/math">
                    <m:r>
                      <a:rPr lang="de-DE" sz="1800" i="1" dirty="0" smtClean="0">
                        <a:latin typeface="Cambria Math" panose="02040503050406030204" pitchFamily="18" charset="0"/>
                        <a:cs typeface="Calibri" panose="020F0502020204030204" pitchFamily="34" charset="0"/>
                      </a:rPr>
                      <m:t>𝑘</m:t>
                    </m:r>
                  </m:oMath>
                </a14:m>
                <a:r>
                  <a:rPr lang="de-DE" sz="1800" dirty="0">
                    <a:latin typeface="Calibri" panose="020F0502020204030204" pitchFamily="34" charset="0"/>
                    <a:cs typeface="Calibri" panose="020F0502020204030204" pitchFamily="34" charset="0"/>
                  </a:rPr>
                  <a:t> auf. Somit müssen manche Ereignisse umformuliert werden, bevor diese mit GeoGebra berechnet werden können:</a:t>
                </a:r>
              </a:p>
              <a:p>
                <a:pPr marL="648000" lvl="1" indent="-324000">
                  <a:spcBef>
                    <a:spcPts val="300"/>
                  </a:spcBef>
                  <a:spcAft>
                    <a:spcPts val="0"/>
                  </a:spcAft>
                  <a:buClr>
                    <a:schemeClr val="tx1"/>
                  </a:buClr>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𝑋</m:t>
                        </m:r>
                        <m:r>
                          <a:rPr lang="de-DE" sz="1600" i="1" dirty="0">
                            <a:latin typeface="Cambria Math" panose="02040503050406030204" pitchFamily="18" charset="0"/>
                          </a:rPr>
                          <m:t>&lt;25</m:t>
                        </m:r>
                      </m:e>
                    </m:d>
                    <m:r>
                      <a:rPr lang="de-DE" sz="1600" b="0" i="1" dirty="0" smtClean="0">
                        <a:latin typeface="Cambria Math" panose="02040503050406030204" pitchFamily="18" charset="0"/>
                      </a:rPr>
                      <m:t>=</m:t>
                    </m:r>
                    <m:r>
                      <a:rPr lang="de-DE" sz="1600" b="0" i="1" dirty="0" smtClean="0">
                        <a:latin typeface="Cambria Math" panose="02040503050406030204" pitchFamily="18" charset="0"/>
                      </a:rPr>
                      <m:t>𝑃</m:t>
                    </m:r>
                    <m:r>
                      <a:rPr lang="de-DE" sz="1600" b="0" i="1" dirty="0" smtClean="0">
                        <a:latin typeface="Cambria Math" panose="02040503050406030204" pitchFamily="18" charset="0"/>
                      </a:rPr>
                      <m:t>(</m:t>
                    </m:r>
                    <m:r>
                      <a:rPr lang="de-DE" sz="1600" b="0" i="1" dirty="0" smtClean="0">
                        <a:latin typeface="Cambria Math" panose="02040503050406030204" pitchFamily="18" charset="0"/>
                      </a:rPr>
                      <m:t>𝑋</m:t>
                    </m:r>
                    <m:r>
                      <a:rPr lang="de-DE" sz="1600" b="0" i="1" dirty="0" smtClean="0">
                        <a:latin typeface="Cambria Math" panose="02040503050406030204" pitchFamily="18" charset="0"/>
                      </a:rPr>
                      <m:t>≤24)</m:t>
                    </m:r>
                  </m:oMath>
                </a14:m>
                <a:r>
                  <a:rPr lang="de-DE" sz="1600" dirty="0"/>
                  <a:t> </a:t>
                </a:r>
                <a:endParaRPr lang="de-DE" sz="1600" i="1" dirty="0">
                  <a:latin typeface="Cambria Math" panose="02040503050406030204" pitchFamily="18" charset="0"/>
                </a:endParaRPr>
              </a:p>
              <a:p>
                <a:pPr marL="648000" lvl="1" indent="-324000">
                  <a:spcBef>
                    <a:spcPts val="300"/>
                  </a:spcBef>
                  <a:spcAft>
                    <a:spcPts val="0"/>
                  </a:spcAft>
                  <a:buClr>
                    <a:schemeClr val="tx1"/>
                  </a:buClr>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𝑋</m:t>
                        </m:r>
                        <m:r>
                          <a:rPr lang="de-DE" sz="1600" i="1" dirty="0">
                            <a:latin typeface="Cambria Math" panose="02040503050406030204" pitchFamily="18" charset="0"/>
                          </a:rPr>
                          <m:t>≥20</m:t>
                        </m:r>
                      </m:e>
                    </m:d>
                    <m:r>
                      <a:rPr lang="de-DE" sz="1600" b="0" i="1" dirty="0" smtClean="0">
                        <a:latin typeface="Cambria Math" panose="02040503050406030204" pitchFamily="18" charset="0"/>
                      </a:rPr>
                      <m:t>=1−</m:t>
                    </m:r>
                    <m:r>
                      <a:rPr lang="de-DE" sz="1600" b="0" i="1" dirty="0" smtClean="0">
                        <a:latin typeface="Cambria Math" panose="02040503050406030204" pitchFamily="18" charset="0"/>
                      </a:rPr>
                      <m:t>𝑃</m:t>
                    </m:r>
                    <m:r>
                      <a:rPr lang="de-DE" sz="1600" b="0" i="1" dirty="0" smtClean="0">
                        <a:latin typeface="Cambria Math" panose="02040503050406030204" pitchFamily="18" charset="0"/>
                      </a:rPr>
                      <m:t>(</m:t>
                    </m:r>
                    <m:r>
                      <a:rPr lang="de-DE" sz="1600" b="0" i="1" dirty="0" smtClean="0">
                        <a:latin typeface="Cambria Math" panose="02040503050406030204" pitchFamily="18" charset="0"/>
                      </a:rPr>
                      <m:t>𝑋</m:t>
                    </m:r>
                    <m:r>
                      <a:rPr lang="de-DE" sz="1600" b="0" i="1" dirty="0" smtClean="0">
                        <a:latin typeface="Cambria Math" panose="02040503050406030204" pitchFamily="18" charset="0"/>
                      </a:rPr>
                      <m:t>≤19)</m:t>
                    </m:r>
                  </m:oMath>
                </a14:m>
                <a:r>
                  <a:rPr lang="de-DE" sz="1600" dirty="0"/>
                  <a:t> </a:t>
                </a:r>
              </a:p>
              <a:p>
                <a:pPr marL="648000" lvl="1" indent="-324000">
                  <a:spcBef>
                    <a:spcPts val="300"/>
                  </a:spcBef>
                  <a:spcAft>
                    <a:spcPts val="0"/>
                  </a:spcAft>
                  <a:buClr>
                    <a:schemeClr val="tx1"/>
                  </a:buClr>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10≤</m:t>
                        </m:r>
                        <m:r>
                          <a:rPr lang="de-DE" sz="1600" i="1" dirty="0">
                            <a:latin typeface="Cambria Math" panose="02040503050406030204" pitchFamily="18" charset="0"/>
                          </a:rPr>
                          <m:t>𝑋</m:t>
                        </m:r>
                        <m:r>
                          <a:rPr lang="de-DE" sz="1600" i="1" dirty="0">
                            <a:latin typeface="Cambria Math" panose="02040503050406030204" pitchFamily="18" charset="0"/>
                          </a:rPr>
                          <m:t>≤30</m:t>
                        </m:r>
                      </m:e>
                    </m:d>
                    <m:r>
                      <a:rPr lang="de-DE" sz="1600" b="0" i="0" dirty="0" smtClean="0">
                        <a:latin typeface="Cambria Math" panose="02040503050406030204" pitchFamily="18" charset="0"/>
                      </a:rPr>
                      <m:t>=</m:t>
                    </m:r>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𝑋</m:t>
                        </m:r>
                        <m:r>
                          <a:rPr lang="de-DE" sz="1600" i="1" dirty="0">
                            <a:latin typeface="Cambria Math" panose="02040503050406030204" pitchFamily="18" charset="0"/>
                          </a:rPr>
                          <m:t>≤30</m:t>
                        </m:r>
                      </m:e>
                    </m:d>
                    <m:r>
                      <a:rPr lang="de-DE" sz="1600" b="0" i="1" dirty="0" smtClean="0">
                        <a:latin typeface="Cambria Math" panose="02040503050406030204" pitchFamily="18" charset="0"/>
                      </a:rPr>
                      <m:t>−</m:t>
                    </m:r>
                    <m:r>
                      <a:rPr lang="de-DE" sz="1600" b="0" i="1" dirty="0" smtClean="0">
                        <a:latin typeface="Cambria Math" panose="02040503050406030204" pitchFamily="18" charset="0"/>
                      </a:rPr>
                      <m:t>𝑃</m:t>
                    </m:r>
                    <m:r>
                      <a:rPr lang="de-DE" sz="1600" b="0" i="1" dirty="0" smtClean="0">
                        <a:latin typeface="Cambria Math" panose="02040503050406030204" pitchFamily="18" charset="0"/>
                      </a:rPr>
                      <m:t>(</m:t>
                    </m:r>
                    <m:r>
                      <a:rPr lang="de-DE" sz="1600" b="0" i="1" dirty="0" smtClean="0">
                        <a:latin typeface="Cambria Math" panose="02040503050406030204" pitchFamily="18" charset="0"/>
                      </a:rPr>
                      <m:t>𝑋</m:t>
                    </m:r>
                    <m:r>
                      <a:rPr lang="de-DE" sz="1600" b="0" i="1" dirty="0" smtClean="0">
                        <a:latin typeface="Cambria Math" panose="02040503050406030204" pitchFamily="18" charset="0"/>
                      </a:rPr>
                      <m:t>≤9)</m:t>
                    </m:r>
                  </m:oMath>
                </a14:m>
                <a:endParaRPr lang="de-DE" sz="1600" dirty="0"/>
              </a:p>
              <a:p>
                <a:pPr marL="742950" lvl="1" indent="-285750">
                  <a:spcAft>
                    <a:spcPts val="0"/>
                  </a:spcAft>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742950" lvl="1" indent="-28575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
                </a:pPr>
                <a:endParaRPr lang="de-DE" sz="180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88996"/>
                <a:ext cx="8684868" cy="4841454"/>
              </a:xfrm>
              <a:prstGeom prst="rect">
                <a:avLst/>
              </a:prstGeom>
              <a:blipFill>
                <a:blip r:embed="rId4"/>
                <a:stretch>
                  <a:fillRect l="-351" t="-1635" b="-12704"/>
                </a:stretch>
              </a:blipFill>
              <a:ln w="9525">
                <a:noFill/>
                <a:miter lim="800000"/>
                <a:headEnd/>
                <a:tailEnd/>
              </a:ln>
            </p:spPr>
            <p:txBody>
              <a:bodyPr/>
              <a:lstStyle/>
              <a:p>
                <a:r>
                  <a:rPr lang="de-DE">
                    <a:noFill/>
                  </a:rPr>
                  <a:t> </a:t>
                </a:r>
              </a:p>
            </p:txBody>
          </p:sp>
        </mc:Fallback>
      </mc:AlternateContent>
      <p:pic>
        <p:nvPicPr>
          <p:cNvPr id="2" name="Grafik 1"/>
          <p:cNvPicPr>
            <a:picLocks noChangeAspect="1"/>
          </p:cNvPicPr>
          <p:nvPr/>
        </p:nvPicPr>
        <p:blipFill>
          <a:blip r:embed="rId5">
            <a:extLst>
              <a:ext uri="{BEBA8EAE-BF5A-486C-A8C5-ECC9F3942E4B}">
                <a14:imgProps xmlns:a14="http://schemas.microsoft.com/office/drawing/2010/main">
                  <a14:imgLayer r:embed="rId6">
                    <a14:imgEffect>
                      <a14:saturation sat="400000"/>
                    </a14:imgEffect>
                    <a14:imgEffect>
                      <a14:brightnessContrast contrast="-40000"/>
                    </a14:imgEffect>
                  </a14:imgLayer>
                </a14:imgProps>
              </a:ext>
            </a:extLst>
          </a:blip>
          <a:stretch>
            <a:fillRect/>
          </a:stretch>
        </p:blipFill>
        <p:spPr>
          <a:xfrm>
            <a:off x="250150" y="1147556"/>
            <a:ext cx="8658225" cy="371475"/>
          </a:xfrm>
          <a:prstGeom prst="rect">
            <a:avLst/>
          </a:prstGeom>
          <a:ln w="28575">
            <a:solidFill>
              <a:schemeClr val="accent2">
                <a:lumMod val="75000"/>
              </a:schemeClr>
            </a:solidFill>
          </a:ln>
        </p:spPr>
      </p:pic>
      <mc:AlternateContent xmlns:mc="http://schemas.openxmlformats.org/markup-compatibility/2006" xmlns:a14="http://schemas.microsoft.com/office/drawing/2010/main">
        <mc:Choice Requires="a14">
          <p:graphicFrame>
            <p:nvGraphicFramePr>
              <p:cNvPr id="17" name="Tabelle 16"/>
              <p:cNvGraphicFramePr>
                <a:graphicFrameLocks noGrp="1"/>
              </p:cNvGraphicFramePr>
              <p:nvPr>
                <p:extLst>
                  <p:ext uri="{D42A27DB-BD31-4B8C-83A1-F6EECF244321}">
                    <p14:modId xmlns:p14="http://schemas.microsoft.com/office/powerpoint/2010/main" val="4071128784"/>
                  </p:ext>
                </p:extLst>
              </p:nvPr>
            </p:nvGraphicFramePr>
            <p:xfrm>
              <a:off x="2790887" y="2322998"/>
              <a:ext cx="6117487" cy="1676169"/>
            </p:xfrm>
            <a:graphic>
              <a:graphicData uri="http://schemas.openxmlformats.org/drawingml/2006/table">
                <a:tbl>
                  <a:tblPr firstRow="1" bandRow="1">
                    <a:tableStyleId>{5C22544A-7EE6-4342-B048-85BDC9FD1C3A}</a:tableStyleId>
                  </a:tblPr>
                  <a:tblGrid>
                    <a:gridCol w="2615661">
                      <a:extLst>
                        <a:ext uri="{9D8B030D-6E8A-4147-A177-3AD203B41FA5}">
                          <a16:colId xmlns:a16="http://schemas.microsoft.com/office/drawing/2014/main" val="3888224770"/>
                        </a:ext>
                      </a:extLst>
                    </a:gridCol>
                    <a:gridCol w="3501826">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600" b="0" kern="1200" dirty="0">
                              <a:solidFill>
                                <a:schemeClr val="dk1"/>
                              </a:solidFill>
                              <a:latin typeface="Calibri" panose="020F0502020204030204" pitchFamily="34" charset="0"/>
                              <a:ea typeface="+mn-ea"/>
                              <a:cs typeface="Calibri" panose="020F0502020204030204" pitchFamily="34" charset="0"/>
                            </a:rPr>
                            <a:t>&lt;Anzahl der Versuche&gt;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600" b="0" i="1" kern="1200" smtClean="0">
                                    <a:solidFill>
                                      <a:schemeClr val="dk1"/>
                                    </a:solidFill>
                                    <a:latin typeface="Cambria Math" panose="02040503050406030204" pitchFamily="18" charset="0"/>
                                    <a:ea typeface="+mn-ea"/>
                                    <a:cs typeface="+mn-cs"/>
                                  </a:rPr>
                                  <m:t>𝑛</m:t>
                                </m:r>
                              </m:oMath>
                            </m:oMathPara>
                          </a14:m>
                          <a:endParaRPr lang="de-DE" sz="16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&lt;Erfolgswahrscheinlichkeit&gt;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i="1" kern="1200" dirty="0" smtClean="0">
                                    <a:solidFill>
                                      <a:schemeClr val="dk1"/>
                                    </a:solidFill>
                                    <a:latin typeface="Cambria Math" panose="02040503050406030204" pitchFamily="18" charset="0"/>
                                    <a:ea typeface="+mn-ea"/>
                                    <a:cs typeface="Calibri" panose="020F0502020204030204" pitchFamily="34" charset="0"/>
                                  </a:rPr>
                                  <m:t>𝑝</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pPr algn="l"/>
                          <a:r>
                            <a:rPr lang="de-DE" sz="1600" dirty="0">
                              <a:latin typeface="Calibri" panose="020F0502020204030204" pitchFamily="34" charset="0"/>
                              <a:cs typeface="Calibri" panose="020F0502020204030204" pitchFamily="34" charset="0"/>
                            </a:rPr>
                            <a:t>&lt;Anzahl der Erfolge&gt;</a:t>
                          </a:r>
                        </a:p>
                      </a:txBody>
                      <a:tcPr anchor="ctr">
                        <a:lnL w="12700" cap="flat" cmpd="sng" algn="ctr">
                          <a:solidFill>
                            <a:srgbClr val="327A86"/>
                          </a:solidFill>
                          <a:prstDash val="solid"/>
                          <a:round/>
                          <a:headEnd type="none" w="med" len="med"/>
                          <a:tailEnd type="none" w="med" len="med"/>
                        </a:lnL>
                      </a:tcPr>
                    </a:tc>
                    <a:tc>
                      <a:txBody>
                        <a:bodyPr/>
                        <a:lstStyle/>
                        <a:p>
                          <a:pPr algn="ctr"/>
                          <a14:m>
                            <m:oMathPara xmlns:m="http://schemas.openxmlformats.org/officeDocument/2006/math">
                              <m:oMathParaPr>
                                <m:jc m:val="centerGroup"/>
                              </m:oMathParaPr>
                              <m:oMath xmlns:m="http://schemas.openxmlformats.org/officeDocument/2006/math">
                                <m:r>
                                  <a:rPr lang="de-DE" sz="1600" i="1" dirty="0" smtClean="0">
                                    <a:latin typeface="Cambria Math" panose="02040503050406030204" pitchFamily="18" charset="0"/>
                                    <a:cs typeface="Calibri" panose="020F0502020204030204" pitchFamily="34" charset="0"/>
                                  </a:rPr>
                                  <m:t>𝑘</m:t>
                                </m:r>
                              </m:oMath>
                            </m:oMathPara>
                          </a14:m>
                          <a:endParaRPr lang="de-DE" sz="1600"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pPr algn="l"/>
                          <a:r>
                            <a:rPr lang="de-DE" sz="1600" dirty="0">
                              <a:latin typeface="Calibri" panose="020F0502020204030204" pitchFamily="34" charset="0"/>
                              <a:cs typeface="Calibri" panose="020F0502020204030204" pitchFamily="34" charset="0"/>
                            </a:rPr>
                            <a:t>&lt;Wahrheitswert Verteilung&gt;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r>
                            <a:rPr lang="de-DE" sz="1600" dirty="0">
                              <a:latin typeface="Calibri" panose="020F0502020204030204" pitchFamily="34" charset="0"/>
                              <a:cs typeface="Calibri" panose="020F0502020204030204" pitchFamily="34" charset="0"/>
                            </a:rPr>
                            <a:t>False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Punktwahrscheinlichkeit</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True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Kumulierte Wahrscheinlichkeit</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17" name="Tabelle 16"/>
              <p:cNvGraphicFramePr>
                <a:graphicFrameLocks noGrp="1"/>
              </p:cNvGraphicFramePr>
              <p:nvPr>
                <p:extLst>
                  <p:ext uri="{D42A27DB-BD31-4B8C-83A1-F6EECF244321}">
                    <p14:modId xmlns:p14="http://schemas.microsoft.com/office/powerpoint/2010/main" val="4071128784"/>
                  </p:ext>
                </p:extLst>
              </p:nvPr>
            </p:nvGraphicFramePr>
            <p:xfrm>
              <a:off x="2790887" y="2322998"/>
              <a:ext cx="6117487" cy="1676169"/>
            </p:xfrm>
            <a:graphic>
              <a:graphicData uri="http://schemas.openxmlformats.org/drawingml/2006/table">
                <a:tbl>
                  <a:tblPr firstRow="1" bandRow="1">
                    <a:tableStyleId>{5C22544A-7EE6-4342-B048-85BDC9FD1C3A}</a:tableStyleId>
                  </a:tblPr>
                  <a:tblGrid>
                    <a:gridCol w="2615661">
                      <a:extLst>
                        <a:ext uri="{9D8B030D-6E8A-4147-A177-3AD203B41FA5}">
                          <a16:colId xmlns:a16="http://schemas.microsoft.com/office/drawing/2014/main" val="3888224770"/>
                        </a:ext>
                      </a:extLst>
                    </a:gridCol>
                    <a:gridCol w="3501826">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600" b="0" kern="1200" dirty="0">
                              <a:solidFill>
                                <a:schemeClr val="dk1"/>
                              </a:solidFill>
                              <a:latin typeface="Calibri" panose="020F0502020204030204" pitchFamily="34" charset="0"/>
                              <a:ea typeface="+mn-ea"/>
                              <a:cs typeface="Calibri" panose="020F0502020204030204" pitchFamily="34" charset="0"/>
                            </a:rPr>
                            <a:t>&lt;Anzahl der Versuche&gt;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7"/>
                          <a:stretch>
                            <a:fillRect l="-74957" t="-1667" r="-348" b="-380000"/>
                          </a:stretch>
                        </a:blip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&lt;Erfolgswahrscheinlichkeit&gt;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7"/>
                          <a:stretch>
                            <a:fillRect l="-74957" t="-101667" r="-348" b="-280000"/>
                          </a:stretch>
                        </a:blipFill>
                      </a:tcPr>
                    </a:tc>
                    <a:extLst>
                      <a:ext uri="{0D108BD9-81ED-4DB2-BD59-A6C34878D82A}">
                        <a16:rowId xmlns:a16="http://schemas.microsoft.com/office/drawing/2014/main" val="1874454807"/>
                      </a:ext>
                    </a:extLst>
                  </a:tr>
                  <a:tr h="365683">
                    <a:tc>
                      <a:txBody>
                        <a:bodyPr/>
                        <a:lstStyle/>
                        <a:p>
                          <a:pPr algn="l"/>
                          <a:r>
                            <a:rPr lang="de-DE" sz="1600" dirty="0">
                              <a:latin typeface="Calibri" panose="020F0502020204030204" pitchFamily="34" charset="0"/>
                              <a:cs typeface="Calibri" panose="020F0502020204030204" pitchFamily="34" charset="0"/>
                            </a:rPr>
                            <a:t>&lt;Anzahl der Erfolge&gt;</a:t>
                          </a:r>
                        </a:p>
                      </a:txBody>
                      <a:tcPr anchor="ctr">
                        <a:lnL w="12700" cap="flat" cmpd="sng" algn="ctr">
                          <a:solidFill>
                            <a:srgbClr val="327A86"/>
                          </a:solidFill>
                          <a:prstDash val="solid"/>
                          <a:round/>
                          <a:headEnd type="none" w="med" len="med"/>
                          <a:tailEnd type="none" w="med" len="med"/>
                        </a:lnL>
                      </a:tcPr>
                    </a:tc>
                    <a:tc>
                      <a:txBody>
                        <a:bodyPr/>
                        <a:lstStyle/>
                        <a:p>
                          <a:endParaRPr lang="de-DE"/>
                        </a:p>
                      </a:txBody>
                      <a:tcPr>
                        <a:lnR w="12700" cap="flat" cmpd="sng" algn="ctr">
                          <a:solidFill>
                            <a:srgbClr val="327A86"/>
                          </a:solidFill>
                          <a:prstDash val="solid"/>
                          <a:round/>
                          <a:headEnd type="none" w="med" len="med"/>
                          <a:tailEnd type="none" w="med" len="med"/>
                        </a:lnR>
                        <a:blipFill>
                          <a:blip r:embed="rId7"/>
                          <a:stretch>
                            <a:fillRect l="-74957" t="-198361" r="-348" b="-175410"/>
                          </a:stretch>
                        </a:blipFill>
                      </a:tcPr>
                    </a:tc>
                    <a:extLst>
                      <a:ext uri="{0D108BD9-81ED-4DB2-BD59-A6C34878D82A}">
                        <a16:rowId xmlns:a16="http://schemas.microsoft.com/office/drawing/2014/main" val="3037757727"/>
                      </a:ext>
                    </a:extLst>
                  </a:tr>
                  <a:tr h="579120">
                    <a:tc>
                      <a:txBody>
                        <a:bodyPr/>
                        <a:lstStyle/>
                        <a:p>
                          <a:pPr algn="l"/>
                          <a:r>
                            <a:rPr lang="de-DE" sz="1600" dirty="0">
                              <a:latin typeface="Calibri" panose="020F0502020204030204" pitchFamily="34" charset="0"/>
                              <a:cs typeface="Calibri" panose="020F0502020204030204" pitchFamily="34" charset="0"/>
                            </a:rPr>
                            <a:t>&lt;Wahrheitswert Verteilung&gt;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r>
                            <a:rPr lang="de-DE" sz="1600" dirty="0">
                              <a:latin typeface="Calibri" panose="020F0502020204030204" pitchFamily="34" charset="0"/>
                              <a:cs typeface="Calibri" panose="020F0502020204030204" pitchFamily="34" charset="0"/>
                            </a:rPr>
                            <a:t>False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Punktwahrscheinlichkeit</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True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Kumulierte Wahrscheinlichkeit</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p:grpSp>
        <p:nvGrpSpPr>
          <p:cNvPr id="7" name="Gruppieren 6"/>
          <p:cNvGrpSpPr/>
          <p:nvPr/>
        </p:nvGrpSpPr>
        <p:grpSpPr>
          <a:xfrm rot="10800000">
            <a:off x="4520397" y="5609400"/>
            <a:ext cx="4462905" cy="1076946"/>
            <a:chOff x="5253812" y="5513278"/>
            <a:chExt cx="4462905" cy="1076946"/>
          </a:xfrm>
        </p:grpSpPr>
        <p:grpSp>
          <p:nvGrpSpPr>
            <p:cNvPr id="20" name="Gruppieren 19"/>
            <p:cNvGrpSpPr/>
            <p:nvPr/>
          </p:nvGrpSpPr>
          <p:grpSpPr>
            <a:xfrm>
              <a:off x="5253812" y="5513278"/>
              <a:ext cx="4234024" cy="1076946"/>
              <a:chOff x="75877" y="5100129"/>
              <a:chExt cx="4234024" cy="1344722"/>
            </a:xfrm>
          </p:grpSpPr>
          <mc:AlternateContent xmlns:mc="http://schemas.openxmlformats.org/markup-compatibility/2006" xmlns:a14="http://schemas.microsoft.com/office/drawing/2010/main">
            <mc:Choice Requires="a14">
              <p:sp>
                <p:nvSpPr>
                  <p:cNvPr id="23" name="Inhaltsplatzhalter 5"/>
                  <p:cNvSpPr txBox="1">
                    <a:spLocks/>
                  </p:cNvSpPr>
                  <p:nvPr/>
                </p:nvSpPr>
                <p:spPr bwMode="auto">
                  <a:xfrm>
                    <a:off x="133027" y="5100130"/>
                    <a:ext cx="2103991" cy="1212376"/>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br>
                      <a:rPr lang="de-DE" sz="1600" b="1" kern="0" dirty="0"/>
                    </a:br>
                    <a14:m>
                      <m:oMath xmlns:m="http://schemas.openxmlformats.org/officeDocument/2006/math">
                        <m:r>
                          <a:rPr lang="de-DE" sz="1600" b="0" i="1" kern="0" dirty="0" smtClean="0">
                            <a:latin typeface="Cambria Math" panose="02040503050406030204" pitchFamily="18" charset="0"/>
                          </a:rPr>
                          <m:t>𝑃</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𝑋</m:t>
                            </m:r>
                            <m:r>
                              <a:rPr lang="de-DE" sz="1600" b="0" i="1" kern="0" dirty="0" smtClean="0">
                                <a:latin typeface="Cambria Math" panose="02040503050406030204" pitchFamily="18" charset="0"/>
                              </a:rPr>
                              <m:t>=17</m:t>
                            </m:r>
                          </m:e>
                        </m:d>
                        <m:r>
                          <a:rPr lang="de-DE" sz="1600" b="0" i="1" kern="0" dirty="0" smtClean="0">
                            <a:latin typeface="Cambria Math" panose="02040503050406030204" pitchFamily="18" charset="0"/>
                          </a:rPr>
                          <m:t>=0.079</m:t>
                        </m:r>
                      </m:oMath>
                    </a14:m>
                    <a:r>
                      <a:rPr lang="de-DE" sz="1600" b="0" i="1" kern="0" dirty="0">
                        <a:latin typeface="Cambria Math" panose="02040503050406030204" pitchFamily="18" charset="0"/>
                      </a:rPr>
                      <a:t> </a:t>
                    </a:r>
                    <a:br>
                      <a:rPr lang="de-DE" sz="1600" b="0" i="1" kern="0" dirty="0">
                        <a:latin typeface="Cambria Math" panose="02040503050406030204" pitchFamily="18" charset="0"/>
                      </a:rPr>
                    </a:br>
                    <a14:m>
                      <m:oMath xmlns:m="http://schemas.openxmlformats.org/officeDocument/2006/math">
                        <m:r>
                          <a:rPr lang="de-DE" sz="1600" b="0" i="1" kern="0" dirty="0" smtClean="0">
                            <a:latin typeface="Cambria Math" panose="02040503050406030204" pitchFamily="18" charset="0"/>
                          </a:rPr>
                          <m:t>𝑃</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𝑋</m:t>
                            </m:r>
                            <m:r>
                              <a:rPr lang="de-DE" sz="1600" b="0" i="1" kern="0" dirty="0" smtClean="0">
                                <a:latin typeface="Cambria Math" panose="02040503050406030204" pitchFamily="18" charset="0"/>
                              </a:rPr>
                              <m:t>≤12</m:t>
                            </m:r>
                          </m:e>
                        </m:d>
                        <m:r>
                          <a:rPr lang="de-DE" sz="1600" b="0" i="1" kern="0" dirty="0" smtClean="0">
                            <a:latin typeface="Cambria Math" panose="02040503050406030204" pitchFamily="18" charset="0"/>
                          </a:rPr>
                          <m:t>=0.025</m:t>
                        </m:r>
                      </m:oMath>
                    </a14:m>
                    <a:r>
                      <a:rPr lang="de-DE" sz="1600" b="0" i="1" kern="0" dirty="0">
                        <a:latin typeface="Cambria Math" panose="02040503050406030204" pitchFamily="18" charset="0"/>
                      </a:rPr>
                      <a:t> </a:t>
                    </a:r>
                    <a14:m>
                      <m:oMath xmlns:m="http://schemas.openxmlformats.org/officeDocument/2006/math">
                        <m:r>
                          <a:rPr lang="de-DE" sz="1600" b="0" i="1" kern="0" dirty="0" smtClean="0">
                            <a:latin typeface="Cambria Math" panose="02040503050406030204" pitchFamily="18" charset="0"/>
                          </a:rPr>
                          <m:t>𝑃</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𝑋</m:t>
                            </m:r>
                            <m:r>
                              <a:rPr lang="de-DE" sz="1600" b="0" i="1" kern="0" dirty="0" smtClean="0">
                                <a:latin typeface="Cambria Math" panose="02040503050406030204" pitchFamily="18" charset="0"/>
                              </a:rPr>
                              <m:t>&lt;25</m:t>
                            </m:r>
                          </m:e>
                        </m:d>
                        <m:r>
                          <a:rPr lang="de-DE" sz="1600" b="0" i="1" kern="0" dirty="0" smtClean="0">
                            <a:latin typeface="Cambria Math" panose="02040503050406030204" pitchFamily="18" charset="0"/>
                          </a:rPr>
                          <m:t>=0.869</m:t>
                        </m:r>
                      </m:oMath>
                    </a14:m>
                    <a:r>
                      <a:rPr lang="de-DE" sz="1600" kern="0" dirty="0"/>
                      <a:t>  </a:t>
                    </a:r>
                  </a:p>
                  <a:p>
                    <a:endParaRPr lang="de-DE" sz="1600" kern="0" dirty="0"/>
                  </a:p>
                </p:txBody>
              </p:sp>
            </mc:Choice>
            <mc:Fallback xmlns="">
              <p:sp>
                <p:nvSpPr>
                  <p:cNvPr id="23" name="Inhaltsplatzhalter 5"/>
                  <p:cNvSpPr txBox="1">
                    <a:spLocks noRot="1" noChangeAspect="1" noMove="1" noResize="1" noEditPoints="1" noAdjustHandles="1" noChangeArrowheads="1" noChangeShapeType="1" noTextEdit="1"/>
                  </p:cNvSpPr>
                  <p:nvPr/>
                </p:nvSpPr>
                <p:spPr bwMode="auto">
                  <a:xfrm>
                    <a:off x="133027" y="5100130"/>
                    <a:ext cx="2103991" cy="1212376"/>
                  </a:xfrm>
                  <a:prstGeom prst="rect">
                    <a:avLst/>
                  </a:prstGeom>
                  <a:blipFill>
                    <a:blip r:embed="rId8"/>
                    <a:stretch>
                      <a:fillRect t="-2516" r="-578" b="-6918"/>
                    </a:stretch>
                  </a:blipFill>
                  <a:ln w="9525">
                    <a:noFill/>
                    <a:miter lim="800000"/>
                    <a:headEnd/>
                    <a:tailEnd/>
                  </a:ln>
                </p:spPr>
                <p:txBody>
                  <a:bodyPr/>
                  <a:lstStyle/>
                  <a:p>
                    <a:r>
                      <a:rPr lang="de-DE">
                        <a:noFill/>
                      </a:rPr>
                      <a:t> </a:t>
                    </a:r>
                  </a:p>
                </p:txBody>
              </p:sp>
            </mc:Fallback>
          </mc:AlternateContent>
          <p:sp>
            <p:nvSpPr>
              <p:cNvPr id="22" name="Rechteck 21"/>
              <p:cNvSpPr/>
              <p:nvPr/>
            </p:nvSpPr>
            <p:spPr bwMode="auto">
              <a:xfrm>
                <a:off x="75877" y="5100129"/>
                <a:ext cx="4234024" cy="1344722"/>
              </a:xfrm>
              <a:prstGeom prst="rect">
                <a:avLst/>
              </a:prstGeom>
              <a:noFill/>
              <a:ln w="2857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dirty="0">
                  <a:ln>
                    <a:noFill/>
                  </a:ln>
                  <a:solidFill>
                    <a:schemeClr val="tx1"/>
                  </a:solidFill>
                  <a:effectLst/>
                  <a:latin typeface="Calibri" panose="020F0502020204030204" pitchFamily="34" charset="0"/>
                </a:endParaRPr>
              </a:p>
            </p:txBody>
          </p:sp>
        </p:grpSp>
        <mc:AlternateContent xmlns:mc="http://schemas.openxmlformats.org/markup-compatibility/2006" xmlns:a14="http://schemas.microsoft.com/office/drawing/2010/main">
          <mc:Choice Requires="a14">
            <p:sp>
              <p:nvSpPr>
                <p:cNvPr id="4" name="Rechteck 3"/>
                <p:cNvSpPr/>
                <p:nvPr/>
              </p:nvSpPr>
              <p:spPr>
                <a:xfrm>
                  <a:off x="7170785" y="5706367"/>
                  <a:ext cx="2545932" cy="584775"/>
                </a:xfrm>
                <a:prstGeom prst="rect">
                  <a:avLst/>
                </a:prstGeom>
              </p:spPr>
              <p:txBody>
                <a:bodyPr wrap="square">
                  <a:spAutoFit/>
                </a:bodyPr>
                <a:lstStyle/>
                <a:p>
                  <a:pPr fontAlgn="base">
                    <a:spcBef>
                      <a:spcPts val="576"/>
                    </a:spcBef>
                    <a:spcAft>
                      <a:spcPts val="600"/>
                    </a:spcAft>
                    <a:buClr>
                      <a:srgbClr val="327A86"/>
                    </a:buClr>
                  </a:pPr>
                  <a14:m>
                    <m:oMath xmlns:m="http://schemas.openxmlformats.org/officeDocument/2006/math">
                      <m:r>
                        <a:rPr lang="de-DE" sz="1600" i="1" kern="0" dirty="0">
                          <a:latin typeface="Cambria Math" panose="02040503050406030204" pitchFamily="18" charset="0"/>
                          <a:cs typeface="Calibri"/>
                        </a:rPr>
                        <m:t>𝑃</m:t>
                      </m:r>
                      <m:d>
                        <m:dPr>
                          <m:ctrlPr>
                            <a:rPr lang="de-DE" sz="1600" i="1" kern="0" dirty="0">
                              <a:latin typeface="Cambria Math" panose="02040503050406030204" pitchFamily="18" charset="0"/>
                              <a:cs typeface="Calibri"/>
                            </a:rPr>
                          </m:ctrlPr>
                        </m:dPr>
                        <m:e>
                          <m:r>
                            <a:rPr lang="de-DE" sz="1600" i="1" kern="0" dirty="0">
                              <a:latin typeface="Cambria Math" panose="02040503050406030204" pitchFamily="18" charset="0"/>
                              <a:cs typeface="Calibri"/>
                            </a:rPr>
                            <m:t>𝑋</m:t>
                          </m:r>
                          <m:r>
                            <a:rPr lang="de-DE" sz="1600" i="1" kern="0" dirty="0">
                              <a:latin typeface="Cambria Math" panose="02040503050406030204" pitchFamily="18" charset="0"/>
                              <a:cs typeface="Calibri"/>
                            </a:rPr>
                            <m:t>≥20</m:t>
                          </m:r>
                        </m:e>
                      </m:d>
                      <m:r>
                        <a:rPr lang="de-DE" sz="1600" i="1" kern="0" dirty="0">
                          <a:latin typeface="Cambria Math" panose="02040503050406030204" pitchFamily="18" charset="0"/>
                          <a:cs typeface="Calibri"/>
                        </a:rPr>
                        <m:t>=0.54 </m:t>
                      </m:r>
                    </m:oMath>
                  </a14:m>
                  <a:r>
                    <a:rPr lang="de-DE" sz="1600" i="1" kern="0" dirty="0">
                      <a:latin typeface="Cambria Math" panose="02040503050406030204" pitchFamily="18" charset="0"/>
                      <a:cs typeface="Calibri"/>
                    </a:rPr>
                    <a:t> </a:t>
                  </a:r>
                  <a14:m>
                    <m:oMath xmlns:m="http://schemas.openxmlformats.org/officeDocument/2006/math">
                      <m:r>
                        <a:rPr lang="de-DE" sz="1600" i="1" kern="0" dirty="0">
                          <a:latin typeface="Cambria Math" panose="02040503050406030204" pitchFamily="18" charset="0"/>
                          <a:cs typeface="Calibri"/>
                        </a:rPr>
                        <m:t>𝑃</m:t>
                      </m:r>
                      <m:d>
                        <m:dPr>
                          <m:ctrlPr>
                            <a:rPr lang="de-DE" sz="1600" i="1" kern="0" dirty="0">
                              <a:latin typeface="Cambria Math" panose="02040503050406030204" pitchFamily="18" charset="0"/>
                              <a:cs typeface="Calibri"/>
                            </a:rPr>
                          </m:ctrlPr>
                        </m:dPr>
                        <m:e>
                          <m:r>
                            <a:rPr lang="de-DE" sz="1600" i="1" kern="0" dirty="0">
                              <a:latin typeface="Cambria Math" panose="02040503050406030204" pitchFamily="18" charset="0"/>
                              <a:cs typeface="Calibri"/>
                            </a:rPr>
                            <m:t>10≤</m:t>
                          </m:r>
                          <m:r>
                            <a:rPr lang="de-DE" sz="1600" i="1" kern="0" dirty="0">
                              <a:latin typeface="Cambria Math" panose="02040503050406030204" pitchFamily="18" charset="0"/>
                              <a:cs typeface="Calibri"/>
                            </a:rPr>
                            <m:t>𝑋</m:t>
                          </m:r>
                          <m:r>
                            <a:rPr lang="de-DE" sz="1600" i="1" kern="0" dirty="0">
                              <a:latin typeface="Cambria Math" panose="02040503050406030204" pitchFamily="18" charset="0"/>
                              <a:cs typeface="Calibri"/>
                            </a:rPr>
                            <m:t>≤30</m:t>
                          </m:r>
                        </m:e>
                      </m:d>
                      <m:r>
                        <a:rPr lang="de-DE" sz="1600" i="1" kern="0" dirty="0">
                          <a:latin typeface="Cambria Math" panose="02040503050406030204" pitchFamily="18" charset="0"/>
                          <a:cs typeface="Calibri"/>
                        </a:rPr>
                        <m:t>=0.992</m:t>
                      </m:r>
                    </m:oMath>
                  </a14:m>
                  <a:r>
                    <a:rPr lang="de-DE" sz="1600" i="1" kern="0" dirty="0">
                      <a:latin typeface="Cambria Math" panose="02040503050406030204" pitchFamily="18" charset="0"/>
                      <a:cs typeface="Calibri"/>
                    </a:rPr>
                    <a:t> </a:t>
                  </a:r>
                </a:p>
              </p:txBody>
            </p:sp>
          </mc:Choice>
          <mc:Fallback xmlns="">
            <p:sp>
              <p:nvSpPr>
                <p:cNvPr id="4" name="Rechteck 3"/>
                <p:cNvSpPr>
                  <a:spLocks noRot="1" noChangeAspect="1" noMove="1" noResize="1" noEditPoints="1" noAdjustHandles="1" noChangeArrowheads="1" noChangeShapeType="1" noTextEdit="1"/>
                </p:cNvSpPr>
                <p:nvPr/>
              </p:nvSpPr>
              <p:spPr>
                <a:xfrm>
                  <a:off x="7170785" y="5706367"/>
                  <a:ext cx="2545932" cy="584775"/>
                </a:xfrm>
                <a:prstGeom prst="rect">
                  <a:avLst/>
                </a:prstGeom>
                <a:blipFill>
                  <a:blip r:embed="rId9"/>
                  <a:stretch>
                    <a:fillRect/>
                  </a:stretch>
                </a:blipFill>
              </p:spPr>
              <p:txBody>
                <a:bodyPr/>
                <a:lstStyle/>
                <a:p>
                  <a:r>
                    <a:rPr lang="de-DE">
                      <a:noFill/>
                    </a:rPr>
                    <a:t> </a:t>
                  </a:r>
                </a:p>
              </p:txBody>
            </p:sp>
          </mc:Fallback>
        </mc:AlternateContent>
      </p:grpSp>
      <p:sp>
        <p:nvSpPr>
          <p:cNvPr id="13" name="Rechteck 12"/>
          <p:cNvSpPr/>
          <p:nvPr/>
        </p:nvSpPr>
        <p:spPr>
          <a:xfrm>
            <a:off x="634152" y="2805721"/>
            <a:ext cx="2014902"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Parameter werden mit einem Komma getrennt und Dezimalzahlen mit </a:t>
            </a:r>
            <a:r>
              <a:rPr lang="de-DE" sz="1400" b="1" dirty="0">
                <a:latin typeface="Calibri" panose="020F0502020204030204" pitchFamily="34" charset="0"/>
                <a:cs typeface="Calibri" panose="020F0502020204030204" pitchFamily="34" charset="0"/>
              </a:rPr>
              <a:t>.</a:t>
            </a:r>
            <a:r>
              <a:rPr lang="de-DE" sz="1400" dirty="0">
                <a:latin typeface="Calibri" panose="020F0502020204030204" pitchFamily="34" charset="0"/>
                <a:cs typeface="Calibri" panose="020F0502020204030204" pitchFamily="34" charset="0"/>
              </a:rPr>
              <a:t> (Punkt) geschrieben. </a:t>
            </a:r>
          </a:p>
        </p:txBody>
      </p:sp>
    </p:spTree>
    <p:extLst>
      <p:ext uri="{BB962C8B-B14F-4D97-AF65-F5344CB8AC3E}">
        <p14:creationId xmlns:p14="http://schemas.microsoft.com/office/powerpoint/2010/main" val="2098275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Geben Sie die folgenden Funktionen im Algebra-Fenster von GeoGebra ein: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𝑓</m:t>
                    </m:r>
                    <m:d>
                      <m:dPr>
                        <m:ctrlPr>
                          <a:rPr lang="de-DE" i="1" dirty="0">
                            <a:latin typeface="Cambria Math" panose="02040503050406030204" pitchFamily="18" charset="0"/>
                          </a:rPr>
                        </m:ctrlPr>
                      </m:dPr>
                      <m:e>
                        <m:r>
                          <a:rPr lang="de-DE" i="1" dirty="0">
                            <a:latin typeface="Cambria Math" panose="02040503050406030204" pitchFamily="18" charset="0"/>
                          </a:rPr>
                          <m:t>𝑥</m:t>
                        </m:r>
                      </m:e>
                    </m:d>
                    <m:r>
                      <a:rPr lang="de-DE" i="1" dirty="0">
                        <a:latin typeface="Cambria Math" panose="02040503050406030204" pitchFamily="18" charset="0"/>
                      </a:rPr>
                      <m:t>=3</m:t>
                    </m:r>
                    <m:sSup>
                      <m:sSupPr>
                        <m:ctrlPr>
                          <a:rPr lang="de-DE" i="1" dirty="0">
                            <a:latin typeface="Cambria Math" panose="02040503050406030204" pitchFamily="18" charset="0"/>
                          </a:rPr>
                        </m:ctrlPr>
                      </m:sSupPr>
                      <m:e>
                        <m:r>
                          <a:rPr lang="de-DE" i="1" dirty="0">
                            <a:latin typeface="Cambria Math" panose="02040503050406030204" pitchFamily="18" charset="0"/>
                          </a:rPr>
                          <m:t>𝑥</m:t>
                        </m:r>
                      </m:e>
                      <m:sup>
                        <m:r>
                          <a:rPr lang="de-DE" i="1" dirty="0">
                            <a:latin typeface="Cambria Math" panose="02040503050406030204" pitchFamily="18" charset="0"/>
                          </a:rPr>
                          <m:t>4</m:t>
                        </m:r>
                      </m:sup>
                    </m:sSup>
                    <m:r>
                      <a:rPr lang="de-DE" i="1" dirty="0">
                        <a:latin typeface="Cambria Math" panose="02040503050406030204" pitchFamily="18" charset="0"/>
                      </a:rPr>
                      <m:t>+3</m:t>
                    </m:r>
                    <m:r>
                      <a:rPr lang="de-DE" i="1" dirty="0">
                        <a:latin typeface="Cambria Math" panose="02040503050406030204" pitchFamily="18" charset="0"/>
                      </a:rPr>
                      <m:t>𝑥</m:t>
                    </m:r>
                  </m:oMath>
                </a14:m>
                <a:endParaRPr lang="de-DE" dirty="0"/>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𝑔</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r>
                      <m:rPr>
                        <m:sty m:val="p"/>
                      </m:rPr>
                      <a:rPr lang="de-DE" i="1" dirty="0">
                        <a:latin typeface="Cambria Math" panose="02040503050406030204" pitchFamily="18" charset="0"/>
                      </a:rPr>
                      <m:t>cos</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oMath>
                </a14:m>
                <a:endParaRPr lang="de-DE" dirty="0"/>
              </a:p>
              <a:p>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rmAutofit/>
          </a:bodyPr>
          <a:lstStyle/>
          <a:p>
            <a:r>
              <a:rPr lang="de-DE" dirty="0"/>
              <a:t>1.1. Definition von Funktionen (im Algebra-Fenster)</a:t>
            </a:r>
          </a:p>
        </p:txBody>
      </p:sp>
      <p:pic>
        <p:nvPicPr>
          <p:cNvPr id="2" name="Grafi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631893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t>Es besteht die Möglichkeit, zuvor gelernte Befehle direkt in das Tabellen-Fenster einzugeben. Allerdings schlägt in diesem Fall GeoGebra den jeweiligen Befehl nicht mehr vor. Daher empfehlen wir:</a:t>
                </a:r>
              </a:p>
              <a:p>
                <a:pPr marL="285750" indent="-285750">
                  <a:buFont typeface="Wingdings" panose="05000000000000000000" pitchFamily="2" charset="2"/>
                  <a:buChar char="§"/>
                </a:pPr>
                <a:r>
                  <a:rPr lang="de-DE" sz="1800" dirty="0"/>
                  <a:t>Eingabe von Befehlen über die </a:t>
                </a:r>
                <a:r>
                  <a:rPr lang="de-DE" sz="1800" i="1" dirty="0"/>
                  <a:t>Eingabezeile</a:t>
                </a:r>
                <a:r>
                  <a:rPr lang="de-DE" sz="1800" dirty="0"/>
                  <a:t>, indem die Zellenbezeichnung vor den Befehl gesetzt wird. Durch folgende Eingabe werden Befehle vervollständigt:</a:t>
                </a:r>
              </a:p>
              <a:p>
                <a:pPr marL="742950" lvl="1" indent="-285750">
                  <a:buFont typeface="Wingdings" panose="05000000000000000000" pitchFamily="2" charset="2"/>
                  <a:buChar char="§"/>
                </a:pPr>
                <a:r>
                  <a:rPr lang="de-DE" i="1" dirty="0"/>
                  <a:t>C2=Binomial(5,0.2,2,false)</a:t>
                </a:r>
                <a:r>
                  <a:rPr lang="de-DE" dirty="0"/>
                  <a:t> </a:t>
                </a:r>
                <a14:m>
                  <m:oMath xmlns:m="http://schemas.openxmlformats.org/officeDocument/2006/math">
                    <m:r>
                      <a:rPr lang="de-DE" i="1">
                        <a:latin typeface="Cambria Math" panose="02040503050406030204" pitchFamily="18" charset="0"/>
                      </a:rPr>
                      <m:t>⇒</m:t>
                    </m:r>
                  </m:oMath>
                </a14:m>
                <a:r>
                  <a:rPr lang="de-DE" dirty="0"/>
                  <a:t> in Zelle C2 wird </a:t>
                </a:r>
                <a:r>
                  <a:rPr lang="de-DE" i="1" dirty="0"/>
                  <a:t>Binomial(5,0.2,2,false)</a:t>
                </a:r>
                <a:r>
                  <a:rPr lang="de-DE" dirty="0"/>
                  <a:t> berechnet.</a:t>
                </a:r>
              </a:p>
              <a:p>
                <a:pPr marL="285750" indent="-285750">
                  <a:buFont typeface="Wingdings" panose="05000000000000000000" pitchFamily="2" charset="2"/>
                  <a:buChar char="§"/>
                </a:pPr>
                <a:r>
                  <a:rPr lang="de-DE" sz="1800" dirty="0"/>
                  <a:t>Für die zweite Aufgabe lohnt es sich, mit </a:t>
                </a:r>
                <a:r>
                  <a:rPr lang="de-DE" sz="1800" b="1" dirty="0"/>
                  <a:t>Zellbezügen</a:t>
                </a:r>
                <a:r>
                  <a:rPr lang="de-DE" sz="1800" dirty="0"/>
                  <a:t> zu arbeiten. </a:t>
                </a:r>
              </a:p>
              <a:p>
                <a:pPr marL="742950" lvl="1" indent="-285750">
                  <a:buFont typeface="Wingdings" panose="05000000000000000000" pitchFamily="2" charset="2"/>
                  <a:buChar char="§"/>
                </a:pPr>
                <a:r>
                  <a:rPr lang="de-DE" dirty="0"/>
                  <a:t>Dazu zunächst in den Zellen A1 bis A21 die Zahlen von 0 bis 20 eintragen</a:t>
                </a:r>
              </a:p>
              <a:p>
                <a:pPr marL="742950" lvl="1" indent="-285750">
                  <a:buFont typeface="Wingdings" panose="05000000000000000000" pitchFamily="2" charset="2"/>
                  <a:buChar char="§"/>
                </a:pPr>
                <a:r>
                  <a:rPr lang="de-DE" dirty="0"/>
                  <a:t>Anschließend in Zelle B1 der Befehl </a:t>
                </a:r>
                <a:r>
                  <a:rPr lang="de-DE" i="1" dirty="0"/>
                  <a:t>Binomial(20,0.7,A1,false) </a:t>
                </a:r>
                <a:r>
                  <a:rPr lang="de-DE" dirty="0"/>
                  <a:t>eintragen. So wird als &lt;Anzahl der Erfolge&gt;</a:t>
                </a:r>
                <a:r>
                  <a:rPr lang="de-DE" i="1" dirty="0"/>
                  <a:t> </a:t>
                </a:r>
                <a:r>
                  <a:rPr lang="de-DE" dirty="0"/>
                  <a:t>der Wert in Zelle A1 gewählt. </a:t>
                </a:r>
              </a:p>
              <a:p>
                <a:pPr marL="742950" lvl="1" indent="-285750">
                  <a:buFont typeface="Wingdings" panose="05000000000000000000" pitchFamily="2" charset="2"/>
                  <a:buChar char="§"/>
                </a:pPr>
                <a:r>
                  <a:rPr lang="de-DE" dirty="0"/>
                  <a:t>Der Eintrag in Zelle B1 kann durch Klicken und Ziehen nach unten (Autoausfüllen) vervielfältigt werden. </a:t>
                </a:r>
              </a:p>
              <a:p>
                <a:pPr marL="285750" indent="-285750">
                  <a:buFont typeface="Wingdings" panose="05000000000000000000" pitchFamily="2" charset="2"/>
                  <a:buChar char="§"/>
                </a:pPr>
                <a:r>
                  <a:rPr lang="de-DE" sz="1800" dirty="0"/>
                  <a:t>Für die dritte Aufgabe zunächst einen Schieberegler mit Namen </a:t>
                </a:r>
                <a14:m>
                  <m:oMath xmlns:m="http://schemas.openxmlformats.org/officeDocument/2006/math">
                    <m:r>
                      <a:rPr lang="de-DE" sz="1800" i="1" dirty="0">
                        <a:latin typeface="Cambria Math" panose="02040503050406030204" pitchFamily="18" charset="0"/>
                      </a:rPr>
                      <m:t>𝑘</m:t>
                    </m:r>
                  </m:oMath>
                </a14:m>
                <a:r>
                  <a:rPr lang="de-DE" sz="1800" dirty="0"/>
                  <a:t> erstellen und diesen Namen </a:t>
                </a:r>
                <a14:m>
                  <m:oMath xmlns:m="http://schemas.openxmlformats.org/officeDocument/2006/math">
                    <m:r>
                      <a:rPr lang="de-DE" sz="1800" i="1" dirty="0">
                        <a:latin typeface="Cambria Math" panose="02040503050406030204" pitchFamily="18" charset="0"/>
                      </a:rPr>
                      <m:t>𝑘</m:t>
                    </m:r>
                  </m:oMath>
                </a14:m>
                <a:r>
                  <a:rPr lang="de-DE" sz="1800" dirty="0"/>
                  <a:t> anschließend anstelle &lt;Anzahl der Erfolge&gt; beim Befehl eintragen. </a:t>
                </a:r>
              </a:p>
              <a:p>
                <a:pPr lvl="1"/>
                <a:r>
                  <a:rPr lang="de-DE" dirty="0"/>
                  <a:t> </a:t>
                </a:r>
              </a:p>
              <a:p>
                <a:pPr lvl="1"/>
                <a:endParaRPr lang="de-DE" dirty="0">
                  <a:solidFill>
                    <a:prstClr val="black"/>
                  </a:solidFill>
                </a:endParaRPr>
              </a:p>
              <a:p>
                <a:pPr marL="800100" lvl="1" indent="-342900">
                  <a:buFont typeface="+mj-lt"/>
                  <a:buAutoNum type="alphaLcParenR"/>
                </a:pPr>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357" t="-1389" r="-1143"/>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2.2. Lösung: Das Tabellen-Fenster – Eingabe von Befehlen</a:t>
            </a:r>
          </a:p>
        </p:txBody>
      </p:sp>
      <p:sp>
        <p:nvSpPr>
          <p:cNvPr id="9" name="Rechteck 8"/>
          <p:cNvSpPr/>
          <p:nvPr/>
        </p:nvSpPr>
        <p:spPr>
          <a:xfrm>
            <a:off x="275543" y="5796408"/>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Achten Sie bei der Eingabe von Zellenbezeichnungen auf die Großschreibung (z. B. A1). Bei Kleinschreibung wird eine neue Variable z. B. a1 definiert, die sich nur im Algebra-Fenster finden lässt.  </a:t>
            </a:r>
            <a:endParaRPr lang="de-DE"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617048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a:t>
                </a:r>
              </a:p>
              <a:p>
                <a:pPr lvl="0"/>
                <a:r>
                  <a:rPr lang="de-DE" sz="1800" dirty="0">
                    <a:solidFill>
                      <a:prstClr val="black"/>
                    </a:solidFill>
                  </a:rPr>
                  <a:t>Die Zufallsgröße </a:t>
                </a:r>
                <a14:m>
                  <m:oMath xmlns:m="http://schemas.openxmlformats.org/officeDocument/2006/math">
                    <m:r>
                      <a:rPr lang="de-DE" sz="1800" b="0" i="1" smtClean="0">
                        <a:solidFill>
                          <a:prstClr val="black"/>
                        </a:solidFill>
                        <a:latin typeface="Cambria Math" panose="02040503050406030204" pitchFamily="18" charset="0"/>
                      </a:rPr>
                      <m:t>𝑋</m:t>
                    </m:r>
                  </m:oMath>
                </a14:m>
                <a:r>
                  <a:rPr lang="de-DE" sz="1800" dirty="0">
                    <a:solidFill>
                      <a:prstClr val="black"/>
                    </a:solidFill>
                  </a:rPr>
                  <a:t> sei binomialverteilt mit </a:t>
                </a:r>
                <a14:m>
                  <m:oMath xmlns:m="http://schemas.openxmlformats.org/officeDocument/2006/math">
                    <m:r>
                      <a:rPr lang="de-DE" sz="1800" i="1" dirty="0">
                        <a:solidFill>
                          <a:prstClr val="black"/>
                        </a:solidFill>
                        <a:latin typeface="Cambria Math" panose="02040503050406030204" pitchFamily="18" charset="0"/>
                      </a:rPr>
                      <m:t>𝑛</m:t>
                    </m:r>
                    <m:r>
                      <a:rPr lang="de-DE" sz="1800" i="1" dirty="0">
                        <a:solidFill>
                          <a:prstClr val="black"/>
                        </a:solidFill>
                        <a:latin typeface="Cambria Math" panose="02040503050406030204" pitchFamily="18" charset="0"/>
                      </a:rPr>
                      <m:t>=100</m:t>
                    </m:r>
                  </m:oMath>
                </a14:m>
                <a:r>
                  <a:rPr lang="de-DE" sz="1800" dirty="0">
                    <a:solidFill>
                      <a:prstClr val="black"/>
                    </a:solidFill>
                  </a:rPr>
                  <a:t> und </a:t>
                </a:r>
                <a14:m>
                  <m:oMath xmlns:m="http://schemas.openxmlformats.org/officeDocument/2006/math">
                    <m:r>
                      <a:rPr lang="de-DE" sz="1800" i="1" dirty="0">
                        <a:solidFill>
                          <a:prstClr val="black"/>
                        </a:solidFill>
                        <a:latin typeface="Cambria Math" panose="02040503050406030204" pitchFamily="18" charset="0"/>
                      </a:rPr>
                      <m:t>𝑝</m:t>
                    </m:r>
                    <m:r>
                      <a:rPr lang="de-DE" sz="1800" i="1" dirty="0">
                        <a:solidFill>
                          <a:prstClr val="black"/>
                        </a:solidFill>
                        <a:latin typeface="Cambria Math" panose="02040503050406030204" pitchFamily="18" charset="0"/>
                      </a:rPr>
                      <m:t>=0.4.</m:t>
                    </m:r>
                  </m:oMath>
                </a14:m>
                <a:endParaRPr lang="de-DE" sz="1800" dirty="0">
                  <a:solidFill>
                    <a:prstClr val="black"/>
                  </a:solidFill>
                </a:endParaRPr>
              </a:p>
              <a:p>
                <a:pPr marL="342900" indent="-342900">
                  <a:buFont typeface="Wingdings" panose="05000000000000000000" pitchFamily="2" charset="2"/>
                  <a:buChar char="§"/>
                </a:pPr>
                <a:r>
                  <a:rPr lang="de-DE" sz="1800" dirty="0">
                    <a:solidFill>
                      <a:prstClr val="black"/>
                    </a:solidFill>
                  </a:rPr>
                  <a:t>Nutzen Sie das Tabellen-Fenster, um ein </a:t>
                </a:r>
                <a14:m>
                  <m:oMath xmlns:m="http://schemas.openxmlformats.org/officeDocument/2006/math">
                    <m:r>
                      <a:rPr lang="de-DE" sz="1800" i="1" smtClean="0">
                        <a:solidFill>
                          <a:prstClr val="black"/>
                        </a:solidFill>
                        <a:latin typeface="Cambria Math" panose="02040503050406030204" pitchFamily="18" charset="0"/>
                      </a:rPr>
                      <m:t>𝑘</m:t>
                    </m:r>
                  </m:oMath>
                </a14:m>
                <a:r>
                  <a:rPr lang="de-DE" sz="1800" dirty="0">
                    <a:solidFill>
                      <a:prstClr val="black"/>
                    </a:solidFill>
                  </a:rPr>
                  <a:t> zu finden, sodass </a:t>
                </a:r>
                <a14:m>
                  <m:oMath xmlns:m="http://schemas.openxmlformats.org/officeDocument/2006/math">
                    <m:r>
                      <a:rPr lang="de-DE" sz="1800" i="1">
                        <a:solidFill>
                          <a:prstClr val="black"/>
                        </a:solidFill>
                        <a:latin typeface="Cambria Math" panose="02040503050406030204" pitchFamily="18" charset="0"/>
                      </a:rPr>
                      <m:t>𝑃</m:t>
                    </m:r>
                    <m:d>
                      <m:dPr>
                        <m:ctrlPr>
                          <a:rPr lang="de-DE" sz="1800" i="1">
                            <a:solidFill>
                              <a:prstClr val="black"/>
                            </a:solidFill>
                            <a:latin typeface="Cambria Math" panose="02040503050406030204" pitchFamily="18" charset="0"/>
                          </a:rPr>
                        </m:ctrlPr>
                      </m:dPr>
                      <m:e>
                        <m:r>
                          <a:rPr lang="de-DE" sz="1800" i="1">
                            <a:solidFill>
                              <a:prstClr val="black"/>
                            </a:solidFill>
                            <a:latin typeface="Cambria Math" panose="02040503050406030204" pitchFamily="18" charset="0"/>
                          </a:rPr>
                          <m:t>𝑋</m:t>
                        </m:r>
                        <m:r>
                          <a:rPr lang="de-DE" sz="1800" i="1">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𝑘</m:t>
                        </m:r>
                      </m:e>
                    </m:d>
                    <m:r>
                      <a:rPr lang="de-DE" sz="1800" i="1">
                        <a:solidFill>
                          <a:prstClr val="black"/>
                        </a:solidFill>
                        <a:latin typeface="Cambria Math" panose="02040503050406030204" pitchFamily="18" charset="0"/>
                        <a:ea typeface="Cambria Math" panose="02040503050406030204" pitchFamily="18" charset="0"/>
                      </a:rPr>
                      <m:t>≈</m:t>
                    </m:r>
                    <m:r>
                      <a:rPr lang="de-DE" sz="1800" i="1">
                        <a:solidFill>
                          <a:prstClr val="black"/>
                        </a:solidFill>
                        <a:latin typeface="Cambria Math" panose="02040503050406030204" pitchFamily="18" charset="0"/>
                      </a:rPr>
                      <m:t>0</m:t>
                    </m:r>
                    <m:r>
                      <a:rPr lang="de-DE" sz="1800" b="0" i="1" smtClean="0">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9</m:t>
                    </m:r>
                  </m:oMath>
                </a14:m>
                <a:r>
                  <a:rPr lang="de-DE" sz="1800" dirty="0">
                    <a:solidFill>
                      <a:prstClr val="black"/>
                    </a:solidFill>
                  </a:rPr>
                  <a:t> gilt.</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2.3. Finden von kritischen Grenzen mit einer Wertetabelle</a:t>
            </a:r>
          </a:p>
        </p:txBody>
      </p:sp>
      <p:pic>
        <p:nvPicPr>
          <p:cNvPr id="6" name="Grafik 5">
            <a:extLst>
              <a:ext uri="{FF2B5EF4-FFF2-40B4-BE49-F238E27FC236}">
                <a16:creationId xmlns:a16="http://schemas.microsoft.com/office/drawing/2014/main" id="{26BE85DB-8BF6-4F4D-B6FD-32342C2D44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5292699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a:t>
                </a:r>
              </a:p>
              <a:p>
                <a:pPr lvl="0"/>
                <a:r>
                  <a:rPr lang="de-DE" sz="1800" dirty="0">
                    <a:solidFill>
                      <a:prstClr val="black"/>
                    </a:solidFill>
                  </a:rPr>
                  <a:t>Die Zufallsgröße </a:t>
                </a:r>
                <a14:m>
                  <m:oMath xmlns:m="http://schemas.openxmlformats.org/officeDocument/2006/math">
                    <m:r>
                      <a:rPr lang="de-DE" sz="1800" b="0" i="1" smtClean="0">
                        <a:solidFill>
                          <a:prstClr val="black"/>
                        </a:solidFill>
                        <a:latin typeface="Cambria Math" panose="02040503050406030204" pitchFamily="18" charset="0"/>
                      </a:rPr>
                      <m:t>𝑋</m:t>
                    </m:r>
                  </m:oMath>
                </a14:m>
                <a:r>
                  <a:rPr lang="de-DE" sz="1800" dirty="0">
                    <a:solidFill>
                      <a:prstClr val="black"/>
                    </a:solidFill>
                  </a:rPr>
                  <a:t> sei binomialverteilt mit </a:t>
                </a:r>
                <a14:m>
                  <m:oMath xmlns:m="http://schemas.openxmlformats.org/officeDocument/2006/math">
                    <m:r>
                      <a:rPr lang="de-DE" sz="1800" i="1" dirty="0">
                        <a:solidFill>
                          <a:prstClr val="black"/>
                        </a:solidFill>
                        <a:latin typeface="Cambria Math" panose="02040503050406030204" pitchFamily="18" charset="0"/>
                      </a:rPr>
                      <m:t>𝑛</m:t>
                    </m:r>
                    <m:r>
                      <a:rPr lang="de-DE" sz="1800" i="1" dirty="0">
                        <a:solidFill>
                          <a:prstClr val="black"/>
                        </a:solidFill>
                        <a:latin typeface="Cambria Math" panose="02040503050406030204" pitchFamily="18" charset="0"/>
                      </a:rPr>
                      <m:t>=100</m:t>
                    </m:r>
                  </m:oMath>
                </a14:m>
                <a:r>
                  <a:rPr lang="de-DE" sz="1800" dirty="0">
                    <a:solidFill>
                      <a:prstClr val="black"/>
                    </a:solidFill>
                  </a:rPr>
                  <a:t> und </a:t>
                </a:r>
                <a14:m>
                  <m:oMath xmlns:m="http://schemas.openxmlformats.org/officeDocument/2006/math">
                    <m:r>
                      <a:rPr lang="de-DE" sz="1800" i="1" dirty="0">
                        <a:solidFill>
                          <a:prstClr val="black"/>
                        </a:solidFill>
                        <a:latin typeface="Cambria Math" panose="02040503050406030204" pitchFamily="18" charset="0"/>
                      </a:rPr>
                      <m:t>𝑝</m:t>
                    </m:r>
                    <m:r>
                      <a:rPr lang="de-DE" sz="1800" i="1" dirty="0">
                        <a:solidFill>
                          <a:prstClr val="black"/>
                        </a:solidFill>
                        <a:latin typeface="Cambria Math" panose="02040503050406030204" pitchFamily="18" charset="0"/>
                      </a:rPr>
                      <m:t>=0.4.</m:t>
                    </m:r>
                  </m:oMath>
                </a14:m>
                <a:endParaRPr lang="de-DE" sz="1800" dirty="0">
                  <a:solidFill>
                    <a:prstClr val="black"/>
                  </a:solidFill>
                </a:endParaRPr>
              </a:p>
              <a:p>
                <a:pPr marL="342900" indent="-342900">
                  <a:buFont typeface="Wingdings" panose="05000000000000000000" pitchFamily="2" charset="2"/>
                  <a:buChar char="§"/>
                </a:pPr>
                <a:r>
                  <a:rPr lang="de-DE" sz="1800" dirty="0">
                    <a:solidFill>
                      <a:prstClr val="black"/>
                    </a:solidFill>
                  </a:rPr>
                  <a:t>Nutzen Sie das Grafik-Fenster, um ein minimales </a:t>
                </a:r>
                <a14:m>
                  <m:oMath xmlns:m="http://schemas.openxmlformats.org/officeDocument/2006/math">
                    <m:r>
                      <a:rPr lang="de-DE" sz="1800" i="1">
                        <a:solidFill>
                          <a:prstClr val="black"/>
                        </a:solidFill>
                        <a:latin typeface="Cambria Math" panose="02040503050406030204" pitchFamily="18" charset="0"/>
                      </a:rPr>
                      <m:t>𝑘</m:t>
                    </m:r>
                  </m:oMath>
                </a14:m>
                <a:r>
                  <a:rPr lang="de-DE" sz="1800" dirty="0">
                    <a:solidFill>
                      <a:prstClr val="black"/>
                    </a:solidFill>
                  </a:rPr>
                  <a:t> zufinden, sodass</a:t>
                </a:r>
                <a:br>
                  <a:rPr lang="de-DE" sz="1800" dirty="0">
                    <a:solidFill>
                      <a:prstClr val="black"/>
                    </a:solidFill>
                  </a:rPr>
                </a:br>
                <a:r>
                  <a:rPr lang="de-DE" sz="1800" dirty="0">
                    <a:solidFill>
                      <a:prstClr val="black"/>
                    </a:solidFill>
                  </a:rPr>
                  <a:t> </a:t>
                </a:r>
                <a14:m>
                  <m:oMath xmlns:m="http://schemas.openxmlformats.org/officeDocument/2006/math">
                    <m:r>
                      <a:rPr lang="de-DE" sz="1800" i="1">
                        <a:solidFill>
                          <a:prstClr val="black"/>
                        </a:solidFill>
                        <a:latin typeface="Cambria Math" panose="02040503050406030204" pitchFamily="18" charset="0"/>
                      </a:rPr>
                      <m:t>𝑃</m:t>
                    </m:r>
                    <m:d>
                      <m:dPr>
                        <m:ctrlPr>
                          <a:rPr lang="de-DE" sz="1800" i="1">
                            <a:solidFill>
                              <a:prstClr val="black"/>
                            </a:solidFill>
                            <a:latin typeface="Cambria Math" panose="02040503050406030204" pitchFamily="18" charset="0"/>
                          </a:rPr>
                        </m:ctrlPr>
                      </m:dPr>
                      <m:e>
                        <m:r>
                          <a:rPr lang="de-DE" sz="1800" i="1">
                            <a:solidFill>
                              <a:prstClr val="black"/>
                            </a:solidFill>
                            <a:latin typeface="Cambria Math" panose="02040503050406030204" pitchFamily="18" charset="0"/>
                          </a:rPr>
                          <m:t>𝑋</m:t>
                        </m:r>
                        <m:r>
                          <a:rPr lang="de-DE" sz="1800" i="1">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𝑘</m:t>
                        </m:r>
                      </m:e>
                    </m:d>
                    <m:r>
                      <a:rPr lang="de-DE" sz="1800" i="1">
                        <a:solidFill>
                          <a:prstClr val="black"/>
                        </a:solidFill>
                        <a:latin typeface="Cambria Math" panose="02040503050406030204" pitchFamily="18" charset="0"/>
                      </a:rPr>
                      <m:t>≥0.9</m:t>
                    </m:r>
                  </m:oMath>
                </a14:m>
                <a:r>
                  <a:rPr lang="de-DE" sz="1800" dirty="0">
                    <a:solidFill>
                      <a:prstClr val="black"/>
                    </a:solidFill>
                  </a:rPr>
                  <a:t> gilt. </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2.4. Finden von kritischen Grenzen mit einem Graphen</a:t>
            </a:r>
          </a:p>
        </p:txBody>
      </p:sp>
      <p:sp>
        <p:nvSpPr>
          <p:cNvPr id="7" name="Rechteck 6"/>
          <p:cNvSpPr/>
          <p:nvPr/>
        </p:nvSpPr>
        <p:spPr>
          <a:xfrm>
            <a:off x="1968062" y="3809480"/>
            <a:ext cx="520787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Wahrheitswert = false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einzelne Binomial(punkt)wahrscheinlichkeit</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Wahrheitswert = true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kumulierte Binomialwahrscheinlichkeit</a:t>
            </a:r>
          </a:p>
        </p:txBody>
      </p:sp>
      <p:pic>
        <p:nvPicPr>
          <p:cNvPr id="8" name="Grafik 7">
            <a:extLst>
              <a:ext uri="{FF2B5EF4-FFF2-40B4-BE49-F238E27FC236}">
                <a16:creationId xmlns:a16="http://schemas.microsoft.com/office/drawing/2014/main" id="{E439DF86-5FC5-4BB3-B23E-AFDE1B84B2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787228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a:xfrm>
                <a:off x="191722" y="813816"/>
                <a:ext cx="8290797" cy="5711528"/>
              </a:xfrm>
            </p:spPr>
            <p:txBody>
              <a:bodyPr/>
              <a:lstStyle/>
              <a:p>
                <a:pPr marL="285750" lvl="1" indent="-285750">
                  <a:spcBef>
                    <a:spcPts val="576"/>
                  </a:spcBef>
                  <a:buFont typeface="Wingdings" panose="05000000000000000000" pitchFamily="2" charset="2"/>
                  <a:buChar char="§"/>
                </a:pPr>
                <a:r>
                  <a:rPr lang="de-DE" dirty="0"/>
                  <a:t>Erzeugen Sie zunächst in Spalte A des Tabellen-Fenster die Zahlenreihe </a:t>
                </a:r>
                <a:br>
                  <a:rPr lang="de-DE" dirty="0"/>
                </a:br>
                <a14:m>
                  <m:oMath xmlns:m="http://schemas.openxmlformats.org/officeDocument/2006/math">
                    <m:r>
                      <a:rPr lang="de-DE" i="1" dirty="0">
                        <a:latin typeface="Cambria Math" panose="02040503050406030204" pitchFamily="18" charset="0"/>
                      </a:rPr>
                      <m:t>0, 1, 2, …, 99, 100</m:t>
                    </m:r>
                    <m:r>
                      <a:rPr lang="de-DE" b="0" i="1" dirty="0" smtClean="0">
                        <a:latin typeface="Cambria Math" panose="02040503050406030204" pitchFamily="18" charset="0"/>
                      </a:rPr>
                      <m:t>.</m:t>
                    </m:r>
                  </m:oMath>
                </a14:m>
                <a:endParaRPr lang="de-DE" dirty="0"/>
              </a:p>
              <a:p>
                <a:pPr marL="285750" lvl="1" indent="-285750">
                  <a:spcBef>
                    <a:spcPts val="576"/>
                  </a:spcBef>
                  <a:buFont typeface="Wingdings" panose="05000000000000000000" pitchFamily="2" charset="2"/>
                  <a:buChar char="§"/>
                </a:pPr>
                <a:r>
                  <a:rPr lang="de-DE" dirty="0"/>
                  <a:t>Anschließend werden in Spalte B die Binomialwahrscheinlichkeiten </a:t>
                </a:r>
                <a14:m>
                  <m:oMath xmlns:m="http://schemas.openxmlformats.org/officeDocument/2006/math">
                    <m:sSub>
                      <m:sSubPr>
                        <m:ctrlPr>
                          <a:rPr lang="de-DE" i="1">
                            <a:latin typeface="Cambria Math" panose="02040503050406030204" pitchFamily="18" charset="0"/>
                          </a:rPr>
                        </m:ctrlPr>
                      </m:sSubPr>
                      <m:e>
                        <m:r>
                          <a:rPr lang="de-DE" i="1">
                            <a:latin typeface="Cambria Math" panose="02040503050406030204" pitchFamily="18" charset="0"/>
                          </a:rPr>
                          <m:t>𝐵</m:t>
                        </m:r>
                      </m:e>
                      <m:sub>
                        <m:r>
                          <a:rPr lang="de-DE" i="1">
                            <a:latin typeface="Cambria Math" panose="02040503050406030204" pitchFamily="18" charset="0"/>
                          </a:rPr>
                          <m:t>100,0.4</m:t>
                        </m:r>
                      </m:sub>
                    </m:sSub>
                    <m:r>
                      <a:rPr lang="de-DE" i="1">
                        <a:latin typeface="Cambria Math" panose="02040503050406030204" pitchFamily="18" charset="0"/>
                      </a:rPr>
                      <m:t>(</m:t>
                    </m:r>
                    <m:r>
                      <a:rPr lang="de-DE" i="1">
                        <a:latin typeface="Cambria Math" panose="02040503050406030204" pitchFamily="18" charset="0"/>
                      </a:rPr>
                      <m:t>𝑘</m:t>
                    </m:r>
                    <m:r>
                      <a:rPr lang="de-DE" i="1">
                        <a:latin typeface="Cambria Math" panose="02040503050406030204" pitchFamily="18" charset="0"/>
                      </a:rPr>
                      <m:t>)</m:t>
                    </m:r>
                  </m:oMath>
                </a14:m>
                <a:r>
                  <a:rPr lang="de-DE" dirty="0"/>
                  <a:t> berechnet. Hierbei entspricht </a:t>
                </a:r>
                <a14:m>
                  <m:oMath xmlns:m="http://schemas.openxmlformats.org/officeDocument/2006/math">
                    <m:r>
                      <a:rPr lang="de-DE" i="1" dirty="0" smtClean="0">
                        <a:latin typeface="Cambria Math" panose="02040503050406030204" pitchFamily="18" charset="0"/>
                      </a:rPr>
                      <m:t>𝑘</m:t>
                    </m:r>
                  </m:oMath>
                </a14:m>
                <a:r>
                  <a:rPr lang="de-DE" dirty="0"/>
                  <a:t> jeweils dem links daneben stehenden Wert in Spalte A. </a:t>
                </a: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Dazu wird zunächst in Zelle B1 folgende Funktion (über die </a:t>
                </a:r>
                <a:r>
                  <a:rPr lang="de-DE" i="1" dirty="0">
                    <a:latin typeface="Calibri" panose="020F0502020204030204" pitchFamily="34" charset="0"/>
                    <a:cs typeface="Calibri" panose="020F0502020204030204" pitchFamily="34" charset="0"/>
                  </a:rPr>
                  <a:t>Eingabezeile</a:t>
                </a:r>
                <a:r>
                  <a:rPr lang="de-DE" dirty="0">
                    <a:latin typeface="Calibri" panose="020F0502020204030204" pitchFamily="34" charset="0"/>
                    <a:cs typeface="Calibri" panose="020F0502020204030204" pitchFamily="34" charset="0"/>
                  </a:rPr>
                  <a:t>) definiert</a:t>
                </a:r>
              </a:p>
              <a:p>
                <a:pPr marL="800100" lvl="1" indent="-342900">
                  <a:buFont typeface="Wingdings" panose="05000000000000000000" pitchFamily="2" charset="2"/>
                  <a:buChar char="§"/>
                </a:pPr>
                <a:endParaRPr lang="de-DE" dirty="0">
                  <a:latin typeface="Calibri" panose="020F0502020204030204" pitchFamily="34" charset="0"/>
                  <a:cs typeface="Calibri" panose="020F0502020204030204" pitchFamily="34" charset="0"/>
                </a:endParaRPr>
              </a:p>
              <a:p>
                <a:pPr lvl="1">
                  <a:spcBef>
                    <a:spcPts val="0"/>
                  </a:spcBef>
                </a:pPr>
                <a:r>
                  <a:rPr lang="de-DE" dirty="0">
                    <a:latin typeface="Calibri" panose="020F0502020204030204" pitchFamily="34" charset="0"/>
                    <a:cs typeface="Calibri" panose="020F0502020204030204" pitchFamily="34" charset="0"/>
                  </a:rPr>
                  <a:t>       Dabei ist werden folgende Parameter eingesetzt:</a:t>
                </a:r>
              </a:p>
              <a:p>
                <a:pPr marL="800100" lvl="1" indent="-342900">
                  <a:buFont typeface="Wingdings" panose="05000000000000000000" pitchFamily="2" charset="2"/>
                  <a:buChar char="§"/>
                </a:pPr>
                <a:r>
                  <a:rPr lang="de-DE" dirty="0"/>
                  <a:t>Anschließend wird der Eintrag in Zelle [A1] ausgewählt und 		           durch ein Klicken und Ziehen des blauen Quadrats (unten  		         rechts) (auch Autoausfüllen genannt) vervielfältigt. </a:t>
                </a:r>
              </a:p>
              <a:p>
                <a:pPr marL="285750" lvl="1" indent="-285750">
                  <a:spcBef>
                    <a:spcPts val="576"/>
                  </a:spcBef>
                  <a:buFont typeface="Wingdings" panose="05000000000000000000" pitchFamily="2" charset="2"/>
                  <a:buChar char="§"/>
                </a:pPr>
                <a:r>
                  <a:rPr lang="de-DE" dirty="0"/>
                  <a:t>Anschließend muss nur noch das passende </a:t>
                </a:r>
                <a14:m>
                  <m:oMath xmlns:m="http://schemas.openxmlformats.org/officeDocument/2006/math">
                    <m:r>
                      <a:rPr lang="de-DE" i="1" dirty="0" smtClean="0">
                        <a:latin typeface="Cambria Math" panose="02040503050406030204" pitchFamily="18" charset="0"/>
                      </a:rPr>
                      <m:t>𝑘</m:t>
                    </m:r>
                  </m:oMath>
                </a14:m>
                <a:r>
                  <a:rPr lang="de-DE" dirty="0"/>
                  <a:t> mit</a:t>
                </a:r>
                <a:br>
                  <a:rPr lang="de-DE" dirty="0"/>
                </a:br>
                <a14:m>
                  <m:oMath xmlns:m="http://schemas.openxmlformats.org/officeDocument/2006/math">
                    <m:r>
                      <a:rPr lang="de-DE" i="1">
                        <a:solidFill>
                          <a:prstClr val="black"/>
                        </a:solidFill>
                        <a:latin typeface="Cambria Math" panose="02040503050406030204" pitchFamily="18" charset="0"/>
                      </a:rPr>
                      <m:t>𝑃</m:t>
                    </m:r>
                    <m:d>
                      <m:dPr>
                        <m:ctrlPr>
                          <a:rPr lang="de-DE" i="1">
                            <a:solidFill>
                              <a:prstClr val="black"/>
                            </a:solidFill>
                            <a:latin typeface="Cambria Math" panose="02040503050406030204" pitchFamily="18" charset="0"/>
                          </a:rPr>
                        </m:ctrlPr>
                      </m:dPr>
                      <m:e>
                        <m:r>
                          <a:rPr lang="de-DE" i="1">
                            <a:solidFill>
                              <a:prstClr val="black"/>
                            </a:solidFill>
                            <a:latin typeface="Cambria Math" panose="02040503050406030204" pitchFamily="18" charset="0"/>
                          </a:rPr>
                          <m:t>𝑋</m:t>
                        </m:r>
                        <m:r>
                          <a:rPr lang="de-DE" i="1">
                            <a:solidFill>
                              <a:prstClr val="black"/>
                            </a:solidFill>
                            <a:latin typeface="Cambria Math" panose="02040503050406030204" pitchFamily="18" charset="0"/>
                          </a:rPr>
                          <m:t>≤</m:t>
                        </m:r>
                        <m:r>
                          <a:rPr lang="de-DE" i="1">
                            <a:solidFill>
                              <a:prstClr val="black"/>
                            </a:solidFill>
                            <a:latin typeface="Cambria Math" panose="02040503050406030204" pitchFamily="18" charset="0"/>
                          </a:rPr>
                          <m:t>𝑘</m:t>
                        </m:r>
                      </m:e>
                    </m:d>
                    <m:r>
                      <a:rPr lang="de-DE" i="1">
                        <a:solidFill>
                          <a:prstClr val="black"/>
                        </a:solidFill>
                        <a:latin typeface="Cambria Math" panose="02040503050406030204" pitchFamily="18" charset="0"/>
                        <a:ea typeface="Cambria Math" panose="02040503050406030204" pitchFamily="18" charset="0"/>
                      </a:rPr>
                      <m:t>≈</m:t>
                    </m:r>
                    <m:r>
                      <a:rPr lang="de-DE" i="1">
                        <a:solidFill>
                          <a:prstClr val="black"/>
                        </a:solidFill>
                        <a:latin typeface="Cambria Math" panose="02040503050406030204" pitchFamily="18" charset="0"/>
                      </a:rPr>
                      <m:t>0</m:t>
                    </m:r>
                    <m:r>
                      <a:rPr lang="de-DE" b="0" i="1" smtClean="0">
                        <a:solidFill>
                          <a:prstClr val="black"/>
                        </a:solidFill>
                        <a:latin typeface="Cambria Math" panose="02040503050406030204" pitchFamily="18" charset="0"/>
                      </a:rPr>
                      <m:t>.</m:t>
                    </m:r>
                    <m:r>
                      <a:rPr lang="de-DE" i="1">
                        <a:solidFill>
                          <a:prstClr val="black"/>
                        </a:solidFill>
                        <a:latin typeface="Cambria Math" panose="02040503050406030204" pitchFamily="18" charset="0"/>
                      </a:rPr>
                      <m:t>9</m:t>
                    </m:r>
                  </m:oMath>
                </a14:m>
                <a:r>
                  <a:rPr lang="de-DE" dirty="0"/>
                  <a:t> gefunden werden. </a:t>
                </a:r>
              </a:p>
              <a:p>
                <a:pPr marL="285750" indent="-285750">
                  <a:buFont typeface="Wingdings" panose="05000000000000000000" pitchFamily="2" charset="2"/>
                  <a:buChar char="§"/>
                </a:pPr>
                <a:endParaRPr lang="de-DE" sz="1800" dirty="0"/>
              </a:p>
              <a:p>
                <a:pPr lvl="1"/>
                <a:r>
                  <a:rPr lang="de-DE" dirty="0"/>
                  <a:t> </a:t>
                </a:r>
              </a:p>
              <a:p>
                <a:endParaRPr lang="de-DE"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xfrm>
                <a:off x="191722" y="813816"/>
                <a:ext cx="8290797" cy="5711528"/>
              </a:xfrm>
              <a:blipFill>
                <a:blip r:embed="rId2"/>
                <a:stretch>
                  <a:fillRect l="-221" t="-1389"/>
                </a:stretch>
              </a:blipFill>
            </p:spPr>
            <p:txBody>
              <a:bodyPr/>
              <a:lstStyle/>
              <a:p>
                <a:r>
                  <a:rPr lang="de-DE">
                    <a:noFill/>
                  </a:rPr>
                  <a:t> </a:t>
                </a:r>
              </a:p>
            </p:txBody>
          </p:sp>
        </mc:Fallback>
      </mc:AlternateContent>
      <p:sp>
        <p:nvSpPr>
          <p:cNvPr id="5" name="Titel 4"/>
          <p:cNvSpPr>
            <a:spLocks noGrp="1"/>
          </p:cNvSpPr>
          <p:nvPr>
            <p:ph type="title"/>
          </p:nvPr>
        </p:nvSpPr>
        <p:spPr>
          <a:xfrm>
            <a:off x="95861" y="191822"/>
            <a:ext cx="8952278" cy="490861"/>
          </a:xfrm>
        </p:spPr>
        <p:txBody>
          <a:bodyPr>
            <a:noAutofit/>
          </a:bodyPr>
          <a:lstStyle/>
          <a:p>
            <a:pPr algn="ctr"/>
            <a:r>
              <a:rPr lang="de-DE" dirty="0"/>
              <a:t>2.3. Lösung: Finden von kritischen Grenzen mit einer Wertetabelle</a:t>
            </a:r>
          </a:p>
        </p:txBody>
      </p:sp>
      <p:pic>
        <p:nvPicPr>
          <p:cNvPr id="2" name="Grafik 1"/>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459793" y="3130444"/>
            <a:ext cx="8359563" cy="298556"/>
          </a:xfrm>
          <a:prstGeom prst="rect">
            <a:avLst/>
          </a:prstGeom>
          <a:ln w="28575">
            <a:solidFill>
              <a:schemeClr val="accent2">
                <a:lumMod val="75000"/>
              </a:schemeClr>
            </a:solidFill>
          </a:ln>
        </p:spPr>
      </p:pic>
      <p:pic>
        <p:nvPicPr>
          <p:cNvPr id="4" name="Grafik 3"/>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t="10225"/>
          <a:stretch/>
        </p:blipFill>
        <p:spPr>
          <a:xfrm>
            <a:off x="5886614" y="3537470"/>
            <a:ext cx="2103789" cy="264220"/>
          </a:xfrm>
          <a:prstGeom prst="rect">
            <a:avLst/>
          </a:prstGeom>
          <a:ln w="28575">
            <a:solidFill>
              <a:schemeClr val="accent2">
                <a:lumMod val="75000"/>
              </a:schemeClr>
            </a:solidFill>
          </a:ln>
        </p:spPr>
      </p:pic>
      <p:pic>
        <p:nvPicPr>
          <p:cNvPr id="7" name="Grafik 6"/>
          <p:cNvPicPr>
            <a:picLocks noChangeAspect="1"/>
          </p:cNvPicPr>
          <p:nvPr/>
        </p:nvPicPr>
        <p:blipFill>
          <a:blip r:embed="rId7"/>
          <a:stretch>
            <a:fillRect/>
          </a:stretch>
        </p:blipFill>
        <p:spPr>
          <a:xfrm rot="10800000">
            <a:off x="7161450" y="4094321"/>
            <a:ext cx="1657906" cy="2431023"/>
          </a:xfrm>
          <a:prstGeom prst="rect">
            <a:avLst/>
          </a:prstGeom>
          <a:ln w="28575">
            <a:solidFill>
              <a:schemeClr val="bg1">
                <a:lumMod val="50000"/>
              </a:schemeClr>
            </a:solidFill>
            <a:prstDash val="dash"/>
          </a:ln>
        </p:spPr>
      </p:pic>
    </p:spTree>
    <p:extLst>
      <p:ext uri="{BB962C8B-B14F-4D97-AF65-F5344CB8AC3E}">
        <p14:creationId xmlns:p14="http://schemas.microsoft.com/office/powerpoint/2010/main" val="944857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 name="Inhaltsplatzhalter 10"/>
              <p:cNvSpPr>
                <a:spLocks noGrp="1"/>
              </p:cNvSpPr>
              <p:nvPr>
                <p:ph idx="1"/>
              </p:nvPr>
            </p:nvSpPr>
            <p:spPr/>
            <p:txBody>
              <a:bodyPr/>
              <a:lstStyle/>
              <a:p>
                <a:pPr marL="342900" indent="-342900">
                  <a:buFont typeface="Wingdings" panose="05000000000000000000" pitchFamily="2" charset="2"/>
                  <a:buChar char="§"/>
                </a:pPr>
                <a:r>
                  <a:rPr lang="de-DE" sz="1800" dirty="0"/>
                  <a:t>Um nicht eine numerische sondern </a:t>
                </a:r>
                <a:r>
                  <a:rPr lang="de-DE" sz="1800" b="1" dirty="0"/>
                  <a:t>graphische Lösung </a:t>
                </a:r>
                <a:r>
                  <a:rPr lang="de-DE" sz="1800" dirty="0"/>
                  <a:t>zu dieser Aufgabe zu erhalten, muss die kumulierte Binomialverteilung im Grafik-Fenster erzeugt werden. </a:t>
                </a:r>
              </a:p>
              <a:p>
                <a:pPr marL="800100" lvl="1" indent="-342900">
                  <a:buFont typeface="Wingdings" panose="05000000000000000000" pitchFamily="2" charset="2"/>
                  <a:buChar char="§"/>
                </a:pPr>
                <a:r>
                  <a:rPr lang="de-DE" dirty="0"/>
                  <a:t>Hierfür benötigt man folgende neue Binomialfunktion in GeoGebra:</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r>
                  <a:rPr lang="de-DE" dirty="0"/>
                  <a:t>Hierbei fehlt die Grenze </a:t>
                </a:r>
                <a14:m>
                  <m:oMath xmlns:m="http://schemas.openxmlformats.org/officeDocument/2006/math">
                    <m:r>
                      <a:rPr lang="de-DE" i="1" dirty="0">
                        <a:latin typeface="Cambria Math" panose="02040503050406030204" pitchFamily="18" charset="0"/>
                      </a:rPr>
                      <m:t>𝑘</m:t>
                    </m:r>
                  </m:oMath>
                </a14:m>
                <a:r>
                  <a:rPr lang="de-DE" dirty="0"/>
                  <a:t>, und der ganze Graph wird gezeichnet. </a:t>
                </a:r>
              </a:p>
              <a:p>
                <a:pPr marL="800100" lvl="1" indent="-342900">
                  <a:buFont typeface="Wingdings" panose="05000000000000000000" pitchFamily="2" charset="2"/>
                  <a:buChar char="§"/>
                </a:pPr>
                <a:r>
                  <a:rPr lang="de-DE" dirty="0"/>
                  <a:t>Nachdem die Parameter passend eingesetzt und das Grafik-Fenster angepasst wurden (Tipp: xMin: -0.5, xMax: 70; yMin: -0.5, yMax: 1), erkennt man bereits die kumulierte Binomialfunktion </a:t>
                </a:r>
              </a:p>
              <a:p>
                <a:pPr marL="342900" indent="-342900">
                  <a:buFont typeface="Wingdings" panose="05000000000000000000" pitchFamily="2" charset="2"/>
                  <a:buChar char="§"/>
                </a:pPr>
                <a:r>
                  <a:rPr lang="de-DE" sz="1800" dirty="0"/>
                  <a:t>Da man sich für </a:t>
                </a:r>
                <a14:m>
                  <m:oMath xmlns:m="http://schemas.openxmlformats.org/officeDocument/2006/math">
                    <m:r>
                      <a:rPr lang="de-DE" sz="1800" i="1" dirty="0" smtClean="0">
                        <a:latin typeface="Cambria Math" panose="02040503050406030204" pitchFamily="18" charset="0"/>
                      </a:rPr>
                      <m:t>𝑘</m:t>
                    </m:r>
                  </m:oMath>
                </a14:m>
                <a:r>
                  <a:rPr lang="de-DE" sz="1800" dirty="0"/>
                  <a:t> mit </a:t>
                </a:r>
                <a14:m>
                  <m:oMath xmlns:m="http://schemas.openxmlformats.org/officeDocument/2006/math">
                    <m:r>
                      <a:rPr lang="de-DE" sz="1800" i="1">
                        <a:solidFill>
                          <a:prstClr val="black"/>
                        </a:solidFill>
                        <a:latin typeface="Cambria Math" panose="02040503050406030204" pitchFamily="18" charset="0"/>
                      </a:rPr>
                      <m:t>𝑃</m:t>
                    </m:r>
                    <m:d>
                      <m:dPr>
                        <m:ctrlPr>
                          <a:rPr lang="de-DE" sz="1800" i="1">
                            <a:solidFill>
                              <a:prstClr val="black"/>
                            </a:solidFill>
                            <a:latin typeface="Cambria Math" panose="02040503050406030204" pitchFamily="18" charset="0"/>
                          </a:rPr>
                        </m:ctrlPr>
                      </m:dPr>
                      <m:e>
                        <m:r>
                          <a:rPr lang="de-DE" sz="1800" i="1">
                            <a:solidFill>
                              <a:prstClr val="black"/>
                            </a:solidFill>
                            <a:latin typeface="Cambria Math" panose="02040503050406030204" pitchFamily="18" charset="0"/>
                          </a:rPr>
                          <m:t>𝑋</m:t>
                        </m:r>
                        <m:r>
                          <a:rPr lang="de-DE" sz="1800" i="1">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𝑘</m:t>
                        </m:r>
                      </m:e>
                    </m:d>
                    <m:r>
                      <a:rPr lang="de-DE" sz="1800" b="0" i="1" smtClean="0">
                        <a:solidFill>
                          <a:prstClr val="black"/>
                        </a:solidFill>
                        <a:latin typeface="Cambria Math" panose="02040503050406030204" pitchFamily="18" charset="0"/>
                        <a:ea typeface="Cambria Math" panose="02040503050406030204" pitchFamily="18" charset="0"/>
                      </a:rPr>
                      <m:t>≥</m:t>
                    </m:r>
                    <m:r>
                      <a:rPr lang="de-DE" sz="1800" i="1">
                        <a:solidFill>
                          <a:prstClr val="black"/>
                        </a:solidFill>
                        <a:latin typeface="Cambria Math" panose="02040503050406030204" pitchFamily="18" charset="0"/>
                      </a:rPr>
                      <m:t>0</m:t>
                    </m:r>
                    <m:r>
                      <a:rPr lang="de-DE" sz="1800" b="0" i="1" smtClean="0">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9</m:t>
                    </m:r>
                  </m:oMath>
                </a14:m>
                <a:r>
                  <a:rPr lang="de-DE" sz="1800" dirty="0"/>
                  <a:t> interessiert wird eine Gerade </a:t>
                </a:r>
                <a:br>
                  <a:rPr lang="de-DE" sz="1800" dirty="0"/>
                </a:br>
                <a14:m>
                  <m:oMath xmlns:m="http://schemas.openxmlformats.org/officeDocument/2006/math">
                    <m:r>
                      <a:rPr lang="de-DE" sz="1800" i="1" dirty="0" smtClean="0">
                        <a:latin typeface="Cambria Math" panose="02040503050406030204" pitchFamily="18" charset="0"/>
                      </a:rPr>
                      <m:t>𝑔</m:t>
                    </m:r>
                    <m:r>
                      <a:rPr lang="de-DE" sz="1800" i="1" dirty="0" smtClean="0">
                        <a:latin typeface="Cambria Math" panose="02040503050406030204" pitchFamily="18" charset="0"/>
                      </a:rPr>
                      <m:t>(</m:t>
                    </m:r>
                    <m:r>
                      <a:rPr lang="de-DE" sz="1800" i="1" dirty="0" smtClean="0">
                        <a:latin typeface="Cambria Math" panose="02040503050406030204" pitchFamily="18" charset="0"/>
                      </a:rPr>
                      <m:t>𝑥</m:t>
                    </m:r>
                    <m:r>
                      <a:rPr lang="de-DE" sz="1800" i="1" dirty="0" smtClean="0">
                        <a:latin typeface="Cambria Math" panose="02040503050406030204" pitchFamily="18" charset="0"/>
                      </a:rPr>
                      <m:t>)=0.9 </m:t>
                    </m:r>
                  </m:oMath>
                </a14:m>
                <a:r>
                  <a:rPr lang="de-DE" sz="1800" dirty="0"/>
                  <a:t> eingefügt. </a:t>
                </a:r>
              </a:p>
              <a:p>
                <a:pPr marL="342900" indent="-342900">
                  <a:buFont typeface="Wingdings" panose="05000000000000000000" pitchFamily="2" charset="2"/>
                  <a:buChar char="§"/>
                </a:pPr>
                <a:r>
                  <a:rPr lang="de-DE" sz="1800" dirty="0"/>
                  <a:t>Dort, wo sich der Schnittpunkt der Binomial- und Geradengraphen befindet, kann </a:t>
                </a:r>
                <a14:m>
                  <m:oMath xmlns:m="http://schemas.openxmlformats.org/officeDocument/2006/math">
                    <m:r>
                      <a:rPr lang="de-DE" sz="1800" i="1" dirty="0" smtClean="0">
                        <a:latin typeface="Cambria Math" panose="02040503050406030204" pitchFamily="18" charset="0"/>
                      </a:rPr>
                      <m:t>𝑘</m:t>
                    </m:r>
                  </m:oMath>
                </a14:m>
                <a:r>
                  <a:rPr lang="de-DE" sz="1800" dirty="0"/>
                  <a:t> ungefähr an der </a:t>
                </a:r>
                <a14:m>
                  <m:oMath xmlns:m="http://schemas.openxmlformats.org/officeDocument/2006/math">
                    <m:r>
                      <a:rPr lang="de-DE" sz="1800" i="1" dirty="0" smtClean="0">
                        <a:latin typeface="Cambria Math" panose="02040503050406030204" pitchFamily="18" charset="0"/>
                      </a:rPr>
                      <m:t>𝑥</m:t>
                    </m:r>
                  </m:oMath>
                </a14:m>
                <a:r>
                  <a:rPr lang="de-DE" sz="1800" dirty="0"/>
                  <a:t>-Achse abgelesen werden. </a:t>
                </a:r>
              </a:p>
              <a:p>
                <a:endParaRPr lang="de-DE" sz="1800" dirty="0"/>
              </a:p>
              <a:p>
                <a:r>
                  <a:rPr lang="de-DE" sz="1800" dirty="0"/>
                  <a:t> </a:t>
                </a:r>
              </a:p>
              <a:p>
                <a:endParaRPr lang="de-DE" sz="1800" dirty="0"/>
              </a:p>
            </p:txBody>
          </p:sp>
        </mc:Choice>
        <mc:Fallback xmlns="">
          <p:sp>
            <p:nvSpPr>
              <p:cNvPr id="11" name="Inhaltsplatzhalter 10"/>
              <p:cNvSpPr>
                <a:spLocks noGrp="1" noRot="1" noChangeAspect="1" noMove="1" noResize="1" noEditPoints="1" noAdjustHandles="1" noChangeArrowheads="1" noChangeShapeType="1" noTextEdit="1"/>
              </p:cNvSpPr>
              <p:nvPr>
                <p:ph idx="1"/>
              </p:nvPr>
            </p:nvSpPr>
            <p:spPr>
              <a:blipFill>
                <a:blip r:embed="rId2"/>
                <a:stretch>
                  <a:fillRect l="-214" t="-1389" r="-500"/>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2.4. Lösung: Finden von kritischen Grenzen mit einem Graphen</a:t>
            </a:r>
          </a:p>
        </p:txBody>
      </p:sp>
      <p:sp>
        <p:nvSpPr>
          <p:cNvPr id="14" name="Rechteck 13"/>
          <p:cNvSpPr/>
          <p:nvPr/>
        </p:nvSpPr>
        <p:spPr>
          <a:xfrm>
            <a:off x="579902" y="5159087"/>
            <a:ext cx="4197197" cy="1384995"/>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Ein Schnittpunkt zwischen der Binomialfunktion und der Geraden lässt sich an dieser Stelle nicht konstruieren. Dies liegt daran, dass der Binomialbefehl von GeoGebra als Zahl und nicht als Funktion aufgefasst wird. </a:t>
            </a:r>
            <a:endParaRPr lang="de-DE" sz="1400" dirty="0">
              <a:latin typeface="Calibri" panose="020F0502020204030204" pitchFamily="34" charset="0"/>
              <a:cs typeface="Calibri" panose="020F0502020204030204" pitchFamily="34" charset="0"/>
            </a:endParaRPr>
          </a:p>
        </p:txBody>
      </p:sp>
      <p:pic>
        <p:nvPicPr>
          <p:cNvPr id="15" name="Grafik 14"/>
          <p:cNvPicPr>
            <a:picLocks noChangeAspect="1"/>
          </p:cNvPicPr>
          <p:nvPr/>
        </p:nvPicPr>
        <p:blipFill>
          <a:blip r:embed="rId3"/>
          <a:stretch>
            <a:fillRect/>
          </a:stretch>
        </p:blipFill>
        <p:spPr>
          <a:xfrm>
            <a:off x="5033473" y="5000171"/>
            <a:ext cx="3654896" cy="1604874"/>
          </a:xfrm>
          <a:prstGeom prst="rect">
            <a:avLst/>
          </a:prstGeom>
          <a:ln w="28575">
            <a:solidFill>
              <a:schemeClr val="accent1"/>
            </a:solidFill>
          </a:ln>
        </p:spPr>
      </p:pic>
      <p:pic>
        <p:nvPicPr>
          <p:cNvPr id="3" name="Grafik 2"/>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40000"/>
                    </a14:imgEffect>
                  </a14:imgLayer>
                </a14:imgProps>
              </a:ext>
            </a:extLst>
          </a:blip>
          <a:srcRect t="17602"/>
          <a:stretch/>
        </p:blipFill>
        <p:spPr>
          <a:xfrm>
            <a:off x="254295" y="1867465"/>
            <a:ext cx="8635410" cy="334934"/>
          </a:xfrm>
          <a:prstGeom prst="rect">
            <a:avLst/>
          </a:prstGeom>
          <a:ln w="28575">
            <a:solidFill>
              <a:schemeClr val="accent2">
                <a:lumMod val="75000"/>
              </a:schemeClr>
            </a:solidFill>
          </a:ln>
        </p:spPr>
      </p:pic>
    </p:spTree>
    <p:extLst>
      <p:ext uri="{BB962C8B-B14F-4D97-AF65-F5344CB8AC3E}">
        <p14:creationId xmlns:p14="http://schemas.microsoft.com/office/powerpoint/2010/main" val="15506792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Erstellen Sie eine geeignete Visualisierung der folgenden Funktionen in Abhängigkeit von </a:t>
                </a:r>
                <a14:m>
                  <m:oMath xmlns:m="http://schemas.openxmlformats.org/officeDocument/2006/math">
                    <m:r>
                      <a:rPr lang="de-DE" sz="1800" i="1" dirty="0">
                        <a:latin typeface="Cambria Math" panose="02040503050406030204" pitchFamily="18" charset="0"/>
                      </a:rPr>
                      <m:t>𝑛</m:t>
                    </m:r>
                  </m:oMath>
                </a14:m>
                <a:r>
                  <a:rPr lang="de-DE" sz="1800" dirty="0"/>
                  <a:t> und </a:t>
                </a:r>
                <a14:m>
                  <m:oMath xmlns:m="http://schemas.openxmlformats.org/officeDocument/2006/math">
                    <m:r>
                      <a:rPr lang="de-DE" sz="1800" i="1" dirty="0">
                        <a:latin typeface="Cambria Math" panose="02040503050406030204" pitchFamily="18" charset="0"/>
                      </a:rPr>
                      <m:t>𝑝</m:t>
                    </m:r>
                  </m:oMath>
                </a14:m>
                <a:r>
                  <a:rPr lang="de-DE" sz="1800" dirty="0"/>
                  <a:t> sowie </a:t>
                </a:r>
                <a14:m>
                  <m:oMath xmlns:m="http://schemas.openxmlformats.org/officeDocument/2006/math">
                    <m:r>
                      <a:rPr lang="de-DE" sz="1800" i="1" dirty="0">
                        <a:latin typeface="Cambria Math" panose="02040503050406030204" pitchFamily="18" charset="0"/>
                      </a:rPr>
                      <m:t>𝑘</m:t>
                    </m:r>
                  </m:oMath>
                </a14:m>
                <a:r>
                  <a:rPr lang="de-DE" sz="1800" dirty="0"/>
                  <a:t>:</a:t>
                </a:r>
              </a:p>
              <a:p>
                <a:pPr marL="800100" lvl="1" indent="-342900">
                  <a:buFont typeface="+mj-lt"/>
                  <a:buAutoNum type="alphaLcParenR"/>
                </a:pPr>
                <a:r>
                  <a:rPr lang="de-DE" dirty="0"/>
                  <a:t> </a:t>
                </a:r>
                <a:r>
                  <a:rPr lang="de-DE" dirty="0">
                    <a:latin typeface="Calibri" panose="020F0502020204030204" pitchFamily="34" charset="0"/>
                    <a:cs typeface="Calibri" panose="020F0502020204030204" pitchFamily="34" charset="0"/>
                  </a:rPr>
                  <a:t>Binomialverteilung zu den Parametern </a:t>
                </a:r>
                <a14:m>
                  <m:oMath xmlns:m="http://schemas.openxmlformats.org/officeDocument/2006/math">
                    <m:r>
                      <a:rPr lang="de-DE" i="1" dirty="0">
                        <a:latin typeface="Cambria Math" panose="02040503050406030204" pitchFamily="18" charset="0"/>
                        <a:cs typeface="Calibri" panose="020F0502020204030204" pitchFamily="34" charset="0"/>
                      </a:rPr>
                      <m:t>𝑛</m:t>
                    </m:r>
                  </m:oMath>
                </a14:m>
                <a:r>
                  <a:rPr lang="de-DE" dirty="0">
                    <a:latin typeface="Calibri" panose="020F0502020204030204" pitchFamily="34" charset="0"/>
                    <a:cs typeface="Calibri" panose="020F0502020204030204" pitchFamily="34" charset="0"/>
                  </a:rPr>
                  <a:t> und </a:t>
                </a:r>
                <a14:m>
                  <m:oMath xmlns:m="http://schemas.openxmlformats.org/officeDocument/2006/math">
                    <m:r>
                      <a:rPr lang="de-DE" i="1" dirty="0">
                        <a:latin typeface="Cambria Math" panose="02040503050406030204" pitchFamily="18" charset="0"/>
                        <a:cs typeface="Calibri" panose="020F0502020204030204" pitchFamily="34" charset="0"/>
                      </a:rPr>
                      <m:t>𝑝</m:t>
                    </m:r>
                  </m:oMath>
                </a14:m>
                <a:r>
                  <a:rPr lang="de-DE" dirty="0">
                    <a:latin typeface="Calibri" panose="020F0502020204030204" pitchFamily="34" charset="0"/>
                    <a:cs typeface="Calibri" panose="020F0502020204030204" pitchFamily="34" charset="0"/>
                  </a:rPr>
                  <a:t> </a:t>
                </a:r>
              </a:p>
              <a:p>
                <a:pPr marL="800100" lvl="1" indent="-342900">
                  <a:buFont typeface="+mj-lt"/>
                  <a:buAutoNum type="alphaLcParenR"/>
                </a:pPr>
                <a:r>
                  <a:rPr lang="de-DE" dirty="0"/>
                  <a:t> </a:t>
                </a:r>
                <a14:m>
                  <m:oMath xmlns:m="http://schemas.openxmlformats.org/officeDocument/2006/math">
                    <m:r>
                      <a:rPr lang="de-DE" i="1">
                        <a:latin typeface="Cambria Math" panose="02040503050406030204" pitchFamily="18" charset="0"/>
                      </a:rPr>
                      <m:t>𝑥</m:t>
                    </m:r>
                    <m:r>
                      <a:rPr lang="de-DE" i="1">
                        <a:latin typeface="Cambria Math" panose="02040503050406030204" pitchFamily="18" charset="0"/>
                      </a:rPr>
                      <m:t>=</m:t>
                    </m:r>
                    <m:r>
                      <a:rPr lang="de-DE" i="1">
                        <a:latin typeface="Cambria Math" panose="02040503050406030204" pitchFamily="18" charset="0"/>
                      </a:rPr>
                      <m:t>𝑘</m:t>
                    </m:r>
                  </m:oMath>
                </a14:m>
                <a:r>
                  <a:rPr lang="de-DE" dirty="0"/>
                  <a:t> (senkrechte Gerade in Abhängigkeit von </a:t>
                </a:r>
                <a14:m>
                  <m:oMath xmlns:m="http://schemas.openxmlformats.org/officeDocument/2006/math">
                    <m:r>
                      <a:rPr lang="de-DE" i="1" dirty="0">
                        <a:latin typeface="Cambria Math" panose="02040503050406030204" pitchFamily="18" charset="0"/>
                      </a:rPr>
                      <m:t>𝑘</m:t>
                    </m:r>
                  </m:oMath>
                </a14:m>
                <a:r>
                  <a:rPr lang="de-DE" dirty="0"/>
                  <a:t>)</a:t>
                </a:r>
              </a:p>
              <a:p>
                <a:pPr lvl="1"/>
                <a:endParaRPr lang="de-DE" dirty="0"/>
              </a:p>
              <a:p>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2.5. Einfache Visualisierungen von Funktionen</a:t>
            </a:r>
          </a:p>
        </p:txBody>
      </p:sp>
      <p:pic>
        <p:nvPicPr>
          <p:cNvPr id="15" name="Grafik 14"/>
          <p:cNvPicPr>
            <a:picLocks noChangeAspect="1"/>
          </p:cNvPicPr>
          <p:nvPr/>
        </p:nvPicPr>
        <p:blipFill>
          <a:blip r:embed="rId3"/>
          <a:stretch>
            <a:fillRect/>
          </a:stretch>
        </p:blipFill>
        <p:spPr>
          <a:xfrm>
            <a:off x="798100" y="3698356"/>
            <a:ext cx="7491585" cy="2228618"/>
          </a:xfrm>
          <a:prstGeom prst="rect">
            <a:avLst/>
          </a:prstGeom>
          <a:ln w="28575">
            <a:solidFill>
              <a:srgbClr val="327A86"/>
            </a:solidFill>
          </a:ln>
        </p:spPr>
      </p:pic>
      <p:pic>
        <p:nvPicPr>
          <p:cNvPr id="7" name="Grafik 6">
            <a:extLst>
              <a:ext uri="{FF2B5EF4-FFF2-40B4-BE49-F238E27FC236}">
                <a16:creationId xmlns:a16="http://schemas.microsoft.com/office/drawing/2014/main" id="{42B86179-B004-453F-8A9E-280A2B3365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7731157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2.6. Berechnen und Anzeigen von Werten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Aufgaben:</a:t>
                </a:r>
              </a:p>
              <a:p>
                <a:pPr marL="342900" indent="-342900">
                  <a:buClr>
                    <a:schemeClr val="tx1"/>
                  </a:buClr>
                  <a:buFont typeface="+mj-lt"/>
                  <a:buAutoNum type="arabicPeriod"/>
                </a:pPr>
                <a:r>
                  <a:rPr lang="de-DE" sz="1800" kern="0" dirty="0"/>
                  <a:t>Berechnen Sie dynamisch die Binomialwahrscheinlichkeit für </a:t>
                </a:r>
                <a14:m>
                  <m:oMath xmlns:m="http://schemas.openxmlformats.org/officeDocument/2006/math">
                    <m:r>
                      <a:rPr lang="de-DE" sz="1800" b="1" i="1">
                        <a:latin typeface="Cambria Math" panose="02040503050406030204" pitchFamily="18" charset="0"/>
                      </a:rPr>
                      <m:t>𝑷</m:t>
                    </m:r>
                    <m:d>
                      <m:dPr>
                        <m:ctrlPr>
                          <a:rPr lang="de-DE" sz="1800" b="1" i="1">
                            <a:latin typeface="Cambria Math" panose="02040503050406030204" pitchFamily="18" charset="0"/>
                          </a:rPr>
                        </m:ctrlPr>
                      </m:dPr>
                      <m:e>
                        <m:r>
                          <a:rPr lang="de-DE" sz="1800" b="1" i="1">
                            <a:latin typeface="Cambria Math" panose="02040503050406030204" pitchFamily="18" charset="0"/>
                          </a:rPr>
                          <m:t>𝑿</m:t>
                        </m:r>
                        <m:r>
                          <a:rPr lang="de-DE" sz="1800" b="1" i="1">
                            <a:latin typeface="Cambria Math" panose="02040503050406030204" pitchFamily="18" charset="0"/>
                          </a:rPr>
                          <m:t>≤</m:t>
                        </m:r>
                        <m:r>
                          <a:rPr lang="de-DE" sz="1800" b="1" i="1">
                            <a:latin typeface="Cambria Math" panose="02040503050406030204" pitchFamily="18" charset="0"/>
                          </a:rPr>
                          <m:t>𝒌</m:t>
                        </m:r>
                      </m:e>
                    </m:d>
                  </m:oMath>
                </a14:m>
                <a:r>
                  <a:rPr lang="de-DE" sz="1800" kern="0" dirty="0"/>
                  <a:t> mit den Parametern </a:t>
                </a:r>
                <a14:m>
                  <m:oMath xmlns:m="http://schemas.openxmlformats.org/officeDocument/2006/math">
                    <m:r>
                      <a:rPr lang="de-DE" sz="1800" b="0" i="1" kern="0" smtClean="0">
                        <a:latin typeface="Cambria Math" panose="02040503050406030204" pitchFamily="18" charset="0"/>
                      </a:rPr>
                      <m:t>𝑛</m:t>
                    </m:r>
                  </m:oMath>
                </a14:m>
                <a:r>
                  <a:rPr lang="de-DE" sz="1800" kern="0" dirty="0"/>
                  <a:t> und </a:t>
                </a:r>
                <a14:m>
                  <m:oMath xmlns:m="http://schemas.openxmlformats.org/officeDocument/2006/math">
                    <m:r>
                      <a:rPr lang="de-DE" sz="1800" b="0" i="1" kern="0" smtClean="0">
                        <a:latin typeface="Cambria Math" panose="02040503050406030204" pitchFamily="18" charset="0"/>
                      </a:rPr>
                      <m:t>𝑝</m:t>
                    </m:r>
                  </m:oMath>
                </a14:m>
                <a:r>
                  <a:rPr lang="de-DE" sz="1800" kern="0" dirty="0"/>
                  <a:t>, wobei </a:t>
                </a:r>
                <a14:m>
                  <m:oMath xmlns:m="http://schemas.openxmlformats.org/officeDocument/2006/math">
                    <m:r>
                      <a:rPr lang="de-DE" sz="1800" b="0" i="1" kern="0" smtClean="0">
                        <a:latin typeface="Cambria Math" panose="02040503050406030204" pitchFamily="18" charset="0"/>
                      </a:rPr>
                      <m:t>𝑛</m:t>
                    </m:r>
                    <m:r>
                      <a:rPr lang="de-DE" sz="1800" b="0" i="1" kern="0" smtClean="0">
                        <a:latin typeface="Cambria Math" panose="02040503050406030204" pitchFamily="18" charset="0"/>
                      </a:rPr>
                      <m:t>, </m:t>
                    </m:r>
                    <m:r>
                      <a:rPr lang="de-DE" sz="1800" b="0" i="1" kern="0" smtClean="0">
                        <a:latin typeface="Cambria Math" panose="02040503050406030204" pitchFamily="18" charset="0"/>
                      </a:rPr>
                      <m:t>𝑝</m:t>
                    </m:r>
                    <m:r>
                      <a:rPr lang="de-DE" sz="1800" b="0" i="1" kern="0" smtClean="0">
                        <a:latin typeface="Cambria Math" panose="02040503050406030204" pitchFamily="18" charset="0"/>
                      </a:rPr>
                      <m:t>, </m:t>
                    </m:r>
                    <m:r>
                      <a:rPr lang="de-DE" sz="1800" b="0" i="1" kern="0" smtClean="0">
                        <a:latin typeface="Cambria Math" panose="02040503050406030204" pitchFamily="18" charset="0"/>
                      </a:rPr>
                      <m:t>𝑘</m:t>
                    </m:r>
                  </m:oMath>
                </a14:m>
                <a:r>
                  <a:rPr lang="de-DE" sz="1800" kern="0" dirty="0"/>
                  <a:t> über Schieberegler definiert werden. </a:t>
                </a:r>
              </a:p>
              <a:p>
                <a:pPr marL="342900" indent="-342900">
                  <a:buClr>
                    <a:schemeClr val="tx1"/>
                  </a:buClr>
                  <a:buFont typeface="+mj-lt"/>
                  <a:buAutoNum type="arabicPeriod"/>
                </a:pPr>
                <a:r>
                  <a:rPr lang="de-DE" sz="1800" kern="0" dirty="0"/>
                  <a:t>Lassen Sie sich den Wert in einer ansprechenden Art und Weise im Grafikfenster darstellen. </a:t>
                </a:r>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5400600"/>
              </a:xfrm>
              <a:prstGeom prst="rect">
                <a:avLst/>
              </a:prstGeom>
              <a:blipFill>
                <a:blip r:embed="rId4"/>
                <a:stretch>
                  <a:fillRect l="-362" t="-1469"/>
                </a:stretch>
              </a:blipFill>
              <a:ln w="9525">
                <a:noFill/>
                <a:miter lim="800000"/>
                <a:headEnd/>
                <a:tailEnd/>
              </a:ln>
            </p:spPr>
            <p:txBody>
              <a:bodyPr/>
              <a:lstStyle/>
              <a:p>
                <a:r>
                  <a:rPr lang="de-DE">
                    <a:noFill/>
                  </a:rPr>
                  <a:t> </a:t>
                </a:r>
              </a:p>
            </p:txBody>
          </p:sp>
        </mc:Fallback>
      </mc:AlternateContent>
      <p:pic>
        <p:nvPicPr>
          <p:cNvPr id="11" name="Grafik 10"/>
          <p:cNvPicPr>
            <a:picLocks noChangeAspect="1"/>
          </p:cNvPicPr>
          <p:nvPr/>
        </p:nvPicPr>
        <p:blipFill>
          <a:blip r:embed="rId5"/>
          <a:stretch>
            <a:fillRect/>
          </a:stretch>
        </p:blipFill>
        <p:spPr>
          <a:xfrm>
            <a:off x="685800" y="3492494"/>
            <a:ext cx="7772400" cy="2714625"/>
          </a:xfrm>
          <a:prstGeom prst="rect">
            <a:avLst/>
          </a:prstGeom>
          <a:ln w="28575">
            <a:solidFill>
              <a:srgbClr val="327A86"/>
            </a:solidFill>
          </a:ln>
        </p:spPr>
      </p:pic>
      <p:pic>
        <p:nvPicPr>
          <p:cNvPr id="9" name="Grafik 8">
            <a:extLst>
              <a:ext uri="{FF2B5EF4-FFF2-40B4-BE49-F238E27FC236}">
                <a16:creationId xmlns:a16="http://schemas.microsoft.com/office/drawing/2014/main" id="{165F652D-9F52-4006-B40B-2976388050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4095286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2.5. Lösung: Einfache Visualisierungen von Funktionen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Die Visualisierung der Binomialverteilung kann in GeoGebra über den Befehl</a:t>
                </a:r>
                <a:br>
                  <a:rPr lang="de-DE" sz="1800" kern="0" dirty="0"/>
                </a:br>
                <a:endParaRPr lang="de-DE" sz="1800" kern="0" dirty="0"/>
              </a:p>
              <a:p>
                <a:r>
                  <a:rPr lang="de-DE" sz="1800" kern="0" dirty="0"/>
                  <a:t>angezeigt werden.   </a:t>
                </a:r>
              </a:p>
              <a:p>
                <a:pPr>
                  <a:spcAft>
                    <a:spcPts val="1800"/>
                  </a:spcAft>
                </a:pPr>
                <a:r>
                  <a:rPr lang="de-DE" sz="1800" kern="0" dirty="0"/>
                  <a:t>Dabei soll </a:t>
                </a:r>
                <a14:m>
                  <m:oMath xmlns:m="http://schemas.openxmlformats.org/officeDocument/2006/math">
                    <m:r>
                      <a:rPr lang="de-DE" sz="1800" i="1" kern="0" dirty="0" smtClean="0">
                        <a:latin typeface="Cambria Math" panose="02040503050406030204" pitchFamily="18" charset="0"/>
                      </a:rPr>
                      <m:t>𝑛</m:t>
                    </m:r>
                    <m:r>
                      <a:rPr lang="de-DE" sz="1800" i="1" kern="0" dirty="0" smtClean="0">
                        <a:latin typeface="Cambria Math" panose="02040503050406030204" pitchFamily="18" charset="0"/>
                      </a:rPr>
                      <m:t> </m:t>
                    </m:r>
                  </m:oMath>
                </a14:m>
                <a:r>
                  <a:rPr lang="de-DE" sz="1800" kern="0" dirty="0"/>
                  <a:t>die Anzahl der Versuche und </a:t>
                </a:r>
                <a14:m>
                  <m:oMath xmlns:m="http://schemas.openxmlformats.org/officeDocument/2006/math">
                    <m:r>
                      <a:rPr lang="de-DE" sz="1800" i="1" kern="0" dirty="0" smtClean="0">
                        <a:latin typeface="Cambria Math" panose="02040503050406030204" pitchFamily="18" charset="0"/>
                      </a:rPr>
                      <m:t>𝑝</m:t>
                    </m:r>
                  </m:oMath>
                </a14:m>
                <a:r>
                  <a:rPr lang="de-DE" sz="1800" kern="0" dirty="0"/>
                  <a:t> die Erfolgswahrscheinlichkeit sein. Da man die </a:t>
                </a:r>
                <a:r>
                  <a:rPr lang="de-DE" sz="1800" b="1" kern="0" dirty="0"/>
                  <a:t>Punktwahrscheinlichkeiten </a:t>
                </a:r>
                <a:r>
                  <a:rPr lang="de-DE" sz="1800" kern="0" dirty="0"/>
                  <a:t>der Verteilung </a:t>
                </a:r>
                <a:r>
                  <a:rPr lang="de-DE" sz="1800" b="1" kern="0" dirty="0"/>
                  <a:t>im Balkendiagramm </a:t>
                </a:r>
                <a:r>
                  <a:rPr lang="de-DE" sz="1800" kern="0" dirty="0"/>
                  <a:t>und keine kumulierte Verteilung visualisieren möchten, wird für den &lt;Wahrheitswert&gt; </a:t>
                </a:r>
                <a:r>
                  <a:rPr lang="de-DE" sz="1800" i="1" kern="0" dirty="0"/>
                  <a:t>false</a:t>
                </a:r>
                <a:r>
                  <a:rPr lang="de-DE" sz="1800" kern="0" dirty="0"/>
                  <a:t> gewählt (siehe Hinweis).  </a:t>
                </a:r>
              </a:p>
              <a:p>
                <a:endParaRPr lang="de-DE" sz="1800" kern="0" dirty="0"/>
              </a:p>
              <a:p>
                <a:r>
                  <a:rPr lang="de-DE" sz="1800" kern="0" dirty="0"/>
                  <a:t>Falls noch nicht geschehen, müssen die Schieberegler für </a:t>
                </a:r>
                <a14:m>
                  <m:oMath xmlns:m="http://schemas.openxmlformats.org/officeDocument/2006/math">
                    <m:r>
                      <a:rPr lang="de-DE" sz="1800" i="1" kern="0" dirty="0">
                        <a:latin typeface="Cambria Math" panose="02040503050406030204" pitchFamily="18" charset="0"/>
                        <a:cs typeface="Calibri" panose="020F0502020204030204" pitchFamily="34" charset="0"/>
                      </a:rPr>
                      <m:t>𝑛</m:t>
                    </m:r>
                  </m:oMath>
                </a14:m>
                <a:r>
                  <a:rPr lang="de-DE" sz="1800" kern="0" dirty="0">
                    <a:latin typeface="Calibri" panose="020F0502020204030204" pitchFamily="34" charset="0"/>
                    <a:cs typeface="Calibri" panose="020F0502020204030204" pitchFamily="34" charset="0"/>
                  </a:rPr>
                  <a:t> und </a:t>
                </a:r>
                <a14:m>
                  <m:oMath xmlns:m="http://schemas.openxmlformats.org/officeDocument/2006/math">
                    <m:r>
                      <a:rPr lang="de-DE" sz="1800" i="1" kern="0" dirty="0">
                        <a:latin typeface="Cambria Math" panose="02040503050406030204" pitchFamily="18" charset="0"/>
                        <a:cs typeface="Calibri" panose="020F0502020204030204" pitchFamily="34" charset="0"/>
                      </a:rPr>
                      <m:t>𝑝</m:t>
                    </m:r>
                  </m:oMath>
                </a14:m>
                <a:r>
                  <a:rPr lang="de-DE" sz="1800" kern="0" dirty="0"/>
                  <a:t> über die Einstellungen geeignet angepasst werden. Dasselbe gilt für die Achsenskalierungen. </a:t>
                </a:r>
              </a:p>
              <a:p>
                <a:r>
                  <a:rPr lang="de-DE" sz="1800" kern="0" dirty="0"/>
                  <a:t>Der Ausdruck </a:t>
                </a:r>
                <a14:m>
                  <m:oMath xmlns:m="http://schemas.openxmlformats.org/officeDocument/2006/math">
                    <m:r>
                      <a:rPr lang="de-DE" sz="1800" i="1">
                        <a:latin typeface="Cambria Math" panose="02040503050406030204" pitchFamily="18" charset="0"/>
                      </a:rPr>
                      <m:t>𝑥</m:t>
                    </m:r>
                    <m:r>
                      <a:rPr lang="de-DE" sz="1800" i="1">
                        <a:latin typeface="Cambria Math" panose="02040503050406030204" pitchFamily="18" charset="0"/>
                      </a:rPr>
                      <m:t>=</m:t>
                    </m:r>
                    <m:r>
                      <a:rPr lang="de-DE" sz="1800" i="1">
                        <a:latin typeface="Cambria Math" panose="02040503050406030204" pitchFamily="18" charset="0"/>
                      </a:rPr>
                      <m:t>𝑘</m:t>
                    </m:r>
                  </m:oMath>
                </a14:m>
                <a:r>
                  <a:rPr lang="de-DE" sz="1800" dirty="0"/>
                  <a:t> </a:t>
                </a:r>
                <a:r>
                  <a:rPr lang="de-DE" sz="1800" kern="0" dirty="0"/>
                  <a:t>beschreibt dann z. B. eine Grenze, bis wohin die Binomialverteilung kumuliert berechnet werden soll. Daher sollte der Schieberegler für </a:t>
                </a:r>
                <a14:m>
                  <m:oMath xmlns:m="http://schemas.openxmlformats.org/officeDocument/2006/math">
                    <m:r>
                      <a:rPr lang="de-DE" sz="1800" i="1" kern="0" dirty="0" smtClean="0">
                        <a:latin typeface="Cambria Math" panose="02040503050406030204" pitchFamily="18" charset="0"/>
                      </a:rPr>
                      <m:t>𝑘</m:t>
                    </m:r>
                  </m:oMath>
                </a14:m>
                <a:r>
                  <a:rPr lang="de-DE" sz="1800" kern="0" dirty="0"/>
                  <a:t> nur bis maximal </a:t>
                </a:r>
                <a14:m>
                  <m:oMath xmlns:m="http://schemas.openxmlformats.org/officeDocument/2006/math">
                    <m:r>
                      <a:rPr lang="de-DE" sz="1800" i="1" kern="0" dirty="0" smtClean="0">
                        <a:latin typeface="Cambria Math" panose="02040503050406030204" pitchFamily="18" charset="0"/>
                      </a:rPr>
                      <m:t>𝑛</m:t>
                    </m:r>
                  </m:oMath>
                </a14:m>
                <a:r>
                  <a:rPr lang="de-DE" sz="1800" kern="0" dirty="0"/>
                  <a:t> gehen. Daher wählt man als Einstellung dort:</a:t>
                </a:r>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740151" cy="4285220"/>
              </a:xfrm>
              <a:prstGeom prst="rect">
                <a:avLst/>
              </a:prstGeom>
              <a:blipFill>
                <a:blip r:embed="rId4"/>
                <a:stretch>
                  <a:fillRect l="-349" t="-1852" b="-7977"/>
                </a:stretch>
              </a:blipFill>
              <a:ln w="9525">
                <a:noFill/>
                <a:miter lim="800000"/>
                <a:headEnd/>
                <a:tailEnd/>
              </a:ln>
            </p:spPr>
            <p:txBody>
              <a:bodyPr/>
              <a:lstStyle/>
              <a:p>
                <a:r>
                  <a:rPr lang="de-DE">
                    <a:noFill/>
                  </a:rPr>
                  <a:t> </a:t>
                </a:r>
              </a:p>
            </p:txBody>
          </p:sp>
        </mc:Fallback>
      </mc:AlternateContent>
      <p:sp>
        <p:nvSpPr>
          <p:cNvPr id="10" name="Rechteck 9"/>
          <p:cNvSpPr/>
          <p:nvPr/>
        </p:nvSpPr>
        <p:spPr>
          <a:xfrm>
            <a:off x="2038581" y="2889498"/>
            <a:ext cx="520787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Wahrheitswert = false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einzelne Binomial(punkt)wahrscheinlichkeit</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Wahrheitswert = true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kumulierte Binomialwahrscheinlichkeit</a:t>
            </a:r>
          </a:p>
        </p:txBody>
      </p:sp>
      <mc:AlternateContent xmlns:mc="http://schemas.openxmlformats.org/markup-compatibility/2006" xmlns:a14="http://schemas.microsoft.com/office/drawing/2010/main">
        <mc:Choice Requires="a14">
          <p:graphicFrame>
            <p:nvGraphicFramePr>
              <p:cNvPr id="11" name="Tabelle 10"/>
              <p:cNvGraphicFramePr>
                <a:graphicFrameLocks noGrp="1"/>
              </p:cNvGraphicFramePr>
              <p:nvPr>
                <p:extLst>
                  <p:ext uri="{D42A27DB-BD31-4B8C-83A1-F6EECF244321}">
                    <p14:modId xmlns:p14="http://schemas.microsoft.com/office/powerpoint/2010/main" val="3772169033"/>
                  </p:ext>
                </p:extLst>
              </p:nvPr>
            </p:nvGraphicFramePr>
            <p:xfrm>
              <a:off x="3052848" y="5403916"/>
              <a:ext cx="3483016" cy="109728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𝑛</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3037757727"/>
                      </a:ext>
                    </a:extLst>
                  </a:tr>
                </a:tbl>
              </a:graphicData>
            </a:graphic>
          </p:graphicFrame>
        </mc:Choice>
        <mc:Fallback xmlns="">
          <p:graphicFrame>
            <p:nvGraphicFramePr>
              <p:cNvPr id="11" name="Tabelle 10"/>
              <p:cNvGraphicFramePr>
                <a:graphicFrameLocks noGrp="1"/>
              </p:cNvGraphicFramePr>
              <p:nvPr>
                <p:extLst>
                  <p:ext uri="{D42A27DB-BD31-4B8C-83A1-F6EECF244321}">
                    <p14:modId xmlns:p14="http://schemas.microsoft.com/office/powerpoint/2010/main" val="3772169033"/>
                  </p:ext>
                </p:extLst>
              </p:nvPr>
            </p:nvGraphicFramePr>
            <p:xfrm>
              <a:off x="3052848" y="5403916"/>
              <a:ext cx="3483016" cy="109728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760">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5"/>
                          <a:stretch>
                            <a:fillRect l="-100699" t="-106557" r="-699" b="-122951"/>
                          </a:stretch>
                        </a:blipFill>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3037757727"/>
                      </a:ext>
                    </a:extLst>
                  </a:tr>
                </a:tbl>
              </a:graphicData>
            </a:graphic>
          </p:graphicFrame>
        </mc:Fallback>
      </mc:AlternateContent>
      <p:pic>
        <p:nvPicPr>
          <p:cNvPr id="9" name="Grafik 8"/>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40000"/>
                    </a14:imgEffect>
                  </a14:imgLayer>
                </a14:imgProps>
              </a:ext>
            </a:extLst>
          </a:blip>
          <a:srcRect t="17602"/>
          <a:stretch/>
        </p:blipFill>
        <p:spPr>
          <a:xfrm>
            <a:off x="191721" y="1134710"/>
            <a:ext cx="8635410" cy="334934"/>
          </a:xfrm>
          <a:prstGeom prst="rect">
            <a:avLst/>
          </a:prstGeom>
          <a:ln w="28575">
            <a:solidFill>
              <a:schemeClr val="accent2">
                <a:lumMod val="75000"/>
              </a:schemeClr>
            </a:solidFill>
          </a:ln>
        </p:spPr>
      </p:pic>
    </p:spTree>
    <p:extLst>
      <p:ext uri="{BB962C8B-B14F-4D97-AF65-F5344CB8AC3E}">
        <p14:creationId xmlns:p14="http://schemas.microsoft.com/office/powerpoint/2010/main" val="5235975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2.6. Lösung: Berechnen und Anzeigen von Werten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820473"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In diesem Fall soll die Wahrscheinlichkeit bis zu einen Wert </a:t>
                </a:r>
                <a14:m>
                  <m:oMath xmlns:m="http://schemas.openxmlformats.org/officeDocument/2006/math">
                    <m:r>
                      <a:rPr lang="de-DE" sz="1800" b="0" i="1" kern="0" dirty="0" smtClean="0">
                        <a:latin typeface="Cambria Math" panose="02040503050406030204" pitchFamily="18" charset="0"/>
                      </a:rPr>
                      <m:t>𝑘</m:t>
                    </m:r>
                  </m:oMath>
                </a14:m>
                <a:r>
                  <a:rPr lang="de-DE" sz="1800" kern="0" dirty="0"/>
                  <a:t> berechnet werden. Dies muss zunächst über den bekannten Befehl (Hilfekarte 1.8.) berechnet werden. </a:t>
                </a:r>
              </a:p>
              <a:p>
                <a:r>
                  <a:rPr lang="de-DE" sz="1800" kern="0" dirty="0"/>
                  <a:t>Welche Bezeichnung der so berechnete Wert besitzt, kann dem Algebra-Fenster entnommen werden. Wenn es der erste eingegebene Befehl war, ist der Name oft </a:t>
                </a:r>
                <a:r>
                  <a:rPr lang="de-DE" sz="1800" i="1" kern="0" dirty="0"/>
                  <a:t>a.</a:t>
                </a:r>
              </a:p>
              <a:p>
                <a:r>
                  <a:rPr lang="de-DE" sz="1800" kern="0" dirty="0"/>
                  <a:t>Um diesen Wert im Grafik-Fenster anzeigen zu lassen, muss ein </a:t>
                </a:r>
                <a:r>
                  <a:rPr lang="de-DE" sz="1800" b="1" kern="0" dirty="0"/>
                  <a:t>Textfeld</a:t>
                </a:r>
                <a:r>
                  <a:rPr lang="de-DE" sz="1800" kern="0" dirty="0"/>
                  <a:t> erstellt werden </a:t>
                </a:r>
                <a:r>
                  <a:rPr lang="de-DE" sz="1800" dirty="0">
                    <a:sym typeface="Wingdings" panose="05000000000000000000" pitchFamily="2" charset="2"/>
                  </a:rPr>
                  <a:t>(zu finden durch Klicken auf den Pfeil beim Schieberegler-Icon (ggf. im vorletztes Symbolmenü))</a:t>
                </a:r>
                <a:r>
                  <a:rPr lang="de-DE" sz="1800" kern="0" dirty="0"/>
                  <a:t>. </a:t>
                </a:r>
              </a:p>
              <a:p>
                <a:r>
                  <a:rPr lang="de-DE" sz="1800" kern="0" dirty="0"/>
                  <a:t>Dort kann </a:t>
                </a:r>
                <a14:m>
                  <m:oMath xmlns:m="http://schemas.openxmlformats.org/officeDocument/2006/math">
                    <m:r>
                      <a:rPr lang="de-DE" sz="1800" b="1" i="1">
                        <a:latin typeface="Cambria Math" panose="02040503050406030204" pitchFamily="18" charset="0"/>
                      </a:rPr>
                      <m:t>𝑷</m:t>
                    </m:r>
                    <m:d>
                      <m:dPr>
                        <m:ctrlPr>
                          <a:rPr lang="de-DE" sz="1800" b="1" i="1">
                            <a:latin typeface="Cambria Math" panose="02040503050406030204" pitchFamily="18" charset="0"/>
                          </a:rPr>
                        </m:ctrlPr>
                      </m:dPr>
                      <m:e>
                        <m:r>
                          <a:rPr lang="de-DE" sz="1800" b="1" i="1">
                            <a:latin typeface="Cambria Math" panose="02040503050406030204" pitchFamily="18" charset="0"/>
                          </a:rPr>
                          <m:t>𝑿</m:t>
                        </m:r>
                        <m:r>
                          <a:rPr lang="de-DE" sz="1800" b="1" i="1">
                            <a:latin typeface="Cambria Math" panose="02040503050406030204" pitchFamily="18" charset="0"/>
                          </a:rPr>
                          <m:t>≤</m:t>
                        </m:r>
                        <m:r>
                          <a:rPr lang="de-DE" sz="1800" b="1" i="1">
                            <a:latin typeface="Cambria Math" panose="02040503050406030204" pitchFamily="18" charset="0"/>
                          </a:rPr>
                          <m:t>𝒌</m:t>
                        </m:r>
                      </m:e>
                    </m:d>
                    <m:r>
                      <a:rPr lang="de-DE" sz="1800" b="1">
                        <a:latin typeface="Cambria Math" panose="02040503050406030204" pitchFamily="18" charset="0"/>
                      </a:rPr>
                      <m:t>=</m:t>
                    </m:r>
                    <m:r>
                      <a:rPr lang="de-DE" sz="1800" b="1" i="1" smtClean="0">
                        <a:latin typeface="Cambria Math" panose="02040503050406030204" pitchFamily="18" charset="0"/>
                      </a:rPr>
                      <m:t>𝒂</m:t>
                    </m:r>
                  </m:oMath>
                </a14:m>
                <a:r>
                  <a:rPr lang="de-DE" sz="1800" kern="0" dirty="0"/>
                  <a:t> eingegeben werden, wobei </a:t>
                </a:r>
                <a14:m>
                  <m:oMath xmlns:m="http://schemas.openxmlformats.org/officeDocument/2006/math">
                    <m:r>
                      <a:rPr lang="de-DE" sz="1800" i="1" kern="0" dirty="0" smtClean="0">
                        <a:latin typeface="Cambria Math" panose="02040503050406030204" pitchFamily="18" charset="0"/>
                      </a:rPr>
                      <m:t>𝑘</m:t>
                    </m:r>
                  </m:oMath>
                </a14:m>
                <a:r>
                  <a:rPr lang="de-DE" sz="1800" kern="0" dirty="0"/>
                  <a:t> und </a:t>
                </a:r>
                <a14:m>
                  <m:oMath xmlns:m="http://schemas.openxmlformats.org/officeDocument/2006/math">
                    <m:r>
                      <a:rPr lang="de-DE" sz="1800" i="1" kern="0" dirty="0" smtClean="0">
                        <a:latin typeface="Cambria Math" panose="02040503050406030204" pitchFamily="18" charset="0"/>
                      </a:rPr>
                      <m:t>𝑎</m:t>
                    </m:r>
                  </m:oMath>
                </a14:m>
                <a:r>
                  <a:rPr lang="de-DE" sz="1800" kern="0" dirty="0"/>
                  <a:t> als Objekte eingefügt werden (erkennbar am eckigen Rahmen). </a:t>
                </a:r>
              </a:p>
              <a:p>
                <a:pPr marL="285750" indent="-285750">
                  <a:buClr>
                    <a:schemeClr val="tx1"/>
                  </a:buClr>
                  <a:buFont typeface="Wingdings" panose="05000000000000000000" pitchFamily="2" charset="2"/>
                  <a:buChar char="§"/>
                </a:pPr>
                <a:r>
                  <a:rPr lang="de-DE" sz="1800" kern="0" dirty="0"/>
                  <a:t>Hierzu zunächst auf den Pfeil bei </a:t>
                </a:r>
                <a:r>
                  <a:rPr lang="de-DE" sz="1800" i="1" kern="0" dirty="0"/>
                  <a:t>Erweitert</a:t>
                </a:r>
                <a:r>
                  <a:rPr lang="de-DE" sz="1800" kern="0" dirty="0"/>
                  <a:t> klicken und die Objekte im Reiter auswählen.</a:t>
                </a:r>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r>
                  <a:rPr lang="de-DE" sz="1800" kern="0" dirty="0"/>
                  <a:t>Dadurch ändern sich die Einträge dynamisch mit. </a:t>
                </a:r>
              </a:p>
              <a:p>
                <a:pPr marL="285750" indent="-285750">
                  <a:buFont typeface="Wingdings" panose="05000000000000000000" pitchFamily="2" charset="2"/>
                  <a:buChar char="§"/>
                </a:pPr>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820473" cy="4285220"/>
              </a:xfrm>
              <a:prstGeom prst="rect">
                <a:avLst/>
              </a:prstGeom>
              <a:blipFill>
                <a:blip r:embed="rId4"/>
                <a:stretch>
                  <a:fillRect l="-346" t="-1852" r="-829" b="-5128"/>
                </a:stretch>
              </a:blipFill>
              <a:ln w="9525">
                <a:noFill/>
                <a:miter lim="800000"/>
                <a:headEnd/>
                <a:tailEnd/>
              </a:ln>
            </p:spPr>
            <p:txBody>
              <a:bodyPr/>
              <a:lstStyle/>
              <a:p>
                <a:r>
                  <a:rPr lang="de-DE">
                    <a:noFill/>
                  </a:rPr>
                  <a:t> </a:t>
                </a:r>
              </a:p>
            </p:txBody>
          </p:sp>
        </mc:Fallback>
      </mc:AlternateContent>
      <p:sp>
        <p:nvSpPr>
          <p:cNvPr id="13" name="Rechteck 12"/>
          <p:cNvSpPr/>
          <p:nvPr/>
        </p:nvSpPr>
        <p:spPr>
          <a:xfrm>
            <a:off x="574264" y="5305520"/>
            <a:ext cx="526476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Mit dynamisch ist gemeint, dass sich die angezeigten Zahlen im Textfeld ändern, wenn am Schieberegler gezogen wird. </a:t>
            </a:r>
          </a:p>
        </p:txBody>
      </p:sp>
      <p:pic>
        <p:nvPicPr>
          <p:cNvPr id="2" name="Grafik 1"/>
          <p:cNvPicPr>
            <a:picLocks noChangeAspect="1"/>
          </p:cNvPicPr>
          <p:nvPr/>
        </p:nvPicPr>
        <p:blipFill rotWithShape="1">
          <a:blip r:embed="rId5"/>
          <a:srcRect b="30795"/>
          <a:stretch/>
        </p:blipFill>
        <p:spPr>
          <a:xfrm>
            <a:off x="6128426" y="3974561"/>
            <a:ext cx="2594374" cy="2070974"/>
          </a:xfrm>
          <a:prstGeom prst="rect">
            <a:avLst/>
          </a:prstGeom>
          <a:ln w="28575">
            <a:solidFill>
              <a:srgbClr val="327A86"/>
            </a:solidFill>
          </a:ln>
        </p:spPr>
      </p:pic>
      <p:grpSp>
        <p:nvGrpSpPr>
          <p:cNvPr id="7" name="Gruppieren 6"/>
          <p:cNvGrpSpPr/>
          <p:nvPr/>
        </p:nvGrpSpPr>
        <p:grpSpPr>
          <a:xfrm>
            <a:off x="574263" y="3974561"/>
            <a:ext cx="5264767" cy="738664"/>
            <a:chOff x="442416" y="5609704"/>
            <a:chExt cx="4697362" cy="738664"/>
          </a:xfrm>
        </p:grpSpPr>
        <p:sp>
          <p:nvSpPr>
            <p:cNvPr id="9" name="Rechteck 8"/>
            <p:cNvSpPr/>
            <p:nvPr/>
          </p:nvSpPr>
          <p:spPr>
            <a:xfrm>
              <a:off x="442416" y="5609704"/>
              <a:ext cx="4697362"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Spezielle Mathematische Formelsymbole finden sich bei den griechischen Buchstaben unter  dem Reiter          . </a:t>
              </a:r>
            </a:p>
          </p:txBody>
        </p:sp>
        <p:pic>
          <p:nvPicPr>
            <p:cNvPr id="4" name="Grafik 3"/>
            <p:cNvPicPr>
              <a:picLocks noChangeAspect="1"/>
            </p:cNvPicPr>
            <p:nvPr/>
          </p:nvPicPr>
          <p:blipFill rotWithShape="1">
            <a:blip r:embed="rId6"/>
            <a:srcRect b="11726"/>
            <a:stretch/>
          </p:blipFill>
          <p:spPr>
            <a:xfrm>
              <a:off x="3318613" y="6038777"/>
              <a:ext cx="356323" cy="275222"/>
            </a:xfrm>
            <a:prstGeom prst="rect">
              <a:avLst/>
            </a:prstGeom>
          </p:spPr>
        </p:pic>
      </p:grpSp>
    </p:spTree>
    <p:extLst>
      <p:ext uri="{BB962C8B-B14F-4D97-AF65-F5344CB8AC3E}">
        <p14:creationId xmlns:p14="http://schemas.microsoft.com/office/powerpoint/2010/main" val="13133527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2.7. Komplexe Visualisierungen von Verteilungen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5"/>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 Visualisierung einer Binomialverteilung, bei der alle Balken bis einschließlich einer Grenze </a:t>
                </a:r>
                <a14:m>
                  <m:oMath xmlns:m="http://schemas.openxmlformats.org/officeDocument/2006/math">
                    <m:r>
                      <a:rPr lang="de-DE" sz="1800" i="1" kern="0" dirty="0" smtClean="0">
                        <a:latin typeface="Cambria Math" panose="02040503050406030204" pitchFamily="18" charset="0"/>
                      </a:rPr>
                      <m:t>𝑘</m:t>
                    </m:r>
                  </m:oMath>
                </a14:m>
                <a:r>
                  <a:rPr lang="de-DE" sz="1800" kern="0" dirty="0"/>
                  <a:t> grün sind.</a:t>
                </a:r>
                <a:br>
                  <a:rPr lang="de-DE" sz="1800" kern="0" dirty="0"/>
                </a:br>
                <a:endParaRPr lang="de-DE" sz="1800" kern="0" dirty="0"/>
              </a:p>
              <a:p>
                <a:r>
                  <a:rPr lang="de-DE" sz="1800" kern="0" dirty="0"/>
                  <a:t>Dies dient der Vorbereitung der Visualisierung: </a:t>
                </a:r>
              </a:p>
              <a:p>
                <a:pPr marL="800100" lvl="1" indent="-342900">
                  <a:buClr>
                    <a:schemeClr val="tx1"/>
                  </a:buClr>
                  <a:buFont typeface="Wingdings" panose="05000000000000000000" pitchFamily="2" charset="2"/>
                  <a:buChar char="§"/>
                </a:pPr>
                <a:r>
                  <a:rPr lang="de-DE" sz="1600" kern="0" dirty="0"/>
                  <a:t>einer berechneten Wahrscheinlichkeit bis zu einer Grenze </a:t>
                </a:r>
                <a14:m>
                  <m:oMath xmlns:m="http://schemas.openxmlformats.org/officeDocument/2006/math">
                    <m:r>
                      <a:rPr lang="de-DE" sz="1600" i="1" kern="0" dirty="0" smtClean="0">
                        <a:latin typeface="Cambria Math" panose="02040503050406030204" pitchFamily="18" charset="0"/>
                      </a:rPr>
                      <m:t>𝑘</m:t>
                    </m:r>
                  </m:oMath>
                </a14:m>
                <a:endParaRPr lang="de-DE" sz="1600" kern="0" dirty="0"/>
              </a:p>
              <a:p>
                <a:pPr marL="800100" lvl="1" indent="-342900">
                  <a:buClr>
                    <a:schemeClr val="tx1"/>
                  </a:buClr>
                  <a:buFont typeface="Wingdings" panose="05000000000000000000" pitchFamily="2" charset="2"/>
                  <a:buChar char="§"/>
                </a:pPr>
                <a:r>
                  <a:rPr lang="de-DE" sz="1600" kern="0" dirty="0"/>
                  <a:t>Fehler 1. und 2. Art</a:t>
                </a:r>
              </a:p>
              <a:p>
                <a:pPr marL="800100" lvl="1" indent="-342900">
                  <a:buClr>
                    <a:schemeClr val="tx1"/>
                  </a:buClr>
                  <a:buFont typeface="Wingdings" panose="05000000000000000000" pitchFamily="2" charset="2"/>
                  <a:buChar char="§"/>
                </a:pPr>
                <a:r>
                  <a:rPr lang="de-DE" sz="1600" kern="0" dirty="0"/>
                  <a:t>…</a:t>
                </a:r>
              </a:p>
              <a:p>
                <a:pPr marL="800100" lvl="1" indent="-342900">
                  <a:buFont typeface="Wingdings" panose="05000000000000000000" pitchFamily="2" charset="2"/>
                  <a:buChar char="§"/>
                </a:pPr>
                <a:endParaRPr lang="de-DE" kern="0" dirty="0"/>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5"/>
                <a:ext cx="8424936" cy="5400600"/>
              </a:xfrm>
              <a:prstGeom prst="rect">
                <a:avLst/>
              </a:prstGeom>
              <a:blipFill>
                <a:blip r:embed="rId4"/>
                <a:stretch>
                  <a:fillRect l="-362" t="-1354"/>
                </a:stretch>
              </a:blipFill>
              <a:ln w="9525">
                <a:noFill/>
                <a:miter lim="800000"/>
                <a:headEnd/>
                <a:tailEnd/>
              </a:ln>
            </p:spPr>
            <p:txBody>
              <a:bodyPr/>
              <a:lstStyle/>
              <a:p>
                <a:r>
                  <a:rPr lang="de-DE">
                    <a:noFill/>
                  </a:rPr>
                  <a:t> </a:t>
                </a:r>
              </a:p>
            </p:txBody>
          </p:sp>
        </mc:Fallback>
      </mc:AlternateContent>
      <p:pic>
        <p:nvPicPr>
          <p:cNvPr id="11" name="Grafik 10"/>
          <p:cNvPicPr>
            <a:picLocks noChangeAspect="1"/>
          </p:cNvPicPr>
          <p:nvPr/>
        </p:nvPicPr>
        <p:blipFill>
          <a:blip r:embed="rId5"/>
          <a:stretch>
            <a:fillRect/>
          </a:stretch>
        </p:blipFill>
        <p:spPr>
          <a:xfrm>
            <a:off x="1622305" y="4016680"/>
            <a:ext cx="5669912" cy="2353199"/>
          </a:xfrm>
          <a:prstGeom prst="rect">
            <a:avLst/>
          </a:prstGeom>
          <a:ln w="28575">
            <a:solidFill>
              <a:srgbClr val="327A86"/>
            </a:solidFill>
          </a:ln>
        </p:spPr>
      </p:pic>
      <p:pic>
        <p:nvPicPr>
          <p:cNvPr id="9" name="Grafik 8">
            <a:extLst>
              <a:ext uri="{FF2B5EF4-FFF2-40B4-BE49-F238E27FC236}">
                <a16:creationId xmlns:a16="http://schemas.microsoft.com/office/drawing/2014/main" id="{3CD10B1F-740A-49C9-8F1A-E69DC01252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678104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8434" y="3080739"/>
            <a:ext cx="3038566" cy="2990661"/>
          </a:xfrm>
          <a:prstGeom prst="rect">
            <a:avLst/>
          </a:prstGeom>
        </p:spPr>
      </p:pic>
      <p:sp>
        <p:nvSpPr>
          <p:cNvPr id="2" name="Rechteck 1"/>
          <p:cNvSpPr/>
          <p:nvPr/>
        </p:nvSpPr>
        <p:spPr>
          <a:xfrm>
            <a:off x="1341262" y="5809790"/>
            <a:ext cx="4572000" cy="523220"/>
          </a:xfrm>
          <a:prstGeom prst="rect">
            <a:avLst/>
          </a:prstGeom>
        </p:spPr>
        <p:txBody>
          <a:bodyPr>
            <a:spAutoFit/>
          </a:bodyPr>
          <a:lstStyle/>
          <a:p>
            <a:r>
              <a:rPr lang="de-DE" sz="1400" dirty="0">
                <a:latin typeface="Calibri" panose="020F0502020204030204" pitchFamily="34" charset="0"/>
                <a:cs typeface="Calibri" panose="020F0502020204030204" pitchFamily="34" charset="0"/>
              </a:rPr>
              <a:t>Bildquelle: </a:t>
            </a:r>
            <a:r>
              <a:rPr lang="de-DE" sz="1400" dirty="0">
                <a:latin typeface="Calibri" panose="020F0502020204030204" pitchFamily="34" charset="0"/>
                <a:cs typeface="Calibri" panose="020F0502020204030204" pitchFamily="34" charset="0"/>
                <a:hlinkClick r:id="rId3"/>
              </a:rPr>
              <a:t>https://wiki.geogebra.org/en/File:GeoGebra.svg</a:t>
            </a:r>
            <a:endParaRPr lang="de-DE" sz="1400" dirty="0">
              <a:latin typeface="Calibri" panose="020F0502020204030204" pitchFamily="34" charset="0"/>
              <a:cs typeface="Calibri" panose="020F0502020204030204" pitchFamily="34" charset="0"/>
            </a:endParaRPr>
          </a:p>
          <a:p>
            <a:endParaRPr lang="de-DE" sz="1400" dirty="0">
              <a:latin typeface="Calibri" panose="020F0502020204030204" pitchFamily="34" charset="0"/>
              <a:cs typeface="Calibri" panose="020F0502020204030204" pitchFamily="34" charset="0"/>
            </a:endParaRPr>
          </a:p>
        </p:txBody>
      </p:sp>
      <p:sp>
        <p:nvSpPr>
          <p:cNvPr id="12" name="Textplatzhalter 6"/>
          <p:cNvSpPr>
            <a:spLocks noGrp="1"/>
          </p:cNvSpPr>
          <p:nvPr>
            <p:ph type="body" sz="quarter" idx="11"/>
          </p:nvPr>
        </p:nvSpPr>
        <p:spPr>
          <a:xfrm>
            <a:off x="1" y="1502603"/>
            <a:ext cx="9144000" cy="501960"/>
          </a:xfrm>
        </p:spPr>
        <p:txBody>
          <a:bodyPr/>
          <a:lstStyle/>
          <a:p>
            <a:r>
              <a:rPr lang="de-DE" dirty="0"/>
              <a:t>Willkommen zur Fortbildung</a:t>
            </a:r>
          </a:p>
        </p:txBody>
      </p:sp>
      <p:sp>
        <p:nvSpPr>
          <p:cNvPr id="13" name="Textplatzhalter 7"/>
          <p:cNvSpPr>
            <a:spLocks noGrp="1"/>
          </p:cNvSpPr>
          <p:nvPr>
            <p:ph type="body" sz="quarter" idx="12"/>
          </p:nvPr>
        </p:nvSpPr>
        <p:spPr>
          <a:xfrm>
            <a:off x="821337" y="2312212"/>
            <a:ext cx="7501328" cy="501960"/>
          </a:xfrm>
        </p:spPr>
        <p:txBody>
          <a:bodyPr/>
          <a:lstStyle/>
          <a:p>
            <a:r>
              <a:rPr lang="de-DE" dirty="0"/>
              <a:t>Bei Fragen: Stochastik_Sek2_upb@dzlm.de</a:t>
            </a:r>
            <a:br>
              <a:rPr lang="de-DE" dirty="0"/>
            </a:br>
            <a:r>
              <a:rPr lang="de-DE" dirty="0"/>
              <a:t>(Ralf Nieszporek, Birgit Griese und Rolf Biehler)</a:t>
            </a:r>
          </a:p>
        </p:txBody>
      </p:sp>
      <p:sp>
        <p:nvSpPr>
          <p:cNvPr id="4" name="Textfeld 3">
            <a:extLst>
              <a:ext uri="{FF2B5EF4-FFF2-40B4-BE49-F238E27FC236}">
                <a16:creationId xmlns:a16="http://schemas.microsoft.com/office/drawing/2014/main" id="{917B5524-DC2A-4481-8AF3-49DF88041EAF}"/>
              </a:ext>
            </a:extLst>
          </p:cNvPr>
          <p:cNvSpPr txBox="1"/>
          <p:nvPr/>
        </p:nvSpPr>
        <p:spPr>
          <a:xfrm>
            <a:off x="531223" y="6254652"/>
            <a:ext cx="6339840" cy="884858"/>
          </a:xfrm>
          <a:prstGeom prst="rect">
            <a:avLst/>
          </a:prstGeom>
          <a:noFill/>
        </p:spPr>
        <p:txBody>
          <a:bodyPr wrap="square" rtlCol="0">
            <a:spAutoFit/>
          </a:bodyPr>
          <a:lstStyle/>
          <a:p>
            <a:r>
              <a:rPr lang="de-DE" sz="1050" dirty="0"/>
              <a:t>GeoGebra-Dateien und alle Grafiken und Abbildungen entnommen aus GeoGebra sind von der </a:t>
            </a:r>
            <a:br>
              <a:rPr lang="de-DE" sz="1050" dirty="0"/>
            </a:br>
            <a:r>
              <a:rPr lang="de-DE" sz="1050" dirty="0"/>
              <a:t>CC-BY-SA Lizenz ausgenommen. Diese verwenden immer die </a:t>
            </a:r>
            <a:r>
              <a:rPr lang="de-DE" sz="1050" dirty="0">
                <a:solidFill>
                  <a:schemeClr val="tx2"/>
                </a:solidFill>
                <a:hlinkClick r:id="rId4"/>
              </a:rPr>
              <a:t>Creative Commons Namensnennung – Nicht-kommerziell – Weitergabe unter gleichen Bedingungen 4.0 Internationale Lizenz</a:t>
            </a:r>
            <a:r>
              <a:rPr lang="de-DE" sz="1050" dirty="0">
                <a:solidFill>
                  <a:schemeClr val="tx2"/>
                </a:solidFill>
              </a:rPr>
              <a:t> (CC-BY-NC-SA). </a:t>
            </a:r>
            <a:endParaRPr lang="de-DE" sz="1050" dirty="0"/>
          </a:p>
          <a:p>
            <a:endParaRPr lang="de-DE" sz="2000" dirty="0">
              <a:latin typeface="Calibri" panose="020F0502020204030204" pitchFamily="34" charset="0"/>
            </a:endParaRPr>
          </a:p>
        </p:txBody>
      </p:sp>
    </p:spTree>
    <p:extLst>
      <p:ext uri="{BB962C8B-B14F-4D97-AF65-F5344CB8AC3E}">
        <p14:creationId xmlns:p14="http://schemas.microsoft.com/office/powerpoint/2010/main" val="155835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2.8. Komplexe Visualisierungen von Verteilungen (Teil 2)</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 Visualisierung einer Binomialverteilung, bei der das Signifikanzniveau bzw. der Fehler 1. Art (</a:t>
                </a:r>
                <a14:m>
                  <m:oMath xmlns:m="http://schemas.openxmlformats.org/officeDocument/2006/math">
                    <m:r>
                      <a:rPr lang="de-DE" sz="1800" i="1" kern="0">
                        <a:latin typeface="Cambria Math" panose="02040503050406030204" pitchFamily="18" charset="0"/>
                      </a:rPr>
                      <m:t>𝛼</m:t>
                    </m:r>
                  </m:oMath>
                </a14:m>
                <a:r>
                  <a:rPr lang="de-DE" sz="1800" kern="0" dirty="0"/>
                  <a:t> - Fehler) orange hervorgehoben und die Wahrscheinlichkeiten berechnet werden. Außerdem soll die Grafik dynamisch mit den Schiebereglern </a:t>
                </a:r>
                <a14:m>
                  <m:oMath xmlns:m="http://schemas.openxmlformats.org/officeDocument/2006/math">
                    <m:r>
                      <a:rPr lang="de-DE" sz="1800" b="0" i="1" kern="0" smtClean="0">
                        <a:latin typeface="Cambria Math" panose="02040503050406030204" pitchFamily="18" charset="0"/>
                      </a:rPr>
                      <m:t>𝑛</m:t>
                    </m:r>
                    <m:r>
                      <a:rPr lang="de-DE" sz="1800" b="0" i="1" kern="0" smtClean="0">
                        <a:latin typeface="Cambria Math" panose="02040503050406030204" pitchFamily="18" charset="0"/>
                      </a:rPr>
                      <m:t>, </m:t>
                    </m:r>
                    <m:r>
                      <a:rPr lang="de-DE" sz="1800" b="0" i="1" kern="0" smtClean="0">
                        <a:latin typeface="Cambria Math" panose="02040503050406030204" pitchFamily="18" charset="0"/>
                      </a:rPr>
                      <m:t>𝑝</m:t>
                    </m:r>
                    <m:r>
                      <a:rPr lang="de-DE" sz="1800" b="0" i="1" kern="0" smtClean="0">
                        <a:latin typeface="Cambria Math" panose="02040503050406030204" pitchFamily="18" charset="0"/>
                      </a:rPr>
                      <m:t> </m:t>
                    </m:r>
                  </m:oMath>
                </a14:m>
                <a:r>
                  <a:rPr lang="de-DE" sz="1800" b="0" i="0" kern="0" dirty="0">
                    <a:latin typeface="Calibri" panose="020F0502020204030204" pitchFamily="34" charset="0"/>
                    <a:cs typeface="Calibri" panose="020F0502020204030204" pitchFamily="34" charset="0"/>
                  </a:rPr>
                  <a:t>und</a:t>
                </a:r>
                <a14:m>
                  <m:oMath xmlns:m="http://schemas.openxmlformats.org/officeDocument/2006/math">
                    <m:r>
                      <a:rPr lang="de-DE" sz="1800" b="0" i="1" kern="0" smtClean="0">
                        <a:latin typeface="Cambria Math" panose="02040503050406030204" pitchFamily="18" charset="0"/>
                      </a:rPr>
                      <m:t> </m:t>
                    </m:r>
                    <m:r>
                      <a:rPr lang="de-DE" sz="1800" b="0" i="1" kern="0" smtClean="0">
                        <a:latin typeface="Cambria Math" panose="02040503050406030204" pitchFamily="18" charset="0"/>
                      </a:rPr>
                      <m:t>𝑘</m:t>
                    </m:r>
                  </m:oMath>
                </a14:m>
                <a:r>
                  <a:rPr lang="de-DE" sz="1800" kern="0" dirty="0"/>
                  <a:t> variiert werden können.</a:t>
                </a:r>
              </a:p>
              <a:p>
                <a:pPr marL="800100" lvl="1" indent="-342900">
                  <a:buFont typeface="Wingdings" panose="05000000000000000000" pitchFamily="2" charset="2"/>
                  <a:buChar char="§"/>
                </a:pPr>
                <a:endParaRPr lang="de-DE" kern="0" dirty="0"/>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5400600"/>
              </a:xfrm>
              <a:prstGeom prst="rect">
                <a:avLst/>
              </a:prstGeom>
              <a:blipFill>
                <a:blip r:embed="rId4"/>
                <a:stretch>
                  <a:fillRect l="-362" t="-1469"/>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Rechteck 8"/>
              <p:cNvSpPr/>
              <p:nvPr/>
            </p:nvSpPr>
            <p:spPr>
              <a:xfrm>
                <a:off x="1110414" y="5691196"/>
                <a:ext cx="6693694"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Achtung:</a:t>
                </a:r>
              </a:p>
              <a:p>
                <a:r>
                  <a:rPr lang="de-DE" sz="1400" dirty="0">
                    <a:latin typeface="Calibri" panose="020F0502020204030204" pitchFamily="34" charset="0"/>
                    <a:cs typeface="Calibri" panose="020F0502020204030204" pitchFamily="34" charset="0"/>
                  </a:rPr>
                  <a:t>In diesem Fall gehört der Balken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oMath>
                </a14:m>
                <a:r>
                  <a:rPr lang="de-DE" sz="1400" dirty="0">
                    <a:latin typeface="Calibri" panose="020F0502020204030204" pitchFamily="34" charset="0"/>
                    <a:cs typeface="Calibri" panose="020F0502020204030204" pitchFamily="34" charset="0"/>
                  </a:rPr>
                  <a:t> in den Bereich des Fehlers 1. Art und ist somit orange.  </a:t>
                </a:r>
              </a:p>
            </p:txBody>
          </p:sp>
        </mc:Choice>
        <mc:Fallback xmlns="">
          <p:sp>
            <p:nvSpPr>
              <p:cNvPr id="9" name="Rechteck 8"/>
              <p:cNvSpPr>
                <a:spLocks noRot="1" noChangeAspect="1" noMove="1" noResize="1" noEditPoints="1" noAdjustHandles="1" noChangeArrowheads="1" noChangeShapeType="1" noTextEdit="1"/>
              </p:cNvSpPr>
              <p:nvPr/>
            </p:nvSpPr>
            <p:spPr>
              <a:xfrm>
                <a:off x="1110414" y="5691196"/>
                <a:ext cx="6693694" cy="523220"/>
              </a:xfrm>
              <a:prstGeom prst="rect">
                <a:avLst/>
              </a:prstGeom>
              <a:blipFill>
                <a:blip r:embed="rId5"/>
                <a:stretch>
                  <a:fillRect l="-91" b="-7778"/>
                </a:stretch>
              </a:blipFill>
              <a:ln w="28575">
                <a:solidFill>
                  <a:srgbClr val="FF0000"/>
                </a:solidFill>
              </a:ln>
            </p:spPr>
            <p:txBody>
              <a:bodyPr/>
              <a:lstStyle/>
              <a:p>
                <a:r>
                  <a:rPr lang="de-DE">
                    <a:noFill/>
                  </a:rPr>
                  <a:t> </a:t>
                </a:r>
              </a:p>
            </p:txBody>
          </p:sp>
        </mc:Fallback>
      </mc:AlternateContent>
      <p:pic>
        <p:nvPicPr>
          <p:cNvPr id="12" name="Grafik 11"/>
          <p:cNvPicPr>
            <a:picLocks noChangeAspect="1"/>
          </p:cNvPicPr>
          <p:nvPr/>
        </p:nvPicPr>
        <p:blipFill>
          <a:blip r:embed="rId6"/>
          <a:stretch>
            <a:fillRect/>
          </a:stretch>
        </p:blipFill>
        <p:spPr>
          <a:xfrm>
            <a:off x="1685413" y="2795152"/>
            <a:ext cx="5543696" cy="2383152"/>
          </a:xfrm>
          <a:prstGeom prst="rect">
            <a:avLst/>
          </a:prstGeom>
          <a:ln w="28575">
            <a:solidFill>
              <a:srgbClr val="327A86"/>
            </a:solidFill>
          </a:ln>
        </p:spPr>
      </p:pic>
      <p:pic>
        <p:nvPicPr>
          <p:cNvPr id="10" name="Grafik 9">
            <a:extLst>
              <a:ext uri="{FF2B5EF4-FFF2-40B4-BE49-F238E27FC236}">
                <a16:creationId xmlns:a16="http://schemas.microsoft.com/office/drawing/2014/main" id="{1954D744-43A9-4BF2-8DB0-14911BBAB94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0102465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94445" y="463620"/>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sz="2400" dirty="0"/>
              <a:t>2.7. Lösung: Komplexe Visualisierungen von Verteilungen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226250" y="709668"/>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In diesem Fall handelt es sich um eine komplexere Visualisierung, da man für jede der Säulen für eine Binomialverteilung, die nur bis zu einer Grenze </a:t>
                </a:r>
                <a14:m>
                  <m:oMath xmlns:m="http://schemas.openxmlformats.org/officeDocument/2006/math">
                    <m:r>
                      <a:rPr lang="de-DE" sz="1800" i="1" kern="0" dirty="0" smtClean="0">
                        <a:latin typeface="Cambria Math" panose="02040503050406030204" pitchFamily="18" charset="0"/>
                      </a:rPr>
                      <m:t>𝑘</m:t>
                    </m:r>
                  </m:oMath>
                </a14:m>
                <a:r>
                  <a:rPr lang="de-DE" sz="1800" kern="0" dirty="0"/>
                  <a:t> geht, einen weiteren Befehl benötigt. Bei GeoGebra muss man dazu einen </a:t>
                </a:r>
                <a:r>
                  <a:rPr lang="de-DE" sz="1800" b="1" kern="0" dirty="0"/>
                  <a:t>Umweg über Balkendiagramme </a:t>
                </a:r>
                <a:r>
                  <a:rPr lang="de-DE" sz="1800" kern="0" dirty="0"/>
                  <a:t>gehen. Hierzu nutzt man den folgenden Befehl in der </a:t>
                </a:r>
                <a:r>
                  <a:rPr lang="de-DE" sz="1800" i="1" kern="0" dirty="0"/>
                  <a:t>Eingabezeile</a:t>
                </a:r>
                <a:r>
                  <a:rPr lang="de-DE" sz="1800" kern="0" dirty="0"/>
                  <a:t>:</a:t>
                </a:r>
              </a:p>
              <a:p>
                <a:endParaRPr lang="de-DE" sz="1800" kern="0" dirty="0"/>
              </a:p>
              <a:p>
                <a:pPr>
                  <a:spcBef>
                    <a:spcPts val="1200"/>
                  </a:spcBef>
                </a:pPr>
                <a:r>
                  <a:rPr lang="de-DE" sz="1800" kern="0" dirty="0"/>
                  <a:t>Dabei sind die Werte für die erste Funktion wie folgt zu wählen: </a:t>
                </a:r>
              </a:p>
              <a:p>
                <a:endParaRPr lang="de-DE" sz="1800" kern="0" dirty="0"/>
              </a:p>
              <a:p>
                <a:endParaRPr lang="de-DE" sz="1800" kern="0" dirty="0"/>
              </a:p>
              <a:p>
                <a:endParaRPr lang="de-DE" sz="1800" kern="0" dirty="0"/>
              </a:p>
              <a:p>
                <a:endParaRPr lang="de-DE" sz="1800" kern="0" dirty="0"/>
              </a:p>
              <a:p>
                <a:pPr>
                  <a:spcBef>
                    <a:spcPts val="1200"/>
                  </a:spcBef>
                </a:pPr>
                <a:br>
                  <a:rPr lang="de-DE" sz="1800" kern="0" dirty="0"/>
                </a:br>
                <a:br>
                  <a:rPr lang="de-DE" sz="1800" kern="0" dirty="0"/>
                </a:br>
                <a:r>
                  <a:rPr lang="de-DE" sz="1800" kern="0" dirty="0"/>
                  <a:t>Man gibt also folgendes ein: </a:t>
                </a:r>
                <a:r>
                  <a:rPr lang="de-DE" sz="1800" i="1" kern="0" dirty="0"/>
                  <a:t>Balkendiagramm(0 - 0.5, k + 0.5, Binomial(n, p, i, false), i, 0, k)</a:t>
                </a:r>
                <a:r>
                  <a:rPr lang="de-DE" sz="1800" kern="0" dirty="0"/>
                  <a:t>.</a:t>
                </a:r>
                <a:br>
                  <a:rPr lang="de-DE" sz="1800" kern="0" dirty="0"/>
                </a:br>
                <a:r>
                  <a:rPr lang="de-DE" sz="1800" kern="0" dirty="0"/>
                  <a:t>Anschließend kann das Balkendiagramm über die Einstellungen eingefärbt werden. </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226250" y="709668"/>
                <a:ext cx="8740151" cy="4285220"/>
              </a:xfrm>
              <a:prstGeom prst="rect">
                <a:avLst/>
              </a:prstGeom>
              <a:blipFill>
                <a:blip r:embed="rId4"/>
                <a:stretch>
                  <a:fillRect l="-418" t="-1849" b="-21479"/>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graphicFrame>
            <p:nvGraphicFramePr>
              <p:cNvPr id="10" name="Tabelle 9"/>
              <p:cNvGraphicFramePr>
                <a:graphicFrameLocks noGrp="1"/>
              </p:cNvGraphicFramePr>
              <p:nvPr>
                <p:extLst>
                  <p:ext uri="{D42A27DB-BD31-4B8C-83A1-F6EECF244321}">
                    <p14:modId xmlns:p14="http://schemas.microsoft.com/office/powerpoint/2010/main" val="1992539991"/>
                  </p:ext>
                </p:extLst>
              </p:nvPr>
            </p:nvGraphicFramePr>
            <p:xfrm>
              <a:off x="1970260" y="2858696"/>
              <a:ext cx="3866415" cy="2194560"/>
            </p:xfrm>
            <a:graphic>
              <a:graphicData uri="http://schemas.openxmlformats.org/drawingml/2006/table">
                <a:tbl>
                  <a:tblPr firstRow="1" bandRow="1">
                    <a:tableStyleId>{5C22544A-7EE6-4342-B048-85BDC9FD1C3A}</a:tableStyleId>
                  </a:tblPr>
                  <a:tblGrid>
                    <a:gridCol w="1764000">
                      <a:extLst>
                        <a:ext uri="{9D8B030D-6E8A-4147-A177-3AD203B41FA5}">
                          <a16:colId xmlns:a16="http://schemas.microsoft.com/office/drawing/2014/main" val="3888224770"/>
                        </a:ext>
                      </a:extLst>
                    </a:gridCol>
                    <a:gridCol w="2102415">
                      <a:extLst>
                        <a:ext uri="{9D8B030D-6E8A-4147-A177-3AD203B41FA5}">
                          <a16:colId xmlns:a16="http://schemas.microsoft.com/office/drawing/2014/main" val="1477992662"/>
                        </a:ext>
                      </a:extLst>
                    </a:gridCol>
                  </a:tblGrid>
                  <a:tr h="365683">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800" b="0" i="1" kern="1200" dirty="0" smtClean="0">
                                    <a:solidFill>
                                      <a:schemeClr val="dk1"/>
                                    </a:solidFill>
                                    <a:latin typeface="Cambria Math" panose="02040503050406030204" pitchFamily="18" charset="0"/>
                                    <a:ea typeface="+mn-ea"/>
                                    <a:cs typeface="Calibri" panose="020F0502020204030204" pitchFamily="34" charset="0"/>
                                  </a:rPr>
                                  <m:t>0−0.5</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ctr"/>
                          <a14:m>
                            <m:oMathPara xmlns:m="http://schemas.openxmlformats.org/officeDocument/2006/math">
                              <m:oMathParaPr>
                                <m:jc m:val="centerGroup"/>
                              </m:oMathParaPr>
                              <m:oMath xmlns:m="http://schemas.openxmlformats.org/officeDocument/2006/math">
                                <m:r>
                                  <a:rPr lang="de-DE" b="0" i="1" dirty="0" smtClean="0">
                                    <a:latin typeface="Cambria Math" panose="02040503050406030204" pitchFamily="18" charset="0"/>
                                    <a:cs typeface="Calibri" panose="020F0502020204030204" pitchFamily="34" charset="0"/>
                                  </a:rPr>
                                  <m:t>𝑘</m:t>
                                </m:r>
                                <m:r>
                                  <a:rPr lang="de-DE" b="0" i="1" dirty="0" smtClean="0">
                                    <a:latin typeface="Cambria Math" panose="02040503050406030204" pitchFamily="18" charset="0"/>
                                    <a:cs typeface="Calibri" panose="020F0502020204030204" pitchFamily="34" charset="0"/>
                                  </a:rPr>
                                  <m:t>+0.5</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pPr algn="ctr"/>
                          <a:r>
                            <a:rPr lang="de-DE" dirty="0">
                              <a:latin typeface="Calibri" panose="020F0502020204030204" pitchFamily="34" charset="0"/>
                              <a:cs typeface="Calibri" panose="020F0502020204030204" pitchFamily="34" charset="0"/>
                            </a:rPr>
                            <a:t>&lt;Ausdruck&gt;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Binomial(n,p,i,false)</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pPr algn="ctr"/>
                          <a:r>
                            <a:rPr lang="de-DE" dirty="0">
                              <a:latin typeface="Calibri" panose="020F0502020204030204" pitchFamily="34" charset="0"/>
                              <a:cs typeface="Calibri" panose="020F0502020204030204" pitchFamily="34" charset="0"/>
                            </a:rPr>
                            <a:t>&lt;Variable&gt;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i</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2832742745"/>
                      </a:ext>
                    </a:extLst>
                  </a:tr>
                  <a:tr h="365683">
                    <a:tc>
                      <a:txBody>
                        <a:bodyPr/>
                        <a:lstStyle/>
                        <a:p>
                          <a:pPr algn="ctr"/>
                          <a:r>
                            <a:rPr lang="de-DE" dirty="0">
                              <a:latin typeface="Calibri" panose="020F0502020204030204" pitchFamily="34" charset="0"/>
                              <a:cs typeface="Calibri" panose="020F0502020204030204" pitchFamily="34" charset="0"/>
                            </a:rPr>
                            <a:t>&lt;Startwert&gt;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1973204448"/>
                      </a:ext>
                    </a:extLst>
                  </a:tr>
                  <a:tr h="365683">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k</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171120807"/>
                      </a:ext>
                    </a:extLst>
                  </a:tr>
                </a:tbl>
              </a:graphicData>
            </a:graphic>
          </p:graphicFrame>
        </mc:Choice>
        <mc:Fallback xmlns="">
          <p:graphicFrame>
            <p:nvGraphicFramePr>
              <p:cNvPr id="10" name="Tabelle 9"/>
              <p:cNvGraphicFramePr>
                <a:graphicFrameLocks noGrp="1"/>
              </p:cNvGraphicFramePr>
              <p:nvPr>
                <p:extLst>
                  <p:ext uri="{D42A27DB-BD31-4B8C-83A1-F6EECF244321}">
                    <p14:modId xmlns:p14="http://schemas.microsoft.com/office/powerpoint/2010/main" val="1992539991"/>
                  </p:ext>
                </p:extLst>
              </p:nvPr>
            </p:nvGraphicFramePr>
            <p:xfrm>
              <a:off x="1970260" y="2858696"/>
              <a:ext cx="3866415" cy="2194560"/>
            </p:xfrm>
            <a:graphic>
              <a:graphicData uri="http://schemas.openxmlformats.org/drawingml/2006/table">
                <a:tbl>
                  <a:tblPr firstRow="1" bandRow="1">
                    <a:tableStyleId>{5C22544A-7EE6-4342-B048-85BDC9FD1C3A}</a:tableStyleId>
                  </a:tblPr>
                  <a:tblGrid>
                    <a:gridCol w="1764000">
                      <a:extLst>
                        <a:ext uri="{9D8B030D-6E8A-4147-A177-3AD203B41FA5}">
                          <a16:colId xmlns:a16="http://schemas.microsoft.com/office/drawing/2014/main" val="3888224770"/>
                        </a:ext>
                      </a:extLst>
                    </a:gridCol>
                    <a:gridCol w="2102415">
                      <a:extLst>
                        <a:ext uri="{9D8B030D-6E8A-4147-A177-3AD203B41FA5}">
                          <a16:colId xmlns:a16="http://schemas.microsoft.com/office/drawing/2014/main" val="1477992662"/>
                        </a:ext>
                      </a:extLst>
                    </a:gridCol>
                  </a:tblGrid>
                  <a:tr h="365760">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5"/>
                          <a:stretch>
                            <a:fillRect l="-84348" t="-8333" r="-580" b="-528333"/>
                          </a:stretch>
                        </a:blipFill>
                      </a:tcPr>
                    </a:tc>
                    <a:extLst>
                      <a:ext uri="{0D108BD9-81ED-4DB2-BD59-A6C34878D82A}">
                        <a16:rowId xmlns:a16="http://schemas.microsoft.com/office/drawing/2014/main" val="2915932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5"/>
                          <a:stretch>
                            <a:fillRect l="-84348" t="-108333" r="-580" b="-428333"/>
                          </a:stretch>
                        </a:blipFill>
                      </a:tcPr>
                    </a:tc>
                    <a:extLst>
                      <a:ext uri="{0D108BD9-81ED-4DB2-BD59-A6C34878D82A}">
                        <a16:rowId xmlns:a16="http://schemas.microsoft.com/office/drawing/2014/main" val="1874454807"/>
                      </a:ext>
                    </a:extLst>
                  </a:tr>
                  <a:tr h="365760">
                    <a:tc>
                      <a:txBody>
                        <a:bodyPr/>
                        <a:lstStyle/>
                        <a:p>
                          <a:pPr algn="ctr"/>
                          <a:r>
                            <a:rPr lang="de-DE" dirty="0">
                              <a:latin typeface="Calibri" panose="020F0502020204030204" pitchFamily="34" charset="0"/>
                              <a:cs typeface="Calibri" panose="020F0502020204030204" pitchFamily="34" charset="0"/>
                            </a:rPr>
                            <a:t>&lt;Ausdruck&gt;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Binomial(n,p,i,false)</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760">
                    <a:tc>
                      <a:txBody>
                        <a:bodyPr/>
                        <a:lstStyle/>
                        <a:p>
                          <a:pPr algn="ctr"/>
                          <a:r>
                            <a:rPr lang="de-DE" dirty="0">
                              <a:latin typeface="Calibri" panose="020F0502020204030204" pitchFamily="34" charset="0"/>
                              <a:cs typeface="Calibri" panose="020F0502020204030204" pitchFamily="34" charset="0"/>
                            </a:rPr>
                            <a:t>&lt;Variable&gt;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i</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2832742745"/>
                      </a:ext>
                    </a:extLst>
                  </a:tr>
                  <a:tr h="365760">
                    <a:tc>
                      <a:txBody>
                        <a:bodyPr/>
                        <a:lstStyle/>
                        <a:p>
                          <a:pPr algn="ctr"/>
                          <a:r>
                            <a:rPr lang="de-DE" dirty="0">
                              <a:latin typeface="Calibri" panose="020F0502020204030204" pitchFamily="34" charset="0"/>
                              <a:cs typeface="Calibri" panose="020F0502020204030204" pitchFamily="34" charset="0"/>
                            </a:rPr>
                            <a:t>&lt;Startwert&gt;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1973204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k</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171120807"/>
                      </a:ext>
                    </a:extLst>
                  </a:tr>
                </a:tbl>
              </a:graphicData>
            </a:graphic>
          </p:graphicFrame>
        </mc:Fallback>
      </mc:AlternateContent>
      <p:sp>
        <p:nvSpPr>
          <p:cNvPr id="11" name="Rechteck 10"/>
          <p:cNvSpPr/>
          <p:nvPr/>
        </p:nvSpPr>
        <p:spPr>
          <a:xfrm>
            <a:off x="340468" y="5807872"/>
            <a:ext cx="846832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Häufig ist es besser, bei der Auswahl der Farbe eine Deckkraft zwischen 25 bis 50 zu wählen, damit man die Säulen noch gut zu sehen sind. </a:t>
            </a:r>
          </a:p>
        </p:txBody>
      </p:sp>
      <mc:AlternateContent xmlns:mc="http://schemas.openxmlformats.org/markup-compatibility/2006" xmlns:a14="http://schemas.microsoft.com/office/drawing/2010/main">
        <mc:Choice Requires="a14">
          <p:sp>
            <p:nvSpPr>
              <p:cNvPr id="14" name="Rechteck 13"/>
              <p:cNvSpPr/>
              <p:nvPr/>
            </p:nvSpPr>
            <p:spPr>
              <a:xfrm>
                <a:off x="6714895" y="2859000"/>
                <a:ext cx="2093899"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Man nimmt </a:t>
                </a:r>
                <a14:m>
                  <m:oMath xmlns:m="http://schemas.openxmlformats.org/officeDocument/2006/math">
                    <m:r>
                      <a:rPr lang="de-DE" sz="1400" b="0" i="1" smtClean="0">
                        <a:latin typeface="Cambria Math" panose="02040503050406030204" pitchFamily="18" charset="0"/>
                        <a:cs typeface="Calibri" panose="020F0502020204030204" pitchFamily="34" charset="0"/>
                      </a:rPr>
                      <m:t>±0.5</m:t>
                    </m:r>
                  </m:oMath>
                </a14:m>
                <a:r>
                  <a:rPr lang="de-DE" sz="1400" dirty="0">
                    <a:latin typeface="Calibri" panose="020F0502020204030204" pitchFamily="34" charset="0"/>
                    <a:cs typeface="Calibri" panose="020F0502020204030204" pitchFamily="34" charset="0"/>
                  </a:rPr>
                  <a:t>, damit die Balken exakt über den dazugehörigen Werten wie z.B.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r>
                      <a:rPr lang="de-DE" sz="1400" i="1" dirty="0" smtClean="0">
                        <a:latin typeface="Cambria Math" panose="02040503050406030204" pitchFamily="18" charset="0"/>
                        <a:cs typeface="Calibri" panose="020F0502020204030204" pitchFamily="34" charset="0"/>
                      </a:rPr>
                      <m:t>=15</m:t>
                    </m:r>
                  </m:oMath>
                </a14:m>
                <a:r>
                  <a:rPr lang="de-DE" sz="1400" dirty="0">
                    <a:latin typeface="Calibri" panose="020F0502020204030204" pitchFamily="34" charset="0"/>
                    <a:cs typeface="Calibri" panose="020F0502020204030204" pitchFamily="34" charset="0"/>
                  </a:rPr>
                  <a:t> liegen.  </a:t>
                </a:r>
              </a:p>
            </p:txBody>
          </p:sp>
        </mc:Choice>
        <mc:Fallback xmlns="">
          <p:sp>
            <p:nvSpPr>
              <p:cNvPr id="14" name="Rechteck 13"/>
              <p:cNvSpPr>
                <a:spLocks noRot="1" noChangeAspect="1" noMove="1" noResize="1" noEditPoints="1" noAdjustHandles="1" noChangeArrowheads="1" noChangeShapeType="1" noTextEdit="1"/>
              </p:cNvSpPr>
              <p:nvPr/>
            </p:nvSpPr>
            <p:spPr>
              <a:xfrm>
                <a:off x="6714895" y="2859000"/>
                <a:ext cx="2093899" cy="1169551"/>
              </a:xfrm>
              <a:prstGeom prst="rect">
                <a:avLst/>
              </a:prstGeom>
              <a:blipFill>
                <a:blip r:embed="rId6"/>
                <a:stretch>
                  <a:fillRect l="-287" b="-2538"/>
                </a:stretch>
              </a:blipFill>
              <a:ln w="28575">
                <a:solidFill>
                  <a:srgbClr val="FF0000"/>
                </a:solidFill>
              </a:ln>
            </p:spPr>
            <p:txBody>
              <a:bodyPr/>
              <a:lstStyle/>
              <a:p>
                <a:r>
                  <a:rPr lang="de-DE">
                    <a:noFill/>
                  </a:rPr>
                  <a:t> </a:t>
                </a:r>
              </a:p>
            </p:txBody>
          </p:sp>
        </mc:Fallback>
      </mc:AlternateContent>
      <p:sp>
        <p:nvSpPr>
          <p:cNvPr id="4" name="Geschweifte Klammer rechts 3"/>
          <p:cNvSpPr/>
          <p:nvPr/>
        </p:nvSpPr>
        <p:spPr bwMode="auto">
          <a:xfrm>
            <a:off x="5902819" y="2927196"/>
            <a:ext cx="301608" cy="516579"/>
          </a:xfrm>
          <a:prstGeom prst="rightBrac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cxnSp>
        <p:nvCxnSpPr>
          <p:cNvPr id="9" name="Gerader Verbinder 8"/>
          <p:cNvCxnSpPr>
            <a:stCxn id="4" idx="1"/>
          </p:cNvCxnSpPr>
          <p:nvPr/>
        </p:nvCxnSpPr>
        <p:spPr bwMode="auto">
          <a:xfrm flipV="1">
            <a:off x="6204427" y="3185485"/>
            <a:ext cx="510468" cy="1"/>
          </a:xfrm>
          <a:prstGeom prst="line">
            <a:avLst/>
          </a:prstGeom>
          <a:solidFill>
            <a:schemeClr val="accent1"/>
          </a:solidFill>
          <a:ln w="28575" cap="flat" cmpd="sng" algn="ctr">
            <a:solidFill>
              <a:srgbClr val="FF0000"/>
            </a:solidFill>
            <a:prstDash val="solid"/>
            <a:round/>
            <a:headEnd type="none" w="med" len="med"/>
            <a:tailEnd type="none" w="med" len="med"/>
          </a:ln>
          <a:effectLst/>
        </p:spPr>
      </p:cxnSp>
      <p:pic>
        <p:nvPicPr>
          <p:cNvPr id="3" name="Grafik 2"/>
          <p:cNvPicPr>
            <a:picLocks noChangeAspect="1"/>
          </p:cNvPicPr>
          <p:nvPr/>
        </p:nvPicPr>
        <p:blipFill>
          <a:blip r:embed="rId7">
            <a:extLst>
              <a:ext uri="{BEBA8EAE-BF5A-486C-A8C5-ECC9F3942E4B}">
                <a14:imgProps xmlns:a14="http://schemas.microsoft.com/office/drawing/2010/main">
                  <a14:imgLayer r:embed="rId8">
                    <a14:imgEffect>
                      <a14:brightnessContrast contrast="-40000"/>
                    </a14:imgEffect>
                  </a14:imgLayer>
                </a14:imgProps>
              </a:ext>
            </a:extLst>
          </a:blip>
          <a:stretch>
            <a:fillRect/>
          </a:stretch>
        </p:blipFill>
        <p:spPr>
          <a:xfrm>
            <a:off x="340467" y="1888098"/>
            <a:ext cx="8468327" cy="420933"/>
          </a:xfrm>
          <a:prstGeom prst="rect">
            <a:avLst/>
          </a:prstGeom>
          <a:ln w="28575">
            <a:solidFill>
              <a:schemeClr val="accent2">
                <a:lumMod val="75000"/>
              </a:schemeClr>
            </a:solidFill>
          </a:ln>
        </p:spPr>
      </p:pic>
    </p:spTree>
    <p:extLst>
      <p:ext uri="{BB962C8B-B14F-4D97-AF65-F5344CB8AC3E}">
        <p14:creationId xmlns:p14="http://schemas.microsoft.com/office/powerpoint/2010/main" val="42128532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94445" y="573236"/>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sz="2400" dirty="0"/>
              <a:t>2.8. Lösung: Komplexe Visualisierungen von Verteilungen (Teil 2)</a:t>
            </a:r>
          </a:p>
        </p:txBody>
      </p:sp>
      <p:sp>
        <p:nvSpPr>
          <p:cNvPr id="8" name="Inhaltsplatzhalter 5"/>
          <p:cNvSpPr txBox="1">
            <a:spLocks/>
          </p:cNvSpPr>
          <p:nvPr/>
        </p:nvSpPr>
        <p:spPr bwMode="auto">
          <a:xfrm>
            <a:off x="226250" y="819284"/>
            <a:ext cx="8399273" cy="497307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Bei der Erstellung der farbigen Binomialverteilungen/Balkendiagramme geht man vor wie auf Hilfekarte 2.7. beschrieben mit: </a:t>
            </a:r>
          </a:p>
          <a:p>
            <a:endParaRPr lang="de-DE" sz="1800" kern="0" dirty="0"/>
          </a:p>
          <a:p>
            <a:endParaRPr lang="de-DE" sz="1800" kern="0" dirty="0"/>
          </a:p>
          <a:p>
            <a:endParaRPr lang="de-DE" sz="1800" kern="0" dirty="0"/>
          </a:p>
          <a:p>
            <a:endParaRPr lang="de-DE" sz="1800" kern="0" dirty="0"/>
          </a:p>
          <a:p>
            <a:endParaRPr lang="de-DE" sz="1800" kern="0" dirty="0"/>
          </a:p>
          <a:p>
            <a:br>
              <a:rPr lang="de-DE" sz="1800" kern="0" dirty="0"/>
            </a:br>
            <a:br>
              <a:rPr lang="de-DE" sz="1800" kern="0" dirty="0"/>
            </a:br>
            <a:endParaRPr lang="de-DE" sz="1800" kern="0" dirty="0"/>
          </a:p>
          <a:p>
            <a:r>
              <a:rPr lang="de-DE" sz="1800" kern="0" dirty="0"/>
              <a:t>Die Angabe der Wahrscheinlichkeiten im Grafikfenster kann erneut mithilfe von Textfeldern geschehen (siehe Hilfekarte 1.5.). Allerdings entspricht diesmal der Wert der Funktionen den Wahrscheinlichkeiten rechts bzw. links der Grenze und muss nicht separat berechnet werden.  </a:t>
            </a:r>
          </a:p>
        </p:txBody>
      </p:sp>
      <mc:AlternateContent xmlns:mc="http://schemas.openxmlformats.org/markup-compatibility/2006" xmlns:a14="http://schemas.microsoft.com/office/drawing/2010/main">
        <mc:Choice Requires="a14">
          <p:graphicFrame>
            <p:nvGraphicFramePr>
              <p:cNvPr id="10" name="Tabelle 9"/>
              <p:cNvGraphicFramePr>
                <a:graphicFrameLocks noGrp="1"/>
              </p:cNvGraphicFramePr>
              <p:nvPr>
                <p:extLst>
                  <p:ext uri="{D42A27DB-BD31-4B8C-83A1-F6EECF244321}">
                    <p14:modId xmlns:p14="http://schemas.microsoft.com/office/powerpoint/2010/main" val="802915899"/>
                  </p:ext>
                </p:extLst>
              </p:nvPr>
            </p:nvGraphicFramePr>
            <p:xfrm>
              <a:off x="1309869" y="1724549"/>
              <a:ext cx="6294783" cy="2614488"/>
            </p:xfrm>
            <a:graphic>
              <a:graphicData uri="http://schemas.openxmlformats.org/drawingml/2006/table">
                <a:tbl>
                  <a:tblPr firstRow="1" bandRow="1">
                    <a:tableStyleId>{5C22544A-7EE6-4342-B048-85BDC9FD1C3A}</a:tableStyleId>
                  </a:tblPr>
                  <a:tblGrid>
                    <a:gridCol w="1631344">
                      <a:extLst>
                        <a:ext uri="{9D8B030D-6E8A-4147-A177-3AD203B41FA5}">
                          <a16:colId xmlns:a16="http://schemas.microsoft.com/office/drawing/2014/main" val="3888224770"/>
                        </a:ext>
                      </a:extLst>
                    </a:gridCol>
                    <a:gridCol w="2565178">
                      <a:extLst>
                        <a:ext uri="{9D8B030D-6E8A-4147-A177-3AD203B41FA5}">
                          <a16:colId xmlns:a16="http://schemas.microsoft.com/office/drawing/2014/main" val="1477992662"/>
                        </a:ext>
                      </a:extLst>
                    </a:gridCol>
                    <a:gridCol w="2098261">
                      <a:extLst>
                        <a:ext uri="{9D8B030D-6E8A-4147-A177-3AD203B41FA5}">
                          <a16:colId xmlns:a16="http://schemas.microsoft.com/office/drawing/2014/main" val="2858553073"/>
                        </a:ext>
                      </a:extLst>
                    </a:gridCol>
                  </a:tblGrid>
                  <a:tr h="392844">
                    <a:tc>
                      <a:txBody>
                        <a:bodyPr/>
                        <a:lstStyle/>
                        <a:p>
                          <a:pPr marL="0" algn="l" defTabSz="457200" rtl="0" eaLnBrk="1" latinLnBrk="0" hangingPunct="1"/>
                          <a:endParaRPr lang="de-DE" sz="1800" b="1" kern="1200" dirty="0">
                            <a:solidFill>
                              <a:schemeClr val="bg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 Funktion 1 (grün)</a:t>
                          </a: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Funktion 2 (orange)</a:t>
                          </a:r>
                        </a:p>
                      </a:txBody>
                      <a:tcPr/>
                    </a:tc>
                    <a:extLst>
                      <a:ext uri="{0D108BD9-81ED-4DB2-BD59-A6C34878D82A}">
                        <a16:rowId xmlns:a16="http://schemas.microsoft.com/office/drawing/2014/main" val="3642187213"/>
                      </a:ext>
                    </a:extLst>
                  </a:tr>
                  <a:tr h="392844">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800" kern="1200" dirty="0" smtClean="0">
                                    <a:latin typeface="Cambria Math" panose="02040503050406030204" pitchFamily="18" charset="0"/>
                                  </a:rPr>
                                  <m:t>0−0.5</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m:rPr>
                                    <m:sty m:val="p"/>
                                  </m:rPr>
                                  <a:rPr lang="de-DE" sz="1800" b="0" i="0" kern="1200" dirty="0" smtClean="0">
                                    <a:latin typeface="Cambria Math" panose="02040503050406030204" pitchFamily="18" charset="0"/>
                                  </a:rPr>
                                  <m:t>k</m:t>
                                </m:r>
                                <m:r>
                                  <a:rPr lang="de-DE" sz="1800" kern="1200" dirty="0" smtClean="0">
                                    <a:latin typeface="Cambria Math" panose="02040503050406030204" pitchFamily="18" charset="0"/>
                                  </a:rPr>
                                  <m:t>−0.5</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915932448"/>
                      </a:ext>
                    </a:extLst>
                  </a:tr>
                  <a:tr h="273546">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pPr algn="ctr"/>
                          <a14:m>
                            <m:oMathPara xmlns:m="http://schemas.openxmlformats.org/officeDocument/2006/math">
                              <m:oMathParaPr>
                                <m:jc m:val="centerGroup"/>
                              </m:oMathParaPr>
                              <m:oMath xmlns:m="http://schemas.openxmlformats.org/officeDocument/2006/math">
                                <m:r>
                                  <a:rPr lang="de-DE" dirty="0" smtClean="0">
                                    <a:latin typeface="Cambria Math" panose="02040503050406030204" pitchFamily="18" charset="0"/>
                                  </a:rPr>
                                  <m:t>𝑘</m:t>
                                </m:r>
                                <m:r>
                                  <a:rPr lang="de-DE" b="0" i="0" dirty="0" smtClean="0">
                                    <a:latin typeface="Cambria Math" panose="02040503050406030204" pitchFamily="18" charset="0"/>
                                  </a:rPr>
                                  <m:t>−</m:t>
                                </m:r>
                                <m:r>
                                  <a:rPr lang="de-DE" dirty="0" smtClean="0">
                                    <a:latin typeface="Cambria Math" panose="02040503050406030204" pitchFamily="18" charset="0"/>
                                  </a:rPr>
                                  <m:t>0.5</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rPr>
                                  <m:t>𝑛</m:t>
                                </m:r>
                                <m:r>
                                  <a:rPr lang="de-DE" dirty="0" smtClean="0">
                                    <a:latin typeface="Cambria Math" panose="02040503050406030204" pitchFamily="18" charset="0"/>
                                  </a:rPr>
                                  <m:t>+0.5</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874454807"/>
                      </a:ext>
                    </a:extLst>
                  </a:tr>
                  <a:tr h="307377">
                    <a:tc>
                      <a:txBody>
                        <a:bodyPr/>
                        <a:lstStyle/>
                        <a:p>
                          <a:pPr algn="ctr"/>
                          <a:r>
                            <a:rPr lang="de-DE" dirty="0">
                              <a:latin typeface="Calibri" panose="020F0502020204030204" pitchFamily="34" charset="0"/>
                              <a:cs typeface="Calibri" panose="020F0502020204030204" pitchFamily="34" charset="0"/>
                            </a:rPr>
                            <a:t>&lt;Ausdruck&gt;</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extLst>
                      <a:ext uri="{0D108BD9-81ED-4DB2-BD59-A6C34878D82A}">
                        <a16:rowId xmlns:a16="http://schemas.microsoft.com/office/drawing/2014/main" val="3037757727"/>
                      </a:ext>
                    </a:extLst>
                  </a:tr>
                  <a:tr h="273546">
                    <a:tc>
                      <a:txBody>
                        <a:bodyPr/>
                        <a:lstStyle/>
                        <a:p>
                          <a:pPr algn="ctr"/>
                          <a:r>
                            <a:rPr lang="de-DE" dirty="0">
                              <a:latin typeface="Calibri" panose="020F0502020204030204" pitchFamily="34" charset="0"/>
                              <a:cs typeface="Calibri" panose="020F0502020204030204" pitchFamily="34" charset="0"/>
                            </a:rPr>
                            <a:t>&lt;Variable&gt;</a:t>
                          </a: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𝑖</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𝑖</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832742745"/>
                      </a:ext>
                    </a:extLst>
                  </a:tr>
                  <a:tr h="273546">
                    <a:tc>
                      <a:txBody>
                        <a:bodyPr/>
                        <a:lstStyle/>
                        <a:p>
                          <a:pPr algn="ctr"/>
                          <a:r>
                            <a:rPr lang="de-DE" dirty="0">
                              <a:latin typeface="Calibri" panose="020F0502020204030204" pitchFamily="34" charset="0"/>
                              <a:cs typeface="Calibri" panose="020F0502020204030204" pitchFamily="34" charset="0"/>
                            </a:rPr>
                            <a:t>&lt;Startwert&gt;</a:t>
                          </a: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0</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𝑘</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973204448"/>
                      </a:ext>
                    </a:extLst>
                  </a:tr>
                  <a:tr h="273546">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𝑘</m:t>
                                </m:r>
                                <m:r>
                                  <a:rPr lang="de-DE" i="1" dirty="0" smtClean="0">
                                    <a:latin typeface="Cambria Math" panose="02040503050406030204" pitchFamily="18" charset="0"/>
                                    <a:cs typeface="Calibri" panose="020F0502020204030204" pitchFamily="34" charset="0"/>
                                  </a:rPr>
                                  <m:t>−1</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𝑛</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171120807"/>
                      </a:ext>
                    </a:extLst>
                  </a:tr>
                </a:tbl>
              </a:graphicData>
            </a:graphic>
          </p:graphicFrame>
        </mc:Choice>
        <mc:Fallback xmlns="">
          <p:graphicFrame>
            <p:nvGraphicFramePr>
              <p:cNvPr id="10" name="Tabelle 9"/>
              <p:cNvGraphicFramePr>
                <a:graphicFrameLocks noGrp="1"/>
              </p:cNvGraphicFramePr>
              <p:nvPr>
                <p:extLst>
                  <p:ext uri="{D42A27DB-BD31-4B8C-83A1-F6EECF244321}">
                    <p14:modId xmlns:p14="http://schemas.microsoft.com/office/powerpoint/2010/main" val="802915899"/>
                  </p:ext>
                </p:extLst>
              </p:nvPr>
            </p:nvGraphicFramePr>
            <p:xfrm>
              <a:off x="1309869" y="1724549"/>
              <a:ext cx="6294783" cy="2614488"/>
            </p:xfrm>
            <a:graphic>
              <a:graphicData uri="http://schemas.openxmlformats.org/drawingml/2006/table">
                <a:tbl>
                  <a:tblPr firstRow="1" bandRow="1">
                    <a:tableStyleId>{5C22544A-7EE6-4342-B048-85BDC9FD1C3A}</a:tableStyleId>
                  </a:tblPr>
                  <a:tblGrid>
                    <a:gridCol w="1631344">
                      <a:extLst>
                        <a:ext uri="{9D8B030D-6E8A-4147-A177-3AD203B41FA5}">
                          <a16:colId xmlns:a16="http://schemas.microsoft.com/office/drawing/2014/main" val="3888224770"/>
                        </a:ext>
                      </a:extLst>
                    </a:gridCol>
                    <a:gridCol w="2565178">
                      <a:extLst>
                        <a:ext uri="{9D8B030D-6E8A-4147-A177-3AD203B41FA5}">
                          <a16:colId xmlns:a16="http://schemas.microsoft.com/office/drawing/2014/main" val="1477992662"/>
                        </a:ext>
                      </a:extLst>
                    </a:gridCol>
                    <a:gridCol w="2098261">
                      <a:extLst>
                        <a:ext uri="{9D8B030D-6E8A-4147-A177-3AD203B41FA5}">
                          <a16:colId xmlns:a16="http://schemas.microsoft.com/office/drawing/2014/main" val="2858553073"/>
                        </a:ext>
                      </a:extLst>
                    </a:gridCol>
                  </a:tblGrid>
                  <a:tr h="392844">
                    <a:tc>
                      <a:txBody>
                        <a:bodyPr/>
                        <a:lstStyle/>
                        <a:p>
                          <a:pPr marL="0" algn="l" defTabSz="457200" rtl="0" eaLnBrk="1" latinLnBrk="0" hangingPunct="1"/>
                          <a:endParaRPr lang="de-DE" sz="1800" b="1" kern="1200" dirty="0">
                            <a:solidFill>
                              <a:schemeClr val="bg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 Funktion 1 (grün)</a:t>
                          </a: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Funktion 2 (orange)</a:t>
                          </a:r>
                        </a:p>
                      </a:txBody>
                      <a:tcPr/>
                    </a:tc>
                    <a:extLst>
                      <a:ext uri="{0D108BD9-81ED-4DB2-BD59-A6C34878D82A}">
                        <a16:rowId xmlns:a16="http://schemas.microsoft.com/office/drawing/2014/main" val="3642187213"/>
                      </a:ext>
                    </a:extLst>
                  </a:tr>
                  <a:tr h="392844">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tc>
                    <a:tc>
                      <a:txBody>
                        <a:bodyPr/>
                        <a:lstStyle/>
                        <a:p>
                          <a:endParaRPr lang="de-DE"/>
                        </a:p>
                      </a:txBody>
                      <a:tcPr>
                        <a:blipFill>
                          <a:blip r:embed="rId4"/>
                          <a:stretch>
                            <a:fillRect l="-63895" t="-109375" r="-82898" b="-495313"/>
                          </a:stretch>
                        </a:blipFill>
                      </a:tcPr>
                    </a:tc>
                    <a:tc>
                      <a:txBody>
                        <a:bodyPr/>
                        <a:lstStyle/>
                        <a:p>
                          <a:endParaRPr lang="de-DE"/>
                        </a:p>
                      </a:txBody>
                      <a:tcPr>
                        <a:blipFill>
                          <a:blip r:embed="rId4"/>
                          <a:stretch>
                            <a:fillRect l="-200000" t="-109375" r="-1159" b="-495313"/>
                          </a:stretch>
                        </a:blipFill>
                      </a:tcPr>
                    </a:tc>
                    <a:extLst>
                      <a:ext uri="{0D108BD9-81ED-4DB2-BD59-A6C34878D82A}">
                        <a16:rowId xmlns:a16="http://schemas.microsoft.com/office/drawing/2014/main" val="2915932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endParaRPr lang="de-DE"/>
                        </a:p>
                      </a:txBody>
                      <a:tcPr>
                        <a:blipFill>
                          <a:blip r:embed="rId4"/>
                          <a:stretch>
                            <a:fillRect l="-63895" t="-223333" r="-82898" b="-428333"/>
                          </a:stretch>
                        </a:blipFill>
                      </a:tcPr>
                    </a:tc>
                    <a:tc>
                      <a:txBody>
                        <a:bodyPr/>
                        <a:lstStyle/>
                        <a:p>
                          <a:endParaRPr lang="de-DE"/>
                        </a:p>
                      </a:txBody>
                      <a:tcPr>
                        <a:blipFill>
                          <a:blip r:embed="rId4"/>
                          <a:stretch>
                            <a:fillRect l="-200000" t="-223333" r="-1159" b="-428333"/>
                          </a:stretch>
                        </a:blipFill>
                      </a:tcPr>
                    </a:tc>
                    <a:extLst>
                      <a:ext uri="{0D108BD9-81ED-4DB2-BD59-A6C34878D82A}">
                        <a16:rowId xmlns:a16="http://schemas.microsoft.com/office/drawing/2014/main" val="1874454807"/>
                      </a:ext>
                    </a:extLst>
                  </a:tr>
                  <a:tr h="365760">
                    <a:tc>
                      <a:txBody>
                        <a:bodyPr/>
                        <a:lstStyle/>
                        <a:p>
                          <a:pPr algn="ctr"/>
                          <a:r>
                            <a:rPr lang="de-DE" dirty="0">
                              <a:latin typeface="Calibri" panose="020F0502020204030204" pitchFamily="34" charset="0"/>
                              <a:cs typeface="Calibri" panose="020F0502020204030204" pitchFamily="34" charset="0"/>
                            </a:rPr>
                            <a:t>&lt;Ausdruck&gt;</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extLst>
                      <a:ext uri="{0D108BD9-81ED-4DB2-BD59-A6C34878D82A}">
                        <a16:rowId xmlns:a16="http://schemas.microsoft.com/office/drawing/2014/main" val="3037757727"/>
                      </a:ext>
                    </a:extLst>
                  </a:tr>
                  <a:tr h="365760">
                    <a:tc>
                      <a:txBody>
                        <a:bodyPr/>
                        <a:lstStyle/>
                        <a:p>
                          <a:pPr algn="ctr"/>
                          <a:r>
                            <a:rPr lang="de-DE" dirty="0">
                              <a:latin typeface="Calibri" panose="020F0502020204030204" pitchFamily="34" charset="0"/>
                              <a:cs typeface="Calibri" panose="020F0502020204030204" pitchFamily="34" charset="0"/>
                            </a:rPr>
                            <a:t>&lt;Variable&gt;</a:t>
                          </a:r>
                        </a:p>
                      </a:txBody>
                      <a:tcPr/>
                    </a:tc>
                    <a:tc>
                      <a:txBody>
                        <a:bodyPr/>
                        <a:lstStyle/>
                        <a:p>
                          <a:endParaRPr lang="de-DE"/>
                        </a:p>
                      </a:txBody>
                      <a:tcPr>
                        <a:blipFill>
                          <a:blip r:embed="rId4"/>
                          <a:stretch>
                            <a:fillRect l="-63895" t="-425000" r="-82898" b="-226667"/>
                          </a:stretch>
                        </a:blipFill>
                      </a:tcPr>
                    </a:tc>
                    <a:tc>
                      <a:txBody>
                        <a:bodyPr/>
                        <a:lstStyle/>
                        <a:p>
                          <a:endParaRPr lang="de-DE"/>
                        </a:p>
                      </a:txBody>
                      <a:tcPr>
                        <a:blipFill>
                          <a:blip r:embed="rId4"/>
                          <a:stretch>
                            <a:fillRect l="-200000" t="-425000" r="-1159" b="-226667"/>
                          </a:stretch>
                        </a:blipFill>
                      </a:tcPr>
                    </a:tc>
                    <a:extLst>
                      <a:ext uri="{0D108BD9-81ED-4DB2-BD59-A6C34878D82A}">
                        <a16:rowId xmlns:a16="http://schemas.microsoft.com/office/drawing/2014/main" val="2832742745"/>
                      </a:ext>
                    </a:extLst>
                  </a:tr>
                  <a:tr h="365760">
                    <a:tc>
                      <a:txBody>
                        <a:bodyPr/>
                        <a:lstStyle/>
                        <a:p>
                          <a:pPr algn="ctr"/>
                          <a:r>
                            <a:rPr lang="de-DE" dirty="0">
                              <a:latin typeface="Calibri" panose="020F0502020204030204" pitchFamily="34" charset="0"/>
                              <a:cs typeface="Calibri" panose="020F0502020204030204" pitchFamily="34" charset="0"/>
                            </a:rPr>
                            <a:t>&lt;Startwert&gt;</a:t>
                          </a:r>
                        </a:p>
                      </a:txBody>
                      <a:tcPr/>
                    </a:tc>
                    <a:tc>
                      <a:txBody>
                        <a:bodyPr/>
                        <a:lstStyle/>
                        <a:p>
                          <a:endParaRPr lang="de-DE"/>
                        </a:p>
                      </a:txBody>
                      <a:tcPr>
                        <a:blipFill>
                          <a:blip r:embed="rId4"/>
                          <a:stretch>
                            <a:fillRect l="-63895" t="-525000" r="-82898" b="-126667"/>
                          </a:stretch>
                        </a:blipFill>
                      </a:tcPr>
                    </a:tc>
                    <a:tc>
                      <a:txBody>
                        <a:bodyPr/>
                        <a:lstStyle/>
                        <a:p>
                          <a:endParaRPr lang="de-DE"/>
                        </a:p>
                      </a:txBody>
                      <a:tcPr>
                        <a:blipFill>
                          <a:blip r:embed="rId4"/>
                          <a:stretch>
                            <a:fillRect l="-200000" t="-525000" r="-1159" b="-126667"/>
                          </a:stretch>
                        </a:blipFill>
                      </a:tcPr>
                    </a:tc>
                    <a:extLst>
                      <a:ext uri="{0D108BD9-81ED-4DB2-BD59-A6C34878D82A}">
                        <a16:rowId xmlns:a16="http://schemas.microsoft.com/office/drawing/2014/main" val="1973204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endParaRPr lang="de-DE"/>
                        </a:p>
                      </a:txBody>
                      <a:tcPr>
                        <a:blipFill>
                          <a:blip r:embed="rId4"/>
                          <a:stretch>
                            <a:fillRect l="-63895" t="-625000" r="-82898" b="-26667"/>
                          </a:stretch>
                        </a:blipFill>
                      </a:tcPr>
                    </a:tc>
                    <a:tc>
                      <a:txBody>
                        <a:bodyPr/>
                        <a:lstStyle/>
                        <a:p>
                          <a:endParaRPr lang="de-DE"/>
                        </a:p>
                      </a:txBody>
                      <a:tcPr>
                        <a:blipFill>
                          <a:blip r:embed="rId4"/>
                          <a:stretch>
                            <a:fillRect l="-200000" t="-625000" r="-1159" b="-26667"/>
                          </a:stretch>
                        </a:blipFill>
                      </a:tcPr>
                    </a:tc>
                    <a:extLst>
                      <a:ext uri="{0D108BD9-81ED-4DB2-BD59-A6C34878D82A}">
                        <a16:rowId xmlns:a16="http://schemas.microsoft.com/office/drawing/2014/main" val="1171120807"/>
                      </a:ext>
                    </a:extLst>
                  </a:tr>
                </a:tbl>
              </a:graphicData>
            </a:graphic>
          </p:graphicFrame>
        </mc:Fallback>
      </mc:AlternateContent>
      <mc:AlternateContent xmlns:mc="http://schemas.openxmlformats.org/markup-compatibility/2006" xmlns:a14="http://schemas.microsoft.com/office/drawing/2010/main">
        <mc:Choice Requires="a14">
          <p:sp>
            <p:nvSpPr>
              <p:cNvPr id="7" name="Rechteck 6"/>
              <p:cNvSpPr/>
              <p:nvPr/>
            </p:nvSpPr>
            <p:spPr>
              <a:xfrm>
                <a:off x="1681349" y="5918313"/>
                <a:ext cx="5781301"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Achtung:</a:t>
                </a:r>
              </a:p>
              <a:p>
                <a:r>
                  <a:rPr lang="de-DE" sz="1400" dirty="0">
                    <a:latin typeface="Calibri" panose="020F0502020204030204" pitchFamily="34" charset="0"/>
                    <a:cs typeface="Calibri" panose="020F0502020204030204" pitchFamily="34" charset="0"/>
                  </a:rPr>
                  <a:t>In diesem Fall gehört der Balken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oMath>
                </a14:m>
                <a:r>
                  <a:rPr lang="de-DE" sz="1400" dirty="0">
                    <a:latin typeface="Calibri" panose="020F0502020204030204" pitchFamily="34" charset="0"/>
                    <a:cs typeface="Calibri" panose="020F0502020204030204" pitchFamily="34" charset="0"/>
                  </a:rPr>
                  <a:t> zu zweiten Funktion und ist somit orange.  </a:t>
                </a:r>
              </a:p>
            </p:txBody>
          </p:sp>
        </mc:Choice>
        <mc:Fallback xmlns="">
          <p:sp>
            <p:nvSpPr>
              <p:cNvPr id="7" name="Rechteck 6"/>
              <p:cNvSpPr>
                <a:spLocks noRot="1" noChangeAspect="1" noMove="1" noResize="1" noEditPoints="1" noAdjustHandles="1" noChangeArrowheads="1" noChangeShapeType="1" noTextEdit="1"/>
              </p:cNvSpPr>
              <p:nvPr/>
            </p:nvSpPr>
            <p:spPr>
              <a:xfrm>
                <a:off x="1681349" y="5918313"/>
                <a:ext cx="5781301" cy="523220"/>
              </a:xfrm>
              <a:prstGeom prst="rect">
                <a:avLst/>
              </a:prstGeom>
              <a:blipFill>
                <a:blip r:embed="rId5"/>
                <a:stretch>
                  <a:fillRect l="-105" b="-6593"/>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9861593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2.9. Komplexe Visualisierungen von Verteilungen (Teil 3)</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 Visualisierung, bei der zwei Binomialverteilungen, z. B. mit identischen </a:t>
                </a:r>
                <a14:m>
                  <m:oMath xmlns:m="http://schemas.openxmlformats.org/officeDocument/2006/math">
                    <m:r>
                      <a:rPr lang="de-DE" sz="1800" i="1" kern="0" dirty="0" smtClean="0">
                        <a:latin typeface="Cambria Math" panose="02040503050406030204" pitchFamily="18" charset="0"/>
                      </a:rPr>
                      <m:t>𝑛</m:t>
                    </m:r>
                  </m:oMath>
                </a14:m>
                <a:r>
                  <a:rPr lang="de-DE" sz="1800" kern="0" dirty="0"/>
                  <a:t> und </a:t>
                </a:r>
                <a14:m>
                  <m:oMath xmlns:m="http://schemas.openxmlformats.org/officeDocument/2006/math">
                    <m:r>
                      <a:rPr lang="de-DE" sz="1800" i="1" kern="0" dirty="0" smtClean="0">
                        <a:latin typeface="Cambria Math" panose="02040503050406030204" pitchFamily="18" charset="0"/>
                      </a:rPr>
                      <m:t>𝑘</m:t>
                    </m:r>
                  </m:oMath>
                </a14:m>
                <a:r>
                  <a:rPr lang="de-DE" sz="1800" kern="0" dirty="0"/>
                  <a:t> aber unterschiedlichen Wahrscheinlichkeiten </a:t>
                </a:r>
                <a14:m>
                  <m:oMath xmlns:m="http://schemas.openxmlformats.org/officeDocument/2006/math">
                    <m:sSub>
                      <m:sSubPr>
                        <m:ctrlPr>
                          <a:rPr lang="de-DE" sz="1800" b="0" i="1" kern="0" dirty="0" smtClean="0">
                            <a:latin typeface="Cambria Math" panose="02040503050406030204" pitchFamily="18" charset="0"/>
                          </a:rPr>
                        </m:ctrlPr>
                      </m:sSubPr>
                      <m:e>
                        <m:r>
                          <a:rPr lang="de-DE" sz="1800" i="1" kern="0" dirty="0" smtClean="0">
                            <a:latin typeface="Cambria Math" panose="02040503050406030204" pitchFamily="18" charset="0"/>
                          </a:rPr>
                          <m:t>𝑝</m:t>
                        </m:r>
                      </m:e>
                      <m:sub>
                        <m:r>
                          <a:rPr lang="de-DE" sz="1800" b="0" i="1" kern="0" dirty="0" smtClean="0">
                            <a:latin typeface="Cambria Math" panose="02040503050406030204" pitchFamily="18" charset="0"/>
                          </a:rPr>
                          <m:t>1</m:t>
                        </m:r>
                      </m:sub>
                    </m:sSub>
                  </m:oMath>
                </a14:m>
                <a:r>
                  <a:rPr lang="de-DE" sz="1800" kern="0" dirty="0"/>
                  <a:t> und </a:t>
                </a:r>
                <a14:m>
                  <m:oMath xmlns:m="http://schemas.openxmlformats.org/officeDocument/2006/math">
                    <m:sSub>
                      <m:sSubPr>
                        <m:ctrlPr>
                          <a:rPr lang="de-DE" sz="1800" b="0" i="1" kern="0" dirty="0" smtClean="0">
                            <a:latin typeface="Cambria Math" panose="02040503050406030204" pitchFamily="18" charset="0"/>
                          </a:rPr>
                        </m:ctrlPr>
                      </m:sSubPr>
                      <m:e>
                        <m:r>
                          <a:rPr lang="de-DE" sz="1800" i="1" kern="0" dirty="0" smtClean="0">
                            <a:latin typeface="Cambria Math" panose="02040503050406030204" pitchFamily="18" charset="0"/>
                          </a:rPr>
                          <m:t>𝑝</m:t>
                        </m:r>
                      </m:e>
                      <m:sub>
                        <m:r>
                          <a:rPr lang="de-DE" sz="1800" b="0" i="0" kern="0" dirty="0" smtClean="0">
                            <a:latin typeface="Cambria Math" panose="02040503050406030204" pitchFamily="18" charset="0"/>
                          </a:rPr>
                          <m:t>2</m:t>
                        </m:r>
                      </m:sub>
                    </m:sSub>
                  </m:oMath>
                </a14:m>
                <a:r>
                  <a:rPr lang="de-DE" sz="1800" kern="0" dirty="0"/>
                  <a:t> anschaulich miteinander verglichen werden können.</a:t>
                </a:r>
              </a:p>
              <a:p>
                <a:pPr marL="800100" lvl="1" indent="-342900">
                  <a:buFont typeface="Wingdings" panose="05000000000000000000" pitchFamily="2" charset="2"/>
                  <a:buChar char="§"/>
                </a:pPr>
                <a:endParaRPr lang="de-DE" kern="0" dirty="0"/>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5400600"/>
              </a:xfrm>
              <a:prstGeom prst="rect">
                <a:avLst/>
              </a:prstGeom>
              <a:blipFill>
                <a:blip r:embed="rId4"/>
                <a:stretch>
                  <a:fillRect l="-362" t="-1469"/>
                </a:stretch>
              </a:blipFill>
              <a:ln w="9525">
                <a:noFill/>
                <a:miter lim="800000"/>
                <a:headEnd/>
                <a:tailEnd/>
              </a:ln>
            </p:spPr>
            <p:txBody>
              <a:bodyPr/>
              <a:lstStyle/>
              <a:p>
                <a:r>
                  <a:rPr lang="de-DE">
                    <a:noFill/>
                  </a:rPr>
                  <a:t> </a:t>
                </a:r>
              </a:p>
            </p:txBody>
          </p:sp>
        </mc:Fallback>
      </mc:AlternateContent>
      <p:pic>
        <p:nvPicPr>
          <p:cNvPr id="4" name="Grafik 3"/>
          <p:cNvPicPr>
            <a:picLocks noChangeAspect="1"/>
          </p:cNvPicPr>
          <p:nvPr/>
        </p:nvPicPr>
        <p:blipFill rotWithShape="1">
          <a:blip r:embed="rId5"/>
          <a:srcRect t="1350"/>
          <a:stretch/>
        </p:blipFill>
        <p:spPr>
          <a:xfrm>
            <a:off x="2086622" y="2508472"/>
            <a:ext cx="4970756" cy="3705944"/>
          </a:xfrm>
          <a:prstGeom prst="rect">
            <a:avLst/>
          </a:prstGeom>
          <a:ln w="28575">
            <a:solidFill>
              <a:schemeClr val="accent1"/>
            </a:solidFill>
          </a:ln>
        </p:spPr>
      </p:pic>
      <p:pic>
        <p:nvPicPr>
          <p:cNvPr id="9" name="Grafik 8">
            <a:extLst>
              <a:ext uri="{FF2B5EF4-FFF2-40B4-BE49-F238E27FC236}">
                <a16:creationId xmlns:a16="http://schemas.microsoft.com/office/drawing/2014/main" id="{99124E27-351F-472B-93FD-76A3ECAF90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610581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Erstellen Sie in Analogie zur Binomialverteilung (Hilfekarte 2.5.) eine geeignete Visualisierung der </a:t>
                </a:r>
                <a:r>
                  <a:rPr lang="de-DE" sz="1800" dirty="0">
                    <a:latin typeface="Calibri" panose="020F0502020204030204" pitchFamily="34" charset="0"/>
                    <a:cs typeface="Calibri" panose="020F0502020204030204" pitchFamily="34" charset="0"/>
                  </a:rPr>
                  <a:t>Dichte der Normalverteilung </a:t>
                </a:r>
                <a:r>
                  <a:rPr lang="de-DE" sz="1800" dirty="0"/>
                  <a:t>in Abhängigkeit von </a:t>
                </a:r>
                <a14:m>
                  <m:oMath xmlns:m="http://schemas.openxmlformats.org/officeDocument/2006/math">
                    <m:r>
                      <a:rPr lang="de-DE" sz="1800" i="1" dirty="0" smtClean="0">
                        <a:latin typeface="Cambria Math" panose="02040503050406030204" pitchFamily="18" charset="0"/>
                        <a:ea typeface="Cambria Math" panose="02040503050406030204" pitchFamily="18" charset="0"/>
                      </a:rPr>
                      <m:t>𝜇</m:t>
                    </m:r>
                  </m:oMath>
                </a14:m>
                <a:r>
                  <a:rPr lang="de-DE" sz="1800" dirty="0"/>
                  <a:t> und </a:t>
                </a:r>
                <a14:m>
                  <m:oMath xmlns:m="http://schemas.openxmlformats.org/officeDocument/2006/math">
                    <m:r>
                      <a:rPr lang="de-DE" sz="1800" i="1" dirty="0" smtClean="0">
                        <a:latin typeface="Cambria Math" panose="02040503050406030204" pitchFamily="18" charset="0"/>
                        <a:ea typeface="Cambria Math" panose="02040503050406030204" pitchFamily="18" charset="0"/>
                      </a:rPr>
                      <m:t>𝜎</m:t>
                    </m:r>
                  </m:oMath>
                </a14:m>
                <a:r>
                  <a:rPr lang="de-DE" sz="1800" dirty="0"/>
                  <a:t>:</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a:t>2.10. Normalverteilung in GeoGebra (Teil 1)</a:t>
            </a:r>
            <a:endParaRPr lang="de-DE" dirty="0"/>
          </a:p>
        </p:txBody>
      </p:sp>
      <p:grpSp>
        <p:nvGrpSpPr>
          <p:cNvPr id="7" name="Gruppieren 6"/>
          <p:cNvGrpSpPr/>
          <p:nvPr/>
        </p:nvGrpSpPr>
        <p:grpSpPr>
          <a:xfrm>
            <a:off x="2569814" y="2444469"/>
            <a:ext cx="4004371" cy="2450221"/>
            <a:chOff x="323526" y="4193935"/>
            <a:chExt cx="4004371" cy="2450221"/>
          </a:xfrm>
        </p:grpSpPr>
        <p:grpSp>
          <p:nvGrpSpPr>
            <p:cNvPr id="8" name="Gruppieren 7"/>
            <p:cNvGrpSpPr/>
            <p:nvPr/>
          </p:nvGrpSpPr>
          <p:grpSpPr>
            <a:xfrm>
              <a:off x="323526" y="4193935"/>
              <a:ext cx="4004371" cy="2423758"/>
              <a:chOff x="168141" y="4193935"/>
              <a:chExt cx="4004371" cy="2423758"/>
            </a:xfrm>
          </p:grpSpPr>
          <p:pic>
            <p:nvPicPr>
              <p:cNvPr id="10" name="Grafik 9"/>
              <p:cNvPicPr>
                <a:picLocks noChangeAspect="1"/>
              </p:cNvPicPr>
              <p:nvPr/>
            </p:nvPicPr>
            <p:blipFill rotWithShape="1">
              <a:blip r:embed="rId3"/>
              <a:srcRect r="7156" b="3193"/>
              <a:stretch/>
            </p:blipFill>
            <p:spPr>
              <a:xfrm>
                <a:off x="168141" y="4220398"/>
                <a:ext cx="4004371" cy="2397295"/>
              </a:xfrm>
              <a:prstGeom prst="rect">
                <a:avLst/>
              </a:prstGeom>
              <a:ln w="28575">
                <a:solidFill>
                  <a:schemeClr val="accent1"/>
                </a:solidFill>
              </a:ln>
            </p:spPr>
          </p:pic>
          <p:sp>
            <p:nvSpPr>
              <p:cNvPr id="11" name="Rechteck 10"/>
              <p:cNvSpPr/>
              <p:nvPr/>
            </p:nvSpPr>
            <p:spPr>
              <a:xfrm>
                <a:off x="737254" y="4193935"/>
                <a:ext cx="2866143" cy="646331"/>
              </a:xfrm>
              <a:prstGeom prst="rect">
                <a:avLst/>
              </a:prstGeom>
            </p:spPr>
            <p:txBody>
              <a:bodyPr wrap="square">
                <a:spAutoFit/>
              </a:bodyPr>
              <a:lstStyle/>
              <a:p>
                <a:r>
                  <a:rPr lang="de-DE" dirty="0">
                    <a:solidFill>
                      <a:prstClr val="black"/>
                    </a:solidFill>
                    <a:latin typeface="Calibri" panose="020F0502020204030204" pitchFamily="34" charset="0"/>
                    <a:ea typeface="ＭＳ Ｐゴシック" charset="-128"/>
                  </a:rPr>
                  <a:t>Dichte der Normalverteilung</a:t>
                </a:r>
                <a:br>
                  <a:rPr lang="de-DE" dirty="0">
                    <a:latin typeface="Calibri" panose="020F0502020204030204" pitchFamily="34" charset="0"/>
                    <a:cs typeface="Calibri" panose="020F0502020204030204" pitchFamily="34" charset="0"/>
                  </a:rPr>
                </a:br>
                <a:endParaRPr lang="de-DE" dirty="0"/>
              </a:p>
            </p:txBody>
          </p:sp>
        </p:grpSp>
        <mc:AlternateContent xmlns:mc="http://schemas.openxmlformats.org/markup-compatibility/2006" xmlns:a14="http://schemas.microsoft.com/office/drawing/2010/main">
          <mc:Choice Requires="a14">
            <p:sp>
              <p:nvSpPr>
                <p:cNvPr id="9" name="Textfeld 8"/>
                <p:cNvSpPr txBox="1"/>
                <p:nvPr/>
              </p:nvSpPr>
              <p:spPr>
                <a:xfrm>
                  <a:off x="2742361" y="6244046"/>
                  <a:ext cx="1016421"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2000" i="1" smtClean="0">
                            <a:solidFill>
                              <a:srgbClr val="984807"/>
                            </a:solidFill>
                            <a:latin typeface="Cambria Math" panose="02040503050406030204" pitchFamily="18" charset="0"/>
                          </a:rPr>
                          <m:t>𝑘</m:t>
                        </m:r>
                      </m:oMath>
                    </m:oMathPara>
                  </a14:m>
                  <a:endParaRPr lang="de-DE" sz="2000" dirty="0">
                    <a:solidFill>
                      <a:srgbClr val="984807"/>
                    </a:solidFill>
                  </a:endParaRPr>
                </a:p>
              </p:txBody>
            </p:sp>
          </mc:Choice>
          <mc:Fallback xmlns="">
            <p:sp>
              <p:nvSpPr>
                <p:cNvPr id="17" name="Textfeld 16"/>
                <p:cNvSpPr txBox="1">
                  <a:spLocks noRot="1" noChangeAspect="1" noMove="1" noResize="1" noEditPoints="1" noAdjustHandles="1" noChangeArrowheads="1" noChangeShapeType="1" noTextEdit="1"/>
                </p:cNvSpPr>
                <p:nvPr/>
              </p:nvSpPr>
              <p:spPr>
                <a:xfrm>
                  <a:off x="2742361" y="6244046"/>
                  <a:ext cx="1016421" cy="400110"/>
                </a:xfrm>
                <a:prstGeom prst="rect">
                  <a:avLst/>
                </a:prstGeom>
                <a:blipFill>
                  <a:blip r:embed="rId9"/>
                  <a:stretch>
                    <a:fillRect/>
                  </a:stretch>
                </a:blipFill>
              </p:spPr>
              <p:txBody>
                <a:bodyPr/>
                <a:lstStyle/>
                <a:p>
                  <a:r>
                    <a:rPr lang="de-DE">
                      <a:noFill/>
                    </a:rPr>
                    <a:t> </a:t>
                  </a:r>
                </a:p>
              </p:txBody>
            </p:sp>
          </mc:Fallback>
        </mc:AlternateContent>
      </p:grpSp>
      <p:pic>
        <p:nvPicPr>
          <p:cNvPr id="14" name="Grafik 13">
            <a:extLst>
              <a:ext uri="{FF2B5EF4-FFF2-40B4-BE49-F238E27FC236}">
                <a16:creationId xmlns:a16="http://schemas.microsoft.com/office/drawing/2014/main" id="{BEE8C06C-594D-4239-99D7-4E1FBB24733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5557204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sz="2400" dirty="0"/>
              <a:t>2.9. Lösung: Komplexe Visualisierungen von Verteilungen (Teil 3)</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740151" cy="497307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Zunächst müssen die zwei Binomialverteilungen in jeweils zwei Farben erstellt werden. Hierbei geht man vor wie bei Hilfekarte 1.7. beschrieben, außer dass bei dem oberen Balkendiagramm die zugrundeliegende Wahrscheinlichkeit </a:t>
                </a:r>
                <a14:m>
                  <m:oMath xmlns:m="http://schemas.openxmlformats.org/officeDocument/2006/math">
                    <m:sSub>
                      <m:sSubPr>
                        <m:ctrlPr>
                          <a:rPr lang="de-DE" sz="1800" b="0" i="1" kern="0" smtClean="0">
                            <a:latin typeface="Cambria Math" panose="02040503050406030204" pitchFamily="18" charset="0"/>
                          </a:rPr>
                        </m:ctrlPr>
                      </m:sSubPr>
                      <m:e>
                        <m:r>
                          <a:rPr lang="de-DE" sz="1800" b="0" i="1" kern="0" smtClean="0">
                            <a:latin typeface="Cambria Math" panose="02040503050406030204" pitchFamily="18" charset="0"/>
                          </a:rPr>
                          <m:t>𝑝</m:t>
                        </m:r>
                      </m:e>
                      <m:sub>
                        <m:r>
                          <a:rPr lang="de-DE" sz="1800" b="0" i="1" kern="0" smtClean="0">
                            <a:latin typeface="Cambria Math" panose="02040503050406030204" pitchFamily="18" charset="0"/>
                          </a:rPr>
                          <m:t>1</m:t>
                        </m:r>
                      </m:sub>
                    </m:sSub>
                  </m:oMath>
                </a14:m>
                <a:r>
                  <a:rPr lang="de-DE" sz="1800" kern="0" dirty="0"/>
                  <a:t> und bei dem Unterem </a:t>
                </a:r>
                <a14:m>
                  <m:oMath xmlns:m="http://schemas.openxmlformats.org/officeDocument/2006/math">
                    <m:sSub>
                      <m:sSubPr>
                        <m:ctrlPr>
                          <a:rPr lang="de-DE" sz="1800" b="0" i="1" kern="0" smtClean="0">
                            <a:latin typeface="Cambria Math" panose="02040503050406030204" pitchFamily="18" charset="0"/>
                          </a:rPr>
                        </m:ctrlPr>
                      </m:sSubPr>
                      <m:e>
                        <m:r>
                          <a:rPr lang="de-DE" sz="1800" b="0" i="1" kern="0" smtClean="0">
                            <a:latin typeface="Cambria Math" panose="02040503050406030204" pitchFamily="18" charset="0"/>
                          </a:rPr>
                          <m:t>𝑝</m:t>
                        </m:r>
                      </m:e>
                      <m:sub>
                        <m:r>
                          <a:rPr lang="de-DE" sz="1800" b="0" i="1" kern="0" smtClean="0">
                            <a:latin typeface="Cambria Math" panose="02040503050406030204" pitchFamily="18" charset="0"/>
                          </a:rPr>
                          <m:t>2</m:t>
                        </m:r>
                      </m:sub>
                    </m:sSub>
                  </m:oMath>
                </a14:m>
                <a:r>
                  <a:rPr lang="de-DE" sz="1800" kern="0" dirty="0"/>
                  <a:t> ist.   </a:t>
                </a:r>
              </a:p>
              <a:p>
                <a:endParaRPr lang="de-DE" sz="1800" kern="0" dirty="0"/>
              </a:p>
              <a:p>
                <a:endParaRPr lang="de-DE" sz="1800" kern="0" dirty="0"/>
              </a:p>
              <a:p>
                <a:r>
                  <a:rPr lang="de-DE" sz="1800" kern="0" dirty="0"/>
                  <a:t>Nun lässt man sich ein zweites Grafikfenster anzeigen. Dies geht über die obere Leiste und einen Klick auf </a:t>
                </a:r>
                <a:r>
                  <a:rPr lang="de-DE" sz="1800" kern="0" dirty="0">
                    <a:latin typeface="Cambria Math" panose="02040503050406030204" pitchFamily="18" charset="0"/>
                    <a:ea typeface="Cambria Math" panose="02040503050406030204" pitchFamily="18" charset="0"/>
                  </a:rPr>
                  <a:t>≡</a:t>
                </a:r>
                <a:r>
                  <a:rPr lang="de-DE" sz="1800" kern="0" dirty="0"/>
                  <a:t> </a:t>
                </a:r>
                <a:r>
                  <a:rPr lang="de-DE" sz="1800" kern="0" dirty="0">
                    <a:sym typeface="Wingdings" panose="05000000000000000000" pitchFamily="2" charset="2"/>
                  </a:rPr>
                  <a:t></a:t>
                </a:r>
                <a:r>
                  <a:rPr lang="de-DE" sz="1800" kern="0" dirty="0"/>
                  <a:t>Ansicht </a:t>
                </a:r>
                <a:r>
                  <a:rPr lang="de-DE" sz="1800" kern="0" dirty="0">
                    <a:sym typeface="Wingdings" panose="05000000000000000000" pitchFamily="2" charset="2"/>
                  </a:rPr>
                  <a:t> Grafik 2. </a:t>
                </a:r>
              </a:p>
              <a:p>
                <a:r>
                  <a:rPr lang="de-DE" sz="1800" kern="0" dirty="0">
                    <a:sym typeface="Wingdings" panose="05000000000000000000" pitchFamily="2" charset="2"/>
                  </a:rPr>
                  <a:t>Durch Klick auf </a:t>
                </a:r>
                <a:r>
                  <a:rPr lang="de-DE" sz="1800" kern="0" dirty="0">
                    <a:latin typeface="Cambria Math" panose="02040503050406030204" pitchFamily="18" charset="0"/>
                    <a:ea typeface="Cambria Math" panose="02040503050406030204" pitchFamily="18" charset="0"/>
                  </a:rPr>
                  <a:t>≡  </a:t>
                </a:r>
                <a:r>
                  <a:rPr lang="de-DE" sz="1800" kern="0" dirty="0"/>
                  <a:t>und       oder Drag and Drop (GeoGebra 5) </a:t>
                </a:r>
                <a:r>
                  <a:rPr lang="de-DE" sz="1800" kern="0" dirty="0">
                    <a:sym typeface="Wingdings" panose="05000000000000000000" pitchFamily="2" charset="2"/>
                  </a:rPr>
                  <a:t>kann dieses Grafikfenster 2 unter das erste Fenster gezogen werden. </a:t>
                </a:r>
              </a:p>
              <a:p>
                <a:r>
                  <a:rPr lang="de-DE" sz="1800" kern="0" dirty="0">
                    <a:sym typeface="Wingdings" panose="05000000000000000000" pitchFamily="2" charset="2"/>
                  </a:rPr>
                  <a:t>Nachdem beide Grafikfenster die selbe Achsenskalierung aufweisen, können die Objekte aus dem ersten Grafikfenster in das zweite Fenster verschoben werden. Dazu öffnet man die Einstellung des jeweiligen Objekts  Erweitert. Beim unteren Feld </a:t>
                </a:r>
                <a:r>
                  <a:rPr lang="de-DE" sz="1800" i="1" kern="0" dirty="0">
                    <a:sym typeface="Wingdings" panose="05000000000000000000" pitchFamily="2" charset="2"/>
                  </a:rPr>
                  <a:t>Anzeigen in</a:t>
                </a:r>
                <a:r>
                  <a:rPr lang="de-DE" sz="1800" kern="0" dirty="0">
                    <a:sym typeface="Wingdings" panose="05000000000000000000" pitchFamily="2" charset="2"/>
                  </a:rPr>
                  <a:t> kann Ausgesucht werden, wo sie angezeigt werden. </a:t>
                </a:r>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740151" cy="4973074"/>
              </a:xfrm>
              <a:prstGeom prst="rect">
                <a:avLst/>
              </a:prstGeom>
              <a:blipFill>
                <a:blip r:embed="rId4"/>
                <a:stretch>
                  <a:fillRect l="-349" t="-1595" r="-1325"/>
                </a:stretch>
              </a:blipFill>
              <a:ln w="9525">
                <a:noFill/>
                <a:miter lim="800000"/>
                <a:headEnd/>
                <a:tailEnd/>
              </a:ln>
            </p:spPr>
            <p:txBody>
              <a:bodyPr/>
              <a:lstStyle/>
              <a:p>
                <a:r>
                  <a:rPr lang="de-DE">
                    <a:noFill/>
                  </a:rPr>
                  <a:t> </a:t>
                </a:r>
              </a:p>
            </p:txBody>
          </p:sp>
        </mc:Fallback>
      </mc:AlternateContent>
      <p:sp>
        <p:nvSpPr>
          <p:cNvPr id="7" name="Rechteck 6"/>
          <p:cNvSpPr/>
          <p:nvPr/>
        </p:nvSpPr>
        <p:spPr>
          <a:xfrm>
            <a:off x="1681349" y="5305520"/>
            <a:ext cx="5781301"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Um eine gute graphische Vergleichbarkeit zu ermöglichen, müssen die Achsenskalierungen der beiden Grafiken identisch gewählt werden. </a:t>
            </a:r>
          </a:p>
        </p:txBody>
      </p:sp>
      <mc:AlternateContent xmlns:mc="http://schemas.openxmlformats.org/markup-compatibility/2006" xmlns:a14="http://schemas.microsoft.com/office/drawing/2010/main">
        <mc:Choice Requires="a14">
          <p:sp>
            <p:nvSpPr>
              <p:cNvPr id="9" name="Rechteck 8"/>
              <p:cNvSpPr/>
              <p:nvPr/>
            </p:nvSpPr>
            <p:spPr>
              <a:xfrm>
                <a:off x="2472581" y="1832244"/>
                <a:ext cx="4198838"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In GeoGebra wird z. B.  </a:t>
                </a:r>
                <a14:m>
                  <m:oMath xmlns:m="http://schemas.openxmlformats.org/officeDocument/2006/math">
                    <m:sSub>
                      <m:sSubPr>
                        <m:ctrlPr>
                          <a:rPr lang="de-DE" sz="1400" i="1" kern="0">
                            <a:latin typeface="Cambria Math" panose="02040503050406030204" pitchFamily="18" charset="0"/>
                          </a:rPr>
                        </m:ctrlPr>
                      </m:sSubPr>
                      <m:e>
                        <m:r>
                          <a:rPr lang="de-DE" sz="1400" i="1" kern="0">
                            <a:latin typeface="Cambria Math" panose="02040503050406030204" pitchFamily="18" charset="0"/>
                          </a:rPr>
                          <m:t>𝑝</m:t>
                        </m:r>
                      </m:e>
                      <m:sub>
                        <m:r>
                          <a:rPr lang="de-DE" sz="1400" i="1" kern="0">
                            <a:latin typeface="Cambria Math" panose="02040503050406030204" pitchFamily="18" charset="0"/>
                          </a:rPr>
                          <m:t>1</m:t>
                        </m:r>
                      </m:sub>
                    </m:sSub>
                  </m:oMath>
                </a14:m>
                <a:r>
                  <a:rPr lang="de-DE" sz="1400" dirty="0">
                    <a:latin typeface="Calibri" panose="020F0502020204030204" pitchFamily="34" charset="0"/>
                    <a:cs typeface="Calibri" panose="020F0502020204030204" pitchFamily="34" charset="0"/>
                  </a:rPr>
                  <a:t>  in der Form p_1 eingegeben. </a:t>
                </a:r>
              </a:p>
            </p:txBody>
          </p:sp>
        </mc:Choice>
        <mc:Fallback xmlns="">
          <p:sp>
            <p:nvSpPr>
              <p:cNvPr id="9" name="Rechteck 8"/>
              <p:cNvSpPr>
                <a:spLocks noRot="1" noChangeAspect="1" noMove="1" noResize="1" noEditPoints="1" noAdjustHandles="1" noChangeArrowheads="1" noChangeShapeType="1" noTextEdit="1"/>
              </p:cNvSpPr>
              <p:nvPr/>
            </p:nvSpPr>
            <p:spPr>
              <a:xfrm>
                <a:off x="2472581" y="1832244"/>
                <a:ext cx="4198838" cy="523220"/>
              </a:xfrm>
              <a:prstGeom prst="rect">
                <a:avLst/>
              </a:prstGeom>
              <a:blipFill>
                <a:blip r:embed="rId5"/>
                <a:stretch>
                  <a:fillRect l="-144" r="-1010" b="-7778"/>
                </a:stretch>
              </a:blipFill>
              <a:ln w="28575">
                <a:solidFill>
                  <a:srgbClr val="FF0000"/>
                </a:solidFill>
              </a:ln>
            </p:spPr>
            <p:txBody>
              <a:bodyPr/>
              <a:lstStyle/>
              <a:p>
                <a:r>
                  <a:rPr lang="de-DE">
                    <a:noFill/>
                  </a:rPr>
                  <a:t> </a:t>
                </a:r>
              </a:p>
            </p:txBody>
          </p:sp>
        </mc:Fallback>
      </mc:AlternateContent>
      <p:grpSp>
        <p:nvGrpSpPr>
          <p:cNvPr id="12" name="Gruppieren 11"/>
          <p:cNvGrpSpPr/>
          <p:nvPr/>
        </p:nvGrpSpPr>
        <p:grpSpPr>
          <a:xfrm>
            <a:off x="2421484" y="3367357"/>
            <a:ext cx="257695" cy="252416"/>
            <a:chOff x="4156363" y="3037875"/>
            <a:chExt cx="257695" cy="229634"/>
          </a:xfrm>
        </p:grpSpPr>
        <p:cxnSp>
          <p:nvCxnSpPr>
            <p:cNvPr id="3" name="Gerade Verbindung mit Pfeil 2"/>
            <p:cNvCxnSpPr/>
            <p:nvPr/>
          </p:nvCxnSpPr>
          <p:spPr bwMode="auto">
            <a:xfrm>
              <a:off x="4156363" y="3150524"/>
              <a:ext cx="257695" cy="0"/>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cxnSp>
          <p:nvCxnSpPr>
            <p:cNvPr id="11" name="Gerade Verbindung mit Pfeil 10"/>
            <p:cNvCxnSpPr/>
            <p:nvPr/>
          </p:nvCxnSpPr>
          <p:spPr bwMode="auto">
            <a:xfrm>
              <a:off x="4284821" y="3037875"/>
              <a:ext cx="2382" cy="229634"/>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grpSp>
    </p:spTree>
    <p:extLst>
      <p:ext uri="{BB962C8B-B14F-4D97-AF65-F5344CB8AC3E}">
        <p14:creationId xmlns:p14="http://schemas.microsoft.com/office/powerpoint/2010/main" val="20859191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7" y="551169"/>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2.10. Lösung: Normalverteilung in GeoGebra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97217"/>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Die Normalverteilung kann in GeoGebra über den Befehl</a:t>
                </a:r>
                <a:br>
                  <a:rPr lang="de-DE" sz="1800" kern="0" dirty="0"/>
                </a:br>
                <a:endParaRPr lang="de-DE" sz="1800" kern="0" dirty="0"/>
              </a:p>
              <a:p>
                <a:pPr>
                  <a:spcBef>
                    <a:spcPts val="2400"/>
                  </a:spcBef>
                </a:pPr>
                <a:r>
                  <a:rPr lang="de-DE" sz="1800" kern="0" dirty="0"/>
                  <a:t>visualisiert werden. GeoGebra schlägt diesen Befehl bereits nach wenigen Buchstaben vor. </a:t>
                </a:r>
              </a:p>
              <a:p>
                <a:pPr marL="0" lvl="1">
                  <a:spcBef>
                    <a:spcPts val="576"/>
                  </a:spcBef>
                  <a:buClr>
                    <a:srgbClr val="327A86"/>
                  </a:buClr>
                </a:pPr>
                <a:r>
                  <a:rPr lang="de-DE" sz="1800" kern="0" dirty="0"/>
                  <a:t>Dabei soll </a:t>
                </a:r>
                <a14:m>
                  <m:oMath xmlns:m="http://schemas.openxmlformats.org/officeDocument/2006/math">
                    <m:r>
                      <a:rPr lang="de-DE" i="1" dirty="0">
                        <a:latin typeface="Cambria Math" panose="02040503050406030204" pitchFamily="18" charset="0"/>
                        <a:ea typeface="Cambria Math" panose="02040503050406030204" pitchFamily="18" charset="0"/>
                      </a:rPr>
                      <m:t>𝜇</m:t>
                    </m:r>
                  </m:oMath>
                </a14:m>
                <a:r>
                  <a:rPr lang="de-DE" sz="1800" kern="0" dirty="0"/>
                  <a:t> der &lt;Erwartungswert&gt; und</a:t>
                </a:r>
                <a:r>
                  <a:rPr lang="de-DE" dirty="0">
                    <a:latin typeface="Calibri" panose="020F0502020204030204" pitchFamily="34" charset="0"/>
                    <a:cs typeface="Calibri" panose="020F0502020204030204" pitchFamily="34" charset="0"/>
                  </a:rPr>
                  <a:t> </a:t>
                </a:r>
                <a14:m>
                  <m:oMath xmlns:m="http://schemas.openxmlformats.org/officeDocument/2006/math">
                    <m:r>
                      <a:rPr lang="de-DE" i="1" dirty="0">
                        <a:latin typeface="Cambria Math" panose="02040503050406030204" pitchFamily="18" charset="0"/>
                        <a:ea typeface="Cambria Math" panose="02040503050406030204" pitchFamily="18" charset="0"/>
                      </a:rPr>
                      <m:t>𝜎</m:t>
                    </m:r>
                  </m:oMath>
                </a14:m>
                <a:r>
                  <a:rPr lang="de-DE" sz="1800" kern="0" dirty="0"/>
                  <a:t> die &lt;Standardabweichung&gt; sein. Da man die </a:t>
                </a:r>
                <a:r>
                  <a:rPr lang="de-DE" b="1" dirty="0">
                    <a:solidFill>
                      <a:prstClr val="black"/>
                    </a:solidFill>
                    <a:latin typeface="Calibri" panose="020F0502020204030204" pitchFamily="34" charset="0"/>
                    <a:ea typeface="ＭＳ Ｐゴシック" charset="-128"/>
                  </a:rPr>
                  <a:t>Dichte der Normalverteilung</a:t>
                </a:r>
                <a:r>
                  <a:rPr lang="de-DE" sz="1800" b="1" kern="0" dirty="0"/>
                  <a:t> </a:t>
                </a:r>
                <a:r>
                  <a:rPr lang="de-DE" sz="1800" kern="0" dirty="0"/>
                  <a:t>und keine </a:t>
                </a:r>
                <a:r>
                  <a:rPr lang="de-DE" dirty="0">
                    <a:latin typeface="Calibri" panose="020F0502020204030204" pitchFamily="34" charset="0"/>
                    <a:cs typeface="Calibri" panose="020F0502020204030204" pitchFamily="34" charset="0"/>
                  </a:rPr>
                  <a:t>Verteilungsfunktion der </a:t>
                </a:r>
                <a:r>
                  <a:rPr lang="de-DE" dirty="0">
                    <a:solidFill>
                      <a:prstClr val="black"/>
                    </a:solidFill>
                    <a:latin typeface="Calibri" panose="020F0502020204030204" pitchFamily="34" charset="0"/>
                    <a:ea typeface="ＭＳ Ｐゴシック" charset="-128"/>
                  </a:rPr>
                  <a:t>Normalverteilung</a:t>
                </a:r>
                <a:r>
                  <a:rPr lang="de-DE" dirty="0">
                    <a:latin typeface="Calibri" panose="020F0502020204030204" pitchFamily="34" charset="0"/>
                    <a:cs typeface="Calibri" panose="020F0502020204030204" pitchFamily="34" charset="0"/>
                  </a:rPr>
                  <a:t> visualisieren </a:t>
                </a:r>
                <a:r>
                  <a:rPr lang="de-DE" sz="1800" kern="0" dirty="0"/>
                  <a:t>möchte, wird für den &lt;Wahrheitswert&gt; </a:t>
                </a:r>
                <a:r>
                  <a:rPr lang="de-DE" sz="1800" i="1" kern="0" dirty="0"/>
                  <a:t>false</a:t>
                </a:r>
                <a:r>
                  <a:rPr lang="de-DE" sz="1800" kern="0" dirty="0"/>
                  <a:t> gewählt (siehe Hinweis).  </a:t>
                </a:r>
              </a:p>
              <a:p>
                <a:endParaRPr lang="de-DE" sz="1800" kern="0" dirty="0"/>
              </a:p>
              <a:p>
                <a:endParaRPr lang="de-DE" sz="1800" kern="0" dirty="0"/>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97217"/>
                <a:ext cx="8740151" cy="4285220"/>
              </a:xfrm>
              <a:prstGeom prst="rect">
                <a:avLst/>
              </a:prstGeom>
              <a:blipFill>
                <a:blip r:embed="rId4"/>
                <a:stretch>
                  <a:fillRect l="-349" t="-1849"/>
                </a:stretch>
              </a:blipFill>
              <a:ln w="9525">
                <a:noFill/>
                <a:miter lim="800000"/>
                <a:headEnd/>
                <a:tailEnd/>
              </a:ln>
            </p:spPr>
            <p:txBody>
              <a:bodyPr/>
              <a:lstStyle/>
              <a:p>
                <a:r>
                  <a:rPr lang="de-DE">
                    <a:noFill/>
                  </a:rPr>
                  <a:t> </a:t>
                </a:r>
              </a:p>
            </p:txBody>
          </p:sp>
        </mc:Fallback>
      </mc:AlternateContent>
      <p:sp>
        <p:nvSpPr>
          <p:cNvPr id="10" name="Rechteck 9"/>
          <p:cNvSpPr/>
          <p:nvPr/>
        </p:nvSpPr>
        <p:spPr>
          <a:xfrm>
            <a:off x="1681254" y="3095487"/>
            <a:ext cx="5781492"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Wahrheitswert = false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solidFill>
                  <a:prstClr val="black"/>
                </a:solidFill>
                <a:latin typeface="Calibri" panose="020F0502020204030204" pitchFamily="34" charset="0"/>
                <a:ea typeface="ＭＳ Ｐゴシック" charset="-128"/>
              </a:rPr>
              <a:t>Dichte der Normalverteilung</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Wahrheitswert = true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Verteilungsfunktion der </a:t>
            </a:r>
            <a:r>
              <a:rPr lang="de-DE" sz="1400" dirty="0">
                <a:solidFill>
                  <a:prstClr val="black"/>
                </a:solidFill>
                <a:latin typeface="Calibri" panose="020F0502020204030204" pitchFamily="34" charset="0"/>
                <a:ea typeface="ＭＳ Ｐゴシック" charset="-128"/>
              </a:rPr>
              <a:t>Normalverteilung</a:t>
            </a:r>
            <a:r>
              <a:rPr lang="de-DE" sz="1400" dirty="0">
                <a:latin typeface="Calibri" panose="020F0502020204030204" pitchFamily="34" charset="0"/>
                <a:cs typeface="Calibri" panose="020F0502020204030204" pitchFamily="34" charset="0"/>
              </a:rPr>
              <a:t> </a:t>
            </a:r>
          </a:p>
        </p:txBody>
      </p:sp>
      <p:pic>
        <p:nvPicPr>
          <p:cNvPr id="2" name="Grafik 1"/>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378575" y="1199933"/>
            <a:ext cx="8386850" cy="362022"/>
          </a:xfrm>
          <a:prstGeom prst="rect">
            <a:avLst/>
          </a:prstGeom>
          <a:ln w="28575">
            <a:solidFill>
              <a:schemeClr val="accent2">
                <a:lumMod val="75000"/>
              </a:schemeClr>
            </a:solidFill>
          </a:ln>
        </p:spPr>
      </p:pic>
      <p:grpSp>
        <p:nvGrpSpPr>
          <p:cNvPr id="9" name="Gruppieren 8"/>
          <p:cNvGrpSpPr/>
          <p:nvPr/>
        </p:nvGrpSpPr>
        <p:grpSpPr>
          <a:xfrm>
            <a:off x="4859805" y="4056756"/>
            <a:ext cx="3656997" cy="2423758"/>
            <a:chOff x="5169160" y="4193935"/>
            <a:chExt cx="3656997" cy="2423758"/>
          </a:xfrm>
        </p:grpSpPr>
        <p:pic>
          <p:nvPicPr>
            <p:cNvPr id="13" name="Grafik 12"/>
            <p:cNvPicPr>
              <a:picLocks noChangeAspect="1"/>
            </p:cNvPicPr>
            <p:nvPr/>
          </p:nvPicPr>
          <p:blipFill rotWithShape="1">
            <a:blip r:embed="rId7"/>
            <a:srcRect l="2346"/>
            <a:stretch/>
          </p:blipFill>
          <p:spPr>
            <a:xfrm>
              <a:off x="5169160" y="4193935"/>
              <a:ext cx="3656997" cy="2423758"/>
            </a:xfrm>
            <a:prstGeom prst="rect">
              <a:avLst/>
            </a:prstGeom>
            <a:ln w="28575">
              <a:solidFill>
                <a:schemeClr val="accent1"/>
              </a:solidFill>
            </a:ln>
          </p:spPr>
        </p:pic>
        <p:sp>
          <p:nvSpPr>
            <p:cNvPr id="4" name="Rechteck 3"/>
            <p:cNvSpPr/>
            <p:nvPr/>
          </p:nvSpPr>
          <p:spPr>
            <a:xfrm>
              <a:off x="5539716" y="4193935"/>
              <a:ext cx="2401104" cy="646331"/>
            </a:xfrm>
            <a:prstGeom prst="rect">
              <a:avLst/>
            </a:prstGeom>
          </p:spPr>
          <p:txBody>
            <a:bodyPr wrap="square">
              <a:spAutoFit/>
            </a:bodyPr>
            <a:lstStyle/>
            <a:p>
              <a:r>
                <a:rPr lang="de-DE" dirty="0">
                  <a:latin typeface="Calibri" panose="020F0502020204030204" pitchFamily="34" charset="0"/>
                  <a:cs typeface="Calibri" panose="020F0502020204030204" pitchFamily="34" charset="0"/>
                </a:rPr>
                <a:t>Verteilungsfunktion der </a:t>
              </a:r>
              <a:r>
                <a:rPr lang="de-DE" dirty="0">
                  <a:solidFill>
                    <a:prstClr val="black"/>
                  </a:solidFill>
                  <a:latin typeface="Calibri" panose="020F0502020204030204" pitchFamily="34" charset="0"/>
                  <a:ea typeface="ＭＳ Ｐゴシック" charset="-128"/>
                </a:rPr>
                <a:t>Normalverteilung</a:t>
              </a:r>
              <a:r>
                <a:rPr lang="de-DE" dirty="0">
                  <a:latin typeface="Calibri" panose="020F0502020204030204" pitchFamily="34" charset="0"/>
                  <a:cs typeface="Calibri" panose="020F0502020204030204" pitchFamily="34" charset="0"/>
                </a:rPr>
                <a:t> </a:t>
              </a:r>
              <a:endParaRPr lang="de-DE" dirty="0"/>
            </a:p>
          </p:txBody>
        </p:sp>
      </p:grpSp>
      <p:grpSp>
        <p:nvGrpSpPr>
          <p:cNvPr id="18" name="Gruppieren 17">
            <a:extLst>
              <a:ext uri="{FF2B5EF4-FFF2-40B4-BE49-F238E27FC236}">
                <a16:creationId xmlns:a16="http://schemas.microsoft.com/office/drawing/2014/main" id="{02383708-AF74-481C-A1B6-C26D59766238}"/>
              </a:ext>
            </a:extLst>
          </p:cNvPr>
          <p:cNvGrpSpPr/>
          <p:nvPr/>
        </p:nvGrpSpPr>
        <p:grpSpPr>
          <a:xfrm>
            <a:off x="514556" y="4053413"/>
            <a:ext cx="4004371" cy="2515092"/>
            <a:chOff x="323526" y="4193935"/>
            <a:chExt cx="4004371" cy="2515092"/>
          </a:xfrm>
        </p:grpSpPr>
        <mc:AlternateContent xmlns:mc="http://schemas.openxmlformats.org/markup-compatibility/2006" xmlns:a14="http://schemas.microsoft.com/office/drawing/2010/main">
          <mc:Choice Requires="a14">
            <p:sp>
              <p:nvSpPr>
                <p:cNvPr id="19" name="Textfeld 18">
                  <a:extLst>
                    <a:ext uri="{FF2B5EF4-FFF2-40B4-BE49-F238E27FC236}">
                      <a16:creationId xmlns:a16="http://schemas.microsoft.com/office/drawing/2014/main" id="{AC9BAE29-5D9A-4D8A-AA71-9729DBD4D43C}"/>
                    </a:ext>
                  </a:extLst>
                </p:cNvPr>
                <p:cNvSpPr txBox="1"/>
                <p:nvPr/>
              </p:nvSpPr>
              <p:spPr>
                <a:xfrm>
                  <a:off x="2537659" y="6308917"/>
                  <a:ext cx="1016421"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2000" i="1" smtClean="0">
                            <a:solidFill>
                              <a:srgbClr val="984807"/>
                            </a:solidFill>
                            <a:latin typeface="Cambria Math" panose="02040503050406030204" pitchFamily="18" charset="0"/>
                          </a:rPr>
                          <m:t>𝑘</m:t>
                        </m:r>
                      </m:oMath>
                    </m:oMathPara>
                  </a14:m>
                  <a:endParaRPr lang="de-DE" sz="2000" dirty="0">
                    <a:solidFill>
                      <a:srgbClr val="984807"/>
                    </a:solidFill>
                  </a:endParaRPr>
                </a:p>
              </p:txBody>
            </p:sp>
          </mc:Choice>
          <mc:Fallback xmlns="">
            <p:sp>
              <p:nvSpPr>
                <p:cNvPr id="21" name="Textfeld 20"/>
                <p:cNvSpPr txBox="1">
                  <a:spLocks noRot="1" noChangeAspect="1" noMove="1" noResize="1" noEditPoints="1" noAdjustHandles="1" noChangeArrowheads="1" noChangeShapeType="1" noTextEdit="1"/>
                </p:cNvSpPr>
                <p:nvPr/>
              </p:nvSpPr>
              <p:spPr>
                <a:xfrm>
                  <a:off x="2537659" y="6308917"/>
                  <a:ext cx="1016421" cy="400110"/>
                </a:xfrm>
                <a:prstGeom prst="rect">
                  <a:avLst/>
                </a:prstGeom>
                <a:blipFill>
                  <a:blip r:embed="rId8"/>
                  <a:stretch>
                    <a:fillRect/>
                  </a:stretch>
                </a:blipFill>
              </p:spPr>
              <p:txBody>
                <a:bodyPr/>
                <a:lstStyle/>
                <a:p>
                  <a:r>
                    <a:rPr lang="de-DE">
                      <a:noFill/>
                    </a:rPr>
                    <a:t> </a:t>
                  </a:r>
                </a:p>
              </p:txBody>
            </p:sp>
          </mc:Fallback>
        </mc:AlternateContent>
        <p:grpSp>
          <p:nvGrpSpPr>
            <p:cNvPr id="20" name="Gruppieren 19">
              <a:extLst>
                <a:ext uri="{FF2B5EF4-FFF2-40B4-BE49-F238E27FC236}">
                  <a16:creationId xmlns:a16="http://schemas.microsoft.com/office/drawing/2014/main" id="{BD0C2E20-2C73-4518-BA51-D9AA3559A2DF}"/>
                </a:ext>
              </a:extLst>
            </p:cNvPr>
            <p:cNvGrpSpPr/>
            <p:nvPr/>
          </p:nvGrpSpPr>
          <p:grpSpPr>
            <a:xfrm>
              <a:off x="323526" y="4193935"/>
              <a:ext cx="4004371" cy="2450221"/>
              <a:chOff x="323526" y="4193935"/>
              <a:chExt cx="4004371" cy="2450221"/>
            </a:xfrm>
          </p:grpSpPr>
          <p:grpSp>
            <p:nvGrpSpPr>
              <p:cNvPr id="27" name="Gruppieren 26">
                <a:extLst>
                  <a:ext uri="{FF2B5EF4-FFF2-40B4-BE49-F238E27FC236}">
                    <a16:creationId xmlns:a16="http://schemas.microsoft.com/office/drawing/2014/main" id="{1A64D528-2593-4733-AB49-61A1458FEABD}"/>
                  </a:ext>
                </a:extLst>
              </p:cNvPr>
              <p:cNvGrpSpPr/>
              <p:nvPr/>
            </p:nvGrpSpPr>
            <p:grpSpPr>
              <a:xfrm>
                <a:off x="323526" y="4193935"/>
                <a:ext cx="4004371" cy="2423758"/>
                <a:chOff x="168141" y="4193935"/>
                <a:chExt cx="4004371" cy="2423758"/>
              </a:xfrm>
            </p:grpSpPr>
            <p:pic>
              <p:nvPicPr>
                <p:cNvPr id="29" name="Grafik 28">
                  <a:extLst>
                    <a:ext uri="{FF2B5EF4-FFF2-40B4-BE49-F238E27FC236}">
                      <a16:creationId xmlns:a16="http://schemas.microsoft.com/office/drawing/2014/main" id="{E7273BF2-8B27-4E46-8EAA-AB6CA0E52CA3}"/>
                    </a:ext>
                  </a:extLst>
                </p:cNvPr>
                <p:cNvPicPr>
                  <a:picLocks noChangeAspect="1"/>
                </p:cNvPicPr>
                <p:nvPr/>
              </p:nvPicPr>
              <p:blipFill rotWithShape="1">
                <a:blip r:embed="rId9"/>
                <a:srcRect r="7156" b="3193"/>
                <a:stretch/>
              </p:blipFill>
              <p:spPr>
                <a:xfrm>
                  <a:off x="168141" y="4220398"/>
                  <a:ext cx="4004371" cy="2397295"/>
                </a:xfrm>
                <a:prstGeom prst="rect">
                  <a:avLst/>
                </a:prstGeom>
                <a:ln w="28575">
                  <a:solidFill>
                    <a:schemeClr val="accent1"/>
                  </a:solidFill>
                </a:ln>
              </p:spPr>
            </p:pic>
            <p:sp>
              <p:nvSpPr>
                <p:cNvPr id="30" name="Rechteck 29">
                  <a:extLst>
                    <a:ext uri="{FF2B5EF4-FFF2-40B4-BE49-F238E27FC236}">
                      <a16:creationId xmlns:a16="http://schemas.microsoft.com/office/drawing/2014/main" id="{E0684AD7-5E5D-490C-ADCA-E0E9F9C60336}"/>
                    </a:ext>
                  </a:extLst>
                </p:cNvPr>
                <p:cNvSpPr/>
                <p:nvPr/>
              </p:nvSpPr>
              <p:spPr>
                <a:xfrm>
                  <a:off x="737254" y="4193935"/>
                  <a:ext cx="2866143" cy="646331"/>
                </a:xfrm>
                <a:prstGeom prst="rect">
                  <a:avLst/>
                </a:prstGeom>
              </p:spPr>
              <p:txBody>
                <a:bodyPr wrap="square">
                  <a:spAutoFit/>
                </a:bodyPr>
                <a:lstStyle/>
                <a:p>
                  <a:r>
                    <a:rPr lang="de-DE" dirty="0">
                      <a:solidFill>
                        <a:prstClr val="black"/>
                      </a:solidFill>
                      <a:latin typeface="Calibri" panose="020F0502020204030204" pitchFamily="34" charset="0"/>
                      <a:ea typeface="ＭＳ Ｐゴシック" charset="-128"/>
                    </a:rPr>
                    <a:t>Dichte der Normalverteilung</a:t>
                  </a:r>
                  <a:br>
                    <a:rPr lang="de-DE" dirty="0">
                      <a:latin typeface="Calibri" panose="020F0502020204030204" pitchFamily="34" charset="0"/>
                      <a:cs typeface="Calibri" panose="020F0502020204030204" pitchFamily="34" charset="0"/>
                    </a:rPr>
                  </a:br>
                  <a:endParaRPr lang="de-DE" dirty="0"/>
                </a:p>
              </p:txBody>
            </p:sp>
          </p:grpSp>
          <mc:AlternateContent xmlns:mc="http://schemas.openxmlformats.org/markup-compatibility/2006" xmlns:a14="http://schemas.microsoft.com/office/drawing/2010/main">
            <mc:Choice Requires="a14">
              <p:sp>
                <p:nvSpPr>
                  <p:cNvPr id="28" name="Textfeld 27">
                    <a:extLst>
                      <a:ext uri="{FF2B5EF4-FFF2-40B4-BE49-F238E27FC236}">
                        <a16:creationId xmlns:a16="http://schemas.microsoft.com/office/drawing/2014/main" id="{6CDB50F4-39E7-4D74-B004-0CEACAE8A2FB}"/>
                      </a:ext>
                    </a:extLst>
                  </p:cNvPr>
                  <p:cNvSpPr txBox="1"/>
                  <p:nvPr/>
                </p:nvSpPr>
                <p:spPr>
                  <a:xfrm>
                    <a:off x="2742361" y="6244046"/>
                    <a:ext cx="1016421"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2000" i="1" smtClean="0">
                              <a:solidFill>
                                <a:srgbClr val="984807"/>
                              </a:solidFill>
                              <a:latin typeface="Cambria Math" panose="02040503050406030204" pitchFamily="18" charset="0"/>
                            </a:rPr>
                            <m:t>𝑘</m:t>
                          </m:r>
                        </m:oMath>
                      </m:oMathPara>
                    </a14:m>
                    <a:endParaRPr lang="de-DE" sz="2000" dirty="0">
                      <a:solidFill>
                        <a:srgbClr val="984807"/>
                      </a:solidFill>
                    </a:endParaRPr>
                  </a:p>
                </p:txBody>
              </p:sp>
            </mc:Choice>
            <mc:Fallback xmlns="">
              <p:sp>
                <p:nvSpPr>
                  <p:cNvPr id="17" name="Textfeld 16"/>
                  <p:cNvSpPr txBox="1">
                    <a:spLocks noRot="1" noChangeAspect="1" noMove="1" noResize="1" noEditPoints="1" noAdjustHandles="1" noChangeArrowheads="1" noChangeShapeType="1" noTextEdit="1"/>
                  </p:cNvSpPr>
                  <p:nvPr/>
                </p:nvSpPr>
                <p:spPr>
                  <a:xfrm>
                    <a:off x="2742361" y="6244046"/>
                    <a:ext cx="1016421" cy="400110"/>
                  </a:xfrm>
                  <a:prstGeom prst="rect">
                    <a:avLst/>
                  </a:prstGeom>
                  <a:blipFill>
                    <a:blip r:embed="rId10"/>
                    <a:stretch>
                      <a:fillRect/>
                    </a:stretch>
                  </a:blipFill>
                </p:spPr>
                <p:txBody>
                  <a:bodyPr/>
                  <a:lstStyle/>
                  <a:p>
                    <a:r>
                      <a:rPr lang="de-DE">
                        <a:noFill/>
                      </a:rPr>
                      <a:t> </a:t>
                    </a:r>
                  </a:p>
                </p:txBody>
              </p:sp>
            </mc:Fallback>
          </mc:AlternateContent>
        </p:grpSp>
      </p:grpSp>
    </p:spTree>
    <p:extLst>
      <p:ext uri="{BB962C8B-B14F-4D97-AF65-F5344CB8AC3E}">
        <p14:creationId xmlns:p14="http://schemas.microsoft.com/office/powerpoint/2010/main" val="16829646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Berechnen Sie in Analogie zur Hilfekarte 2.1. die folgenden Wahrscheinlichkeiten einer normalverteilten Zufallsgröße. Dabei sei  </a:t>
                </a:r>
                <a14:m>
                  <m:oMath xmlns:m="http://schemas.openxmlformats.org/officeDocument/2006/math">
                    <m:r>
                      <a:rPr lang="de-DE" sz="1800" i="1" dirty="0">
                        <a:latin typeface="Cambria Math" panose="02040503050406030204" pitchFamily="18" charset="0"/>
                        <a:ea typeface="Cambria Math" panose="02040503050406030204" pitchFamily="18" charset="0"/>
                      </a:rPr>
                      <m:t>𝜇</m:t>
                    </m:r>
                    <m:r>
                      <a:rPr lang="de-DE" sz="1800" b="0" i="1" dirty="0" smtClean="0">
                        <a:latin typeface="Cambria Math" panose="02040503050406030204" pitchFamily="18" charset="0"/>
                        <a:ea typeface="Cambria Math" panose="02040503050406030204" pitchFamily="18" charset="0"/>
                      </a:rPr>
                      <m:t>=50</m:t>
                    </m:r>
                  </m:oMath>
                </a14:m>
                <a:r>
                  <a:rPr lang="de-DE" sz="1800" dirty="0"/>
                  <a:t> und </a:t>
                </a:r>
                <a14:m>
                  <m:oMath xmlns:m="http://schemas.openxmlformats.org/officeDocument/2006/math">
                    <m:r>
                      <a:rPr lang="de-DE" sz="1800" i="1" dirty="0">
                        <a:latin typeface="Cambria Math" panose="02040503050406030204" pitchFamily="18" charset="0"/>
                        <a:ea typeface="Cambria Math" panose="02040503050406030204" pitchFamily="18" charset="0"/>
                      </a:rPr>
                      <m:t>𝜎</m:t>
                    </m:r>
                    <m:r>
                      <a:rPr lang="de-DE" sz="1800" b="0" i="1" dirty="0" smtClean="0">
                        <a:latin typeface="Cambria Math" panose="02040503050406030204" pitchFamily="18" charset="0"/>
                        <a:ea typeface="Cambria Math" panose="02040503050406030204" pitchFamily="18" charset="0"/>
                      </a:rPr>
                      <m:t>=5.5</m:t>
                    </m:r>
                  </m:oMath>
                </a14:m>
                <a:r>
                  <a:rPr lang="de-DE" sz="1800" b="0" i="1" dirty="0">
                    <a:latin typeface="Cambria Math" panose="02040503050406030204" pitchFamily="18" charset="0"/>
                    <a:ea typeface="Cambria Math" panose="02040503050406030204" pitchFamily="18" charset="0"/>
                  </a:rPr>
                  <a:t>.</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i="1" dirty="0">
                        <a:latin typeface="Cambria Math" panose="02040503050406030204" pitchFamily="18" charset="0"/>
                      </a:rPr>
                      <m:t>≤45)</m:t>
                    </m:r>
                  </m:oMath>
                </a14:m>
                <a:r>
                  <a:rPr lang="de-DE" dirty="0"/>
                  <a:t>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(57&lt;</m:t>
                    </m:r>
                    <m:r>
                      <a:rPr lang="de-DE" b="0" i="1" dirty="0" smtClean="0">
                        <a:latin typeface="Cambria Math" panose="02040503050406030204" pitchFamily="18" charset="0"/>
                      </a:rPr>
                      <m:t>𝑋</m:t>
                    </m:r>
                    <m:r>
                      <a:rPr lang="de-DE" i="1" dirty="0">
                        <a:latin typeface="Cambria Math" panose="02040503050406030204" pitchFamily="18" charset="0"/>
                      </a:rPr>
                      <m:t>)</m:t>
                    </m:r>
                  </m:oMath>
                </a14:m>
                <a:endParaRPr lang="de-DE" dirty="0"/>
              </a:p>
              <a:p>
                <a:pPr marL="342900" indent="-342900">
                  <a:buFont typeface="Wingdings" panose="05000000000000000000" pitchFamily="2" charset="2"/>
                  <a:buChar char="§"/>
                </a:pPr>
                <a:endParaRPr lang="de-DE" sz="1800"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2.11. Normalverteilung in GeoGebra (Teil 2)</a:t>
            </a:r>
          </a:p>
        </p:txBody>
      </p:sp>
      <p:pic>
        <p:nvPicPr>
          <p:cNvPr id="6" name="Grafik 5">
            <a:extLst>
              <a:ext uri="{FF2B5EF4-FFF2-40B4-BE49-F238E27FC236}">
                <a16:creationId xmlns:a16="http://schemas.microsoft.com/office/drawing/2014/main" id="{0663A292-A574-43D1-BF5B-4EBD4C7412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4632316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277172" cy="5711528"/>
          </a:xfrm>
        </p:spPr>
        <p:txBody>
          <a:bodyPr/>
          <a:lstStyle/>
          <a:p>
            <a:r>
              <a:rPr lang="de-DE" sz="1800" dirty="0"/>
              <a:t>Aufgabe:</a:t>
            </a:r>
          </a:p>
          <a:p>
            <a:pPr marL="342900" indent="-342900">
              <a:buFont typeface="Wingdings" panose="05000000000000000000" pitchFamily="2" charset="2"/>
              <a:buChar char="§"/>
            </a:pPr>
            <a:r>
              <a:rPr lang="de-DE" sz="1800" dirty="0"/>
              <a:t>Übertragen Sie nebenstehende Tabelle in GeoGebra und berechnen </a:t>
            </a:r>
            <a:br>
              <a:rPr lang="de-DE" sz="1800" dirty="0"/>
            </a:br>
            <a:r>
              <a:rPr lang="de-DE" sz="1800" dirty="0"/>
              <a:t>Sie die absolute und relative Häufigkeit des Würfelergebnisses 5. </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3.1. Berechnung von Häufigkeiten</a:t>
            </a:r>
          </a:p>
        </p:txBody>
      </p:sp>
      <p:pic>
        <p:nvPicPr>
          <p:cNvPr id="3" name="Grafik 2"/>
          <p:cNvPicPr>
            <a:picLocks noChangeAspect="1"/>
          </p:cNvPicPr>
          <p:nvPr/>
        </p:nvPicPr>
        <p:blipFill>
          <a:blip r:embed="rId2"/>
          <a:stretch>
            <a:fillRect/>
          </a:stretch>
        </p:blipFill>
        <p:spPr>
          <a:xfrm>
            <a:off x="6574791" y="929259"/>
            <a:ext cx="1504950" cy="5114925"/>
          </a:xfrm>
          <a:prstGeom prst="rect">
            <a:avLst/>
          </a:prstGeom>
        </p:spPr>
      </p:pic>
      <p:pic>
        <p:nvPicPr>
          <p:cNvPr id="7" name="Grafik 6">
            <a:extLst>
              <a:ext uri="{FF2B5EF4-FFF2-40B4-BE49-F238E27FC236}">
                <a16:creationId xmlns:a16="http://schemas.microsoft.com/office/drawing/2014/main" id="{5A63892C-445E-4FDE-B59D-7737D4025D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5960907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2.11. Lösung: Normalverteilung in GeoGebra (Teil 2)</a:t>
            </a:r>
          </a:p>
        </p:txBody>
      </p:sp>
      <p:sp>
        <p:nvSpPr>
          <p:cNvPr id="8" name="Inhaltsplatzhalter 5"/>
          <p:cNvSpPr txBox="1">
            <a:spLocks/>
          </p:cNvSpPr>
          <p:nvPr/>
        </p:nvSpPr>
        <p:spPr bwMode="auto">
          <a:xfrm>
            <a:off x="191722" y="813816"/>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Die Wahrscheinlichkeiten einer normalverteilten Zufallsgröße können in GeoGebra über</a:t>
            </a:r>
            <a:br>
              <a:rPr lang="de-DE" sz="1800" kern="0" dirty="0"/>
            </a:br>
            <a:endParaRPr lang="de-DE" sz="1800" kern="0" dirty="0"/>
          </a:p>
          <a:p>
            <a:pPr>
              <a:spcBef>
                <a:spcPts val="1800"/>
              </a:spcBef>
            </a:pPr>
            <a:r>
              <a:rPr lang="de-DE" sz="1800" kern="0" dirty="0"/>
              <a:t>berechnet werden. </a:t>
            </a:r>
          </a:p>
          <a:p>
            <a:pPr marL="0" lvl="1">
              <a:spcBef>
                <a:spcPts val="576"/>
              </a:spcBef>
              <a:buClr>
                <a:srgbClr val="327A86"/>
              </a:buClr>
            </a:pPr>
            <a:r>
              <a:rPr lang="de-DE" sz="1800" kern="0" dirty="0"/>
              <a:t>Dabei gilt:</a:t>
            </a:r>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kern="0" dirty="0"/>
          </a:p>
          <a:p>
            <a:pPr marL="0" lvl="1">
              <a:spcBef>
                <a:spcPts val="576"/>
              </a:spcBef>
              <a:buClr>
                <a:srgbClr val="327A86"/>
              </a:buClr>
            </a:pPr>
            <a:r>
              <a:rPr lang="de-DE" kern="0" dirty="0"/>
              <a:t>Die berechneten Werte werden dann im Algebra-Fenster angezeigt. </a:t>
            </a:r>
            <a:endParaRPr lang="de-DE" sz="1800" kern="0" dirty="0"/>
          </a:p>
          <a:p>
            <a:pPr marL="0" lvl="1">
              <a:spcBef>
                <a:spcPts val="576"/>
              </a:spcBef>
              <a:buClr>
                <a:srgbClr val="327A86"/>
              </a:buClr>
            </a:pPr>
            <a:endParaRPr lang="de-DE" sz="1800" kern="0" dirty="0"/>
          </a:p>
          <a:p>
            <a:endParaRPr lang="de-DE" sz="1800" kern="0" dirty="0"/>
          </a:p>
          <a:p>
            <a:endParaRPr lang="de-DE" sz="1800" kern="0" dirty="0"/>
          </a:p>
          <a:p>
            <a:endParaRPr lang="de-DE" sz="1800" kern="0" dirty="0"/>
          </a:p>
        </p:txBody>
      </p:sp>
      <mc:AlternateContent xmlns:mc="http://schemas.openxmlformats.org/markup-compatibility/2006" xmlns:a14="http://schemas.microsoft.com/office/drawing/2010/main">
        <mc:Choice Requires="a14">
          <p:sp>
            <p:nvSpPr>
              <p:cNvPr id="10" name="Rechteck 9"/>
              <p:cNvSpPr/>
              <p:nvPr/>
            </p:nvSpPr>
            <p:spPr>
              <a:xfrm>
                <a:off x="262561" y="3985017"/>
                <a:ext cx="8431864"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Bei dieser Berechnung wird der Wahrheitswert = True gesetzt, da man sich nicht für den Funktionswert an der Stelle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oMath>
                </a14:m>
                <a:r>
                  <a:rPr lang="de-DE" sz="1400" dirty="0">
                    <a:latin typeface="Calibri" panose="020F0502020204030204" pitchFamily="34" charset="0"/>
                    <a:cs typeface="Calibri" panose="020F0502020204030204" pitchFamily="34" charset="0"/>
                  </a:rPr>
                  <a:t> der Dichtefunktion interessiert, sondern für das Integral unter der Dichtefunktion. Dieses Integral liefert die Verteilungsfunktion der Normalverteilung.</a:t>
                </a:r>
              </a:p>
            </p:txBody>
          </p:sp>
        </mc:Choice>
        <mc:Fallback xmlns="">
          <p:sp>
            <p:nvSpPr>
              <p:cNvPr id="10" name="Rechteck 9"/>
              <p:cNvSpPr>
                <a:spLocks noRot="1" noChangeAspect="1" noMove="1" noResize="1" noEditPoints="1" noAdjustHandles="1" noChangeArrowheads="1" noChangeShapeType="1" noTextEdit="1"/>
              </p:cNvSpPr>
              <p:nvPr/>
            </p:nvSpPr>
            <p:spPr>
              <a:xfrm>
                <a:off x="262561" y="3985017"/>
                <a:ext cx="8431864" cy="954107"/>
              </a:xfrm>
              <a:prstGeom prst="rect">
                <a:avLst/>
              </a:prstGeom>
              <a:blipFill>
                <a:blip r:embed="rId4"/>
                <a:stretch>
                  <a:fillRect l="-72" b="-3727"/>
                </a:stretch>
              </a:blipFill>
              <a:ln w="28575">
                <a:solidFill>
                  <a:srgbClr val="FF0000"/>
                </a:solidFill>
              </a:ln>
            </p:spPr>
            <p:txBody>
              <a:bodyPr/>
              <a:lstStyle/>
              <a:p>
                <a:r>
                  <a:rPr lang="de-DE">
                    <a:noFill/>
                  </a:rPr>
                  <a:t> </a:t>
                </a:r>
              </a:p>
            </p:txBody>
          </p:sp>
        </mc:Fallback>
      </mc:AlternateContent>
      <p:pic>
        <p:nvPicPr>
          <p:cNvPr id="7" name="Grafik 6"/>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212127" y="1212888"/>
            <a:ext cx="8482298" cy="319892"/>
          </a:xfrm>
          <a:prstGeom prst="rect">
            <a:avLst/>
          </a:prstGeom>
          <a:ln w="28575">
            <a:solidFill>
              <a:schemeClr val="accent2">
                <a:lumMod val="75000"/>
              </a:schemeClr>
            </a:solidFill>
          </a:ln>
        </p:spPr>
      </p:pic>
      <mc:AlternateContent xmlns:mc="http://schemas.openxmlformats.org/markup-compatibility/2006" xmlns:a14="http://schemas.microsoft.com/office/drawing/2010/main">
        <mc:Choice Requires="a14">
          <p:graphicFrame>
            <p:nvGraphicFramePr>
              <p:cNvPr id="20" name="Tabelle 19"/>
              <p:cNvGraphicFramePr>
                <a:graphicFrameLocks noGrp="1"/>
              </p:cNvGraphicFramePr>
              <p:nvPr>
                <p:extLst>
                  <p:ext uri="{D42A27DB-BD31-4B8C-83A1-F6EECF244321}">
                    <p14:modId xmlns:p14="http://schemas.microsoft.com/office/powerpoint/2010/main" val="2191567864"/>
                  </p:ext>
                </p:extLst>
              </p:nvPr>
            </p:nvGraphicFramePr>
            <p:xfrm>
              <a:off x="1410440" y="2087746"/>
              <a:ext cx="7283985" cy="1737360"/>
            </p:xfrm>
            <a:graphic>
              <a:graphicData uri="http://schemas.openxmlformats.org/drawingml/2006/table">
                <a:tbl>
                  <a:tblPr firstRow="1" bandRow="1">
                    <a:tableStyleId>{5C22544A-7EE6-4342-B048-85BDC9FD1C3A}</a:tableStyleId>
                  </a:tblPr>
                  <a:tblGrid>
                    <a:gridCol w="2376000">
                      <a:extLst>
                        <a:ext uri="{9D8B030D-6E8A-4147-A177-3AD203B41FA5}">
                          <a16:colId xmlns:a16="http://schemas.microsoft.com/office/drawing/2014/main" val="3888224770"/>
                        </a:ext>
                      </a:extLst>
                    </a:gridCol>
                    <a:gridCol w="4907985">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&lt;Erwartungswert&gt;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Calibri" panose="020F0502020204030204" pitchFamily="34" charset="0"/>
                                  </a:rPr>
                                  <m:t>𝜇</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&lt;Standardabweichung&gt;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m:rPr>
                                    <m:sty m:val="p"/>
                                  </m:rPr>
                                  <a:rPr lang="de-DE" sz="1800" b="0" i="1" kern="1200" smtClean="0">
                                    <a:solidFill>
                                      <a:schemeClr val="dk1"/>
                                    </a:solidFill>
                                    <a:latin typeface="Cambria Math" panose="02040503050406030204" pitchFamily="18" charset="0"/>
                                    <a:ea typeface="+mn-ea"/>
                                    <a:cs typeface="Calibri" panose="020F0502020204030204" pitchFamily="34" charset="0"/>
                                  </a:rPr>
                                  <m:t>σ</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pPr algn="l"/>
                          <a:r>
                            <a:rPr lang="de-DE" dirty="0">
                              <a:latin typeface="Calibri" panose="020F0502020204030204" pitchFamily="34" charset="0"/>
                              <a:cs typeface="Calibri" panose="020F0502020204030204" pitchFamily="34" charset="0"/>
                            </a:rPr>
                            <a:t>&lt;Wert der Variablen&gt;</a:t>
                          </a:r>
                        </a:p>
                      </a:txBody>
                      <a:tcPr anchor="ctr">
                        <a:lnL w="12700" cap="flat" cmpd="sng" algn="ctr">
                          <a:solidFill>
                            <a:srgbClr val="327A86"/>
                          </a:solidFill>
                          <a:prstDash val="solid"/>
                          <a:round/>
                          <a:headEnd type="none" w="med" len="med"/>
                          <a:tailEnd type="none" w="med" len="med"/>
                        </a:lnL>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𝑘</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pPr algn="l"/>
                          <a:r>
                            <a:rPr lang="de-DE" dirty="0">
                              <a:latin typeface="Calibri" panose="020F0502020204030204" pitchFamily="34" charset="0"/>
                              <a:cs typeface="Calibri" panose="020F0502020204030204" pitchFamily="34" charset="0"/>
                            </a:rPr>
                            <a:t>&lt;Wahrheitswert Verteilungsfunktion&gt;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a:latin typeface="Calibri" panose="020F0502020204030204" pitchFamily="34" charset="0"/>
                              <a:cs typeface="Calibri" panose="020F0502020204030204" pitchFamily="34" charset="0"/>
                            </a:rPr>
                            <a:t>False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solidFill>
                                <a:prstClr val="black"/>
                              </a:solidFill>
                              <a:latin typeface="Calibri" panose="020F0502020204030204" pitchFamily="34" charset="0"/>
                              <a:ea typeface="ＭＳ Ｐゴシック" charset="-128"/>
                            </a:rPr>
                            <a:t>Dichte der Normalverteilung</a:t>
                          </a:r>
                          <a:br>
                            <a:rPr lang="de-DE" sz="1800" dirty="0">
                              <a:latin typeface="Calibri" panose="020F0502020204030204" pitchFamily="34" charset="0"/>
                              <a:cs typeface="Calibri" panose="020F0502020204030204" pitchFamily="34" charset="0"/>
                            </a:rPr>
                          </a:br>
                          <a:r>
                            <a:rPr lang="de-DE" sz="1800" dirty="0">
                              <a:latin typeface="Calibri" panose="020F0502020204030204" pitchFamily="34" charset="0"/>
                              <a:cs typeface="Calibri" panose="020F0502020204030204" pitchFamily="34" charset="0"/>
                            </a:rPr>
                            <a:t>True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latin typeface="Calibri" panose="020F0502020204030204" pitchFamily="34" charset="0"/>
                              <a:cs typeface="Calibri" panose="020F0502020204030204" pitchFamily="34" charset="0"/>
                            </a:rPr>
                            <a:t>Verteilungsfunktion der </a:t>
                          </a:r>
                          <a:r>
                            <a:rPr lang="de-DE" sz="1800" dirty="0">
                              <a:solidFill>
                                <a:prstClr val="black"/>
                              </a:solidFill>
                              <a:latin typeface="Calibri" panose="020F0502020204030204" pitchFamily="34" charset="0"/>
                              <a:ea typeface="ＭＳ Ｐゴシック" charset="-128"/>
                            </a:rPr>
                            <a:t>Normalverteilung</a:t>
                          </a:r>
                          <a:r>
                            <a:rPr lang="de-DE" sz="1800" dirty="0">
                              <a:latin typeface="Calibri" panose="020F0502020204030204" pitchFamily="34" charset="0"/>
                              <a:cs typeface="Calibri" panose="020F0502020204030204" pitchFamily="34" charset="0"/>
                            </a:rPr>
                            <a:t> </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20" name="Tabelle 19"/>
              <p:cNvGraphicFramePr>
                <a:graphicFrameLocks noGrp="1"/>
              </p:cNvGraphicFramePr>
              <p:nvPr>
                <p:extLst>
                  <p:ext uri="{D42A27DB-BD31-4B8C-83A1-F6EECF244321}">
                    <p14:modId xmlns:p14="http://schemas.microsoft.com/office/powerpoint/2010/main" val="2191567864"/>
                  </p:ext>
                </p:extLst>
              </p:nvPr>
            </p:nvGraphicFramePr>
            <p:xfrm>
              <a:off x="1410440" y="2087746"/>
              <a:ext cx="7283985" cy="1737360"/>
            </p:xfrm>
            <a:graphic>
              <a:graphicData uri="http://schemas.openxmlformats.org/drawingml/2006/table">
                <a:tbl>
                  <a:tblPr firstRow="1" bandRow="1">
                    <a:tableStyleId>{5C22544A-7EE6-4342-B048-85BDC9FD1C3A}</a:tableStyleId>
                  </a:tblPr>
                  <a:tblGrid>
                    <a:gridCol w="2376000">
                      <a:extLst>
                        <a:ext uri="{9D8B030D-6E8A-4147-A177-3AD203B41FA5}">
                          <a16:colId xmlns:a16="http://schemas.microsoft.com/office/drawing/2014/main" val="3888224770"/>
                        </a:ext>
                      </a:extLst>
                    </a:gridCol>
                    <a:gridCol w="4907985">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&lt;Erwartungswert&gt;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7"/>
                          <a:stretch>
                            <a:fillRect l="-48511" t="-8333" r="-248" b="-401667"/>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&lt;Standardabweichung&gt;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7"/>
                          <a:stretch>
                            <a:fillRect l="-48511" t="-108333" r="-248" b="-301667"/>
                          </a:stretch>
                        </a:blipFill>
                      </a:tcPr>
                    </a:tc>
                    <a:extLst>
                      <a:ext uri="{0D108BD9-81ED-4DB2-BD59-A6C34878D82A}">
                        <a16:rowId xmlns:a16="http://schemas.microsoft.com/office/drawing/2014/main" val="1874454807"/>
                      </a:ext>
                    </a:extLst>
                  </a:tr>
                  <a:tr h="365760">
                    <a:tc>
                      <a:txBody>
                        <a:bodyPr/>
                        <a:lstStyle/>
                        <a:p>
                          <a:pPr algn="l"/>
                          <a:r>
                            <a:rPr lang="de-DE" dirty="0">
                              <a:latin typeface="Calibri" panose="020F0502020204030204" pitchFamily="34" charset="0"/>
                              <a:cs typeface="Calibri" panose="020F0502020204030204" pitchFamily="34" charset="0"/>
                            </a:rPr>
                            <a:t>&lt;Wert der Variablen&gt;</a:t>
                          </a:r>
                        </a:p>
                      </a:txBody>
                      <a:tcPr anchor="ctr">
                        <a:lnL w="12700" cap="flat" cmpd="sng" algn="ctr">
                          <a:solidFill>
                            <a:srgbClr val="327A86"/>
                          </a:solidFill>
                          <a:prstDash val="solid"/>
                          <a:round/>
                          <a:headEnd type="none" w="med" len="med"/>
                          <a:tailEnd type="none" w="med" len="med"/>
                        </a:lnL>
                      </a:tcPr>
                    </a:tc>
                    <a:tc>
                      <a:txBody>
                        <a:bodyPr/>
                        <a:lstStyle/>
                        <a:p>
                          <a:endParaRPr lang="de-DE"/>
                        </a:p>
                      </a:txBody>
                      <a:tcPr>
                        <a:lnR w="12700" cap="flat" cmpd="sng" algn="ctr">
                          <a:solidFill>
                            <a:srgbClr val="327A86"/>
                          </a:solidFill>
                          <a:prstDash val="solid"/>
                          <a:round/>
                          <a:headEnd type="none" w="med" len="med"/>
                          <a:tailEnd type="none" w="med" len="med"/>
                        </a:lnR>
                        <a:blipFill>
                          <a:blip r:embed="rId7"/>
                          <a:stretch>
                            <a:fillRect l="-48511" t="-204918" r="-248" b="-196721"/>
                          </a:stretch>
                        </a:blipFill>
                      </a:tcPr>
                    </a:tc>
                    <a:extLst>
                      <a:ext uri="{0D108BD9-81ED-4DB2-BD59-A6C34878D82A}">
                        <a16:rowId xmlns:a16="http://schemas.microsoft.com/office/drawing/2014/main" val="3037757727"/>
                      </a:ext>
                    </a:extLst>
                  </a:tr>
                  <a:tr h="640080">
                    <a:tc>
                      <a:txBody>
                        <a:bodyPr/>
                        <a:lstStyle/>
                        <a:p>
                          <a:pPr algn="l"/>
                          <a:r>
                            <a:rPr lang="de-DE" dirty="0">
                              <a:latin typeface="Calibri" panose="020F0502020204030204" pitchFamily="34" charset="0"/>
                              <a:cs typeface="Calibri" panose="020F0502020204030204" pitchFamily="34" charset="0"/>
                            </a:rPr>
                            <a:t>&lt;Wahrheitswert Verteilungsfunktion&gt;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a:latin typeface="Calibri" panose="020F0502020204030204" pitchFamily="34" charset="0"/>
                              <a:cs typeface="Calibri" panose="020F0502020204030204" pitchFamily="34" charset="0"/>
                            </a:rPr>
                            <a:t>False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solidFill>
                                <a:prstClr val="black"/>
                              </a:solidFill>
                              <a:latin typeface="Calibri" panose="020F0502020204030204" pitchFamily="34" charset="0"/>
                              <a:ea typeface="ＭＳ Ｐゴシック" charset="-128"/>
                            </a:rPr>
                            <a:t>Dichte der Normalverteilung</a:t>
                          </a:r>
                          <a:br>
                            <a:rPr lang="de-DE" sz="1800" dirty="0">
                              <a:latin typeface="Calibri" panose="020F0502020204030204" pitchFamily="34" charset="0"/>
                              <a:cs typeface="Calibri" panose="020F0502020204030204" pitchFamily="34" charset="0"/>
                            </a:rPr>
                          </a:br>
                          <a:r>
                            <a:rPr lang="de-DE" sz="1800" dirty="0">
                              <a:latin typeface="Calibri" panose="020F0502020204030204" pitchFamily="34" charset="0"/>
                              <a:cs typeface="Calibri" panose="020F0502020204030204" pitchFamily="34" charset="0"/>
                            </a:rPr>
                            <a:t>True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latin typeface="Calibri" panose="020F0502020204030204" pitchFamily="34" charset="0"/>
                              <a:cs typeface="Calibri" panose="020F0502020204030204" pitchFamily="34" charset="0"/>
                            </a:rPr>
                            <a:t>Verteilungsfunktion der </a:t>
                          </a:r>
                          <a:r>
                            <a:rPr lang="de-DE" sz="1800" dirty="0">
                              <a:solidFill>
                                <a:prstClr val="black"/>
                              </a:solidFill>
                              <a:latin typeface="Calibri" panose="020F0502020204030204" pitchFamily="34" charset="0"/>
                              <a:ea typeface="ＭＳ Ｐゴシック" charset="-128"/>
                            </a:rPr>
                            <a:t>Normalverteilung</a:t>
                          </a:r>
                          <a:r>
                            <a:rPr lang="de-DE" sz="1800" dirty="0">
                              <a:latin typeface="Calibri" panose="020F0502020204030204" pitchFamily="34" charset="0"/>
                              <a:cs typeface="Calibri" panose="020F0502020204030204" pitchFamily="34" charset="0"/>
                            </a:rPr>
                            <a:t> </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p:grpSp>
        <p:nvGrpSpPr>
          <p:cNvPr id="21" name="Gruppieren 20"/>
          <p:cNvGrpSpPr/>
          <p:nvPr/>
        </p:nvGrpSpPr>
        <p:grpSpPr>
          <a:xfrm rot="10800000">
            <a:off x="5118714" y="5788565"/>
            <a:ext cx="3833564" cy="894038"/>
            <a:chOff x="75877" y="5100130"/>
            <a:chExt cx="4234024" cy="1344722"/>
          </a:xfrm>
        </p:grpSpPr>
        <mc:AlternateContent xmlns:mc="http://schemas.openxmlformats.org/markup-compatibility/2006" xmlns:a14="http://schemas.microsoft.com/office/drawing/2010/main">
          <mc:Choice Requires="a14">
            <p:sp>
              <p:nvSpPr>
                <p:cNvPr id="22" name="Inhaltsplatzhalter 5"/>
                <p:cNvSpPr txBox="1">
                  <a:spLocks/>
                </p:cNvSpPr>
                <p:nvPr/>
              </p:nvSpPr>
              <p:spPr bwMode="auto">
                <a:xfrm>
                  <a:off x="133027" y="5100130"/>
                  <a:ext cx="3985847" cy="1212376"/>
                </a:xfrm>
                <a:prstGeom prst="rect">
                  <a:avLst/>
                </a:prstGeom>
                <a:noFill/>
                <a:ln w="9525">
                  <a:solidFill>
                    <a:schemeClr val="bg1">
                      <a:lumMod val="50000"/>
                    </a:schemeClr>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lvl="1">
                    <a:spcBef>
                      <a:spcPts val="576"/>
                    </a:spcBef>
                    <a:buClr>
                      <a:srgbClr val="327A86"/>
                    </a:buClr>
                  </a:pPr>
                  <a:r>
                    <a:rPr lang="de-DE" sz="1600" b="1" kern="0" dirty="0"/>
                    <a:t>Kontrolllösung:</a:t>
                  </a:r>
                  <a:br>
                    <a:rPr lang="de-DE" sz="1600" b="1" kern="0" dirty="0"/>
                  </a:br>
                  <a14:m>
                    <m:oMath xmlns:m="http://schemas.openxmlformats.org/officeDocument/2006/math">
                      <m:r>
                        <a:rPr lang="de-DE" i="1" dirty="0">
                          <a:latin typeface="Cambria Math" panose="02040503050406030204" pitchFamily="18" charset="0"/>
                        </a:rPr>
                        <m:t>𝑃</m:t>
                      </m:r>
                      <m:d>
                        <m:dPr>
                          <m:ctrlPr>
                            <a:rPr lang="de-DE" i="1" dirty="0">
                              <a:latin typeface="Cambria Math" panose="02040503050406030204" pitchFamily="18" charset="0"/>
                            </a:rPr>
                          </m:ctrlPr>
                        </m:dPr>
                        <m:e>
                          <m:r>
                            <a:rPr lang="de-DE" i="1" dirty="0">
                              <a:latin typeface="Cambria Math" panose="02040503050406030204" pitchFamily="18" charset="0"/>
                            </a:rPr>
                            <m:t>𝑋</m:t>
                          </m:r>
                          <m:r>
                            <a:rPr lang="de-DE" i="1" dirty="0">
                              <a:latin typeface="Cambria Math" panose="02040503050406030204" pitchFamily="18" charset="0"/>
                            </a:rPr>
                            <m:t>≤45</m:t>
                          </m:r>
                        </m:e>
                      </m:d>
                      <m:r>
                        <a:rPr lang="de-DE" i="1" dirty="0">
                          <a:latin typeface="Cambria Math" panose="02040503050406030204" pitchFamily="18" charset="0"/>
                          <a:ea typeface="Cambria Math" panose="02040503050406030204" pitchFamily="18" charset="0"/>
                        </a:rPr>
                        <m:t>≈</m:t>
                      </m:r>
                      <m:r>
                        <a:rPr lang="de-DE" b="0" i="1" dirty="0" smtClean="0">
                          <a:latin typeface="Cambria Math" panose="02040503050406030204" pitchFamily="18" charset="0"/>
                          <a:ea typeface="Cambria Math" panose="02040503050406030204" pitchFamily="18" charset="0"/>
                        </a:rPr>
                        <m:t>0.182</m:t>
                      </m:r>
                    </m:oMath>
                  </a14:m>
                  <a:r>
                    <a:rPr lang="de-DE" b="0" i="1" dirty="0">
                      <a:latin typeface="Cambria Math" panose="02040503050406030204" pitchFamily="18" charset="0"/>
                      <a:ea typeface="Cambria Math" panose="02040503050406030204" pitchFamily="18" charset="0"/>
                    </a:rPr>
                    <a:t> </a:t>
                  </a:r>
                  <a:br>
                    <a:rPr lang="de-DE" b="0" i="1" dirty="0">
                      <a:latin typeface="Cambria Math" panose="02040503050406030204" pitchFamily="18" charset="0"/>
                      <a:ea typeface="Cambria Math" panose="02040503050406030204" pitchFamily="18" charset="0"/>
                    </a:rPr>
                  </a:br>
                  <a14:m>
                    <m:oMath xmlns:m="http://schemas.openxmlformats.org/officeDocument/2006/math">
                      <m:r>
                        <a:rPr lang="de-DE" i="1" dirty="0">
                          <a:latin typeface="Cambria Math" panose="02040503050406030204" pitchFamily="18" charset="0"/>
                        </a:rPr>
                        <m:t>𝑃</m:t>
                      </m:r>
                      <m:d>
                        <m:dPr>
                          <m:ctrlPr>
                            <a:rPr lang="de-DE" i="1" dirty="0">
                              <a:latin typeface="Cambria Math" panose="02040503050406030204" pitchFamily="18" charset="0"/>
                            </a:rPr>
                          </m:ctrlPr>
                        </m:dPr>
                        <m:e>
                          <m:r>
                            <a:rPr lang="de-DE" i="1" dirty="0">
                              <a:latin typeface="Cambria Math" panose="02040503050406030204" pitchFamily="18" charset="0"/>
                            </a:rPr>
                            <m:t>57&lt;</m:t>
                          </m:r>
                          <m:r>
                            <a:rPr lang="de-DE" i="1" dirty="0">
                              <a:latin typeface="Cambria Math" panose="02040503050406030204" pitchFamily="18" charset="0"/>
                            </a:rPr>
                            <m:t>𝑋</m:t>
                          </m:r>
                        </m:e>
                      </m:d>
                      <m:r>
                        <a:rPr lang="de-DE" b="0" i="0" dirty="0" smtClean="0">
                          <a:latin typeface="Cambria Math" panose="02040503050406030204" pitchFamily="18" charset="0"/>
                        </a:rPr>
                        <m:t>=</m:t>
                      </m:r>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i="1" dirty="0">
                          <a:latin typeface="Cambria Math" panose="02040503050406030204" pitchFamily="18" charset="0"/>
                        </a:rPr>
                        <m:t>≤56)≈0.862</m:t>
                      </m:r>
                    </m:oMath>
                  </a14:m>
                  <a:r>
                    <a:rPr lang="de-DE" dirty="0"/>
                    <a:t> </a:t>
                  </a:r>
                </a:p>
                <a:p>
                  <a:endParaRPr lang="de-DE" sz="1600" kern="0" dirty="0"/>
                </a:p>
                <a:p>
                  <a:endParaRPr lang="de-DE" sz="1400" kern="0" dirty="0"/>
                </a:p>
              </p:txBody>
            </p:sp>
          </mc:Choice>
          <mc:Fallback xmlns="">
            <p:sp>
              <p:nvSpPr>
                <p:cNvPr id="22" name="Inhaltsplatzhalter 5"/>
                <p:cNvSpPr txBox="1">
                  <a:spLocks noRot="1" noChangeAspect="1" noMove="1" noResize="1" noEditPoints="1" noAdjustHandles="1" noChangeArrowheads="1" noChangeShapeType="1" noTextEdit="1"/>
                </p:cNvSpPr>
                <p:nvPr/>
              </p:nvSpPr>
              <p:spPr bwMode="auto">
                <a:xfrm>
                  <a:off x="133027" y="5100130"/>
                  <a:ext cx="3985847" cy="1212376"/>
                </a:xfrm>
                <a:prstGeom prst="rect">
                  <a:avLst/>
                </a:prstGeom>
                <a:blipFill>
                  <a:blip r:embed="rId8"/>
                  <a:stretch>
                    <a:fillRect t="-9701" r="-337" b="-7463"/>
                  </a:stretch>
                </a:blipFill>
                <a:ln w="9525">
                  <a:solidFill>
                    <a:schemeClr val="bg1">
                      <a:lumMod val="50000"/>
                    </a:schemeClr>
                  </a:solidFill>
                  <a:miter lim="800000"/>
                  <a:headEnd/>
                  <a:tailEnd/>
                </a:ln>
              </p:spPr>
              <p:txBody>
                <a:bodyPr/>
                <a:lstStyle/>
                <a:p>
                  <a:r>
                    <a:rPr lang="de-DE">
                      <a:noFill/>
                    </a:rPr>
                    <a:t> </a:t>
                  </a:r>
                </a:p>
              </p:txBody>
            </p:sp>
          </mc:Fallback>
        </mc:AlternateContent>
        <p:sp>
          <p:nvSpPr>
            <p:cNvPr id="23" name="Rechteck 22"/>
            <p:cNvSpPr/>
            <p:nvPr/>
          </p:nvSpPr>
          <p:spPr bwMode="auto">
            <a:xfrm>
              <a:off x="75877" y="5100130"/>
              <a:ext cx="4234024" cy="1344722"/>
            </a:xfrm>
            <a:prstGeom prst="rect">
              <a:avLst/>
            </a:prstGeom>
            <a:noFill/>
            <a:ln w="2857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spTree>
    <p:extLst>
      <p:ext uri="{BB962C8B-B14F-4D97-AF65-F5344CB8AC3E}">
        <p14:creationId xmlns:p14="http://schemas.microsoft.com/office/powerpoint/2010/main" val="1628536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Autofit/>
          </a:bodyPr>
          <a:lstStyle/>
          <a:p>
            <a:r>
              <a:rPr lang="de-DE" dirty="0"/>
              <a:t>1.1. Lösung: Definition von Funktionen (im Algebra-Fenster)</a:t>
            </a:r>
          </a:p>
        </p:txBody>
      </p:sp>
      <p:sp>
        <p:nvSpPr>
          <p:cNvPr id="8" name="Inhaltsplatzhalter 5"/>
          <p:cNvSpPr txBox="1">
            <a:spLocks/>
          </p:cNvSpPr>
          <p:nvPr/>
        </p:nvSpPr>
        <p:spPr bwMode="auto">
          <a:xfrm>
            <a:off x="218181" y="803872"/>
            <a:ext cx="8424936" cy="3581389"/>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Beim Öffnen eines neuen Dokumentes werden das Algebra- und das Grafik-Fenster standardmäßig geöffnet. </a:t>
            </a:r>
          </a:p>
          <a:p>
            <a:r>
              <a:rPr lang="de-DE" sz="1800" dirty="0"/>
              <a:t>Im Algebra-Fenster befindet sich auch die </a:t>
            </a:r>
            <a:r>
              <a:rPr lang="de-DE" sz="1800" b="1" i="1" dirty="0"/>
              <a:t>Eingabe</a:t>
            </a:r>
            <a:r>
              <a:rPr lang="de-DE" sz="1800" dirty="0"/>
              <a:t>, in die man Funktionen und Befehle eingeben kann.</a:t>
            </a:r>
          </a:p>
          <a:p>
            <a:endParaRPr lang="de-DE" sz="1800" kern="0" dirty="0"/>
          </a:p>
          <a:p>
            <a:endParaRPr lang="de-DE" sz="1800" kern="0" dirty="0"/>
          </a:p>
          <a:p>
            <a:endParaRPr lang="de-DE" kern="0" dirty="0"/>
          </a:p>
          <a:p>
            <a:endParaRPr lang="de-DE" kern="0" dirty="0"/>
          </a:p>
          <a:p>
            <a:endParaRPr lang="de-DE" kern="0" dirty="0"/>
          </a:p>
          <a:p>
            <a:pPr>
              <a:spcBef>
                <a:spcPts val="1200"/>
              </a:spcBef>
            </a:pPr>
            <a:r>
              <a:rPr lang="de-DE" sz="1800" dirty="0"/>
              <a:t>Sobald Funktionen oder auch andere Objekte wie Schieberegler definiert wurden, finden sich diese im Algebra-Fenster wieder. Dabei wird nach Objekttyp (z.B. Funktion oder Zahl) unterschieden. </a:t>
            </a:r>
          </a:p>
          <a:p>
            <a:endParaRPr lang="de-DE" sz="1800" kern="0" dirty="0"/>
          </a:p>
          <a:p>
            <a:endParaRPr lang="de-DE" sz="1800" dirty="0"/>
          </a:p>
        </p:txBody>
      </p:sp>
      <p:sp>
        <p:nvSpPr>
          <p:cNvPr id="14" name="Rechteck 13"/>
          <p:cNvSpPr/>
          <p:nvPr/>
        </p:nvSpPr>
        <p:spPr>
          <a:xfrm>
            <a:off x="270855" y="5490260"/>
            <a:ext cx="8451946"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Die Farbe des Punktes neben der Funktion entspricht der Farbe der Funktion im Grafik-Fenster. Wenn der Punkt nicht ausgefüllt ist, wird die Funktion nicht angezeigt. Dies kann nachträglich geändert werden (siehe Hilfekarte 1.2.).</a:t>
            </a:r>
            <a:endParaRPr lang="de-DE" sz="1400" dirty="0">
              <a:latin typeface="Calibri" panose="020F0502020204030204" pitchFamily="34" charset="0"/>
              <a:cs typeface="Calibri" panose="020F0502020204030204" pitchFamily="34" charset="0"/>
            </a:endParaRPr>
          </a:p>
        </p:txBody>
      </p:sp>
      <p:pic>
        <p:nvPicPr>
          <p:cNvPr id="3" name="Grafik 2"/>
          <p:cNvPicPr>
            <a:picLocks noChangeAspect="1"/>
          </p:cNvPicPr>
          <p:nvPr/>
        </p:nvPicPr>
        <p:blipFill>
          <a:blip r:embed="rId4"/>
          <a:stretch>
            <a:fillRect/>
          </a:stretch>
        </p:blipFill>
        <p:spPr>
          <a:xfrm>
            <a:off x="2636079" y="1990646"/>
            <a:ext cx="3609975" cy="904875"/>
          </a:xfrm>
          <a:prstGeom prst="rect">
            <a:avLst/>
          </a:prstGeom>
          <a:ln w="28575">
            <a:solidFill>
              <a:schemeClr val="accent1"/>
            </a:solidFill>
          </a:ln>
        </p:spPr>
      </p:pic>
      <mc:AlternateContent xmlns:mc="http://schemas.openxmlformats.org/markup-compatibility/2006" xmlns:a14="http://schemas.microsoft.com/office/drawing/2010/main">
        <mc:Choice Requires="a14">
          <p:sp>
            <p:nvSpPr>
              <p:cNvPr id="24" name="Rechteck 23"/>
              <p:cNvSpPr/>
              <p:nvPr/>
            </p:nvSpPr>
            <p:spPr>
              <a:xfrm>
                <a:off x="270854" y="3253903"/>
                <a:ext cx="8424936" cy="104400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 Ausgewählte Eingaben</a:t>
                </a:r>
              </a:p>
              <a:p>
                <a14:m>
                  <m:oMath xmlns:m="http://schemas.openxmlformats.org/officeDocument/2006/math">
                    <m:sSup>
                      <m:sSupPr>
                        <m:ctrlPr>
                          <a:rPr lang="de-DE" sz="1400" b="0" i="1" kern="0" smtClean="0">
                            <a:latin typeface="Cambria Math" panose="02040503050406030204" pitchFamily="18" charset="0"/>
                            <a:cs typeface="Calibri" panose="020F0502020204030204" pitchFamily="34" charset="0"/>
                          </a:rPr>
                        </m:ctrlPr>
                      </m:sSupPr>
                      <m:e>
                        <m:r>
                          <a:rPr lang="de-DE" sz="1400" b="0" i="1" kern="0" smtClean="0">
                            <a:latin typeface="Cambria Math" panose="02040503050406030204" pitchFamily="18" charset="0"/>
                            <a:cs typeface="Calibri" panose="020F0502020204030204" pitchFamily="34" charset="0"/>
                          </a:rPr>
                          <m:t>𝑥</m:t>
                        </m:r>
                      </m:e>
                      <m:sup>
                        <m:r>
                          <a:rPr lang="de-DE" sz="1400" b="0" i="1" kern="0" smtClean="0">
                            <a:latin typeface="Cambria Math" panose="02040503050406030204" pitchFamily="18" charset="0"/>
                            <a:cs typeface="Calibri" panose="020F0502020204030204" pitchFamily="34" charset="0"/>
                          </a:rPr>
                          <m:t>2</m:t>
                        </m:r>
                      </m:sup>
                    </m:sSup>
                    <m:r>
                      <a:rPr lang="de-DE" sz="1400" b="0" i="1" kern="0" smtClean="0">
                        <a:latin typeface="Cambria Math" panose="02040503050406030204" pitchFamily="18" charset="0"/>
                        <a:cs typeface="Calibri" panose="020F0502020204030204" pitchFamily="34" charset="0"/>
                      </a:rPr>
                      <m:t> </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 </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𝑥</m:t>
                    </m:r>
                  </m:oMath>
                </a14:m>
                <a:r>
                  <a:rPr lang="de-DE" sz="1400" dirty="0">
                    <a:latin typeface="Calibri" panose="020F0502020204030204" pitchFamily="34" charset="0"/>
                    <a:cs typeface="Calibri" panose="020F0502020204030204" pitchFamily="34" charset="0"/>
                  </a:rPr>
                  <a:t>^2		</a:t>
                </a:r>
                <a14:m>
                  <m:oMath xmlns:m="http://schemas.openxmlformats.org/officeDocument/2006/math">
                    <m:f>
                      <m:fPr>
                        <m:ctrlPr>
                          <a:rPr lang="de-DE" sz="1400" b="0" i="1" kern="0" smtClean="0">
                            <a:latin typeface="Cambria Math" panose="02040503050406030204" pitchFamily="18" charset="0"/>
                            <a:cs typeface="Calibri" panose="020F0502020204030204" pitchFamily="34" charset="0"/>
                          </a:rPr>
                        </m:ctrlPr>
                      </m:fPr>
                      <m:num>
                        <m:r>
                          <a:rPr lang="de-DE" sz="1400" b="0" i="1" kern="0" smtClean="0">
                            <a:latin typeface="Cambria Math" panose="02040503050406030204" pitchFamily="18" charset="0"/>
                            <a:cs typeface="Calibri" panose="020F0502020204030204" pitchFamily="34" charset="0"/>
                          </a:rPr>
                          <m:t>1</m:t>
                        </m:r>
                      </m:num>
                      <m:den>
                        <m:r>
                          <a:rPr lang="de-DE" sz="1400" b="0" i="1" kern="0" smtClean="0">
                            <a:latin typeface="Cambria Math" panose="02040503050406030204" pitchFamily="18" charset="0"/>
                            <a:cs typeface="Calibri" panose="020F0502020204030204" pitchFamily="34" charset="0"/>
                          </a:rPr>
                          <m:t>𝑥</m:t>
                        </m:r>
                      </m:den>
                    </m:f>
                    <m:r>
                      <a:rPr lang="de-DE" sz="1400" i="1" kern="0">
                        <a:latin typeface="Cambria Math" panose="02040503050406030204" pitchFamily="18" charset="0"/>
                        <a:cs typeface="Calibri" panose="020F0502020204030204" pitchFamily="34" charset="0"/>
                      </a:rPr>
                      <m:t> </m:t>
                    </m:r>
                    <m:r>
                      <a:rPr lang="de-DE" sz="1400" i="1" kern="0">
                        <a:latin typeface="Cambria Math" panose="02040503050406030204" pitchFamily="18" charset="0"/>
                        <a:ea typeface="Cambria Math" panose="02040503050406030204" pitchFamily="18" charset="0"/>
                        <a:cs typeface="Calibri" panose="020F0502020204030204" pitchFamily="34" charset="0"/>
                      </a:rPr>
                      <m:t>≙</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1</m:t>
                    </m:r>
                    <m:r>
                      <a:rPr lang="de-DE" sz="1400" b="0" i="0" kern="0" smtClean="0">
                        <a:latin typeface="Cambria Math" panose="02040503050406030204" pitchFamily="18" charset="0"/>
                        <a:ea typeface="Cambria Math" panose="02040503050406030204" pitchFamily="18" charset="0"/>
                        <a:cs typeface="Calibri" panose="020F0502020204030204" pitchFamily="34" charset="0"/>
                      </a:rPr>
                      <m:t>/</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𝑥</m:t>
                    </m:r>
                  </m:oMath>
                </a14:m>
                <a:r>
                  <a:rPr lang="de-DE" sz="1400" i="1" dirty="0">
                    <a:latin typeface="Calibri" panose="020F0502020204030204" pitchFamily="34" charset="0"/>
                    <a:cs typeface="Calibri" panose="020F0502020204030204" pitchFamily="34" charset="0"/>
                  </a:rPr>
                  <a:t>		</a:t>
                </a:r>
                <a14:m>
                  <m:oMath xmlns:m="http://schemas.openxmlformats.org/officeDocument/2006/math">
                    <m:rad>
                      <m:radPr>
                        <m:degHide m:val="on"/>
                        <m:ctrlPr>
                          <a:rPr lang="de-DE" sz="1400" b="0" i="1" smtClean="0">
                            <a:latin typeface="Cambria Math" panose="02040503050406030204" pitchFamily="18" charset="0"/>
                            <a:cs typeface="Calibri" panose="020F0502020204030204" pitchFamily="34" charset="0"/>
                          </a:rPr>
                        </m:ctrlPr>
                      </m:radPr>
                      <m:deg/>
                      <m:e>
                        <m:r>
                          <a:rPr lang="de-DE" sz="1400" b="0" i="1" smtClean="0">
                            <a:latin typeface="Cambria Math" panose="02040503050406030204" pitchFamily="18" charset="0"/>
                            <a:cs typeface="Calibri" panose="020F0502020204030204" pitchFamily="34" charset="0"/>
                          </a:rPr>
                          <m:t>40</m:t>
                        </m:r>
                      </m:e>
                    </m:rad>
                    <m:r>
                      <a:rPr lang="de-DE" sz="1400" b="0" i="1" smtClean="0">
                        <a:latin typeface="Cambria Math" panose="02040503050406030204" pitchFamily="18" charset="0"/>
                        <a:cs typeface="Calibri" panose="020F0502020204030204" pitchFamily="34" charset="0"/>
                      </a:rPr>
                      <m:t> </m:t>
                    </m:r>
                    <m:r>
                      <a:rPr lang="de-DE" sz="1400" i="1" kern="0">
                        <a:latin typeface="Cambria Math" panose="02040503050406030204" pitchFamily="18" charset="0"/>
                        <a:ea typeface="Cambria Math" panose="02040503050406030204" pitchFamily="18" charset="0"/>
                        <a:cs typeface="Calibri" panose="020F0502020204030204" pitchFamily="34" charset="0"/>
                      </a:rPr>
                      <m:t>≙</m:t>
                    </m:r>
                  </m:oMath>
                </a14:m>
                <a:r>
                  <a:rPr lang="de-DE" sz="1400" i="1" dirty="0">
                    <a:latin typeface="Calibri" panose="020F0502020204030204" pitchFamily="34" charset="0"/>
                    <a:cs typeface="Calibri" panose="020F0502020204030204" pitchFamily="34" charset="0"/>
                  </a:rPr>
                  <a:t>  sqrt(40)          </a:t>
                </a:r>
                <a:r>
                  <a:rPr lang="de-DE" sz="1400" dirty="0">
                    <a:latin typeface="Calibri" panose="020F0502020204030204" pitchFamily="34" charset="0"/>
                    <a:cs typeface="Calibri" panose="020F0502020204030204" pitchFamily="34" charset="0"/>
                  </a:rPr>
                  <a:t>(auf  Kleinschreibung achten)</a:t>
                </a:r>
                <a:r>
                  <a:rPr lang="de-DE" sz="1400" i="1" dirty="0">
                    <a:latin typeface="Calibri" panose="020F0502020204030204" pitchFamily="34" charset="0"/>
                    <a:cs typeface="Calibri" panose="020F0502020204030204" pitchFamily="34" charset="0"/>
                  </a:rPr>
                  <a:t>	</a:t>
                </a:r>
              </a:p>
              <a:p>
                <a:r>
                  <a:rPr lang="de-DE" sz="1400" i="1" dirty="0">
                    <a:latin typeface="Calibri" panose="020F0502020204030204" pitchFamily="34" charset="0"/>
                    <a:cs typeface="Calibri" panose="020F0502020204030204" pitchFamily="34" charset="0"/>
                  </a:rPr>
                  <a:t>z. B. Funktionen mit Namen wie cos(x), tan(x) </a:t>
                </a:r>
                <a:r>
                  <a:rPr lang="de-DE" sz="1400" dirty="0">
                    <a:latin typeface="Calibri" panose="020F0502020204030204" pitchFamily="34" charset="0"/>
                    <a:cs typeface="Calibri" panose="020F0502020204030204" pitchFamily="34" charset="0"/>
                  </a:rPr>
                  <a:t>können direkt eingegeben werden (auch über die Bildschirmtastatur).</a:t>
                </a:r>
              </a:p>
            </p:txBody>
          </p:sp>
        </mc:Choice>
        <mc:Fallback xmlns="">
          <p:sp>
            <p:nvSpPr>
              <p:cNvPr id="24" name="Rechteck 23"/>
              <p:cNvSpPr>
                <a:spLocks noRot="1" noChangeAspect="1" noMove="1" noResize="1" noEditPoints="1" noAdjustHandles="1" noChangeArrowheads="1" noChangeShapeType="1" noTextEdit="1"/>
              </p:cNvSpPr>
              <p:nvPr/>
            </p:nvSpPr>
            <p:spPr>
              <a:xfrm>
                <a:off x="270854" y="3253903"/>
                <a:ext cx="8424936" cy="1044004"/>
              </a:xfrm>
              <a:prstGeom prst="rect">
                <a:avLst/>
              </a:prstGeom>
              <a:blipFill>
                <a:blip r:embed="rId5"/>
                <a:stretch>
                  <a:fillRect l="-72" b="-3409"/>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8588627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0" y="492803"/>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3.1. Lösung: Berechnung von Häufigkeiten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31806" y="738851"/>
                <a:ext cx="8536816"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Das Tabellen-Fenster funktioniert ähnlich wie Tabellen in Excel. Ebenfalls ähneln sich die darin verwendeten Befehle stark:</a:t>
                </a:r>
              </a:p>
              <a:p>
                <a:r>
                  <a:rPr lang="de-DE" sz="1800" b="1" kern="0" dirty="0"/>
                  <a:t>Auszählen der Häufigkeiten </a:t>
                </a:r>
                <a:r>
                  <a:rPr lang="de-DE" sz="1800" kern="0" dirty="0"/>
                  <a:t>eines bestimmten Würfelergebnisses:</a:t>
                </a:r>
              </a:p>
              <a:p>
                <a:pPr marL="285750" indent="-285750">
                  <a:spcBef>
                    <a:spcPts val="0"/>
                  </a:spcBef>
                  <a:buClr>
                    <a:schemeClr val="tx1"/>
                  </a:buClr>
                  <a:buFont typeface="Wingdings" panose="05000000000000000000" pitchFamily="2" charset="2"/>
                  <a:buChar char="§"/>
                </a:pPr>
                <a:r>
                  <a:rPr lang="de-DE" sz="1800" kern="0" dirty="0"/>
                  <a:t>Um GeoGebra eigenständig Tabelleneinträge auswerten und zählen zu lassen, kann auf folgenden Befehl zurückgegriffen werden:</a:t>
                </a:r>
              </a:p>
              <a:p>
                <a:pPr marL="285750" indent="-285750">
                  <a:spcBef>
                    <a:spcPts val="0"/>
                  </a:spcBef>
                  <a:spcAft>
                    <a:spcPts val="0"/>
                  </a:spcAft>
                  <a:buClr>
                    <a:schemeClr val="tx1"/>
                  </a:buClr>
                  <a:buFont typeface="Wingdings" panose="05000000000000000000" pitchFamily="2" charset="2"/>
                  <a:buChar char="§"/>
                </a:pPr>
                <a:r>
                  <a:rPr lang="de-DE" sz="1800" kern="0" dirty="0"/>
                  <a:t>Für die Aufgabe lautet die &lt;Bedingung&gt; </a:t>
                </a:r>
                <a14:m>
                  <m:oMath xmlns:m="http://schemas.openxmlformats.org/officeDocument/2006/math">
                    <m:r>
                      <a:rPr lang="de-DE" sz="1800" b="0" i="1" kern="0" smtClean="0">
                        <a:latin typeface="Cambria Math" panose="02040503050406030204" pitchFamily="18" charset="0"/>
                      </a:rPr>
                      <m:t>𝑥</m:t>
                    </m:r>
                    <m:r>
                      <a:rPr lang="de-DE" sz="1800" b="0" i="1" kern="0" smtClean="0">
                        <a:latin typeface="Cambria Math" panose="02040503050406030204" pitchFamily="18" charset="0"/>
                      </a:rPr>
                      <m:t>==5</m:t>
                    </m:r>
                  </m:oMath>
                </a14:m>
                <a:r>
                  <a:rPr lang="de-DE" sz="1800" kern="0" dirty="0"/>
                  <a:t> und &lt;Liste&gt; ist A2:A21. Durch Eingabe von C2= ZähleWenn</a:t>
                </a:r>
                <a14:m>
                  <m:oMath xmlns:m="http://schemas.openxmlformats.org/officeDocument/2006/math">
                    <m:d>
                      <m:dPr>
                        <m:ctrlPr>
                          <a:rPr lang="de-DE" sz="1800" b="0" i="1" kern="0" smtClean="0">
                            <a:latin typeface="Cambria Math" panose="02040503050406030204" pitchFamily="18" charset="0"/>
                          </a:rPr>
                        </m:ctrlPr>
                      </m:dPr>
                      <m:e>
                        <m:r>
                          <a:rPr lang="de-DE" sz="1800" b="0" i="1" kern="0" smtClean="0">
                            <a:latin typeface="Cambria Math" panose="02040503050406030204" pitchFamily="18" charset="0"/>
                          </a:rPr>
                          <m:t>𝑥</m:t>
                        </m:r>
                        <m:r>
                          <a:rPr lang="de-DE" sz="1800" b="0" i="1" kern="0" smtClean="0">
                            <a:latin typeface="Cambria Math" panose="02040503050406030204" pitchFamily="18" charset="0"/>
                          </a:rPr>
                          <m:t>==5, </m:t>
                        </m:r>
                        <m:r>
                          <a:rPr lang="de-DE" sz="1800" b="0" i="1" kern="0" smtClean="0">
                            <a:latin typeface="Cambria Math" panose="02040503050406030204" pitchFamily="18" charset="0"/>
                          </a:rPr>
                          <m:t>𝐴</m:t>
                        </m:r>
                        <m:r>
                          <a:rPr lang="de-DE" sz="1800" b="0" i="1" kern="0" smtClean="0">
                            <a:latin typeface="Cambria Math" panose="02040503050406030204" pitchFamily="18" charset="0"/>
                          </a:rPr>
                          <m:t>2:</m:t>
                        </m:r>
                        <m:r>
                          <a:rPr lang="de-DE" sz="1800" b="0" i="1" kern="0" smtClean="0">
                            <a:latin typeface="Cambria Math" panose="02040503050406030204" pitchFamily="18" charset="0"/>
                          </a:rPr>
                          <m:t>𝐴</m:t>
                        </m:r>
                        <m:r>
                          <a:rPr lang="de-DE" sz="1800" b="0" i="1" kern="0" smtClean="0">
                            <a:latin typeface="Cambria Math" panose="02040503050406030204" pitchFamily="18" charset="0"/>
                          </a:rPr>
                          <m:t>21</m:t>
                        </m:r>
                      </m:e>
                    </m:d>
                  </m:oMath>
                </a14:m>
                <a:r>
                  <a:rPr lang="de-DE" sz="1800" kern="0" dirty="0"/>
                  <a:t> wird in Zelle C2 die </a:t>
                </a:r>
                <a:r>
                  <a:rPr lang="de-DE" sz="1800" b="1" kern="0" dirty="0"/>
                  <a:t>absolute Häufigkeit </a:t>
                </a:r>
                <a:r>
                  <a:rPr lang="de-DE" sz="1800" kern="0" dirty="0"/>
                  <a:t>des Würfelergebnisses 5 ausgegeben. </a:t>
                </a:r>
                <a:br>
                  <a:rPr lang="de-DE" sz="1800" kern="0" dirty="0"/>
                </a:br>
                <a:endParaRPr lang="de-DE" sz="1800" kern="0" dirty="0"/>
              </a:p>
              <a:p>
                <a:pPr marL="285750" indent="-285750">
                  <a:spcBef>
                    <a:spcPts val="800"/>
                  </a:spcBef>
                  <a:buClr>
                    <a:schemeClr val="tx1"/>
                  </a:buClr>
                  <a:buFont typeface="Wingdings" panose="05000000000000000000" pitchFamily="2" charset="2"/>
                  <a:buChar char="§"/>
                </a:pPr>
                <a:endParaRPr lang="de-DE" sz="1800" kern="0" dirty="0"/>
              </a:p>
              <a:p>
                <a:pPr marL="285750" indent="-285750">
                  <a:spcBef>
                    <a:spcPts val="1200"/>
                  </a:spcBef>
                  <a:buClr>
                    <a:schemeClr val="tx1"/>
                  </a:buClr>
                  <a:buFont typeface="Wingdings" panose="05000000000000000000" pitchFamily="2" charset="2"/>
                  <a:buChar char="§"/>
                </a:pPr>
                <a:r>
                  <a:rPr lang="de-DE" sz="1800" kern="0" dirty="0"/>
                  <a:t>Zur Berechnung der </a:t>
                </a:r>
                <a:r>
                  <a:rPr lang="de-DE" sz="1800" b="1" kern="0" dirty="0"/>
                  <a:t>relativen Häufigkeit</a:t>
                </a:r>
                <a:r>
                  <a:rPr lang="de-DE" sz="1800" kern="0" dirty="0"/>
                  <a:t> muss zunächst ausgezählt werden, wie viele Würfe stattgefunden haben. Dazu interessiert, wie viele Einträge in Spalte A größer gleich 0 sind. Dies geschieht in Zelle C3. </a:t>
                </a:r>
                <a14:m>
                  <m:oMath xmlns:m="http://schemas.openxmlformats.org/officeDocument/2006/math">
                    <m:r>
                      <a:rPr lang="de-DE" sz="1800" b="0" i="1" kern="0" smtClean="0">
                        <a:latin typeface="Cambria Math" panose="02040503050406030204" pitchFamily="18" charset="0"/>
                      </a:rPr>
                      <m:t>⇒</m:t>
                    </m:r>
                  </m:oMath>
                </a14:m>
                <a:r>
                  <a:rPr lang="de-DE" sz="1800" kern="0" dirty="0"/>
                  <a:t> C3=ZähleWenn</a:t>
                </a:r>
                <a14:m>
                  <m:oMath xmlns:m="http://schemas.openxmlformats.org/officeDocument/2006/math">
                    <m:d>
                      <m:dPr>
                        <m:ctrlPr>
                          <a:rPr lang="de-DE" sz="1800" i="1" kern="0">
                            <a:latin typeface="Cambria Math" panose="02040503050406030204" pitchFamily="18" charset="0"/>
                          </a:rPr>
                        </m:ctrlPr>
                      </m:dPr>
                      <m:e>
                        <m:r>
                          <a:rPr lang="de-DE" sz="1800" i="1" kern="0">
                            <a:latin typeface="Cambria Math" panose="02040503050406030204" pitchFamily="18" charset="0"/>
                          </a:rPr>
                          <m:t>𝑥</m:t>
                        </m:r>
                        <m:r>
                          <a:rPr lang="de-DE" sz="1800" b="0" i="1" kern="0" smtClean="0">
                            <a:latin typeface="Cambria Math" panose="02040503050406030204" pitchFamily="18" charset="0"/>
                          </a:rPr>
                          <m:t>&gt;−1</m:t>
                        </m:r>
                        <m:r>
                          <a:rPr lang="de-DE" sz="1800" i="1" kern="0">
                            <a:latin typeface="Cambria Math" panose="02040503050406030204" pitchFamily="18" charset="0"/>
                          </a:rPr>
                          <m:t>, </m:t>
                        </m:r>
                        <m:r>
                          <a:rPr lang="de-DE" sz="1800" i="1" kern="0">
                            <a:latin typeface="Cambria Math" panose="02040503050406030204" pitchFamily="18" charset="0"/>
                          </a:rPr>
                          <m:t>𝐴</m:t>
                        </m:r>
                        <m:r>
                          <a:rPr lang="de-DE" sz="1800" i="1" kern="0">
                            <a:latin typeface="Cambria Math" panose="02040503050406030204" pitchFamily="18" charset="0"/>
                          </a:rPr>
                          <m:t>2:</m:t>
                        </m:r>
                        <m:r>
                          <a:rPr lang="de-DE" sz="1800" i="1" kern="0">
                            <a:latin typeface="Cambria Math" panose="02040503050406030204" pitchFamily="18" charset="0"/>
                          </a:rPr>
                          <m:t>𝐴</m:t>
                        </m:r>
                        <m:r>
                          <a:rPr lang="de-DE" sz="1800" b="0" i="1" kern="0" smtClean="0">
                            <a:latin typeface="Cambria Math" panose="02040503050406030204" pitchFamily="18" charset="0"/>
                          </a:rPr>
                          <m:t>21</m:t>
                        </m:r>
                      </m:e>
                    </m:d>
                  </m:oMath>
                </a14:m>
                <a:endParaRPr lang="de-DE" sz="1800" kern="0" dirty="0"/>
              </a:p>
              <a:p>
                <a:pPr marL="285750" indent="-285750">
                  <a:spcBef>
                    <a:spcPts val="800"/>
                  </a:spcBef>
                  <a:buClr>
                    <a:schemeClr val="tx1"/>
                  </a:buClr>
                  <a:buFont typeface="Wingdings" panose="05000000000000000000" pitchFamily="2" charset="2"/>
                  <a:buChar char="§"/>
                </a:pPr>
                <a:endParaRPr lang="de-DE" sz="1800" kern="0" dirty="0"/>
              </a:p>
              <a:p>
                <a:pPr marL="285750" indent="-285750">
                  <a:spcBef>
                    <a:spcPts val="1200"/>
                  </a:spcBef>
                  <a:buClr>
                    <a:schemeClr val="tx1"/>
                  </a:buClr>
                  <a:buFont typeface="Wingdings" panose="05000000000000000000" pitchFamily="2" charset="2"/>
                  <a:buChar char="§"/>
                </a:pPr>
                <a:r>
                  <a:rPr lang="de-DE" sz="1800" kern="0" dirty="0"/>
                  <a:t>Die relativen Häufigkeiten ergeben sich in Zelle C5 durch folgenden Ausdruck:</a:t>
                </a:r>
                <a:br>
                  <a:rPr lang="de-DE" sz="1800" kern="0" dirty="0"/>
                </a:br>
                <a:r>
                  <a:rPr lang="de-DE" sz="1800" kern="0" dirty="0"/>
                  <a:t>C5=C2/C3</a:t>
                </a:r>
              </a:p>
              <a:p>
                <a:pPr lvl="1"/>
                <a:r>
                  <a:rPr lang="de-DE" kern="0" dirty="0"/>
                  <a:t> </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31806" y="738851"/>
                <a:ext cx="8536816" cy="4841454"/>
              </a:xfrm>
              <a:prstGeom prst="rect">
                <a:avLst/>
              </a:prstGeom>
              <a:blipFill>
                <a:blip r:embed="rId4"/>
                <a:stretch>
                  <a:fillRect l="-429" t="-1637" r="-1000" b="-15239"/>
                </a:stretch>
              </a:blipFill>
              <a:ln w="9525">
                <a:noFill/>
                <a:miter lim="800000"/>
                <a:headEnd/>
                <a:tailEnd/>
              </a:ln>
            </p:spPr>
            <p:txBody>
              <a:bodyPr/>
              <a:lstStyle/>
              <a:p>
                <a:r>
                  <a:rPr lang="de-DE">
                    <a:noFill/>
                  </a:rPr>
                  <a:t> </a:t>
                </a:r>
              </a:p>
            </p:txBody>
          </p:sp>
        </mc:Fallback>
      </mc:AlternateContent>
      <p:pic>
        <p:nvPicPr>
          <p:cNvPr id="2" name="Grafik 1"/>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t="10069" b="14307"/>
          <a:stretch/>
        </p:blipFill>
        <p:spPr>
          <a:xfrm>
            <a:off x="4905378" y="2056118"/>
            <a:ext cx="2619375" cy="288131"/>
          </a:xfrm>
          <a:prstGeom prst="rect">
            <a:avLst/>
          </a:prstGeom>
          <a:ln w="28575">
            <a:solidFill>
              <a:schemeClr val="accent2">
                <a:lumMod val="75000"/>
              </a:schemeClr>
            </a:solidFill>
          </a:ln>
        </p:spPr>
      </p:pic>
      <mc:AlternateContent xmlns:mc="http://schemas.openxmlformats.org/markup-compatibility/2006" xmlns:a14="http://schemas.microsoft.com/office/drawing/2010/main">
        <mc:Choice Requires="a14">
          <p:sp>
            <p:nvSpPr>
              <p:cNvPr id="10" name="Rechteck 9"/>
              <p:cNvSpPr/>
              <p:nvPr/>
            </p:nvSpPr>
            <p:spPr>
              <a:xfrm>
                <a:off x="207515" y="3298430"/>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Die Bedingung </a:t>
                </a:r>
                <a14:m>
                  <m:oMath xmlns:m="http://schemas.openxmlformats.org/officeDocument/2006/math">
                    <m:r>
                      <a:rPr lang="de-DE" sz="1400" i="1" kern="0">
                        <a:latin typeface="Cambria Math" panose="02040503050406030204" pitchFamily="18" charset="0"/>
                      </a:rPr>
                      <m:t>𝑥</m:t>
                    </m:r>
                    <m:r>
                      <a:rPr lang="de-DE" sz="1400" i="1" kern="0">
                        <a:latin typeface="Cambria Math" panose="02040503050406030204" pitchFamily="18" charset="0"/>
                      </a:rPr>
                      <m:t>==5</m:t>
                    </m:r>
                  </m:oMath>
                </a14:m>
                <a:r>
                  <a:rPr lang="de-DE" sz="1400" kern="0" dirty="0">
                    <a:latin typeface="Calibri" panose="020F0502020204030204" pitchFamily="34" charset="0"/>
                    <a:cs typeface="Calibri" panose="020F0502020204030204" pitchFamily="34" charset="0"/>
                  </a:rPr>
                  <a:t> wird mit doppelten Gleichzeichen geschrieben. Dadurch wird verglichen, ob der Wert exakt 5 ist. Mit nur einem Gleichzeichen versteht GeoGebra den Ausdruck als Geradengleichung.  </a:t>
                </a:r>
                <a:endParaRPr lang="de-DE" sz="1400" dirty="0">
                  <a:latin typeface="Calibri" panose="020F0502020204030204" pitchFamily="34" charset="0"/>
                  <a:cs typeface="Calibri" panose="020F0502020204030204" pitchFamily="34" charset="0"/>
                </a:endParaRPr>
              </a:p>
            </p:txBody>
          </p:sp>
        </mc:Choice>
        <mc:Fallback xmlns="">
          <p:sp>
            <p:nvSpPr>
              <p:cNvPr id="10" name="Rechteck 9"/>
              <p:cNvSpPr>
                <a:spLocks noRot="1" noChangeAspect="1" noMove="1" noResize="1" noEditPoints="1" noAdjustHandles="1" noChangeArrowheads="1" noChangeShapeType="1" noTextEdit="1"/>
              </p:cNvSpPr>
              <p:nvPr/>
            </p:nvSpPr>
            <p:spPr>
              <a:xfrm>
                <a:off x="207515" y="3298430"/>
                <a:ext cx="8592913" cy="738664"/>
              </a:xfrm>
              <a:prstGeom prst="rect">
                <a:avLst/>
              </a:prstGeom>
              <a:blipFill>
                <a:blip r:embed="rId7"/>
                <a:stretch>
                  <a:fillRect l="-71" b="-5556"/>
                </a:stretch>
              </a:blipFill>
              <a:ln w="28575">
                <a:solidFill>
                  <a:srgbClr val="FF0000"/>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7" name="Inhaltsplatzhalter 5"/>
              <p:cNvSpPr txBox="1">
                <a:spLocks/>
              </p:cNvSpPr>
              <p:nvPr/>
            </p:nvSpPr>
            <p:spPr bwMode="auto">
              <a:xfrm rot="10800000">
                <a:off x="4696490" y="6303785"/>
                <a:ext cx="4283053" cy="411287"/>
              </a:xfrm>
              <a:prstGeom prst="rect">
                <a:avLst/>
              </a:prstGeom>
              <a:noFill/>
              <a:ln w="28575">
                <a:solidFill>
                  <a:schemeClr val="bg1">
                    <a:lumMod val="50000"/>
                  </a:schemeClr>
                </a:solidFill>
                <a:prstDash val="dash"/>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14:m>
                  <m:oMath xmlns:m="http://schemas.openxmlformats.org/officeDocument/2006/math">
                    <m:r>
                      <a:rPr lang="de-DE" sz="1600" b="0" i="1" kern="0" dirty="0" smtClean="0">
                        <a:latin typeface="Cambria Math" panose="02040503050406030204" pitchFamily="18" charset="0"/>
                      </a:rPr>
                      <m:t>: </m:t>
                    </m:r>
                    <m:r>
                      <a:rPr lang="de-DE" sz="1600" b="0" i="1" kern="0" dirty="0" err="1" smtClean="0">
                        <a:latin typeface="Cambria Math" panose="02040503050406030204" pitchFamily="18" charset="0"/>
                      </a:rPr>
                      <m:t>𝑎𝑏𝑠𝐻</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5</m:t>
                        </m:r>
                      </m:e>
                    </m:d>
                    <m:r>
                      <a:rPr lang="de-DE" sz="1600" b="0" i="1" kern="0" dirty="0" smtClean="0">
                        <a:latin typeface="Cambria Math" panose="02040503050406030204" pitchFamily="18" charset="0"/>
                      </a:rPr>
                      <m:t>=5,   </m:t>
                    </m:r>
                    <m:r>
                      <a:rPr lang="de-DE" sz="1600" b="0" i="1" kern="0" dirty="0" err="1" smtClean="0">
                        <a:latin typeface="Cambria Math" panose="02040503050406030204" pitchFamily="18" charset="0"/>
                      </a:rPr>
                      <m:t>𝑟𝑒𝑙𝐻</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5</m:t>
                        </m:r>
                      </m:e>
                    </m:d>
                    <m:r>
                      <a:rPr lang="de-DE" sz="1600" b="0" i="1" kern="0" dirty="0" smtClean="0">
                        <a:latin typeface="Cambria Math" panose="02040503050406030204" pitchFamily="18" charset="0"/>
                      </a:rPr>
                      <m:t>0.25</m:t>
                    </m:r>
                  </m:oMath>
                </a14:m>
                <a:br>
                  <a:rPr lang="de-DE" sz="1600" kern="0" dirty="0"/>
                </a:br>
                <a:endParaRPr lang="de-DE" sz="1600" kern="0" dirty="0"/>
              </a:p>
              <a:p>
                <a:endParaRPr lang="de-DE" sz="1400" kern="0" dirty="0"/>
              </a:p>
            </p:txBody>
          </p:sp>
        </mc:Choice>
        <mc:Fallback xmlns="">
          <p:sp>
            <p:nvSpPr>
              <p:cNvPr id="17" name="Inhaltsplatzhalter 5"/>
              <p:cNvSpPr txBox="1">
                <a:spLocks noRot="1" noChangeAspect="1" noMove="1" noResize="1" noEditPoints="1" noAdjustHandles="1" noChangeArrowheads="1" noChangeShapeType="1" noTextEdit="1"/>
              </p:cNvSpPr>
              <p:nvPr/>
            </p:nvSpPr>
            <p:spPr bwMode="auto">
              <a:xfrm rot="10800000">
                <a:off x="4696490" y="6303785"/>
                <a:ext cx="4283053" cy="411287"/>
              </a:xfrm>
              <a:prstGeom prst="rect">
                <a:avLst/>
              </a:prstGeom>
              <a:blipFill>
                <a:blip r:embed="rId8"/>
                <a:stretch>
                  <a:fillRect b="-9589"/>
                </a:stretch>
              </a:blipFill>
              <a:ln w="28575">
                <a:solidFill>
                  <a:schemeClr val="bg1">
                    <a:lumMod val="50000"/>
                  </a:schemeClr>
                </a:solidFill>
                <a:prstDash val="dash"/>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Rechteck 8"/>
              <p:cNvSpPr/>
              <p:nvPr/>
            </p:nvSpPr>
            <p:spPr>
              <a:xfrm>
                <a:off x="534479" y="5017574"/>
                <a:ext cx="7731470"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Die Bedingung </a:t>
                </a:r>
                <a14:m>
                  <m:oMath xmlns:m="http://schemas.openxmlformats.org/officeDocument/2006/math">
                    <m:r>
                      <a:rPr lang="de-DE" sz="1400" i="1" kern="0">
                        <a:latin typeface="Cambria Math" panose="02040503050406030204" pitchFamily="18" charset="0"/>
                      </a:rPr>
                      <m:t>𝑥</m:t>
                    </m:r>
                    <m:r>
                      <a:rPr lang="de-DE" sz="1400" i="1" kern="0">
                        <a:latin typeface="Cambria Math" panose="02040503050406030204" pitchFamily="18" charset="0"/>
                      </a:rPr>
                      <m:t>&gt;−1 </m:t>
                    </m:r>
                  </m:oMath>
                </a14:m>
                <a:r>
                  <a:rPr lang="de-DE" sz="1400" kern="0" dirty="0">
                    <a:latin typeface="Calibri" panose="020F0502020204030204" pitchFamily="34" charset="0"/>
                    <a:cs typeface="Calibri" panose="020F0502020204030204" pitchFamily="34" charset="0"/>
                  </a:rPr>
                  <a:t>wird gewählt, da alle möglichen Ereignisse des Würfelwurfs größer gleich 0 sind.</a:t>
                </a:r>
                <a:endParaRPr lang="de-DE" sz="1400" dirty="0">
                  <a:latin typeface="Calibri" panose="020F0502020204030204" pitchFamily="34" charset="0"/>
                  <a:cs typeface="Calibri" panose="020F0502020204030204" pitchFamily="34" charset="0"/>
                </a:endParaRPr>
              </a:p>
            </p:txBody>
          </p:sp>
        </mc:Choice>
        <mc:Fallback xmlns="">
          <p:sp>
            <p:nvSpPr>
              <p:cNvPr id="9" name="Rechteck 8"/>
              <p:cNvSpPr>
                <a:spLocks noRot="1" noChangeAspect="1" noMove="1" noResize="1" noEditPoints="1" noAdjustHandles="1" noChangeArrowheads="1" noChangeShapeType="1" noTextEdit="1"/>
              </p:cNvSpPr>
              <p:nvPr/>
            </p:nvSpPr>
            <p:spPr>
              <a:xfrm>
                <a:off x="534479" y="5017574"/>
                <a:ext cx="7731470" cy="523220"/>
              </a:xfrm>
              <a:prstGeom prst="rect">
                <a:avLst/>
              </a:prstGeom>
              <a:blipFill>
                <a:blip r:embed="rId9"/>
                <a:stretch>
                  <a:fillRect l="-79" b="-7692"/>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12059224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072891" cy="5711528"/>
          </a:xfrm>
        </p:spPr>
        <p:txBody>
          <a:bodyPr/>
          <a:lstStyle/>
          <a:p>
            <a:r>
              <a:rPr lang="de-DE" sz="1800" dirty="0"/>
              <a:t>Aufgaben:</a:t>
            </a:r>
          </a:p>
          <a:p>
            <a:pPr marL="342900" indent="-342900">
              <a:buFont typeface="Wingdings" panose="05000000000000000000" pitchFamily="2" charset="2"/>
              <a:buChar char="§"/>
            </a:pPr>
            <a:r>
              <a:rPr lang="de-DE" sz="1800" dirty="0"/>
              <a:t>Falls noch nicht geschehen, übertragen Sie nebenstehende Tabelle in GeoGebra. Berechnen Sie anschließend die folgenden Werte:</a:t>
            </a:r>
          </a:p>
          <a:p>
            <a:pPr marL="800100" lvl="1" indent="-342900">
              <a:buFont typeface="Wingdings" panose="05000000000000000000" pitchFamily="2" charset="2"/>
              <a:buChar char="§"/>
            </a:pPr>
            <a:r>
              <a:rPr lang="de-DE" dirty="0"/>
              <a:t>(positive) Differenz zwischen ersten und letzten Wurf</a:t>
            </a:r>
          </a:p>
          <a:p>
            <a:pPr marL="800100" lvl="1" indent="-342900">
              <a:buFont typeface="Wingdings" panose="05000000000000000000" pitchFamily="2" charset="2"/>
              <a:buChar char="§"/>
            </a:pPr>
            <a:r>
              <a:rPr lang="de-DE" dirty="0"/>
              <a:t>Arithmetisches Mittel der Würfelergebnisse</a:t>
            </a:r>
          </a:p>
          <a:p>
            <a:pPr marL="800100" lvl="1" indent="-342900">
              <a:buFont typeface="Wingdings" panose="05000000000000000000" pitchFamily="2" charset="2"/>
              <a:buChar char="§"/>
            </a:pPr>
            <a:r>
              <a:rPr lang="de-DE" dirty="0"/>
              <a:t>Standardabweichung der Würfelergebnisse</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3.2. Berechnung einfacher statistischer Kenngrößen</a:t>
            </a:r>
          </a:p>
        </p:txBody>
      </p:sp>
      <p:pic>
        <p:nvPicPr>
          <p:cNvPr id="7" name="Grafik 6">
            <a:extLst>
              <a:ext uri="{FF2B5EF4-FFF2-40B4-BE49-F238E27FC236}">
                <a16:creationId xmlns:a16="http://schemas.microsoft.com/office/drawing/2014/main" id="{D0AF0862-0E94-457F-B52E-A4DBC768F326}"/>
              </a:ext>
            </a:extLst>
          </p:cNvPr>
          <p:cNvPicPr>
            <a:picLocks noChangeAspect="1"/>
          </p:cNvPicPr>
          <p:nvPr/>
        </p:nvPicPr>
        <p:blipFill>
          <a:blip r:embed="rId2"/>
          <a:stretch>
            <a:fillRect/>
          </a:stretch>
        </p:blipFill>
        <p:spPr>
          <a:xfrm>
            <a:off x="6574791" y="929259"/>
            <a:ext cx="1504950" cy="5114925"/>
          </a:xfrm>
          <a:prstGeom prst="rect">
            <a:avLst/>
          </a:prstGeom>
        </p:spPr>
      </p:pic>
      <p:pic>
        <p:nvPicPr>
          <p:cNvPr id="8" name="Grafik 7">
            <a:extLst>
              <a:ext uri="{FF2B5EF4-FFF2-40B4-BE49-F238E27FC236}">
                <a16:creationId xmlns:a16="http://schemas.microsoft.com/office/drawing/2014/main" id="{9E9AF531-CB1E-45FA-A7D3-D0FD28988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069365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004797" cy="5711528"/>
          </a:xfrm>
        </p:spPr>
        <p:txBody>
          <a:bodyPr/>
          <a:lstStyle/>
          <a:p>
            <a:r>
              <a:rPr lang="de-DE" sz="1800" dirty="0"/>
              <a:t>Aufgaben:</a:t>
            </a:r>
          </a:p>
          <a:p>
            <a:pPr marL="342900" indent="-342900">
              <a:buFont typeface="Wingdings" panose="05000000000000000000" pitchFamily="2" charset="2"/>
              <a:buChar char="§"/>
            </a:pPr>
            <a:r>
              <a:rPr lang="de-DE" sz="1800" dirty="0"/>
              <a:t>Falls noch nicht geschehen, übertragen Sie nebenstehende Tabelle in GeoGebra. Visualisieren Sie anschließend die Würfelergebnisse anschaulich in einem Balkendiagramm.</a:t>
            </a:r>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3.3. Visualisierung von Daten (Teil 1)</a:t>
            </a:r>
          </a:p>
        </p:txBody>
      </p:sp>
      <p:pic>
        <p:nvPicPr>
          <p:cNvPr id="4" name="Grafik 3"/>
          <p:cNvPicPr>
            <a:picLocks noChangeAspect="1"/>
          </p:cNvPicPr>
          <p:nvPr/>
        </p:nvPicPr>
        <p:blipFill>
          <a:blip r:embed="rId2"/>
          <a:stretch>
            <a:fillRect/>
          </a:stretch>
        </p:blipFill>
        <p:spPr>
          <a:xfrm>
            <a:off x="1308170" y="3167634"/>
            <a:ext cx="3771900" cy="2876550"/>
          </a:xfrm>
          <a:prstGeom prst="rect">
            <a:avLst/>
          </a:prstGeom>
        </p:spPr>
      </p:pic>
      <p:pic>
        <p:nvPicPr>
          <p:cNvPr id="8" name="Grafik 7">
            <a:extLst>
              <a:ext uri="{FF2B5EF4-FFF2-40B4-BE49-F238E27FC236}">
                <a16:creationId xmlns:a16="http://schemas.microsoft.com/office/drawing/2014/main" id="{30A82721-A7B8-40EE-AF32-DDFED8128363}"/>
              </a:ext>
            </a:extLst>
          </p:cNvPr>
          <p:cNvPicPr>
            <a:picLocks noChangeAspect="1"/>
          </p:cNvPicPr>
          <p:nvPr/>
        </p:nvPicPr>
        <p:blipFill>
          <a:blip r:embed="rId3"/>
          <a:stretch>
            <a:fillRect/>
          </a:stretch>
        </p:blipFill>
        <p:spPr>
          <a:xfrm>
            <a:off x="6574791" y="929259"/>
            <a:ext cx="1504950" cy="5114925"/>
          </a:xfrm>
          <a:prstGeom prst="rect">
            <a:avLst/>
          </a:prstGeom>
        </p:spPr>
      </p:pic>
      <p:pic>
        <p:nvPicPr>
          <p:cNvPr id="9" name="Grafik 8">
            <a:extLst>
              <a:ext uri="{FF2B5EF4-FFF2-40B4-BE49-F238E27FC236}">
                <a16:creationId xmlns:a16="http://schemas.microsoft.com/office/drawing/2014/main" id="{8CB752E2-BD27-4E34-93C4-3D7B10B47F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5478982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709308"/>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3.2. Lösung: Berechnung einfacher statistischer Kenngrößen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213046" y="709308"/>
                <a:ext cx="8536816" cy="4168841"/>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285750" indent="-285750">
                  <a:buClr>
                    <a:schemeClr val="tx1"/>
                  </a:buClr>
                  <a:buFont typeface="Wingdings" panose="05000000000000000000" pitchFamily="2" charset="2"/>
                  <a:buChar char="§"/>
                </a:pPr>
                <a:r>
                  <a:rPr lang="de-DE" sz="1800" kern="0" dirty="0"/>
                  <a:t>Differenzen, Summen, Produkte und Divisionen von einzelnen Zelleneinträgen werden mit Hilfe der entsprechenden Rechenzeichen</a:t>
                </a:r>
                <a14:m>
                  <m:oMath xmlns:m="http://schemas.openxmlformats.org/officeDocument/2006/math">
                    <m:r>
                      <a:rPr lang="de-DE" sz="1800" i="1" kern="0" dirty="0" smtClean="0">
                        <a:latin typeface="Cambria Math" panose="02040503050406030204" pitchFamily="18" charset="0"/>
                      </a:rPr>
                      <m:t>(−,</m:t>
                    </m:r>
                    <m:r>
                      <a:rPr lang="de-DE" sz="1800" b="0" i="1" kern="0" dirty="0" smtClean="0">
                        <a:latin typeface="Cambria Math" panose="02040503050406030204" pitchFamily="18" charset="0"/>
                      </a:rPr>
                      <m:t>  </m:t>
                    </m:r>
                    <m:r>
                      <a:rPr lang="de-DE" sz="1800" i="1" kern="0" dirty="0" smtClean="0">
                        <a:latin typeface="Cambria Math" panose="02040503050406030204" pitchFamily="18" charset="0"/>
                      </a:rPr>
                      <m:t>+,</m:t>
                    </m:r>
                    <m:r>
                      <a:rPr lang="de-DE" sz="1800" b="0" i="1" kern="0" dirty="0" smtClean="0">
                        <a:latin typeface="Cambria Math" panose="02040503050406030204" pitchFamily="18" charset="0"/>
                      </a:rPr>
                      <m:t>  ⋅</m:t>
                    </m:r>
                    <m:r>
                      <a:rPr lang="de-DE" sz="1800" i="1" kern="0" dirty="0" smtClean="0">
                        <a:latin typeface="Cambria Math" panose="02040503050406030204" pitchFamily="18" charset="0"/>
                      </a:rPr>
                      <m:t>,</m:t>
                    </m:r>
                    <m:r>
                      <a:rPr lang="de-DE" sz="1800" b="0" i="1" kern="0" dirty="0" smtClean="0">
                        <a:latin typeface="Cambria Math" panose="02040503050406030204" pitchFamily="18" charset="0"/>
                      </a:rPr>
                      <m:t>  </m:t>
                    </m:r>
                    <m:r>
                      <a:rPr lang="de-DE" sz="1800" i="1" kern="0" dirty="0" smtClean="0">
                        <a:latin typeface="Cambria Math" panose="02040503050406030204" pitchFamily="18" charset="0"/>
                      </a:rPr>
                      <m:t>/)</m:t>
                    </m:r>
                  </m:oMath>
                </a14:m>
                <a:r>
                  <a:rPr lang="de-DE" sz="1800" kern="0" dirty="0"/>
                  <a:t> bestimmt. </a:t>
                </a:r>
              </a:p>
              <a:p>
                <a:pPr>
                  <a:spcBef>
                    <a:spcPts val="0"/>
                  </a:spcBef>
                </a:pPr>
                <a:r>
                  <a:rPr lang="de-DE" sz="1800" kern="0" dirty="0"/>
                  <a:t>Weitere hilfreiche Rechenbefehle:</a:t>
                </a:r>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213046" y="709308"/>
                <a:ext cx="8536816" cy="4168841"/>
              </a:xfrm>
              <a:prstGeom prst="rect">
                <a:avLst/>
              </a:prstGeom>
              <a:blipFill>
                <a:blip r:embed="rId4"/>
                <a:stretch>
                  <a:fillRect l="-429" t="-1901" r="-1143"/>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graphicFrame>
            <p:nvGraphicFramePr>
              <p:cNvPr id="11" name="Tabelle 10"/>
              <p:cNvGraphicFramePr>
                <a:graphicFrameLocks noGrp="1"/>
              </p:cNvGraphicFramePr>
              <p:nvPr>
                <p:extLst>
                  <p:ext uri="{D42A27DB-BD31-4B8C-83A1-F6EECF244321}">
                    <p14:modId xmlns:p14="http://schemas.microsoft.com/office/powerpoint/2010/main" val="567420177"/>
                  </p:ext>
                </p:extLst>
              </p:nvPr>
            </p:nvGraphicFramePr>
            <p:xfrm>
              <a:off x="605261" y="1661974"/>
              <a:ext cx="7704000" cy="3235808"/>
            </p:xfrm>
            <a:graphic>
              <a:graphicData uri="http://schemas.openxmlformats.org/drawingml/2006/table">
                <a:tbl>
                  <a:tblPr firstRow="1" bandRow="1">
                    <a:tableStyleId>{5C22544A-7EE6-4342-B048-85BDC9FD1C3A}</a:tableStyleId>
                  </a:tblPr>
                  <a:tblGrid>
                    <a:gridCol w="2448000">
                      <a:extLst>
                        <a:ext uri="{9D8B030D-6E8A-4147-A177-3AD203B41FA5}">
                          <a16:colId xmlns:a16="http://schemas.microsoft.com/office/drawing/2014/main" val="3888224770"/>
                        </a:ext>
                      </a:extLst>
                    </a:gridCol>
                    <a:gridCol w="5256000">
                      <a:extLst>
                        <a:ext uri="{9D8B030D-6E8A-4147-A177-3AD203B41FA5}">
                          <a16:colId xmlns:a16="http://schemas.microsoft.com/office/drawing/2014/main" val="1477992662"/>
                        </a:ext>
                      </a:extLst>
                    </a:gridCol>
                  </a:tblGrid>
                  <a:tr h="344786">
                    <a:tc>
                      <a:txBody>
                        <a:bodyPr/>
                        <a:lstStyle/>
                        <a:p>
                          <a:pPr marL="0" algn="l"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Math. Ausdruck</a:t>
                          </a:r>
                        </a:p>
                      </a:txBody>
                      <a:tcPr/>
                    </a:tc>
                    <a:tc>
                      <a:txBody>
                        <a:bodyPr/>
                        <a:lstStyle/>
                        <a:p>
                          <a:pPr marL="0" algn="ctr"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GeoGebra-Befehl</a:t>
                          </a:r>
                        </a:p>
                      </a:txBody>
                      <a:tcPr/>
                    </a:tc>
                    <a:extLst>
                      <a:ext uri="{0D108BD9-81ED-4DB2-BD59-A6C34878D82A}">
                        <a16:rowId xmlns:a16="http://schemas.microsoft.com/office/drawing/2014/main" val="3521798307"/>
                      </a:ext>
                    </a:extLst>
                  </a:tr>
                  <a:tr h="354926">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Absolutbetrag</a:t>
                          </a:r>
                          <a:endParaRPr lang="de-DE" sz="16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600" kern="1200" smtClean="0">
                                    <a:latin typeface="Cambria Math" panose="02040503050406030204" pitchFamily="18" charset="0"/>
                                  </a:rPr>
                                  <m:t>𝑎𝑏𝑠</m:t>
                                </m:r>
                                <m:r>
                                  <a:rPr lang="de-DE" sz="1600" kern="1200" smtClean="0">
                                    <a:latin typeface="Cambria Math" panose="02040503050406030204" pitchFamily="18" charset="0"/>
                                  </a:rPr>
                                  <m:t>(&lt;</m:t>
                                </m:r>
                                <m:r>
                                  <a:rPr lang="de-DE" sz="1600" kern="1200" smtClean="0">
                                    <a:latin typeface="Cambria Math" panose="02040503050406030204" pitchFamily="18" charset="0"/>
                                  </a:rPr>
                                  <m:t>𝑥</m:t>
                                </m:r>
                                <m:r>
                                  <a:rPr lang="de-DE" sz="1600" kern="1200" smtClean="0">
                                    <a:latin typeface="Cambria Math" panose="02040503050406030204" pitchFamily="18" charset="0"/>
                                  </a:rPr>
                                  <m:t>&gt;)</m:t>
                                </m:r>
                              </m:oMath>
                            </m:oMathPara>
                          </a14:m>
                          <a:endParaRPr lang="de-DE" sz="1600" b="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915932448"/>
                      </a:ext>
                    </a:extLst>
                  </a:tr>
                  <a:tr h="333529">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Wurzel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𝑠𝑞𝑢𝑎𝑟𝑒</m:t>
                                </m:r>
                                <m:r>
                                  <a:rPr lang="de-DE" sz="1600" kern="1200" dirty="0" smtClean="0">
                                    <a:latin typeface="Cambria Math" panose="02040503050406030204" pitchFamily="18" charset="0"/>
                                  </a:rPr>
                                  <m:t>(&lt;</m:t>
                                </m:r>
                                <m:r>
                                  <a:rPr lang="de-DE" sz="1600" kern="1200" dirty="0" smtClean="0">
                                    <a:latin typeface="Cambria Math" panose="02040503050406030204" pitchFamily="18" charset="0"/>
                                  </a:rPr>
                                  <m:t>𝑥</m:t>
                                </m:r>
                                <m:r>
                                  <a:rPr lang="de-DE" sz="1600" kern="120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874454807"/>
                      </a:ext>
                    </a:extLst>
                  </a:tr>
                  <a:tr h="0">
                    <a:tc>
                      <a:txBody>
                        <a:bodyPr/>
                        <a:lstStyle/>
                        <a:p>
                          <a:pPr marL="0" algn="l"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172330934"/>
                      </a:ext>
                    </a:extLst>
                  </a:tr>
                  <a:tr h="333529">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Summe</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𝑆𝑢𝑚</m:t>
                                </m:r>
                                <m:r>
                                  <a:rPr lang="de-DE" sz="1600" i="1" kern="1200" dirty="0" smtClean="0">
                                    <a:latin typeface="Cambria Math" panose="02040503050406030204" pitchFamily="18" charset="0"/>
                                    <a:cs typeface="Calibri" panose="020F0502020204030204" pitchFamily="34" charset="0"/>
                                  </a:rPr>
                                  <m:t>𝑚𝑒</m:t>
                                </m:r>
                                <m:d>
                                  <m:dPr>
                                    <m:ctrlPr>
                                      <a:rPr lang="de-DE" sz="1600" i="1" kern="1200" dirty="0" smtClean="0">
                                        <a:latin typeface="Cambria Math" panose="02040503050406030204" pitchFamily="18" charset="0"/>
                                      </a:rPr>
                                    </m:ctrlPr>
                                  </m:dPr>
                                  <m:e>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dirty="0" smtClean="0">
                                        <a:latin typeface="Cambria Math" panose="02040503050406030204" pitchFamily="18" charset="0"/>
                                      </a:rPr>
                                      <m:t>&gt;</m:t>
                                    </m:r>
                                  </m:e>
                                </m:d>
                                <m:r>
                                  <a:rPr lang="de-DE" sz="1600" kern="1200" baseline="0" dirty="0" smtClean="0">
                                    <a:latin typeface="Cambria Math" panose="02040503050406030204" pitchFamily="18" charset="0"/>
                                  </a:rPr>
                                  <m:t> </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387807775"/>
                      </a:ext>
                    </a:extLst>
                  </a:tr>
                  <a:tr h="333529">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Produkt</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𝑃𝑟𝑜𝑑𝑢𝑘𝑡</m:t>
                                </m:r>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baseline="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839736686"/>
                      </a:ext>
                    </a:extLst>
                  </a:tr>
                  <a:tr h="361922">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Arithmetisches Mittel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𝑀𝑖𝑡𝑡𝑒𝑙</m:t>
                                </m:r>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baseline="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3037757727"/>
                      </a:ext>
                    </a:extLst>
                  </a:tr>
                  <a:tr h="361922">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Median</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sz="1600" b="0" i="1" kern="1200" dirty="0" smtClean="0">
                                    <a:latin typeface="Cambria Math" panose="02040503050406030204" pitchFamily="18" charset="0"/>
                                  </a:rPr>
                                  <m:t>𝑀𝑒𝑑𝑖𝑎𝑛</m:t>
                                </m:r>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baseline="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70231287"/>
                      </a:ext>
                    </a:extLst>
                  </a:tr>
                  <a:tr h="344786">
                    <a:tc>
                      <a:txBody>
                        <a:bodyPr/>
                        <a:lstStyle/>
                        <a:p>
                          <a:r>
                            <a:rPr lang="de-DE" sz="1600" dirty="0">
                              <a:latin typeface="Calibri" panose="020F0502020204030204" pitchFamily="34" charset="0"/>
                              <a:cs typeface="Calibri" panose="020F0502020204030204" pitchFamily="34" charset="0"/>
                            </a:rPr>
                            <a:t>Standardabweichung</a:t>
                          </a:r>
                        </a:p>
                      </a:txBody>
                      <a:tcPr/>
                    </a:tc>
                    <a:tc>
                      <a:txBody>
                        <a:bodyPr/>
                        <a:lstStyle/>
                        <a:p>
                          <a:pPr algn="ctr"/>
                          <a14:m>
                            <m:oMath xmlns:m="http://schemas.openxmlformats.org/officeDocument/2006/math">
                              <m:r>
                                <a:rPr lang="de-DE" sz="1600" dirty="0" smtClean="0">
                                  <a:latin typeface="Cambria Math" panose="02040503050406030204" pitchFamily="18" charset="0"/>
                                </a:rPr>
                                <m:t>𝑠𝑡𝑑𝑒𝑣𝑝</m:t>
                              </m:r>
                              <m:r>
                                <a:rPr lang="de-DE" sz="16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dirty="0" smtClean="0">
                                  <a:latin typeface="Cambria Math" panose="02040503050406030204" pitchFamily="18" charset="0"/>
                                </a:rPr>
                                <m:t>&gt;)</m:t>
                              </m:r>
                            </m:oMath>
                          </a14:m>
                          <a:r>
                            <a:rPr lang="de-DE" sz="1600" dirty="0">
                              <a:latin typeface="Calibri" panose="020F0502020204030204" pitchFamily="34" charset="0"/>
                              <a:cs typeface="Calibri" panose="020F0502020204030204" pitchFamily="34" charset="0"/>
                            </a:rPr>
                            <a:t>, </a:t>
                          </a:r>
                          <a:r>
                            <a:rPr lang="de-DE" sz="1600" dirty="0">
                              <a:solidFill>
                                <a:srgbClr val="FF0000"/>
                              </a:solidFill>
                              <a:latin typeface="Calibri" panose="020F0502020204030204" pitchFamily="34" charset="0"/>
                              <a:cs typeface="Calibri" panose="020F0502020204030204" pitchFamily="34" charset="0"/>
                            </a:rPr>
                            <a:t>(wird durch </a:t>
                          </a:r>
                          <a14:m>
                            <m:oMath xmlns:m="http://schemas.openxmlformats.org/officeDocument/2006/math">
                              <m:r>
                                <a:rPr lang="de-DE" sz="1600" i="1" dirty="0" smtClean="0">
                                  <a:solidFill>
                                    <a:srgbClr val="FF0000"/>
                                  </a:solidFill>
                                  <a:latin typeface="Cambria Math" panose="02040503050406030204" pitchFamily="18" charset="0"/>
                                  <a:cs typeface="Calibri" panose="020F0502020204030204" pitchFamily="34" charset="0"/>
                                </a:rPr>
                                <m:t>𝑛</m:t>
                              </m:r>
                              <m:r>
                                <a:rPr lang="de-DE" sz="1600" i="1" dirty="0" smtClean="0">
                                  <a:solidFill>
                                    <a:srgbClr val="FF0000"/>
                                  </a:solidFill>
                                  <a:latin typeface="Cambria Math" panose="02040503050406030204" pitchFamily="18" charset="0"/>
                                  <a:cs typeface="Calibri" panose="020F0502020204030204" pitchFamily="34" charset="0"/>
                                </a:rPr>
                                <m:t> </m:t>
                              </m:r>
                            </m:oMath>
                          </a14:m>
                          <a:r>
                            <a:rPr lang="de-DE" sz="1600" dirty="0">
                              <a:solidFill>
                                <a:srgbClr val="FF0000"/>
                              </a:solidFill>
                              <a:latin typeface="Calibri" panose="020F0502020204030204" pitchFamily="34" charset="0"/>
                              <a:cs typeface="Calibri" panose="020F0502020204030204" pitchFamily="34" charset="0"/>
                            </a:rPr>
                            <a:t>geteilt)</a:t>
                          </a:r>
                        </a:p>
                      </a:txBody>
                      <a:tcPr/>
                    </a:tc>
                    <a:extLst>
                      <a:ext uri="{0D108BD9-81ED-4DB2-BD59-A6C34878D82A}">
                        <a16:rowId xmlns:a16="http://schemas.microsoft.com/office/drawing/2014/main" val="4002886601"/>
                      </a:ext>
                    </a:extLst>
                  </a:tr>
                  <a:tr h="344786">
                    <a:tc>
                      <a:txBody>
                        <a:bodyPr/>
                        <a:lstStyle/>
                        <a:p>
                          <a:r>
                            <a:rPr lang="de-DE" sz="1600" dirty="0">
                              <a:latin typeface="Calibri" panose="020F0502020204030204" pitchFamily="34" charset="0"/>
                              <a:cs typeface="Calibri" panose="020F0502020204030204" pitchFamily="34" charset="0"/>
                            </a:rPr>
                            <a:t>Minimum, Maximum</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r>
                                <a:rPr lang="de-DE" sz="1600" b="0" i="1" dirty="0" smtClean="0">
                                  <a:latin typeface="Cambria Math" panose="02040503050406030204" pitchFamily="18" charset="0"/>
                                </a:rPr>
                                <m:t>𝑀𝑖𝑛</m:t>
                              </m:r>
                              <m:r>
                                <a:rPr lang="de-DE" sz="16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dirty="0" smtClean="0">
                                  <a:latin typeface="Cambria Math" panose="02040503050406030204" pitchFamily="18" charset="0"/>
                                </a:rPr>
                                <m:t>&gt;)</m:t>
                              </m:r>
                            </m:oMath>
                          </a14:m>
                          <a:r>
                            <a:rPr lang="de-DE" sz="1600" dirty="0">
                              <a:latin typeface="Calibri" panose="020F0502020204030204" pitchFamily="34" charset="0"/>
                              <a:cs typeface="Calibri" panose="020F0502020204030204" pitchFamily="34" charset="0"/>
                            </a:rPr>
                            <a:t>, </a:t>
                          </a:r>
                          <a:r>
                            <a:rPr lang="de-DE" sz="1600" i="1" dirty="0">
                              <a:latin typeface="Calibri" panose="020F0502020204030204" pitchFamily="34" charset="0"/>
                              <a:cs typeface="Calibri" panose="020F0502020204030204" pitchFamily="34" charset="0"/>
                            </a:rPr>
                            <a:t>Max</a:t>
                          </a:r>
                          <a14:m>
                            <m:oMath xmlns:m="http://schemas.openxmlformats.org/officeDocument/2006/math">
                              <m:r>
                                <a:rPr lang="de-DE" sz="16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dirty="0" smtClean="0">
                                  <a:latin typeface="Cambria Math" panose="02040503050406030204" pitchFamily="18" charset="0"/>
                                </a:rPr>
                                <m:t>&gt;)</m:t>
                              </m:r>
                            </m:oMath>
                          </a14:m>
                          <a:endParaRPr lang="de-DE"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6745939"/>
                      </a:ext>
                    </a:extLst>
                  </a:tr>
                </a:tbl>
              </a:graphicData>
            </a:graphic>
          </p:graphicFrame>
        </mc:Choice>
        <mc:Fallback xmlns="">
          <p:graphicFrame>
            <p:nvGraphicFramePr>
              <p:cNvPr id="11" name="Tabelle 10"/>
              <p:cNvGraphicFramePr>
                <a:graphicFrameLocks noGrp="1"/>
              </p:cNvGraphicFramePr>
              <p:nvPr>
                <p:extLst>
                  <p:ext uri="{D42A27DB-BD31-4B8C-83A1-F6EECF244321}">
                    <p14:modId xmlns:p14="http://schemas.microsoft.com/office/powerpoint/2010/main" val="567420177"/>
                  </p:ext>
                </p:extLst>
              </p:nvPr>
            </p:nvGraphicFramePr>
            <p:xfrm>
              <a:off x="605261" y="1661974"/>
              <a:ext cx="7704000" cy="3235808"/>
            </p:xfrm>
            <a:graphic>
              <a:graphicData uri="http://schemas.openxmlformats.org/drawingml/2006/table">
                <a:tbl>
                  <a:tblPr firstRow="1" bandRow="1">
                    <a:tableStyleId>{5C22544A-7EE6-4342-B048-85BDC9FD1C3A}</a:tableStyleId>
                  </a:tblPr>
                  <a:tblGrid>
                    <a:gridCol w="2448000">
                      <a:extLst>
                        <a:ext uri="{9D8B030D-6E8A-4147-A177-3AD203B41FA5}">
                          <a16:colId xmlns:a16="http://schemas.microsoft.com/office/drawing/2014/main" val="3888224770"/>
                        </a:ext>
                      </a:extLst>
                    </a:gridCol>
                    <a:gridCol w="5256000">
                      <a:extLst>
                        <a:ext uri="{9D8B030D-6E8A-4147-A177-3AD203B41FA5}">
                          <a16:colId xmlns:a16="http://schemas.microsoft.com/office/drawing/2014/main" val="1477992662"/>
                        </a:ext>
                      </a:extLst>
                    </a:gridCol>
                  </a:tblGrid>
                  <a:tr h="344786">
                    <a:tc>
                      <a:txBody>
                        <a:bodyPr/>
                        <a:lstStyle/>
                        <a:p>
                          <a:pPr marL="0" algn="l"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Math. Ausdruck</a:t>
                          </a:r>
                        </a:p>
                      </a:txBody>
                      <a:tcPr/>
                    </a:tc>
                    <a:tc>
                      <a:txBody>
                        <a:bodyPr/>
                        <a:lstStyle/>
                        <a:p>
                          <a:pPr marL="0" algn="ctr"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GeoGebra-Befehl</a:t>
                          </a:r>
                        </a:p>
                      </a:txBody>
                      <a:tcPr/>
                    </a:tc>
                    <a:extLst>
                      <a:ext uri="{0D108BD9-81ED-4DB2-BD59-A6C34878D82A}">
                        <a16:rowId xmlns:a16="http://schemas.microsoft.com/office/drawing/2014/main" val="3521798307"/>
                      </a:ext>
                    </a:extLst>
                  </a:tr>
                  <a:tr h="354926">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Absolutbetrag</a:t>
                          </a:r>
                          <a:endParaRPr lang="de-DE" sz="16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101724" r="-463" b="-737931"/>
                          </a:stretch>
                        </a:blipFill>
                      </a:tcPr>
                    </a:tc>
                    <a:extLst>
                      <a:ext uri="{0D108BD9-81ED-4DB2-BD59-A6C34878D82A}">
                        <a16:rowId xmlns:a16="http://schemas.microsoft.com/office/drawing/2014/main" val="2915932448"/>
                      </a:ext>
                    </a:extLst>
                  </a:tr>
                  <a:tr h="335280">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Wurzel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212727" r="-463" b="-678182"/>
                          </a:stretch>
                        </a:blipFill>
                      </a:tcPr>
                    </a:tc>
                    <a:extLst>
                      <a:ext uri="{0D108BD9-81ED-4DB2-BD59-A6C34878D82A}">
                        <a16:rowId xmlns:a16="http://schemas.microsoft.com/office/drawing/2014/main" val="1874454807"/>
                      </a:ext>
                    </a:extLst>
                  </a:tr>
                  <a:tr h="116840">
                    <a:tc>
                      <a:txBody>
                        <a:bodyPr/>
                        <a:lstStyle/>
                        <a:p>
                          <a:pPr marL="0" algn="l"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172330934"/>
                      </a:ext>
                    </a:extLst>
                  </a:tr>
                  <a:tr h="335280">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Summe</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347273" r="-463" b="-543636"/>
                          </a:stretch>
                        </a:blipFill>
                      </a:tcPr>
                    </a:tc>
                    <a:extLst>
                      <a:ext uri="{0D108BD9-81ED-4DB2-BD59-A6C34878D82A}">
                        <a16:rowId xmlns:a16="http://schemas.microsoft.com/office/drawing/2014/main" val="1387807775"/>
                      </a:ext>
                    </a:extLst>
                  </a:tr>
                  <a:tr h="335280">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Produkt</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439286" r="-463" b="-433929"/>
                          </a:stretch>
                        </a:blipFill>
                      </a:tcPr>
                    </a:tc>
                    <a:extLst>
                      <a:ext uri="{0D108BD9-81ED-4DB2-BD59-A6C34878D82A}">
                        <a16:rowId xmlns:a16="http://schemas.microsoft.com/office/drawing/2014/main" val="1839736686"/>
                      </a:ext>
                    </a:extLst>
                  </a:tr>
                  <a:tr h="361922">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Arithmetisches Mittel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511864" r="-463" b="-311864"/>
                          </a:stretch>
                        </a:blipFill>
                      </a:tcPr>
                    </a:tc>
                    <a:extLst>
                      <a:ext uri="{0D108BD9-81ED-4DB2-BD59-A6C34878D82A}">
                        <a16:rowId xmlns:a16="http://schemas.microsoft.com/office/drawing/2014/main" val="3037757727"/>
                      </a:ext>
                    </a:extLst>
                  </a:tr>
                  <a:tr h="361922">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Median</a:t>
                          </a:r>
                        </a:p>
                      </a:txBody>
                      <a:tcPr/>
                    </a:tc>
                    <a:tc>
                      <a:txBody>
                        <a:bodyPr/>
                        <a:lstStyle/>
                        <a:p>
                          <a:endParaRPr lang="de-DE"/>
                        </a:p>
                      </a:txBody>
                      <a:tcPr>
                        <a:blipFill>
                          <a:blip r:embed="rId5"/>
                          <a:stretch>
                            <a:fillRect l="-46698" t="-601667" r="-463" b="-206667"/>
                          </a:stretch>
                        </a:blipFill>
                      </a:tcPr>
                    </a:tc>
                    <a:extLst>
                      <a:ext uri="{0D108BD9-81ED-4DB2-BD59-A6C34878D82A}">
                        <a16:rowId xmlns:a16="http://schemas.microsoft.com/office/drawing/2014/main" val="170231287"/>
                      </a:ext>
                    </a:extLst>
                  </a:tr>
                  <a:tr h="344786">
                    <a:tc>
                      <a:txBody>
                        <a:bodyPr/>
                        <a:lstStyle/>
                        <a:p>
                          <a:r>
                            <a:rPr lang="de-DE" sz="1600" dirty="0">
                              <a:latin typeface="Calibri" panose="020F0502020204030204" pitchFamily="34" charset="0"/>
                              <a:cs typeface="Calibri" panose="020F0502020204030204" pitchFamily="34" charset="0"/>
                            </a:rPr>
                            <a:t>Standardabweichung</a:t>
                          </a:r>
                        </a:p>
                      </a:txBody>
                      <a:tcPr/>
                    </a:tc>
                    <a:tc>
                      <a:txBody>
                        <a:bodyPr/>
                        <a:lstStyle/>
                        <a:p>
                          <a:endParaRPr lang="de-DE"/>
                        </a:p>
                      </a:txBody>
                      <a:tcPr>
                        <a:blipFill>
                          <a:blip r:embed="rId5"/>
                          <a:stretch>
                            <a:fillRect l="-46698" t="-751786" r="-463" b="-121429"/>
                          </a:stretch>
                        </a:blipFill>
                      </a:tcPr>
                    </a:tc>
                    <a:extLst>
                      <a:ext uri="{0D108BD9-81ED-4DB2-BD59-A6C34878D82A}">
                        <a16:rowId xmlns:a16="http://schemas.microsoft.com/office/drawing/2014/main" val="4002886601"/>
                      </a:ext>
                    </a:extLst>
                  </a:tr>
                  <a:tr h="344786">
                    <a:tc>
                      <a:txBody>
                        <a:bodyPr/>
                        <a:lstStyle/>
                        <a:p>
                          <a:r>
                            <a:rPr lang="de-DE" sz="1600" dirty="0">
                              <a:latin typeface="Calibri" panose="020F0502020204030204" pitchFamily="34" charset="0"/>
                              <a:cs typeface="Calibri" panose="020F0502020204030204" pitchFamily="34" charset="0"/>
                            </a:rPr>
                            <a:t>Minimum, Maximum</a:t>
                          </a:r>
                        </a:p>
                      </a:txBody>
                      <a:tcPr/>
                    </a:tc>
                    <a:tc>
                      <a:txBody>
                        <a:bodyPr/>
                        <a:lstStyle/>
                        <a:p>
                          <a:endParaRPr lang="de-DE"/>
                        </a:p>
                      </a:txBody>
                      <a:tcPr>
                        <a:blipFill>
                          <a:blip r:embed="rId5"/>
                          <a:stretch>
                            <a:fillRect l="-46698" t="-836842" r="-463" b="-19298"/>
                          </a:stretch>
                        </a:blipFill>
                      </a:tcPr>
                    </a:tc>
                    <a:extLst>
                      <a:ext uri="{0D108BD9-81ED-4DB2-BD59-A6C34878D82A}">
                        <a16:rowId xmlns:a16="http://schemas.microsoft.com/office/drawing/2014/main" val="16745939"/>
                      </a:ext>
                    </a:extLst>
                  </a:tr>
                </a:tbl>
              </a:graphicData>
            </a:graphic>
          </p:graphicFrame>
        </mc:Fallback>
      </mc:AlternateContent>
      <mc:AlternateContent xmlns:mc="http://schemas.openxmlformats.org/markup-compatibility/2006" xmlns:a14="http://schemas.microsoft.com/office/drawing/2010/main">
        <mc:Choice Requires="a14">
          <p:sp>
            <p:nvSpPr>
              <p:cNvPr id="12" name="Inhaltsplatzhalter 5"/>
              <p:cNvSpPr txBox="1">
                <a:spLocks/>
              </p:cNvSpPr>
              <p:nvPr/>
            </p:nvSpPr>
            <p:spPr bwMode="auto">
              <a:xfrm rot="10800000">
                <a:off x="6735407" y="5450387"/>
                <a:ext cx="2216871" cy="1184397"/>
              </a:xfrm>
              <a:prstGeom prst="rect">
                <a:avLst/>
              </a:prstGeom>
              <a:noFill/>
              <a:ln w="28575">
                <a:solidFill>
                  <a:schemeClr val="bg1">
                    <a:lumMod val="50000"/>
                  </a:schemeClr>
                </a:solidFill>
                <a:prstDash val="dash"/>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14:m>
                  <m:oMath xmlns:m="http://schemas.openxmlformats.org/officeDocument/2006/math">
                    <m:r>
                      <a:rPr lang="de-DE" sz="1600" b="0" i="1" kern="0" dirty="0" smtClean="0">
                        <a:latin typeface="Cambria Math" panose="02040503050406030204" pitchFamily="18" charset="0"/>
                      </a:rPr>
                      <m:t>: </m:t>
                    </m:r>
                  </m:oMath>
                </a14:m>
                <a:endParaRPr lang="de-DE" sz="1600" b="0" i="1" kern="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de-DE" sz="1600" b="0" i="1" kern="0" smtClean="0">
                          <a:latin typeface="Cambria Math" panose="02040503050406030204" pitchFamily="18" charset="0"/>
                        </a:rPr>
                        <m:t>𝑎𝑏𝑠</m:t>
                      </m:r>
                      <m:d>
                        <m:dPr>
                          <m:ctrlPr>
                            <a:rPr lang="de-DE" sz="1600" b="0" i="1" kern="0" smtClean="0">
                              <a:latin typeface="Cambria Math" panose="02040503050406030204" pitchFamily="18" charset="0"/>
                            </a:rPr>
                          </m:ctrlPr>
                        </m:dPr>
                        <m:e>
                          <m:r>
                            <a:rPr lang="de-DE" sz="1600" b="0" i="1" kern="0" smtClean="0">
                              <a:latin typeface="Cambria Math" panose="02040503050406030204" pitchFamily="18" charset="0"/>
                            </a:rPr>
                            <m:t>𝐴</m:t>
                          </m:r>
                          <m:r>
                            <a:rPr lang="de-DE" sz="1600" b="0" i="1" kern="0" smtClean="0">
                              <a:latin typeface="Cambria Math" panose="02040503050406030204" pitchFamily="18" charset="0"/>
                            </a:rPr>
                            <m:t>2−</m:t>
                          </m:r>
                          <m:r>
                            <a:rPr lang="de-DE" sz="1600" b="0" i="1" kern="0" smtClean="0">
                              <a:latin typeface="Cambria Math" panose="02040503050406030204" pitchFamily="18" charset="0"/>
                            </a:rPr>
                            <m:t>𝐴</m:t>
                          </m:r>
                          <m:r>
                            <a:rPr lang="de-DE" sz="1600" b="0" i="1" kern="0" smtClean="0">
                              <a:latin typeface="Cambria Math" panose="02040503050406030204" pitchFamily="18" charset="0"/>
                            </a:rPr>
                            <m:t>21</m:t>
                          </m:r>
                        </m:e>
                      </m:d>
                      <m:r>
                        <a:rPr lang="de-DE" sz="1600" b="0" i="1" kern="0" smtClean="0">
                          <a:latin typeface="Cambria Math" panose="02040503050406030204" pitchFamily="18" charset="0"/>
                        </a:rPr>
                        <m:t>=1</m:t>
                      </m:r>
                    </m:oMath>
                  </m:oMathPara>
                </a14:m>
                <a:endParaRPr lang="de-DE" sz="1600" b="0" kern="0" dirty="0"/>
              </a:p>
              <a:p>
                <a:pPr/>
                <a14:m>
                  <m:oMathPara xmlns:m="http://schemas.openxmlformats.org/officeDocument/2006/math">
                    <m:oMathParaPr>
                      <m:jc m:val="centerGroup"/>
                    </m:oMathParaPr>
                    <m:oMath xmlns:m="http://schemas.openxmlformats.org/officeDocument/2006/math">
                      <m:r>
                        <a:rPr lang="de-DE" sz="1600" b="0" i="1" kern="0" smtClean="0">
                          <a:latin typeface="Cambria Math" panose="02040503050406030204" pitchFamily="18" charset="0"/>
                        </a:rPr>
                        <m:t>𝑀𝑖𝑡𝑡𝑒𝑙</m:t>
                      </m:r>
                      <m:d>
                        <m:dPr>
                          <m:ctrlPr>
                            <a:rPr lang="de-DE" sz="1600" b="0" i="1" kern="0" smtClean="0">
                              <a:latin typeface="Cambria Math" panose="02040503050406030204" pitchFamily="18" charset="0"/>
                            </a:rPr>
                          </m:ctrlPr>
                        </m:dPr>
                        <m:e>
                          <m:r>
                            <a:rPr lang="de-DE" sz="1600" b="0" i="1" kern="0" smtClean="0">
                              <a:latin typeface="Cambria Math" panose="02040503050406030204" pitchFamily="18" charset="0"/>
                            </a:rPr>
                            <m:t>𝐴</m:t>
                          </m:r>
                          <m:r>
                            <a:rPr lang="de-DE" sz="1600" b="0" i="1" kern="0" smtClean="0">
                              <a:latin typeface="Cambria Math" panose="02040503050406030204" pitchFamily="18" charset="0"/>
                            </a:rPr>
                            <m:t>2:</m:t>
                          </m:r>
                          <m:r>
                            <a:rPr lang="de-DE" sz="1600" b="0" i="1" kern="0" smtClean="0">
                              <a:latin typeface="Cambria Math" panose="02040503050406030204" pitchFamily="18" charset="0"/>
                            </a:rPr>
                            <m:t>𝐴</m:t>
                          </m:r>
                          <m:r>
                            <a:rPr lang="de-DE" sz="1600" b="0" i="1" kern="0" smtClean="0">
                              <a:latin typeface="Cambria Math" panose="02040503050406030204" pitchFamily="18" charset="0"/>
                            </a:rPr>
                            <m:t>21</m:t>
                          </m:r>
                        </m:e>
                      </m:d>
                      <m:r>
                        <a:rPr lang="de-DE" sz="1600" b="0" i="1" kern="0" smtClean="0">
                          <a:latin typeface="Cambria Math" panose="02040503050406030204" pitchFamily="18" charset="0"/>
                        </a:rPr>
                        <m:t>=3.4</m:t>
                      </m:r>
                    </m:oMath>
                  </m:oMathPara>
                </a14:m>
                <a:endParaRPr lang="de-DE" sz="1600" b="0" kern="0" dirty="0"/>
              </a:p>
              <a:p>
                <a:pPr/>
                <a14:m>
                  <m:oMathPara xmlns:m="http://schemas.openxmlformats.org/officeDocument/2006/math">
                    <m:oMathParaPr>
                      <m:jc m:val="centerGroup"/>
                    </m:oMathParaPr>
                    <m:oMath xmlns:m="http://schemas.openxmlformats.org/officeDocument/2006/math">
                      <m:r>
                        <a:rPr lang="de-DE" sz="1600" b="0" i="1" kern="0" smtClean="0">
                          <a:latin typeface="Cambria Math" panose="02040503050406030204" pitchFamily="18" charset="0"/>
                        </a:rPr>
                        <m:t>𝑠𝑡𝑑𝑒𝑣𝑝</m:t>
                      </m:r>
                      <m:d>
                        <m:dPr>
                          <m:ctrlPr>
                            <a:rPr lang="de-DE" sz="1600" b="0" i="1" kern="0" smtClean="0">
                              <a:latin typeface="Cambria Math" panose="02040503050406030204" pitchFamily="18" charset="0"/>
                            </a:rPr>
                          </m:ctrlPr>
                        </m:dPr>
                        <m:e>
                          <m:r>
                            <a:rPr lang="de-DE" sz="1600" b="0" i="1" kern="0" smtClean="0">
                              <a:latin typeface="Cambria Math" panose="02040503050406030204" pitchFamily="18" charset="0"/>
                            </a:rPr>
                            <m:t>𝐴</m:t>
                          </m:r>
                          <m:r>
                            <a:rPr lang="de-DE" sz="1600" b="0" i="1" kern="0" smtClean="0">
                              <a:latin typeface="Cambria Math" panose="02040503050406030204" pitchFamily="18" charset="0"/>
                            </a:rPr>
                            <m:t>2:21</m:t>
                          </m:r>
                        </m:e>
                      </m:d>
                      <m:r>
                        <a:rPr lang="de-DE" sz="1600" b="0" i="1" kern="0" smtClean="0">
                          <a:latin typeface="Cambria Math" panose="02040503050406030204" pitchFamily="18" charset="0"/>
                        </a:rPr>
                        <m:t>=1.66</m:t>
                      </m:r>
                    </m:oMath>
                  </m:oMathPara>
                </a14:m>
                <a:br>
                  <a:rPr lang="de-DE" sz="1600" kern="0" dirty="0"/>
                </a:br>
                <a:endParaRPr lang="de-DE" sz="1600" kern="0" dirty="0"/>
              </a:p>
            </p:txBody>
          </p:sp>
        </mc:Choice>
        <mc:Fallback xmlns="">
          <p:sp>
            <p:nvSpPr>
              <p:cNvPr id="12" name="Inhaltsplatzhalter 5"/>
              <p:cNvSpPr txBox="1">
                <a:spLocks noRot="1" noChangeAspect="1" noMove="1" noResize="1" noEditPoints="1" noAdjustHandles="1" noChangeArrowheads="1" noChangeShapeType="1" noTextEdit="1"/>
              </p:cNvSpPr>
              <p:nvPr/>
            </p:nvSpPr>
            <p:spPr bwMode="auto">
              <a:xfrm rot="10800000">
                <a:off x="6735407" y="5450387"/>
                <a:ext cx="2216871" cy="1184397"/>
              </a:xfrm>
              <a:prstGeom prst="rect">
                <a:avLst/>
              </a:prstGeom>
              <a:blipFill>
                <a:blip r:embed="rId6"/>
                <a:stretch>
                  <a:fillRect t="-1005" b="-4020"/>
                </a:stretch>
              </a:blipFill>
              <a:ln w="28575">
                <a:solidFill>
                  <a:schemeClr val="bg1">
                    <a:lumMod val="50000"/>
                  </a:schemeClr>
                </a:solidFill>
                <a:prstDash val="dash"/>
                <a:miter lim="800000"/>
                <a:headEnd/>
                <a:tailEnd/>
              </a:ln>
            </p:spPr>
            <p:txBody>
              <a:bodyPr/>
              <a:lstStyle/>
              <a:p>
                <a:r>
                  <a:rPr lang="de-DE">
                    <a:noFill/>
                  </a:rPr>
                  <a:t> </a:t>
                </a:r>
              </a:p>
            </p:txBody>
          </p:sp>
        </mc:Fallback>
      </mc:AlternateContent>
      <p:sp>
        <p:nvSpPr>
          <p:cNvPr id="13" name="Rechteck 12"/>
          <p:cNvSpPr/>
          <p:nvPr/>
        </p:nvSpPr>
        <p:spPr>
          <a:xfrm>
            <a:off x="291831" y="4963425"/>
            <a:ext cx="6265886"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Die Werte / Ergebnisse finden sich im Algebra-fenster wieder</a:t>
            </a:r>
            <a:endParaRPr lang="de-DE" sz="1400" dirty="0">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9" name="Rechteck 8"/>
              <p:cNvSpPr/>
              <p:nvPr/>
            </p:nvSpPr>
            <p:spPr>
              <a:xfrm>
                <a:off x="291830" y="5579678"/>
                <a:ext cx="6265886"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Einige der obigen Befehle könne bei Auswahl des Tabellen-Fensters auch über die Schaltfläche </a:t>
                </a:r>
                <a14:m>
                  <m:oMath xmlns:m="http://schemas.openxmlformats.org/officeDocument/2006/math">
                    <m:nary>
                      <m:naryPr>
                        <m:chr m:val="∑"/>
                        <m:subHide m:val="on"/>
                        <m:supHide m:val="on"/>
                        <m:ctrlPr>
                          <a:rPr lang="de-DE" sz="1400" i="1" kern="0" smtClean="0">
                            <a:latin typeface="Cambria Math" panose="02040503050406030204" pitchFamily="18" charset="0"/>
                            <a:cs typeface="Calibri" panose="020F0502020204030204" pitchFamily="34" charset="0"/>
                          </a:rPr>
                        </m:ctrlPr>
                      </m:naryPr>
                      <m:sub/>
                      <m:sup/>
                      <m:e>
                        <m:r>
                          <a:rPr lang="de-DE" sz="1400" b="0" i="1" kern="0" smtClean="0">
                            <a:latin typeface="Cambria Math" panose="02040503050406030204" pitchFamily="18" charset="0"/>
                            <a:cs typeface="Calibri" panose="020F0502020204030204" pitchFamily="34" charset="0"/>
                          </a:rPr>
                          <m:t> </m:t>
                        </m:r>
                      </m:e>
                    </m:nary>
                  </m:oMath>
                </a14:m>
                <a:r>
                  <a:rPr lang="de-DE" sz="1400" kern="0" dirty="0">
                    <a:latin typeface="Calibri" panose="020F0502020204030204" pitchFamily="34" charset="0"/>
                    <a:cs typeface="Calibri" panose="020F0502020204030204" pitchFamily="34" charset="0"/>
                  </a:rPr>
                  <a:t>aufgerufen werden. Der Wert wird in einer freien Zelle ausgegeben. </a:t>
                </a:r>
                <a:br>
                  <a:rPr lang="de-DE" sz="1400" kern="0" dirty="0">
                    <a:latin typeface="Calibri" panose="020F0502020204030204" pitchFamily="34" charset="0"/>
                    <a:cs typeface="Calibri" panose="020F0502020204030204" pitchFamily="34" charset="0"/>
                  </a:rPr>
                </a:br>
                <a:r>
                  <a:rPr lang="de-DE" sz="1400" kern="0" dirty="0">
                    <a:latin typeface="Calibri" panose="020F0502020204030204" pitchFamily="34" charset="0"/>
                    <a:cs typeface="Calibri" panose="020F0502020204030204" pitchFamily="34" charset="0"/>
                  </a:rPr>
                  <a:t>Aber Achtung: z.B. Summen werden nur Spaltenweise berechnet.  </a:t>
                </a:r>
                <a:endParaRPr lang="de-DE" sz="1400" dirty="0">
                  <a:latin typeface="Calibri" panose="020F0502020204030204" pitchFamily="34" charset="0"/>
                  <a:cs typeface="Calibri" panose="020F0502020204030204" pitchFamily="34" charset="0"/>
                </a:endParaRPr>
              </a:p>
            </p:txBody>
          </p:sp>
        </mc:Choice>
        <mc:Fallback xmlns="">
          <p:sp>
            <p:nvSpPr>
              <p:cNvPr id="9" name="Rechteck 8"/>
              <p:cNvSpPr>
                <a:spLocks noRot="1" noChangeAspect="1" noMove="1" noResize="1" noEditPoints="1" noAdjustHandles="1" noChangeArrowheads="1" noChangeShapeType="1" noTextEdit="1"/>
              </p:cNvSpPr>
              <p:nvPr/>
            </p:nvSpPr>
            <p:spPr>
              <a:xfrm>
                <a:off x="291830" y="5579678"/>
                <a:ext cx="6265886" cy="954107"/>
              </a:xfrm>
              <a:prstGeom prst="rect">
                <a:avLst/>
              </a:prstGeom>
              <a:blipFill>
                <a:blip r:embed="rId7"/>
                <a:stretch>
                  <a:fillRect l="-97" b="-25309"/>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41012673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6" y="531713"/>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3.3. Lösung: Visualisierung von Daten (Teil 1)</a:t>
            </a:r>
          </a:p>
        </p:txBody>
      </p:sp>
      <p:sp>
        <p:nvSpPr>
          <p:cNvPr id="8" name="Inhaltsplatzhalter 5"/>
          <p:cNvSpPr txBox="1">
            <a:spLocks/>
          </p:cNvSpPr>
          <p:nvPr/>
        </p:nvSpPr>
        <p:spPr bwMode="auto">
          <a:xfrm>
            <a:off x="191722" y="769215"/>
            <a:ext cx="8536816" cy="4168841"/>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Da es sich bei den vorliegenden Daten um eine </a:t>
            </a:r>
            <a:r>
              <a:rPr lang="de-DE" sz="1800" b="1" kern="0" dirty="0"/>
              <a:t>Liste von Rohdaten </a:t>
            </a:r>
            <a:r>
              <a:rPr lang="de-DE" sz="1800" kern="0" dirty="0"/>
              <a:t>handelt, wird folgender Befehl verwendet:</a:t>
            </a:r>
          </a:p>
          <a:p>
            <a:endParaRPr lang="de-DE" sz="1800" kern="0" dirty="0"/>
          </a:p>
          <a:p>
            <a:pPr marL="285750" indent="-285750">
              <a:spcBef>
                <a:spcPts val="1800"/>
              </a:spcBef>
              <a:buClr>
                <a:schemeClr val="tx1"/>
              </a:buClr>
              <a:buFont typeface="Wingdings" panose="05000000000000000000" pitchFamily="2" charset="2"/>
              <a:buChar char="§"/>
            </a:pPr>
            <a:r>
              <a:rPr lang="de-DE" sz="1800" kern="0" dirty="0"/>
              <a:t>Bei einem fairen Würfel kommen nur ganzzahlige Ergebnisse vor. Somit ist eine naheliegende Entscheidung die </a:t>
            </a:r>
            <a:r>
              <a:rPr lang="de-DE" sz="1800" b="1" kern="0" dirty="0"/>
              <a:t>&lt;Balkenbreite&gt; </a:t>
            </a:r>
            <a:r>
              <a:rPr lang="de-DE" sz="1800" kern="0" dirty="0"/>
              <a:t>in dieser Aufgabe „1“ zu wählen. </a:t>
            </a:r>
            <a:br>
              <a:rPr lang="de-DE" sz="1800" kern="0" dirty="0"/>
            </a:br>
            <a:r>
              <a:rPr lang="de-DE" sz="1800" kern="0" dirty="0"/>
              <a:t>Bei z. B. Körpergrößen können allerdings andere Breiten, z. B. 5er Schritte, </a:t>
            </a:r>
            <a:br>
              <a:rPr lang="de-DE" sz="1800" kern="0" dirty="0"/>
            </a:br>
            <a:r>
              <a:rPr lang="de-DE" sz="1800" kern="0" dirty="0"/>
              <a:t>sinnvoll sein. </a:t>
            </a:r>
          </a:p>
          <a:p>
            <a:pPr marL="285750" indent="-285750">
              <a:buClr>
                <a:schemeClr val="tx1"/>
              </a:buClr>
              <a:buFont typeface="Wingdings" panose="05000000000000000000" pitchFamily="2" charset="2"/>
              <a:buChar char="§"/>
            </a:pPr>
            <a:r>
              <a:rPr lang="de-DE" sz="1800" kern="0" dirty="0"/>
              <a:t>Wie bereits im Befehl ersichtlich, ist der </a:t>
            </a:r>
            <a:r>
              <a:rPr lang="de-DE" sz="1800" b="1" kern="0" dirty="0"/>
              <a:t>&lt;Skalierungsfaktor&gt; </a:t>
            </a:r>
            <a:r>
              <a:rPr lang="de-DE" sz="1800" kern="0" dirty="0"/>
              <a:t>optional und kann weggelassen werden.  </a:t>
            </a:r>
          </a:p>
          <a:p>
            <a:pPr marL="742950" lvl="1" indent="-285750">
              <a:buClr>
                <a:schemeClr val="tx1"/>
              </a:buClr>
              <a:buFont typeface="Wingdings" panose="05000000000000000000" pitchFamily="2" charset="2"/>
              <a:buChar char="§"/>
            </a:pPr>
            <a:r>
              <a:rPr lang="de-DE" kern="0" dirty="0"/>
              <a:t>Standardmäßig (wenn nicht anders angegeben) ist er auf 1 gesetzt.</a:t>
            </a:r>
          </a:p>
          <a:p>
            <a:pPr marL="742950" lvl="1" indent="-285750">
              <a:buClr>
                <a:schemeClr val="tx1"/>
              </a:buClr>
              <a:buFont typeface="Wingdings" panose="05000000000000000000" pitchFamily="2" charset="2"/>
              <a:buChar char="§"/>
            </a:pPr>
            <a:r>
              <a:rPr lang="de-DE" kern="0" dirty="0"/>
              <a:t>Für gewöhnliche Auswertungen reicht dies vollkommen aus. </a:t>
            </a:r>
          </a:p>
        </p:txBody>
      </p:sp>
      <p:pic>
        <p:nvPicPr>
          <p:cNvPr id="3" name="Grafik 2"/>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385799" y="1490680"/>
            <a:ext cx="8372402" cy="363508"/>
          </a:xfrm>
          <a:prstGeom prst="rect">
            <a:avLst/>
          </a:prstGeom>
          <a:ln w="28575">
            <a:solidFill>
              <a:schemeClr val="accent2">
                <a:lumMod val="75000"/>
              </a:schemeClr>
            </a:solidFill>
          </a:ln>
        </p:spPr>
      </p:pic>
      <p:sp>
        <p:nvSpPr>
          <p:cNvPr id="14" name="Rechteck 13"/>
          <p:cNvSpPr/>
          <p:nvPr/>
        </p:nvSpPr>
        <p:spPr>
          <a:xfrm>
            <a:off x="293628" y="5627992"/>
            <a:ext cx="8341908"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Eine Visualisierung über den Histogramm-Befehl in GeoGebra ist möglich, aber komplizierter in der Umsetzung. Auch ist der Balkendiagramm-Befehl universeller einsetzbar (siehe später bei der Binomialverteilung).</a:t>
            </a:r>
            <a:endParaRPr lang="de-DE" sz="1400" dirty="0">
              <a:latin typeface="Calibri" panose="020F0502020204030204" pitchFamily="34" charset="0"/>
              <a:cs typeface="Calibri" panose="020F0502020204030204" pitchFamily="34" charset="0"/>
            </a:endParaRPr>
          </a:p>
        </p:txBody>
      </p:sp>
      <p:sp>
        <p:nvSpPr>
          <p:cNvPr id="9" name="Rechteck 8"/>
          <p:cNvSpPr/>
          <p:nvPr/>
        </p:nvSpPr>
        <p:spPr>
          <a:xfrm>
            <a:off x="278985" y="4822363"/>
            <a:ext cx="8356551"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Die erste Säule liegt beim Balkendiagramm immer mittig über den ersten vorkommenden Wert, hier der „1“.  </a:t>
            </a:r>
            <a:endParaRPr lang="de-DE"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87967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163903" cy="5711528"/>
          </a:xfrm>
        </p:spPr>
        <p:txBody>
          <a:bodyPr/>
          <a:lstStyle/>
          <a:p>
            <a:r>
              <a:rPr lang="de-DE" sz="1800" dirty="0"/>
              <a:t>Aufgaben:</a:t>
            </a:r>
          </a:p>
          <a:p>
            <a:pPr marL="342900" indent="-342900">
              <a:buFont typeface="Wingdings" panose="05000000000000000000" pitchFamily="2" charset="2"/>
              <a:buChar char="§"/>
            </a:pPr>
            <a:r>
              <a:rPr lang="de-DE" sz="1800" dirty="0"/>
              <a:t>Übertragen Sie nebenstehende Tabelle in GeoGebra und visualisieren Sie die Würfelergebnisse mit Hilfe der Analysetools          in Form eines Histogramms und Stamm-Blatt-Diagramm.</a:t>
            </a:r>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3.4. Visualisierung von Daten (Teil 2)</a:t>
            </a:r>
          </a:p>
        </p:txBody>
      </p:sp>
      <p:pic>
        <p:nvPicPr>
          <p:cNvPr id="6" name="Grafik 5"/>
          <p:cNvPicPr>
            <a:picLocks noChangeAspect="1"/>
          </p:cNvPicPr>
          <p:nvPr/>
        </p:nvPicPr>
        <p:blipFill>
          <a:blip r:embed="rId2"/>
          <a:stretch>
            <a:fillRect/>
          </a:stretch>
        </p:blipFill>
        <p:spPr>
          <a:xfrm>
            <a:off x="153609" y="2587646"/>
            <a:ext cx="3759878" cy="3193062"/>
          </a:xfrm>
          <a:prstGeom prst="rect">
            <a:avLst/>
          </a:prstGeom>
        </p:spPr>
      </p:pic>
      <p:pic>
        <p:nvPicPr>
          <p:cNvPr id="7" name="Grafik 6"/>
          <p:cNvPicPr>
            <a:picLocks noChangeAspect="1"/>
          </p:cNvPicPr>
          <p:nvPr/>
        </p:nvPicPr>
        <p:blipFill>
          <a:blip r:embed="rId3"/>
          <a:stretch>
            <a:fillRect/>
          </a:stretch>
        </p:blipFill>
        <p:spPr>
          <a:xfrm>
            <a:off x="1907375" y="1743422"/>
            <a:ext cx="330170" cy="315815"/>
          </a:xfrm>
          <a:prstGeom prst="rect">
            <a:avLst/>
          </a:prstGeom>
        </p:spPr>
      </p:pic>
      <p:pic>
        <p:nvPicPr>
          <p:cNvPr id="9" name="Grafik 8"/>
          <p:cNvPicPr>
            <a:picLocks noChangeAspect="1"/>
          </p:cNvPicPr>
          <p:nvPr/>
        </p:nvPicPr>
        <p:blipFill>
          <a:blip r:embed="rId4"/>
          <a:stretch>
            <a:fillRect/>
          </a:stretch>
        </p:blipFill>
        <p:spPr>
          <a:xfrm>
            <a:off x="4839456" y="2801298"/>
            <a:ext cx="2028825" cy="1038225"/>
          </a:xfrm>
          <a:prstGeom prst="rect">
            <a:avLst/>
          </a:prstGeom>
        </p:spPr>
      </p:pic>
      <p:sp>
        <p:nvSpPr>
          <p:cNvPr id="14" name="Rechteck 13"/>
          <p:cNvSpPr/>
          <p:nvPr/>
        </p:nvSpPr>
        <p:spPr>
          <a:xfrm>
            <a:off x="323528" y="5939302"/>
            <a:ext cx="5965002"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Das Analysetool kann über      </a:t>
            </a:r>
            <a:r>
              <a:rPr lang="de-DE" sz="1400" kern="0" dirty="0">
                <a:latin typeface="Calibri" panose="020F0502020204030204" pitchFamily="34" charset="0"/>
                <a:cs typeface="Calibri" panose="020F0502020204030204" pitchFamily="34" charset="0"/>
                <a:sym typeface="Wingdings" panose="05000000000000000000" pitchFamily="2" charset="2"/>
              </a:rPr>
              <a:t>      </a:t>
            </a:r>
            <a:r>
              <a:rPr lang="de-DE" sz="1400" kern="0" dirty="0">
                <a:latin typeface="Calibri" panose="020F0502020204030204" pitchFamily="34" charset="0"/>
                <a:cs typeface="Calibri" panose="020F0502020204030204" pitchFamily="34" charset="0"/>
              </a:rPr>
              <a:t>                           geschlossen werden.</a:t>
            </a:r>
            <a:endParaRPr lang="de-DE" sz="1400" dirty="0">
              <a:latin typeface="Calibri" panose="020F0502020204030204" pitchFamily="34" charset="0"/>
              <a:cs typeface="Calibri" panose="020F0502020204030204" pitchFamily="34" charset="0"/>
            </a:endParaRPr>
          </a:p>
        </p:txBody>
      </p:sp>
      <p:pic>
        <p:nvPicPr>
          <p:cNvPr id="10" name="Grafik 9"/>
          <p:cNvPicPr>
            <a:picLocks noChangeAspect="1"/>
          </p:cNvPicPr>
          <p:nvPr/>
        </p:nvPicPr>
        <p:blipFill rotWithShape="1">
          <a:blip r:embed="rId5"/>
          <a:srcRect l="88667" t="-4916" r="1666" b="65118"/>
          <a:stretch/>
        </p:blipFill>
        <p:spPr>
          <a:xfrm>
            <a:off x="2341547" y="6146073"/>
            <a:ext cx="273465" cy="276722"/>
          </a:xfrm>
          <a:prstGeom prst="rect">
            <a:avLst/>
          </a:prstGeom>
        </p:spPr>
      </p:pic>
      <p:pic>
        <p:nvPicPr>
          <p:cNvPr id="15" name="Grafik 14"/>
          <p:cNvPicPr>
            <a:picLocks noChangeAspect="1"/>
          </p:cNvPicPr>
          <p:nvPr/>
        </p:nvPicPr>
        <p:blipFill rotWithShape="1">
          <a:blip r:embed="rId5"/>
          <a:srcRect l="72950" t="3807" r="17677" b="57682"/>
          <a:stretch/>
        </p:blipFill>
        <p:spPr>
          <a:xfrm>
            <a:off x="2785929" y="6142332"/>
            <a:ext cx="265156" cy="267776"/>
          </a:xfrm>
          <a:prstGeom prst="rect">
            <a:avLst/>
          </a:prstGeom>
        </p:spPr>
      </p:pic>
      <p:pic>
        <p:nvPicPr>
          <p:cNvPr id="16" name="Grafik 15"/>
          <p:cNvPicPr>
            <a:picLocks noChangeAspect="1"/>
          </p:cNvPicPr>
          <p:nvPr/>
        </p:nvPicPr>
        <p:blipFill rotWithShape="1">
          <a:blip r:embed="rId5"/>
          <a:srcRect t="42319" r="57602" b="2342"/>
          <a:stretch/>
        </p:blipFill>
        <p:spPr>
          <a:xfrm>
            <a:off x="3203964" y="6142695"/>
            <a:ext cx="957838" cy="307286"/>
          </a:xfrm>
          <a:prstGeom prst="rect">
            <a:avLst/>
          </a:prstGeom>
        </p:spPr>
      </p:pic>
      <p:sp>
        <p:nvSpPr>
          <p:cNvPr id="17" name="Rechteck 16"/>
          <p:cNvSpPr/>
          <p:nvPr/>
        </p:nvSpPr>
        <p:spPr>
          <a:xfrm>
            <a:off x="4415245" y="3913306"/>
            <a:ext cx="1940379" cy="1384995"/>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Bei einem Stamm-Blatt-Diagramm interpretiert GeoGebra ganze Zahlen wie 2 als 2.0, damit ein „Blatt“ entsteht.</a:t>
            </a:r>
            <a:endParaRPr lang="de-DE" sz="1400" dirty="0">
              <a:latin typeface="Calibri" panose="020F0502020204030204" pitchFamily="34" charset="0"/>
              <a:cs typeface="Calibri" panose="020F0502020204030204" pitchFamily="34" charset="0"/>
            </a:endParaRPr>
          </a:p>
        </p:txBody>
      </p:sp>
      <p:pic>
        <p:nvPicPr>
          <p:cNvPr id="18" name="Grafik 17">
            <a:extLst>
              <a:ext uri="{FF2B5EF4-FFF2-40B4-BE49-F238E27FC236}">
                <a16:creationId xmlns:a16="http://schemas.microsoft.com/office/drawing/2014/main" id="{061D0ACB-297B-4F4A-B53F-C9E6C888362F}"/>
              </a:ext>
            </a:extLst>
          </p:cNvPr>
          <p:cNvPicPr>
            <a:picLocks noChangeAspect="1"/>
          </p:cNvPicPr>
          <p:nvPr/>
        </p:nvPicPr>
        <p:blipFill>
          <a:blip r:embed="rId6"/>
          <a:stretch>
            <a:fillRect/>
          </a:stretch>
        </p:blipFill>
        <p:spPr>
          <a:xfrm>
            <a:off x="6574791" y="929259"/>
            <a:ext cx="1504950" cy="5114925"/>
          </a:xfrm>
          <a:prstGeom prst="rect">
            <a:avLst/>
          </a:prstGeom>
        </p:spPr>
      </p:pic>
      <p:pic>
        <p:nvPicPr>
          <p:cNvPr id="19" name="Grafik 18">
            <a:extLst>
              <a:ext uri="{FF2B5EF4-FFF2-40B4-BE49-F238E27FC236}">
                <a16:creationId xmlns:a16="http://schemas.microsoft.com/office/drawing/2014/main" id="{1EDB8033-A87D-4773-B1F7-C6A65B00BBC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8727375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2"/>
          <a:stretch>
            <a:fillRect/>
          </a:stretch>
        </p:blipFill>
        <p:spPr>
          <a:xfrm>
            <a:off x="1074693" y="2500445"/>
            <a:ext cx="3800475" cy="3724275"/>
          </a:xfrm>
          <a:prstGeom prst="rect">
            <a:avLst/>
          </a:prstGeom>
        </p:spPr>
      </p:pic>
      <p:sp>
        <p:nvSpPr>
          <p:cNvPr id="12" name="Inhaltsplatzhalter 11"/>
          <p:cNvSpPr>
            <a:spLocks noGrp="1"/>
          </p:cNvSpPr>
          <p:nvPr>
            <p:ph idx="1"/>
          </p:nvPr>
        </p:nvSpPr>
        <p:spPr>
          <a:xfrm>
            <a:off x="191722" y="813816"/>
            <a:ext cx="5566419" cy="1414255"/>
          </a:xfrm>
        </p:spPr>
        <p:txBody>
          <a:bodyPr/>
          <a:lstStyle/>
          <a:p>
            <a:r>
              <a:rPr lang="de-DE" sz="1800" dirty="0"/>
              <a:t>Aufgaben:</a:t>
            </a:r>
          </a:p>
          <a:p>
            <a:pPr marL="342900" indent="-342900">
              <a:buFont typeface="Wingdings" panose="05000000000000000000" pitchFamily="2" charset="2"/>
              <a:buChar char="§"/>
            </a:pPr>
            <a:r>
              <a:rPr lang="de-DE" sz="1800" dirty="0"/>
              <a:t>Übertragen Sie nebenstehende Tabelle in GeoGebra und visualisieren Sie die Würfelergebnisse anschaulich in einem Balkendiagramm.</a:t>
            </a:r>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3.5. Visualisierung von Daten (Teil 3)</a:t>
            </a:r>
          </a:p>
        </p:txBody>
      </p:sp>
      <p:pic>
        <p:nvPicPr>
          <p:cNvPr id="6" name="Grafik 5"/>
          <p:cNvPicPr>
            <a:picLocks noChangeAspect="1"/>
          </p:cNvPicPr>
          <p:nvPr/>
        </p:nvPicPr>
        <p:blipFill>
          <a:blip r:embed="rId3"/>
          <a:stretch>
            <a:fillRect/>
          </a:stretch>
        </p:blipFill>
        <p:spPr>
          <a:xfrm>
            <a:off x="5857464" y="1270808"/>
            <a:ext cx="2228850" cy="1914525"/>
          </a:xfrm>
          <a:prstGeom prst="rect">
            <a:avLst/>
          </a:prstGeom>
        </p:spPr>
      </p:pic>
      <p:pic>
        <p:nvPicPr>
          <p:cNvPr id="9" name="Grafik 8">
            <a:extLst>
              <a:ext uri="{FF2B5EF4-FFF2-40B4-BE49-F238E27FC236}">
                <a16:creationId xmlns:a16="http://schemas.microsoft.com/office/drawing/2014/main" id="{0465F851-958A-4A6F-9138-784ED56A16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2897739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745722"/>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3.4. Lösung: Visualisierung von Daten (Teil 2)</a:t>
            </a:r>
          </a:p>
        </p:txBody>
      </p:sp>
      <p:sp>
        <p:nvSpPr>
          <p:cNvPr id="8" name="Inhaltsplatzhalter 5"/>
          <p:cNvSpPr txBox="1">
            <a:spLocks/>
          </p:cNvSpPr>
          <p:nvPr/>
        </p:nvSpPr>
        <p:spPr bwMode="auto">
          <a:xfrm>
            <a:off x="191722" y="813816"/>
            <a:ext cx="8536816" cy="4168841"/>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GeoGebra verfügt über eine Analysetool für Listen von Daten. Dieses findet sich in der Werkzeugleiste der Tabelle (oben über der Tabelle)        .</a:t>
            </a:r>
          </a:p>
          <a:p>
            <a:pPr marL="285750" indent="-285750">
              <a:buClrTx/>
              <a:buFont typeface="Wingdings" panose="05000000000000000000" pitchFamily="2" charset="2"/>
              <a:buChar char="§"/>
            </a:pPr>
            <a:r>
              <a:rPr lang="de-DE" sz="1800" kern="0" dirty="0"/>
              <a:t>Im vorliegenden Fall existiert nur </a:t>
            </a:r>
            <a:r>
              <a:rPr lang="de-DE" sz="1800" b="1" kern="0" dirty="0"/>
              <a:t>eine Liste von Variablen</a:t>
            </a:r>
            <a:r>
              <a:rPr lang="de-DE" sz="1800" kern="0" dirty="0"/>
              <a:t>, die analysiert werden soll. Daher wählt man                                     aus.</a:t>
            </a:r>
          </a:p>
          <a:p>
            <a:pPr marL="285750" indent="-285750">
              <a:buClrTx/>
              <a:buFont typeface="Wingdings" panose="05000000000000000000" pitchFamily="2" charset="2"/>
              <a:buChar char="§"/>
            </a:pPr>
            <a:r>
              <a:rPr lang="de-DE" sz="1800" kern="0" dirty="0"/>
              <a:t>Das standardmäßig erzeugte Bild eines </a:t>
            </a:r>
            <a:r>
              <a:rPr lang="de-DE" sz="1800" b="1" kern="0" dirty="0"/>
              <a:t>Histogramms</a:t>
            </a:r>
            <a:r>
              <a:rPr lang="de-DE" sz="1800" kern="0" dirty="0"/>
              <a:t> muss noch weiter angepasst werden, damit es zu den Daten aus einem Würfelwurf passt:</a:t>
            </a:r>
          </a:p>
          <a:p>
            <a:pPr marL="800100" lvl="1" indent="-342900">
              <a:buClr>
                <a:schemeClr val="tx1"/>
              </a:buClr>
              <a:buFont typeface="+mj-lt"/>
              <a:buAutoNum type="arabicPeriod"/>
            </a:pPr>
            <a:r>
              <a:rPr lang="de-DE" kern="0" dirty="0"/>
              <a:t>Öffnen der Einstellungen über einen Klick auf          im Analyse-Fenster </a:t>
            </a:r>
          </a:p>
          <a:p>
            <a:pPr marL="800100" lvl="1" indent="-342900">
              <a:buClr>
                <a:schemeClr val="tx1"/>
              </a:buClr>
              <a:buFont typeface="+mj-lt"/>
              <a:buAutoNum type="arabicPeriod"/>
            </a:pPr>
            <a:r>
              <a:rPr lang="de-DE" kern="0" dirty="0"/>
              <a:t>Haken setzen bei </a:t>
            </a:r>
            <a:r>
              <a:rPr lang="de-DE" i="1" kern="0" dirty="0"/>
              <a:t>Manuelle Bestimmung der Klassen </a:t>
            </a:r>
            <a:br>
              <a:rPr lang="de-DE" i="1" kern="0" dirty="0"/>
            </a:br>
            <a:r>
              <a:rPr lang="de-DE" kern="0" dirty="0"/>
              <a:t>Dadurch werden aus dem oberen Schieberegler zwei Eingabefelder.</a:t>
            </a:r>
          </a:p>
          <a:p>
            <a:pPr marL="800100" lvl="1" indent="-342900">
              <a:buClr>
                <a:schemeClr val="tx1"/>
              </a:buClr>
              <a:buFont typeface="+mj-lt"/>
              <a:buAutoNum type="arabicPeriod"/>
            </a:pPr>
            <a:r>
              <a:rPr lang="de-DE" kern="0" dirty="0"/>
              <a:t>Eintragen oder Ändern des Starts auf -0.5 (damit die Balken über den zugehörigen Werten stehen) und der Breite auf 1</a:t>
            </a:r>
          </a:p>
          <a:p>
            <a:pPr marL="800100" lvl="1" indent="-342900">
              <a:buClr>
                <a:schemeClr val="tx1"/>
              </a:buClr>
              <a:buFont typeface="+mj-lt"/>
              <a:buAutoNum type="arabicPeriod"/>
            </a:pPr>
            <a:r>
              <a:rPr lang="de-DE" kern="0" dirty="0"/>
              <a:t>Auch kann die Achsenskalierung von absoluten zu relativen Häufigkeiten gewechselt werden.</a:t>
            </a:r>
          </a:p>
          <a:p>
            <a:pPr marL="342900" indent="-342900">
              <a:buClrTx/>
              <a:buFont typeface="Wingdings" panose="05000000000000000000" pitchFamily="2" charset="2"/>
              <a:buChar char="§"/>
            </a:pPr>
            <a:r>
              <a:rPr lang="de-DE" sz="1800" kern="0" dirty="0"/>
              <a:t>Zum Ändern des Graphentypen wird das Dropdown-Menü (oben links) verwendet.</a:t>
            </a:r>
          </a:p>
          <a:p>
            <a:pPr lvl="1"/>
            <a:endParaRPr lang="de-DE" sz="1600" i="1" kern="0" dirty="0"/>
          </a:p>
        </p:txBody>
      </p:sp>
      <p:pic>
        <p:nvPicPr>
          <p:cNvPr id="9" name="Grafik 8"/>
          <p:cNvPicPr>
            <a:picLocks noChangeAspect="1"/>
          </p:cNvPicPr>
          <p:nvPr/>
        </p:nvPicPr>
        <p:blipFill>
          <a:blip r:embed="rId4"/>
          <a:stretch>
            <a:fillRect/>
          </a:stretch>
        </p:blipFill>
        <p:spPr>
          <a:xfrm>
            <a:off x="5149496" y="1061029"/>
            <a:ext cx="330170" cy="315815"/>
          </a:xfrm>
          <a:prstGeom prst="rect">
            <a:avLst/>
          </a:prstGeom>
        </p:spPr>
      </p:pic>
      <p:pic>
        <p:nvPicPr>
          <p:cNvPr id="2" name="Grafik 1"/>
          <p:cNvPicPr>
            <a:picLocks noChangeAspect="1"/>
          </p:cNvPicPr>
          <p:nvPr/>
        </p:nvPicPr>
        <p:blipFill rotWithShape="1">
          <a:blip r:embed="rId5"/>
          <a:srcRect b="21396"/>
          <a:stretch/>
        </p:blipFill>
        <p:spPr>
          <a:xfrm>
            <a:off x="2283052" y="1798845"/>
            <a:ext cx="1764035" cy="271017"/>
          </a:xfrm>
          <a:prstGeom prst="rect">
            <a:avLst/>
          </a:prstGeom>
          <a:ln w="28575">
            <a:solidFill>
              <a:schemeClr val="accent1"/>
            </a:solidFill>
          </a:ln>
        </p:spPr>
      </p:pic>
      <p:pic>
        <p:nvPicPr>
          <p:cNvPr id="4" name="Grafik 3"/>
          <p:cNvPicPr>
            <a:picLocks noChangeAspect="1"/>
          </p:cNvPicPr>
          <p:nvPr/>
        </p:nvPicPr>
        <p:blipFill rotWithShape="1">
          <a:blip r:embed="rId6"/>
          <a:srcRect r="54916" b="522"/>
          <a:stretch/>
        </p:blipFill>
        <p:spPr>
          <a:xfrm>
            <a:off x="5399656" y="2857591"/>
            <a:ext cx="313480" cy="322159"/>
          </a:xfrm>
          <a:prstGeom prst="rect">
            <a:avLst/>
          </a:prstGeom>
        </p:spPr>
      </p:pic>
      <p:sp>
        <p:nvSpPr>
          <p:cNvPr id="11" name="Rechteck 10"/>
          <p:cNvSpPr/>
          <p:nvPr/>
        </p:nvSpPr>
        <p:spPr>
          <a:xfrm>
            <a:off x="286307" y="5796971"/>
            <a:ext cx="8341908"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Über die Schaltfläche          (oben rechts) werden alle relevanten Kenndaten der Datenliste ausgegeben. </a:t>
            </a:r>
            <a:endParaRPr lang="de-DE" sz="1400" dirty="0">
              <a:latin typeface="Calibri" panose="020F0502020204030204" pitchFamily="34" charset="0"/>
              <a:cs typeface="Calibri" panose="020F0502020204030204" pitchFamily="34" charset="0"/>
            </a:endParaRPr>
          </a:p>
        </p:txBody>
      </p:sp>
      <p:pic>
        <p:nvPicPr>
          <p:cNvPr id="10" name="Grafik 9"/>
          <p:cNvPicPr>
            <a:picLocks noChangeAspect="1"/>
          </p:cNvPicPr>
          <p:nvPr/>
        </p:nvPicPr>
        <p:blipFill>
          <a:blip r:embed="rId7"/>
          <a:stretch>
            <a:fillRect/>
          </a:stretch>
        </p:blipFill>
        <p:spPr>
          <a:xfrm>
            <a:off x="1936327" y="5925580"/>
            <a:ext cx="346725" cy="364974"/>
          </a:xfrm>
          <a:prstGeom prst="rect">
            <a:avLst/>
          </a:prstGeom>
        </p:spPr>
      </p:pic>
    </p:spTree>
    <p:extLst>
      <p:ext uri="{BB962C8B-B14F-4D97-AF65-F5344CB8AC3E}">
        <p14:creationId xmlns:p14="http://schemas.microsoft.com/office/powerpoint/2010/main" val="25134679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3.5. Lösung: Visualisierung von Daten (Teil 3)</a:t>
            </a:r>
          </a:p>
        </p:txBody>
      </p:sp>
      <p:sp>
        <p:nvSpPr>
          <p:cNvPr id="8" name="Inhaltsplatzhalter 5"/>
          <p:cNvSpPr txBox="1">
            <a:spLocks/>
          </p:cNvSpPr>
          <p:nvPr/>
        </p:nvSpPr>
        <p:spPr bwMode="auto">
          <a:xfrm>
            <a:off x="185984" y="813816"/>
            <a:ext cx="8766294" cy="469858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Im vorliegenden Fall wurden die Rohdaten bereits zu </a:t>
            </a:r>
            <a:r>
              <a:rPr lang="de-DE" sz="1800" b="1" kern="0" dirty="0"/>
              <a:t>Notengruppen</a:t>
            </a:r>
            <a:r>
              <a:rPr lang="de-DE" sz="1800" kern="0" dirty="0"/>
              <a:t> zusammengefasst. Daher muss ein Balkendiagramm-Befehl mit </a:t>
            </a:r>
            <a:r>
              <a:rPr lang="de-DE" sz="1800" b="1" kern="0" dirty="0"/>
              <a:t>anderer Syntax </a:t>
            </a:r>
            <a:r>
              <a:rPr lang="de-DE" sz="1800" kern="0" dirty="0"/>
              <a:t>verwendet werden:</a:t>
            </a:r>
          </a:p>
          <a:p>
            <a:endParaRPr lang="de-DE" sz="1800" kern="0" dirty="0"/>
          </a:p>
          <a:p>
            <a:pPr marL="285750" indent="-285750">
              <a:spcBef>
                <a:spcPts val="1200"/>
              </a:spcBef>
              <a:buClr>
                <a:schemeClr val="tx1"/>
              </a:buClr>
              <a:buFont typeface="Wingdings" panose="05000000000000000000" pitchFamily="2" charset="2"/>
              <a:buChar char="§"/>
            </a:pPr>
            <a:r>
              <a:rPr lang="de-DE" sz="1800" kern="0" dirty="0"/>
              <a:t>Im Beispiel gilt:</a:t>
            </a:r>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a:buClr>
                <a:schemeClr val="tx1"/>
              </a:buClr>
            </a:pPr>
            <a:endParaRPr lang="de-DE" sz="1100" kern="0" dirty="0"/>
          </a:p>
          <a:p>
            <a:pPr marL="285750" indent="-285750">
              <a:buClr>
                <a:schemeClr val="tx1"/>
              </a:buClr>
              <a:buFont typeface="Wingdings" panose="05000000000000000000" pitchFamily="2" charset="2"/>
              <a:buChar char="§"/>
            </a:pPr>
            <a:r>
              <a:rPr lang="de-DE" sz="1800" kern="0" dirty="0"/>
              <a:t>Wenn das Balkendiagramm angeklickt worden ist, kann über          (rechts oben) die Farbe geändert werden. Alternativ geht dies bei diesem Balkendiagramm-Befehl auch über Rechtsklick </a:t>
            </a:r>
            <a:r>
              <a:rPr lang="de-DE" sz="1800" kern="0" dirty="0">
                <a:sym typeface="Wingdings" panose="05000000000000000000" pitchFamily="2" charset="2"/>
              </a:rPr>
              <a:t> Einstellungen und den Reiter Farbe.</a:t>
            </a:r>
            <a:endParaRPr lang="de-DE" kern="0" dirty="0"/>
          </a:p>
          <a:p>
            <a:endParaRPr lang="de-DE" sz="1800" kern="0" dirty="0"/>
          </a:p>
        </p:txBody>
      </p:sp>
      <p:pic>
        <p:nvPicPr>
          <p:cNvPr id="2" name="Grafik 1"/>
          <p:cNvPicPr>
            <a:picLocks noChangeAspect="1"/>
          </p:cNvPicPr>
          <p:nvPr/>
        </p:nvPicPr>
        <p:blipFill>
          <a:blip r:embed="rId4"/>
          <a:stretch>
            <a:fillRect/>
          </a:stretch>
        </p:blipFill>
        <p:spPr>
          <a:xfrm>
            <a:off x="530754" y="1464733"/>
            <a:ext cx="7847275" cy="441911"/>
          </a:xfrm>
          <a:prstGeom prst="rect">
            <a:avLst/>
          </a:prstGeom>
        </p:spPr>
      </p:pic>
      <p:graphicFrame>
        <p:nvGraphicFramePr>
          <p:cNvPr id="9" name="Tabelle 8"/>
          <p:cNvGraphicFramePr>
            <a:graphicFrameLocks noGrp="1"/>
          </p:cNvGraphicFramePr>
          <p:nvPr>
            <p:extLst>
              <p:ext uri="{D42A27DB-BD31-4B8C-83A1-F6EECF244321}">
                <p14:modId xmlns:p14="http://schemas.microsoft.com/office/powerpoint/2010/main" val="752337054"/>
              </p:ext>
            </p:extLst>
          </p:nvPr>
        </p:nvGraphicFramePr>
        <p:xfrm>
          <a:off x="530754" y="2557561"/>
          <a:ext cx="7847276" cy="1599531"/>
        </p:xfrm>
        <a:graphic>
          <a:graphicData uri="http://schemas.openxmlformats.org/drawingml/2006/table">
            <a:tbl>
              <a:tblPr firstRow="1" bandRow="1">
                <a:tableStyleId>{5C22544A-7EE6-4342-B048-85BDC9FD1C3A}</a:tableStyleId>
              </a:tblPr>
              <a:tblGrid>
                <a:gridCol w="2545963">
                  <a:extLst>
                    <a:ext uri="{9D8B030D-6E8A-4147-A177-3AD203B41FA5}">
                      <a16:colId xmlns:a16="http://schemas.microsoft.com/office/drawing/2014/main" val="3888224770"/>
                    </a:ext>
                  </a:extLst>
                </a:gridCol>
                <a:gridCol w="2829146">
                  <a:extLst>
                    <a:ext uri="{9D8B030D-6E8A-4147-A177-3AD203B41FA5}">
                      <a16:colId xmlns:a16="http://schemas.microsoft.com/office/drawing/2014/main" val="1477992662"/>
                    </a:ext>
                  </a:extLst>
                </a:gridCol>
                <a:gridCol w="2472167">
                  <a:extLst>
                    <a:ext uri="{9D8B030D-6E8A-4147-A177-3AD203B41FA5}">
                      <a16:colId xmlns:a16="http://schemas.microsoft.com/office/drawing/2014/main" val="1984682914"/>
                    </a:ext>
                  </a:extLst>
                </a:gridCol>
              </a:tblGrid>
              <a:tr h="412691">
                <a:tc>
                  <a:txBody>
                    <a:bodyPr/>
                    <a:lstStyle/>
                    <a:p>
                      <a:pPr marL="0" algn="l" defTabSz="457200" rtl="0" eaLnBrk="1" latinLnBrk="0" hangingPunct="1"/>
                      <a:r>
                        <a:rPr lang="de-DE" sz="1800" b="1" kern="1200" dirty="0">
                          <a:solidFill>
                            <a:schemeClr val="bg1"/>
                          </a:solidFill>
                          <a:latin typeface="Calibri" panose="020F0502020204030204" pitchFamily="34" charset="0"/>
                          <a:cs typeface="Calibri" panose="020F0502020204030204" pitchFamily="34" charset="0"/>
                        </a:rPr>
                        <a:t>Parameter</a:t>
                      </a:r>
                      <a:endParaRPr lang="de-DE" sz="1800" b="1" kern="1200" dirty="0">
                        <a:solidFill>
                          <a:schemeClr val="bg1"/>
                        </a:solidFill>
                        <a:latin typeface="Calibri" panose="020F0502020204030204" pitchFamily="34" charset="0"/>
                        <a:ea typeface="+mn-ea"/>
                        <a:cs typeface="Calibri" panose="020F0502020204030204" pitchFamily="34" charset="0"/>
                      </a:endParaRPr>
                    </a:p>
                  </a:txBody>
                  <a:tcPr/>
                </a:tc>
                <a:tc>
                  <a:txBody>
                    <a:bodyPr/>
                    <a:lstStyle/>
                    <a:p>
                      <a:pPr marL="0" algn="l"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Erklärung</a:t>
                      </a:r>
                    </a:p>
                  </a:txBody>
                  <a:tcPr/>
                </a:tc>
                <a:tc>
                  <a:txBody>
                    <a:bodyPr/>
                    <a:lstStyle/>
                    <a:p>
                      <a:pPr marL="0" algn="l"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Werte aus dem Beispiel</a:t>
                      </a:r>
                    </a:p>
                  </a:txBody>
                  <a:tcPr/>
                </a:tc>
                <a:extLst>
                  <a:ext uri="{0D108BD9-81ED-4DB2-BD59-A6C34878D82A}">
                    <a16:rowId xmlns:a16="http://schemas.microsoft.com/office/drawing/2014/main" val="2915932448"/>
                  </a:ext>
                </a:extLst>
              </a:tr>
              <a:tr h="410540">
                <a:tc>
                  <a:txBody>
                    <a:bodyPr/>
                    <a:lstStyle/>
                    <a:p>
                      <a:pPr marL="0" algn="l" defTabSz="457200" rtl="0" eaLnBrk="1" latinLnBrk="0" hangingPunct="1"/>
                      <a:r>
                        <a:rPr lang="de-DE" sz="1800" kern="1200" dirty="0">
                          <a:latin typeface="Calibri" panose="020F0502020204030204" pitchFamily="34" charset="0"/>
                          <a:cs typeface="Calibri" panose="020F0502020204030204" pitchFamily="34" charset="0"/>
                        </a:rPr>
                        <a:t>&lt;Liste von Daten&gt;</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i="0" kern="1200" dirty="0">
                          <a:latin typeface="Calibri" panose="020F0502020204030204" pitchFamily="34" charset="0"/>
                          <a:cs typeface="Calibri" panose="020F0502020204030204" pitchFamily="34" charset="0"/>
                        </a:rPr>
                        <a:t>Notenklassen</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A2:A7</a:t>
                      </a:r>
                    </a:p>
                  </a:txBody>
                  <a:tcPr/>
                </a:tc>
                <a:extLst>
                  <a:ext uri="{0D108BD9-81ED-4DB2-BD59-A6C34878D82A}">
                    <a16:rowId xmlns:a16="http://schemas.microsoft.com/office/drawing/2014/main" val="1874454807"/>
                  </a:ext>
                </a:extLst>
              </a:tr>
              <a:tr h="330451">
                <a:tc>
                  <a:txBody>
                    <a:bodyPr/>
                    <a:lstStyle/>
                    <a:p>
                      <a:pPr marL="0" algn="l" defTabSz="457200" rtl="0" eaLnBrk="1" latinLnBrk="0" hangingPunct="1"/>
                      <a:r>
                        <a:rPr lang="de-DE" sz="1800" kern="1200" dirty="0">
                          <a:latin typeface="Calibri" panose="020F0502020204030204" pitchFamily="34" charset="0"/>
                          <a:cs typeface="Calibri" panose="020F0502020204030204" pitchFamily="34" charset="0"/>
                        </a:rPr>
                        <a:t>&lt;Liste von Häufigkeiten&gt;</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i="0" kern="1200" dirty="0">
                          <a:latin typeface="Calibri" panose="020F0502020204030204" pitchFamily="34" charset="0"/>
                          <a:cs typeface="Calibri" panose="020F0502020204030204" pitchFamily="34" charset="0"/>
                        </a:rPr>
                        <a:t>Häufigkeiten der Klassen</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B2:B7</a:t>
                      </a:r>
                    </a:p>
                  </a:txBody>
                  <a:tcPr/>
                </a:tc>
                <a:extLst>
                  <a:ext uri="{0D108BD9-81ED-4DB2-BD59-A6C34878D82A}">
                    <a16:rowId xmlns:a16="http://schemas.microsoft.com/office/drawing/2014/main" val="3037757727"/>
                  </a:ext>
                </a:extLst>
              </a:tr>
              <a:tr h="410540">
                <a:tc>
                  <a:txBody>
                    <a:bodyPr/>
                    <a:lstStyle/>
                    <a:p>
                      <a:r>
                        <a:rPr lang="de-DE" dirty="0">
                          <a:latin typeface="Calibri" panose="020F0502020204030204" pitchFamily="34" charset="0"/>
                          <a:cs typeface="Calibri" panose="020F0502020204030204" pitchFamily="34" charset="0"/>
                        </a:rPr>
                        <a:t>&lt;Balkenbreite&gt;</a:t>
                      </a:r>
                    </a:p>
                  </a:txBody>
                  <a:tcPr/>
                </a:tc>
                <a:tc>
                  <a:txBody>
                    <a:bodyPr/>
                    <a:lstStyle/>
                    <a:p>
                      <a:pPr algn="ctr"/>
                      <a:r>
                        <a:rPr lang="de-DE" i="0" dirty="0">
                          <a:latin typeface="Calibri" panose="020F0502020204030204" pitchFamily="34" charset="0"/>
                          <a:cs typeface="Calibri" panose="020F0502020204030204" pitchFamily="34" charset="0"/>
                        </a:rPr>
                        <a:t>Klassenbreite</a:t>
                      </a:r>
                      <a:endParaRPr lang="de-DE" dirty="0">
                        <a:latin typeface="Calibri" panose="020F0502020204030204" pitchFamily="34" charset="0"/>
                        <a:cs typeface="Calibri" panose="020F0502020204030204" pitchFamily="34" charset="0"/>
                      </a:endParaRPr>
                    </a:p>
                  </a:txBody>
                  <a:tcPr/>
                </a:tc>
                <a:tc>
                  <a:txBody>
                    <a:bodyPr/>
                    <a:lstStyle/>
                    <a:p>
                      <a:pPr algn="ctr"/>
                      <a:r>
                        <a:rPr lang="de-DE" dirty="0">
                          <a:latin typeface="Calibri" panose="020F0502020204030204" pitchFamily="34" charset="0"/>
                          <a:cs typeface="Calibri" panose="020F0502020204030204" pitchFamily="34" charset="0"/>
                        </a:rPr>
                        <a:t>1</a:t>
                      </a:r>
                    </a:p>
                  </a:txBody>
                  <a:tcPr/>
                </a:tc>
                <a:extLst>
                  <a:ext uri="{0D108BD9-81ED-4DB2-BD59-A6C34878D82A}">
                    <a16:rowId xmlns:a16="http://schemas.microsoft.com/office/drawing/2014/main" val="3601500392"/>
                  </a:ext>
                </a:extLst>
              </a:tr>
            </a:tbl>
          </a:graphicData>
        </a:graphic>
      </p:graphicFrame>
      <p:pic>
        <p:nvPicPr>
          <p:cNvPr id="4" name="Grafik 3"/>
          <p:cNvPicPr>
            <a:picLocks noChangeAspect="1"/>
          </p:cNvPicPr>
          <p:nvPr/>
        </p:nvPicPr>
        <p:blipFill rotWithShape="1">
          <a:blip r:embed="rId5"/>
          <a:srcRect l="7785" t="7772" r="8345" b="8490"/>
          <a:stretch/>
        </p:blipFill>
        <p:spPr>
          <a:xfrm>
            <a:off x="6271801" y="4454140"/>
            <a:ext cx="367469" cy="358924"/>
          </a:xfrm>
          <a:prstGeom prst="rect">
            <a:avLst/>
          </a:prstGeom>
        </p:spPr>
      </p:pic>
      <p:sp>
        <p:nvSpPr>
          <p:cNvPr id="10" name="Rechteck 9"/>
          <p:cNvSpPr/>
          <p:nvPr/>
        </p:nvSpPr>
        <p:spPr>
          <a:xfrm>
            <a:off x="530753" y="5565872"/>
            <a:ext cx="7847275"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Häufig ist es besser, bei der Auswahl der Farbe eine Deckkraft zwischen </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25 bis 50 zu wählen, damit man die Säulen noch gut zu sehen sind. </a:t>
            </a:r>
          </a:p>
        </p:txBody>
      </p:sp>
    </p:spTree>
    <p:extLst>
      <p:ext uri="{BB962C8B-B14F-4D97-AF65-F5344CB8AC3E}">
        <p14:creationId xmlns:p14="http://schemas.microsoft.com/office/powerpoint/2010/main" val="42640660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Erzeugen Sie folgende Zufallszahlen im Tabellen-Fenster:</a:t>
                </a:r>
                <a:endParaRPr lang="de-DE" sz="1800" b="0" i="1" dirty="0">
                  <a:latin typeface="Cambria Math" panose="02040503050406030204" pitchFamily="18" charset="0"/>
                  <a:ea typeface="Cambria Math" panose="02040503050406030204" pitchFamily="18" charset="0"/>
                </a:endParaRP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Ganzzahlige (Gleichverteilte) Zufallszahl aus dem Intervall </a:t>
                </a:r>
                <a14:m>
                  <m:oMath xmlns:m="http://schemas.openxmlformats.org/officeDocument/2006/math">
                    <m:r>
                      <a:rPr lang="de-DE" i="1" dirty="0">
                        <a:latin typeface="Cambria Math" panose="02040503050406030204" pitchFamily="18" charset="0"/>
                      </a:rPr>
                      <m:t>[−</m:t>
                    </m:r>
                    <m:r>
                      <a:rPr lang="de-DE" b="0" i="1" dirty="0" smtClean="0">
                        <a:latin typeface="Cambria Math" panose="02040503050406030204" pitchFamily="18" charset="0"/>
                      </a:rPr>
                      <m:t>10</m:t>
                    </m:r>
                    <m:r>
                      <a:rPr lang="de-DE" i="1" dirty="0">
                        <a:latin typeface="Cambria Math" panose="02040503050406030204" pitchFamily="18" charset="0"/>
                      </a:rPr>
                      <m:t>,</m:t>
                    </m:r>
                    <m:r>
                      <a:rPr lang="de-DE" b="0" i="1" dirty="0" smtClean="0">
                        <a:latin typeface="Cambria Math" panose="02040503050406030204" pitchFamily="18" charset="0"/>
                      </a:rPr>
                      <m:t> 20</m:t>
                    </m:r>
                    <m:r>
                      <a:rPr lang="de-DE" i="1" dirty="0">
                        <a:latin typeface="Cambria Math" panose="02040503050406030204" pitchFamily="18" charset="0"/>
                      </a:rPr>
                      <m:t>]</m:t>
                    </m:r>
                  </m:oMath>
                </a14:m>
                <a:endParaRPr lang="de-DE" dirty="0">
                  <a:latin typeface="Calibri" panose="020F0502020204030204" pitchFamily="34" charset="0"/>
                </a:endParaRPr>
              </a:p>
              <a:p>
                <a:pPr marL="800100" lvl="1" indent="-342900">
                  <a:buFont typeface="Wingdings" panose="05000000000000000000" pitchFamily="2" charset="2"/>
                  <a:buChar char="§"/>
                </a:pPr>
                <a:r>
                  <a:rPr lang="de-DE" i="0" dirty="0">
                    <a:latin typeface="Calibri" panose="020F0502020204030204" pitchFamily="34" charset="0"/>
                    <a:cs typeface="Calibri" panose="020F0502020204030204" pitchFamily="34" charset="0"/>
                  </a:rPr>
                  <a:t>Binomialverteilte Zufallszahl zu den Parametern </a:t>
                </a:r>
                <a14:m>
                  <m:oMath xmlns:m="http://schemas.openxmlformats.org/officeDocument/2006/math">
                    <m:r>
                      <a:rPr lang="de-DE" i="1" dirty="0">
                        <a:latin typeface="Cambria Math" panose="02040503050406030204" pitchFamily="18" charset="0"/>
                      </a:rPr>
                      <m:t>𝑛</m:t>
                    </m:r>
                    <m:r>
                      <a:rPr lang="de-DE" i="1" dirty="0">
                        <a:latin typeface="Cambria Math" panose="02040503050406030204" pitchFamily="18" charset="0"/>
                      </a:rPr>
                      <m:t>=20 </m:t>
                    </m:r>
                  </m:oMath>
                </a14:m>
                <a:r>
                  <a:rPr lang="de-DE" i="0" dirty="0">
                    <a:latin typeface="Calibri" panose="020F0502020204030204" pitchFamily="34" charset="0"/>
                    <a:cs typeface="Calibri" panose="020F0502020204030204" pitchFamily="34" charset="0"/>
                  </a:rPr>
                  <a:t>und</a:t>
                </a:r>
                <a14:m>
                  <m:oMath xmlns:m="http://schemas.openxmlformats.org/officeDocument/2006/math">
                    <m:r>
                      <a:rPr lang="de-DE" i="1" dirty="0">
                        <a:latin typeface="Cambria Math" panose="02040503050406030204" pitchFamily="18" charset="0"/>
                      </a:rPr>
                      <m:t> </m:t>
                    </m:r>
                    <m:r>
                      <a:rPr lang="de-DE" i="1" dirty="0">
                        <a:latin typeface="Cambria Math" panose="02040503050406030204" pitchFamily="18" charset="0"/>
                      </a:rPr>
                      <m:t>𝑝</m:t>
                    </m:r>
                    <m:r>
                      <a:rPr lang="de-DE" i="1" dirty="0">
                        <a:latin typeface="Cambria Math" panose="02040503050406030204" pitchFamily="18" charset="0"/>
                      </a:rPr>
                      <m:t>=0.5</m:t>
                    </m:r>
                  </m:oMath>
                </a14:m>
                <a:endParaRPr lang="de-DE" b="0" i="0" dirty="0">
                  <a:latin typeface="Calibri" panose="020F0502020204030204" pitchFamily="34" charset="0"/>
                </a:endParaRPr>
              </a:p>
              <a:p>
                <a:pPr marL="800100" lvl="1" indent="-342900">
                  <a:buFont typeface="Wingdings" panose="05000000000000000000" pitchFamily="2" charset="2"/>
                  <a:buChar char="§"/>
                </a:pPr>
                <a:r>
                  <a:rPr lang="de-DE" i="0" dirty="0">
                    <a:latin typeface="Calibri" panose="020F0502020204030204" pitchFamily="34" charset="0"/>
                    <a:cs typeface="Calibri" panose="020F0502020204030204" pitchFamily="34" charset="0"/>
                  </a:rPr>
                  <a:t>Normalverteilte Zufallsgröße zu den Parametern </a:t>
                </a:r>
                <a14:m>
                  <m:oMath xmlns:m="http://schemas.openxmlformats.org/officeDocument/2006/math">
                    <m:r>
                      <a:rPr lang="de-DE" i="1" dirty="0">
                        <a:latin typeface="Cambria Math" panose="02040503050406030204" pitchFamily="18" charset="0"/>
                      </a:rPr>
                      <m:t>𝜇</m:t>
                    </m:r>
                    <m:r>
                      <a:rPr lang="de-DE" i="1" dirty="0">
                        <a:latin typeface="Cambria Math" panose="02040503050406030204" pitchFamily="18" charset="0"/>
                      </a:rPr>
                      <m:t>=10 </m:t>
                    </m:r>
                  </m:oMath>
                </a14:m>
                <a:r>
                  <a:rPr lang="de-DE" i="0" dirty="0">
                    <a:latin typeface="Calibri" panose="020F0502020204030204" pitchFamily="34" charset="0"/>
                    <a:cs typeface="Calibri" panose="020F0502020204030204" pitchFamily="34" charset="0"/>
                  </a:rPr>
                  <a:t>und</a:t>
                </a:r>
                <a14:m>
                  <m:oMath xmlns:m="http://schemas.openxmlformats.org/officeDocument/2006/math">
                    <m:r>
                      <a:rPr lang="de-DE" i="1" dirty="0">
                        <a:latin typeface="Cambria Math" panose="02040503050406030204" pitchFamily="18" charset="0"/>
                      </a:rPr>
                      <m:t> </m:t>
                    </m:r>
                    <m:r>
                      <a:rPr lang="de-DE" i="1" dirty="0">
                        <a:latin typeface="Cambria Math" panose="02040503050406030204" pitchFamily="18" charset="0"/>
                      </a:rPr>
                      <m:t>𝜎</m:t>
                    </m:r>
                    <m:r>
                      <a:rPr lang="de-DE" i="1" dirty="0">
                        <a:latin typeface="Cambria Math" panose="02040503050406030204" pitchFamily="18" charset="0"/>
                      </a:rPr>
                      <m:t>=2</m:t>
                    </m:r>
                  </m:oMath>
                </a14:m>
                <a:endParaRPr lang="de-DE" sz="1800"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4.1. Erzeugung von Zufallszahlen in GeoGebra (Teil 1)</a:t>
            </a:r>
          </a:p>
        </p:txBody>
      </p:sp>
      <p:pic>
        <p:nvPicPr>
          <p:cNvPr id="6" name="Grafik 5">
            <a:extLst>
              <a:ext uri="{FF2B5EF4-FFF2-40B4-BE49-F238E27FC236}">
                <a16:creationId xmlns:a16="http://schemas.microsoft.com/office/drawing/2014/main" id="{E8A3D745-CBDC-4641-BA43-01BAAA0BA4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912946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Ändern Sie die Farbe und Dicke der Linie eines Funktionsgraphen und blenden Sie anschließend den anderen Funktionsgraphen aus:</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𝑓</m:t>
                    </m:r>
                    <m:d>
                      <m:dPr>
                        <m:ctrlPr>
                          <a:rPr lang="de-DE" i="1" dirty="0">
                            <a:latin typeface="Cambria Math" panose="02040503050406030204" pitchFamily="18" charset="0"/>
                          </a:rPr>
                        </m:ctrlPr>
                      </m:dPr>
                      <m:e>
                        <m:r>
                          <a:rPr lang="de-DE" i="1" dirty="0">
                            <a:latin typeface="Cambria Math" panose="02040503050406030204" pitchFamily="18" charset="0"/>
                          </a:rPr>
                          <m:t>𝑥</m:t>
                        </m:r>
                      </m:e>
                    </m:d>
                    <m:r>
                      <a:rPr lang="de-DE" i="1" dirty="0">
                        <a:latin typeface="Cambria Math" panose="02040503050406030204" pitchFamily="18" charset="0"/>
                      </a:rPr>
                      <m:t>=3</m:t>
                    </m:r>
                    <m:sSup>
                      <m:sSupPr>
                        <m:ctrlPr>
                          <a:rPr lang="de-DE" i="1" dirty="0">
                            <a:latin typeface="Cambria Math" panose="02040503050406030204" pitchFamily="18" charset="0"/>
                          </a:rPr>
                        </m:ctrlPr>
                      </m:sSupPr>
                      <m:e>
                        <m:r>
                          <a:rPr lang="de-DE" i="1" dirty="0">
                            <a:latin typeface="Cambria Math" panose="02040503050406030204" pitchFamily="18" charset="0"/>
                          </a:rPr>
                          <m:t>𝑥</m:t>
                        </m:r>
                      </m:e>
                      <m:sup>
                        <m:r>
                          <a:rPr lang="de-DE" i="1" dirty="0">
                            <a:latin typeface="Cambria Math" panose="02040503050406030204" pitchFamily="18" charset="0"/>
                          </a:rPr>
                          <m:t>4</m:t>
                        </m:r>
                      </m:sup>
                    </m:sSup>
                    <m:r>
                      <a:rPr lang="de-DE" i="1" dirty="0">
                        <a:latin typeface="Cambria Math" panose="02040503050406030204" pitchFamily="18" charset="0"/>
                      </a:rPr>
                      <m:t>+3</m:t>
                    </m:r>
                    <m:r>
                      <a:rPr lang="de-DE" i="1" dirty="0">
                        <a:latin typeface="Cambria Math" panose="02040503050406030204" pitchFamily="18" charset="0"/>
                      </a:rPr>
                      <m:t>𝑥</m:t>
                    </m:r>
                  </m:oMath>
                </a14:m>
                <a:endParaRPr lang="de-DE" dirty="0"/>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𝑔</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r>
                      <m:rPr>
                        <m:sty m:val="p"/>
                      </m:rPr>
                      <a:rPr lang="de-DE" i="1" dirty="0">
                        <a:latin typeface="Cambria Math" panose="02040503050406030204" pitchFamily="18" charset="0"/>
                      </a:rPr>
                      <m:t>cos</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oMath>
                </a14:m>
                <a:endParaRPr lang="de-DE" dirty="0"/>
              </a:p>
              <a:p>
                <a:pPr lvl="1"/>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3"/>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rmAutofit/>
          </a:bodyPr>
          <a:lstStyle/>
          <a:p>
            <a:r>
              <a:rPr lang="de-DE" dirty="0"/>
              <a:t>1.2. Eigenschaften von Funktionsgraphen  (Grafik-Fenster)</a:t>
            </a:r>
          </a:p>
        </p:txBody>
      </p:sp>
      <p:pic>
        <p:nvPicPr>
          <p:cNvPr id="7" name="Grafik 6">
            <a:extLst>
              <a:ext uri="{FF2B5EF4-FFF2-40B4-BE49-F238E27FC236}">
                <a16:creationId xmlns:a16="http://schemas.microsoft.com/office/drawing/2014/main" id="{E65DEC3E-6F97-4EE0-8D5C-BDB4425248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559757801"/>
      </p:ext>
    </p:extLst>
  </p:cSld>
  <p:clrMapOvr>
    <a:overrideClrMapping bg1="lt1" tx1="dk1" bg2="lt2" tx2="dk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Erzeugen Sie folgende Zufallszahlen im Tabellen-Fenster:</a:t>
                </a:r>
                <a:endParaRPr lang="de-DE" sz="1800" b="0" i="1" dirty="0">
                  <a:latin typeface="Cambria Math" panose="02040503050406030204" pitchFamily="18" charset="0"/>
                  <a:ea typeface="Cambria Math" panose="02040503050406030204" pitchFamily="18" charset="0"/>
                </a:endParaRP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Zufallszahl aus dem Intervall </a:t>
                </a:r>
                <a14:m>
                  <m:oMath xmlns:m="http://schemas.openxmlformats.org/officeDocument/2006/math">
                    <m:r>
                      <a:rPr lang="de-DE" i="1" dirty="0">
                        <a:latin typeface="Cambria Math" panose="02040503050406030204" pitchFamily="18" charset="0"/>
                      </a:rPr>
                      <m:t>[</m:t>
                    </m:r>
                    <m:r>
                      <a:rPr lang="de-DE" i="1" dirty="0" smtClean="0">
                        <a:latin typeface="Cambria Math" panose="02040503050406030204" pitchFamily="18" charset="0"/>
                      </a:rPr>
                      <m:t>0</m:t>
                    </m:r>
                    <m:r>
                      <a:rPr lang="de-DE" i="1" dirty="0">
                        <a:latin typeface="Cambria Math" panose="02040503050406030204" pitchFamily="18" charset="0"/>
                      </a:rPr>
                      <m:t>,</m:t>
                    </m:r>
                    <m:r>
                      <a:rPr lang="de-DE" b="0" i="1" dirty="0" smtClean="0">
                        <a:latin typeface="Cambria Math" panose="02040503050406030204" pitchFamily="18" charset="0"/>
                      </a:rPr>
                      <m:t> 1</m:t>
                    </m:r>
                    <m:r>
                      <a:rPr lang="de-DE" i="1" dirty="0">
                        <a:latin typeface="Cambria Math" panose="02040503050406030204" pitchFamily="18" charset="0"/>
                      </a:rPr>
                      <m:t>]</m:t>
                    </m:r>
                  </m:oMath>
                </a14:m>
                <a:r>
                  <a:rPr lang="de-DE" dirty="0">
                    <a:latin typeface="Calibri" panose="020F0502020204030204" pitchFamily="34" charset="0"/>
                  </a:rPr>
                  <a:t>, bei stetiger Gleichverteilung </a:t>
                </a: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Zufallszahl aus dem Intervall </a:t>
                </a:r>
                <a14:m>
                  <m:oMath xmlns:m="http://schemas.openxmlformats.org/officeDocument/2006/math">
                    <m:r>
                      <a:rPr lang="de-DE" i="1" dirty="0">
                        <a:latin typeface="Cambria Math" panose="02040503050406030204" pitchFamily="18" charset="0"/>
                      </a:rPr>
                      <m:t>[0, </m:t>
                    </m:r>
                    <m:r>
                      <a:rPr lang="de-DE" b="0" i="1" dirty="0" smtClean="0">
                        <a:latin typeface="Cambria Math" panose="02040503050406030204" pitchFamily="18" charset="0"/>
                      </a:rPr>
                      <m:t>20</m:t>
                    </m:r>
                    <m:r>
                      <a:rPr lang="de-DE" i="1" dirty="0">
                        <a:latin typeface="Cambria Math" panose="02040503050406030204" pitchFamily="18" charset="0"/>
                      </a:rPr>
                      <m:t>]</m:t>
                    </m:r>
                  </m:oMath>
                </a14:m>
                <a:r>
                  <a:rPr lang="de-DE" dirty="0">
                    <a:latin typeface="Calibri" panose="020F0502020204030204" pitchFamily="34" charset="0"/>
                  </a:rPr>
                  <a:t>, bei stetiger Gleichverteilung </a:t>
                </a:r>
              </a:p>
              <a:p>
                <a:pPr marL="800100" lvl="1" indent="-342900">
                  <a:buFont typeface="Wingdings" panose="05000000000000000000" pitchFamily="2" charset="2"/>
                  <a:buChar char="§"/>
                </a:pPr>
                <a:endParaRPr lang="de-DE" dirty="0">
                  <a:latin typeface="Calibri" panose="020F0502020204030204" pitchFamily="34" charset="0"/>
                </a:endParaRP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4.2. Erzeugung von Zufallszahlen in GeoGebra (Teil 2)</a:t>
            </a:r>
          </a:p>
        </p:txBody>
      </p:sp>
      <p:pic>
        <p:nvPicPr>
          <p:cNvPr id="6" name="Grafik 5">
            <a:extLst>
              <a:ext uri="{FF2B5EF4-FFF2-40B4-BE49-F238E27FC236}">
                <a16:creationId xmlns:a16="http://schemas.microsoft.com/office/drawing/2014/main" id="{511B1406-8A1E-4089-8BBA-45E31F5498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8157479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7" y="662515"/>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4.1. Lösung: Erzeugung von Zufallszahlen in GeoGebra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80373"/>
                <a:ext cx="8630097"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GeoGebra kann eine Zufallszahlen auf eine Vielzahl von Arten erzeugen. Drei Befehle werden hier vorgestellt: </a:t>
                </a:r>
              </a:p>
              <a:p>
                <a:pPr marL="0" lvl="1">
                  <a:spcBef>
                    <a:spcPts val="576"/>
                  </a:spcBef>
                  <a:buClr>
                    <a:srgbClr val="327A86"/>
                  </a:buClr>
                </a:pPr>
                <a:r>
                  <a:rPr lang="de-DE" b="1" dirty="0">
                    <a:latin typeface="Calibri" panose="020F0502020204030204" pitchFamily="34" charset="0"/>
                    <a:cs typeface="Calibri" panose="020F0502020204030204" pitchFamily="34" charset="0"/>
                  </a:rPr>
                  <a:t>(Gleichverteilte) ganze Zufallszahl </a:t>
                </a:r>
              </a:p>
              <a:p>
                <a:pPr marL="285750" lvl="1" indent="-285750">
                  <a:spcBef>
                    <a:spcPts val="0"/>
                  </a:spcBef>
                  <a:buClr>
                    <a:schemeClr val="tx1"/>
                  </a:buClr>
                  <a:buFont typeface="Wingdings" panose="05000000000000000000" pitchFamily="2" charset="2"/>
                  <a:buChar char="§"/>
                </a:pPr>
                <a:r>
                  <a:rPr lang="de-DE" i="1"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ganzzahlige Zufallszahl </a:t>
                </a:r>
                <a14:m>
                  <m:oMath xmlns:m="http://schemas.openxmlformats.org/officeDocument/2006/math">
                    <m:r>
                      <a:rPr lang="de-DE">
                        <a:latin typeface="Cambria Math" panose="02040503050406030204" pitchFamily="18" charset="0"/>
                        <a:ea typeface="Cambria Math" panose="02040503050406030204" pitchFamily="18" charset="0"/>
                        <a:cs typeface="Calibri" panose="020F0502020204030204" pitchFamily="34" charset="0"/>
                      </a:rPr>
                      <m:t>(</m:t>
                    </m:r>
                    <m:r>
                      <a:rPr lang="de-DE" i="1" smtClean="0">
                        <a:latin typeface="Cambria Math" panose="02040503050406030204" pitchFamily="18" charset="0"/>
                        <a:ea typeface="Cambria Math" panose="02040503050406030204" pitchFamily="18" charset="0"/>
                        <a:cs typeface="Calibri" panose="020F0502020204030204" pitchFamily="34" charset="0"/>
                      </a:rPr>
                      <m:t>∈</m:t>
                    </m:r>
                    <m:r>
                      <a:rPr lang="de-DE" i="1" smtClean="0">
                        <a:latin typeface="Cambria Math" panose="02040503050406030204" pitchFamily="18" charset="0"/>
                        <a:ea typeface="Cambria Math" panose="02040503050406030204" pitchFamily="18" charset="0"/>
                        <a:cs typeface="Calibri" panose="020F0502020204030204" pitchFamily="34" charset="0"/>
                      </a:rPr>
                      <m:t>ℤ</m:t>
                    </m:r>
                    <m:r>
                      <a:rPr lang="de-DE" b="0" i="1" smtClean="0">
                        <a:latin typeface="Cambria Math" panose="02040503050406030204" pitchFamily="18" charset="0"/>
                        <a:ea typeface="Cambria Math" panose="02040503050406030204" pitchFamily="18" charset="0"/>
                        <a:cs typeface="Calibri" panose="020F0502020204030204" pitchFamily="34" charset="0"/>
                      </a:rPr>
                      <m:t>)</m:t>
                    </m:r>
                  </m:oMath>
                </a14:m>
                <a:r>
                  <a:rPr lang="de-DE" dirty="0">
                    <a:latin typeface="Calibri" panose="020F0502020204030204" pitchFamily="34" charset="0"/>
                    <a:cs typeface="Calibri" panose="020F0502020204030204" pitchFamily="34" charset="0"/>
                  </a:rPr>
                  <a:t> basierend auf den Wahrscheinlichkeiten einer Gleichverteilung (alle ganzen Zahlen aus dem Intervall [&lt;Minimalwert&gt;, &lt;Maximalwert&gt;] sind gleichwahrscheinlich)</a:t>
                </a:r>
              </a:p>
              <a:p>
                <a:pPr marL="0" lvl="1">
                  <a:spcBef>
                    <a:spcPts val="576"/>
                  </a:spcBef>
                  <a:buClr>
                    <a:srgbClr val="327A86"/>
                  </a:buClr>
                </a:pPr>
                <a:r>
                  <a:rPr lang="de-DE" b="1" dirty="0">
                    <a:latin typeface="Calibri" panose="020F0502020204030204" pitchFamily="34" charset="0"/>
                    <a:cs typeface="Calibri" panose="020F0502020204030204" pitchFamily="34" charset="0"/>
                  </a:rPr>
                  <a:t>Binomialverteilte Zufallszahl </a:t>
                </a:r>
              </a:p>
              <a:p>
                <a:pPr marL="285750" lvl="1" indent="-285750">
                  <a:spcBef>
                    <a:spcPts val="0"/>
                  </a:spcBef>
                  <a:buClr>
                    <a:schemeClr val="tx1"/>
                  </a:buClr>
                  <a:buFont typeface="Wingdings" panose="05000000000000000000" pitchFamily="2" charset="2"/>
                  <a:buChar char="§"/>
                </a:pPr>
                <a:r>
                  <a:rPr lang="de-DE" i="1"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Zufallszahl basierend auf den Wahrscheinlichkeiten einer Binomialverteilung mit den Parametern </a:t>
                </a:r>
                <a14:m>
                  <m:oMath xmlns:m="http://schemas.openxmlformats.org/officeDocument/2006/math">
                    <m:r>
                      <a:rPr lang="de-DE" i="1" dirty="0" smtClean="0">
                        <a:latin typeface="Cambria Math" panose="02040503050406030204" pitchFamily="18" charset="0"/>
                        <a:cs typeface="Calibri" panose="020F0502020204030204" pitchFamily="34" charset="0"/>
                      </a:rPr>
                      <m:t>𝑛</m:t>
                    </m:r>
                  </m:oMath>
                </a14:m>
                <a:r>
                  <a:rPr lang="de-DE" dirty="0">
                    <a:latin typeface="Calibri" panose="020F0502020204030204" pitchFamily="34" charset="0"/>
                    <a:cs typeface="Calibri" panose="020F0502020204030204" pitchFamily="34" charset="0"/>
                  </a:rPr>
                  <a:t> und </a:t>
                </a:r>
                <a14:m>
                  <m:oMath xmlns:m="http://schemas.openxmlformats.org/officeDocument/2006/math">
                    <m:r>
                      <a:rPr lang="de-DE" i="1" dirty="0" smtClean="0">
                        <a:latin typeface="Cambria Math" panose="02040503050406030204" pitchFamily="18" charset="0"/>
                        <a:cs typeface="Calibri" panose="020F0502020204030204" pitchFamily="34" charset="0"/>
                      </a:rPr>
                      <m:t>𝑝</m:t>
                    </m:r>
                  </m:oMath>
                </a14:m>
                <a:endParaRPr lang="de-DE" dirty="0">
                  <a:latin typeface="Calibri" panose="020F0502020204030204" pitchFamily="34" charset="0"/>
                  <a:cs typeface="Calibri" panose="020F0502020204030204" pitchFamily="34" charset="0"/>
                </a:endParaRPr>
              </a:p>
              <a:p>
                <a:pPr marL="0" lvl="1">
                  <a:spcBef>
                    <a:spcPts val="576"/>
                  </a:spcBef>
                  <a:buClr>
                    <a:srgbClr val="327A86"/>
                  </a:buClr>
                </a:pPr>
                <a:r>
                  <a:rPr lang="de-DE" b="1" dirty="0">
                    <a:latin typeface="Calibri" panose="020F0502020204030204" pitchFamily="34" charset="0"/>
                    <a:cs typeface="Calibri" panose="020F0502020204030204" pitchFamily="34" charset="0"/>
                  </a:rPr>
                  <a:t>Normalverteilte Zufallsgröße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Zufallszahl basierend auf den Wahrscheinlichkeiten einer Normalverteilung  mit den Parametern </a:t>
                </a:r>
                <a14:m>
                  <m:oMath xmlns:m="http://schemas.openxmlformats.org/officeDocument/2006/math">
                    <m:r>
                      <a:rPr lang="de-DE" dirty="0">
                        <a:latin typeface="Cambria Math" panose="02040503050406030204" pitchFamily="18" charset="0"/>
                        <a:cs typeface="Calibri" panose="020F0502020204030204" pitchFamily="34" charset="0"/>
                      </a:rPr>
                      <m:t>𝜇</m:t>
                    </m:r>
                  </m:oMath>
                </a14:m>
                <a:r>
                  <a:rPr lang="de-DE" dirty="0">
                    <a:latin typeface="Calibri" panose="020F0502020204030204" pitchFamily="34" charset="0"/>
                    <a:cs typeface="Calibri" panose="020F0502020204030204" pitchFamily="34" charset="0"/>
                  </a:rPr>
                  <a:t> und </a:t>
                </a:r>
                <a14:m>
                  <m:oMath xmlns:m="http://schemas.openxmlformats.org/officeDocument/2006/math">
                    <m:r>
                      <a:rPr lang="el-GR" dirty="0">
                        <a:latin typeface="Cambria Math" panose="02040503050406030204" pitchFamily="18" charset="0"/>
                        <a:cs typeface="Calibri" panose="020F0502020204030204" pitchFamily="34" charset="0"/>
                      </a:rPr>
                      <m:t>𝜎</m:t>
                    </m:r>
                  </m:oMath>
                </a14:m>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kern="0" dirty="0"/>
              </a:p>
              <a:p>
                <a:pPr marL="0" lvl="1">
                  <a:spcBef>
                    <a:spcPts val="576"/>
                  </a:spcBef>
                  <a:buClr>
                    <a:srgbClr val="327A86"/>
                  </a:buClr>
                </a:pPr>
                <a:endParaRPr lang="de-DE" sz="1800" kern="0" dirty="0"/>
              </a:p>
              <a:p>
                <a:endParaRPr lang="de-DE" sz="1800" kern="0" dirty="0"/>
              </a:p>
              <a:p>
                <a:endParaRPr lang="de-DE" sz="1800" kern="0" dirty="0"/>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80373"/>
                <a:ext cx="8630097" cy="4285220"/>
              </a:xfrm>
              <a:prstGeom prst="rect">
                <a:avLst/>
              </a:prstGeom>
              <a:blipFill>
                <a:blip r:embed="rId4"/>
                <a:stretch>
                  <a:fillRect l="-353" t="-1849" b="-20768"/>
                </a:stretch>
              </a:blipFill>
              <a:ln w="9525">
                <a:noFill/>
                <a:miter lim="800000"/>
                <a:headEnd/>
                <a:tailEnd/>
              </a:ln>
            </p:spPr>
            <p:txBody>
              <a:bodyPr/>
              <a:lstStyle/>
              <a:p>
                <a:r>
                  <a:rPr lang="de-DE">
                    <a:noFill/>
                  </a:rPr>
                  <a:t> </a:t>
                </a:r>
              </a:p>
            </p:txBody>
          </p:sp>
        </mc:Fallback>
      </mc:AlternateContent>
      <p:pic>
        <p:nvPicPr>
          <p:cNvPr id="2" name="Grafik 1"/>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l="801"/>
          <a:stretch/>
        </p:blipFill>
        <p:spPr>
          <a:xfrm>
            <a:off x="558758" y="3498863"/>
            <a:ext cx="6565795" cy="361026"/>
          </a:xfrm>
          <a:prstGeom prst="rect">
            <a:avLst/>
          </a:prstGeom>
          <a:ln w="28575">
            <a:solidFill>
              <a:schemeClr val="accent2">
                <a:lumMod val="75000"/>
              </a:schemeClr>
            </a:solidFill>
          </a:ln>
        </p:spPr>
      </p:pic>
      <p:pic>
        <p:nvPicPr>
          <p:cNvPr id="3" name="Grafik 2"/>
          <p:cNvPicPr>
            <a:picLocks noChangeAspect="1"/>
          </p:cNvPicPr>
          <p:nvPr/>
        </p:nvPicPr>
        <p:blipFill>
          <a:blip r:embed="rId7">
            <a:extLst>
              <a:ext uri="{BEBA8EAE-BF5A-486C-A8C5-ECC9F3942E4B}">
                <a14:imgProps xmlns:a14="http://schemas.microsoft.com/office/drawing/2010/main">
                  <a14:imgLayer r:embed="rId8">
                    <a14:imgEffect>
                      <a14:brightnessContrast contrast="-40000"/>
                    </a14:imgEffect>
                  </a14:imgLayer>
                </a14:imgProps>
              </a:ext>
            </a:extLst>
          </a:blip>
          <a:stretch>
            <a:fillRect/>
          </a:stretch>
        </p:blipFill>
        <p:spPr>
          <a:xfrm>
            <a:off x="558758" y="4837455"/>
            <a:ext cx="5730045" cy="379554"/>
          </a:xfrm>
          <a:prstGeom prst="rect">
            <a:avLst/>
          </a:prstGeom>
          <a:ln w="28575">
            <a:solidFill>
              <a:schemeClr val="accent2">
                <a:lumMod val="75000"/>
              </a:schemeClr>
            </a:solidFill>
          </a:ln>
        </p:spPr>
      </p:pic>
      <p:pic>
        <p:nvPicPr>
          <p:cNvPr id="4" name="Grafik 3"/>
          <p:cNvPicPr>
            <a:picLocks noChangeAspect="1"/>
          </p:cNvPicPr>
          <p:nvPr/>
        </p:nvPicPr>
        <p:blipFill rotWithShape="1">
          <a:blip r:embed="rId9">
            <a:extLst>
              <a:ext uri="{BEBA8EAE-BF5A-486C-A8C5-ECC9F3942E4B}">
                <a14:imgProps xmlns:a14="http://schemas.microsoft.com/office/drawing/2010/main">
                  <a14:imgLayer r:embed="rId10">
                    <a14:imgEffect>
                      <a14:brightnessContrast contrast="-40000"/>
                    </a14:imgEffect>
                  </a14:imgLayer>
                </a14:imgProps>
              </a:ext>
            </a:extLst>
          </a:blip>
          <a:srcRect l="731" t="9234" b="12228"/>
          <a:stretch/>
        </p:blipFill>
        <p:spPr>
          <a:xfrm>
            <a:off x="558758" y="1796959"/>
            <a:ext cx="3853979" cy="342900"/>
          </a:xfrm>
          <a:prstGeom prst="rect">
            <a:avLst/>
          </a:prstGeom>
          <a:ln w="28575">
            <a:solidFill>
              <a:schemeClr val="accent2">
                <a:lumMod val="75000"/>
              </a:schemeClr>
            </a:solidFill>
          </a:ln>
        </p:spPr>
      </p:pic>
    </p:spTree>
    <p:extLst>
      <p:ext uri="{BB962C8B-B14F-4D97-AF65-F5344CB8AC3E}">
        <p14:creationId xmlns:p14="http://schemas.microsoft.com/office/powerpoint/2010/main" val="36747279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0" y="662515"/>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4.2. Lösung: Erzeugung von Zufallszahlen in GeoGebra (Teil 2)</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76209"/>
                <a:ext cx="8630097"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GeoGebra kann eine Zufallszahlen auf eine Vielzahl von Arten erzeugen. Drei Befehle werden hier vorgestellt: </a:t>
                </a:r>
              </a:p>
              <a:p>
                <a:pPr marL="0" lvl="1">
                  <a:spcBef>
                    <a:spcPts val="576"/>
                  </a:spcBef>
                  <a:buClr>
                    <a:srgbClr val="327A86"/>
                  </a:buClr>
                </a:pPr>
                <a:r>
                  <a:rPr lang="de-DE" b="1" dirty="0">
                    <a:latin typeface="Calibri" panose="020F0502020204030204" pitchFamily="34" charset="0"/>
                    <a:cs typeface="Calibri" panose="020F0502020204030204" pitchFamily="34" charset="0"/>
                  </a:rPr>
                  <a:t>Zufallszahl aus dem Intervall [0, 1]</a:t>
                </a:r>
              </a:p>
              <a:p>
                <a:pPr marL="285750" lvl="1" indent="-285750">
                  <a:spcBef>
                    <a:spcPts val="0"/>
                  </a:spcBef>
                  <a:buClr>
                    <a:schemeClr val="tx1"/>
                  </a:buClr>
                  <a:buFont typeface="Wingdings" panose="05000000000000000000" pitchFamily="2" charset="2"/>
                  <a:buChar char="§"/>
                </a:pPr>
                <a:r>
                  <a:rPr lang="de-DE" i="1"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Zufallszahl </a:t>
                </a:r>
                <a14:m>
                  <m:oMath xmlns:m="http://schemas.openxmlformats.org/officeDocument/2006/math">
                    <m:r>
                      <a:rPr lang="de-DE" i="1" smtClean="0">
                        <a:latin typeface="Cambria Math" panose="02040503050406030204" pitchFamily="18" charset="0"/>
                        <a:ea typeface="Cambria Math" panose="02040503050406030204" pitchFamily="18" charset="0"/>
                        <a:cs typeface="Calibri" panose="020F0502020204030204" pitchFamily="34" charset="0"/>
                      </a:rPr>
                      <m:t>∈</m:t>
                    </m:r>
                    <m:r>
                      <a:rPr lang="de-DE" i="1" smtClean="0">
                        <a:latin typeface="Cambria Math" panose="02040503050406030204" pitchFamily="18" charset="0"/>
                        <a:ea typeface="Cambria Math" panose="02040503050406030204" pitchFamily="18" charset="0"/>
                        <a:cs typeface="Calibri" panose="020F0502020204030204" pitchFamily="34" charset="0"/>
                      </a:rPr>
                      <m:t>ℝ</m:t>
                    </m:r>
                  </m:oMath>
                </a14:m>
                <a:r>
                  <a:rPr lang="de-DE" dirty="0">
                    <a:latin typeface="Calibri" panose="020F0502020204030204" pitchFamily="34" charset="0"/>
                    <a:cs typeface="Calibri" panose="020F0502020204030204" pitchFamily="34" charset="0"/>
                  </a:rPr>
                  <a:t> aus dem Intervall </a:t>
                </a:r>
                <a14:m>
                  <m:oMath xmlns:m="http://schemas.openxmlformats.org/officeDocument/2006/math">
                    <m:r>
                      <a:rPr lang="de-DE" i="1" dirty="0" smtClean="0">
                        <a:latin typeface="Cambria Math" panose="02040503050406030204" pitchFamily="18" charset="0"/>
                        <a:cs typeface="Calibri" panose="020F0502020204030204" pitchFamily="34" charset="0"/>
                      </a:rPr>
                      <m:t>[0,1]</m:t>
                    </m:r>
                  </m:oMath>
                </a14:m>
                <a:r>
                  <a:rPr lang="de-DE" dirty="0">
                    <a:latin typeface="Calibri" panose="020F0502020204030204" pitchFamily="34" charset="0"/>
                  </a:rPr>
                  <a:t>, bei stetiger Gleichverteilung </a:t>
                </a:r>
                <a:endParaRPr lang="de-DE" dirty="0">
                  <a:latin typeface="Calibri" panose="020F0502020204030204" pitchFamily="34" charset="0"/>
                  <a:cs typeface="Calibri" panose="020F0502020204030204" pitchFamily="34" charset="0"/>
                </a:endParaRP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Alternativ kann auch Zufallszahl()    eingegeben werden (ohne Minimal-/ Maximalwert)</a:t>
                </a:r>
              </a:p>
              <a:p>
                <a:pPr marL="0" lvl="1">
                  <a:spcBef>
                    <a:spcPts val="0"/>
                  </a:spcBef>
                  <a:buClr>
                    <a:srgbClr val="327A86"/>
                  </a:buClr>
                </a:pPr>
                <a:endParaRPr lang="de-DE" dirty="0">
                  <a:latin typeface="Calibri" panose="020F0502020204030204" pitchFamily="34" charset="0"/>
                  <a:cs typeface="Calibri" panose="020F0502020204030204" pitchFamily="34" charset="0"/>
                </a:endParaRPr>
              </a:p>
              <a:p>
                <a:pPr marL="0" lvl="1">
                  <a:spcBef>
                    <a:spcPts val="0"/>
                  </a:spcBef>
                  <a:buClr>
                    <a:srgbClr val="327A86"/>
                  </a:buClr>
                </a:pPr>
                <a:endParaRPr lang="de-DE" dirty="0">
                  <a:latin typeface="Calibri" panose="020F0502020204030204" pitchFamily="34" charset="0"/>
                  <a:cs typeface="Calibri" panose="020F0502020204030204" pitchFamily="34" charset="0"/>
                </a:endParaRPr>
              </a:p>
              <a:p>
                <a:pPr marL="0" lvl="1">
                  <a:spcBef>
                    <a:spcPts val="0"/>
                  </a:spcBef>
                  <a:buClr>
                    <a:srgbClr val="327A86"/>
                  </a:buClr>
                </a:pPr>
                <a:r>
                  <a:rPr lang="de-DE" b="1" dirty="0">
                    <a:latin typeface="Calibri" panose="020F0502020204030204" pitchFamily="34" charset="0"/>
                    <a:cs typeface="Calibri" panose="020F0502020204030204" pitchFamily="34" charset="0"/>
                  </a:rPr>
                  <a:t>Zufallszahl aus dem Intervall [0, 20]</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Durch Multiplikation des Befehls mit z. B. 20 kann eine Zufallszahl</a:t>
                </a:r>
                <a14:m>
                  <m:oMath xmlns:m="http://schemas.openxmlformats.org/officeDocument/2006/math">
                    <m:r>
                      <a:rPr lang="de-DE" i="1">
                        <a:latin typeface="Cambria Math" panose="02040503050406030204" pitchFamily="18" charset="0"/>
                        <a:ea typeface="Cambria Math" panose="02040503050406030204" pitchFamily="18" charset="0"/>
                        <a:cs typeface="Calibri" panose="020F0502020204030204" pitchFamily="34" charset="0"/>
                      </a:rPr>
                      <m:t>∈</m:t>
                    </m:r>
                    <m:r>
                      <a:rPr lang="de-DE" i="1">
                        <a:latin typeface="Cambria Math" panose="02040503050406030204" pitchFamily="18" charset="0"/>
                        <a:ea typeface="Cambria Math" panose="02040503050406030204" pitchFamily="18" charset="0"/>
                        <a:cs typeface="Calibri" panose="020F0502020204030204" pitchFamily="34" charset="0"/>
                      </a:rPr>
                      <m:t>ℝ</m:t>
                    </m:r>
                  </m:oMath>
                </a14:m>
                <a:r>
                  <a:rPr lang="de-DE" dirty="0">
                    <a:latin typeface="Calibri" panose="020F0502020204030204" pitchFamily="34" charset="0"/>
                    <a:cs typeface="Calibri" panose="020F0502020204030204" pitchFamily="34" charset="0"/>
                  </a:rPr>
                  <a:t> aus dem Intervall </a:t>
                </a:r>
                <a14:m>
                  <m:oMath xmlns:m="http://schemas.openxmlformats.org/officeDocument/2006/math">
                    <m:r>
                      <a:rPr lang="de-DE" i="1" dirty="0">
                        <a:latin typeface="Cambria Math" panose="02040503050406030204" pitchFamily="18" charset="0"/>
                        <a:cs typeface="Calibri" panose="020F0502020204030204" pitchFamily="34" charset="0"/>
                      </a:rPr>
                      <m:t>[0,</m:t>
                    </m:r>
                    <m:r>
                      <a:rPr lang="de-DE" b="0" i="1" dirty="0" smtClean="0">
                        <a:latin typeface="Cambria Math" panose="02040503050406030204" pitchFamily="18" charset="0"/>
                        <a:cs typeface="Calibri" panose="020F0502020204030204" pitchFamily="34" charset="0"/>
                      </a:rPr>
                      <m:t>20</m:t>
                    </m:r>
                    <m:r>
                      <a:rPr lang="de-DE" i="1" dirty="0">
                        <a:latin typeface="Cambria Math" panose="02040503050406030204" pitchFamily="18" charset="0"/>
                        <a:cs typeface="Calibri" panose="020F0502020204030204" pitchFamily="34" charset="0"/>
                      </a:rPr>
                      <m:t>]</m:t>
                    </m:r>
                  </m:oMath>
                </a14:m>
                <a:r>
                  <a:rPr lang="de-DE" dirty="0">
                    <a:latin typeface="Calibri" panose="020F0502020204030204" pitchFamily="34" charset="0"/>
                    <a:cs typeface="Calibri" panose="020F0502020204030204" pitchFamily="34" charset="0"/>
                  </a:rPr>
                  <a:t> erzeugt werden</a:t>
                </a:r>
                <a:r>
                  <a:rPr lang="de-DE" dirty="0">
                    <a:latin typeface="Calibri" panose="020F0502020204030204" pitchFamily="34" charset="0"/>
                  </a:rPr>
                  <a:t>, bei stetiger Gleichverteilung .</a:t>
                </a:r>
                <a:endParaRPr lang="de-DE" dirty="0">
                  <a:latin typeface="Calibri" panose="020F0502020204030204" pitchFamily="34" charset="0"/>
                  <a:cs typeface="Calibri" panose="020F0502020204030204" pitchFamily="34" charset="0"/>
                </a:endParaRPr>
              </a:p>
              <a:p>
                <a:pPr marL="742950" lvl="2"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Der Befehl lautet dann: 20 </a:t>
                </a:r>
                <a14:m>
                  <m:oMath xmlns:m="http://schemas.openxmlformats.org/officeDocument/2006/math">
                    <m:r>
                      <a:rPr lang="de-DE" b="0" i="1" smtClean="0">
                        <a:latin typeface="Cambria Math" panose="02040503050406030204" pitchFamily="18" charset="0"/>
                        <a:ea typeface="Cambria Math" panose="02040503050406030204" pitchFamily="18" charset="0"/>
                        <a:cs typeface="Calibri" panose="020F0502020204030204" pitchFamily="34" charset="0"/>
                      </a:rPr>
                      <m:t>∗</m:t>
                    </m:r>
                  </m:oMath>
                </a14:m>
                <a:r>
                  <a:rPr lang="de-DE" dirty="0">
                    <a:latin typeface="Calibri" panose="020F0502020204030204" pitchFamily="34" charset="0"/>
                    <a:cs typeface="Calibri" panose="020F0502020204030204" pitchFamily="34" charset="0"/>
                  </a:rPr>
                  <a:t> random()</a:t>
                </a:r>
              </a:p>
              <a:p>
                <a:pPr marL="285750" lvl="1" indent="-285750">
                  <a:spcBef>
                    <a:spcPts val="0"/>
                  </a:spcBef>
                  <a:buClr>
                    <a:srgbClr val="327A86"/>
                  </a:buClr>
                  <a:buFont typeface="Wingdings" panose="05000000000000000000" pitchFamily="2" charset="2"/>
                  <a:buChar char="§"/>
                </a:pPr>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kern="0" dirty="0"/>
              </a:p>
              <a:p>
                <a:pPr marL="0" lvl="1">
                  <a:spcBef>
                    <a:spcPts val="576"/>
                  </a:spcBef>
                  <a:buClr>
                    <a:srgbClr val="327A86"/>
                  </a:buClr>
                </a:pPr>
                <a:endParaRPr lang="de-DE" sz="1800" kern="0" dirty="0"/>
              </a:p>
              <a:p>
                <a:endParaRPr lang="de-DE" sz="1800" kern="0" dirty="0"/>
              </a:p>
              <a:p>
                <a:endParaRPr lang="de-DE" sz="1800" kern="0" dirty="0"/>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76209"/>
                <a:ext cx="8630097" cy="4285220"/>
              </a:xfrm>
              <a:prstGeom prst="rect">
                <a:avLst/>
              </a:prstGeom>
              <a:blipFill>
                <a:blip r:embed="rId4"/>
                <a:stretch>
                  <a:fillRect l="-353" t="-1849" r="-706"/>
                </a:stretch>
              </a:blipFill>
              <a:ln w="9525">
                <a:noFill/>
                <a:miter lim="800000"/>
                <a:headEnd/>
                <a:tailEnd/>
              </a:ln>
            </p:spPr>
            <p:txBody>
              <a:bodyPr/>
              <a:lstStyle/>
              <a:p>
                <a:r>
                  <a:rPr lang="de-DE">
                    <a:noFill/>
                  </a:rPr>
                  <a:t> </a:t>
                </a:r>
              </a:p>
            </p:txBody>
          </p:sp>
        </mc:Fallback>
      </mc:AlternateContent>
      <p:sp>
        <p:nvSpPr>
          <p:cNvPr id="12" name="Rechteck 11"/>
          <p:cNvSpPr/>
          <p:nvPr/>
        </p:nvSpPr>
        <p:spPr>
          <a:xfrm>
            <a:off x="718104" y="5636944"/>
            <a:ext cx="7707791"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Neue Zufallszahlen können über [STRG]+[R] oder den Befehl AktualisiereKonstruktion( ) erzeugt werden.</a:t>
            </a:r>
          </a:p>
        </p:txBody>
      </p:sp>
      <p:pic>
        <p:nvPicPr>
          <p:cNvPr id="7" name="Grafik 6"/>
          <p:cNvPicPr>
            <a:picLocks noChangeAspect="1"/>
          </p:cNvPicPr>
          <p:nvPr/>
        </p:nvPicPr>
        <p:blipFill rotWithShape="1">
          <a:blip r:embed="rId5"/>
          <a:srcRect l="25113" t="27457" r="11793" b="47878"/>
          <a:stretch/>
        </p:blipFill>
        <p:spPr>
          <a:xfrm>
            <a:off x="558758" y="1780369"/>
            <a:ext cx="1341677" cy="360000"/>
          </a:xfrm>
          <a:prstGeom prst="rect">
            <a:avLst/>
          </a:prstGeom>
          <a:ln w="28575">
            <a:solidFill>
              <a:schemeClr val="accent2">
                <a:lumMod val="75000"/>
              </a:schemeClr>
            </a:solidFill>
          </a:ln>
        </p:spPr>
      </p:pic>
      <p:pic>
        <p:nvPicPr>
          <p:cNvPr id="15" name="Grafik 14"/>
          <p:cNvPicPr>
            <a:picLocks noChangeAspect="1"/>
          </p:cNvPicPr>
          <p:nvPr/>
        </p:nvPicPr>
        <p:blipFill rotWithShape="1">
          <a:blip r:embed="rId6"/>
          <a:srcRect l="11301" t="22720" r="64135" b="51064"/>
          <a:stretch/>
        </p:blipFill>
        <p:spPr>
          <a:xfrm>
            <a:off x="2544720" y="2488556"/>
            <a:ext cx="1209675" cy="375403"/>
          </a:xfrm>
          <a:prstGeom prst="rect">
            <a:avLst/>
          </a:prstGeom>
          <a:ln w="28575">
            <a:solidFill>
              <a:schemeClr val="accent2">
                <a:lumMod val="75000"/>
              </a:schemeClr>
            </a:solidFill>
          </a:ln>
        </p:spPr>
      </p:pic>
    </p:spTree>
    <p:extLst>
      <p:ext uri="{BB962C8B-B14F-4D97-AF65-F5344CB8AC3E}">
        <p14:creationId xmlns:p14="http://schemas.microsoft.com/office/powerpoint/2010/main" val="22004215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solidFill>
                  <a:prstClr val="black"/>
                </a:solidFill>
              </a:rPr>
              <a:t>Möglicherweise ist Ihnen aufgefallen, dass Ihre Kolleg*innen oder Schüler*innen seltsamerweise exakt dieselben Folgende von Zufallszahlen erzeugt haben.   </a:t>
            </a:r>
          </a:p>
          <a:p>
            <a:r>
              <a:rPr lang="de-DE" sz="1800" dirty="0">
                <a:solidFill>
                  <a:prstClr val="black"/>
                </a:solidFill>
              </a:rPr>
              <a:t>Um dies zu vermeiden, kann es sinnvoll sein, den </a:t>
            </a:r>
            <a:r>
              <a:rPr lang="de-DE" sz="1800" dirty="0"/>
              <a:t>Initialisierungswert des Zufallsgenerators eigenständig zu ändern. </a:t>
            </a:r>
            <a:endParaRPr lang="de-DE" sz="1800" dirty="0">
              <a:solidFill>
                <a:prstClr val="black"/>
              </a:solidFill>
            </a:endParaRPr>
          </a:p>
          <a:p>
            <a:endParaRPr lang="de-DE" sz="1800" dirty="0"/>
          </a:p>
          <a:p>
            <a:endParaRPr lang="de-DE" sz="1800" dirty="0"/>
          </a:p>
          <a:p>
            <a:r>
              <a:rPr lang="de-DE" sz="1800" dirty="0"/>
              <a:t>Aufgabe:</a:t>
            </a:r>
          </a:p>
          <a:p>
            <a:pPr marL="342900" indent="-342900">
              <a:buFont typeface="Wingdings" panose="05000000000000000000" pitchFamily="2" charset="2"/>
              <a:buChar char="§"/>
            </a:pPr>
            <a:r>
              <a:rPr lang="de-DE" sz="1800" dirty="0"/>
              <a:t>Ändern Sie den </a:t>
            </a:r>
            <a:r>
              <a:rPr lang="de-DE" dirty="0"/>
              <a:t>Initialisierungswert des Zufallsgenerators, damit Sie andere Zufallszahlen als Ihre Kolleg*innen erzeugen. </a:t>
            </a:r>
            <a:endParaRPr lang="de-DE" sz="1800"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4.3. Initialisierungswert des Zufallsgenerators</a:t>
            </a:r>
          </a:p>
        </p:txBody>
      </p:sp>
      <p:pic>
        <p:nvPicPr>
          <p:cNvPr id="6" name="Grafik 5">
            <a:extLst>
              <a:ext uri="{FF2B5EF4-FFF2-40B4-BE49-F238E27FC236}">
                <a16:creationId xmlns:a16="http://schemas.microsoft.com/office/drawing/2014/main" id="{4D88DAC4-F594-4331-8BF5-00DDF982F8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2330680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Simulieren Sie eine Urnenziehung mit Zurücklegen mit folgenden Kugeln:</a:t>
            </a:r>
          </a:p>
          <a:p>
            <a:pPr marL="800100" lvl="1" indent="-342900">
              <a:buFont typeface="Wingdings" panose="05000000000000000000" pitchFamily="2" charset="2"/>
              <a:buChar char="§"/>
            </a:pPr>
            <a:r>
              <a:rPr lang="de-DE" dirty="0"/>
              <a:t>eine gelbe Kugel</a:t>
            </a:r>
          </a:p>
          <a:p>
            <a:pPr marL="800100" lvl="1" indent="-342900">
              <a:buFont typeface="Wingdings" panose="05000000000000000000" pitchFamily="2" charset="2"/>
              <a:buChar char="§"/>
            </a:pPr>
            <a:r>
              <a:rPr lang="de-DE" dirty="0"/>
              <a:t>zwei blaue Kugeln</a:t>
            </a:r>
          </a:p>
          <a:p>
            <a:pPr marL="800100" lvl="1" indent="-342900">
              <a:buFont typeface="Wingdings" panose="05000000000000000000" pitchFamily="2" charset="2"/>
              <a:buChar char="§"/>
            </a:pPr>
            <a:r>
              <a:rPr lang="de-DE" dirty="0"/>
              <a:t>drei rote Kugeln</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4.4. Simulierung einer Urnenziehung</a:t>
            </a:r>
          </a:p>
        </p:txBody>
      </p:sp>
      <p:sp>
        <p:nvSpPr>
          <p:cNvPr id="8" name="Rechteck 7"/>
          <p:cNvSpPr/>
          <p:nvPr/>
        </p:nvSpPr>
        <p:spPr>
          <a:xfrm>
            <a:off x="1228010" y="5490845"/>
            <a:ext cx="6849190" cy="738664"/>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Eine solche leere Spalte hilft, die Ordnung in Tabellen zu erhalten, damit zwischen der Urne (Spalte A) und den Ziehungen (Spalte C und folgende) klar unterschieden wird.  </a:t>
            </a:r>
          </a:p>
        </p:txBody>
      </p:sp>
      <p:cxnSp>
        <p:nvCxnSpPr>
          <p:cNvPr id="7" name="Gerade Verbindung mit Pfeil 6"/>
          <p:cNvCxnSpPr/>
          <p:nvPr/>
        </p:nvCxnSpPr>
        <p:spPr bwMode="auto">
          <a:xfrm flipH="1" flipV="1">
            <a:off x="2553391" y="5166845"/>
            <a:ext cx="4752" cy="32400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pic>
        <p:nvPicPr>
          <p:cNvPr id="3" name="Grafik 2"/>
          <p:cNvPicPr>
            <a:picLocks noChangeAspect="1"/>
          </p:cNvPicPr>
          <p:nvPr/>
        </p:nvPicPr>
        <p:blipFill>
          <a:blip r:embed="rId2"/>
          <a:stretch>
            <a:fillRect/>
          </a:stretch>
        </p:blipFill>
        <p:spPr>
          <a:xfrm>
            <a:off x="1287992" y="3119261"/>
            <a:ext cx="4416113" cy="2033466"/>
          </a:xfrm>
          <a:prstGeom prst="rect">
            <a:avLst/>
          </a:prstGeom>
          <a:ln>
            <a:solidFill>
              <a:schemeClr val="accent1"/>
            </a:solidFill>
          </a:ln>
        </p:spPr>
      </p:pic>
      <p:sp>
        <p:nvSpPr>
          <p:cNvPr id="10" name="Rechteck 9"/>
          <p:cNvSpPr/>
          <p:nvPr/>
        </p:nvSpPr>
        <p:spPr>
          <a:xfrm>
            <a:off x="6113017" y="3347990"/>
            <a:ext cx="1964183" cy="954107"/>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Die Verwendung von Beschriftungen hilft den Überblick zu behalten.  </a:t>
            </a:r>
          </a:p>
        </p:txBody>
      </p:sp>
      <p:cxnSp>
        <p:nvCxnSpPr>
          <p:cNvPr id="11" name="Gerade Verbindung mit Pfeil 10"/>
          <p:cNvCxnSpPr/>
          <p:nvPr/>
        </p:nvCxnSpPr>
        <p:spPr bwMode="auto">
          <a:xfrm flipH="1" flipV="1">
            <a:off x="5704105" y="3431178"/>
            <a:ext cx="408912" cy="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pic>
        <p:nvPicPr>
          <p:cNvPr id="14" name="Grafik 13">
            <a:extLst>
              <a:ext uri="{FF2B5EF4-FFF2-40B4-BE49-F238E27FC236}">
                <a16:creationId xmlns:a16="http://schemas.microsoft.com/office/drawing/2014/main" id="{F0C87C58-75BE-494A-8326-85B57E81F6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0430396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716536"/>
            <a:ext cx="8531078" cy="5711528"/>
          </a:xfrm>
        </p:spPr>
        <p:txBody>
          <a:bodyPr/>
          <a:lstStyle/>
          <a:p>
            <a:pPr marL="342900" indent="-342900">
              <a:buFont typeface="Wingdings" panose="05000000000000000000" pitchFamily="2" charset="2"/>
              <a:buChar char="§"/>
            </a:pPr>
            <a:r>
              <a:rPr lang="de-DE" sz="1800" dirty="0">
                <a:solidFill>
                  <a:prstClr val="black"/>
                </a:solidFill>
              </a:rPr>
              <a:t>Am Computer erzeugte Zufallszahlen sind nicht zufällig. Es handelt sich dabei um Pseudo-Zufallszahlen, die auf bestimmten Kombinationen von internen Werten des Gerätes beruhen. </a:t>
            </a:r>
          </a:p>
          <a:p>
            <a:pPr marL="800100" lvl="1" indent="-342900">
              <a:buFont typeface="Wingdings" panose="05000000000000000000" pitchFamily="2" charset="2"/>
              <a:buChar char="§"/>
            </a:pPr>
            <a:r>
              <a:rPr lang="de-DE" dirty="0">
                <a:solidFill>
                  <a:prstClr val="black"/>
                </a:solidFill>
              </a:rPr>
              <a:t>Beispiele dafür wären z. B. die Uhrzeit im Gerät, die Anzahl der belegten Speicherelemente oder auch die zuletzt erzeugte Zufallszahl. </a:t>
            </a:r>
          </a:p>
          <a:p>
            <a:pPr marL="342900" indent="-342900">
              <a:buFont typeface="Wingdings" panose="05000000000000000000" pitchFamily="2" charset="2"/>
              <a:buChar char="§"/>
            </a:pPr>
            <a:r>
              <a:rPr lang="de-DE" sz="1800" dirty="0">
                <a:solidFill>
                  <a:prstClr val="black"/>
                </a:solidFill>
              </a:rPr>
              <a:t>Auf diese Dinge hat man oft keinen Einfluss und neue Geräte sind ab Werk oftmals vollkommen identisch. Allerdings bieten die meisten Geräte wie auch der GTR an, die Möglichkeit einen sogenannten Initialwert zu ändern, der dadurch die nächsten Zufallszahlen verändert. Der Befehl dafür lautet:</a:t>
            </a:r>
          </a:p>
          <a:p>
            <a:pPr marL="342900" indent="-342900">
              <a:buFont typeface="Wingdings" panose="05000000000000000000" pitchFamily="2" charset="2"/>
              <a:buChar char="§"/>
            </a:pPr>
            <a:endParaRPr lang="de-DE" sz="1800" dirty="0">
              <a:solidFill>
                <a:prstClr val="black"/>
              </a:solidFill>
            </a:endParaRPr>
          </a:p>
          <a:p>
            <a:pPr marL="342900" indent="-342900">
              <a:buFont typeface="Wingdings" panose="05000000000000000000" pitchFamily="2" charset="2"/>
              <a:buChar char="§"/>
            </a:pPr>
            <a:r>
              <a:rPr lang="de-DE" sz="1800" dirty="0">
                <a:solidFill>
                  <a:prstClr val="black"/>
                </a:solidFill>
              </a:rPr>
              <a:t>Die erste neue Zufallszahlen wird mit diesem Initialwert berechnet.  </a:t>
            </a:r>
          </a:p>
          <a:p>
            <a:pPr marL="342900" indent="-342900">
              <a:buFont typeface="Wingdings" panose="05000000000000000000" pitchFamily="2" charset="2"/>
              <a:buChar char="§"/>
            </a:pPr>
            <a:r>
              <a:rPr lang="de-DE" sz="1800" dirty="0">
                <a:solidFill>
                  <a:prstClr val="black"/>
                </a:solidFill>
              </a:rPr>
              <a:t>Das heißt, wenn unterschiedliche </a:t>
            </a:r>
            <a:r>
              <a:rPr lang="de-DE" sz="1800" dirty="0" err="1">
                <a:solidFill>
                  <a:prstClr val="black"/>
                </a:solidFill>
              </a:rPr>
              <a:t>Seed</a:t>
            </a:r>
            <a:r>
              <a:rPr lang="de-DE" sz="1800" dirty="0">
                <a:solidFill>
                  <a:prstClr val="black"/>
                </a:solidFill>
              </a:rPr>
              <a:t>-Werte auf zwei Geräten gewählt werden, werden jeweils unterschiedliche Folgen von Zufallszahlen erzeugt. </a:t>
            </a:r>
          </a:p>
          <a:p>
            <a:pPr marL="342900" indent="-342900">
              <a:buFont typeface="Wingdings" panose="05000000000000000000" pitchFamily="2" charset="2"/>
              <a:buChar char="§"/>
            </a:pPr>
            <a:r>
              <a:rPr lang="de-DE" sz="1800" dirty="0">
                <a:solidFill>
                  <a:prstClr val="black"/>
                </a:solidFill>
              </a:rPr>
              <a:t>Die so erzeugten Folgen von Zahlen hat tatsächlich zufällige Eigenschaften, und deren Irregularität entspricht der Forderung der stochastischen Unabhängigkeit, sodass tatsächlich von Zufallszahlen gesprochen werden kann. </a:t>
            </a:r>
          </a:p>
          <a:p>
            <a:pPr marL="342900" indent="-342900">
              <a:buFont typeface="Wingdings" panose="05000000000000000000" pitchFamily="2" charset="2"/>
              <a:buChar char="§"/>
            </a:pPr>
            <a:endParaRPr lang="de-DE" sz="1800" dirty="0">
              <a:solidFill>
                <a:prstClr val="black"/>
              </a:solidFill>
            </a:endParaRPr>
          </a:p>
          <a:p>
            <a:pPr marL="342900" indent="-342900">
              <a:buFont typeface="Wingdings" panose="05000000000000000000" pitchFamily="2" charset="2"/>
              <a:buChar char="§"/>
            </a:pPr>
            <a:endParaRPr lang="de-DE" sz="1800" dirty="0"/>
          </a:p>
        </p:txBody>
      </p:sp>
      <p:sp>
        <p:nvSpPr>
          <p:cNvPr id="5" name="Titel 4"/>
          <p:cNvSpPr>
            <a:spLocks noGrp="1"/>
          </p:cNvSpPr>
          <p:nvPr>
            <p:ph type="title"/>
          </p:nvPr>
        </p:nvSpPr>
        <p:spPr/>
        <p:txBody>
          <a:bodyPr>
            <a:noAutofit/>
          </a:bodyPr>
          <a:lstStyle/>
          <a:p>
            <a:r>
              <a:rPr lang="de-DE" dirty="0"/>
              <a:t>4.3. Lösung: Initialisierungswert des Zufallsgenerators</a:t>
            </a:r>
          </a:p>
        </p:txBody>
      </p:sp>
      <p:pic>
        <p:nvPicPr>
          <p:cNvPr id="2" name="Grafik 1"/>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3197403" y="3572300"/>
            <a:ext cx="2519715" cy="384784"/>
          </a:xfrm>
          <a:prstGeom prst="rect">
            <a:avLst/>
          </a:prstGeom>
          <a:ln w="28575">
            <a:solidFill>
              <a:schemeClr val="accent2">
                <a:lumMod val="75000"/>
              </a:schemeClr>
            </a:solidFill>
          </a:ln>
        </p:spPr>
      </p:pic>
      <p:sp>
        <p:nvSpPr>
          <p:cNvPr id="9" name="Rechteck 8"/>
          <p:cNvSpPr/>
          <p:nvPr/>
        </p:nvSpPr>
        <p:spPr>
          <a:xfrm>
            <a:off x="95188" y="6029664"/>
            <a:ext cx="8953624" cy="523220"/>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350" dirty="0">
                <a:latin typeface="Calibri" panose="020F0502020204030204" pitchFamily="34" charset="0"/>
                <a:cs typeface="Calibri" panose="020F0502020204030204" pitchFamily="34" charset="0"/>
              </a:rPr>
              <a:t>In der Schule kann z. B. der Geburtstag oder die Körpergröße der Schüler*innen (ohne Punkte) als ganze Zahl gewählt werden. </a:t>
            </a:r>
          </a:p>
        </p:txBody>
      </p:sp>
    </p:spTree>
    <p:extLst>
      <p:ext uri="{BB962C8B-B14F-4D97-AF65-F5344CB8AC3E}">
        <p14:creationId xmlns:p14="http://schemas.microsoft.com/office/powerpoint/2010/main" val="6493253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616664"/>
            <a:ext cx="8531078" cy="5711528"/>
          </a:xfrm>
        </p:spPr>
        <p:txBody>
          <a:bodyPr/>
          <a:lstStyle/>
          <a:p>
            <a:pPr marL="342900" indent="-342900">
              <a:buFont typeface="Wingdings" panose="05000000000000000000" pitchFamily="2" charset="2"/>
              <a:buChar char="§"/>
            </a:pPr>
            <a:r>
              <a:rPr lang="de-DE" sz="1800" dirty="0">
                <a:solidFill>
                  <a:prstClr val="black"/>
                </a:solidFill>
              </a:rPr>
              <a:t>Um das </a:t>
            </a:r>
            <a:r>
              <a:rPr lang="de-DE" sz="1800" b="1" dirty="0">
                <a:solidFill>
                  <a:prstClr val="black"/>
                </a:solidFill>
              </a:rPr>
              <a:t>Ziehen mit Zurücklegen aus einer Urne </a:t>
            </a:r>
            <a:r>
              <a:rPr lang="de-DE" sz="1800" dirty="0">
                <a:solidFill>
                  <a:prstClr val="black"/>
                </a:solidFill>
              </a:rPr>
              <a:t>zu simulieren, muss zunächst die Füllung der Urne in Spalte A des Tabellen-Fensters festgelegt werden. </a:t>
            </a:r>
          </a:p>
          <a:p>
            <a:pPr marL="800100" lvl="1" indent="-342900">
              <a:buFont typeface="Wingdings" panose="05000000000000000000" pitchFamily="2" charset="2"/>
              <a:buChar char="§"/>
            </a:pPr>
            <a:r>
              <a:rPr lang="de-DE" dirty="0">
                <a:solidFill>
                  <a:prstClr val="black"/>
                </a:solidFill>
              </a:rPr>
              <a:t>Dazu können in die Zellen die entsprechenden Bezeichnungen eingetragen werden. Für z. B. zwei blaue Kugeln werden zwei Zellen mit dem Wort </a:t>
            </a:r>
            <a:r>
              <a:rPr lang="de-DE" i="1" dirty="0">
                <a:solidFill>
                  <a:prstClr val="black"/>
                </a:solidFill>
              </a:rPr>
              <a:t>Blau</a:t>
            </a:r>
            <a:r>
              <a:rPr lang="de-DE" dirty="0">
                <a:solidFill>
                  <a:prstClr val="black"/>
                </a:solidFill>
              </a:rPr>
              <a:t> gefüllt.</a:t>
            </a:r>
          </a:p>
          <a:p>
            <a:pPr marL="800100" lvl="1" indent="-342900">
              <a:buFont typeface="Wingdings" panose="05000000000000000000" pitchFamily="2" charset="2"/>
              <a:buChar char="§"/>
            </a:pPr>
            <a:r>
              <a:rPr lang="de-DE" dirty="0">
                <a:solidFill>
                  <a:prstClr val="black"/>
                </a:solidFill>
              </a:rPr>
              <a:t>Texte / Strings müssen dabei in Anführungszeichen geschrieben werden, da sie sonst nicht als Text erkannt werden. Die Anführungszeichen verschwinden aber.</a:t>
            </a:r>
          </a:p>
          <a:p>
            <a:pPr marL="342900" indent="-342900">
              <a:buFont typeface="Wingdings" panose="05000000000000000000" pitchFamily="2" charset="2"/>
              <a:buChar char="§"/>
            </a:pPr>
            <a:r>
              <a:rPr lang="de-DE" sz="1800" dirty="0">
                <a:solidFill>
                  <a:prstClr val="black"/>
                </a:solidFill>
              </a:rPr>
              <a:t>Nachdem alle 6 Kugeln in Spalte A des Tabellen-Fensters eingegeben sind, entspricht dies der &lt;Liste&gt;, aus der gezogen werden soll. Über den Befehl				</a:t>
            </a:r>
            <a:r>
              <a:rPr lang="de-DE" sz="1050" dirty="0">
                <a:solidFill>
                  <a:prstClr val="black"/>
                </a:solidFill>
              </a:rPr>
              <a:t>														</a:t>
            </a:r>
            <a:br>
              <a:rPr lang="de-DE" sz="1800" dirty="0">
                <a:solidFill>
                  <a:prstClr val="black"/>
                </a:solidFill>
              </a:rPr>
            </a:br>
            <a:r>
              <a:rPr lang="de-DE" sz="1800" dirty="0">
                <a:solidFill>
                  <a:prstClr val="black"/>
                </a:solidFill>
              </a:rPr>
              <a:t>wird in Zelle C2 eine Kugel aus der Urne/Liste gezogen. Hierzu wird in der </a:t>
            </a:r>
            <a:r>
              <a:rPr lang="de-DE" sz="1800" i="1" dirty="0">
                <a:solidFill>
                  <a:prstClr val="black"/>
                </a:solidFill>
              </a:rPr>
              <a:t>Eingabe</a:t>
            </a:r>
            <a:r>
              <a:rPr lang="de-DE" sz="1800" dirty="0">
                <a:solidFill>
                  <a:prstClr val="black"/>
                </a:solidFill>
              </a:rPr>
              <a:t> folgendes eingegeben:  C2=</a:t>
            </a:r>
            <a:r>
              <a:rPr lang="de-DE" sz="1800" dirty="0" err="1">
                <a:solidFill>
                  <a:prstClr val="black"/>
                </a:solidFill>
              </a:rPr>
              <a:t>ZufälligesElement</a:t>
            </a:r>
            <a:r>
              <a:rPr lang="de-DE" sz="1800" dirty="0">
                <a:solidFill>
                  <a:prstClr val="black"/>
                </a:solidFill>
              </a:rPr>
              <a:t>($A$2:$A$7)</a:t>
            </a:r>
          </a:p>
          <a:p>
            <a:pPr marL="0" lvl="1">
              <a:spcBef>
                <a:spcPts val="576"/>
              </a:spcBef>
              <a:buClr>
                <a:srgbClr val="327A86"/>
              </a:buClr>
            </a:pPr>
            <a:br>
              <a:rPr lang="de-DE" dirty="0"/>
            </a:br>
            <a:endParaRPr lang="de-DE" sz="800" dirty="0"/>
          </a:p>
          <a:p>
            <a:pPr marL="342900" lvl="1" indent="-342900">
              <a:spcBef>
                <a:spcPts val="576"/>
              </a:spcBef>
              <a:buFont typeface="Wingdings" panose="05000000000000000000" pitchFamily="2" charset="2"/>
              <a:buChar char="§"/>
            </a:pPr>
            <a:r>
              <a:rPr lang="de-DE" dirty="0"/>
              <a:t>Durch ein Klicken und Ziehen der Zelle C1 in eine Richtung (z. B. rechts) kann eine solche Urnenziehung mehrere Male simuliert werden. </a:t>
            </a:r>
          </a:p>
          <a:p>
            <a:pPr marL="800100" lvl="1" indent="-342900">
              <a:buFont typeface="+mj-lt"/>
              <a:buAutoNum type="alphaLcParenR"/>
            </a:pPr>
            <a:endParaRPr lang="de-DE" dirty="0"/>
          </a:p>
        </p:txBody>
      </p:sp>
      <p:sp>
        <p:nvSpPr>
          <p:cNvPr id="5" name="Titel 4"/>
          <p:cNvSpPr>
            <a:spLocks noGrp="1"/>
          </p:cNvSpPr>
          <p:nvPr>
            <p:ph type="title"/>
          </p:nvPr>
        </p:nvSpPr>
        <p:spPr>
          <a:xfrm>
            <a:off x="191722" y="113286"/>
            <a:ext cx="8531078" cy="490861"/>
          </a:xfrm>
        </p:spPr>
        <p:txBody>
          <a:bodyPr>
            <a:noAutofit/>
          </a:bodyPr>
          <a:lstStyle/>
          <a:p>
            <a:r>
              <a:rPr lang="de-DE" dirty="0"/>
              <a:t>4.4. Lösung: Simulierung einer Urnenziehung</a:t>
            </a:r>
          </a:p>
        </p:txBody>
      </p:sp>
      <p:sp>
        <p:nvSpPr>
          <p:cNvPr id="9" name="Rechteck 8"/>
          <p:cNvSpPr/>
          <p:nvPr/>
        </p:nvSpPr>
        <p:spPr>
          <a:xfrm>
            <a:off x="191722" y="5798188"/>
            <a:ext cx="87905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Über das Ziehen mit Zurücklegen aus einer Urne können eine Vielzahl von Zufallsexperimenten (Münzwurf, Einarmiger Bandit, Geburt von Jungen vs. Mädchen etc.) simuliert werden. </a:t>
            </a:r>
          </a:p>
        </p:txBody>
      </p:sp>
      <p:pic>
        <p:nvPicPr>
          <p:cNvPr id="3" name="Grafik 2"/>
          <p:cNvPicPr>
            <a:picLocks noChangeAspect="1"/>
          </p:cNvPicPr>
          <p:nvPr/>
        </p:nvPicPr>
        <p:blipFill rotWithShape="1">
          <a:blip r:embed="rId2"/>
          <a:srcRect l="1860" t="4856" b="10910"/>
          <a:stretch/>
        </p:blipFill>
        <p:spPr>
          <a:xfrm>
            <a:off x="3511449" y="3577377"/>
            <a:ext cx="2173421" cy="307975"/>
          </a:xfrm>
          <a:prstGeom prst="rect">
            <a:avLst/>
          </a:prstGeom>
          <a:ln w="28575">
            <a:solidFill>
              <a:schemeClr val="accent2">
                <a:lumMod val="75000"/>
              </a:schemeClr>
            </a:solidFill>
          </a:ln>
        </p:spPr>
      </p:pic>
      <p:sp>
        <p:nvSpPr>
          <p:cNvPr id="10" name="Rechteck 9"/>
          <p:cNvSpPr/>
          <p:nvPr/>
        </p:nvSpPr>
        <p:spPr>
          <a:xfrm>
            <a:off x="161764" y="4582861"/>
            <a:ext cx="8820472"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Die Dollarzeichen sorgen dafür, dass beim späteren </a:t>
            </a:r>
            <a:r>
              <a:rPr lang="de-DE" sz="1400" i="1" dirty="0">
                <a:latin typeface="Calibri" panose="020F0502020204030204" pitchFamily="34" charset="0"/>
                <a:cs typeface="Calibri" panose="020F0502020204030204" pitchFamily="34" charset="0"/>
              </a:rPr>
              <a:t>Ziehen</a:t>
            </a:r>
            <a:r>
              <a:rPr lang="de-DE" sz="1400" dirty="0">
                <a:latin typeface="Calibri" panose="020F0502020204030204" pitchFamily="34" charset="0"/>
                <a:cs typeface="Calibri" panose="020F0502020204030204" pitchFamily="34" charset="0"/>
              </a:rPr>
              <a:t> bzw. Autoausfüllen die Verweise auf A2:A7 erhalten bleiben.</a:t>
            </a:r>
          </a:p>
        </p:txBody>
      </p:sp>
    </p:spTree>
    <p:extLst>
      <p:ext uri="{BB962C8B-B14F-4D97-AF65-F5344CB8AC3E}">
        <p14:creationId xmlns:p14="http://schemas.microsoft.com/office/powerpoint/2010/main" val="40297135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Simulieren Sie ein </a:t>
            </a:r>
            <a:r>
              <a:rPr lang="de-DE" sz="1800" b="1" dirty="0"/>
              <a:t>10-maliges</a:t>
            </a:r>
            <a:r>
              <a:rPr lang="de-DE" sz="1800" dirty="0"/>
              <a:t> Ziehen mit Zurücklegen aus einer Urne mit folgenden Kugeln:</a:t>
            </a:r>
          </a:p>
          <a:p>
            <a:pPr marL="800100" lvl="1" indent="-342900">
              <a:buFont typeface="Wingdings" panose="05000000000000000000" pitchFamily="2" charset="2"/>
              <a:buChar char="§"/>
            </a:pPr>
            <a:r>
              <a:rPr lang="de-DE" dirty="0"/>
              <a:t>eine gelbe Kugel</a:t>
            </a:r>
          </a:p>
          <a:p>
            <a:pPr marL="800100" lvl="1" indent="-342900">
              <a:buFont typeface="Wingdings" panose="05000000000000000000" pitchFamily="2" charset="2"/>
              <a:buChar char="§"/>
            </a:pPr>
            <a:r>
              <a:rPr lang="de-DE" dirty="0"/>
              <a:t>zwei blaue Kugeln</a:t>
            </a:r>
          </a:p>
          <a:p>
            <a:pPr marL="800100" lvl="1" indent="-342900">
              <a:buFont typeface="Wingdings" panose="05000000000000000000" pitchFamily="2" charset="2"/>
              <a:buChar char="§"/>
            </a:pPr>
            <a:r>
              <a:rPr lang="de-DE" dirty="0"/>
              <a:t>drei rote Kugeln</a:t>
            </a:r>
          </a:p>
          <a:p>
            <a:pPr marL="342900" indent="-342900">
              <a:buFont typeface="Wingdings" panose="05000000000000000000" pitchFamily="2" charset="2"/>
              <a:buChar char="§"/>
            </a:pPr>
            <a:r>
              <a:rPr lang="de-DE" sz="1800" dirty="0"/>
              <a:t>Zählen Sie anschließend aus, wie häufig jede Kugel gezogen wurde. </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4.5. Durchführungen wiederholter Urnenziehungen</a:t>
            </a:r>
          </a:p>
        </p:txBody>
      </p:sp>
      <p:pic>
        <p:nvPicPr>
          <p:cNvPr id="3" name="Grafik 2"/>
          <p:cNvPicPr>
            <a:picLocks noChangeAspect="1"/>
          </p:cNvPicPr>
          <p:nvPr/>
        </p:nvPicPr>
        <p:blipFill>
          <a:blip r:embed="rId2"/>
          <a:stretch>
            <a:fillRect/>
          </a:stretch>
        </p:blipFill>
        <p:spPr>
          <a:xfrm>
            <a:off x="86006" y="3918178"/>
            <a:ext cx="8947791" cy="1585156"/>
          </a:xfrm>
          <a:prstGeom prst="rect">
            <a:avLst/>
          </a:prstGeom>
          <a:ln>
            <a:solidFill>
              <a:schemeClr val="accent1"/>
            </a:solidFill>
          </a:ln>
        </p:spPr>
      </p:pic>
      <p:pic>
        <p:nvPicPr>
          <p:cNvPr id="7" name="Grafik 6">
            <a:extLst>
              <a:ext uri="{FF2B5EF4-FFF2-40B4-BE49-F238E27FC236}">
                <a16:creationId xmlns:a16="http://schemas.microsoft.com/office/drawing/2014/main" id="{B77A18BD-066C-4799-A823-1DFCDBF44A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4583125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Simulieren Sie das </a:t>
            </a:r>
            <a:r>
              <a:rPr lang="de-DE" sz="1800" b="1" dirty="0"/>
              <a:t>jeweils 10-malige </a:t>
            </a:r>
            <a:r>
              <a:rPr lang="de-DE" sz="1800" dirty="0"/>
              <a:t>Ziehen mit Zurücklegen aus einer Urne mit folgenden Kugeln </a:t>
            </a:r>
            <a:r>
              <a:rPr lang="de-DE" sz="1800" b="1" dirty="0"/>
              <a:t>100-mal</a:t>
            </a:r>
            <a:r>
              <a:rPr lang="de-DE" sz="1800" dirty="0"/>
              <a:t>:</a:t>
            </a:r>
          </a:p>
          <a:p>
            <a:pPr marL="800100" lvl="1" indent="-342900">
              <a:buFont typeface="Wingdings" panose="05000000000000000000" pitchFamily="2" charset="2"/>
              <a:buChar char="§"/>
            </a:pPr>
            <a:r>
              <a:rPr lang="de-DE" dirty="0"/>
              <a:t>eine gelbe Kugel</a:t>
            </a:r>
          </a:p>
          <a:p>
            <a:pPr marL="800100" lvl="1" indent="-342900">
              <a:buFont typeface="Wingdings" panose="05000000000000000000" pitchFamily="2" charset="2"/>
              <a:buChar char="§"/>
            </a:pPr>
            <a:r>
              <a:rPr lang="de-DE" dirty="0"/>
              <a:t>zwei blaue Kugeln</a:t>
            </a:r>
          </a:p>
          <a:p>
            <a:pPr marL="800100" lvl="1" indent="-342900">
              <a:buFont typeface="Wingdings" panose="05000000000000000000" pitchFamily="2" charset="2"/>
              <a:buChar char="§"/>
            </a:pPr>
            <a:r>
              <a:rPr lang="de-DE" dirty="0"/>
              <a:t>drei rote Kugeln</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sz="2400" dirty="0"/>
              <a:t>4.6. Durchführungen mehrerer wiederholter Urnenziehungen</a:t>
            </a:r>
          </a:p>
        </p:txBody>
      </p:sp>
      <p:pic>
        <p:nvPicPr>
          <p:cNvPr id="3" name="Grafik 2"/>
          <p:cNvPicPr>
            <a:picLocks noChangeAspect="1"/>
          </p:cNvPicPr>
          <p:nvPr/>
        </p:nvPicPr>
        <p:blipFill>
          <a:blip r:embed="rId2"/>
          <a:stretch>
            <a:fillRect/>
          </a:stretch>
        </p:blipFill>
        <p:spPr>
          <a:xfrm>
            <a:off x="967276" y="3348063"/>
            <a:ext cx="7218362" cy="3177281"/>
          </a:xfrm>
          <a:prstGeom prst="rect">
            <a:avLst/>
          </a:prstGeom>
          <a:ln>
            <a:solidFill>
              <a:schemeClr val="accent1"/>
            </a:solidFill>
          </a:ln>
        </p:spPr>
      </p:pic>
      <p:pic>
        <p:nvPicPr>
          <p:cNvPr id="7" name="Grafik 6">
            <a:extLst>
              <a:ext uri="{FF2B5EF4-FFF2-40B4-BE49-F238E27FC236}">
                <a16:creationId xmlns:a16="http://schemas.microsoft.com/office/drawing/2014/main" id="{30656033-FBCB-41E1-B44E-A2C7279CEF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6033820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Man erstellt zunächst, wie auf Hilfekarte 4.4. dargestellt, eine Urnenziehung. </a:t>
            </a:r>
          </a:p>
          <a:p>
            <a:pPr marL="342900" indent="-342900">
              <a:buFont typeface="Wingdings" panose="05000000000000000000" pitchFamily="2" charset="2"/>
              <a:buChar char="§"/>
            </a:pPr>
            <a:r>
              <a:rPr lang="de-DE" sz="1800" dirty="0">
                <a:solidFill>
                  <a:prstClr val="black"/>
                </a:solidFill>
              </a:rPr>
              <a:t>Man könnte nun den Simulationsbefehl (</a:t>
            </a:r>
            <a:r>
              <a:rPr lang="de-DE" sz="1800" dirty="0" err="1">
                <a:solidFill>
                  <a:prstClr val="black"/>
                </a:solidFill>
              </a:rPr>
              <a:t>ZufälligesElement</a:t>
            </a:r>
            <a:r>
              <a:rPr lang="de-DE" sz="1800" dirty="0">
                <a:solidFill>
                  <a:prstClr val="black"/>
                </a:solidFill>
              </a:rPr>
              <a:t>(A$2:A$7)) durch Herunterziehen vervielfältigen. Bei großen Simulationsanzahlen dauert dies allerdings. </a:t>
            </a:r>
          </a:p>
          <a:p>
            <a:pPr marL="342900" indent="-342900">
              <a:buFont typeface="Wingdings" panose="05000000000000000000" pitchFamily="2" charset="2"/>
              <a:buChar char="§"/>
            </a:pPr>
            <a:r>
              <a:rPr lang="de-DE" sz="1800" dirty="0">
                <a:solidFill>
                  <a:prstClr val="black"/>
                </a:solidFill>
              </a:rPr>
              <a:t>Es gibt eine schnellere Methode:</a:t>
            </a:r>
          </a:p>
          <a:p>
            <a:pPr marL="800100" lvl="1" indent="-342900">
              <a:buFont typeface="Wingdings" panose="05000000000000000000" pitchFamily="2" charset="2"/>
              <a:buChar char="§"/>
            </a:pPr>
            <a:r>
              <a:rPr lang="de-DE" dirty="0">
                <a:solidFill>
                  <a:prstClr val="black"/>
                </a:solidFill>
              </a:rPr>
              <a:t>Hierzu wird der Befehl                                           verwendet. </a:t>
            </a:r>
          </a:p>
          <a:p>
            <a:pPr marL="800100" lvl="1" indent="-342900">
              <a:buFont typeface="Wingdings" panose="05000000000000000000" pitchFamily="2" charset="2"/>
              <a:buChar char="§"/>
            </a:pPr>
            <a:r>
              <a:rPr lang="de-DE" dirty="0">
                <a:solidFill>
                  <a:prstClr val="black"/>
                </a:solidFill>
              </a:rPr>
              <a:t>Dabei entspricht &lt;Zelle&gt; den Zellen, die gefüllt werden sollen, im Beispiel </a:t>
            </a:r>
            <a:r>
              <a:rPr lang="de-DE" i="1" dirty="0">
                <a:solidFill>
                  <a:prstClr val="black"/>
                </a:solidFill>
              </a:rPr>
              <a:t>C2:L2.</a:t>
            </a:r>
          </a:p>
          <a:p>
            <a:pPr marL="800100" lvl="1" indent="-342900">
              <a:buFont typeface="Wingdings" panose="05000000000000000000" pitchFamily="2" charset="2"/>
              <a:buChar char="§"/>
            </a:pPr>
            <a:r>
              <a:rPr lang="de-DE" dirty="0">
                <a:solidFill>
                  <a:prstClr val="black"/>
                </a:solidFill>
              </a:rPr>
              <a:t>Als &lt;Liste&gt; kann ein Simulationsbefehl gewählt werden, z. B. </a:t>
            </a:r>
            <a:r>
              <a:rPr lang="de-DE" dirty="0" err="1">
                <a:solidFill>
                  <a:prstClr val="black"/>
                </a:solidFill>
              </a:rPr>
              <a:t>ZufälligesElement</a:t>
            </a:r>
            <a:r>
              <a:rPr lang="de-DE" dirty="0">
                <a:solidFill>
                  <a:prstClr val="black"/>
                </a:solidFill>
              </a:rPr>
              <a:t>(A$2:A$7).</a:t>
            </a:r>
          </a:p>
          <a:p>
            <a:pPr marL="800100" lvl="1" indent="-342900">
              <a:buFont typeface="Wingdings" panose="05000000000000000000" pitchFamily="2" charset="2"/>
              <a:buChar char="§"/>
            </a:pPr>
            <a:r>
              <a:rPr lang="de-DE" dirty="0">
                <a:solidFill>
                  <a:prstClr val="black"/>
                </a:solidFill>
              </a:rPr>
              <a:t>Somit wird eingegeben: </a:t>
            </a:r>
            <a:r>
              <a:rPr lang="de-DE" i="1" dirty="0" err="1">
                <a:solidFill>
                  <a:prstClr val="black"/>
                </a:solidFill>
              </a:rPr>
              <a:t>FülleZellen</a:t>
            </a:r>
            <a:r>
              <a:rPr lang="de-DE" i="1" dirty="0">
                <a:solidFill>
                  <a:prstClr val="black"/>
                </a:solidFill>
              </a:rPr>
              <a:t>(C2:L2, </a:t>
            </a:r>
            <a:r>
              <a:rPr lang="de-DE" i="1" dirty="0" err="1">
                <a:solidFill>
                  <a:prstClr val="black"/>
                </a:solidFill>
              </a:rPr>
              <a:t>ZufälligesElement</a:t>
            </a:r>
            <a:r>
              <a:rPr lang="de-DE" i="1" dirty="0">
                <a:solidFill>
                  <a:prstClr val="black"/>
                </a:solidFill>
              </a:rPr>
              <a:t>(A$2:A$7))</a:t>
            </a:r>
          </a:p>
          <a:p>
            <a:pPr marL="342900" indent="-342900">
              <a:buFont typeface="Wingdings" panose="05000000000000000000" pitchFamily="2" charset="2"/>
              <a:buChar char="§"/>
            </a:pPr>
            <a:r>
              <a:rPr lang="de-DE" sz="1800" dirty="0">
                <a:solidFill>
                  <a:prstClr val="black"/>
                </a:solidFill>
              </a:rPr>
              <a:t>Zum Auszählen der Simulationen kann erneut der Befehl                                              (siehe Hilfekarte 3.1.) in einer freien Zelle der Simulationszeile verwendet werden. </a:t>
            </a:r>
          </a:p>
          <a:p>
            <a:pPr marL="800100" lvl="1" indent="-342900">
              <a:buFont typeface="Wingdings" panose="05000000000000000000" pitchFamily="2" charset="2"/>
              <a:buChar char="§"/>
            </a:pPr>
            <a:r>
              <a:rPr lang="de-DE" dirty="0">
                <a:solidFill>
                  <a:prstClr val="black"/>
                </a:solidFill>
              </a:rPr>
              <a:t>Die &lt;Bedingung&gt; entspricht dann der </a:t>
            </a:r>
            <a:r>
              <a:rPr lang="de-DE" i="1" dirty="0">
                <a:solidFill>
                  <a:prstClr val="black"/>
                </a:solidFill>
              </a:rPr>
              <a:t>Bezeichnung der Kugeln. </a:t>
            </a:r>
            <a:r>
              <a:rPr lang="de-DE" dirty="0">
                <a:solidFill>
                  <a:prstClr val="black"/>
                </a:solidFill>
              </a:rPr>
              <a:t>Die Bezeichnung muss in Anführungszeichen geschrieben werden. Die &lt;Liste&gt; ist </a:t>
            </a:r>
            <a:r>
              <a:rPr lang="de-DE" i="1" dirty="0">
                <a:solidFill>
                  <a:prstClr val="black"/>
                </a:solidFill>
              </a:rPr>
              <a:t>C2:L7</a:t>
            </a:r>
            <a:r>
              <a:rPr lang="de-DE" dirty="0">
                <a:solidFill>
                  <a:prstClr val="black"/>
                </a:solidFill>
              </a:rPr>
              <a:t>. </a:t>
            </a: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4.5. Lösung: Durchführungen wiederholter Urnenziehungen</a:t>
            </a:r>
          </a:p>
        </p:txBody>
      </p:sp>
      <p:pic>
        <p:nvPicPr>
          <p:cNvPr id="2" name="Grafik 1"/>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t="9285" b="9285"/>
          <a:stretch/>
        </p:blipFill>
        <p:spPr>
          <a:xfrm>
            <a:off x="3275870" y="2579451"/>
            <a:ext cx="2105025" cy="271463"/>
          </a:xfrm>
          <a:prstGeom prst="rect">
            <a:avLst/>
          </a:prstGeom>
          <a:ln w="28575">
            <a:solidFill>
              <a:schemeClr val="accent2">
                <a:lumMod val="75000"/>
              </a:schemeClr>
            </a:solidFill>
          </a:ln>
        </p:spPr>
      </p:pic>
      <p:pic>
        <p:nvPicPr>
          <p:cNvPr id="12" name="Grafik 11"/>
          <p:cNvPicPr>
            <a:picLocks noChangeAspect="1"/>
          </p:cNvPicPr>
          <p:nvPr/>
        </p:nvPicPr>
        <p:blipFill rotWithShape="1">
          <a:blip r:embed="rId4"/>
          <a:srcRect t="13633" b="14592"/>
          <a:stretch/>
        </p:blipFill>
        <p:spPr>
          <a:xfrm>
            <a:off x="5990555" y="4483268"/>
            <a:ext cx="2619375" cy="273465"/>
          </a:xfrm>
          <a:prstGeom prst="rect">
            <a:avLst/>
          </a:prstGeom>
          <a:ln w="28575">
            <a:solidFill>
              <a:schemeClr val="accent2">
                <a:lumMod val="75000"/>
              </a:schemeClr>
            </a:solidFill>
          </a:ln>
        </p:spPr>
      </p:pic>
      <p:sp>
        <p:nvSpPr>
          <p:cNvPr id="13" name="Rechteck 12"/>
          <p:cNvSpPr/>
          <p:nvPr/>
        </p:nvSpPr>
        <p:spPr>
          <a:xfrm>
            <a:off x="849700" y="5806496"/>
            <a:ext cx="7444599"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Je mehr Simulationen durchgeführt werden sollen, desto länger dauert das Einfügen bei GeoGebra über den FülleZellen-Befehl. Hier hilft meistens nur Geduld. </a:t>
            </a:r>
          </a:p>
        </p:txBody>
      </p:sp>
    </p:spTree>
    <p:extLst>
      <p:ext uri="{BB962C8B-B14F-4D97-AF65-F5344CB8AC3E}">
        <p14:creationId xmlns:p14="http://schemas.microsoft.com/office/powerpoint/2010/main" val="584183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662515"/>
            <a:ext cx="8531078" cy="5711528"/>
          </a:xfrm>
        </p:spPr>
        <p:txBody>
          <a:bodyPr/>
          <a:lstStyle/>
          <a:p>
            <a:pPr lvl="1"/>
            <a:endParaRPr lang="de-DE" dirty="0"/>
          </a:p>
          <a:p>
            <a:pPr lvl="1"/>
            <a:endParaRPr lang="de-DE" dirty="0"/>
          </a:p>
        </p:txBody>
      </p:sp>
      <p:sp>
        <p:nvSpPr>
          <p:cNvPr id="5" name="Titel 4"/>
          <p:cNvSpPr>
            <a:spLocks noGrp="1"/>
          </p:cNvSpPr>
          <p:nvPr>
            <p:ph type="title"/>
          </p:nvPr>
        </p:nvSpPr>
        <p:spPr/>
        <p:txBody>
          <a:bodyPr/>
          <a:lstStyle/>
          <a:p>
            <a:r>
              <a:rPr lang="de-DE" dirty="0"/>
              <a:t>1.3. Anpassen von Einstellungen, z. B. Grafik-Fenster</a:t>
            </a:r>
          </a:p>
        </p:txBody>
      </p:sp>
      <p:sp>
        <p:nvSpPr>
          <p:cNvPr id="8" name="Inhaltsplatzhalter 5"/>
          <p:cNvSpPr txBox="1">
            <a:spLocks/>
          </p:cNvSpPr>
          <p:nvPr/>
        </p:nvSpPr>
        <p:spPr bwMode="auto">
          <a:xfrm>
            <a:off x="323528" y="973443"/>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Passen Sie folgende Dinge in der Grafikansicht an:</a:t>
            </a:r>
          </a:p>
          <a:p>
            <a:pPr marL="800100" lvl="1" indent="-342900">
              <a:buClr>
                <a:schemeClr val="tx1"/>
              </a:buClr>
              <a:buFont typeface="+mj-lt"/>
              <a:buAutoNum type="arabicPeriod"/>
            </a:pPr>
            <a:r>
              <a:rPr lang="de-DE" kern="0" dirty="0"/>
              <a:t>Achsenskalierung, Abstand der Zahlenwerte und Koordinatengitter</a:t>
            </a:r>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r>
              <a:rPr lang="de-DE" kern="0" dirty="0"/>
              <a:t>Schriftgröße und Runden der Dezimalstellen</a:t>
            </a:r>
          </a:p>
        </p:txBody>
      </p:sp>
      <mc:AlternateContent xmlns:mc="http://schemas.openxmlformats.org/markup-compatibility/2006" xmlns:a14="http://schemas.microsoft.com/office/drawing/2010/main">
        <mc:Choice Requires="a14">
          <p:graphicFrame>
            <p:nvGraphicFramePr>
              <p:cNvPr id="9" name="Tabelle 8"/>
              <p:cNvGraphicFramePr>
                <a:graphicFrameLocks noGrp="1"/>
              </p:cNvGraphicFramePr>
              <p:nvPr>
                <p:extLst>
                  <p:ext uri="{D42A27DB-BD31-4B8C-83A1-F6EECF244321}">
                    <p14:modId xmlns:p14="http://schemas.microsoft.com/office/powerpoint/2010/main" val="572775982"/>
                  </p:ext>
                </p:extLst>
              </p:nvPr>
            </p:nvGraphicFramePr>
            <p:xfrm>
              <a:off x="1512934" y="2384543"/>
              <a:ext cx="5386630" cy="146304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(min)</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mn-cs"/>
                                  </a:rPr>
                                  <m:t>−100</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(max)</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800" i="1" kern="1200" dirty="0" smtClean="0">
                                    <a:solidFill>
                                      <a:schemeClr val="dk1"/>
                                    </a:solidFill>
                                    <a:latin typeface="Cambria Math" panose="02040503050406030204" pitchFamily="18" charset="0"/>
                                    <a:ea typeface="+mn-ea"/>
                                    <a:cs typeface="Calibri" panose="020F0502020204030204" pitchFamily="34" charset="0"/>
                                  </a:rPr>
                                  <m:t>100</m:t>
                                </m:r>
                              </m:oMath>
                            </m:oMathPara>
                          </a14:m>
                          <a:endParaRPr lang="de-DE" sz="18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24104">
                    <a:tc>
                      <a:txBody>
                        <a:bodyPr/>
                        <a:lstStyle/>
                        <a:p>
                          <a:r>
                            <a:rPr lang="de-DE" dirty="0">
                              <a:latin typeface="Calibri" panose="020F0502020204030204" pitchFamily="34" charset="0"/>
                              <a:cs typeface="Calibri" panose="020F0502020204030204" pitchFamily="34" charset="0"/>
                            </a:rPr>
                            <a:t>Abstand der Zahlenwerte</a:t>
                          </a:r>
                        </a:p>
                      </a:txBody>
                      <a:tcPr>
                        <a:lnL w="12700" cap="flat" cmpd="sng" algn="ctr">
                          <a:solidFill>
                            <a:srgbClr val="327A86"/>
                          </a:solidFill>
                          <a:prstDash val="solid"/>
                          <a:round/>
                          <a:headEnd type="none" w="med" len="med"/>
                          <a:tailEnd type="none" w="med" len="med"/>
                        </a:lnL>
                      </a:tcPr>
                    </a:tc>
                    <a:tc>
                      <a:txBody>
                        <a:bodyPr/>
                        <a:lstStyle/>
                        <a:p>
                          <a:pPr algn="ct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cs typeface="Calibri" panose="020F0502020204030204" pitchFamily="34" charset="0"/>
                                  </a:rPr>
                                  <m:t>𝜋</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24104">
                    <a:tc>
                      <a:txBody>
                        <a:bodyPr/>
                        <a:lstStyle/>
                        <a:p>
                          <a:r>
                            <a:rPr lang="de-DE" dirty="0">
                              <a:latin typeface="Calibri" panose="020F0502020204030204" pitchFamily="34" charset="0"/>
                              <a:cs typeface="Calibri" panose="020F0502020204030204" pitchFamily="34" charset="0"/>
                            </a:rPr>
                            <a:t>Art</a:t>
                          </a:r>
                          <a:r>
                            <a:rPr lang="de-DE" baseline="0" dirty="0">
                              <a:latin typeface="Calibri" panose="020F0502020204030204" pitchFamily="34" charset="0"/>
                              <a:cs typeface="Calibri" panose="020F0502020204030204" pitchFamily="34" charset="0"/>
                            </a:rPr>
                            <a:t> des Koordinatengitters</a:t>
                          </a:r>
                          <a:endParaRPr lang="de-DE" dirty="0">
                            <a:latin typeface="Calibri" panose="020F0502020204030204" pitchFamily="34" charset="0"/>
                            <a:cs typeface="Calibri" panose="020F0502020204030204" pitchFamily="34" charset="0"/>
                          </a:endParaRP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i="1" dirty="0">
                              <a:latin typeface="Calibri" panose="020F0502020204030204" pitchFamily="34" charset="0"/>
                              <a:cs typeface="Calibri" panose="020F0502020204030204" pitchFamily="34" charset="0"/>
                            </a:rPr>
                            <a:t>Weites Gitter</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9" name="Tabelle 8"/>
              <p:cNvGraphicFramePr>
                <a:graphicFrameLocks noGrp="1"/>
              </p:cNvGraphicFramePr>
              <p:nvPr>
                <p:extLst>
                  <p:ext uri="{D42A27DB-BD31-4B8C-83A1-F6EECF244321}">
                    <p14:modId xmlns:p14="http://schemas.microsoft.com/office/powerpoint/2010/main" val="572775982"/>
                  </p:ext>
                </p:extLst>
              </p:nvPr>
            </p:nvGraphicFramePr>
            <p:xfrm>
              <a:off x="1512934" y="2384543"/>
              <a:ext cx="5386630" cy="146304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(min)</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4"/>
                          <a:stretch>
                            <a:fillRect l="-159531" t="-8333" r="-587" b="-326667"/>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(max)</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4"/>
                          <a:stretch>
                            <a:fillRect l="-159531" t="-106557" r="-587" b="-221311"/>
                          </a:stretch>
                        </a:blipFill>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Abstand der Zahlenwerte</a:t>
                          </a:r>
                        </a:p>
                      </a:txBody>
                      <a:tcPr>
                        <a:lnL w="12700" cap="flat" cmpd="sng" algn="ctr">
                          <a:solidFill>
                            <a:srgbClr val="327A86"/>
                          </a:solidFill>
                          <a:prstDash val="solid"/>
                          <a:round/>
                          <a:headEnd type="none" w="med" len="med"/>
                          <a:tailEnd type="none" w="med" len="med"/>
                        </a:lnL>
                      </a:tcPr>
                    </a:tc>
                    <a:tc>
                      <a:txBody>
                        <a:bodyPr/>
                        <a:lstStyle/>
                        <a:p>
                          <a:endParaRPr lang="de-DE"/>
                        </a:p>
                      </a:txBody>
                      <a:tcPr>
                        <a:lnR w="12700" cap="flat" cmpd="sng" algn="ctr">
                          <a:solidFill>
                            <a:srgbClr val="327A86"/>
                          </a:solidFill>
                          <a:prstDash val="solid"/>
                          <a:round/>
                          <a:headEnd type="none" w="med" len="med"/>
                          <a:tailEnd type="none" w="med" len="med"/>
                        </a:lnR>
                        <a:blipFill>
                          <a:blip r:embed="rId4"/>
                          <a:stretch>
                            <a:fillRect l="-159531" t="-210000" r="-587" b="-125000"/>
                          </a:stretch>
                        </a:blipFill>
                      </a:tcPr>
                    </a:tc>
                    <a:extLst>
                      <a:ext uri="{0D108BD9-81ED-4DB2-BD59-A6C34878D82A}">
                        <a16:rowId xmlns:a16="http://schemas.microsoft.com/office/drawing/2014/main" val="3037757727"/>
                      </a:ext>
                    </a:extLst>
                  </a:tr>
                  <a:tr h="365760">
                    <a:tc>
                      <a:txBody>
                        <a:bodyPr/>
                        <a:lstStyle/>
                        <a:p>
                          <a:r>
                            <a:rPr lang="de-DE" dirty="0">
                              <a:latin typeface="Calibri" panose="020F0502020204030204" pitchFamily="34" charset="0"/>
                              <a:cs typeface="Calibri" panose="020F0502020204030204" pitchFamily="34" charset="0"/>
                            </a:rPr>
                            <a:t>Art</a:t>
                          </a:r>
                          <a:r>
                            <a:rPr lang="de-DE" baseline="0" dirty="0">
                              <a:latin typeface="Calibri" panose="020F0502020204030204" pitchFamily="34" charset="0"/>
                              <a:cs typeface="Calibri" panose="020F0502020204030204" pitchFamily="34" charset="0"/>
                            </a:rPr>
                            <a:t> des Koordinatengitters</a:t>
                          </a:r>
                          <a:endParaRPr lang="de-DE" dirty="0">
                            <a:latin typeface="Calibri" panose="020F0502020204030204" pitchFamily="34" charset="0"/>
                            <a:cs typeface="Calibri" panose="020F0502020204030204" pitchFamily="34" charset="0"/>
                          </a:endParaRP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i="1" dirty="0">
                              <a:latin typeface="Calibri" panose="020F0502020204030204" pitchFamily="34" charset="0"/>
                              <a:cs typeface="Calibri" panose="020F0502020204030204" pitchFamily="34" charset="0"/>
                            </a:rPr>
                            <a:t>Weites Gitter</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0" name="Tabelle 9"/>
              <p:cNvGraphicFramePr>
                <a:graphicFrameLocks noGrp="1"/>
              </p:cNvGraphicFramePr>
              <p:nvPr>
                <p:extLst>
                  <p:ext uri="{D42A27DB-BD31-4B8C-83A1-F6EECF244321}">
                    <p14:modId xmlns:p14="http://schemas.microsoft.com/office/powerpoint/2010/main" val="104292103"/>
                  </p:ext>
                </p:extLst>
              </p:nvPr>
            </p:nvGraphicFramePr>
            <p:xfrm>
              <a:off x="1512934" y="4764754"/>
              <a:ext cx="5386630" cy="73152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Schriftgröße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mn-cs"/>
                                  </a:rPr>
                                  <m:t>28</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Runden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tc>
                      <a:txBody>
                        <a:bodyPr/>
                        <a:lstStyle/>
                        <a:p>
                          <a:pPr marL="0" algn="ctr" defTabSz="457200" rtl="0" eaLnBrk="1" latinLnBrk="0" hangingPunct="1"/>
                          <a:r>
                            <a:rPr lang="de-DE" sz="1800" i="0" kern="1200" dirty="0">
                              <a:solidFill>
                                <a:schemeClr val="dk1"/>
                              </a:solidFill>
                              <a:latin typeface="Calibri" panose="020F0502020204030204" pitchFamily="34" charset="0"/>
                              <a:ea typeface="+mn-ea"/>
                              <a:cs typeface="Calibri" panose="020F0502020204030204" pitchFamily="34" charset="0"/>
                            </a:rPr>
                            <a:t>3 Dezimalstellen</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874454807"/>
                      </a:ext>
                    </a:extLst>
                  </a:tr>
                </a:tbl>
              </a:graphicData>
            </a:graphic>
          </p:graphicFrame>
        </mc:Choice>
        <mc:Fallback xmlns="">
          <p:graphicFrame>
            <p:nvGraphicFramePr>
              <p:cNvPr id="10" name="Tabelle 9"/>
              <p:cNvGraphicFramePr>
                <a:graphicFrameLocks noGrp="1"/>
              </p:cNvGraphicFramePr>
              <p:nvPr>
                <p:extLst>
                  <p:ext uri="{D42A27DB-BD31-4B8C-83A1-F6EECF244321}">
                    <p14:modId xmlns:p14="http://schemas.microsoft.com/office/powerpoint/2010/main" val="104292103"/>
                  </p:ext>
                </p:extLst>
              </p:nvPr>
            </p:nvGraphicFramePr>
            <p:xfrm>
              <a:off x="1512934" y="4764754"/>
              <a:ext cx="5386630" cy="73152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Schriftgröße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5"/>
                          <a:stretch>
                            <a:fillRect l="-159531" t="-8197" r="-587" b="-124590"/>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Runden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tc>
                      <a:txBody>
                        <a:bodyPr/>
                        <a:lstStyle/>
                        <a:p>
                          <a:pPr marL="0" algn="ctr" defTabSz="457200" rtl="0" eaLnBrk="1" latinLnBrk="0" hangingPunct="1"/>
                          <a:r>
                            <a:rPr lang="de-DE" sz="1800" i="0" kern="1200" dirty="0">
                              <a:solidFill>
                                <a:schemeClr val="dk1"/>
                              </a:solidFill>
                              <a:latin typeface="Calibri" panose="020F0502020204030204" pitchFamily="34" charset="0"/>
                              <a:ea typeface="+mn-ea"/>
                              <a:cs typeface="Calibri" panose="020F0502020204030204" pitchFamily="34" charset="0"/>
                            </a:rPr>
                            <a:t>3 Dezimalstellen</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874454807"/>
                      </a:ext>
                    </a:extLst>
                  </a:tr>
                </a:tbl>
              </a:graphicData>
            </a:graphic>
          </p:graphicFrame>
        </mc:Fallback>
      </mc:AlternateContent>
      <p:pic>
        <p:nvPicPr>
          <p:cNvPr id="11" name="Grafik 10">
            <a:extLst>
              <a:ext uri="{FF2B5EF4-FFF2-40B4-BE49-F238E27FC236}">
                <a16:creationId xmlns:a16="http://schemas.microsoft.com/office/drawing/2014/main" id="{3CC25684-F339-4DBD-9B44-43F69AA13EE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5153410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Man erstellt zunächst, wie auf den Hilfekarte 4.4. und 4.5. dargestellt, eine Urnenziehung. </a:t>
                </a:r>
              </a:p>
              <a:p>
                <a:pPr marL="342900" lvl="0" indent="-342900">
                  <a:buFont typeface="Wingdings" panose="05000000000000000000" pitchFamily="2" charset="2"/>
                  <a:buChar char="§"/>
                </a:pPr>
                <a:r>
                  <a:rPr lang="de-DE" sz="1800" dirty="0">
                    <a:solidFill>
                      <a:prstClr val="black"/>
                    </a:solidFill>
                  </a:rPr>
                  <a:t>Ausgehend von der Simulation von Hilfekarte 4.5. kann </a:t>
                </a:r>
                <a:r>
                  <a:rPr lang="de-DE" sz="1800" dirty="0"/>
                  <a:t>durch Auswählen der Einträge einer Ziehung (einer Zeile) und durch ein Klicken und Ziehen des blauen Quadrats bzw. dem Autoausfüllen das 10-malige Ziehen ohne Zurücklegen aus einer Urne 100-fach wiederholt werden. </a:t>
                </a:r>
              </a:p>
              <a:p>
                <a:pPr marL="342900" lvl="0" indent="-342900">
                  <a:buFont typeface="Wingdings" panose="05000000000000000000" pitchFamily="2" charset="2"/>
                  <a:buChar char="§"/>
                </a:pPr>
                <a:r>
                  <a:rPr lang="de-DE" sz="1800" dirty="0"/>
                  <a:t>Alternativ kann auch hier mit dem </a:t>
                </a:r>
                <a:r>
                  <a:rPr lang="de-DE" sz="1800" i="1" dirty="0">
                    <a:solidFill>
                      <a:prstClr val="black"/>
                    </a:solidFill>
                  </a:rPr>
                  <a:t>FülleZellen</a:t>
                </a:r>
                <a:r>
                  <a:rPr lang="de-DE" sz="1800" dirty="0">
                    <a:solidFill>
                      <a:prstClr val="black"/>
                    </a:solidFill>
                  </a:rPr>
                  <a:t>-Befehl</a:t>
                </a:r>
                <a:r>
                  <a:rPr lang="de-DE" sz="1800" i="1" dirty="0">
                    <a:solidFill>
                      <a:prstClr val="black"/>
                    </a:solidFill>
                  </a:rPr>
                  <a:t> gearbeitet werden. </a:t>
                </a:r>
                <a:endParaRPr lang="de-DE" sz="1800" dirty="0"/>
              </a:p>
              <a:p>
                <a:pPr marL="342900" lvl="0" indent="-342900">
                  <a:buFont typeface="Wingdings" panose="05000000000000000000" pitchFamily="2" charset="2"/>
                  <a:buChar char="§"/>
                </a:pPr>
                <a:r>
                  <a:rPr lang="de-DE" sz="1800" dirty="0"/>
                  <a:t>Dabei ist zu beachten:</a:t>
                </a:r>
              </a:p>
              <a:p>
                <a:pPr marL="800100" lvl="1" indent="-342900">
                  <a:buFont typeface="Wingdings" panose="05000000000000000000" pitchFamily="2" charset="2"/>
                  <a:buChar char="§"/>
                </a:pPr>
                <a:r>
                  <a:rPr lang="de-DE" dirty="0"/>
                  <a:t>Zeilen entsprechen </a:t>
                </a:r>
                <a14:m>
                  <m:oMath xmlns:m="http://schemas.openxmlformats.org/officeDocument/2006/math">
                    <m:r>
                      <a:rPr lang="de-DE" b="1" i="1" dirty="0" smtClean="0">
                        <a:solidFill>
                          <a:srgbClr val="FF0000"/>
                        </a:solidFill>
                        <a:latin typeface="Cambria Math" panose="02040503050406030204" pitchFamily="18" charset="0"/>
                      </a:rPr>
                      <m:t>𝒏</m:t>
                    </m:r>
                  </m:oMath>
                </a14:m>
                <a:r>
                  <a:rPr lang="de-DE" dirty="0"/>
                  <a:t>: Länge der Urnenziehung.</a:t>
                </a:r>
              </a:p>
              <a:p>
                <a:pPr marL="800100" lvl="1" indent="-342900">
                  <a:buFont typeface="Wingdings" panose="05000000000000000000" pitchFamily="2" charset="2"/>
                  <a:buChar char="§"/>
                </a:pPr>
                <a:r>
                  <a:rPr lang="de-DE" dirty="0"/>
                  <a:t>Spalten entsprechen </a:t>
                </a:r>
                <a14:m>
                  <m:oMath xmlns:m="http://schemas.openxmlformats.org/officeDocument/2006/math">
                    <m:r>
                      <a:rPr lang="de-DE" b="1" i="1" dirty="0" smtClean="0">
                        <a:solidFill>
                          <a:srgbClr val="FF0000"/>
                        </a:solidFill>
                        <a:latin typeface="Cambria Math" panose="02040503050406030204" pitchFamily="18" charset="0"/>
                      </a:rPr>
                      <m:t>𝑵</m:t>
                    </m:r>
                  </m:oMath>
                </a14:m>
                <a:r>
                  <a:rPr lang="de-DE" dirty="0"/>
                  <a:t>:   Anzahl der Wiederholungen der </a:t>
                </a:r>
                <a14:m>
                  <m:oMath xmlns:m="http://schemas.openxmlformats.org/officeDocument/2006/math">
                    <m:r>
                      <a:rPr lang="de-DE" b="1" i="1" dirty="0" smtClean="0">
                        <a:solidFill>
                          <a:srgbClr val="FF0000"/>
                        </a:solidFill>
                        <a:latin typeface="Cambria Math" panose="02040503050406030204" pitchFamily="18" charset="0"/>
                      </a:rPr>
                      <m:t>𝒏</m:t>
                    </m:r>
                  </m:oMath>
                </a14:m>
                <a:r>
                  <a:rPr lang="de-DE" dirty="0"/>
                  <a:t>-fachen Urnenziehungen</a:t>
                </a:r>
              </a:p>
              <a:p>
                <a:pPr marL="800100" lvl="1" indent="-342900">
                  <a:buFont typeface="Wingdings" panose="05000000000000000000" pitchFamily="2" charset="2"/>
                  <a:buChar char="§"/>
                </a:pPr>
                <a:endParaRPr lang="de-DE" sz="700" dirty="0"/>
              </a:p>
              <a:p>
                <a:pPr marL="342900" indent="-342900">
                  <a:buFont typeface="Wingdings" panose="05000000000000000000" pitchFamily="2" charset="2"/>
                  <a:buChar char="§"/>
                </a:pPr>
                <a:r>
                  <a:rPr lang="de-DE" sz="1800" dirty="0">
                    <a:solidFill>
                      <a:prstClr val="black"/>
                    </a:solidFill>
                  </a:rPr>
                  <a:t>Durch </a:t>
                </a:r>
                <a:r>
                  <a:rPr lang="de-DE" sz="1800" dirty="0"/>
                  <a:t>Auswählen der </a:t>
                </a:r>
                <a:r>
                  <a:rPr lang="de-DE" sz="1800" dirty="0">
                    <a:solidFill>
                      <a:prstClr val="black"/>
                    </a:solidFill>
                  </a:rPr>
                  <a:t>Auswertungszellen der Simulation von Hilfekarte 4.5. </a:t>
                </a:r>
                <a:r>
                  <a:rPr lang="de-DE" sz="1800" dirty="0"/>
                  <a:t>und Ziehen des blauen Quadrats bzw. dem Autoausfüllen kann auch die Auswertung der 100-fachen Urnenziehung schnell und einfach geschehen. </a:t>
                </a:r>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214" t="-1389" r="-1000"/>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sz="2400" dirty="0"/>
              <a:t>4.6. Lösung: Durchführungen mehrerer wiederholter Urnenziehungen</a:t>
            </a:r>
          </a:p>
        </p:txBody>
      </p:sp>
      <p:sp>
        <p:nvSpPr>
          <p:cNvPr id="8" name="Rechteck 7"/>
          <p:cNvSpPr/>
          <p:nvPr/>
        </p:nvSpPr>
        <p:spPr>
          <a:xfrm>
            <a:off x="499322" y="5763610"/>
            <a:ext cx="814535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Durch diese Vervielfältigung der Urnenziehung werden auf einfache Weise sehr viele Simulationen neu erzeugt, die Rechenleistung benötigen. Daher wird hier ggf. noch mehr Geduld benötigt als bei Hilfekarte 3.9. </a:t>
            </a:r>
          </a:p>
        </p:txBody>
      </p:sp>
    </p:spTree>
    <p:extLst>
      <p:ext uri="{BB962C8B-B14F-4D97-AF65-F5344CB8AC3E}">
        <p14:creationId xmlns:p14="http://schemas.microsoft.com/office/powerpoint/2010/main" val="39195687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pPr lvl="0" eaLnBrk="0" hangingPunct="0">
              <a:spcBef>
                <a:spcPct val="0"/>
              </a:spcBef>
              <a:spcAft>
                <a:spcPct val="0"/>
              </a:spcAft>
              <a:buClrTx/>
            </a:pPr>
            <a:r>
              <a:rPr lang="de-DE" altLang="de-DE" sz="1800" dirty="0">
                <a:latin typeface="Calibri" panose="020F0502020204030204" pitchFamily="34" charset="0"/>
                <a:ea typeface="MS PGothic" panose="020B0600070205080204" pitchFamily="34" charset="-128"/>
                <a:cs typeface="Times New Roman" panose="02020603050405020304" pitchFamily="18" charset="0"/>
              </a:rPr>
              <a:t>Bei einem Spiel mit zwei fairen, sechsseitigen Würfeln wird die Differenz der Augenzahlen betrachtet. </a:t>
            </a:r>
          </a:p>
          <a:p>
            <a:pPr lvl="0" eaLnBrk="0" hangingPunct="0">
              <a:spcBef>
                <a:spcPct val="0"/>
              </a:spcBef>
              <a:spcAft>
                <a:spcPct val="0"/>
              </a:spcAft>
              <a:buClrTx/>
            </a:pPr>
            <a:endParaRPr lang="de-DE" altLang="de-DE" sz="1800" dirty="0">
              <a:latin typeface="Calibri" panose="020F0502020204030204" pitchFamily="34" charset="0"/>
              <a:ea typeface="MS PGothic" panose="020B0600070205080204" pitchFamily="34" charset="-128"/>
              <a:cs typeface="Times New Roman" panose="02020603050405020304" pitchFamily="18" charset="0"/>
            </a:endParaRPr>
          </a:p>
          <a:p>
            <a:pPr lvl="0" eaLnBrk="0" hangingPunct="0">
              <a:spcBef>
                <a:spcPct val="0"/>
              </a:spcBef>
              <a:spcAft>
                <a:spcPct val="0"/>
              </a:spcAft>
              <a:buClrTx/>
            </a:pPr>
            <a:r>
              <a:rPr lang="de-DE" altLang="de-DE" sz="1800" dirty="0">
                <a:latin typeface="Calibri" panose="020F0502020204030204" pitchFamily="34" charset="0"/>
                <a:ea typeface="MS PGothic" panose="020B0600070205080204" pitchFamily="34" charset="-128"/>
                <a:cs typeface="Times New Roman" panose="02020603050405020304" pitchFamily="18" charset="0"/>
              </a:rPr>
              <a:t>Alle spielenden Personen haben 18 Spielsteine zur Verfügung, die auf einem Spielplan mit den sechs Differenzen (siehe unten) verteilt werden müssen. Für jede geworfene Differenz darf jede Person einen entsprechenden Spielstein entfernen. Gewonnen hat, wer zuerst keine Spielsteine mehr auf dem Spielplan liegen hat.</a:t>
            </a:r>
          </a:p>
          <a:p>
            <a:pPr lvl="0" eaLnBrk="0" hangingPunct="0">
              <a:spcBef>
                <a:spcPct val="0"/>
              </a:spcBef>
              <a:spcAft>
                <a:spcPct val="0"/>
              </a:spcAft>
              <a:buClrTx/>
            </a:pPr>
            <a:endParaRPr lang="de-DE" altLang="de-DE" sz="1200" dirty="0">
              <a:latin typeface="Calibri" panose="020F0502020204030204" pitchFamily="34" charset="0"/>
              <a:ea typeface="MS PGothic" panose="020B0600070205080204" pitchFamily="34" charset="-128"/>
              <a:cs typeface="Times New Roman" panose="02020603050405020304" pitchFamily="18" charset="0"/>
            </a:endParaRPr>
          </a:p>
          <a:p>
            <a:pPr lvl="0" eaLnBrk="0" hangingPunct="0">
              <a:spcBef>
                <a:spcPct val="0"/>
              </a:spcBef>
              <a:spcAft>
                <a:spcPct val="0"/>
              </a:spcAft>
              <a:buClrTx/>
            </a:pPr>
            <a:r>
              <a:rPr lang="de-DE" altLang="de-DE" sz="1800" dirty="0">
                <a:latin typeface="Calibri" panose="020F0502020204030204" pitchFamily="34" charset="0"/>
                <a:ea typeface="MS PGothic" panose="020B0600070205080204" pitchFamily="34" charset="-128"/>
                <a:cs typeface="Times New Roman" panose="02020603050405020304" pitchFamily="18" charset="0"/>
              </a:rPr>
              <a:t>Finden Sie eine optimale Spielstrategie!</a:t>
            </a:r>
            <a:endParaRPr lang="de-DE" sz="1800" dirty="0"/>
          </a:p>
          <a:p>
            <a:endParaRPr lang="de-DE" sz="1100" dirty="0"/>
          </a:p>
          <a:p>
            <a:r>
              <a:rPr lang="de-DE" sz="1800" dirty="0"/>
              <a:t>Aufgabe:</a:t>
            </a:r>
          </a:p>
          <a:p>
            <a:pPr marL="342900" indent="-342900">
              <a:buFont typeface="Wingdings" panose="05000000000000000000" pitchFamily="2" charset="2"/>
              <a:buChar char="§"/>
            </a:pPr>
            <a:r>
              <a:rPr lang="de-DE" sz="1800" dirty="0"/>
              <a:t>Erstellen Sie eine geeignete Simulation für das Spiel </a:t>
            </a:r>
            <a:r>
              <a:rPr lang="de-DE" sz="1800" i="1" dirty="0"/>
              <a:t>Differenz trifft</a:t>
            </a:r>
            <a:r>
              <a:rPr lang="de-DE" sz="1800" dirty="0"/>
              <a:t> mit mindestens 100 Durchführungen.</a:t>
            </a:r>
          </a:p>
          <a:p>
            <a:pPr marL="342900" indent="-342900">
              <a:buFont typeface="Wingdings" panose="05000000000000000000" pitchFamily="2" charset="2"/>
              <a:buChar char="§"/>
            </a:pPr>
            <a:r>
              <a:rPr lang="de-DE" sz="1800" dirty="0"/>
              <a:t>Erhöhen Sie anschließend die Anzahl der Simulationsdurchführungen und Visualisieren Sie die Anteile der verschiedenen Differenzen, um eine optimale Strategie zu finden.</a:t>
            </a:r>
          </a:p>
          <a:p>
            <a:pPr marL="342900" indent="-342900">
              <a:buFont typeface="Wingdings" panose="05000000000000000000" pitchFamily="2" charset="2"/>
              <a:buChar char="§"/>
            </a:pPr>
            <a:r>
              <a:rPr lang="de-DE" sz="1800" dirty="0"/>
              <a:t>Bearbeiten Sie auch die anderen Aufgaben des Arbeitsblatts</a:t>
            </a:r>
            <a:br>
              <a:rPr lang="de-DE" sz="1800" dirty="0"/>
            </a:br>
            <a:r>
              <a:rPr lang="de-DE" sz="1800" i="1" dirty="0"/>
              <a:t>DZLM-Modul-Digitale_Medien_Stochastik_Differenz_trifft_AB.</a:t>
            </a:r>
          </a:p>
          <a:p>
            <a:pPr marL="342900" indent="-342900">
              <a:buFont typeface="Wingdings" panose="05000000000000000000" pitchFamily="2" charset="2"/>
              <a:buChar char="§"/>
            </a:pPr>
            <a:endParaRPr lang="de-DE" sz="1800"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5.1. Simulation zu Differenz trifft</a:t>
            </a:r>
          </a:p>
        </p:txBody>
      </p:sp>
      <p:sp>
        <p:nvSpPr>
          <p:cNvPr id="7"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pic>
        <p:nvPicPr>
          <p:cNvPr id="8" name="Grafik 7">
            <a:extLst>
              <a:ext uri="{FF2B5EF4-FFF2-40B4-BE49-F238E27FC236}">
                <a16:creationId xmlns:a16="http://schemas.microsoft.com/office/drawing/2014/main" id="{F9DB99F2-DAED-464C-9EF8-0D961F2BE3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1349141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700" dirty="0"/>
              <a:t>Betrachten Sie die folgenden beiden Multiple Choice-Tests:</a:t>
            </a:r>
          </a:p>
          <a:p>
            <a:r>
              <a:rPr lang="de-DE" sz="1700" dirty="0"/>
              <a:t>Test 1 besteht aus 10 Fragen, bei denen eine Person entweder ja oder nein ankreuzen kann. Test 2 besteht aus 20 Fragen, bei denen eine Person entweder ja oder nein ankreuzen kann. Beide Tests sind jeweils bestanden, wenn mindestens 60 % der Fragen richtig beantwortet wurden.</a:t>
            </a:r>
          </a:p>
          <a:p>
            <a:r>
              <a:rPr lang="de-DE" sz="1700" i="1" dirty="0"/>
              <a:t>Bei welchem Test hat eine Person, die nicht gelernt hat und daher bei jeder Frage die Antwort nur rät, größere Chancen zu bestehen – oder ist die Chance zu bestehen bei beiden Tests gleich?</a:t>
            </a:r>
            <a:endParaRPr lang="de-DE" sz="1700" dirty="0"/>
          </a:p>
          <a:p>
            <a:endParaRPr lang="de-DE" sz="1050" dirty="0"/>
          </a:p>
          <a:p>
            <a:r>
              <a:rPr lang="de-DE" sz="1700" dirty="0"/>
              <a:t>Aufgabe:</a:t>
            </a:r>
          </a:p>
          <a:p>
            <a:pPr marL="342900" indent="-342900">
              <a:buFont typeface="Wingdings" panose="05000000000000000000" pitchFamily="2" charset="2"/>
              <a:buChar char="§"/>
            </a:pPr>
            <a:r>
              <a:rPr lang="de-DE" sz="1700" dirty="0"/>
              <a:t>Erstellen Sie eine geeignete Simulation für das </a:t>
            </a:r>
            <a:r>
              <a:rPr lang="de-DE" sz="1700" i="1" dirty="0"/>
              <a:t>10/20-Testproblem</a:t>
            </a:r>
            <a:r>
              <a:rPr lang="de-DE" sz="1700" dirty="0"/>
              <a:t>. Erstellen Sie eine Simulation sowohl für einen 10er wie auch 20er Test. </a:t>
            </a:r>
          </a:p>
          <a:p>
            <a:pPr marL="342900" indent="-342900">
              <a:buFont typeface="Wingdings" panose="05000000000000000000" pitchFamily="2" charset="2"/>
              <a:buChar char="§"/>
            </a:pPr>
            <a:r>
              <a:rPr lang="de-DE" sz="1700" dirty="0"/>
              <a:t>Erhöhen Sie anschließend die Anzahl der Simulationsdurchführungen auf mind. 200 und bestimmen Sie jeweils den Anteil der bestandenen 10er und 20er Teste. </a:t>
            </a:r>
          </a:p>
          <a:p>
            <a:pPr marL="342900" indent="-342900">
              <a:buFont typeface="Wingdings" panose="05000000000000000000" pitchFamily="2" charset="2"/>
              <a:buChar char="§"/>
            </a:pPr>
            <a:r>
              <a:rPr lang="de-DE" sz="1700" dirty="0"/>
              <a:t>Wiederholen Sie die Simulationen und vergleichen Sie die Anteile bestandener 10er und 20er Teste, um eine Antwort auf die oben stehende Frage zu finden.</a:t>
            </a:r>
          </a:p>
          <a:p>
            <a:pPr marL="342900" indent="-342900">
              <a:buFont typeface="Wingdings" panose="05000000000000000000" pitchFamily="2" charset="2"/>
              <a:buChar char="§"/>
            </a:pPr>
            <a:r>
              <a:rPr lang="de-DE" sz="1700" dirty="0"/>
              <a:t>Bearbeiten Sie auch die anderen Aufgaben des Arbeitsblatts</a:t>
            </a:r>
            <a:br>
              <a:rPr lang="de-DE" sz="1700" dirty="0"/>
            </a:br>
            <a:r>
              <a:rPr lang="de-DE" sz="1700" i="1" dirty="0"/>
              <a:t>DZLM-Modul-Digitale_Medien_Stochastik_1020_Testproblem_AB.</a:t>
            </a:r>
          </a:p>
        </p:txBody>
      </p:sp>
      <p:sp>
        <p:nvSpPr>
          <p:cNvPr id="5" name="Titel 4"/>
          <p:cNvSpPr>
            <a:spLocks noGrp="1"/>
          </p:cNvSpPr>
          <p:nvPr>
            <p:ph type="title"/>
          </p:nvPr>
        </p:nvSpPr>
        <p:spPr/>
        <p:txBody>
          <a:bodyPr>
            <a:noAutofit/>
          </a:bodyPr>
          <a:lstStyle/>
          <a:p>
            <a:r>
              <a:rPr lang="de-DE" dirty="0"/>
              <a:t>5.2. Simulation zum 10/20-Testproblem</a:t>
            </a:r>
          </a:p>
        </p:txBody>
      </p:sp>
      <p:pic>
        <p:nvPicPr>
          <p:cNvPr id="6" name="Grafik 5">
            <a:extLst>
              <a:ext uri="{FF2B5EF4-FFF2-40B4-BE49-F238E27FC236}">
                <a16:creationId xmlns:a16="http://schemas.microsoft.com/office/drawing/2014/main" id="{959E5DC8-52A3-4653-87FB-8617A97B2C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6189585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solidFill>
                      <a:prstClr val="black"/>
                    </a:solidFill>
                  </a:rPr>
                  <a:t>Man erstellt zunächst, wie auf den Hilfekarte 4.4. bis 4.6. dargestellt, eine Urnenziehung. </a:t>
                </a:r>
              </a:p>
              <a:p>
                <a:pPr marL="342900" lvl="0" indent="-342900">
                  <a:buFont typeface="+mj-lt"/>
                  <a:buAutoNum type="arabicPeriod"/>
                </a:pPr>
                <a:r>
                  <a:rPr lang="de-DE" sz="1800" dirty="0">
                    <a:solidFill>
                      <a:prstClr val="black"/>
                    </a:solidFill>
                  </a:rPr>
                  <a:t>Die Urne wird mit den Kugeln von 1 bis 6 gefüllt.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In zwei Spalten werden jeweils der Wurf eines der Würfel simuliert.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Die Differenz der beiden Würfelwürfe wird in einer weiteren freien Spalte durchgeführt.</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Achten Sie darauf, dass der Absolutbetrag der Differenz (</a:t>
                </a:r>
                <a14:m>
                  <m:oMath xmlns:m="http://schemas.openxmlformats.org/officeDocument/2006/math">
                    <m:r>
                      <a:rPr lang="de-DE" kern="1200">
                        <a:latin typeface="Cambria Math" panose="02040503050406030204" pitchFamily="18" charset="0"/>
                      </a:rPr>
                      <m:t>𝑎𝑏𝑠</m:t>
                    </m:r>
                    <m:r>
                      <a:rPr lang="de-DE" kern="1200">
                        <a:latin typeface="Cambria Math" panose="02040503050406030204" pitchFamily="18" charset="0"/>
                      </a:rPr>
                      <m:t>(&lt;</m:t>
                    </m:r>
                    <m:r>
                      <a:rPr lang="de-DE" kern="1200">
                        <a:latin typeface="Cambria Math" panose="02040503050406030204" pitchFamily="18" charset="0"/>
                      </a:rPr>
                      <m:t>𝑥</m:t>
                    </m:r>
                    <m:r>
                      <a:rPr lang="de-DE" kern="1200">
                        <a:latin typeface="Cambria Math" panose="02040503050406030204" pitchFamily="18" charset="0"/>
                      </a:rPr>
                      <m:t>&gt;)</m:t>
                    </m:r>
                  </m:oMath>
                </a14:m>
                <a:r>
                  <a:rPr lang="de-DE" dirty="0">
                    <a:solidFill>
                      <a:prstClr val="black"/>
                    </a:solidFill>
                    <a:latin typeface="Calibri" panose="020F0502020204030204" pitchFamily="34" charset="0"/>
                    <a:cs typeface="Calibri" panose="020F0502020204030204" pitchFamily="34" charset="0"/>
                  </a:rPr>
                  <a:t>, Hilfekarte 3.2.) gesucht wird.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Falls die Anzahlen der Differenzen bestimmt werden sollen, kann dies über den ZähleWenn-Befehl (Hilfekarte 3.1.) gemacht werden.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Die Visualisierung der Differenzen kann analog zu Hilfekarte 3.3. bzw. 3.5. erstellt werden. </a:t>
                </a:r>
              </a:p>
              <a:p>
                <a:pPr lvl="1"/>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357" t="-1389" r="-500"/>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5.1. Lösungshinweis: Simulation zu Differenz trifft</a:t>
            </a:r>
          </a:p>
        </p:txBody>
      </p:sp>
    </p:spTree>
    <p:extLst>
      <p:ext uri="{BB962C8B-B14F-4D97-AF65-F5344CB8AC3E}">
        <p14:creationId xmlns:p14="http://schemas.microsoft.com/office/powerpoint/2010/main" val="13845805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697080"/>
            <a:ext cx="8531078" cy="5711528"/>
          </a:xfrm>
        </p:spPr>
        <p:txBody>
          <a:bodyPr/>
          <a:lstStyle/>
          <a:p>
            <a:pPr marL="342900" indent="-342900">
              <a:spcAft>
                <a:spcPts val="400"/>
              </a:spcAft>
              <a:buFont typeface="Wingdings" panose="05000000000000000000" pitchFamily="2" charset="2"/>
              <a:buChar char="§"/>
            </a:pPr>
            <a:r>
              <a:rPr lang="de-DE" sz="1800" dirty="0">
                <a:solidFill>
                  <a:prstClr val="black"/>
                </a:solidFill>
              </a:rPr>
              <a:t>Man erstellt zunächst, wie auf den Hilfekarte 4.4. bis 4.6. dargestellt, eine Urnenziehung. </a:t>
            </a:r>
          </a:p>
          <a:p>
            <a:pPr marL="342900" lvl="0" indent="-342900">
              <a:spcAft>
                <a:spcPts val="400"/>
              </a:spcAft>
              <a:buFont typeface="Wingdings" panose="05000000000000000000" pitchFamily="2" charset="2"/>
              <a:buChar char="§"/>
            </a:pPr>
            <a:r>
              <a:rPr lang="de-DE" sz="1800" dirty="0">
                <a:solidFill>
                  <a:prstClr val="black"/>
                </a:solidFill>
              </a:rPr>
              <a:t>Die Simulation der beiden Teste basiert auf einem mehrfach hintereinander ausgeführten Münzwurf. Fülle daher die Urne wie folgt:</a:t>
            </a:r>
          </a:p>
          <a:p>
            <a:pPr marL="800100" lvl="1" indent="-342900">
              <a:spcAft>
                <a:spcPts val="400"/>
              </a:spcAft>
              <a:buFont typeface="Wingdings" panose="05000000000000000000" pitchFamily="2" charset="2"/>
              <a:buChar char="§"/>
            </a:pPr>
            <a:r>
              <a:rPr lang="de-DE" dirty="0">
                <a:solidFill>
                  <a:prstClr val="black"/>
                </a:solidFill>
              </a:rPr>
              <a:t>Eine Kugel mit Namen 1 </a:t>
            </a:r>
            <a:r>
              <a:rPr lang="de-DE" dirty="0">
                <a:solidFill>
                  <a:prstClr val="black"/>
                </a:solidFill>
                <a:latin typeface="Cambria Math" panose="02040503050406030204" pitchFamily="18" charset="0"/>
                <a:ea typeface="Cambria Math" panose="02040503050406030204" pitchFamily="18" charset="0"/>
              </a:rPr>
              <a:t>≙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Zahl  </a:t>
            </a:r>
            <a:r>
              <a:rPr lang="de-DE" dirty="0">
                <a:solidFill>
                  <a:prstClr val="black"/>
                </a:solidFill>
                <a:latin typeface="Cambria Math" panose="02040503050406030204" pitchFamily="18" charset="0"/>
                <a:ea typeface="Cambria Math" panose="02040503050406030204" pitchFamily="18" charset="0"/>
              </a:rPr>
              <a:t>≙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richtig beantwortete Frage</a:t>
            </a:r>
          </a:p>
          <a:p>
            <a:pPr marL="800100" lvl="1" indent="-342900">
              <a:spcAft>
                <a:spcPts val="400"/>
              </a:spcAft>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Eine Kugel mit Namen 0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 Kopf ≙ falsch beantwortete Frage</a:t>
            </a:r>
          </a:p>
          <a:p>
            <a:pPr marL="342900" indent="-342900">
              <a:spcAft>
                <a:spcPts val="400"/>
              </a:spcAft>
              <a:buFont typeface="Wingdings" panose="05000000000000000000" pitchFamily="2" charset="2"/>
              <a:buChar char="§"/>
            </a:pPr>
            <a:r>
              <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rPr>
              <a:t>Analog zu Hilfekarte 4.5. wird die Urnenziehung 10-mal (für den 10er Test) bzw. 20-mal (für den 20er Test) in einer Zeile ausgeführt. </a:t>
            </a: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r>
              <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rPr>
              <a:t>Die Summe der Ergebnisse (siehe Hilfekarte 3.2.) entspricht der Anzahl der richtig beantworteten Fragen.  </a:t>
            </a:r>
          </a:p>
          <a:p>
            <a:pPr marL="342900" indent="-342900">
              <a:spcAft>
                <a:spcPts val="400"/>
              </a:spcAft>
              <a:buFont typeface="Wingdings" panose="05000000000000000000" pitchFamily="2" charset="2"/>
              <a:buChar char="§"/>
            </a:pPr>
            <a:r>
              <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rPr>
              <a:t>Falls die Summe größer/gleich 6 (für den 10er Test) bzw. größer als 12 (für den 20er Test) ist, wurde der Test bestanden. Zu Auswertung kann Hilfekarte 3.1. genutzt werden.  </a:t>
            </a:r>
          </a:p>
          <a:p>
            <a:pPr marL="342900" indent="-342900">
              <a:buFont typeface="Wingdings" panose="05000000000000000000" pitchFamily="2" charset="2"/>
              <a:buChar char="§"/>
            </a:pPr>
            <a:endPar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p:txBody>
      </p:sp>
      <p:sp>
        <p:nvSpPr>
          <p:cNvPr id="5" name="Titel 4"/>
          <p:cNvSpPr>
            <a:spLocks noGrp="1"/>
          </p:cNvSpPr>
          <p:nvPr>
            <p:ph type="title"/>
          </p:nvPr>
        </p:nvSpPr>
        <p:spPr>
          <a:xfrm>
            <a:off x="191722" y="132742"/>
            <a:ext cx="8531078" cy="490861"/>
          </a:xfrm>
        </p:spPr>
        <p:txBody>
          <a:bodyPr>
            <a:noAutofit/>
          </a:bodyPr>
          <a:lstStyle/>
          <a:p>
            <a:r>
              <a:rPr lang="de-DE" dirty="0"/>
              <a:t>5.2. Lösungshinweis: Simulation zum 10/20-Testproblem</a:t>
            </a:r>
          </a:p>
        </p:txBody>
      </p:sp>
      <p:sp>
        <p:nvSpPr>
          <p:cNvPr id="7" name="Rechteck 6"/>
          <p:cNvSpPr/>
          <p:nvPr/>
        </p:nvSpPr>
        <p:spPr>
          <a:xfrm>
            <a:off x="285317" y="3421975"/>
            <a:ext cx="8343888"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Achten Sie dabei darauf, dass bei den Verweisen auf Kugeln der Urne auf die $-Zeichen. Hierdurch bleiben diese immer erhalten. Das bedeutet in diesen Fall: </a:t>
            </a:r>
            <a:r>
              <a:rPr lang="de-DE" sz="1400" b="1" dirty="0" err="1">
                <a:latin typeface="Calibri" panose="020F0502020204030204" pitchFamily="34" charset="0"/>
                <a:cs typeface="Calibri" panose="020F0502020204030204" pitchFamily="34" charset="0"/>
              </a:rPr>
              <a:t>FülleZellen</a:t>
            </a:r>
            <a:r>
              <a:rPr lang="de-DE" sz="1400" b="1" dirty="0">
                <a:latin typeface="Calibri" panose="020F0502020204030204" pitchFamily="34" charset="0"/>
                <a:cs typeface="Calibri" panose="020F0502020204030204" pitchFamily="34" charset="0"/>
              </a:rPr>
              <a:t>(C1:L1, ZufälligesElement($A$1:$A$2))  </a:t>
            </a:r>
            <a:r>
              <a:rPr lang="de-DE" sz="1400" dirty="0">
                <a:latin typeface="Calibri" panose="020F0502020204030204" pitchFamily="34" charset="0"/>
                <a:cs typeface="Calibri" panose="020F0502020204030204" pitchFamily="34" charset="0"/>
              </a:rPr>
              <a:t>(10er-Test)</a:t>
            </a:r>
          </a:p>
        </p:txBody>
      </p:sp>
      <p:sp>
        <p:nvSpPr>
          <p:cNvPr id="8" name="Rechteck 7"/>
          <p:cNvSpPr/>
          <p:nvPr/>
        </p:nvSpPr>
        <p:spPr>
          <a:xfrm>
            <a:off x="285317" y="4291799"/>
            <a:ext cx="8343889"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Um die spätere vollautomatische Simulation des 10/20-Testproblems nachvollziehbarer zu machen, soll ein Test in einer Zeile simuliert werden. Alternativ kann ein Test auch in einer Spalte simuliert werden. </a:t>
            </a:r>
          </a:p>
        </p:txBody>
      </p:sp>
    </p:spTree>
    <p:extLst>
      <p:ext uri="{BB962C8B-B14F-4D97-AF65-F5344CB8AC3E}">
        <p14:creationId xmlns:p14="http://schemas.microsoft.com/office/powerpoint/2010/main" val="19597937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Bei dem Würfelspiel Chuck-a-Luck setzt eine Person auf eine der Zahlen</a:t>
            </a:r>
            <a:br>
              <a:rPr lang="de-DE" sz="1800" dirty="0"/>
            </a:br>
            <a:r>
              <a:rPr lang="de-DE" sz="1800" dirty="0"/>
              <a:t>1 bis 6. Danach wirft sie drei Würfel. </a:t>
            </a:r>
          </a:p>
          <a:p>
            <a:r>
              <a:rPr lang="de-DE" sz="1800" dirty="0"/>
              <a:t>Würfelt die Person die gesetzte Zahl 1-, 2-, 3-mal, so erhält sie das 1fache, 2fache, 3fache seines Einsatzes (z. B. 1€) und seinen Einsatz zurück. Andernfalls verliert sie ihren Einsatz an die Bank.</a:t>
            </a:r>
          </a:p>
          <a:p>
            <a:endParaRPr lang="de-DE" sz="1800" dirty="0"/>
          </a:p>
          <a:p>
            <a:r>
              <a:rPr lang="de-DE" sz="1800" dirty="0"/>
              <a:t>Aufgaben:</a:t>
            </a:r>
          </a:p>
          <a:p>
            <a:pPr marL="342900" indent="-342900">
              <a:buFont typeface="Wingdings" panose="05000000000000000000" pitchFamily="2" charset="2"/>
              <a:buChar char="§"/>
            </a:pPr>
            <a:r>
              <a:rPr lang="de-DE" sz="1800" dirty="0"/>
              <a:t>Erstellen Sie eine geeignete Simulation für das Spiel </a:t>
            </a:r>
            <a:r>
              <a:rPr lang="de-DE" sz="1800" i="1" dirty="0"/>
              <a:t>Chuck-A-Luck</a:t>
            </a:r>
            <a:r>
              <a:rPr lang="de-DE" sz="1800" dirty="0"/>
              <a:t> mit mindestens 100 Durchführungen und bestimmen Sie den durchschnittliche Gewinn bzw. Verlust des Spiels.</a:t>
            </a:r>
          </a:p>
          <a:p>
            <a:pPr marL="342900" indent="-342900">
              <a:buFont typeface="Wingdings" panose="05000000000000000000" pitchFamily="2" charset="2"/>
              <a:buChar char="§"/>
            </a:pPr>
            <a:r>
              <a:rPr lang="de-DE" sz="1800" dirty="0"/>
              <a:t>Erhöhen Sie anschließend die Anzahl der Simulationsdurchführungen und beobachten Sie, wie sich der durchschnittliche Gewinn bzw. Verlust des Spiels bei einer Wiederholung der Simulation verändert.</a:t>
            </a:r>
          </a:p>
          <a:p>
            <a:pPr marL="342900" indent="-342900">
              <a:buFont typeface="Wingdings" panose="05000000000000000000" pitchFamily="2" charset="2"/>
              <a:buChar char="§"/>
            </a:pPr>
            <a:r>
              <a:rPr lang="de-DE" sz="1800" dirty="0"/>
              <a:t>Bearbeiten Sie auch die anderen Aufgaben des Arbeitsblatts</a:t>
            </a:r>
            <a:br>
              <a:rPr lang="de-DE" sz="1800" dirty="0"/>
            </a:br>
            <a:r>
              <a:rPr lang="de-DE" sz="1800" i="1" dirty="0"/>
              <a:t>DZLM-Modul-</a:t>
            </a:r>
            <a:r>
              <a:rPr lang="de-DE" sz="1800" i="1" dirty="0" err="1"/>
              <a:t>Digitale_Medien_Stochastik_Chuck_a_Luck_rel_H_AB</a:t>
            </a:r>
            <a:r>
              <a:rPr lang="de-DE" sz="1800" i="1" dirty="0"/>
              <a:t>.</a:t>
            </a:r>
          </a:p>
        </p:txBody>
      </p:sp>
      <p:sp>
        <p:nvSpPr>
          <p:cNvPr id="5" name="Titel 4"/>
          <p:cNvSpPr>
            <a:spLocks noGrp="1"/>
          </p:cNvSpPr>
          <p:nvPr>
            <p:ph type="title"/>
          </p:nvPr>
        </p:nvSpPr>
        <p:spPr/>
        <p:txBody>
          <a:bodyPr>
            <a:noAutofit/>
          </a:bodyPr>
          <a:lstStyle/>
          <a:p>
            <a:r>
              <a:rPr lang="de-DE" dirty="0"/>
              <a:t>5.3. Simulation zu Chuck-A-Luck</a:t>
            </a:r>
          </a:p>
        </p:txBody>
      </p:sp>
      <p:pic>
        <p:nvPicPr>
          <p:cNvPr id="6" name="Grafik 5">
            <a:extLst>
              <a:ext uri="{FF2B5EF4-FFF2-40B4-BE49-F238E27FC236}">
                <a16:creationId xmlns:a16="http://schemas.microsoft.com/office/drawing/2014/main" id="{2D55C252-A5C5-4D81-B881-E5391419D4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1722224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Eine Gruppe von 24 Schüler*innen findet sich zufällig und unabhängig </a:t>
            </a:r>
            <a:br>
              <a:rPr lang="de-DE" sz="1800" dirty="0"/>
            </a:br>
            <a:r>
              <a:rPr lang="de-DE" sz="1800" dirty="0"/>
              <a:t>voneinander auf dem Schulhof zusammen. </a:t>
            </a:r>
          </a:p>
          <a:p>
            <a:r>
              <a:rPr lang="de-DE" sz="1800" dirty="0"/>
              <a:t>Wie groß ist die Wahrscheinlichkeit, dass mindestens zwei von ihnen am gleichen Tag Geburtstag haben?</a:t>
            </a:r>
            <a:br>
              <a:rPr lang="de-DE" sz="1800" dirty="0"/>
            </a:br>
            <a:r>
              <a:rPr lang="de-DE" sz="1800" dirty="0"/>
              <a:t>(Vereinfachung: Ein Jahr hat 365 Tage und alle Geburtstage sind über das Jahr gleichverteilt)</a:t>
            </a:r>
          </a:p>
          <a:p>
            <a:endParaRPr lang="de-DE" sz="1800" dirty="0"/>
          </a:p>
          <a:p>
            <a:r>
              <a:rPr lang="de-DE" sz="1800" dirty="0"/>
              <a:t>Aufgabe:</a:t>
            </a:r>
          </a:p>
          <a:p>
            <a:pPr marL="342900" indent="-342900">
              <a:buFont typeface="Wingdings" panose="05000000000000000000" pitchFamily="2" charset="2"/>
              <a:buChar char="§"/>
            </a:pPr>
            <a:r>
              <a:rPr lang="de-DE" sz="1800" dirty="0"/>
              <a:t>Erstellen Sie eine geeignete Simulation, die die einzelnen Geburtstage der 24 Personen in einer Zeile ausgibt. </a:t>
            </a:r>
          </a:p>
          <a:p>
            <a:endParaRPr lang="de-DE" sz="1800" dirty="0"/>
          </a:p>
        </p:txBody>
      </p:sp>
      <p:sp>
        <p:nvSpPr>
          <p:cNvPr id="5" name="Titel 4"/>
          <p:cNvSpPr>
            <a:spLocks noGrp="1"/>
          </p:cNvSpPr>
          <p:nvPr>
            <p:ph type="title"/>
          </p:nvPr>
        </p:nvSpPr>
        <p:spPr/>
        <p:txBody>
          <a:bodyPr>
            <a:noAutofit/>
          </a:bodyPr>
          <a:lstStyle/>
          <a:p>
            <a:r>
              <a:rPr lang="de-DE" dirty="0"/>
              <a:t>5.4. Geburtstagsproblem (Teil 1)</a:t>
            </a:r>
          </a:p>
        </p:txBody>
      </p:sp>
      <p:grpSp>
        <p:nvGrpSpPr>
          <p:cNvPr id="3" name="Gruppieren 2"/>
          <p:cNvGrpSpPr/>
          <p:nvPr/>
        </p:nvGrpSpPr>
        <p:grpSpPr>
          <a:xfrm>
            <a:off x="93133" y="4831668"/>
            <a:ext cx="8957734" cy="762647"/>
            <a:chOff x="0" y="5466668"/>
            <a:chExt cx="8957734" cy="762647"/>
          </a:xfrm>
        </p:grpSpPr>
        <p:grpSp>
          <p:nvGrpSpPr>
            <p:cNvPr id="10" name="Gruppieren 9"/>
            <p:cNvGrpSpPr/>
            <p:nvPr/>
          </p:nvGrpSpPr>
          <p:grpSpPr>
            <a:xfrm>
              <a:off x="53902" y="5466668"/>
              <a:ext cx="8903832" cy="753980"/>
              <a:chOff x="465513" y="4230848"/>
              <a:chExt cx="5763773" cy="458622"/>
            </a:xfrm>
          </p:grpSpPr>
          <p:sp>
            <p:nvSpPr>
              <p:cNvPr id="6" name="Textfeld 5"/>
              <p:cNvSpPr txBox="1"/>
              <p:nvPr/>
            </p:nvSpPr>
            <p:spPr>
              <a:xfrm>
                <a:off x="3409592" y="4380710"/>
                <a:ext cx="238246" cy="243238"/>
              </a:xfrm>
              <a:prstGeom prst="rect">
                <a:avLst/>
              </a:prstGeom>
              <a:noFill/>
            </p:spPr>
            <p:txBody>
              <a:bodyPr wrap="square" rtlCol="0">
                <a:spAutoFit/>
              </a:bodyPr>
              <a:lstStyle/>
              <a:p>
                <a:r>
                  <a:rPr lang="de-DE" sz="2000" dirty="0">
                    <a:latin typeface="Calibri" panose="020F0502020204030204" pitchFamily="34" charset="0"/>
                  </a:rPr>
                  <a:t>…</a:t>
                </a:r>
              </a:p>
            </p:txBody>
          </p:sp>
          <p:sp>
            <p:nvSpPr>
              <p:cNvPr id="9" name="Rechteck 8"/>
              <p:cNvSpPr/>
              <p:nvPr/>
            </p:nvSpPr>
            <p:spPr bwMode="auto">
              <a:xfrm>
                <a:off x="465513" y="4230848"/>
                <a:ext cx="5763773" cy="458622"/>
              </a:xfrm>
              <a:prstGeom prst="rect">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pic>
          <p:nvPicPr>
            <p:cNvPr id="16" name="Grafik 15"/>
            <p:cNvPicPr>
              <a:picLocks noChangeAspect="1"/>
            </p:cNvPicPr>
            <p:nvPr/>
          </p:nvPicPr>
          <p:blipFill rotWithShape="1">
            <a:blip r:embed="rId2"/>
            <a:srcRect l="-542" t="1302" r="73243" b="61852"/>
            <a:stretch/>
          </p:blipFill>
          <p:spPr>
            <a:xfrm>
              <a:off x="0" y="5526579"/>
              <a:ext cx="4455955" cy="702736"/>
            </a:xfrm>
            <a:prstGeom prst="rect">
              <a:avLst/>
            </a:prstGeom>
          </p:spPr>
        </p:pic>
        <p:pic>
          <p:nvPicPr>
            <p:cNvPr id="17" name="Grafik 16"/>
            <p:cNvPicPr>
              <a:picLocks noChangeAspect="1"/>
            </p:cNvPicPr>
            <p:nvPr/>
          </p:nvPicPr>
          <p:blipFill rotWithShape="1">
            <a:blip r:embed="rId2"/>
            <a:srcRect l="76504" t="1302" r="-71" b="61852"/>
            <a:stretch/>
          </p:blipFill>
          <p:spPr>
            <a:xfrm>
              <a:off x="5110938" y="5522246"/>
              <a:ext cx="3846796" cy="702736"/>
            </a:xfrm>
            <a:prstGeom prst="rect">
              <a:avLst/>
            </a:prstGeom>
          </p:spPr>
        </p:pic>
      </p:grpSp>
      <p:pic>
        <p:nvPicPr>
          <p:cNvPr id="14" name="Grafik 13">
            <a:extLst>
              <a:ext uri="{FF2B5EF4-FFF2-40B4-BE49-F238E27FC236}">
                <a16:creationId xmlns:a16="http://schemas.microsoft.com/office/drawing/2014/main" id="{726EDCD8-1C62-4497-9493-70811E13D0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64877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Man erstellt zunächst, wie auf den Hilfekarte 4.4. bis 4.6. dargestellt, eine Urnenziehung. </a:t>
            </a:r>
          </a:p>
          <a:p>
            <a:pPr marL="342900" lvl="0" indent="-342900">
              <a:buFont typeface="Wingdings" panose="05000000000000000000" pitchFamily="2" charset="2"/>
              <a:buChar char="§"/>
            </a:pPr>
            <a:r>
              <a:rPr lang="de-DE" sz="1800" dirty="0">
                <a:solidFill>
                  <a:prstClr val="black"/>
                </a:solidFill>
              </a:rPr>
              <a:t>Um die Simulation des Würfelwurfs zu vereinfachen, wird folgendes betrachtet:</a:t>
            </a:r>
          </a:p>
          <a:p>
            <a:pPr marL="800100" lvl="1" indent="-342900">
              <a:buFont typeface="Wingdings" panose="05000000000000000000" pitchFamily="2" charset="2"/>
              <a:buChar char="§"/>
            </a:pPr>
            <a:r>
              <a:rPr lang="de-DE" dirty="0">
                <a:solidFill>
                  <a:prstClr val="black"/>
                </a:solidFill>
              </a:rPr>
              <a:t>Wird die Zahl des Spielers gewürfelt/gezogen           </a:t>
            </a:r>
            <a:r>
              <a:rPr lang="de-DE" dirty="0">
                <a:solidFill>
                  <a:prstClr val="black"/>
                </a:solidFill>
                <a:latin typeface="Cambria Math" panose="02040503050406030204" pitchFamily="18" charset="0"/>
                <a:ea typeface="Cambria Math" panose="02040503050406030204" pitchFamily="18" charset="0"/>
              </a:rPr>
              <a:t>≙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1</a:t>
            </a:r>
          </a:p>
          <a:p>
            <a:pPr marL="800100" lvl="1" indent="-342900">
              <a:buFont typeface="Wingdings" panose="05000000000000000000" pitchFamily="2" charset="2"/>
              <a:buChar char="§"/>
            </a:pP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Wird die Zahl des Spielers nicht gewürfelt/gezogen</a:t>
            </a:r>
            <a:r>
              <a:rPr lang="de-DE" dirty="0">
                <a:solidFill>
                  <a:prstClr val="black"/>
                </a:solidFill>
                <a:latin typeface="Cambria Math" panose="02040503050406030204" pitchFamily="18" charset="0"/>
                <a:ea typeface="Cambria Math" panose="02040503050406030204" pitchFamily="18" charset="0"/>
              </a:rPr>
              <a:t> ≙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0</a:t>
            </a:r>
          </a:p>
          <a:p>
            <a:pPr marL="800100" lvl="1" indent="-342900">
              <a:buFont typeface="Wingdings" panose="05000000000000000000" pitchFamily="2" charset="2"/>
              <a:buChar char="Ø"/>
            </a:pP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Dies Bedeutet man erstellt eine Urne mit einer Kugeln „1“ und fünf Kugeln „0“</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In drei Spalten wird jeweils ein einfacher Würfelwurf simuliert.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Die Auszählung des Würfe findet in einer freien Spalte statt.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Aufgrund der Reduzierung der Situation auf die Ereignisse 0 und 1, kann das Auszählen über eine Addition der Würfelwürfe bzw. Summenbefehl stattfinden.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Z. B. Bedeutet das Summenergebnis 2, dass der Spieler in diesem Wurf das 2-fache seines Würfelwurfes zurück erhält (siehe z.B. Hilfekarten 3.1. und 3.2.). </a:t>
            </a:r>
          </a:p>
        </p:txBody>
      </p:sp>
      <p:sp>
        <p:nvSpPr>
          <p:cNvPr id="5" name="Titel 4"/>
          <p:cNvSpPr>
            <a:spLocks noGrp="1"/>
          </p:cNvSpPr>
          <p:nvPr>
            <p:ph type="title"/>
          </p:nvPr>
        </p:nvSpPr>
        <p:spPr/>
        <p:txBody>
          <a:bodyPr>
            <a:noAutofit/>
          </a:bodyPr>
          <a:lstStyle/>
          <a:p>
            <a:r>
              <a:rPr lang="de-DE" dirty="0"/>
              <a:t>5.3. Lösungshinweis: Simulation zu Chuck-A-Luck</a:t>
            </a:r>
          </a:p>
        </p:txBody>
      </p:sp>
      <p:sp>
        <p:nvSpPr>
          <p:cNvPr id="7" name="Rechteck 6"/>
          <p:cNvSpPr/>
          <p:nvPr/>
        </p:nvSpPr>
        <p:spPr>
          <a:xfrm>
            <a:off x="734961" y="5355793"/>
            <a:ext cx="7444599"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Der Würfel kann auch in einer Urne mit Kugeln von 1 bis 6 simuliert werden. Allerdings ist in diesem Fall das auszählen eines Wurfes komplexer (Mehrfach verschachtelter ZähleWenn-Befehl). </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Zusätzlich muss eine Zahl, z. B. die 5, als die vom Spieler gewählte Zahl angesehen werden.  Daher die Vereinfachung der Situation auf die Ereignisse 0 und 1.</a:t>
            </a:r>
          </a:p>
        </p:txBody>
      </p:sp>
    </p:spTree>
    <p:extLst>
      <p:ext uri="{BB962C8B-B14F-4D97-AF65-F5344CB8AC3E}">
        <p14:creationId xmlns:p14="http://schemas.microsoft.com/office/powerpoint/2010/main" val="6004595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lvl="0" indent="-342900">
              <a:buFont typeface="Wingdings" panose="05000000000000000000" pitchFamily="2" charset="2"/>
              <a:buChar char="§"/>
            </a:pPr>
            <a:r>
              <a:rPr lang="de-DE" sz="1800" dirty="0">
                <a:solidFill>
                  <a:prstClr val="black"/>
                </a:solidFill>
              </a:rPr>
              <a:t>Da das Tabellen-Fenster in GeoGebra Classic 6 auf 350 Zeilen beschränkt ist (das Tabellen-Fenster in GeoGebra 5 ist unbeschränkt), kann keine Spalte mit 365 Kugeln / Tagen gefüllt werden. Somit kann das Geburtstagsproblem nicht über einer Urnenziehung, wie auf den Hilfekarten 4.3. bis 4.5. beschrieben, ablaufen. </a:t>
            </a:r>
          </a:p>
          <a:p>
            <a:pPr marL="342900" indent="-342900">
              <a:buFont typeface="Wingdings" panose="05000000000000000000" pitchFamily="2" charset="2"/>
              <a:buChar char="§"/>
            </a:pPr>
            <a:r>
              <a:rPr lang="de-DE" sz="1800" dirty="0">
                <a:solidFill>
                  <a:prstClr val="black"/>
                </a:solidFill>
              </a:rPr>
              <a:t>Stattdessen wird auf den Befehl der </a:t>
            </a:r>
            <a:r>
              <a:rPr lang="de-DE" sz="1800" b="1" dirty="0">
                <a:latin typeface="Calibri" panose="020F0502020204030204" pitchFamily="34" charset="0"/>
                <a:cs typeface="Calibri" panose="020F0502020204030204" pitchFamily="34" charset="0"/>
              </a:rPr>
              <a:t>(gleichverteilte) ganze Zufallszahlen </a:t>
            </a:r>
            <a:r>
              <a:rPr lang="de-DE" sz="1800" dirty="0">
                <a:latin typeface="Calibri" panose="020F0502020204030204" pitchFamily="34" charset="0"/>
                <a:cs typeface="Calibri" panose="020F0502020204030204" pitchFamily="34" charset="0"/>
              </a:rPr>
              <a:t>(Hilfekarte 4.1.) zurückgegriffen</a:t>
            </a:r>
          </a:p>
          <a:p>
            <a:pPr marL="800100" lvl="1" indent="-342900">
              <a:spcBef>
                <a:spcPts val="1200"/>
              </a:spcBef>
              <a:spcAft>
                <a:spcPts val="0"/>
              </a:spcAft>
              <a:buFont typeface="Wingdings" panose="05000000000000000000" pitchFamily="2" charset="2"/>
              <a:buChar char="§"/>
            </a:pPr>
            <a:r>
              <a:rPr lang="de-DE" sz="1600" dirty="0">
                <a:latin typeface="Calibri" panose="020F0502020204030204" pitchFamily="34" charset="0"/>
                <a:cs typeface="Calibri" panose="020F0502020204030204" pitchFamily="34" charset="0"/>
              </a:rPr>
              <a:t>In der ersten Zeile sollen die Geburtstage aller Schüler*innen einer Gruppe simuliert. </a:t>
            </a:r>
          </a:p>
          <a:p>
            <a:pPr marL="800100" lvl="1" indent="-342900">
              <a:spcAft>
                <a:spcPts val="0"/>
              </a:spcAft>
              <a:buFont typeface="Wingdings" panose="05000000000000000000" pitchFamily="2" charset="2"/>
              <a:buChar char="§"/>
            </a:pPr>
            <a:r>
              <a:rPr lang="de-DE" sz="1600" dirty="0">
                <a:latin typeface="Calibri" panose="020F0502020204030204" pitchFamily="34" charset="0"/>
                <a:cs typeface="Calibri" panose="020F0502020204030204" pitchFamily="34" charset="0"/>
              </a:rPr>
              <a:t>Da davon ausgegangen wird, dass ein Jahr 365 Tage besitzt, ist der Minimalwert 1 und Maximalwert 365 bei diesem Befehl. Wir verwenden also die Modellierungsannahme, dass alle Tage eines Jahres gleich wahrscheinlich in Bezug auf Geburtstage sind.</a:t>
            </a:r>
          </a:p>
          <a:p>
            <a:pPr marL="342900" indent="-342900">
              <a:spcAft>
                <a:spcPts val="0"/>
              </a:spcAft>
              <a:buFont typeface="Wingdings" panose="05000000000000000000" pitchFamily="2" charset="2"/>
              <a:buChar char="§"/>
            </a:pPr>
            <a:r>
              <a:rPr lang="de-DE" sz="1800" dirty="0">
                <a:latin typeface="Calibri" panose="020F0502020204030204" pitchFamily="34" charset="0"/>
                <a:cs typeface="Calibri" panose="020F0502020204030204" pitchFamily="34" charset="0"/>
              </a:rPr>
              <a:t>Zur Simulation eines Geburtstages wird in Zelle A2 somit der Befehl </a:t>
            </a:r>
            <a:r>
              <a:rPr lang="de-DE" sz="1800" b="1" dirty="0">
                <a:latin typeface="Calibri" panose="020F0502020204030204" pitchFamily="34" charset="0"/>
                <a:cs typeface="Calibri" panose="020F0502020204030204" pitchFamily="34" charset="0"/>
              </a:rPr>
              <a:t>Zufallszahl(1,365)</a:t>
            </a:r>
            <a:r>
              <a:rPr lang="de-DE" sz="1800" dirty="0">
                <a:latin typeface="Calibri" panose="020F0502020204030204" pitchFamily="34" charset="0"/>
                <a:cs typeface="Calibri" panose="020F0502020204030204" pitchFamily="34" charset="0"/>
              </a:rPr>
              <a:t> eingetragen. </a:t>
            </a:r>
          </a:p>
          <a:p>
            <a:pPr marL="342900" indent="-342900">
              <a:spcAft>
                <a:spcPts val="0"/>
              </a:spcAft>
              <a:buFont typeface="Wingdings" panose="05000000000000000000" pitchFamily="2" charset="2"/>
              <a:buChar char="§"/>
            </a:pPr>
            <a:r>
              <a:rPr lang="de-DE" sz="1800" dirty="0">
                <a:latin typeface="Calibri" panose="020F0502020204030204" pitchFamily="34" charset="0"/>
                <a:cs typeface="Calibri" panose="020F0502020204030204" pitchFamily="34" charset="0"/>
              </a:rPr>
              <a:t>Durch Ziehen kann dieser Befehl einfach in weitere Zellen übertragen werden </a:t>
            </a:r>
            <a:br>
              <a:rPr lang="de-DE" sz="1800" dirty="0">
                <a:latin typeface="Calibri" panose="020F0502020204030204" pitchFamily="34" charset="0"/>
                <a:cs typeface="Calibri" panose="020F0502020204030204" pitchFamily="34" charset="0"/>
              </a:rPr>
            </a:br>
            <a:r>
              <a:rPr lang="de-DE" sz="1800" dirty="0">
                <a:latin typeface="Calibri" panose="020F0502020204030204" pitchFamily="34" charset="0"/>
                <a:cs typeface="Calibri" panose="020F0502020204030204" pitchFamily="34" charset="0"/>
              </a:rPr>
              <a:t>(auch </a:t>
            </a:r>
            <a:r>
              <a:rPr lang="de-DE" sz="1800" dirty="0"/>
              <a:t>Autoausfüllen genannt, </a:t>
            </a:r>
            <a:r>
              <a:rPr lang="de-DE" sz="1800" dirty="0">
                <a:latin typeface="Calibri" panose="020F0502020204030204" pitchFamily="34" charset="0"/>
                <a:cs typeface="Calibri" panose="020F0502020204030204" pitchFamily="34" charset="0"/>
              </a:rPr>
              <a:t>siehe Hilfekarte 1.6). </a:t>
            </a:r>
          </a:p>
          <a:p>
            <a:pPr marL="342900" lvl="1" indent="-342900">
              <a:spcBef>
                <a:spcPts val="576"/>
              </a:spcBef>
              <a:spcAft>
                <a:spcPts val="0"/>
              </a:spcAft>
              <a:buClr>
                <a:srgbClr val="327A86"/>
              </a:buClr>
              <a:buFont typeface="Wingdings" panose="05000000000000000000" pitchFamily="2" charset="2"/>
              <a:buChar char="§"/>
            </a:pPr>
            <a:r>
              <a:rPr lang="de-DE" dirty="0">
                <a:latin typeface="Calibri" panose="020F0502020204030204" pitchFamily="34" charset="0"/>
                <a:cs typeface="Calibri" panose="020F0502020204030204" pitchFamily="34" charset="0"/>
              </a:rPr>
              <a:t>Hierdurch entspricht der Eintrag in A2 dem Geburtstag des ersten Person, der Eintrag in B2 dem zweiten Geburtstag, der Eintrag in C2 dem dritten Geburtstag,  … und der Eintrag in X2 dem vierundzwanzigste Geburtstag.</a:t>
            </a:r>
          </a:p>
          <a:p>
            <a:pPr marL="342900" indent="-342900">
              <a:spcAft>
                <a:spcPts val="0"/>
              </a:spcAft>
              <a:buFont typeface="Wingdings" panose="05000000000000000000" pitchFamily="2" charset="2"/>
              <a:buChar char="§"/>
            </a:pPr>
            <a:endParaRPr lang="de-DE" sz="1800" dirty="0">
              <a:latin typeface="Calibri" panose="020F0502020204030204" pitchFamily="34" charset="0"/>
              <a:cs typeface="Calibri" panose="020F0502020204030204" pitchFamily="34" charset="0"/>
            </a:endParaRPr>
          </a:p>
        </p:txBody>
      </p:sp>
      <p:sp>
        <p:nvSpPr>
          <p:cNvPr id="5" name="Titel 4"/>
          <p:cNvSpPr>
            <a:spLocks noGrp="1"/>
          </p:cNvSpPr>
          <p:nvPr>
            <p:ph type="title"/>
          </p:nvPr>
        </p:nvSpPr>
        <p:spPr/>
        <p:txBody>
          <a:bodyPr>
            <a:noAutofit/>
          </a:bodyPr>
          <a:lstStyle/>
          <a:p>
            <a:r>
              <a:rPr lang="de-DE" dirty="0"/>
              <a:t>5.4. Lösungshinweis: Geburtstagsproblem (Teil 1)</a:t>
            </a:r>
          </a:p>
        </p:txBody>
      </p:sp>
      <p:pic>
        <p:nvPicPr>
          <p:cNvPr id="8" name="Grafik 7"/>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l="731" t="9234" b="12228"/>
          <a:stretch/>
        </p:blipFill>
        <p:spPr>
          <a:xfrm>
            <a:off x="2657859" y="2361355"/>
            <a:ext cx="3558115" cy="316576"/>
          </a:xfrm>
          <a:prstGeom prst="rect">
            <a:avLst/>
          </a:prstGeom>
          <a:ln w="28575">
            <a:solidFill>
              <a:schemeClr val="accent2">
                <a:lumMod val="75000"/>
              </a:schemeClr>
            </a:solidFill>
          </a:ln>
        </p:spPr>
      </p:pic>
    </p:spTree>
    <p:extLst>
      <p:ext uri="{BB962C8B-B14F-4D97-AF65-F5344CB8AC3E}">
        <p14:creationId xmlns:p14="http://schemas.microsoft.com/office/powerpoint/2010/main" val="1367899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Eine Gruppe von 24 Schüler*innen findet sich zufällig und unabhängig </a:t>
            </a:r>
            <a:br>
              <a:rPr lang="de-DE" sz="1800" dirty="0"/>
            </a:br>
            <a:r>
              <a:rPr lang="de-DE" sz="1800" dirty="0"/>
              <a:t>voneinander auf dem Schulhof zusammen. </a:t>
            </a:r>
          </a:p>
          <a:p>
            <a:r>
              <a:rPr lang="de-DE" sz="1800" dirty="0"/>
              <a:t>Wie groß ist die Wahrscheinlichkeit, dass mindestens zwei von ihnen am gleichen Tag Geburtstag haben?</a:t>
            </a:r>
            <a:br>
              <a:rPr lang="de-DE" sz="1800" dirty="0"/>
            </a:br>
            <a:r>
              <a:rPr lang="de-DE" sz="1800" dirty="0"/>
              <a:t>(Vereinfachung: Ein Jahr hat 365 Tage und alle Geburtstage sind über das Jahr gleichverteilt)</a:t>
            </a:r>
          </a:p>
          <a:p>
            <a:r>
              <a:rPr lang="de-DE" sz="1800" dirty="0"/>
              <a:t>Aufgaben:</a:t>
            </a:r>
          </a:p>
          <a:p>
            <a:pPr marL="342900" indent="-342900">
              <a:buFont typeface="Wingdings" panose="05000000000000000000" pitchFamily="2" charset="2"/>
              <a:buChar char="§"/>
            </a:pPr>
            <a:r>
              <a:rPr lang="de-DE" sz="1800" dirty="0"/>
              <a:t>Basierend auf der Simulation der Geburtstag von Hilfekarte 5.4, sollen Sie zunächst ermitteln, ob ein Geburtstag bei der Simulation doppelt vorgekommen ist.  </a:t>
            </a:r>
          </a:p>
          <a:p>
            <a:pPr marL="342900" indent="-342900">
              <a:buFont typeface="Wingdings" panose="05000000000000000000" pitchFamily="2" charset="2"/>
              <a:buChar char="§"/>
            </a:pPr>
            <a:r>
              <a:rPr lang="de-DE" sz="1800" dirty="0"/>
              <a:t>Erhöhen Sie anschließend die Anzahl der Simulation auf N=100 und bestimmen Sie den Anteil der Simulationen mit Geburtstagen, die mindestens doppelt vorkommen. </a:t>
            </a:r>
          </a:p>
          <a:p>
            <a:pPr marL="342900" indent="-342900">
              <a:buFont typeface="Wingdings" panose="05000000000000000000" pitchFamily="2" charset="2"/>
              <a:buChar char="§"/>
            </a:pPr>
            <a:r>
              <a:rPr lang="de-DE" sz="1800" dirty="0"/>
              <a:t>Bearbeiten Sie auch die anderen Aufgaben des Arbeitsblatts</a:t>
            </a:r>
            <a:br>
              <a:rPr lang="de-DE" sz="1800" dirty="0"/>
            </a:br>
            <a:r>
              <a:rPr lang="de-DE" sz="1800" i="1" dirty="0"/>
              <a:t>DZLM-Modul-Digitale_Medien_Stochastik_Geburtstagsproblem.</a:t>
            </a:r>
          </a:p>
          <a:p>
            <a:endParaRPr lang="de-DE" sz="1800" dirty="0"/>
          </a:p>
        </p:txBody>
      </p:sp>
      <p:sp>
        <p:nvSpPr>
          <p:cNvPr id="5" name="Titel 4"/>
          <p:cNvSpPr>
            <a:spLocks noGrp="1"/>
          </p:cNvSpPr>
          <p:nvPr>
            <p:ph type="title"/>
          </p:nvPr>
        </p:nvSpPr>
        <p:spPr/>
        <p:txBody>
          <a:bodyPr>
            <a:noAutofit/>
          </a:bodyPr>
          <a:lstStyle/>
          <a:p>
            <a:r>
              <a:rPr lang="de-DE" dirty="0"/>
              <a:t>5.5. Geburtstagsproblem (Teil 2)</a:t>
            </a:r>
          </a:p>
        </p:txBody>
      </p:sp>
      <p:grpSp>
        <p:nvGrpSpPr>
          <p:cNvPr id="7" name="Gruppieren 6"/>
          <p:cNvGrpSpPr/>
          <p:nvPr/>
        </p:nvGrpSpPr>
        <p:grpSpPr>
          <a:xfrm>
            <a:off x="161764" y="5292304"/>
            <a:ext cx="8820472" cy="1233040"/>
            <a:chOff x="323528" y="5188661"/>
            <a:chExt cx="8820472" cy="1233040"/>
          </a:xfrm>
        </p:grpSpPr>
        <p:grpSp>
          <p:nvGrpSpPr>
            <p:cNvPr id="10" name="Gruppieren 9"/>
            <p:cNvGrpSpPr/>
            <p:nvPr/>
          </p:nvGrpSpPr>
          <p:grpSpPr>
            <a:xfrm>
              <a:off x="323528" y="5188661"/>
              <a:ext cx="8820472" cy="1233040"/>
              <a:chOff x="-1927392" y="7025431"/>
              <a:chExt cx="10314894" cy="1541288"/>
            </a:xfrm>
          </p:grpSpPr>
          <p:sp>
            <p:nvSpPr>
              <p:cNvPr id="6" name="Textfeld 5"/>
              <p:cNvSpPr txBox="1"/>
              <p:nvPr/>
            </p:nvSpPr>
            <p:spPr>
              <a:xfrm>
                <a:off x="2078650" y="7570069"/>
                <a:ext cx="749474" cy="400110"/>
              </a:xfrm>
              <a:prstGeom prst="rect">
                <a:avLst/>
              </a:prstGeom>
              <a:noFill/>
            </p:spPr>
            <p:txBody>
              <a:bodyPr wrap="square" rtlCol="0">
                <a:spAutoFit/>
              </a:bodyPr>
              <a:lstStyle/>
              <a:p>
                <a:r>
                  <a:rPr lang="de-DE" sz="2000" dirty="0">
                    <a:latin typeface="Calibri" panose="020F0502020204030204" pitchFamily="34" charset="0"/>
                  </a:rPr>
                  <a:t>…</a:t>
                </a:r>
              </a:p>
            </p:txBody>
          </p:sp>
          <p:sp>
            <p:nvSpPr>
              <p:cNvPr id="9" name="Rechteck 8"/>
              <p:cNvSpPr/>
              <p:nvPr/>
            </p:nvSpPr>
            <p:spPr bwMode="auto">
              <a:xfrm>
                <a:off x="-1927392" y="7025431"/>
                <a:ext cx="10314894" cy="1541288"/>
              </a:xfrm>
              <a:prstGeom prst="rect">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pic>
          <p:nvPicPr>
            <p:cNvPr id="3" name="Grafik 2"/>
            <p:cNvPicPr>
              <a:picLocks noChangeAspect="1"/>
            </p:cNvPicPr>
            <p:nvPr/>
          </p:nvPicPr>
          <p:blipFill rotWithShape="1">
            <a:blip r:embed="rId2"/>
            <a:srcRect l="-541" t="1302" r="70047" b="1543"/>
            <a:stretch/>
          </p:blipFill>
          <p:spPr>
            <a:xfrm>
              <a:off x="323528" y="5197028"/>
              <a:ext cx="3222780" cy="1199733"/>
            </a:xfrm>
            <a:prstGeom prst="rect">
              <a:avLst/>
            </a:prstGeom>
          </p:spPr>
        </p:pic>
        <p:pic>
          <p:nvPicPr>
            <p:cNvPr id="4" name="Grafik 3"/>
            <p:cNvPicPr>
              <a:picLocks noChangeAspect="1"/>
            </p:cNvPicPr>
            <p:nvPr/>
          </p:nvPicPr>
          <p:blipFill rotWithShape="1">
            <a:blip r:embed="rId3"/>
            <a:srcRect l="48449" b="14837"/>
            <a:stretch/>
          </p:blipFill>
          <p:spPr>
            <a:xfrm>
              <a:off x="4381332" y="5197028"/>
              <a:ext cx="4759757" cy="1224673"/>
            </a:xfrm>
            <a:prstGeom prst="rect">
              <a:avLst/>
            </a:prstGeom>
          </p:spPr>
        </p:pic>
      </p:grpSp>
      <p:pic>
        <p:nvPicPr>
          <p:cNvPr id="14" name="Grafik 13">
            <a:extLst>
              <a:ext uri="{FF2B5EF4-FFF2-40B4-BE49-F238E27FC236}">
                <a16:creationId xmlns:a16="http://schemas.microsoft.com/office/drawing/2014/main" id="{129E64AE-0B05-4869-A8F1-0216EC608B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4131314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a:xfrm>
            <a:off x="95861" y="188145"/>
            <a:ext cx="8952278" cy="490861"/>
          </a:xfrm>
        </p:spPr>
        <p:txBody>
          <a:bodyPr>
            <a:noAutofit/>
          </a:bodyPr>
          <a:lstStyle/>
          <a:p>
            <a:pPr algn="ctr"/>
            <a:r>
              <a:rPr lang="de-DE" dirty="0"/>
              <a:t>1.2. Lösung: Eigenschaften von Funktionsgraphen  (Grafik-Fenster)</a:t>
            </a:r>
          </a:p>
        </p:txBody>
      </p:sp>
      <p:sp>
        <p:nvSpPr>
          <p:cNvPr id="8" name="Inhaltsplatzhalter 5"/>
          <p:cNvSpPr txBox="1">
            <a:spLocks/>
          </p:cNvSpPr>
          <p:nvPr/>
        </p:nvSpPr>
        <p:spPr bwMode="auto">
          <a:xfrm>
            <a:off x="310631" y="867915"/>
            <a:ext cx="5989724" cy="226719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Im Grafik-Fenster werden standardmäßig alle Funktionen sowie Schieberegler visualisiert. </a:t>
            </a:r>
          </a:p>
          <a:p>
            <a:r>
              <a:rPr lang="de-DE" sz="1800" b="1" dirty="0"/>
              <a:t>Eigenschaften eines Graphen </a:t>
            </a:r>
            <a:r>
              <a:rPr lang="de-DE" sz="1800" dirty="0"/>
              <a:t>oder anderer Objekte können mit Hilfe eines </a:t>
            </a:r>
            <a:r>
              <a:rPr lang="de-DE" sz="1800" i="1" dirty="0"/>
              <a:t>Rechtsklicks</a:t>
            </a:r>
            <a:r>
              <a:rPr lang="de-DE" sz="1800" dirty="0"/>
              <a:t> auf das Objekt und dem Klick auf </a:t>
            </a:r>
            <a:r>
              <a:rPr lang="de-DE" sz="1800" i="1" dirty="0"/>
              <a:t>Einstellung </a:t>
            </a:r>
            <a:r>
              <a:rPr lang="de-DE" sz="1800" dirty="0"/>
              <a:t>angepasst werden. </a:t>
            </a:r>
          </a:p>
          <a:p>
            <a:r>
              <a:rPr lang="de-DE" sz="1800" kern="0" dirty="0"/>
              <a:t>Im neu geöffneten </a:t>
            </a:r>
            <a:r>
              <a:rPr lang="de-DE" sz="1800" i="1" kern="0" dirty="0"/>
              <a:t>Einstellungsfensters</a:t>
            </a:r>
            <a:r>
              <a:rPr lang="de-DE" sz="1800" kern="0" dirty="0"/>
              <a:t> können z. B. die Liniendicke im Reiter </a:t>
            </a:r>
            <a:r>
              <a:rPr lang="de-DE" sz="1800" i="1" kern="0" dirty="0"/>
              <a:t>Darstellung</a:t>
            </a:r>
            <a:r>
              <a:rPr lang="de-DE" sz="1800" kern="0" dirty="0"/>
              <a:t> angepasst werden.</a:t>
            </a:r>
          </a:p>
          <a:p>
            <a:pPr>
              <a:spcBef>
                <a:spcPts val="2400"/>
              </a:spcBef>
            </a:pPr>
            <a:r>
              <a:rPr lang="de-DE" sz="1800" kern="0" dirty="0"/>
              <a:t>Das Ein- und Ausblenden von Objekten kann auf drei Arten erfolgen: </a:t>
            </a:r>
          </a:p>
          <a:p>
            <a:r>
              <a:rPr lang="de-DE" sz="1800" kern="0" dirty="0"/>
              <a:t> </a:t>
            </a:r>
          </a:p>
        </p:txBody>
      </p:sp>
      <p:grpSp>
        <p:nvGrpSpPr>
          <p:cNvPr id="23" name="Gruppieren 22"/>
          <p:cNvGrpSpPr/>
          <p:nvPr/>
        </p:nvGrpSpPr>
        <p:grpSpPr>
          <a:xfrm>
            <a:off x="310632" y="5803098"/>
            <a:ext cx="8412168" cy="738664"/>
            <a:chOff x="302221" y="5397253"/>
            <a:chExt cx="6912768" cy="738664"/>
          </a:xfrm>
        </p:grpSpPr>
        <p:sp>
          <p:nvSpPr>
            <p:cNvPr id="24" name="Rechteck 23"/>
            <p:cNvSpPr/>
            <p:nvPr/>
          </p:nvSpPr>
          <p:spPr>
            <a:xfrm>
              <a:off x="302221" y="5397253"/>
              <a:ext cx="6912768"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Falls man eine falsche Eingabe oder unabsichtliche Veränderungen vorgenommen hat, kann diese mit [STRG]+[Z] bzw.          rückgängig gemacht werden. </a:t>
              </a:r>
              <a:endParaRPr lang="de-DE" sz="1400" dirty="0">
                <a:latin typeface="Calibri" panose="020F0502020204030204" pitchFamily="34" charset="0"/>
                <a:cs typeface="Calibri" panose="020F0502020204030204" pitchFamily="34" charset="0"/>
              </a:endParaRPr>
            </a:p>
          </p:txBody>
        </p:sp>
        <p:pic>
          <p:nvPicPr>
            <p:cNvPr id="25" name="Grafik 24"/>
            <p:cNvPicPr>
              <a:picLocks noChangeAspect="1"/>
            </p:cNvPicPr>
            <p:nvPr/>
          </p:nvPicPr>
          <p:blipFill>
            <a:blip r:embed="rId4"/>
            <a:stretch>
              <a:fillRect/>
            </a:stretch>
          </p:blipFill>
          <p:spPr>
            <a:xfrm>
              <a:off x="690203" y="5893445"/>
              <a:ext cx="194064" cy="174658"/>
            </a:xfrm>
            <a:prstGeom prst="rect">
              <a:avLst/>
            </a:prstGeom>
          </p:spPr>
        </p:pic>
      </p:grpSp>
      <p:pic>
        <p:nvPicPr>
          <p:cNvPr id="2" name="Grafik 1"/>
          <p:cNvPicPr>
            <a:picLocks noChangeAspect="1"/>
          </p:cNvPicPr>
          <p:nvPr/>
        </p:nvPicPr>
        <p:blipFill>
          <a:blip r:embed="rId5"/>
          <a:stretch>
            <a:fillRect/>
          </a:stretch>
        </p:blipFill>
        <p:spPr>
          <a:xfrm>
            <a:off x="6657099" y="905749"/>
            <a:ext cx="1910058" cy="1402225"/>
          </a:xfrm>
          <a:prstGeom prst="rect">
            <a:avLst/>
          </a:prstGeom>
          <a:ln w="28575">
            <a:solidFill>
              <a:srgbClr val="327A86"/>
            </a:solidFill>
          </a:ln>
        </p:spPr>
      </p:pic>
      <p:pic>
        <p:nvPicPr>
          <p:cNvPr id="3" name="Grafik 2"/>
          <p:cNvPicPr>
            <a:picLocks noChangeAspect="1"/>
          </p:cNvPicPr>
          <p:nvPr/>
        </p:nvPicPr>
        <p:blipFill>
          <a:blip r:embed="rId6"/>
          <a:stretch>
            <a:fillRect/>
          </a:stretch>
        </p:blipFill>
        <p:spPr>
          <a:xfrm>
            <a:off x="6657100" y="2392472"/>
            <a:ext cx="1910058" cy="1576452"/>
          </a:xfrm>
          <a:prstGeom prst="rect">
            <a:avLst/>
          </a:prstGeom>
          <a:ln w="28575">
            <a:solidFill>
              <a:srgbClr val="327A86"/>
            </a:solidFill>
          </a:ln>
        </p:spPr>
      </p:pic>
      <p:sp>
        <p:nvSpPr>
          <p:cNvPr id="14" name="Inhaltsplatzhalter 5">
            <a:extLst>
              <a:ext uri="{FF2B5EF4-FFF2-40B4-BE49-F238E27FC236}">
                <a16:creationId xmlns:a16="http://schemas.microsoft.com/office/drawing/2014/main" id="{AF05EF55-F8A8-4D55-BDCE-33617FA8D313}"/>
              </a:ext>
            </a:extLst>
          </p:cNvPr>
          <p:cNvSpPr txBox="1">
            <a:spLocks/>
          </p:cNvSpPr>
          <p:nvPr/>
        </p:nvSpPr>
        <p:spPr bwMode="auto">
          <a:xfrm>
            <a:off x="310631" y="4174130"/>
            <a:ext cx="8615188" cy="1556492"/>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342900" indent="-342900">
              <a:buClr>
                <a:schemeClr val="tx1"/>
              </a:buClr>
              <a:buFont typeface="+mj-lt"/>
              <a:buAutoNum type="arabicPeriod"/>
            </a:pPr>
            <a:r>
              <a:rPr lang="de-DE" sz="1800" kern="0" dirty="0"/>
              <a:t>Rechtsklick auf das Objekt </a:t>
            </a:r>
            <a:r>
              <a:rPr lang="de-DE" sz="1800" kern="0" dirty="0">
                <a:sym typeface="Wingdings" panose="05000000000000000000" pitchFamily="2" charset="2"/>
              </a:rPr>
              <a:t></a:t>
            </a:r>
            <a:r>
              <a:rPr lang="de-DE" sz="1800" kern="0" dirty="0"/>
              <a:t> den Haken bei </a:t>
            </a:r>
            <a:r>
              <a:rPr lang="de-DE" sz="1800" i="1" kern="0" dirty="0"/>
              <a:t>Objekt anzeigen </a:t>
            </a:r>
            <a:r>
              <a:rPr lang="de-DE" sz="1800" kern="0" dirty="0"/>
              <a:t>anklicken</a:t>
            </a:r>
          </a:p>
          <a:p>
            <a:pPr marL="342900" indent="-342900">
              <a:buClr>
                <a:schemeClr val="tx1"/>
              </a:buClr>
              <a:buFont typeface="+mj-lt"/>
              <a:buAutoNum type="arabicPeriod"/>
            </a:pPr>
            <a:r>
              <a:rPr lang="de-DE" sz="1800" kern="0" dirty="0"/>
              <a:t>Im Algebra-Fenster auf den runden Punkt neben der Funktion klicken.</a:t>
            </a:r>
          </a:p>
          <a:p>
            <a:pPr marL="342900" indent="-342900">
              <a:buClr>
                <a:schemeClr val="tx1"/>
              </a:buClr>
              <a:buFont typeface="+mj-lt"/>
              <a:buAutoNum type="arabicPeriod"/>
            </a:pPr>
            <a:r>
              <a:rPr lang="de-DE" sz="1800" kern="0" dirty="0"/>
              <a:t>Rechtsklick auf das Objekt </a:t>
            </a:r>
            <a:r>
              <a:rPr lang="de-DE" sz="1800" kern="0" dirty="0">
                <a:sym typeface="Wingdings" panose="05000000000000000000" pitchFamily="2" charset="2"/>
              </a:rPr>
              <a:t> Einstellungen  im Reiter Grundeinstellungen den Haken bei </a:t>
            </a:r>
            <a:r>
              <a:rPr lang="de-DE" sz="1800" i="1" kern="0" dirty="0"/>
              <a:t>Objekt anzeigen </a:t>
            </a:r>
            <a:r>
              <a:rPr lang="de-DE" sz="1800" kern="0" dirty="0"/>
              <a:t>anklicken</a:t>
            </a:r>
          </a:p>
        </p:txBody>
      </p:sp>
    </p:spTree>
    <p:extLst>
      <p:ext uri="{BB962C8B-B14F-4D97-AF65-F5344CB8AC3E}">
        <p14:creationId xmlns:p14="http://schemas.microsoft.com/office/powerpoint/2010/main" val="11942850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Lisa und Ralf studieren Mathematik und wollen rechtzeitig eine Vorlesung </a:t>
                </a:r>
                <a:br>
                  <a:rPr lang="de-DE" sz="1800" dirty="0"/>
                </a:br>
                <a:r>
                  <a:rPr lang="de-DE" sz="1800" dirty="0"/>
                  <a:t>besuchen, d.h. sie wollen spätestens um 09:15 im Hörsaal sein. Sie verabreden, dass sie 5 Minuten aufeinander vor dem Hörsaal warten, bevor sie hineingehen. </a:t>
                </a:r>
              </a:p>
              <a:p>
                <a:r>
                  <a:rPr lang="de-DE" sz="1800" dirty="0"/>
                  <a:t>Angenommen, Sie treffen zufällig und unabhängig voneinander zwischen 09:00 und 09:15 vor dem Hörsaal ein. Modellieren Sie die Situation so, dass die Personen nur zur vollen Minute ankommen können (als diskrete Verteilung). </a:t>
                </a:r>
              </a:p>
              <a:p>
                <a:r>
                  <a:rPr lang="de-DE" sz="1800" dirty="0"/>
                  <a:t>Aufgabe:</a:t>
                </a:r>
              </a:p>
              <a:p>
                <a:pPr marL="342900" indent="-342900">
                  <a:buFont typeface="Wingdings" panose="05000000000000000000" pitchFamily="2" charset="2"/>
                  <a:buChar char="§"/>
                </a:pPr>
                <a:r>
                  <a:rPr lang="de-DE" sz="1800" dirty="0"/>
                  <a:t>Bestimmen Sie die Wahrscheinlichkeit dafür, dass ich Lisa und Ralf vor dem Hörsaal treffen. </a:t>
                </a:r>
              </a:p>
              <a:p>
                <a:pPr marL="800100" lvl="1" indent="-342900">
                  <a:buFont typeface="Wingdings" panose="05000000000000000000" pitchFamily="2" charset="2"/>
                  <a:buChar char="§"/>
                </a:pPr>
                <a:r>
                  <a:rPr lang="de-DE" dirty="0"/>
                  <a:t>Erstellen Sie dazu eine geeignete Simulation für das Treffpunktproblem.</a:t>
                </a:r>
              </a:p>
              <a:p>
                <a:pPr marL="800100" lvl="1" indent="-342900">
                  <a:buFont typeface="Wingdings" panose="05000000000000000000" pitchFamily="2" charset="2"/>
                  <a:buChar char="§"/>
                </a:pPr>
                <a:r>
                  <a:rPr lang="de-DE" dirty="0"/>
                  <a:t>Erhöhen Sie anschließend die Anzahl der Simulationsdurchführungen auf </a:t>
                </a:r>
                <a14:m>
                  <m:oMath xmlns:m="http://schemas.openxmlformats.org/officeDocument/2006/math">
                    <m:r>
                      <a:rPr lang="de-DE" i="1" dirty="0">
                        <a:latin typeface="Cambria Math" panose="02040503050406030204" pitchFamily="18" charset="0"/>
                      </a:rPr>
                      <m:t>𝑁</m:t>
                    </m:r>
                    <m:r>
                      <a:rPr lang="de-DE" i="1" dirty="0">
                        <a:latin typeface="Cambria Math" panose="02040503050406030204" pitchFamily="18" charset="0"/>
                      </a:rPr>
                      <m:t>=100</m:t>
                    </m:r>
                  </m:oMath>
                </a14:m>
                <a:r>
                  <a:rPr lang="de-DE" dirty="0"/>
                  <a:t> und bestimmen Sie den Anteil der Simulationen an denen sich Lisa und Ralf treffen. </a:t>
                </a:r>
              </a:p>
              <a:p>
                <a:pPr marL="800100" lvl="1" indent="-342900">
                  <a:buFont typeface="Wingdings" panose="05000000000000000000" pitchFamily="2" charset="2"/>
                  <a:buChar char="§"/>
                </a:pPr>
                <a:endParaRPr lang="de-DE" dirty="0"/>
              </a:p>
              <a:p>
                <a:endParaRPr lang="de-DE" sz="18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r="-92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5.6. Treffpunktproblem (diskrete Modellierung)</a:t>
            </a:r>
          </a:p>
        </p:txBody>
      </p:sp>
      <p:pic>
        <p:nvPicPr>
          <p:cNvPr id="6" name="Grafik 5">
            <a:extLst>
              <a:ext uri="{FF2B5EF4-FFF2-40B4-BE49-F238E27FC236}">
                <a16:creationId xmlns:a16="http://schemas.microsoft.com/office/drawing/2014/main" id="{329AA264-6908-4865-8CCC-C92B13A744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4000324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lvl="0" indent="-342900">
              <a:buFont typeface="Wingdings" panose="05000000000000000000" pitchFamily="2" charset="2"/>
              <a:buChar char="§"/>
            </a:pPr>
            <a:r>
              <a:rPr lang="de-DE" sz="1800" dirty="0">
                <a:solidFill>
                  <a:prstClr val="black"/>
                </a:solidFill>
              </a:rPr>
              <a:t>Da GeoGebra nicht direkt die Anzahl der doppelten Einträge (Geburtstage) aus Zelleneinträgen ausgeben kann, muss sich für die Auswertung über zwei Befehle beholfen werden:</a:t>
            </a:r>
          </a:p>
          <a:p>
            <a:pPr marL="800100" lvl="1" indent="-342900">
              <a:spcAft>
                <a:spcPts val="0"/>
              </a:spcAft>
              <a:buFont typeface="+mj-lt"/>
              <a:buAutoNum type="arabicPeriod"/>
            </a:pPr>
            <a:r>
              <a:rPr lang="de-DE" sz="1600" dirty="0">
                <a:solidFill>
                  <a:prstClr val="black"/>
                </a:solidFill>
              </a:rPr>
              <a:t>Der Befehl </a:t>
            </a:r>
            <a:r>
              <a:rPr lang="de-DE" sz="1600" b="1" dirty="0">
                <a:solidFill>
                  <a:prstClr val="black"/>
                </a:solidFill>
              </a:rPr>
              <a:t>Z1=Häufigkeiten(A2:X2) </a:t>
            </a:r>
            <a:r>
              <a:rPr lang="de-DE" sz="1600" dirty="0">
                <a:solidFill>
                  <a:prstClr val="black"/>
                </a:solidFill>
              </a:rPr>
              <a:t>bestimmt die Häufigkeiten, wie oft ein Eintrag aus A2 bis X2 vorkommt, in Zelle Z2. Ein Wert größer 1 in dieser Liste besagt, dass ein Eintrag mehrfach vorkommt (hierbei werden die Einträge zunächst der Größe nach geordnet und dann gezählt).</a:t>
            </a:r>
          </a:p>
          <a:p>
            <a:pPr marL="800100" lvl="1" indent="-342900">
              <a:spcAft>
                <a:spcPts val="0"/>
              </a:spcAft>
              <a:buFont typeface="+mj-lt"/>
              <a:buAutoNum type="arabicPeriod"/>
            </a:pPr>
            <a:r>
              <a:rPr lang="de-DE" sz="1600" dirty="0">
                <a:solidFill>
                  <a:prstClr val="black"/>
                </a:solidFill>
              </a:rPr>
              <a:t>Mit Hilfe des Befehls </a:t>
            </a:r>
            <a:r>
              <a:rPr lang="de-DE" sz="1600" b="1" dirty="0">
                <a:solidFill>
                  <a:prstClr val="black"/>
                </a:solidFill>
              </a:rPr>
              <a:t>ZähleWenn </a:t>
            </a:r>
            <a:r>
              <a:rPr lang="de-DE" sz="1600" dirty="0">
                <a:solidFill>
                  <a:prstClr val="black"/>
                </a:solidFill>
              </a:rPr>
              <a:t>kann die Liste der Häufigkeiten automatisch nach Einträgen größer 1 </a:t>
            </a:r>
            <a:r>
              <a:rPr lang="de-DE" sz="1600" i="1" dirty="0">
                <a:solidFill>
                  <a:prstClr val="black"/>
                </a:solidFill>
              </a:rPr>
              <a:t>durchsucht </a:t>
            </a:r>
            <a:r>
              <a:rPr lang="de-DE" sz="1600" dirty="0">
                <a:solidFill>
                  <a:prstClr val="black"/>
                </a:solidFill>
              </a:rPr>
              <a:t>werden</a:t>
            </a:r>
            <a:r>
              <a:rPr lang="de-DE" sz="1600" i="1" dirty="0">
                <a:solidFill>
                  <a:prstClr val="black"/>
                </a:solidFill>
              </a:rPr>
              <a:t>. </a:t>
            </a:r>
            <a:r>
              <a:rPr lang="de-DE" sz="1600" dirty="0">
                <a:solidFill>
                  <a:prstClr val="black"/>
                </a:solidFill>
              </a:rPr>
              <a:t>Hierfür kann </a:t>
            </a:r>
            <a:r>
              <a:rPr lang="de-DE" sz="1600" b="1" dirty="0">
                <a:solidFill>
                  <a:prstClr val="black"/>
                </a:solidFill>
              </a:rPr>
              <a:t>AA2=</a:t>
            </a:r>
            <a:r>
              <a:rPr lang="de-DE" sz="1600" b="1" dirty="0" err="1">
                <a:solidFill>
                  <a:prstClr val="black"/>
                </a:solidFill>
              </a:rPr>
              <a:t>ZähleWenn</a:t>
            </a:r>
            <a:r>
              <a:rPr lang="de-DE" sz="1600" b="1" dirty="0">
                <a:solidFill>
                  <a:prstClr val="black"/>
                </a:solidFill>
              </a:rPr>
              <a:t>(x&gt;1, Z2) </a:t>
            </a:r>
            <a:r>
              <a:rPr lang="de-DE" sz="1600" dirty="0">
                <a:solidFill>
                  <a:prstClr val="black"/>
                </a:solidFill>
              </a:rPr>
              <a:t>verwendet werden. Die Anzahl der doppelten Geburtstage der ersten Gruppe steht dann in Zelle AA2.</a:t>
            </a:r>
          </a:p>
          <a:p>
            <a:pPr marL="342900" lvl="0" indent="-342900">
              <a:buFont typeface="Wingdings" panose="05000000000000000000" pitchFamily="2" charset="2"/>
              <a:buChar char="§"/>
            </a:pPr>
            <a:r>
              <a:rPr lang="de-DE" sz="1800" dirty="0">
                <a:solidFill>
                  <a:prstClr val="black"/>
                </a:solidFill>
              </a:rPr>
              <a:t>Eine Simulation inklusive Auswertung, ob ein Geburtstag doppelvorkommt, findet sich damit in der ersten Zeile der Tabelle wieder. </a:t>
            </a:r>
          </a:p>
          <a:p>
            <a:pPr marL="342900" indent="-342900">
              <a:buFont typeface="Wingdings" panose="05000000000000000000" pitchFamily="2" charset="2"/>
              <a:buChar char="§"/>
            </a:pPr>
            <a:r>
              <a:rPr lang="de-DE" sz="1800" dirty="0">
                <a:latin typeface="Calibri" panose="020F0502020204030204" pitchFamily="34" charset="0"/>
                <a:cs typeface="Calibri" panose="020F0502020204030204" pitchFamily="34" charset="0"/>
              </a:rPr>
              <a:t>Durch Markieren der Einträge der ersten Zeile und dem Ziehen kann diese erste Simulation und Auswertung in 99 weitere Zeilen übertragen werden.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Durch eine Auswertung von Spalte AA (siehe Hilfekarte 3.1) kann eine erste Einschätzung der Wahrscheinlichkeit für das Ereignis „mindestens ein Geburtstag kommt doppelt vor bei 24 Personen“ vornehmen.</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Alternativ kann dies auch durch eine Visualisierung im Balkendiagramm (siehe z. B. Hilfekarte 3.3) geschehen. </a:t>
            </a:r>
            <a:endParaRPr lang="de-DE" sz="1800" dirty="0">
              <a:solidFill>
                <a:prstClr val="black"/>
              </a:solidFill>
            </a:endParaRPr>
          </a:p>
          <a:p>
            <a:pPr marL="342900" indent="-342900">
              <a:spcAft>
                <a:spcPts val="0"/>
              </a:spcAft>
              <a:buFont typeface="+mj-lt"/>
              <a:buAutoNum type="arabicPeriod"/>
            </a:pPr>
            <a:endParaRPr lang="de-DE" sz="1800" dirty="0">
              <a:solidFill>
                <a:prstClr val="black"/>
              </a:solidFill>
            </a:endParaRPr>
          </a:p>
        </p:txBody>
      </p:sp>
      <p:sp>
        <p:nvSpPr>
          <p:cNvPr id="5" name="Titel 4"/>
          <p:cNvSpPr>
            <a:spLocks noGrp="1"/>
          </p:cNvSpPr>
          <p:nvPr>
            <p:ph type="title"/>
          </p:nvPr>
        </p:nvSpPr>
        <p:spPr/>
        <p:txBody>
          <a:bodyPr>
            <a:noAutofit/>
          </a:bodyPr>
          <a:lstStyle/>
          <a:p>
            <a:r>
              <a:rPr lang="de-DE" dirty="0"/>
              <a:t>5.5. Lösungshinweis: Geburtstagsproblem (Teil 2)</a:t>
            </a:r>
          </a:p>
        </p:txBody>
      </p:sp>
    </p:spTree>
    <p:extLst>
      <p:ext uri="{BB962C8B-B14F-4D97-AF65-F5344CB8AC3E}">
        <p14:creationId xmlns:p14="http://schemas.microsoft.com/office/powerpoint/2010/main" val="18222920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pPr marL="342900" lvl="0" indent="-342900">
                  <a:buFont typeface="Wingdings" panose="05000000000000000000" pitchFamily="2" charset="2"/>
                  <a:buChar char="§"/>
                </a:pPr>
                <a:r>
                  <a:rPr lang="de-DE" sz="1800" dirty="0">
                    <a:solidFill>
                      <a:prstClr val="black"/>
                    </a:solidFill>
                  </a:rPr>
                  <a:t>Da die Verteilung als diskret angesehen werden soll, kann die Basis der Simulation erneut eine Urnenziehung sein (siehe Hilfekarte 4.4. - 4.6.).</a:t>
                </a:r>
              </a:p>
              <a:p>
                <a:pPr marL="342900" indent="-342900">
                  <a:buFont typeface="Wingdings" panose="05000000000000000000" pitchFamily="2" charset="2"/>
                  <a:buChar char="§"/>
                </a:pPr>
                <a:r>
                  <a:rPr lang="de-DE" sz="1800" dirty="0">
                    <a:solidFill>
                      <a:prstClr val="black"/>
                    </a:solidFill>
                  </a:rPr>
                  <a:t>Angenommen, Lisa und Ralf treffen nur zu vollen Minuten ein, dann wird die Urne mit Kugeln mit den Zahlen von  0 – 15 gefüllt (auch feinere Unterteilungen, z.B. halbe Minuten sind denkbar).</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In zwei Spalten wird jeweils der Zeitpunkt des Eintreffens einer der beiden Personen simuliert.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Um zu bestimmten, ob sich beide Personen treffen, muss die Differenz der Zeitpunkte in einer weiteren freien Spalte bestimmt werden.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Achten Sie darauf, dass der Absolutbetrag der Differenz (</a:t>
                </a:r>
                <a14:m>
                  <m:oMath xmlns:m="http://schemas.openxmlformats.org/officeDocument/2006/math">
                    <m:r>
                      <a:rPr lang="de-DE" kern="1200">
                        <a:latin typeface="Cambria Math" panose="02040503050406030204" pitchFamily="18" charset="0"/>
                      </a:rPr>
                      <m:t>𝑎𝑏𝑠</m:t>
                    </m:r>
                    <m:r>
                      <a:rPr lang="de-DE" kern="1200">
                        <a:latin typeface="Cambria Math" panose="02040503050406030204" pitchFamily="18" charset="0"/>
                      </a:rPr>
                      <m:t>(&lt;</m:t>
                    </m:r>
                    <m:r>
                      <a:rPr lang="de-DE" kern="1200">
                        <a:latin typeface="Cambria Math" panose="02040503050406030204" pitchFamily="18" charset="0"/>
                      </a:rPr>
                      <m:t>𝑥</m:t>
                    </m:r>
                    <m:r>
                      <a:rPr lang="de-DE" kern="1200">
                        <a:latin typeface="Cambria Math" panose="02040503050406030204" pitchFamily="18" charset="0"/>
                      </a:rPr>
                      <m:t>&gt;)</m:t>
                    </m:r>
                  </m:oMath>
                </a14:m>
                <a:r>
                  <a:rPr lang="de-DE" dirty="0">
                    <a:solidFill>
                      <a:prstClr val="black"/>
                    </a:solidFill>
                    <a:latin typeface="Calibri" panose="020F0502020204030204" pitchFamily="34" charset="0"/>
                    <a:cs typeface="Calibri" panose="020F0502020204030204" pitchFamily="34" charset="0"/>
                  </a:rPr>
                  <a:t>, Hilfekarte 3.2.) gesucht wird.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Dabei bedeutet eine Differenz kleiner gleich </a:t>
                </a:r>
                <a14:m>
                  <m:oMath xmlns:m="http://schemas.openxmlformats.org/officeDocument/2006/math">
                    <m:r>
                      <a:rPr lang="de-DE" i="1" dirty="0" smtClean="0">
                        <a:solidFill>
                          <a:prstClr val="black"/>
                        </a:solidFill>
                        <a:latin typeface="Cambria Math" panose="02040503050406030204" pitchFamily="18" charset="0"/>
                        <a:cs typeface="Calibri" panose="020F0502020204030204" pitchFamily="34" charset="0"/>
                      </a:rPr>
                      <m:t>5</m:t>
                    </m:r>
                  </m:oMath>
                </a14:m>
                <a:r>
                  <a:rPr lang="de-DE" dirty="0">
                    <a:solidFill>
                      <a:prstClr val="black"/>
                    </a:solidFill>
                    <a:latin typeface="Calibri" panose="020F0502020204030204" pitchFamily="34" charset="0"/>
                    <a:cs typeface="Calibri" panose="020F0502020204030204" pitchFamily="34" charset="0"/>
                  </a:rPr>
                  <a:t>, dass die beiden sich treffen.</a:t>
                </a:r>
              </a:p>
              <a:p>
                <a:pPr marL="342900" indent="-342900">
                  <a:buFont typeface="Wingdings" panose="05000000000000000000" pitchFamily="2" charset="2"/>
                  <a:buChar char="§"/>
                </a:pPr>
                <a:endParaRPr lang="de-DE" sz="1800" dirty="0">
                  <a:solidFill>
                    <a:prstClr val="black"/>
                  </a:solidFill>
                </a:endParaRPr>
              </a:p>
              <a:p>
                <a:pPr marL="342900" lvl="0" indent="-342900">
                  <a:buFont typeface="Wingdings" panose="05000000000000000000" pitchFamily="2" charset="2"/>
                  <a:buChar char="§"/>
                </a:pPr>
                <a:endParaRPr lang="de-DE" sz="1600" dirty="0">
                  <a:solidFill>
                    <a:prstClr val="black"/>
                  </a:solidFill>
                </a:endParaRPr>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214" t="-1389" r="-500"/>
                </a:stretch>
              </a:blipFill>
            </p:spPr>
            <p:txBody>
              <a:bodyPr/>
              <a:lstStyle/>
              <a:p>
                <a:r>
                  <a:rPr lang="de-DE">
                    <a:noFill/>
                  </a:rPr>
                  <a:t> </a:t>
                </a:r>
              </a:p>
            </p:txBody>
          </p:sp>
        </mc:Fallback>
      </mc:AlternateContent>
      <p:sp>
        <p:nvSpPr>
          <p:cNvPr id="5" name="Titel 4"/>
          <p:cNvSpPr>
            <a:spLocks noGrp="1"/>
          </p:cNvSpPr>
          <p:nvPr>
            <p:ph type="title"/>
          </p:nvPr>
        </p:nvSpPr>
        <p:spPr>
          <a:xfrm>
            <a:off x="191721" y="171654"/>
            <a:ext cx="8855001" cy="490861"/>
          </a:xfrm>
        </p:spPr>
        <p:txBody>
          <a:bodyPr>
            <a:noAutofit/>
          </a:bodyPr>
          <a:lstStyle/>
          <a:p>
            <a:r>
              <a:rPr lang="de-DE" dirty="0"/>
              <a:t>5.6. Lösungshinweis: Treffpunktproblem (diskrete Modellierung)</a:t>
            </a:r>
          </a:p>
        </p:txBody>
      </p:sp>
      <p:sp>
        <p:nvSpPr>
          <p:cNvPr id="7" name="Rechteck 6"/>
          <p:cNvSpPr/>
          <p:nvPr/>
        </p:nvSpPr>
        <p:spPr>
          <a:xfrm>
            <a:off x="896921" y="5257856"/>
            <a:ext cx="7444599"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Geht man davon aus, dass die Eintreffzeitpunkte beider Personen x- und y-Koordinaten eines Punktes darstellen, kann die Situation auch grafisch veranschaulicht werden. Durch Färbung aller Koordinatenpaare, für die sich Ralf und Lisa treffen, erkennt man ein Muster, das einen Hinweis auf die Modellierung auch für den stetigen Fall liefert. </a:t>
            </a:r>
          </a:p>
        </p:txBody>
      </p:sp>
    </p:spTree>
    <p:extLst>
      <p:ext uri="{BB962C8B-B14F-4D97-AF65-F5344CB8AC3E}">
        <p14:creationId xmlns:p14="http://schemas.microsoft.com/office/powerpoint/2010/main" val="9524246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Lisa und Ralf studieren Mathematik und wollen rechtzeitig eine Vorlesung </a:t>
                </a:r>
                <a:br>
                  <a:rPr lang="de-DE" sz="1800" dirty="0"/>
                </a:br>
                <a:r>
                  <a:rPr lang="de-DE" sz="1800" dirty="0"/>
                  <a:t>besuchen, d.h. sie wollen spätestens um 09:15 im Hörsaal sein. Sie verabreden, dass sie 5 Minuten aufeinander vor dem Hörsaal warten, bevor sie hineingehen. </a:t>
                </a:r>
              </a:p>
              <a:p>
                <a:r>
                  <a:rPr lang="de-DE" sz="1800" dirty="0"/>
                  <a:t>Angenommen, Sie treffen zufällig und unabhängig voneinander zwischen 09:00 und 09:15 vor dem Hörsaal ein. Modellieren Sie die Situation so, dass die Personen zu jedem Zeitpunkt zwischen 09:00 und 09:15, also auch z. B. um 09:03 und 35 Sekunden, ankommen können (stetige Verteilung). </a:t>
                </a:r>
              </a:p>
              <a:p>
                <a:r>
                  <a:rPr lang="de-DE" sz="1800" dirty="0"/>
                  <a:t>Aufgabe:</a:t>
                </a:r>
              </a:p>
              <a:p>
                <a:pPr marL="342900" indent="-342900">
                  <a:buFont typeface="Wingdings" panose="05000000000000000000" pitchFamily="2" charset="2"/>
                  <a:buChar char="§"/>
                </a:pPr>
                <a:r>
                  <a:rPr lang="de-DE" sz="1800" dirty="0"/>
                  <a:t>Bestimmen Sie die Wahrscheinlichkeit dafür, dass ich Lisa und Ralf vor dem Hörsaal treffen. </a:t>
                </a:r>
              </a:p>
              <a:p>
                <a:pPr marL="800100" lvl="1" indent="-342900">
                  <a:buFont typeface="Wingdings" panose="05000000000000000000" pitchFamily="2" charset="2"/>
                  <a:buChar char="§"/>
                </a:pPr>
                <a:r>
                  <a:rPr lang="de-DE" dirty="0"/>
                  <a:t>Erstellen Sie dazu eine geeignete Simulation für das Treffpunktproblem.</a:t>
                </a:r>
              </a:p>
              <a:p>
                <a:pPr marL="800100" lvl="1" indent="-342900">
                  <a:buFont typeface="Wingdings" panose="05000000000000000000" pitchFamily="2" charset="2"/>
                  <a:buChar char="§"/>
                </a:pPr>
                <a:r>
                  <a:rPr lang="de-DE" dirty="0"/>
                  <a:t>Erhöhen Sie anschließend die Anzahl der Simulationsdurchführungen auf </a:t>
                </a:r>
                <a14:m>
                  <m:oMath xmlns:m="http://schemas.openxmlformats.org/officeDocument/2006/math">
                    <m:r>
                      <a:rPr lang="de-DE" i="1" dirty="0">
                        <a:latin typeface="Cambria Math" panose="02040503050406030204" pitchFamily="18" charset="0"/>
                      </a:rPr>
                      <m:t>𝑁</m:t>
                    </m:r>
                    <m:r>
                      <a:rPr lang="de-DE" i="1" dirty="0">
                        <a:latin typeface="Cambria Math" panose="02040503050406030204" pitchFamily="18" charset="0"/>
                      </a:rPr>
                      <m:t>=100</m:t>
                    </m:r>
                  </m:oMath>
                </a14:m>
                <a:r>
                  <a:rPr lang="de-DE" sz="1800" dirty="0"/>
                  <a:t> und bestimmen Sie den Anteil der Simulationen an denen sich Lisa und Ralf treffen.</a:t>
                </a:r>
              </a:p>
              <a:p>
                <a:pPr marL="800100" lvl="1" indent="-342900">
                  <a:buFont typeface="Wingdings" panose="05000000000000000000" pitchFamily="2" charset="2"/>
                  <a:buChar char="§"/>
                </a:pPr>
                <a:r>
                  <a:rPr lang="de-DE" dirty="0"/>
                  <a:t>Bearbeiten Sie auch Teilaufgabe c) des Arbeitsblatts</a:t>
                </a:r>
                <a:br>
                  <a:rPr lang="de-DE" dirty="0"/>
                </a:br>
                <a:r>
                  <a:rPr lang="de-DE" i="1" dirty="0"/>
                  <a:t>DZLM-Modul-</a:t>
                </a:r>
                <a:r>
                  <a:rPr lang="de-DE" i="1" dirty="0" err="1"/>
                  <a:t>Digitale_Werkzeuge_Stochastik_Treffpunktproblem</a:t>
                </a:r>
                <a:r>
                  <a:rPr lang="de-DE" i="1" dirty="0"/>
                  <a:t>.</a:t>
                </a:r>
              </a:p>
              <a:p>
                <a:pPr marL="800100" lvl="1" indent="-342900">
                  <a:buFont typeface="Wingdings" panose="05000000000000000000" pitchFamily="2" charset="2"/>
                  <a:buChar char="§"/>
                </a:pPr>
                <a:endParaRPr lang="de-DE" sz="18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r="-92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5.7. Treffpunktproblem (stetige Modellierung)</a:t>
            </a:r>
          </a:p>
        </p:txBody>
      </p:sp>
      <p:pic>
        <p:nvPicPr>
          <p:cNvPr id="6" name="Grafik 5">
            <a:extLst>
              <a:ext uri="{FF2B5EF4-FFF2-40B4-BE49-F238E27FC236}">
                <a16:creationId xmlns:a16="http://schemas.microsoft.com/office/drawing/2014/main" id="{9FC2CCA8-153F-48D2-9DCC-A7EC8A7DA5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76408766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3D21E056-A50A-485D-AD02-E468C59DA6F8}"/>
              </a:ext>
            </a:extLst>
          </p:cNvPr>
          <p:cNvSpPr>
            <a:spLocks noGrp="1"/>
          </p:cNvSpPr>
          <p:nvPr>
            <p:ph idx="1"/>
          </p:nvPr>
        </p:nvSpPr>
        <p:spPr/>
        <p:txBody>
          <a:bodyPr/>
          <a:lstStyle/>
          <a:p>
            <a:endParaRPr lang="de-DE"/>
          </a:p>
        </p:txBody>
      </p:sp>
      <p:sp>
        <p:nvSpPr>
          <p:cNvPr id="4" name="Titel 3">
            <a:extLst>
              <a:ext uri="{FF2B5EF4-FFF2-40B4-BE49-F238E27FC236}">
                <a16:creationId xmlns:a16="http://schemas.microsoft.com/office/drawing/2014/main" id="{EDADB661-6DE7-447B-98F5-A15347F21684}"/>
              </a:ext>
            </a:extLst>
          </p:cNvPr>
          <p:cNvSpPr>
            <a:spLocks noGrp="1"/>
          </p:cNvSpPr>
          <p:nvPr>
            <p:ph type="title"/>
          </p:nvPr>
        </p:nvSpPr>
        <p:spPr/>
        <p:txBody>
          <a:bodyPr/>
          <a:lstStyle/>
          <a:p>
            <a:r>
              <a:rPr lang="de-DE" dirty="0"/>
              <a:t>Leerfolie</a:t>
            </a:r>
          </a:p>
        </p:txBody>
      </p:sp>
    </p:spTree>
    <p:extLst>
      <p:ext uri="{BB962C8B-B14F-4D97-AF65-F5344CB8AC3E}">
        <p14:creationId xmlns:p14="http://schemas.microsoft.com/office/powerpoint/2010/main" val="338781543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Diesmal können Lisa und Ralf jederzeit im Zeitraum zwischen 0 und 15 Minuten eintreffen. Daher wir die Verteilung der Eintreffzeiten als stetig angesehen. Somit ist die Basis dieser Simulation keine Urnenziehung. </a:t>
                </a:r>
              </a:p>
              <a:p>
                <a:pPr marL="342900" indent="-342900">
                  <a:buFont typeface="Wingdings" panose="05000000000000000000" pitchFamily="2" charset="2"/>
                  <a:buChar char="§"/>
                </a:pPr>
                <a:r>
                  <a:rPr lang="de-DE" sz="1800" dirty="0">
                    <a:solidFill>
                      <a:prstClr val="black"/>
                    </a:solidFill>
                  </a:rPr>
                  <a:t>Zur Generierung stetiger Zufallszahlen kann der Befehl random() (siehe Hilfekarte 4.2.) verwendet werden. Er erzeugt basierend auf einer stetigen Gleichverteilung eine Zufallszahl im Intervall </a:t>
                </a:r>
                <a14:m>
                  <m:oMath xmlns:m="http://schemas.openxmlformats.org/officeDocument/2006/math">
                    <m:r>
                      <a:rPr lang="de-DE" sz="1800" i="1" dirty="0" smtClean="0">
                        <a:solidFill>
                          <a:prstClr val="black"/>
                        </a:solidFill>
                        <a:latin typeface="Cambria Math" panose="02040503050406030204" pitchFamily="18" charset="0"/>
                      </a:rPr>
                      <m:t>[0,1].</m:t>
                    </m:r>
                  </m:oMath>
                </a14:m>
                <a:endParaRPr lang="de-DE" sz="1800" dirty="0">
                  <a:solidFill>
                    <a:prstClr val="black"/>
                  </a:solidFill>
                </a:endParaRPr>
              </a:p>
              <a:p>
                <a:pPr marL="800100" lvl="1" indent="-342900">
                  <a:buFont typeface="Wingdings" panose="05000000000000000000" pitchFamily="2" charset="2"/>
                  <a:buChar char="§"/>
                </a:pPr>
                <a:r>
                  <a:rPr lang="de-DE" dirty="0">
                    <a:solidFill>
                      <a:prstClr val="black"/>
                    </a:solidFill>
                  </a:rPr>
                  <a:t>Damit Zufallszahlen im Intervall </a:t>
                </a:r>
                <a14:m>
                  <m:oMath xmlns:m="http://schemas.openxmlformats.org/officeDocument/2006/math">
                    <m:d>
                      <m:dPr>
                        <m:begChr m:val="["/>
                        <m:endChr m:val="]"/>
                        <m:ctrlPr>
                          <a:rPr lang="de-DE" i="1" dirty="0" smtClean="0">
                            <a:solidFill>
                              <a:prstClr val="black"/>
                            </a:solidFill>
                            <a:latin typeface="Cambria Math" panose="02040503050406030204" pitchFamily="18" charset="0"/>
                          </a:rPr>
                        </m:ctrlPr>
                      </m:dPr>
                      <m:e>
                        <m:r>
                          <a:rPr lang="de-DE" i="1" dirty="0" smtClean="0">
                            <a:solidFill>
                              <a:prstClr val="black"/>
                            </a:solidFill>
                            <a:latin typeface="Cambria Math" panose="02040503050406030204" pitchFamily="18" charset="0"/>
                          </a:rPr>
                          <m:t>0,15</m:t>
                        </m:r>
                      </m:e>
                    </m:d>
                  </m:oMath>
                </a14:m>
                <a:r>
                  <a:rPr lang="de-DE" dirty="0">
                    <a:solidFill>
                      <a:prstClr val="black"/>
                    </a:solidFill>
                  </a:rPr>
                  <a:t> erzeugt werden, muss der Befehl mit 15 multipliziert werden.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In zwei Spalten wird jeweils das Zeitpunkt des Eintreffens einer der beiden Personen simuliert. Verwende dazu jeweils den Befehl </a:t>
                </a:r>
                <a:r>
                  <a:rPr lang="de-DE" sz="1800" b="1" dirty="0">
                    <a:solidFill>
                      <a:prstClr val="black"/>
                    </a:solidFill>
                    <a:latin typeface="Calibri" panose="020F0502020204030204" pitchFamily="34" charset="0"/>
                    <a:cs typeface="Calibri" panose="020F0502020204030204" pitchFamily="34" charset="0"/>
                  </a:rPr>
                  <a:t>15</a:t>
                </a:r>
                <a14:m>
                  <m:oMath xmlns:m="http://schemas.openxmlformats.org/officeDocument/2006/math">
                    <m:r>
                      <a:rPr lang="de-DE" sz="1800" b="1" i="1" smtClean="0">
                        <a:solidFill>
                          <a:prstClr val="black"/>
                        </a:solidFill>
                        <a:latin typeface="Cambria Math" panose="02040503050406030204" pitchFamily="18" charset="0"/>
                        <a:ea typeface="Cambria Math" panose="02040503050406030204" pitchFamily="18" charset="0"/>
                        <a:cs typeface="Calibri" panose="020F0502020204030204" pitchFamily="34" charset="0"/>
                      </a:rPr>
                      <m:t>∗</m:t>
                    </m:r>
                  </m:oMath>
                </a14:m>
                <a:r>
                  <a:rPr lang="de-DE" sz="1800" b="1" i="0" dirty="0">
                    <a:solidFill>
                      <a:prstClr val="black"/>
                    </a:solidFill>
                    <a:latin typeface="Calibri" panose="020F0502020204030204" pitchFamily="34" charset="0"/>
                    <a:cs typeface="Calibri" panose="020F0502020204030204" pitchFamily="34" charset="0"/>
                  </a:rPr>
                  <a:t>random()</a:t>
                </a:r>
                <a:r>
                  <a:rPr lang="de-DE" sz="1800" dirty="0">
                    <a:solidFill>
                      <a:prstClr val="black"/>
                    </a:solidFill>
                    <a:latin typeface="Calibri" panose="020F0502020204030204" pitchFamily="34" charset="0"/>
                    <a:cs typeface="Calibri" panose="020F0502020204030204" pitchFamily="34" charset="0"/>
                  </a:rPr>
                  <a:t>.</a:t>
                </a:r>
                <a:r>
                  <a:rPr lang="de-DE" sz="1800" b="1" dirty="0">
                    <a:solidFill>
                      <a:prstClr val="black"/>
                    </a:solidFill>
                    <a:latin typeface="Calibri" panose="020F0502020204030204" pitchFamily="34" charset="0"/>
                    <a:cs typeface="Calibri" panose="020F0502020204030204" pitchFamily="34" charset="0"/>
                  </a:rPr>
                  <a:t>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Um zu bestimmten, ob sich beide Personen treffen, muss die Differenz der Zeitpunkte in einer weiteren freien Spalte bestimmt werden.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Achten Sie darauf, dass der Absolutbetrag der Differenz (</a:t>
                </a:r>
                <a14:m>
                  <m:oMath xmlns:m="http://schemas.openxmlformats.org/officeDocument/2006/math">
                    <m:r>
                      <a:rPr lang="de-DE" kern="1200">
                        <a:latin typeface="Cambria Math" panose="02040503050406030204" pitchFamily="18" charset="0"/>
                      </a:rPr>
                      <m:t>𝑎𝑏𝑠</m:t>
                    </m:r>
                    <m:r>
                      <a:rPr lang="de-DE" kern="1200">
                        <a:latin typeface="Cambria Math" panose="02040503050406030204" pitchFamily="18" charset="0"/>
                      </a:rPr>
                      <m:t>(&lt;</m:t>
                    </m:r>
                    <m:r>
                      <a:rPr lang="de-DE" kern="1200">
                        <a:latin typeface="Cambria Math" panose="02040503050406030204" pitchFamily="18" charset="0"/>
                      </a:rPr>
                      <m:t>𝑥</m:t>
                    </m:r>
                    <m:r>
                      <a:rPr lang="de-DE" kern="1200">
                        <a:latin typeface="Cambria Math" panose="02040503050406030204" pitchFamily="18" charset="0"/>
                      </a:rPr>
                      <m:t>&gt;)</m:t>
                    </m:r>
                  </m:oMath>
                </a14:m>
                <a:r>
                  <a:rPr lang="de-DE" dirty="0">
                    <a:solidFill>
                      <a:prstClr val="black"/>
                    </a:solidFill>
                    <a:latin typeface="Calibri" panose="020F0502020204030204" pitchFamily="34" charset="0"/>
                    <a:cs typeface="Calibri" panose="020F0502020204030204" pitchFamily="34" charset="0"/>
                  </a:rPr>
                  <a:t>, Hilfekarte 3.2.) gesucht wird.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Dabei bedeutet eine Differenz </a:t>
                </a:r>
                <a14:m>
                  <m:oMath xmlns:m="http://schemas.openxmlformats.org/officeDocument/2006/math">
                    <m:r>
                      <a:rPr lang="de-DE" i="1" dirty="0" smtClean="0">
                        <a:solidFill>
                          <a:prstClr val="black"/>
                        </a:solidFill>
                        <a:latin typeface="Cambria Math" panose="02040503050406030204" pitchFamily="18" charset="0"/>
                        <a:cs typeface="Calibri" panose="020F0502020204030204" pitchFamily="34" charset="0"/>
                      </a:rPr>
                      <m:t>&lt;5</m:t>
                    </m:r>
                  </m:oMath>
                </a14:m>
                <a:r>
                  <a:rPr lang="de-DE" dirty="0">
                    <a:solidFill>
                      <a:prstClr val="black"/>
                    </a:solidFill>
                    <a:latin typeface="Calibri" panose="020F0502020204030204" pitchFamily="34" charset="0"/>
                    <a:cs typeface="Calibri" panose="020F0502020204030204" pitchFamily="34" charset="0"/>
                  </a:rPr>
                  <a:t>, dass sie sich treffen.</a:t>
                </a:r>
              </a:p>
              <a:p>
                <a:pPr marL="342900" indent="-342900">
                  <a:buFont typeface="Wingdings" panose="05000000000000000000" pitchFamily="2" charset="2"/>
                  <a:buChar char="§"/>
                </a:pPr>
                <a:endParaRPr lang="de-DE" sz="1800" dirty="0">
                  <a:solidFill>
                    <a:prstClr val="black"/>
                  </a:solidFill>
                </a:endParaRPr>
              </a:p>
              <a:p>
                <a:pPr marL="342900" lvl="0" indent="-342900">
                  <a:buFont typeface="Wingdings" panose="05000000000000000000" pitchFamily="2" charset="2"/>
                  <a:buChar char="§"/>
                </a:pPr>
                <a:endParaRPr lang="de-DE" sz="1600" dirty="0">
                  <a:solidFill>
                    <a:prstClr val="black"/>
                  </a:solidFill>
                </a:endParaRPr>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214" t="-1389" r="-1214"/>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5.7. Lösungshinweis: Treffpunktproblem (stetige Modellierung)</a:t>
            </a:r>
          </a:p>
        </p:txBody>
      </p:sp>
    </p:spTree>
    <p:extLst>
      <p:ext uri="{BB962C8B-B14F-4D97-AF65-F5344CB8AC3E}">
        <p14:creationId xmlns:p14="http://schemas.microsoft.com/office/powerpoint/2010/main" val="281731988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3D21E056-A50A-485D-AD02-E468C59DA6F8}"/>
              </a:ext>
            </a:extLst>
          </p:cNvPr>
          <p:cNvSpPr>
            <a:spLocks noGrp="1"/>
          </p:cNvSpPr>
          <p:nvPr>
            <p:ph idx="1"/>
          </p:nvPr>
        </p:nvSpPr>
        <p:spPr/>
        <p:txBody>
          <a:bodyPr/>
          <a:lstStyle/>
          <a:p>
            <a:endParaRPr lang="de-DE"/>
          </a:p>
        </p:txBody>
      </p:sp>
      <p:sp>
        <p:nvSpPr>
          <p:cNvPr id="4" name="Titel 3">
            <a:extLst>
              <a:ext uri="{FF2B5EF4-FFF2-40B4-BE49-F238E27FC236}">
                <a16:creationId xmlns:a16="http://schemas.microsoft.com/office/drawing/2014/main" id="{EDADB661-6DE7-447B-98F5-A15347F21684}"/>
              </a:ext>
            </a:extLst>
          </p:cNvPr>
          <p:cNvSpPr>
            <a:spLocks noGrp="1"/>
          </p:cNvSpPr>
          <p:nvPr>
            <p:ph type="title"/>
          </p:nvPr>
        </p:nvSpPr>
        <p:spPr/>
        <p:txBody>
          <a:bodyPr/>
          <a:lstStyle/>
          <a:p>
            <a:r>
              <a:rPr lang="de-DE" dirty="0"/>
              <a:t>Leerfolie</a:t>
            </a:r>
          </a:p>
        </p:txBody>
      </p:sp>
    </p:spTree>
    <p:extLst>
      <p:ext uri="{BB962C8B-B14F-4D97-AF65-F5344CB8AC3E}">
        <p14:creationId xmlns:p14="http://schemas.microsoft.com/office/powerpoint/2010/main" val="3243032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1.3. Lösung: Anpassen von Einstellungen, z.B. Grafik-Fenster</a:t>
            </a:r>
          </a:p>
        </p:txBody>
      </p:sp>
      <p:sp>
        <p:nvSpPr>
          <p:cNvPr id="8" name="Inhaltsplatzhalter 5"/>
          <p:cNvSpPr txBox="1">
            <a:spLocks/>
          </p:cNvSpPr>
          <p:nvPr/>
        </p:nvSpPr>
        <p:spPr bwMode="auto">
          <a:xfrm>
            <a:off x="386378" y="813816"/>
            <a:ext cx="8424936" cy="564152"/>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Es gibt mehrere Möglichkeiten, Einstellungen zu verändern. Im Folgenden werden zwei Varianten vorgestellt:</a:t>
            </a:r>
          </a:p>
          <a:p>
            <a:pPr marL="800100" lvl="1" indent="-342900">
              <a:buFont typeface="+mj-lt"/>
              <a:buAutoNum type="alphaLcParenR"/>
            </a:pPr>
            <a:endParaRPr lang="de-DE" kern="0" dirty="0"/>
          </a:p>
        </p:txBody>
      </p:sp>
      <mc:AlternateContent xmlns:mc="http://schemas.openxmlformats.org/markup-compatibility/2006" xmlns:a14="http://schemas.microsoft.com/office/drawing/2010/main">
        <mc:Choice Requires="a14">
          <p:sp>
            <p:nvSpPr>
              <p:cNvPr id="10" name="Inhaltsplatzhalter 5"/>
              <p:cNvSpPr txBox="1">
                <a:spLocks/>
              </p:cNvSpPr>
              <p:nvPr/>
            </p:nvSpPr>
            <p:spPr bwMode="auto">
              <a:xfrm>
                <a:off x="375470" y="1515300"/>
                <a:ext cx="8390115" cy="3139094"/>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lvl="1" indent="-457200">
                  <a:spcBef>
                    <a:spcPts val="576"/>
                  </a:spcBef>
                  <a:buClr>
                    <a:schemeClr val="tx1"/>
                  </a:buClr>
                  <a:buFont typeface="Wingdings" charset="2"/>
                  <a:buAutoNum type="arabicPeriod"/>
                </a:pPr>
                <a:r>
                  <a:rPr lang="de-DE" b="1" kern="0" dirty="0"/>
                  <a:t>Achsenskalierung, Abstand der Zahlenwerte und Gitterweite</a:t>
                </a:r>
                <a:endParaRPr lang="de-DE" sz="1800" b="1" kern="0" dirty="0"/>
              </a:p>
              <a:p>
                <a:r>
                  <a:rPr lang="de-DE" sz="1800" kern="0" dirty="0"/>
                  <a:t>Ähnlich wie bei der Anpassung des Graphen können Einstellungen, die die Achsen und das Grafik-Fenster betreffen, über einen </a:t>
                </a:r>
                <a:r>
                  <a:rPr lang="de-DE" sz="1800" dirty="0">
                    <a:latin typeface="Calibri" panose="020F0502020204030204" pitchFamily="34" charset="0"/>
                    <a:cs typeface="Calibri" panose="020F0502020204030204" pitchFamily="34" charset="0"/>
                  </a:rPr>
                  <a:t>Rechtsklick auf die Achsen </a:t>
                </a:r>
                <a:r>
                  <a:rPr lang="de-DE" sz="1800" dirty="0">
                    <a:latin typeface="Calibri" panose="020F0502020204030204" pitchFamily="34" charset="0"/>
                    <a:cs typeface="Calibri" panose="020F0502020204030204" pitchFamily="34" charset="0"/>
                    <a:sym typeface="Wingdings" panose="05000000000000000000" pitchFamily="2" charset="2"/>
                  </a:rPr>
                  <a:t>geändert werden. </a:t>
                </a:r>
              </a:p>
              <a:p>
                <a:r>
                  <a:rPr lang="de-DE" sz="1800" dirty="0">
                    <a:latin typeface="Calibri" panose="020F0502020204030204" pitchFamily="34" charset="0"/>
                    <a:cs typeface="Calibri" panose="020F0502020204030204" pitchFamily="34" charset="0"/>
                    <a:sym typeface="Wingdings" panose="05000000000000000000" pitchFamily="2" charset="2"/>
                  </a:rPr>
                  <a:t>Im Reiter </a:t>
                </a:r>
                <a:r>
                  <a:rPr lang="de-DE" sz="1800" i="1" dirty="0">
                    <a:latin typeface="Calibri" panose="020F0502020204030204" pitchFamily="34" charset="0"/>
                    <a:cs typeface="Calibri" panose="020F0502020204030204" pitchFamily="34" charset="0"/>
                    <a:sym typeface="Wingdings" panose="05000000000000000000" pitchFamily="2" charset="2"/>
                  </a:rPr>
                  <a:t>Grundeinstellung</a:t>
                </a:r>
                <a:r>
                  <a:rPr lang="de-DE" sz="1800" dirty="0">
                    <a:latin typeface="Calibri" panose="020F0502020204030204" pitchFamily="34" charset="0"/>
                    <a:cs typeface="Calibri" panose="020F0502020204030204" pitchFamily="34" charset="0"/>
                    <a:sym typeface="Wingdings" panose="05000000000000000000" pitchFamily="2" charset="2"/>
                  </a:rPr>
                  <a:t> können die Achsen skaliert werden. </a:t>
                </a:r>
              </a:p>
              <a:p>
                <a:r>
                  <a:rPr lang="de-DE" sz="1800" dirty="0">
                    <a:latin typeface="Calibri" panose="020F0502020204030204" pitchFamily="34" charset="0"/>
                    <a:cs typeface="Calibri" panose="020F0502020204030204" pitchFamily="34" charset="0"/>
                    <a:sym typeface="Wingdings" panose="05000000000000000000" pitchFamily="2" charset="2"/>
                  </a:rPr>
                  <a:t>Im Reiter </a:t>
                </a:r>
                <a:r>
                  <a:rPr lang="de-DE" sz="1800" i="1" dirty="0">
                    <a:latin typeface="Calibri" panose="020F0502020204030204" pitchFamily="34" charset="0"/>
                    <a:cs typeface="Calibri" panose="020F0502020204030204" pitchFamily="34" charset="0"/>
                    <a:sym typeface="Wingdings" panose="05000000000000000000" pitchFamily="2" charset="2"/>
                  </a:rPr>
                  <a:t>x-Achse</a:t>
                </a:r>
                <a:r>
                  <a:rPr lang="de-DE" sz="1800" dirty="0">
                    <a:latin typeface="Calibri" panose="020F0502020204030204" pitchFamily="34" charset="0"/>
                    <a:cs typeface="Calibri" panose="020F0502020204030204" pitchFamily="34" charset="0"/>
                    <a:sym typeface="Wingdings" panose="05000000000000000000" pitchFamily="2" charset="2"/>
                  </a:rPr>
                  <a:t> können der Abstand der Zahlenwerte und weitere Angaben angepasst werden. Dazu kann man entweder nach Setzen des Hakens bei Abstand eine eigene Zahl eingeben oder über das Dropdown-Menü </a:t>
                </a:r>
                <a14:m>
                  <m:oMath xmlns:m="http://schemas.openxmlformats.org/officeDocument/2006/math">
                    <m:r>
                      <a:rPr lang="de-DE" sz="1800" b="0" i="1" smtClean="0">
                        <a:latin typeface="Cambria Math" panose="02040503050406030204" pitchFamily="18" charset="0"/>
                        <a:cs typeface="Calibri" panose="020F0502020204030204" pitchFamily="34" charset="0"/>
                        <a:sym typeface="Wingdings" panose="05000000000000000000" pitchFamily="2" charset="2"/>
                      </a:rPr>
                      <m:t>𝜋</m:t>
                    </m:r>
                  </m:oMath>
                </a14:m>
                <a:r>
                  <a:rPr lang="de-DE" sz="1800" dirty="0">
                    <a:latin typeface="Calibri" panose="020F0502020204030204" pitchFamily="34" charset="0"/>
                    <a:cs typeface="Calibri" panose="020F0502020204030204" pitchFamily="34" charset="0"/>
                    <a:sym typeface="Wingdings" panose="05000000000000000000" pitchFamily="2" charset="2"/>
                  </a:rPr>
                  <a:t> auswählen.</a:t>
                </a:r>
                <a:endParaRPr lang="de-DE" sz="1800" kern="0" dirty="0">
                  <a:latin typeface="Calibri" panose="020F0502020204030204" pitchFamily="34" charset="0"/>
                  <a:cs typeface="Calibri" panose="020F0502020204030204" pitchFamily="34" charset="0"/>
                  <a:sym typeface="Wingdings" panose="05000000000000000000" pitchFamily="2" charset="2"/>
                </a:endParaRPr>
              </a:p>
              <a:p>
                <a:r>
                  <a:rPr lang="de-DE" sz="1800" kern="0" dirty="0">
                    <a:latin typeface="Calibri" panose="020F0502020204030204" pitchFamily="34" charset="0"/>
                    <a:cs typeface="Calibri" panose="020F0502020204030204" pitchFamily="34" charset="0"/>
                    <a:sym typeface="Wingdings" panose="05000000000000000000" pitchFamily="2" charset="2"/>
                  </a:rPr>
                  <a:t>Im Reiter </a:t>
                </a:r>
                <a:r>
                  <a:rPr lang="de-DE" sz="1800" i="1" kern="0" dirty="0">
                    <a:latin typeface="Calibri" panose="020F0502020204030204" pitchFamily="34" charset="0"/>
                    <a:cs typeface="Calibri" panose="020F0502020204030204" pitchFamily="34" charset="0"/>
                    <a:sym typeface="Wingdings" panose="05000000000000000000" pitchFamily="2" charset="2"/>
                  </a:rPr>
                  <a:t>Koordinatengitter</a:t>
                </a:r>
                <a:r>
                  <a:rPr lang="de-DE" sz="1800" kern="0" dirty="0">
                    <a:latin typeface="Calibri" panose="020F0502020204030204" pitchFamily="34" charset="0"/>
                    <a:cs typeface="Calibri" panose="020F0502020204030204" pitchFamily="34" charset="0"/>
                    <a:sym typeface="Wingdings" panose="05000000000000000000" pitchFamily="2" charset="2"/>
                  </a:rPr>
                  <a:t> können das Gitter aus-/eingeblendet und die Weite angepasst werden. </a:t>
                </a:r>
                <a:endParaRPr lang="de-DE" sz="1800" dirty="0">
                  <a:latin typeface="Calibri" panose="020F0502020204030204" pitchFamily="34" charset="0"/>
                  <a:cs typeface="Calibri" panose="020F0502020204030204" pitchFamily="34" charset="0"/>
                  <a:sym typeface="Wingdings" panose="05000000000000000000" pitchFamily="2" charset="2"/>
                </a:endParaRPr>
              </a:p>
            </p:txBody>
          </p:sp>
        </mc:Choice>
        <mc:Fallback xmlns="">
          <p:sp>
            <p:nvSpPr>
              <p:cNvPr id="10" name="Inhaltsplatzhalter 5"/>
              <p:cNvSpPr txBox="1">
                <a:spLocks noRot="1" noChangeAspect="1" noMove="1" noResize="1" noEditPoints="1" noAdjustHandles="1" noChangeArrowheads="1" noChangeShapeType="1" noTextEdit="1"/>
              </p:cNvSpPr>
              <p:nvPr/>
            </p:nvSpPr>
            <p:spPr bwMode="auto">
              <a:xfrm>
                <a:off x="375470" y="1515300"/>
                <a:ext cx="8390115" cy="3139094"/>
              </a:xfrm>
              <a:prstGeom prst="rect">
                <a:avLst/>
              </a:prstGeom>
              <a:blipFill>
                <a:blip r:embed="rId4"/>
                <a:stretch>
                  <a:fillRect l="-363" t="-2321" r="-1089" b="-2321"/>
                </a:stretch>
              </a:blipFill>
              <a:ln w="9525">
                <a:solidFill>
                  <a:schemeClr val="tx1"/>
                </a:solidFill>
                <a:miter lim="800000"/>
                <a:headEnd/>
                <a:tailEnd/>
              </a:ln>
            </p:spPr>
            <p:txBody>
              <a:bodyPr/>
              <a:lstStyle/>
              <a:p>
                <a:r>
                  <a:rPr lang="de-DE">
                    <a:noFill/>
                  </a:rPr>
                  <a:t> </a:t>
                </a:r>
              </a:p>
            </p:txBody>
          </p:sp>
        </mc:Fallback>
      </mc:AlternateContent>
      <p:sp>
        <p:nvSpPr>
          <p:cNvPr id="15" name="Inhaltsplatzhalter 5"/>
          <p:cNvSpPr txBox="1">
            <a:spLocks/>
          </p:cNvSpPr>
          <p:nvPr/>
        </p:nvSpPr>
        <p:spPr bwMode="auto">
          <a:xfrm>
            <a:off x="386379" y="4762542"/>
            <a:ext cx="8379206" cy="1504521"/>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lvl="1" indent="-457200">
              <a:spcBef>
                <a:spcPts val="576"/>
              </a:spcBef>
              <a:buClrTx/>
              <a:buFont typeface="+mj-lt"/>
              <a:buAutoNum type="arabicPeriod" startAt="2"/>
            </a:pPr>
            <a:r>
              <a:rPr lang="de-DE" b="1" kern="0" dirty="0"/>
              <a:t>Schriftgröße und Runden der Dezimalstellen</a:t>
            </a:r>
          </a:p>
          <a:p>
            <a:r>
              <a:rPr lang="de-DE" sz="1800" kern="0" dirty="0"/>
              <a:t>Diese Eigenschaften müssen anders angepasst werden, da sie nicht nur eine Grafik betreffen, sondern die gesamte Datei mit allen Fenstern. Dazu wählt man bei </a:t>
            </a:r>
            <a:r>
              <a:rPr lang="de-DE" sz="1800" kern="0" dirty="0">
                <a:latin typeface="Cambria Math" panose="02040503050406030204" pitchFamily="18" charset="0"/>
                <a:ea typeface="Cambria Math" panose="02040503050406030204" pitchFamily="18" charset="0"/>
              </a:rPr>
              <a:t>≡ </a:t>
            </a:r>
            <a:r>
              <a:rPr lang="de-DE" sz="1800" kern="0" dirty="0">
                <a:latin typeface="Calibri" panose="020F0502020204030204" pitchFamily="34" charset="0"/>
                <a:ea typeface="Cambria Math" panose="02040503050406030204" pitchFamily="18" charset="0"/>
                <a:cs typeface="Calibri" panose="020F0502020204030204" pitchFamily="34" charset="0"/>
              </a:rPr>
              <a:t>die Option </a:t>
            </a:r>
            <a:r>
              <a:rPr lang="de-DE" sz="1800" i="1" kern="0" dirty="0"/>
              <a:t>Einstellungen</a:t>
            </a:r>
            <a:r>
              <a:rPr lang="de-DE" sz="1800" kern="0" dirty="0"/>
              <a:t> aus und ändert die entsprechenden Einträge, wie </a:t>
            </a:r>
            <a:r>
              <a:rPr lang="de-DE" sz="1800" i="1" kern="0" dirty="0"/>
              <a:t>Schriftgröße</a:t>
            </a:r>
            <a:r>
              <a:rPr lang="de-DE" sz="1800" kern="0" dirty="0"/>
              <a:t> und </a:t>
            </a:r>
            <a:r>
              <a:rPr lang="de-DE" sz="1800" i="1" kern="0" dirty="0"/>
              <a:t>Runden</a:t>
            </a:r>
            <a:r>
              <a:rPr lang="de-DE" sz="1800" kern="0" dirty="0"/>
              <a:t>. Alle Änderungen der Einstellung werden automatisch gespeichert. </a:t>
            </a:r>
            <a:r>
              <a:rPr lang="de-DE" sz="1800" dirty="0">
                <a:latin typeface="Calibri" panose="020F0502020204030204" pitchFamily="34" charset="0"/>
                <a:cs typeface="Calibri" panose="020F0502020204030204" pitchFamily="34" charset="0"/>
                <a:sym typeface="Wingdings" panose="05000000000000000000" pitchFamily="2" charset="2"/>
              </a:rPr>
              <a:t> </a:t>
            </a:r>
          </a:p>
        </p:txBody>
      </p:sp>
    </p:spTree>
    <p:extLst>
      <p:ext uri="{BB962C8B-B14F-4D97-AF65-F5344CB8AC3E}">
        <p14:creationId xmlns:p14="http://schemas.microsoft.com/office/powerpoint/2010/main" val="4007848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1.4. Erstellen von Schiebereglern</a:t>
            </a:r>
          </a:p>
        </p:txBody>
      </p:sp>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einen Schieberegler mit folgenden Angaben:</a:t>
            </a:r>
          </a:p>
          <a:p>
            <a:pPr marL="800100" lvl="1" indent="-342900">
              <a:buFont typeface="+mj-lt"/>
              <a:buAutoNum type="alphaLcParenR"/>
            </a:pPr>
            <a:endParaRPr lang="de-DE" kern="0" dirty="0"/>
          </a:p>
        </p:txBody>
      </p:sp>
      <mc:AlternateContent xmlns:mc="http://schemas.openxmlformats.org/markup-compatibility/2006" xmlns:a14="http://schemas.microsoft.com/office/drawing/2010/main">
        <mc:Choice Requires="a14">
          <p:graphicFrame>
            <p:nvGraphicFramePr>
              <p:cNvPr id="3" name="Tabelle 2"/>
              <p:cNvGraphicFramePr>
                <a:graphicFrameLocks noGrp="1"/>
              </p:cNvGraphicFramePr>
              <p:nvPr>
                <p:extLst>
                  <p:ext uri="{D42A27DB-BD31-4B8C-83A1-F6EECF244321}">
                    <p14:modId xmlns:p14="http://schemas.microsoft.com/office/powerpoint/2010/main" val="1782399735"/>
                  </p:ext>
                </p:extLst>
              </p:nvPr>
            </p:nvGraphicFramePr>
            <p:xfrm>
              <a:off x="2715753" y="2149037"/>
              <a:ext cx="3483016" cy="182880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224435">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m:rPr>
                                    <m:sty m:val="p"/>
                                  </m:rPr>
                                  <a:rPr lang="de-DE" sz="1800" b="0" i="1" kern="1200" smtClean="0">
                                    <a:solidFill>
                                      <a:schemeClr val="dk1"/>
                                    </a:solidFill>
                                    <a:latin typeface="Cambria Math" panose="02040503050406030204" pitchFamily="18" charset="0"/>
                                    <a:ea typeface="+mn-ea"/>
                                    <a:cs typeface="+mn-cs"/>
                                  </a:rPr>
                                  <m:t>ε</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50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0.5</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4002886601"/>
                      </a:ext>
                    </a:extLst>
                  </a:tr>
                  <a:tr h="365683">
                    <a:tc>
                      <a:txBody>
                        <a:bodyPr/>
                        <a:lstStyle/>
                        <a:p>
                          <a:r>
                            <a:rPr lang="de-DE" dirty="0">
                              <a:latin typeface="Calibri" panose="020F0502020204030204" pitchFamily="34" charset="0"/>
                              <a:cs typeface="Calibri" panose="020F0502020204030204" pitchFamily="34" charset="0"/>
                            </a:rPr>
                            <a:t>Ausrichtung</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Vertikal</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2869970705"/>
                      </a:ext>
                    </a:extLst>
                  </a:tr>
                </a:tbl>
              </a:graphicData>
            </a:graphic>
          </p:graphicFrame>
        </mc:Choice>
        <mc:Fallback xmlns="">
          <p:graphicFrame>
            <p:nvGraphicFramePr>
              <p:cNvPr id="3" name="Tabelle 2"/>
              <p:cNvGraphicFramePr>
                <a:graphicFrameLocks noGrp="1"/>
              </p:cNvGraphicFramePr>
              <p:nvPr>
                <p:extLst>
                  <p:ext uri="{D42A27DB-BD31-4B8C-83A1-F6EECF244321}">
                    <p14:modId xmlns:p14="http://schemas.microsoft.com/office/powerpoint/2010/main" val="1782399735"/>
                  </p:ext>
                </p:extLst>
              </p:nvPr>
            </p:nvGraphicFramePr>
            <p:xfrm>
              <a:off x="2715753" y="2149037"/>
              <a:ext cx="3483016" cy="182880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4"/>
                          <a:stretch>
                            <a:fillRect l="-100350" t="-8333" r="-699" b="-428333"/>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50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760">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0.5</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4002886601"/>
                      </a:ext>
                    </a:extLst>
                  </a:tr>
                  <a:tr h="365760">
                    <a:tc>
                      <a:txBody>
                        <a:bodyPr/>
                        <a:lstStyle/>
                        <a:p>
                          <a:r>
                            <a:rPr lang="de-DE" dirty="0">
                              <a:latin typeface="Calibri" panose="020F0502020204030204" pitchFamily="34" charset="0"/>
                              <a:cs typeface="Calibri" panose="020F0502020204030204" pitchFamily="34" charset="0"/>
                            </a:rPr>
                            <a:t>Ausrichtung</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Vertikal</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2869970705"/>
                      </a:ext>
                    </a:extLst>
                  </a:tr>
                </a:tbl>
              </a:graphicData>
            </a:graphic>
          </p:graphicFrame>
        </mc:Fallback>
      </mc:AlternateContent>
      <p:pic>
        <p:nvPicPr>
          <p:cNvPr id="10" name="Grafik 9"/>
          <p:cNvPicPr>
            <a:picLocks noChangeAspect="1"/>
          </p:cNvPicPr>
          <p:nvPr/>
        </p:nvPicPr>
        <p:blipFill>
          <a:blip r:embed="rId5"/>
          <a:stretch>
            <a:fillRect/>
          </a:stretch>
        </p:blipFill>
        <p:spPr>
          <a:xfrm>
            <a:off x="2048397" y="4428880"/>
            <a:ext cx="4817727" cy="1941000"/>
          </a:xfrm>
          <a:prstGeom prst="rect">
            <a:avLst/>
          </a:prstGeom>
          <a:ln w="28575">
            <a:solidFill>
              <a:srgbClr val="327A86"/>
            </a:solidFill>
          </a:ln>
        </p:spPr>
      </p:pic>
      <p:pic>
        <p:nvPicPr>
          <p:cNvPr id="9" name="Grafik 8">
            <a:extLst>
              <a:ext uri="{FF2B5EF4-FFF2-40B4-BE49-F238E27FC236}">
                <a16:creationId xmlns:a16="http://schemas.microsoft.com/office/drawing/2014/main" id="{E53361A7-9DA2-42F7-B1F2-D5B0CA934FA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089736668"/>
      </p:ext>
    </p:extLst>
  </p:cSld>
  <p:clrMapOvr>
    <a:masterClrMapping/>
  </p:clrMapOvr>
</p:sld>
</file>

<file path=ppt/theme/theme1.xml><?xml version="1.0" encoding="utf-8"?>
<a:theme xmlns:a="http://schemas.openxmlformats.org/drawingml/2006/main" name="Folien_DZLM_122016">
  <a:themeElements>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9132</Words>
  <Application>Microsoft Office PowerPoint</Application>
  <PresentationFormat>Bildschirmpräsentation (4:3)</PresentationFormat>
  <Paragraphs>820</Paragraphs>
  <Slides>76</Slides>
  <Notes>0</Notes>
  <HiddenSlides>0</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76</vt:i4>
      </vt:variant>
    </vt:vector>
  </HeadingPairs>
  <TitlesOfParts>
    <vt:vector size="83" baseType="lpstr">
      <vt:lpstr>Arial</vt:lpstr>
      <vt:lpstr>Calibri</vt:lpstr>
      <vt:lpstr>Calibri Normal</vt:lpstr>
      <vt:lpstr>Cambria Math</vt:lpstr>
      <vt:lpstr>Wingdings</vt:lpstr>
      <vt:lpstr>Folien_DZLM_122016</vt:lpstr>
      <vt:lpstr>FortbildnerFolien</vt:lpstr>
      <vt:lpstr>Hilfekarten für GeoGebra Classic 6</vt:lpstr>
      <vt:lpstr>1.1. Definition von Funktionen (im Algebra-Fenster)</vt:lpstr>
      <vt:lpstr>PowerPoint-Präsentation</vt:lpstr>
      <vt:lpstr>1.1. Lösung: Definition von Funktionen (im Algebra-Fenster)</vt:lpstr>
      <vt:lpstr>1.2. Eigenschaften von Funktionsgraphen  (Grafik-Fenster)</vt:lpstr>
      <vt:lpstr>1.3. Anpassen von Einstellungen, z. B. Grafik-Fenster</vt:lpstr>
      <vt:lpstr>1.2. Lösung: Eigenschaften von Funktionsgraphen  (Grafik-Fenster)</vt:lpstr>
      <vt:lpstr>1.3. Lösung: Anpassen von Einstellungen, z.B. Grafik-Fenster</vt:lpstr>
      <vt:lpstr>1.4. Erstellen von Schiebereglern</vt:lpstr>
      <vt:lpstr>1.5. Einfache Visualisierungen von Funktionen</vt:lpstr>
      <vt:lpstr>1.4. Lösung: Erstellen von Schiebereglern</vt:lpstr>
      <vt:lpstr>1.5. Lösung: Einfache Visualisierungen von Funktionen</vt:lpstr>
      <vt:lpstr>1.6. Das Tabellen-Fenster</vt:lpstr>
      <vt:lpstr>1.7. Berechnungen im Tabellen-Fenster</vt:lpstr>
      <vt:lpstr>1.6. Lösung: Das Tabellen-Fenster</vt:lpstr>
      <vt:lpstr>1.7. Lösung: Berechnungen im Tabellen-Fenster</vt:lpstr>
      <vt:lpstr>2.1. Erkundung Binomialbefehle</vt:lpstr>
      <vt:lpstr>2.2. Das Tabellen-Fenster – Eingabe von Befehlen</vt:lpstr>
      <vt:lpstr>2.1. Lösung: Erkundung Binomialbefehle</vt:lpstr>
      <vt:lpstr>2.2. Lösung: Das Tabellen-Fenster – Eingabe von Befehlen</vt:lpstr>
      <vt:lpstr>2.3. Finden von kritischen Grenzen mit einer Wertetabelle</vt:lpstr>
      <vt:lpstr>2.4. Finden von kritischen Grenzen mit einem Graphen</vt:lpstr>
      <vt:lpstr>2.3. Lösung: Finden von kritischen Grenzen mit einer Wertetabelle</vt:lpstr>
      <vt:lpstr>2.4. Lösung: Finden von kritischen Grenzen mit einem Graphen</vt:lpstr>
      <vt:lpstr>2.5. Einfache Visualisierungen von Funktionen</vt:lpstr>
      <vt:lpstr>2.6. Berechnen und Anzeigen von Werten</vt:lpstr>
      <vt:lpstr>2.5. Lösung: Einfache Visualisierungen von Funktionen</vt:lpstr>
      <vt:lpstr>2.6. Lösung: Berechnen und Anzeigen von Werten</vt:lpstr>
      <vt:lpstr>2.7. Komplexe Visualisierungen von Verteilungen (Teil 1)</vt:lpstr>
      <vt:lpstr>2.8. Komplexe Visualisierungen von Verteilungen (Teil 2)</vt:lpstr>
      <vt:lpstr>2.7. Lösung: Komplexe Visualisierungen von Verteilungen (Teil 1)</vt:lpstr>
      <vt:lpstr>2.8. Lösung: Komplexe Visualisierungen von Verteilungen (Teil 2)</vt:lpstr>
      <vt:lpstr>2.9. Komplexe Visualisierungen von Verteilungen (Teil 3)</vt:lpstr>
      <vt:lpstr>2.10. Normalverteilung in GeoGebra (Teil 1)</vt:lpstr>
      <vt:lpstr>2.9. Lösung: Komplexe Visualisierungen von Verteilungen (Teil 3)</vt:lpstr>
      <vt:lpstr>2.10. Lösung: Normalverteilung in GeoGebra (Teil 1)</vt:lpstr>
      <vt:lpstr>2.11. Normalverteilung in GeoGebra (Teil 2)</vt:lpstr>
      <vt:lpstr>3.1. Berechnung von Häufigkeiten</vt:lpstr>
      <vt:lpstr>2.11. Lösung: Normalverteilung in GeoGebra (Teil 2)</vt:lpstr>
      <vt:lpstr>3.1. Lösung: Berechnung von Häufigkeiten</vt:lpstr>
      <vt:lpstr>3.2. Berechnung einfacher statistischer Kenngrößen</vt:lpstr>
      <vt:lpstr>3.3. Visualisierung von Daten (Teil 1)</vt:lpstr>
      <vt:lpstr>3.2. Lösung: Berechnung einfacher statistischer Kenngrößen</vt:lpstr>
      <vt:lpstr>3.3. Lösung: Visualisierung von Daten (Teil 1)</vt:lpstr>
      <vt:lpstr>3.4. Visualisierung von Daten (Teil 2)</vt:lpstr>
      <vt:lpstr>3.5. Visualisierung von Daten (Teil 3)</vt:lpstr>
      <vt:lpstr>3.4. Lösung: Visualisierung von Daten (Teil 2)</vt:lpstr>
      <vt:lpstr>3.5. Lösung: Visualisierung von Daten (Teil 3)</vt:lpstr>
      <vt:lpstr>4.1. Erzeugung von Zufallszahlen in GeoGebra (Teil 1)</vt:lpstr>
      <vt:lpstr>4.2. Erzeugung von Zufallszahlen in GeoGebra (Teil 2)</vt:lpstr>
      <vt:lpstr>4.1. Lösung: Erzeugung von Zufallszahlen in GeoGebra (Teil 1)</vt:lpstr>
      <vt:lpstr>4.2. Lösung: Erzeugung von Zufallszahlen in GeoGebra (Teil 2)</vt:lpstr>
      <vt:lpstr>4.3. Initialisierungswert des Zufallsgenerators</vt:lpstr>
      <vt:lpstr>4.4. Simulierung einer Urnenziehung</vt:lpstr>
      <vt:lpstr>4.3. Lösung: Initialisierungswert des Zufallsgenerators</vt:lpstr>
      <vt:lpstr>4.4. Lösung: Simulierung einer Urnenziehung</vt:lpstr>
      <vt:lpstr>4.5. Durchführungen wiederholter Urnenziehungen</vt:lpstr>
      <vt:lpstr>4.6. Durchführungen mehrerer wiederholter Urnenziehungen</vt:lpstr>
      <vt:lpstr>4.5. Lösung: Durchführungen wiederholter Urnenziehungen</vt:lpstr>
      <vt:lpstr>4.6. Lösung: Durchführungen mehrerer wiederholter Urnenziehungen</vt:lpstr>
      <vt:lpstr>5.1. Simulation zu Differenz trifft</vt:lpstr>
      <vt:lpstr>5.2. Simulation zum 10/20-Testproblem</vt:lpstr>
      <vt:lpstr>5.1. Lösungshinweis: Simulation zu Differenz trifft</vt:lpstr>
      <vt:lpstr>5.2. Lösungshinweis: Simulation zum 10/20-Testproblem</vt:lpstr>
      <vt:lpstr>5.3. Simulation zu Chuck-A-Luck</vt:lpstr>
      <vt:lpstr>5.4. Geburtstagsproblem (Teil 1)</vt:lpstr>
      <vt:lpstr>5.3. Lösungshinweis: Simulation zu Chuck-A-Luck</vt:lpstr>
      <vt:lpstr>5.4. Lösungshinweis: Geburtstagsproblem (Teil 1)</vt:lpstr>
      <vt:lpstr>5.5. Geburtstagsproblem (Teil 2)</vt:lpstr>
      <vt:lpstr>5.6. Treffpunktproblem (diskrete Modellierung)</vt:lpstr>
      <vt:lpstr>5.5. Lösungshinweis: Geburtstagsproblem (Teil 2)</vt:lpstr>
      <vt:lpstr>5.6. Lösungshinweis: Treffpunktproblem (diskrete Modellierung)</vt:lpstr>
      <vt:lpstr>5.7. Treffpunktproblem (stetige Modellierung)</vt:lpstr>
      <vt:lpstr>Leerfolie</vt:lpstr>
      <vt:lpstr>5.7. Lösungshinweis: Treffpunktproblem (stetige Modellierung)</vt:lpstr>
      <vt:lpstr>Leerfolie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Stochastik kompakt Fortbildungsbaustein 1:</dc:title>
  <dc:creator>stochastik_sek2_upb@dzlm.de</dc:creator>
  <cp:lastModifiedBy>Franziska Frenzel</cp:lastModifiedBy>
  <cp:revision>611</cp:revision>
  <cp:lastPrinted>2021-12-28T14:49:54Z</cp:lastPrinted>
  <dcterms:created xsi:type="dcterms:W3CDTF">2017-05-22T08:02:44Z</dcterms:created>
  <dcterms:modified xsi:type="dcterms:W3CDTF">2022-01-11T11:17:50Z</dcterms:modified>
</cp:coreProperties>
</file>