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Override2.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3.xml" ContentType="application/vnd.openxmlformats-officedocument.themeOverride+xml"/>
  <Override PartName="/ppt/notesSlides/notesSlide11.xml" ContentType="application/vnd.openxmlformats-officedocument.presentationml.notesSlide+xml"/>
  <Override PartName="/ppt/theme/themeOverride4.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738" r:id="rId1"/>
    <p:sldMasterId id="2147483752" r:id="rId2"/>
  </p:sldMasterIdLst>
  <p:notesMasterIdLst>
    <p:notesMasterId r:id="rId73"/>
  </p:notesMasterIdLst>
  <p:handoutMasterIdLst>
    <p:handoutMasterId r:id="rId74"/>
  </p:handoutMasterIdLst>
  <p:sldIdLst>
    <p:sldId id="364" r:id="rId3"/>
    <p:sldId id="427" r:id="rId4"/>
    <p:sldId id="365" r:id="rId5"/>
    <p:sldId id="381" r:id="rId6"/>
    <p:sldId id="348" r:id="rId7"/>
    <p:sldId id="462" r:id="rId8"/>
    <p:sldId id="379" r:id="rId9"/>
    <p:sldId id="444" r:id="rId10"/>
    <p:sldId id="382" r:id="rId11"/>
    <p:sldId id="383" r:id="rId12"/>
    <p:sldId id="384" r:id="rId13"/>
    <p:sldId id="386" r:id="rId14"/>
    <p:sldId id="433" r:id="rId15"/>
    <p:sldId id="390" r:id="rId16"/>
    <p:sldId id="391" r:id="rId17"/>
    <p:sldId id="392" r:id="rId18"/>
    <p:sldId id="400" r:id="rId19"/>
    <p:sldId id="463" r:id="rId20"/>
    <p:sldId id="399" r:id="rId21"/>
    <p:sldId id="387" r:id="rId22"/>
    <p:sldId id="432" r:id="rId23"/>
    <p:sldId id="428" r:id="rId24"/>
    <p:sldId id="410" r:id="rId25"/>
    <p:sldId id="411" r:id="rId26"/>
    <p:sldId id="412" r:id="rId27"/>
    <p:sldId id="434" r:id="rId28"/>
    <p:sldId id="401" r:id="rId29"/>
    <p:sldId id="413" r:id="rId30"/>
    <p:sldId id="431" r:id="rId31"/>
    <p:sldId id="393" r:id="rId32"/>
    <p:sldId id="464" r:id="rId33"/>
    <p:sldId id="396" r:id="rId34"/>
    <p:sldId id="394" r:id="rId35"/>
    <p:sldId id="398" r:id="rId36"/>
    <p:sldId id="430" r:id="rId37"/>
    <p:sldId id="436" r:id="rId38"/>
    <p:sldId id="454" r:id="rId39"/>
    <p:sldId id="455" r:id="rId40"/>
    <p:sldId id="456" r:id="rId41"/>
    <p:sldId id="414" r:id="rId42"/>
    <p:sldId id="465" r:id="rId43"/>
    <p:sldId id="418" r:id="rId44"/>
    <p:sldId id="421" r:id="rId45"/>
    <p:sldId id="453" r:id="rId46"/>
    <p:sldId id="424" r:id="rId47"/>
    <p:sldId id="460" r:id="rId48"/>
    <p:sldId id="425" r:id="rId49"/>
    <p:sldId id="435" r:id="rId50"/>
    <p:sldId id="419" r:id="rId51"/>
    <p:sldId id="445" r:id="rId52"/>
    <p:sldId id="446" r:id="rId53"/>
    <p:sldId id="447" r:id="rId54"/>
    <p:sldId id="451" r:id="rId55"/>
    <p:sldId id="448" r:id="rId56"/>
    <p:sldId id="449" r:id="rId57"/>
    <p:sldId id="458" r:id="rId58"/>
    <p:sldId id="415" r:id="rId59"/>
    <p:sldId id="466" r:id="rId60"/>
    <p:sldId id="441" r:id="rId61"/>
    <p:sldId id="442" r:id="rId62"/>
    <p:sldId id="417" r:id="rId63"/>
    <p:sldId id="437" r:id="rId64"/>
    <p:sldId id="461" r:id="rId65"/>
    <p:sldId id="416" r:id="rId66"/>
    <p:sldId id="467" r:id="rId67"/>
    <p:sldId id="440" r:id="rId68"/>
    <p:sldId id="439" r:id="rId69"/>
    <p:sldId id="438" r:id="rId70"/>
    <p:sldId id="443" r:id="rId71"/>
    <p:sldId id="457" r:id="rId72"/>
  </p:sldIdLst>
  <p:sldSz cx="9144000" cy="6858000" type="screen4x3"/>
  <p:notesSz cx="7099300" cy="10234613"/>
  <p:defaultTextStyle>
    <a:defPPr>
      <a:defRPr lang="de-DE"/>
    </a:defPPr>
    <a:lvl1pPr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extLst>
    <p:ext uri="{EFAFB233-063F-42B5-8137-9DF3F51BA10A}">
      <p15:sldGuideLst xmlns:p15="http://schemas.microsoft.com/office/powerpoint/2012/main">
        <p15:guide id="1" orient="horz" pos="380">
          <p15:clr>
            <a:srgbClr val="A4A3A4"/>
          </p15:clr>
        </p15:guide>
        <p15:guide id="2" pos="2880">
          <p15:clr>
            <a:srgbClr val="A4A3A4"/>
          </p15:clr>
        </p15:guide>
      </p15:sldGuideLst>
    </p:ext>
    <p:ext uri="{2D200454-40CA-4A62-9FC3-DE9A4176ACB9}">
      <p15:notesGuideLst xmlns:p15="http://schemas.microsoft.com/office/powerpoint/2012/main">
        <p15:guide id="1" orient="horz" pos="3224" userDrawn="1">
          <p15:clr>
            <a:srgbClr val="A4A3A4"/>
          </p15:clr>
        </p15:guide>
        <p15:guide id="2" pos="2236"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lf" initials="R" lastIdx="6" clrIdx="0">
    <p:extLst>
      <p:ext uri="{19B8F6BF-5375-455C-9EA6-DF929625EA0E}">
        <p15:presenceInfo xmlns:p15="http://schemas.microsoft.com/office/powerpoint/2012/main" userId="Ralf" providerId="None"/>
      </p:ext>
    </p:extLst>
  </p:cmAuthor>
  <p:cmAuthor id="2" name="ralfn" initials="r" lastIdx="6" clrIdx="1">
    <p:extLst>
      <p:ext uri="{19B8F6BF-5375-455C-9EA6-DF929625EA0E}">
        <p15:presenceInfo xmlns:p15="http://schemas.microsoft.com/office/powerpoint/2012/main" userId="ralfn" providerId="None"/>
      </p:ext>
    </p:extLst>
  </p:cmAuthor>
  <p:cmAuthor id="33" name="Wilfried Zappe" initials="WZ" lastIdx="16" clrIdx="2">
    <p:extLst>
      <p:ext uri="{19B8F6BF-5375-455C-9EA6-DF929625EA0E}">
        <p15:presenceInfo xmlns:p15="http://schemas.microsoft.com/office/powerpoint/2012/main" userId="388ceb0d8c5ba89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clrMode="gray"/>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B44F"/>
    <a:srgbClr val="327A86"/>
    <a:srgbClr val="E8ECED"/>
    <a:srgbClr val="DA4747"/>
    <a:srgbClr val="AF703D"/>
    <a:srgbClr val="FFFFFF"/>
    <a:srgbClr val="D42C2C"/>
    <a:srgbClr val="2929FF"/>
    <a:srgbClr val="CDCDFF"/>
    <a:srgbClr val="004D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ittlere Formatvorlage 2 - Akz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DBED569-4797-4DF1-A0F4-6AAB3CD982D8}" styleName="Helle Formatvorlage 3 - Akz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Designformatvorlage 1 - Akz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Helle Formatvorlage 2 - Akz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47" autoAdjust="0"/>
    <p:restoredTop sz="88107" autoAdjust="0"/>
  </p:normalViewPr>
  <p:slideViewPr>
    <p:cSldViewPr>
      <p:cViewPr>
        <p:scale>
          <a:sx n="73" d="100"/>
          <a:sy n="73" d="100"/>
        </p:scale>
        <p:origin x="1224" y="72"/>
      </p:cViewPr>
      <p:guideLst>
        <p:guide orient="horz" pos="38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75" d="100"/>
        <a:sy n="75" d="100"/>
      </p:scale>
      <p:origin x="0" y="0"/>
    </p:cViewPr>
  </p:sorterViewPr>
  <p:notesViewPr>
    <p:cSldViewPr>
      <p:cViewPr>
        <p:scale>
          <a:sx n="150" d="100"/>
          <a:sy n="150" d="100"/>
        </p:scale>
        <p:origin x="2274" y="-2310"/>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handoutMaster" Target="handoutMasters/handoutMaster1.xml"/><Relationship Id="rId79"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notesMaster" Target="notesMasters/notesMaster1.xml"/><Relationship Id="rId78"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de-DE"/>
          </a:p>
        </p:txBody>
      </p:sp>
      <p:sp>
        <p:nvSpPr>
          <p:cNvPr id="3" name="Datumsplatzhalter 2"/>
          <p:cNvSpPr>
            <a:spLocks noGrp="1"/>
          </p:cNvSpPr>
          <p:nvPr>
            <p:ph type="dt" sz="quarter" idx="1"/>
          </p:nvPr>
        </p:nvSpPr>
        <p:spPr>
          <a:xfrm>
            <a:off x="4021294" y="0"/>
            <a:ext cx="3076363" cy="511731"/>
          </a:xfrm>
          <a:prstGeom prst="rect">
            <a:avLst/>
          </a:prstGeom>
        </p:spPr>
        <p:txBody>
          <a:bodyPr vert="horz" lIns="99048" tIns="49524" rIns="99048" bIns="49524" rtlCol="0"/>
          <a:lstStyle>
            <a:lvl1pPr algn="r">
              <a:defRPr sz="1300"/>
            </a:lvl1pPr>
          </a:lstStyle>
          <a:p>
            <a:fld id="{091710B1-3528-A14F-9E37-8A212AAF0469}" type="datetimeFigureOut">
              <a:rPr lang="de-DE" smtClean="0"/>
              <a:pPr/>
              <a:t>11.01.2022</a:t>
            </a:fld>
            <a:endParaRPr lang="de-DE"/>
          </a:p>
        </p:txBody>
      </p:sp>
      <p:sp>
        <p:nvSpPr>
          <p:cNvPr id="4" name="Fußzeilenplatzhalter 3"/>
          <p:cNvSpPr>
            <a:spLocks noGrp="1"/>
          </p:cNvSpPr>
          <p:nvPr>
            <p:ph type="ftr" sz="quarter" idx="2"/>
          </p:nvPr>
        </p:nvSpPr>
        <p:spPr>
          <a:xfrm>
            <a:off x="0" y="9721106"/>
            <a:ext cx="3076363" cy="511731"/>
          </a:xfrm>
          <a:prstGeom prst="rect">
            <a:avLst/>
          </a:prstGeom>
        </p:spPr>
        <p:txBody>
          <a:bodyPr vert="horz" lIns="99048" tIns="49524" rIns="99048" bIns="49524" rtlCol="0" anchor="b"/>
          <a:lstStyle>
            <a:lvl1pPr algn="l">
              <a:defRPr sz="1300"/>
            </a:lvl1pPr>
          </a:lstStyle>
          <a:p>
            <a:endParaRPr lang="de-DE"/>
          </a:p>
        </p:txBody>
      </p:sp>
      <p:sp>
        <p:nvSpPr>
          <p:cNvPr id="5" name="Foliennummernplatzhalter 4"/>
          <p:cNvSpPr>
            <a:spLocks noGrp="1"/>
          </p:cNvSpPr>
          <p:nvPr>
            <p:ph type="sldNum" sz="quarter" idx="3"/>
          </p:nvPr>
        </p:nvSpPr>
        <p:spPr>
          <a:xfrm>
            <a:off x="4021294" y="9721106"/>
            <a:ext cx="3076363" cy="511731"/>
          </a:xfrm>
          <a:prstGeom prst="rect">
            <a:avLst/>
          </a:prstGeom>
        </p:spPr>
        <p:txBody>
          <a:bodyPr vert="horz" lIns="99048" tIns="49524" rIns="99048" bIns="49524" rtlCol="0" anchor="b"/>
          <a:lstStyle>
            <a:lvl1pPr algn="r">
              <a:defRPr sz="1300"/>
            </a:lvl1pPr>
          </a:lstStyle>
          <a:p>
            <a:fld id="{1AC37C0F-0DB8-3245-846B-5BF86E7A35E3}" type="slidenum">
              <a:rPr lang="de-DE" smtClean="0"/>
              <a:pPr/>
              <a:t>‹Nr.›</a:t>
            </a:fld>
            <a:endParaRPr lang="de-DE"/>
          </a:p>
        </p:txBody>
      </p:sp>
    </p:spTree>
    <p:extLst>
      <p:ext uri="{BB962C8B-B14F-4D97-AF65-F5344CB8AC3E}">
        <p14:creationId xmlns:p14="http://schemas.microsoft.com/office/powerpoint/2010/main" val="40700575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3076363" cy="511731"/>
          </a:xfrm>
          <a:prstGeom prst="rect">
            <a:avLst/>
          </a:prstGeom>
          <a:noFill/>
          <a:ln w="9525">
            <a:noFill/>
            <a:miter lim="800000"/>
            <a:headEnd/>
            <a:tailEnd/>
          </a:ln>
        </p:spPr>
        <p:txBody>
          <a:bodyPr vert="horz" wrap="square" lIns="99048" tIns="49524" rIns="99048" bIns="49524" numCol="1" anchor="t" anchorCtr="0" compatLnSpc="1">
            <a:prstTxWarp prst="textNoShape">
              <a:avLst/>
            </a:prstTxWarp>
          </a:bodyPr>
          <a:lstStyle>
            <a:lvl1pPr>
              <a:defRPr sz="1300"/>
            </a:lvl1pPr>
          </a:lstStyle>
          <a:p>
            <a:endParaRPr lang="de-DE"/>
          </a:p>
        </p:txBody>
      </p:sp>
      <p:sp>
        <p:nvSpPr>
          <p:cNvPr id="10243" name="Rectangle 3"/>
          <p:cNvSpPr>
            <a:spLocks noGrp="1" noChangeArrowheads="1"/>
          </p:cNvSpPr>
          <p:nvPr>
            <p:ph type="dt" idx="1"/>
          </p:nvPr>
        </p:nvSpPr>
        <p:spPr bwMode="auto">
          <a:xfrm>
            <a:off x="4022937" y="0"/>
            <a:ext cx="3076363" cy="511731"/>
          </a:xfrm>
          <a:prstGeom prst="rect">
            <a:avLst/>
          </a:prstGeom>
          <a:noFill/>
          <a:ln w="9525">
            <a:noFill/>
            <a:miter lim="800000"/>
            <a:headEnd/>
            <a:tailEnd/>
          </a:ln>
        </p:spPr>
        <p:txBody>
          <a:bodyPr vert="horz" wrap="square" lIns="99048" tIns="49524" rIns="99048" bIns="49524" numCol="1" anchor="t" anchorCtr="0" compatLnSpc="1">
            <a:prstTxWarp prst="textNoShape">
              <a:avLst/>
            </a:prstTxWarp>
          </a:bodyPr>
          <a:lstStyle>
            <a:lvl1pPr algn="r">
              <a:defRPr sz="1300"/>
            </a:lvl1pPr>
          </a:lstStyle>
          <a:p>
            <a:endParaRPr lang="de-DE"/>
          </a:p>
        </p:txBody>
      </p:sp>
      <p:sp>
        <p:nvSpPr>
          <p:cNvPr id="10244" name="Rectangle 4"/>
          <p:cNvSpPr>
            <a:spLocks noGrp="1" noRot="1" noChangeAspect="1" noChangeArrowheads="1" noTextEdit="1"/>
          </p:cNvSpPr>
          <p:nvPr>
            <p:ph type="sldImg" idx="2"/>
          </p:nvPr>
        </p:nvSpPr>
        <p:spPr bwMode="auto">
          <a:xfrm>
            <a:off x="992188" y="768350"/>
            <a:ext cx="5114925" cy="3836988"/>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946574" y="4861441"/>
            <a:ext cx="5206153" cy="4605576"/>
          </a:xfrm>
          <a:prstGeom prst="rect">
            <a:avLst/>
          </a:prstGeom>
          <a:noFill/>
          <a:ln w="9525">
            <a:noFill/>
            <a:miter lim="800000"/>
            <a:headEnd/>
            <a:tailEnd/>
          </a:ln>
        </p:spPr>
        <p:txBody>
          <a:bodyPr vert="horz" wrap="square" lIns="99048" tIns="49524" rIns="99048" bIns="49524" numCol="1" anchor="t" anchorCtr="0" compatLnSpc="1">
            <a:prstTxWarp prst="textNoShape">
              <a:avLst/>
            </a:prstTxWarp>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0246" name="Rectangle 6"/>
          <p:cNvSpPr>
            <a:spLocks noGrp="1" noChangeArrowheads="1"/>
          </p:cNvSpPr>
          <p:nvPr>
            <p:ph type="ftr" sz="quarter" idx="4"/>
          </p:nvPr>
        </p:nvSpPr>
        <p:spPr bwMode="auto">
          <a:xfrm>
            <a:off x="0" y="9722882"/>
            <a:ext cx="3076363" cy="511731"/>
          </a:xfrm>
          <a:prstGeom prst="rect">
            <a:avLst/>
          </a:prstGeom>
          <a:noFill/>
          <a:ln w="9525">
            <a:noFill/>
            <a:miter lim="800000"/>
            <a:headEnd/>
            <a:tailEnd/>
          </a:ln>
        </p:spPr>
        <p:txBody>
          <a:bodyPr vert="horz" wrap="square" lIns="99048" tIns="49524" rIns="99048" bIns="49524" numCol="1" anchor="b" anchorCtr="0" compatLnSpc="1">
            <a:prstTxWarp prst="textNoShape">
              <a:avLst/>
            </a:prstTxWarp>
          </a:bodyPr>
          <a:lstStyle>
            <a:lvl1pPr>
              <a:defRPr sz="1300"/>
            </a:lvl1pPr>
          </a:lstStyle>
          <a:p>
            <a:endParaRPr lang="de-DE"/>
          </a:p>
        </p:txBody>
      </p:sp>
      <p:sp>
        <p:nvSpPr>
          <p:cNvPr id="10247" name="Rectangle 7"/>
          <p:cNvSpPr>
            <a:spLocks noGrp="1" noChangeArrowheads="1"/>
          </p:cNvSpPr>
          <p:nvPr>
            <p:ph type="sldNum" sz="quarter" idx="5"/>
          </p:nvPr>
        </p:nvSpPr>
        <p:spPr bwMode="auto">
          <a:xfrm>
            <a:off x="4022937" y="9722882"/>
            <a:ext cx="3076363" cy="511731"/>
          </a:xfrm>
          <a:prstGeom prst="rect">
            <a:avLst/>
          </a:prstGeom>
          <a:noFill/>
          <a:ln w="9525">
            <a:noFill/>
            <a:miter lim="800000"/>
            <a:headEnd/>
            <a:tailEnd/>
          </a:ln>
        </p:spPr>
        <p:txBody>
          <a:bodyPr vert="horz" wrap="square" lIns="99048" tIns="49524" rIns="99048" bIns="49524" numCol="1" anchor="b" anchorCtr="0" compatLnSpc="1">
            <a:prstTxWarp prst="textNoShape">
              <a:avLst/>
            </a:prstTxWarp>
          </a:bodyPr>
          <a:lstStyle>
            <a:lvl1pPr algn="r">
              <a:defRPr sz="1300"/>
            </a:lvl1pPr>
          </a:lstStyle>
          <a:p>
            <a:fld id="{FAF12454-57A3-5346-8AD1-8A7E704F94A5}" type="slidenum">
              <a:rPr lang="de-DE"/>
              <a:pPr/>
              <a:t>‹Nr.›</a:t>
            </a:fld>
            <a:endParaRPr lang="de-DE"/>
          </a:p>
        </p:txBody>
      </p:sp>
    </p:spTree>
    <p:extLst>
      <p:ext uri="{BB962C8B-B14F-4D97-AF65-F5344CB8AC3E}">
        <p14:creationId xmlns:p14="http://schemas.microsoft.com/office/powerpoint/2010/main" val="2355806273"/>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fontAlgn="base">
      <a:spcBef>
        <a:spcPct val="30000"/>
      </a:spcBef>
      <a:spcAft>
        <a:spcPct val="0"/>
      </a:spcAft>
      <a:defRPr sz="1200" kern="1200">
        <a:solidFill>
          <a:schemeClr val="tx1"/>
        </a:solidFill>
        <a:latin typeface="Arial" charset="0"/>
        <a:ea typeface="ＭＳ Ｐゴシック"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1</a:t>
            </a:fld>
            <a:endParaRPr kumimoji="0" lang="de-DE"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25672692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30</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36876758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33</a:t>
            </a:fld>
            <a:endParaRPr lang="de-DE"/>
          </a:p>
        </p:txBody>
      </p:sp>
    </p:spTree>
    <p:extLst>
      <p:ext uri="{BB962C8B-B14F-4D97-AF65-F5344CB8AC3E}">
        <p14:creationId xmlns:p14="http://schemas.microsoft.com/office/powerpoint/2010/main" val="2386763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40</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17977230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42</a:t>
            </a:fld>
            <a:endParaRPr lang="de-DE"/>
          </a:p>
        </p:txBody>
      </p:sp>
    </p:spTree>
    <p:extLst>
      <p:ext uri="{BB962C8B-B14F-4D97-AF65-F5344CB8AC3E}">
        <p14:creationId xmlns:p14="http://schemas.microsoft.com/office/powerpoint/2010/main" val="39266101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43</a:t>
            </a:fld>
            <a:endParaRPr lang="de-DE"/>
          </a:p>
        </p:txBody>
      </p:sp>
    </p:spTree>
    <p:extLst>
      <p:ext uri="{BB962C8B-B14F-4D97-AF65-F5344CB8AC3E}">
        <p14:creationId xmlns:p14="http://schemas.microsoft.com/office/powerpoint/2010/main" val="8106907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44</a:t>
            </a:fld>
            <a:endParaRPr lang="de-DE"/>
          </a:p>
        </p:txBody>
      </p:sp>
    </p:spTree>
    <p:extLst>
      <p:ext uri="{BB962C8B-B14F-4D97-AF65-F5344CB8AC3E}">
        <p14:creationId xmlns:p14="http://schemas.microsoft.com/office/powerpoint/2010/main" val="40858694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49</a:t>
            </a:fld>
            <a:endParaRPr lang="de-DE"/>
          </a:p>
        </p:txBody>
      </p:sp>
    </p:spTree>
    <p:extLst>
      <p:ext uri="{BB962C8B-B14F-4D97-AF65-F5344CB8AC3E}">
        <p14:creationId xmlns:p14="http://schemas.microsoft.com/office/powerpoint/2010/main" val="22554643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51</a:t>
            </a:fld>
            <a:endParaRPr lang="de-DE"/>
          </a:p>
        </p:txBody>
      </p:sp>
    </p:spTree>
    <p:extLst>
      <p:ext uri="{BB962C8B-B14F-4D97-AF65-F5344CB8AC3E}">
        <p14:creationId xmlns:p14="http://schemas.microsoft.com/office/powerpoint/2010/main" val="32201896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52</a:t>
            </a:fld>
            <a:endParaRPr lang="de-DE"/>
          </a:p>
        </p:txBody>
      </p:sp>
    </p:spTree>
    <p:extLst>
      <p:ext uri="{BB962C8B-B14F-4D97-AF65-F5344CB8AC3E}">
        <p14:creationId xmlns:p14="http://schemas.microsoft.com/office/powerpoint/2010/main" val="7168605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53</a:t>
            </a:fld>
            <a:endParaRPr lang="de-DE"/>
          </a:p>
        </p:txBody>
      </p:sp>
    </p:spTree>
    <p:extLst>
      <p:ext uri="{BB962C8B-B14F-4D97-AF65-F5344CB8AC3E}">
        <p14:creationId xmlns:p14="http://schemas.microsoft.com/office/powerpoint/2010/main" val="851515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2</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34753058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54</a:t>
            </a:fld>
            <a:endParaRPr lang="de-DE"/>
          </a:p>
        </p:txBody>
      </p:sp>
    </p:spTree>
    <p:extLst>
      <p:ext uri="{BB962C8B-B14F-4D97-AF65-F5344CB8AC3E}">
        <p14:creationId xmlns:p14="http://schemas.microsoft.com/office/powerpoint/2010/main" val="40433503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55</a:t>
            </a:fld>
            <a:endParaRPr lang="de-DE"/>
          </a:p>
        </p:txBody>
      </p:sp>
    </p:spTree>
    <p:extLst>
      <p:ext uri="{BB962C8B-B14F-4D97-AF65-F5344CB8AC3E}">
        <p14:creationId xmlns:p14="http://schemas.microsoft.com/office/powerpoint/2010/main" val="23881307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56</a:t>
            </a:fld>
            <a:endParaRPr lang="de-DE"/>
          </a:p>
        </p:txBody>
      </p:sp>
    </p:spTree>
    <p:extLst>
      <p:ext uri="{BB962C8B-B14F-4D97-AF65-F5344CB8AC3E}">
        <p14:creationId xmlns:p14="http://schemas.microsoft.com/office/powerpoint/2010/main" val="24100970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57</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25327318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61</a:t>
            </a:fld>
            <a:endParaRPr lang="de-DE"/>
          </a:p>
        </p:txBody>
      </p:sp>
    </p:spTree>
    <p:extLst>
      <p:ext uri="{BB962C8B-B14F-4D97-AF65-F5344CB8AC3E}">
        <p14:creationId xmlns:p14="http://schemas.microsoft.com/office/powerpoint/2010/main" val="11049352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62</a:t>
            </a:fld>
            <a:endParaRPr lang="de-DE"/>
          </a:p>
        </p:txBody>
      </p:sp>
    </p:spTree>
    <p:extLst>
      <p:ext uri="{BB962C8B-B14F-4D97-AF65-F5344CB8AC3E}">
        <p14:creationId xmlns:p14="http://schemas.microsoft.com/office/powerpoint/2010/main" val="10457770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64</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32096299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In Klammern:</a:t>
            </a:r>
            <a:r>
              <a:rPr lang="de-DE" baseline="0" dirty="0"/>
              <a:t> Stoff, der nicht unbedingt verbindlich für alle Kursarten ist</a:t>
            </a:r>
            <a:endParaRPr lang="en-US"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67</a:t>
            </a:fld>
            <a:endParaRPr lang="de-DE"/>
          </a:p>
        </p:txBody>
      </p:sp>
    </p:spTree>
    <p:extLst>
      <p:ext uri="{BB962C8B-B14F-4D97-AF65-F5344CB8AC3E}">
        <p14:creationId xmlns:p14="http://schemas.microsoft.com/office/powerpoint/2010/main" val="5218822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defTabSz="957000" eaLnBrk="0" fontAlgn="base" hangingPunct="0">
              <a:spcBef>
                <a:spcPct val="0"/>
              </a:spcBef>
              <a:spcAft>
                <a:spcPct val="0"/>
              </a:spcAft>
              <a:defRPr/>
            </a:pPr>
            <a:fld id="{FAF12454-57A3-5346-8AD1-8A7E704F94A5}" type="slidenum">
              <a:rPr lang="de-DE">
                <a:solidFill>
                  <a:srgbClr val="000000"/>
                </a:solidFill>
                <a:latin typeface="Arial" charset="0"/>
                <a:ea typeface="ＭＳ Ｐゴシック" charset="-128"/>
              </a:rPr>
              <a:pPr defTabSz="957000" eaLnBrk="0" fontAlgn="base" hangingPunct="0">
                <a:spcBef>
                  <a:spcPct val="0"/>
                </a:spcBef>
                <a:spcAft>
                  <a:spcPct val="0"/>
                </a:spcAft>
                <a:defRPr/>
              </a:pPr>
              <a:t>70</a:t>
            </a:fld>
            <a:endParaRPr lang="de-DE">
              <a:solidFill>
                <a:srgbClr val="000000"/>
              </a:solidFill>
              <a:latin typeface="Arial" charset="0"/>
              <a:ea typeface="ＭＳ Ｐゴシック" charset="-128"/>
            </a:endParaRPr>
          </a:p>
        </p:txBody>
      </p:sp>
    </p:spTree>
    <p:extLst>
      <p:ext uri="{BB962C8B-B14F-4D97-AF65-F5344CB8AC3E}">
        <p14:creationId xmlns:p14="http://schemas.microsoft.com/office/powerpoint/2010/main" val="1088718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5</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36489723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16</a:t>
            </a:fld>
            <a:endParaRPr lang="de-DE"/>
          </a:p>
        </p:txBody>
      </p:sp>
    </p:spTree>
    <p:extLst>
      <p:ext uri="{BB962C8B-B14F-4D97-AF65-F5344CB8AC3E}">
        <p14:creationId xmlns:p14="http://schemas.microsoft.com/office/powerpoint/2010/main" val="8946508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17</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39577720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21</a:t>
            </a:fld>
            <a:endParaRPr lang="de-DE"/>
          </a:p>
        </p:txBody>
      </p:sp>
    </p:spTree>
    <p:extLst>
      <p:ext uri="{BB962C8B-B14F-4D97-AF65-F5344CB8AC3E}">
        <p14:creationId xmlns:p14="http://schemas.microsoft.com/office/powerpoint/2010/main" val="2256323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24</a:t>
            </a:fld>
            <a:endParaRPr lang="de-DE"/>
          </a:p>
        </p:txBody>
      </p:sp>
    </p:spTree>
    <p:extLst>
      <p:ext uri="{BB962C8B-B14F-4D97-AF65-F5344CB8AC3E}">
        <p14:creationId xmlns:p14="http://schemas.microsoft.com/office/powerpoint/2010/main" val="10588076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25</a:t>
            </a:fld>
            <a:endParaRPr lang="de-DE"/>
          </a:p>
        </p:txBody>
      </p:sp>
    </p:spTree>
    <p:extLst>
      <p:ext uri="{BB962C8B-B14F-4D97-AF65-F5344CB8AC3E}">
        <p14:creationId xmlns:p14="http://schemas.microsoft.com/office/powerpoint/2010/main" val="29692018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26</a:t>
            </a:fld>
            <a:endParaRPr lang="de-DE"/>
          </a:p>
        </p:txBody>
      </p:sp>
    </p:spTree>
    <p:extLst>
      <p:ext uri="{BB962C8B-B14F-4D97-AF65-F5344CB8AC3E}">
        <p14:creationId xmlns:p14="http://schemas.microsoft.com/office/powerpoint/2010/main" val="3255121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Gliederung">
    <p:bg>
      <p:bgPr>
        <a:solidFill>
          <a:schemeClr val="bg1"/>
        </a:solidFill>
        <a:effectLst/>
      </p:bgPr>
    </p:bg>
    <p:spTree>
      <p:nvGrpSpPr>
        <p:cNvPr id="1" name=""/>
        <p:cNvGrpSpPr/>
        <p:nvPr/>
      </p:nvGrpSpPr>
      <p:grpSpPr>
        <a:xfrm>
          <a:off x="0" y="0"/>
          <a:ext cx="0" cy="0"/>
          <a:chOff x="0" y="0"/>
          <a:chExt cx="0" cy="0"/>
        </a:xfrm>
      </p:grpSpPr>
      <p:sp>
        <p:nvSpPr>
          <p:cNvPr id="6" name="Rechteck 5"/>
          <p:cNvSpPr/>
          <p:nvPr userDrawn="1"/>
        </p:nvSpPr>
        <p:spPr bwMode="auto">
          <a:xfrm>
            <a:off x="0" y="332656"/>
            <a:ext cx="9144000" cy="6525344"/>
          </a:xfrm>
          <a:prstGeom prst="rect">
            <a:avLst/>
          </a:prstGeom>
          <a:solidFill>
            <a:srgbClr val="327A86">
              <a:alpha val="52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24" name="Rechteck 23"/>
          <p:cNvSpPr/>
          <p:nvPr userDrawn="1"/>
        </p:nvSpPr>
        <p:spPr bwMode="auto">
          <a:xfrm>
            <a:off x="0" y="1268760"/>
            <a:ext cx="899592" cy="5589239"/>
          </a:xfrm>
          <a:prstGeom prst="rect">
            <a:avLst/>
          </a:prstGeom>
          <a:solidFill>
            <a:srgbClr val="327A8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23" name="Titelplatzhalter 2"/>
          <p:cNvSpPr>
            <a:spLocks noGrp="1"/>
          </p:cNvSpPr>
          <p:nvPr>
            <p:ph type="title" hasCustomPrompt="1"/>
          </p:nvPr>
        </p:nvSpPr>
        <p:spPr>
          <a:xfrm>
            <a:off x="323528" y="417587"/>
            <a:ext cx="8424936" cy="490861"/>
          </a:xfrm>
          <a:prstGeom prst="rect">
            <a:avLst/>
          </a:prstGeom>
        </p:spPr>
        <p:txBody>
          <a:bodyPr vert="horz" lIns="91440" tIns="45720" rIns="91440" bIns="45720" rtlCol="0" anchor="t">
            <a:normAutofit/>
          </a:bodyPr>
          <a:lstStyle>
            <a:lvl1pPr>
              <a:defRPr sz="2500" b="1">
                <a:solidFill>
                  <a:schemeClr val="bg1"/>
                </a:solidFill>
              </a:defRPr>
            </a:lvl1pPr>
          </a:lstStyle>
          <a:p>
            <a:r>
              <a:rPr lang="de-DE" dirty="0"/>
              <a:t>Gliederung</a:t>
            </a:r>
          </a:p>
        </p:txBody>
      </p:sp>
      <p:sp>
        <p:nvSpPr>
          <p:cNvPr id="33" name="Rectangle 8"/>
          <p:cNvSpPr>
            <a:spLocks noGrp="1" noChangeArrowheads="1"/>
          </p:cNvSpPr>
          <p:nvPr>
            <p:ph idx="1" hasCustomPrompt="1"/>
          </p:nvPr>
        </p:nvSpPr>
        <p:spPr bwMode="auto">
          <a:xfrm>
            <a:off x="395536" y="1340768"/>
            <a:ext cx="8424936" cy="3672408"/>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marR="0" indent="0" algn="l" defTabSz="914400" rtl="0" eaLnBrk="1" fontAlgn="base" latinLnBrk="0" hangingPunct="1">
              <a:lnSpc>
                <a:spcPts val="3600"/>
              </a:lnSpc>
              <a:spcBef>
                <a:spcPts val="576"/>
              </a:spcBef>
              <a:spcAft>
                <a:spcPts val="600"/>
              </a:spcAft>
              <a:buClr>
                <a:schemeClr val="bg1"/>
              </a:buClr>
              <a:buSzTx/>
              <a:buFont typeface="Arial" panose="020B0604020202020204" pitchFamily="34" charset="0"/>
              <a:buChar char="•"/>
              <a:tabLst>
                <a:tab pos="622300" algn="l"/>
              </a:tabLst>
              <a:defRPr sz="2500" b="1"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p:txBody>
      </p:sp>
    </p:spTree>
    <p:extLst>
      <p:ext uri="{BB962C8B-B14F-4D97-AF65-F5344CB8AC3E}">
        <p14:creationId xmlns:p14="http://schemas.microsoft.com/office/powerpoint/2010/main" val="30460844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Überschrift+Text/Aufzählung">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
        <p:nvSpPr>
          <p:cNvPr id="4" name="Textfeld 3">
            <a:extLst>
              <a:ext uri="{FF2B5EF4-FFF2-40B4-BE49-F238E27FC236}">
                <a16:creationId xmlns:a16="http://schemas.microsoft.com/office/drawing/2014/main" id="{495E6F60-6608-4A77-80A5-0BBB14B657D6}"/>
              </a:ext>
            </a:extLst>
          </p:cNvPr>
          <p:cNvSpPr txBox="1"/>
          <p:nvPr userDrawn="1"/>
        </p:nvSpPr>
        <p:spPr>
          <a:xfrm>
            <a:off x="539552" y="6623774"/>
            <a:ext cx="4318350" cy="261610"/>
          </a:xfrm>
          <a:prstGeom prst="rect">
            <a:avLst/>
          </a:prstGeom>
          <a:noFill/>
        </p:spPr>
        <p:txBody>
          <a:bodyPr wrap="square" rtlCol="0">
            <a:spAutoFit/>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sz="1100" dirty="0">
                <a:solidFill>
                  <a:schemeClr val="tx1"/>
                </a:solidFill>
                <a:latin typeface="Calibri" panose="020F0502020204030204" pitchFamily="34" charset="0"/>
              </a:rPr>
              <a:t>DZLM 2022; Team Biehler (Stochastik </a:t>
            </a:r>
            <a:r>
              <a:rPr lang="de-DE" sz="1100" dirty="0" err="1">
                <a:solidFill>
                  <a:schemeClr val="tx1"/>
                </a:solidFill>
                <a:latin typeface="Calibri" panose="020F0502020204030204" pitchFamily="34" charset="0"/>
              </a:rPr>
              <a:t>SekII</a:t>
            </a:r>
            <a:r>
              <a:rPr lang="de-DE" sz="1100" dirty="0">
                <a:solidFill>
                  <a:schemeClr val="tx1"/>
                </a:solidFill>
                <a:latin typeface="Calibri" panose="020F0502020204030204" pitchFamily="34" charset="0"/>
              </a:rPr>
              <a:t>), Universität Paderborn</a:t>
            </a:r>
          </a:p>
        </p:txBody>
      </p:sp>
    </p:spTree>
    <p:extLst>
      <p:ext uri="{BB962C8B-B14F-4D97-AF65-F5344CB8AC3E}">
        <p14:creationId xmlns:p14="http://schemas.microsoft.com/office/powerpoint/2010/main" val="3883452969"/>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dirty="0"/>
          </a:p>
        </p:txBody>
      </p:sp>
      <p:sp>
        <p:nvSpPr>
          <p:cNvPr id="14" name="Rechteck 13"/>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a:t>Formatvorlage des Untertitelmasters durch Klicken bearbeiten</a:t>
            </a:r>
            <a:endParaRPr lang="de-DE" dirty="0"/>
          </a:p>
        </p:txBody>
      </p:sp>
      <p:sp>
        <p:nvSpPr>
          <p:cNvPr id="6" name="Bildplatzhalter 5"/>
          <p:cNvSpPr>
            <a:spLocks noGrp="1"/>
          </p:cNvSpPr>
          <p:nvPr userDrawn="1">
            <p:ph type="pic" sz="quarter" idx="10"/>
          </p:nvPr>
        </p:nvSpPr>
        <p:spPr>
          <a:xfrm>
            <a:off x="0" y="765175"/>
            <a:ext cx="9144000" cy="2807841"/>
          </a:xfrm>
        </p:spPr>
        <p:txBody>
          <a:bodyPr/>
          <a:lstStyle/>
          <a:p>
            <a:r>
              <a:rPr lang="de-DE"/>
              <a:t>Bild durch Klicken auf Symbol hinzufügen</a:t>
            </a:r>
          </a:p>
        </p:txBody>
      </p:sp>
      <p:grpSp>
        <p:nvGrpSpPr>
          <p:cNvPr id="17" name="Gruppieren 16"/>
          <p:cNvGrpSpPr/>
          <p:nvPr userDrawn="1"/>
        </p:nvGrpSpPr>
        <p:grpSpPr>
          <a:xfrm>
            <a:off x="7105927" y="4004785"/>
            <a:ext cx="2038073" cy="558237"/>
            <a:chOff x="7105927" y="5823091"/>
            <a:chExt cx="2038073" cy="558237"/>
          </a:xfrm>
        </p:grpSpPr>
        <p:sp>
          <p:nvSpPr>
            <p:cNvPr id="19" name="Textfeld 18"/>
            <p:cNvSpPr txBox="1"/>
            <p:nvPr userDrawn="1"/>
          </p:nvSpPr>
          <p:spPr>
            <a:xfrm>
              <a:off x="7105927" y="5823091"/>
              <a:ext cx="899592" cy="230832"/>
            </a:xfrm>
            <a:prstGeom prst="rect">
              <a:avLst/>
            </a:prstGeom>
            <a:noFill/>
          </p:spPr>
          <p:txBody>
            <a:bodyPr wrap="square" rtlCol="0">
              <a:spAutoFit/>
            </a:bodyPr>
            <a:lstStyle/>
            <a:p>
              <a:pPr algn="r"/>
              <a:r>
                <a:rPr lang="de-DE" sz="850" b="0" dirty="0">
                  <a:latin typeface="Calibri" panose="020F0502020204030204" pitchFamily="34" charset="0"/>
                </a:rPr>
                <a:t>Initiiert durch</a:t>
              </a:r>
            </a:p>
          </p:txBody>
        </p:sp>
        <p:grpSp>
          <p:nvGrpSpPr>
            <p:cNvPr id="20" name="Gruppieren 19"/>
            <p:cNvGrpSpPr/>
            <p:nvPr userDrawn="1"/>
          </p:nvGrpSpPr>
          <p:grpSpPr>
            <a:xfrm>
              <a:off x="7308304" y="6067571"/>
              <a:ext cx="1835696" cy="313757"/>
              <a:chOff x="7308304" y="5923555"/>
              <a:chExt cx="1835696" cy="313757"/>
            </a:xfrm>
          </p:grpSpPr>
          <p:sp>
            <p:nvSpPr>
              <p:cNvPr id="21" name="Rechteck 20"/>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pic>
            <p:nvPicPr>
              <p:cNvPr id="27" name="Grafik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22" name="Grafik 2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spTree>
    <p:extLst>
      <p:ext uri="{BB962C8B-B14F-4D97-AF65-F5344CB8AC3E}">
        <p14:creationId xmlns:p14="http://schemas.microsoft.com/office/powerpoint/2010/main" val="23687812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1066" y="1124744"/>
            <a:ext cx="8427398" cy="288032"/>
          </a:xfrm>
        </p:spPr>
        <p:txBody>
          <a:bodyPr lIns="90000"/>
          <a:lstStyle>
            <a:lvl1pPr marL="0" indent="0">
              <a:spcAft>
                <a:spcPts val="1200"/>
              </a:spcAft>
              <a:buClr>
                <a:srgbClr val="CBB98A"/>
              </a:buClr>
              <a:buNone/>
              <a:defRPr b="0">
                <a:solidFill>
                  <a:schemeClr val="accent3"/>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Tree>
    <p:extLst>
      <p:ext uri="{BB962C8B-B14F-4D97-AF65-F5344CB8AC3E}">
        <p14:creationId xmlns:p14="http://schemas.microsoft.com/office/powerpoint/2010/main" val="631728410"/>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1066" y="1124744"/>
            <a:ext cx="8427398" cy="288032"/>
          </a:xfrm>
        </p:spPr>
        <p:txBody>
          <a:bodyPr lIns="90000"/>
          <a:lstStyle>
            <a:lvl1pPr marL="0" indent="0">
              <a:spcAft>
                <a:spcPts val="1200"/>
              </a:spcAft>
              <a:buClr>
                <a:srgbClr val="CBB98A"/>
              </a:buClr>
              <a:buNone/>
              <a:defRPr b="0">
                <a:solidFill>
                  <a:schemeClr val="accent3"/>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Tree>
    <p:extLst>
      <p:ext uri="{BB962C8B-B14F-4D97-AF65-F5344CB8AC3E}">
        <p14:creationId xmlns:p14="http://schemas.microsoft.com/office/powerpoint/2010/main" val="959247584"/>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2462772994"/>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emf"/><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7" Type="http://schemas.openxmlformats.org/officeDocument/2006/relationships/image" Target="../media/image2.png"/><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032" name="Rectangle 8"/>
          <p:cNvSpPr>
            <a:spLocks noGrp="1" noChangeArrowheads="1"/>
          </p:cNvSpPr>
          <p:nvPr>
            <p:ph type="body" idx="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6"/>
          <a:srcRect r="52817" b="-3558"/>
          <a:stretch/>
        </p:blipFill>
        <p:spPr>
          <a:xfrm>
            <a:off x="421663" y="77051"/>
            <a:ext cx="720080" cy="189207"/>
          </a:xfrm>
          <a:prstGeom prst="rect">
            <a:avLst/>
          </a:prstGeom>
        </p:spPr>
      </p:pic>
      <p:sp>
        <p:nvSpPr>
          <p:cNvPr id="3" name="Titelplatzhalter 2"/>
          <p:cNvSpPr>
            <a:spLocks noGrp="1"/>
          </p:cNvSpPr>
          <p:nvPr>
            <p:ph type="title"/>
          </p:nvPr>
        </p:nvSpPr>
        <p:spPr>
          <a:xfrm>
            <a:off x="323528" y="417859"/>
            <a:ext cx="8424936" cy="490861"/>
          </a:xfrm>
          <a:prstGeom prst="rect">
            <a:avLst/>
          </a:prstGeom>
        </p:spPr>
        <p:txBody>
          <a:bodyPr vert="horz" lIns="91440" tIns="45720" rIns="91440" bIns="45720" rtlCol="0" anchor="ctr">
            <a:noAutofit/>
          </a:bodyPr>
          <a:lstStyle/>
          <a:p>
            <a:r>
              <a:rPr lang="de-DE" dirty="0"/>
              <a:t>Titelmasterformat durch Klicken bearbeiten</a:t>
            </a:r>
          </a:p>
        </p:txBody>
      </p:sp>
      <p:pic>
        <p:nvPicPr>
          <p:cNvPr id="8" name="Grafik 7">
            <a:extLst>
              <a:ext uri="{FF2B5EF4-FFF2-40B4-BE49-F238E27FC236}">
                <a16:creationId xmlns:a16="http://schemas.microsoft.com/office/drawing/2014/main" id="{22C189AE-D2A8-431C-995F-1F5097BAD9D2}"/>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6663407"/>
            <a:ext cx="539552" cy="194593"/>
          </a:xfrm>
          <a:prstGeom prst="rect">
            <a:avLst/>
          </a:prstGeom>
        </p:spPr>
      </p:pic>
    </p:spTree>
    <p:extLst>
      <p:ext uri="{BB962C8B-B14F-4D97-AF65-F5344CB8AC3E}">
        <p14:creationId xmlns:p14="http://schemas.microsoft.com/office/powerpoint/2010/main" val="1048171001"/>
      </p:ext>
    </p:extLst>
  </p:cSld>
  <p:clrMap bg1="lt1" tx1="dk1" bg2="lt2" tx2="dk2" accent1="accent1" accent2="accent2" accent3="accent3" accent4="accent4" accent5="accent5" accent6="accent6" hlink="hlink" folHlink="folHlink"/>
  <p:sldLayoutIdLst>
    <p:sldLayoutId id="2147483745" r:id="rId1"/>
    <p:sldLayoutId id="2147483740" r:id="rId2"/>
    <p:sldLayoutId id="2147483744" r:id="rId3"/>
    <p:sldLayoutId id="2147483755" r:id="rId4"/>
  </p:sldLayoutIdLst>
  <p:hf hdr="0" ftr="0" dt="0"/>
  <p:txStyles>
    <p:title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8"/>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9"/>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9"/>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9"/>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chemeClr val="accent3"/>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a:ln>
                <a:noFill/>
              </a:ln>
              <a:solidFill>
                <a:prstClr val="black"/>
              </a:solidFill>
              <a:effectLst/>
              <a:uLnTx/>
              <a:uFillTx/>
              <a:latin typeface="Arial" charset="0"/>
              <a:ea typeface="ＭＳ Ｐゴシック" charset="-128"/>
            </a:endParaRPr>
          </a:p>
        </p:txBody>
      </p:sp>
      <p:sp>
        <p:nvSpPr>
          <p:cNvPr id="1032" name="Rectangle 8"/>
          <p:cNvSpPr>
            <a:spLocks noGrp="1" noChangeArrowheads="1"/>
          </p:cNvSpPr>
          <p:nvPr>
            <p:ph type="body" idx="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4"/>
          <a:srcRect r="52817" b="-3558"/>
          <a:stretch/>
        </p:blipFill>
        <p:spPr>
          <a:xfrm>
            <a:off x="421663" y="77051"/>
            <a:ext cx="720080" cy="189207"/>
          </a:xfrm>
          <a:prstGeom prst="rect">
            <a:avLst/>
          </a:prstGeom>
        </p:spPr>
      </p:pic>
      <p:sp>
        <p:nvSpPr>
          <p:cNvPr id="3" name="Titelplatzhalter 2"/>
          <p:cNvSpPr>
            <a:spLocks noGrp="1"/>
          </p:cNvSpPr>
          <p:nvPr>
            <p:ph type="title"/>
          </p:nvPr>
        </p:nvSpPr>
        <p:spPr>
          <a:xfrm>
            <a:off x="323528" y="417859"/>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2555776" y="-27384"/>
            <a:ext cx="6552728" cy="241144"/>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800" b="1">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pPr marL="0" marR="0" lvl="0" indent="0" algn="r" defTabSz="914400" rtl="0" eaLnBrk="1" fontAlgn="base" latinLnBrk="0" hangingPunct="1">
              <a:lnSpc>
                <a:spcPct val="100000"/>
              </a:lnSpc>
              <a:spcBef>
                <a:spcPts val="576"/>
              </a:spcBef>
              <a:spcAft>
                <a:spcPts val="600"/>
              </a:spcAft>
              <a:buClr>
                <a:srgbClr val="327A86"/>
              </a:buClr>
              <a:buSzTx/>
              <a:buFont typeface="Wingdings" charset="2"/>
              <a:buNone/>
              <a:tabLst/>
              <a:defRPr/>
            </a:pPr>
            <a:r>
              <a:rPr kumimoji="0" lang="de-DE" sz="1800" b="1" i="0" u="none" strike="noStrike" kern="1200" cap="none" spc="0" normalizeH="0" baseline="0" noProof="0" dirty="0">
                <a:ln>
                  <a:noFill/>
                </a:ln>
                <a:solidFill>
                  <a:prstClr val="white"/>
                </a:solidFill>
                <a:effectLst/>
                <a:uLnTx/>
                <a:uFillTx/>
                <a:latin typeface="Calibri"/>
                <a:ea typeface="ＭＳ Ｐゴシック"/>
                <a:cs typeface="Calibri"/>
              </a:rPr>
              <a:t>Zwischenfolien zur Struktur-Transparenz (für Fortbildende)</a:t>
            </a:r>
          </a:p>
        </p:txBody>
      </p:sp>
      <p:sp>
        <p:nvSpPr>
          <p:cNvPr id="8" name="Textfeld 7">
            <a:extLst>
              <a:ext uri="{FF2B5EF4-FFF2-40B4-BE49-F238E27FC236}">
                <a16:creationId xmlns:a16="http://schemas.microsoft.com/office/drawing/2014/main" id="{5F6869C6-E59C-4751-BF5F-6D54E40613BC}"/>
              </a:ext>
            </a:extLst>
          </p:cNvPr>
          <p:cNvSpPr txBox="1"/>
          <p:nvPr userDrawn="1"/>
        </p:nvSpPr>
        <p:spPr>
          <a:xfrm>
            <a:off x="539552" y="6630397"/>
            <a:ext cx="4318350" cy="261610"/>
          </a:xfrm>
          <a:prstGeom prst="rect">
            <a:avLst/>
          </a:prstGeom>
          <a:noFill/>
        </p:spPr>
        <p:txBody>
          <a:bodyPr wrap="square" rtlCol="0">
            <a:spAutoFit/>
          </a:bodyPr>
          <a:lstStyle/>
          <a:p>
            <a:pPr marL="0" marR="0" indent="0" algn="l" defTabSz="914400" rtl="0" eaLnBrk="0" fontAlgn="base" latinLnBrk="0" hangingPunct="0">
              <a:lnSpc>
                <a:spcPct val="100000"/>
              </a:lnSpc>
              <a:spcBef>
                <a:spcPct val="0"/>
              </a:spcBef>
              <a:spcAft>
                <a:spcPct val="0"/>
              </a:spcAft>
              <a:buClrTx/>
              <a:buSzTx/>
              <a:buFontTx/>
              <a:buNone/>
              <a:tabLst/>
              <a:defRPr/>
            </a:pPr>
            <a:r>
              <a:rPr lang="de-DE" sz="1100" dirty="0">
                <a:solidFill>
                  <a:schemeClr val="tx1"/>
                </a:solidFill>
                <a:latin typeface="Calibri" panose="020F0502020204030204" pitchFamily="34" charset="0"/>
              </a:rPr>
              <a:t>DZLM 2022; Team Biehler (Stochastik </a:t>
            </a:r>
            <a:r>
              <a:rPr lang="de-DE" sz="1100" dirty="0" err="1">
                <a:solidFill>
                  <a:schemeClr val="tx1"/>
                </a:solidFill>
                <a:latin typeface="Calibri" panose="020F0502020204030204" pitchFamily="34" charset="0"/>
              </a:rPr>
              <a:t>SekII</a:t>
            </a:r>
            <a:r>
              <a:rPr lang="de-DE" sz="1100" dirty="0">
                <a:solidFill>
                  <a:schemeClr val="tx1"/>
                </a:solidFill>
                <a:latin typeface="Calibri" panose="020F0502020204030204" pitchFamily="34" charset="0"/>
              </a:rPr>
              <a:t>), Universität Paderborn</a:t>
            </a:r>
          </a:p>
        </p:txBody>
      </p:sp>
      <p:pic>
        <p:nvPicPr>
          <p:cNvPr id="9" name="Grafik 8">
            <a:extLst>
              <a:ext uri="{FF2B5EF4-FFF2-40B4-BE49-F238E27FC236}">
                <a16:creationId xmlns:a16="http://schemas.microsoft.com/office/drawing/2014/main" id="{0AFCFE53-2F14-494D-9E59-B18CF1C05E61}"/>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6663407"/>
            <a:ext cx="539552" cy="194593"/>
          </a:xfrm>
          <a:prstGeom prst="rect">
            <a:avLst/>
          </a:prstGeom>
        </p:spPr>
      </p:pic>
    </p:spTree>
    <p:extLst>
      <p:ext uri="{BB962C8B-B14F-4D97-AF65-F5344CB8AC3E}">
        <p14:creationId xmlns:p14="http://schemas.microsoft.com/office/powerpoint/2010/main" val="3463280103"/>
      </p:ext>
    </p:extLst>
  </p:cSld>
  <p:clrMap bg1="lt1" tx1="dk1" bg2="lt2" tx2="dk2" accent1="accent1" accent2="accent2" accent3="accent3" accent4="accent4" accent5="accent5" accent6="accent6" hlink="hlink" folHlink="folHlink"/>
  <p:sldLayoutIdLst>
    <p:sldLayoutId id="2147483753" r:id="rId1"/>
    <p:sldLayoutId id="2147483754" r:id="rId2"/>
  </p:sldLayoutIdLst>
  <p:hf hdr="0" ftr="0" dt="0"/>
  <p:txStyles>
    <p:titleStyle>
      <a:lvl1pPr algn="l" rtl="0" eaLnBrk="1" fontAlgn="base" hangingPunct="1">
        <a:spcBef>
          <a:spcPct val="0"/>
        </a:spcBef>
        <a:spcAft>
          <a:spcPct val="0"/>
        </a:spcAft>
        <a:defRPr sz="2800" b="1">
          <a:solidFill>
            <a:schemeClr val="accent3"/>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130.png"/><Relationship Id="rId4" Type="http://schemas.openxmlformats.org/officeDocument/2006/relationships/image" Target="../media/image120.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hemeOverride" Target="../theme/themeOverride1.xml"/><Relationship Id="rId5" Type="http://schemas.openxmlformats.org/officeDocument/2006/relationships/image" Target="../media/image14.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hyperlink" Target="https://www.geogebra.org/classic"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geogebra-rlp.zum.de/wiki/Vorstellung_der_M%c3%b6glichkeiten_von_GeoGebraTube"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hyperlink" Target="http://dzlm.de/" TargetMode="External"/><Relationship Id="rId4" Type="http://schemas.openxmlformats.org/officeDocument/2006/relationships/hyperlink" Target="http://creativecommons.org/licenses/by-sa/4.0/"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hemeOverride" Target="../theme/themeOverride2.xml"/><Relationship Id="rId5" Type="http://schemas.openxmlformats.org/officeDocument/2006/relationships/image" Target="../media/image180.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4.pn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30.png"/><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9" Type="http://schemas.openxmlformats.org/officeDocument/2006/relationships/image" Target="../media/image5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hyperlink" Target="https://dzlm.de/Stochastik_Sek" TargetMode="Externa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hemeOverride" Target="../theme/themeOverride3.xml"/><Relationship Id="rId6" Type="http://schemas.openxmlformats.org/officeDocument/2006/relationships/image" Target="../media/image30.png"/><Relationship Id="rId5" Type="http://schemas.openxmlformats.org/officeDocument/2006/relationships/image" Target="../media/image4.pn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hemeOverride" Target="../theme/themeOverride4.xml"/><Relationship Id="rId5" Type="http://schemas.openxmlformats.org/officeDocument/2006/relationships/image" Target="../media/image30.png"/><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10.png"/><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hyperlink" Target="https://padlet.com/" TargetMode="Externa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hyperlink" Target="https://dzlm.de/Stochastik_Sek" TargetMode="Externa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544512" y="4105568"/>
            <a:ext cx="5882253" cy="1297216"/>
          </a:xfrm>
        </p:spPr>
        <p:txBody>
          <a:bodyPr/>
          <a:lstStyle/>
          <a:p>
            <a:r>
              <a:rPr lang="de-DE" dirty="0"/>
              <a:t>Stochastik kompakt </a:t>
            </a:r>
            <a:br>
              <a:rPr lang="de-DE" dirty="0"/>
            </a:br>
            <a:r>
              <a:rPr lang="de-DE" sz="2400" b="0" dirty="0">
                <a:solidFill>
                  <a:prstClr val="white"/>
                </a:solidFill>
              </a:rPr>
              <a:t>Stochastik mit digitalen Werkzeugen</a:t>
            </a:r>
            <a:br>
              <a:rPr lang="de-DE" sz="2400" b="0" dirty="0">
                <a:solidFill>
                  <a:prstClr val="white"/>
                </a:solidFill>
              </a:rPr>
            </a:br>
            <a:r>
              <a:rPr lang="de-DE" sz="2000" b="0" dirty="0">
                <a:solidFill>
                  <a:prstClr val="white"/>
                </a:solidFill>
              </a:rPr>
              <a:t>(TI-</a:t>
            </a:r>
            <a:r>
              <a:rPr lang="de-DE" sz="2000" b="0" dirty="0" err="1">
                <a:solidFill>
                  <a:prstClr val="white"/>
                </a:solidFill>
              </a:rPr>
              <a:t>Nspire</a:t>
            </a:r>
            <a:r>
              <a:rPr lang="de-DE" sz="2000" b="0" dirty="0">
                <a:solidFill>
                  <a:prstClr val="white"/>
                </a:solidFill>
              </a:rPr>
              <a:t> CX II, CASIO fx-CG50 und </a:t>
            </a:r>
            <a:r>
              <a:rPr lang="de-DE" sz="2000" dirty="0">
                <a:solidFill>
                  <a:prstClr val="white"/>
                </a:solidFill>
              </a:rPr>
              <a:t>GeoGebra</a:t>
            </a:r>
            <a:r>
              <a:rPr lang="de-DE" sz="2000" b="0" dirty="0">
                <a:solidFill>
                  <a:prstClr val="white"/>
                </a:solidFill>
              </a:rPr>
              <a:t>)</a:t>
            </a:r>
            <a:br>
              <a:rPr lang="de-DE" sz="2400" b="0" dirty="0"/>
            </a:br>
            <a:endParaRPr lang="de-DE" sz="2400" b="0" dirty="0"/>
          </a:p>
        </p:txBody>
      </p:sp>
      <p:sp>
        <p:nvSpPr>
          <p:cNvPr id="5" name="Inhaltsplatzhalter 4"/>
          <p:cNvSpPr>
            <a:spLocks noGrp="1"/>
          </p:cNvSpPr>
          <p:nvPr>
            <p:ph type="subTitle" idx="1"/>
          </p:nvPr>
        </p:nvSpPr>
        <p:spPr>
          <a:xfrm>
            <a:off x="543600" y="5297064"/>
            <a:ext cx="6337919" cy="1320552"/>
          </a:xfrm>
        </p:spPr>
        <p:txBody>
          <a:bodyPr/>
          <a:lstStyle/>
          <a:p>
            <a:r>
              <a:rPr lang="de-DE" sz="1800" dirty="0"/>
              <a:t>DZLM Stochastik-Team der Universität Paderborn:</a:t>
            </a:r>
            <a:br>
              <a:rPr lang="de-DE" sz="1800" dirty="0"/>
            </a:br>
            <a:r>
              <a:rPr lang="de-DE" sz="1800" dirty="0"/>
              <a:t>Ralf Nieszporek, Dr. Birgit Griese, Prof. Dr. Rolf Biehler</a:t>
            </a:r>
          </a:p>
        </p:txBody>
      </p:sp>
      <p:pic>
        <p:nvPicPr>
          <p:cNvPr id="7" name="Bildplatzhalter 6"/>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26966" b="26966"/>
          <a:stretch>
            <a:fillRect/>
          </a:stretch>
        </p:blipFill>
        <p:spPr/>
      </p:pic>
    </p:spTree>
    <p:extLst>
      <p:ext uri="{BB962C8B-B14F-4D97-AF65-F5344CB8AC3E}">
        <p14:creationId xmlns:p14="http://schemas.microsoft.com/office/powerpoint/2010/main" val="32806849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323528" y="1124744"/>
            <a:ext cx="6192688" cy="5400600"/>
          </a:xfrm>
        </p:spPr>
        <p:txBody>
          <a:bodyPr/>
          <a:lstStyle/>
          <a:p>
            <a:r>
              <a:rPr lang="de-DE" dirty="0"/>
              <a:t>Im Grafik-Fenster werden standardmäßig alle Graphen von Funktionen sowie Schieberegler visualisiert. </a:t>
            </a:r>
          </a:p>
          <a:p>
            <a:r>
              <a:rPr lang="de-DE" dirty="0"/>
              <a:t>Häufig ist für anschauliche und verständliche Visualisierungen die Achsenskalierungen geeignet zu wählen. </a:t>
            </a:r>
          </a:p>
          <a:p>
            <a:r>
              <a:rPr lang="de-DE" dirty="0"/>
              <a:t>Auch lassen sich verschiedene Objekte im </a:t>
            </a:r>
            <a:br>
              <a:rPr lang="de-DE" dirty="0"/>
            </a:br>
            <a:r>
              <a:rPr lang="de-DE" dirty="0"/>
              <a:t>Grafik-Fenster ein- und ausblenden, was oft zu einer besseren Übersichtlichkeit führt. </a:t>
            </a:r>
          </a:p>
        </p:txBody>
      </p:sp>
      <p:sp>
        <p:nvSpPr>
          <p:cNvPr id="3" name="Titel 2"/>
          <p:cNvSpPr>
            <a:spLocks noGrp="1"/>
          </p:cNvSpPr>
          <p:nvPr>
            <p:ph type="title"/>
          </p:nvPr>
        </p:nvSpPr>
        <p:spPr/>
        <p:txBody>
          <a:bodyPr>
            <a:normAutofit fontScale="90000"/>
          </a:bodyPr>
          <a:lstStyle/>
          <a:p>
            <a:r>
              <a:rPr lang="de-DE" dirty="0"/>
              <a:t>Das Grafik-Fenster</a:t>
            </a:r>
          </a:p>
        </p:txBody>
      </p:sp>
      <p:pic>
        <p:nvPicPr>
          <p:cNvPr id="7" name="Grafik 6"/>
          <p:cNvPicPr>
            <a:picLocks noChangeAspect="1"/>
          </p:cNvPicPr>
          <p:nvPr/>
        </p:nvPicPr>
        <p:blipFill rotWithShape="1">
          <a:blip r:embed="rId2"/>
          <a:srcRect l="57986" r="-26" b="7366"/>
          <a:stretch/>
        </p:blipFill>
        <p:spPr>
          <a:xfrm>
            <a:off x="7040252" y="920462"/>
            <a:ext cx="1836204" cy="5157672"/>
          </a:xfrm>
          <a:prstGeom prst="rect">
            <a:avLst/>
          </a:prstGeom>
          <a:ln w="28575">
            <a:solidFill>
              <a:srgbClr val="327A86"/>
            </a:solidFill>
          </a:ln>
        </p:spPr>
      </p:pic>
      <p:grpSp>
        <p:nvGrpSpPr>
          <p:cNvPr id="4" name="Gruppieren 3">
            <a:extLst>
              <a:ext uri="{FF2B5EF4-FFF2-40B4-BE49-F238E27FC236}">
                <a16:creationId xmlns:a16="http://schemas.microsoft.com/office/drawing/2014/main" id="{258E1A21-8854-4F53-97D8-19982C69E02D}"/>
              </a:ext>
            </a:extLst>
          </p:cNvPr>
          <p:cNvGrpSpPr/>
          <p:nvPr/>
        </p:nvGrpSpPr>
        <p:grpSpPr>
          <a:xfrm>
            <a:off x="755576" y="4170134"/>
            <a:ext cx="5888632" cy="1908000"/>
            <a:chOff x="755576" y="4293096"/>
            <a:chExt cx="5888632" cy="1908000"/>
          </a:xfrm>
        </p:grpSpPr>
        <p:sp>
          <p:nvSpPr>
            <p:cNvPr id="10" name="Rechteck 9"/>
            <p:cNvSpPr/>
            <p:nvPr/>
          </p:nvSpPr>
          <p:spPr>
            <a:xfrm>
              <a:off x="755576" y="4293096"/>
              <a:ext cx="5888632" cy="1908000"/>
            </a:xfrm>
            <a:prstGeom prst="rect">
              <a:avLst/>
            </a:prstGeom>
            <a:ln w="28575">
              <a:solidFill>
                <a:srgbClr val="FF0000"/>
              </a:solidFill>
            </a:ln>
          </p:spPr>
          <p:txBody>
            <a:bodyPr wrap="square">
              <a:spAutoFit/>
            </a:bodyPr>
            <a:lstStyle/>
            <a:p>
              <a:r>
                <a:rPr lang="de-DE" sz="2000" b="1" dirty="0">
                  <a:latin typeface="Calibri" panose="020F0502020204030204" pitchFamily="34" charset="0"/>
                  <a:cs typeface="Calibri" panose="020F0502020204030204" pitchFamily="34" charset="0"/>
                </a:rPr>
                <a:t>Hinweis:</a:t>
              </a:r>
            </a:p>
            <a:p>
              <a:r>
                <a:rPr lang="de-DE" sz="2000" kern="0" dirty="0">
                  <a:latin typeface="Calibri" panose="020F0502020204030204" pitchFamily="34" charset="0"/>
                  <a:cs typeface="Calibri" panose="020F0502020204030204" pitchFamily="34" charset="0"/>
                </a:rPr>
                <a:t>Fenster lassen sich verschieben, indem man auf      klickt. Anschließend findet sich an jedem Fenster das Symbol      . </a:t>
              </a:r>
            </a:p>
            <a:p>
              <a:r>
                <a:rPr lang="de-DE" sz="2000" kern="0" dirty="0">
                  <a:latin typeface="Calibri" panose="020F0502020204030204" pitchFamily="34" charset="0"/>
                  <a:cs typeface="Calibri" panose="020F0502020204030204" pitchFamily="34" charset="0"/>
                </a:rPr>
                <a:t>Durch Anklicken dieses Symbols lassen sich die Fenster verschieben.</a:t>
              </a:r>
              <a:endParaRPr lang="de-DE" sz="2000" dirty="0">
                <a:latin typeface="Calibri" panose="020F0502020204030204" pitchFamily="34" charset="0"/>
                <a:cs typeface="Calibri" panose="020F0502020204030204" pitchFamily="34" charset="0"/>
              </a:endParaRPr>
            </a:p>
          </p:txBody>
        </p:sp>
        <p:pic>
          <p:nvPicPr>
            <p:cNvPr id="15" name="Grafik 14"/>
            <p:cNvPicPr>
              <a:picLocks noChangeAspect="1"/>
            </p:cNvPicPr>
            <p:nvPr/>
          </p:nvPicPr>
          <p:blipFill>
            <a:blip r:embed="rId3"/>
            <a:stretch>
              <a:fillRect/>
            </a:stretch>
          </p:blipFill>
          <p:spPr>
            <a:xfrm>
              <a:off x="5852119" y="4628168"/>
              <a:ext cx="252850" cy="351102"/>
            </a:xfrm>
            <a:prstGeom prst="rect">
              <a:avLst/>
            </a:prstGeom>
          </p:spPr>
        </p:pic>
        <p:grpSp>
          <p:nvGrpSpPr>
            <p:cNvPr id="19" name="Gruppieren 18"/>
            <p:cNvGrpSpPr/>
            <p:nvPr/>
          </p:nvGrpSpPr>
          <p:grpSpPr>
            <a:xfrm>
              <a:off x="1634891" y="5311856"/>
              <a:ext cx="226218" cy="252416"/>
              <a:chOff x="-870280" y="3361693"/>
              <a:chExt cx="257695" cy="229634"/>
            </a:xfrm>
          </p:grpSpPr>
          <p:cxnSp>
            <p:nvCxnSpPr>
              <p:cNvPr id="20" name="Gerade Verbindung mit Pfeil 19"/>
              <p:cNvCxnSpPr/>
              <p:nvPr/>
            </p:nvCxnSpPr>
            <p:spPr bwMode="auto">
              <a:xfrm>
                <a:off x="-870280" y="3474343"/>
                <a:ext cx="257695" cy="0"/>
              </a:xfrm>
              <a:prstGeom prst="straightConnector1">
                <a:avLst/>
              </a:prstGeom>
              <a:solidFill>
                <a:schemeClr val="accent1"/>
              </a:solidFill>
              <a:ln w="9525" cap="flat" cmpd="sng" algn="ctr">
                <a:solidFill>
                  <a:schemeClr val="bg1">
                    <a:lumMod val="50000"/>
                  </a:schemeClr>
                </a:solidFill>
                <a:prstDash val="solid"/>
                <a:round/>
                <a:headEnd type="triangle"/>
                <a:tailEnd type="triangle"/>
              </a:ln>
              <a:effectLst/>
            </p:spPr>
          </p:cxnSp>
          <p:cxnSp>
            <p:nvCxnSpPr>
              <p:cNvPr id="21" name="Gerade Verbindung mit Pfeil 20"/>
              <p:cNvCxnSpPr/>
              <p:nvPr/>
            </p:nvCxnSpPr>
            <p:spPr bwMode="auto">
              <a:xfrm>
                <a:off x="-741818" y="3361693"/>
                <a:ext cx="2382" cy="229634"/>
              </a:xfrm>
              <a:prstGeom prst="straightConnector1">
                <a:avLst/>
              </a:prstGeom>
              <a:solidFill>
                <a:schemeClr val="accent1"/>
              </a:solidFill>
              <a:ln w="9525" cap="flat" cmpd="sng" algn="ctr">
                <a:solidFill>
                  <a:schemeClr val="bg1">
                    <a:lumMod val="50000"/>
                  </a:schemeClr>
                </a:solidFill>
                <a:prstDash val="solid"/>
                <a:round/>
                <a:headEnd type="triangle"/>
                <a:tailEnd type="triangle"/>
              </a:ln>
              <a:effectLst/>
            </p:spPr>
          </p:cxnSp>
        </p:grpSp>
      </p:grpSp>
    </p:spTree>
    <p:extLst>
      <p:ext uri="{BB962C8B-B14F-4D97-AF65-F5344CB8AC3E}">
        <p14:creationId xmlns:p14="http://schemas.microsoft.com/office/powerpoint/2010/main" val="15843895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nhaltsplatzhalter 2"/>
          <p:cNvSpPr txBox="1">
            <a:spLocks/>
          </p:cNvSpPr>
          <p:nvPr/>
        </p:nvSpPr>
        <p:spPr bwMode="auto">
          <a:xfrm>
            <a:off x="-540568" y="1155887"/>
            <a:ext cx="9577064" cy="5081425"/>
          </a:xfrm>
          <a:prstGeom prst="rect">
            <a:avLst/>
          </a:prstGeom>
          <a:solidFill>
            <a:srgbClr val="F8B44F">
              <a:alpha val="25098"/>
            </a:srgbClr>
          </a:solidFill>
          <a:ln w="9525">
            <a:noFill/>
            <a:miter lim="800000"/>
            <a:headEnd/>
            <a:tailEnd/>
          </a:ln>
        </p:spPr>
        <p:txBody>
          <a:bodyPr vert="horz" wrap="square" lIns="72000" tIns="36000" rIns="72000" bIns="36000" numCol="1" anchor="t" anchorCtr="0" compatLnSpc="1">
            <a:prstTxWarp prst="textNoShape">
              <a:avLst/>
            </a:prstTxWarp>
            <a:normAutofit/>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endParaRPr lang="de-DE" dirty="0"/>
          </a:p>
        </p:txBody>
      </p:sp>
      <mc:AlternateContent xmlns:mc="http://schemas.openxmlformats.org/markup-compatibility/2006" xmlns:a14="http://schemas.microsoft.com/office/drawing/2010/main">
        <mc:Choice Requires="a14">
          <p:sp>
            <p:nvSpPr>
              <p:cNvPr id="2" name="Inhaltsplatzhalter 1"/>
              <p:cNvSpPr>
                <a:spLocks noGrp="1"/>
              </p:cNvSpPr>
              <p:nvPr>
                <p:ph idx="1"/>
              </p:nvPr>
            </p:nvSpPr>
            <p:spPr>
              <a:xfrm>
                <a:off x="107504" y="1124744"/>
                <a:ext cx="9001000" cy="5400600"/>
              </a:xfrm>
            </p:spPr>
            <p:txBody>
              <a:bodyPr/>
              <a:lstStyle/>
              <a:p>
                <a:pPr marL="0" indent="0">
                  <a:buNone/>
                </a:pPr>
                <a:r>
                  <a:rPr lang="de-DE" dirty="0"/>
                  <a:t>Nutzen Sie die Hilfekarten 1.1 bis 1.5., um folgende Objekte in GeoGebra einzufügen:</a:t>
                </a:r>
              </a:p>
              <a:p>
                <a:pPr marL="457200" indent="-457200">
                  <a:buFont typeface="+mj-lt"/>
                  <a:buAutoNum type="arabicPeriod"/>
                </a:pPr>
                <a:r>
                  <a:rPr lang="de-DE" dirty="0">
                    <a:latin typeface="Calibri" panose="020F0502020204030204" pitchFamily="34" charset="0"/>
                    <a:cs typeface="Calibri" panose="020F0502020204030204" pitchFamily="34" charset="0"/>
                  </a:rPr>
                  <a:t>Einen Schieberegler </a:t>
                </a:r>
                <a14:m>
                  <m:oMath xmlns:m="http://schemas.openxmlformats.org/officeDocument/2006/math">
                    <m:r>
                      <a:rPr lang="de-DE" i="1" smtClean="0">
                        <a:latin typeface="Cambria Math" panose="02040503050406030204" pitchFamily="18" charset="0"/>
                        <a:cs typeface="Calibri" panose="020F0502020204030204" pitchFamily="34" charset="0"/>
                      </a:rPr>
                      <m:t>𝑏</m:t>
                    </m:r>
                  </m:oMath>
                </a14:m>
                <a:r>
                  <a:rPr lang="de-DE" dirty="0">
                    <a:latin typeface="Calibri" panose="020F0502020204030204" pitchFamily="34" charset="0"/>
                    <a:cs typeface="Calibri" panose="020F0502020204030204" pitchFamily="34" charset="0"/>
                  </a:rPr>
                  <a:t> mit folgenden Parametern</a:t>
                </a:r>
              </a:p>
              <a:p>
                <a:pPr marL="457200" indent="-457200">
                  <a:buFont typeface="+mj-lt"/>
                  <a:buAutoNum type="arabicPeriod"/>
                </a:pPr>
                <a:endParaRPr lang="de-DE" dirty="0">
                  <a:latin typeface="Calibri" panose="020F0502020204030204" pitchFamily="34" charset="0"/>
                  <a:cs typeface="Calibri" panose="020F0502020204030204" pitchFamily="34" charset="0"/>
                </a:endParaRPr>
              </a:p>
              <a:p>
                <a:pPr marL="457200" indent="-457200">
                  <a:buFont typeface="+mj-lt"/>
                  <a:buAutoNum type="arabicPeriod"/>
                </a:pPr>
                <a:endParaRPr lang="de-DE" dirty="0">
                  <a:latin typeface="Calibri" panose="020F0502020204030204" pitchFamily="34" charset="0"/>
                  <a:cs typeface="Calibri" panose="020F0502020204030204" pitchFamily="34" charset="0"/>
                </a:endParaRPr>
              </a:p>
              <a:p>
                <a:pPr marL="457200" indent="-457200">
                  <a:buFont typeface="+mj-lt"/>
                  <a:buAutoNum type="arabicPeriod"/>
                </a:pPr>
                <a:endParaRPr lang="de-DE" dirty="0">
                  <a:latin typeface="Calibri" panose="020F0502020204030204" pitchFamily="34" charset="0"/>
                  <a:cs typeface="Calibri" panose="020F0502020204030204" pitchFamily="34" charset="0"/>
                </a:endParaRPr>
              </a:p>
              <a:p>
                <a:pPr marL="457200" indent="-457200">
                  <a:buFont typeface="+mj-lt"/>
                  <a:buAutoNum type="arabicPeriod"/>
                </a:pPr>
                <a:endParaRPr lang="de-DE" dirty="0">
                  <a:latin typeface="Calibri" panose="020F0502020204030204" pitchFamily="34" charset="0"/>
                  <a:cs typeface="Calibri" panose="020F0502020204030204" pitchFamily="34" charset="0"/>
                </a:endParaRPr>
              </a:p>
              <a:p>
                <a:pPr marL="457200" indent="-457200">
                  <a:buFont typeface="+mj-lt"/>
                  <a:buAutoNum type="arabicPeriod"/>
                </a:pPr>
                <a:r>
                  <a:rPr lang="de-DE" dirty="0"/>
                  <a:t> </a:t>
                </a:r>
                <a14:m>
                  <m:oMath xmlns:m="http://schemas.openxmlformats.org/officeDocument/2006/math">
                    <m:r>
                      <a:rPr lang="de-DE" i="1" dirty="0">
                        <a:latin typeface="Cambria Math" panose="02040503050406030204" pitchFamily="18" charset="0"/>
                      </a:rPr>
                      <m:t>h</m:t>
                    </m:r>
                    <m:d>
                      <m:dPr>
                        <m:ctrlPr>
                          <a:rPr lang="de-DE" i="1" dirty="0">
                            <a:latin typeface="Cambria Math" panose="02040503050406030204" pitchFamily="18" charset="0"/>
                          </a:rPr>
                        </m:ctrlPr>
                      </m:dPr>
                      <m:e>
                        <m:r>
                          <a:rPr lang="de-DE" i="1" dirty="0">
                            <a:latin typeface="Cambria Math" panose="02040503050406030204" pitchFamily="18" charset="0"/>
                          </a:rPr>
                          <m:t>𝑥</m:t>
                        </m:r>
                      </m:e>
                    </m:d>
                    <m:r>
                      <a:rPr lang="de-DE" i="1" dirty="0">
                        <a:latin typeface="Cambria Math" panose="02040503050406030204" pitchFamily="18" charset="0"/>
                      </a:rPr>
                      <m:t>=</m:t>
                    </m:r>
                    <m:sSup>
                      <m:sSupPr>
                        <m:ctrlPr>
                          <a:rPr lang="de-DE" i="1" dirty="0" err="1">
                            <a:latin typeface="Cambria Math" panose="02040503050406030204" pitchFamily="18" charset="0"/>
                          </a:rPr>
                        </m:ctrlPr>
                      </m:sSupPr>
                      <m:e>
                        <m:r>
                          <a:rPr lang="de-DE" i="1" dirty="0" err="1">
                            <a:latin typeface="Cambria Math" panose="02040503050406030204" pitchFamily="18" charset="0"/>
                          </a:rPr>
                          <m:t>𝑥</m:t>
                        </m:r>
                      </m:e>
                      <m:sup>
                        <m:r>
                          <a:rPr lang="de-DE" i="1" dirty="0">
                            <a:latin typeface="Cambria Math" panose="02040503050406030204" pitchFamily="18" charset="0"/>
                          </a:rPr>
                          <m:t>𝑏</m:t>
                        </m:r>
                      </m:sup>
                    </m:sSup>
                    <m:r>
                      <a:rPr lang="de-DE" i="1" dirty="0">
                        <a:latin typeface="Cambria Math" panose="02040503050406030204" pitchFamily="18" charset="0"/>
                      </a:rPr>
                      <m:t>+</m:t>
                    </m:r>
                    <m:r>
                      <a:rPr lang="de-DE" i="1" dirty="0">
                        <a:latin typeface="Cambria Math" panose="02040503050406030204" pitchFamily="18" charset="0"/>
                      </a:rPr>
                      <m:t>𝑏</m:t>
                    </m:r>
                  </m:oMath>
                </a14:m>
                <a:r>
                  <a:rPr lang="de-DE" dirty="0"/>
                  <a:t> (verschobene Polynomfunktion </a:t>
                </a:r>
                <a14:m>
                  <m:oMath xmlns:m="http://schemas.openxmlformats.org/officeDocument/2006/math">
                    <m:r>
                      <a:rPr lang="de-DE" i="1" dirty="0" smtClean="0">
                        <a:latin typeface="Cambria Math" panose="02040503050406030204" pitchFamily="18" charset="0"/>
                      </a:rPr>
                      <m:t>𝑏</m:t>
                    </m:r>
                  </m:oMath>
                </a14:m>
                <a:r>
                  <a:rPr lang="de-DE" dirty="0"/>
                  <a:t>-</a:t>
                </a:r>
                <a:r>
                  <a:rPr lang="de-DE" dirty="0" err="1"/>
                  <a:t>ten</a:t>
                </a:r>
                <a:r>
                  <a:rPr lang="de-DE" dirty="0"/>
                  <a:t> Grades)</a:t>
                </a:r>
              </a:p>
              <a:p>
                <a:pPr marL="457200" indent="-457200">
                  <a:buFont typeface="+mj-lt"/>
                  <a:buAutoNum type="arabicPeriod"/>
                </a:pPr>
                <a:r>
                  <a:rPr lang="de-DE" dirty="0"/>
                  <a:t> </a:t>
                </a:r>
                <a14:m>
                  <m:oMath xmlns:m="http://schemas.openxmlformats.org/officeDocument/2006/math">
                    <m:r>
                      <a:rPr lang="de-DE" i="1">
                        <a:latin typeface="Cambria Math" panose="02040503050406030204" pitchFamily="18" charset="0"/>
                      </a:rPr>
                      <m:t>𝑥</m:t>
                    </m:r>
                    <m:r>
                      <a:rPr lang="de-DE" i="1">
                        <a:latin typeface="Cambria Math" panose="02040503050406030204" pitchFamily="18" charset="0"/>
                      </a:rPr>
                      <m:t>=</m:t>
                    </m:r>
                    <m:r>
                      <a:rPr lang="de-DE" b="0" i="1" smtClean="0">
                        <a:latin typeface="Cambria Math" panose="02040503050406030204" pitchFamily="18" charset="0"/>
                      </a:rPr>
                      <m:t>𝑏</m:t>
                    </m:r>
                  </m:oMath>
                </a14:m>
                <a:r>
                  <a:rPr lang="de-DE" dirty="0"/>
                  <a:t> (senkrechte Gerade)</a:t>
                </a:r>
              </a:p>
              <a:p>
                <a:pPr marL="0" indent="0">
                  <a:buNone/>
                </a:pPr>
                <a:endParaRPr lang="de-DE" dirty="0"/>
              </a:p>
              <a:p>
                <a:pPr marL="0" indent="0">
                  <a:buNone/>
                </a:pPr>
                <a:r>
                  <a:rPr lang="de-DE" dirty="0"/>
                  <a:t>Beobachten Sie die Lage der Funktionsgraphen in Abhängigkeit vom Schieberegler </a:t>
                </a:r>
                <a14:m>
                  <m:oMath xmlns:m="http://schemas.openxmlformats.org/officeDocument/2006/math">
                    <m:r>
                      <a:rPr lang="de-DE" i="1">
                        <a:latin typeface="Cambria Math" panose="02040503050406030204" pitchFamily="18" charset="0"/>
                      </a:rPr>
                      <m:t>𝑏</m:t>
                    </m:r>
                  </m:oMath>
                </a14:m>
                <a:r>
                  <a:rPr lang="de-DE" dirty="0"/>
                  <a:t>. Verändern Sie dazu gezielt den Wert des Schiebereglers </a:t>
                </a:r>
                <a14:m>
                  <m:oMath xmlns:m="http://schemas.openxmlformats.org/officeDocument/2006/math">
                    <m:r>
                      <a:rPr lang="de-DE" i="1" dirty="0">
                        <a:latin typeface="Cambria Math" panose="02040503050406030204" pitchFamily="18" charset="0"/>
                      </a:rPr>
                      <m:t>𝑏</m:t>
                    </m:r>
                  </m:oMath>
                </a14:m>
                <a:r>
                  <a:rPr lang="de-DE" dirty="0"/>
                  <a:t>.  </a:t>
                </a:r>
              </a:p>
              <a:p>
                <a:pPr marL="0" indent="0">
                  <a:buNone/>
                </a:pPr>
                <a:endParaRPr lang="de-DE" dirty="0"/>
              </a:p>
            </p:txBody>
          </p:sp>
        </mc:Choice>
        <mc:Fallback xmlns="">
          <p:sp>
            <p:nvSpPr>
              <p:cNvPr id="2" name="Inhaltsplatzhalter 1"/>
              <p:cNvSpPr>
                <a:spLocks noGrp="1" noRot="1" noChangeAspect="1" noMove="1" noResize="1" noEditPoints="1" noAdjustHandles="1" noChangeArrowheads="1" noChangeShapeType="1" noTextEdit="1"/>
              </p:cNvSpPr>
              <p:nvPr>
                <p:ph idx="1"/>
              </p:nvPr>
            </p:nvSpPr>
            <p:spPr>
              <a:xfrm>
                <a:off x="107504" y="1124744"/>
                <a:ext cx="9001000" cy="5400600"/>
              </a:xfrm>
              <a:blipFill>
                <a:blip r:embed="rId4"/>
                <a:stretch>
                  <a:fillRect l="-813" t="-1469" r="-542"/>
                </a:stretch>
              </a:blipFill>
            </p:spPr>
            <p:txBody>
              <a:bodyPr/>
              <a:lstStyle/>
              <a:p>
                <a:r>
                  <a:rPr lang="de-DE">
                    <a:noFill/>
                  </a:rPr>
                  <a:t> </a:t>
                </a:r>
              </a:p>
            </p:txBody>
          </p:sp>
        </mc:Fallback>
      </mc:AlternateContent>
      <p:sp>
        <p:nvSpPr>
          <p:cNvPr id="3" name="Titel 2"/>
          <p:cNvSpPr>
            <a:spLocks noGrp="1"/>
          </p:cNvSpPr>
          <p:nvPr>
            <p:ph type="title"/>
          </p:nvPr>
        </p:nvSpPr>
        <p:spPr/>
        <p:txBody>
          <a:bodyPr>
            <a:normAutofit fontScale="90000"/>
          </a:bodyPr>
          <a:lstStyle/>
          <a:p>
            <a:r>
              <a:rPr lang="de-DE" dirty="0"/>
              <a:t>Arbeitsauftrag</a:t>
            </a:r>
          </a:p>
        </p:txBody>
      </p:sp>
      <mc:AlternateContent xmlns:mc="http://schemas.openxmlformats.org/markup-compatibility/2006" xmlns:a14="http://schemas.microsoft.com/office/drawing/2010/main">
        <mc:Choice Requires="a14">
          <p:graphicFrame>
            <p:nvGraphicFramePr>
              <p:cNvPr id="4" name="Tabelle 3"/>
              <p:cNvGraphicFramePr>
                <a:graphicFrameLocks noGrp="1"/>
              </p:cNvGraphicFramePr>
              <p:nvPr>
                <p:extLst>
                  <p:ext uri="{D42A27DB-BD31-4B8C-83A1-F6EECF244321}">
                    <p14:modId xmlns:p14="http://schemas.microsoft.com/office/powerpoint/2010/main" val="3675563453"/>
                  </p:ext>
                </p:extLst>
              </p:nvPr>
            </p:nvGraphicFramePr>
            <p:xfrm>
              <a:off x="2794488" y="2060848"/>
              <a:ext cx="3483016" cy="1463040"/>
            </p:xfrm>
            <a:graphic>
              <a:graphicData uri="http://schemas.openxmlformats.org/drawingml/2006/table">
                <a:tbl>
                  <a:tblPr firstRow="1" bandRow="1">
                    <a:tableStyleId>{5C22544A-7EE6-4342-B048-85BDC9FD1C3A}</a:tableStyleId>
                  </a:tblPr>
                  <a:tblGrid>
                    <a:gridCol w="1741508">
                      <a:extLst>
                        <a:ext uri="{9D8B030D-6E8A-4147-A177-3AD203B41FA5}">
                          <a16:colId xmlns:a16="http://schemas.microsoft.com/office/drawing/2014/main" val="3888224770"/>
                        </a:ext>
                      </a:extLst>
                    </a:gridCol>
                    <a:gridCol w="1741508">
                      <a:extLst>
                        <a:ext uri="{9D8B030D-6E8A-4147-A177-3AD203B41FA5}">
                          <a16:colId xmlns:a16="http://schemas.microsoft.com/office/drawing/2014/main" val="1477992662"/>
                        </a:ext>
                      </a:extLst>
                    </a:gridCol>
                  </a:tblGrid>
                  <a:tr h="365683">
                    <a:tc>
                      <a:txBody>
                        <a:bodyPr/>
                        <a:lstStyle/>
                        <a:p>
                          <a:pPr marL="0" algn="l" defTabSz="457200" rtl="0" eaLnBrk="1" latinLnBrk="0" hangingPunct="1"/>
                          <a:r>
                            <a:rPr lang="de-DE" sz="1800" b="0" kern="1200" dirty="0">
                              <a:solidFill>
                                <a:schemeClr val="dk1"/>
                              </a:solidFill>
                              <a:latin typeface="Calibri" panose="020F0502020204030204" pitchFamily="34" charset="0"/>
                              <a:ea typeface="+mn-ea"/>
                              <a:cs typeface="Calibri" panose="020F0502020204030204" pitchFamily="34" charset="0"/>
                            </a:rPr>
                            <a:t>Name</a:t>
                          </a: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pPr marL="0" algn="l" defTabSz="457200" rtl="0" eaLnBrk="1" latinLnBrk="0" hangingPunct="1"/>
                          <a14:m>
                            <m:oMathPara xmlns:m="http://schemas.openxmlformats.org/officeDocument/2006/math">
                              <m:oMathParaPr>
                                <m:jc m:val="centerGroup"/>
                              </m:oMathParaPr>
                              <m:oMath xmlns:m="http://schemas.openxmlformats.org/officeDocument/2006/math">
                                <m:r>
                                  <a:rPr lang="de-DE" sz="1800" b="0" i="1" kern="1200" smtClean="0">
                                    <a:solidFill>
                                      <a:schemeClr val="dk1"/>
                                    </a:solidFill>
                                    <a:latin typeface="Cambria Math" panose="02040503050406030204" pitchFamily="18" charset="0"/>
                                    <a:ea typeface="+mn-ea"/>
                                    <a:cs typeface="+mn-cs"/>
                                  </a:rPr>
                                  <m:t>𝑏</m:t>
                                </m:r>
                              </m:oMath>
                            </m:oMathPara>
                          </a14:m>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extLst>
                      <a:ext uri="{0D108BD9-81ED-4DB2-BD59-A6C34878D82A}">
                        <a16:rowId xmlns:a16="http://schemas.microsoft.com/office/drawing/2014/main" val="2915932448"/>
                      </a:ext>
                    </a:extLst>
                  </a:tr>
                  <a:tr h="365683">
                    <a:tc>
                      <a:txBody>
                        <a:bodyPr/>
                        <a:lstStyle/>
                        <a:p>
                          <a:pPr marL="0" algn="l"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Startwert (min)</a:t>
                          </a: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marL="0" algn="ctr" defTabSz="457200" rtl="0" eaLnBrk="1" latinLnBrk="0" hangingPunct="1"/>
                          <a:r>
                            <a:rPr lang="de-DE" sz="1800" kern="1200" dirty="0">
                              <a:solidFill>
                                <a:schemeClr val="dk1"/>
                              </a:solidFill>
                              <a:latin typeface="Calibri" panose="020F0502020204030204" pitchFamily="34" charset="0"/>
                              <a:ea typeface="+mn-ea"/>
                              <a:cs typeface="Calibri" panose="020F0502020204030204" pitchFamily="34" charset="0"/>
                            </a:rPr>
                            <a:t>-10</a:t>
                          </a: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65683">
                    <a:tc>
                      <a:txBody>
                        <a:bodyPr/>
                        <a:lstStyle/>
                        <a:p>
                          <a:r>
                            <a:rPr lang="de-DE" dirty="0">
                              <a:latin typeface="Calibri" panose="020F0502020204030204" pitchFamily="34" charset="0"/>
                              <a:cs typeface="Calibri" panose="020F0502020204030204" pitchFamily="34" charset="0"/>
                            </a:rPr>
                            <a:t>Endwert (</a:t>
                          </a:r>
                          <a:r>
                            <a:rPr lang="de-DE" dirty="0" err="1">
                              <a:latin typeface="Calibri" panose="020F0502020204030204" pitchFamily="34" charset="0"/>
                              <a:cs typeface="Calibri" panose="020F0502020204030204" pitchFamily="34" charset="0"/>
                            </a:rPr>
                            <a:t>max</a:t>
                          </a:r>
                          <a:r>
                            <a:rPr lang="de-DE" dirty="0">
                              <a:latin typeface="Calibri" panose="020F0502020204030204" pitchFamily="34" charset="0"/>
                              <a:cs typeface="Calibri" panose="020F0502020204030204" pitchFamily="34" charset="0"/>
                            </a:rPr>
                            <a:t>)</a:t>
                          </a:r>
                        </a:p>
                      </a:txBody>
                      <a:tcPr>
                        <a:lnL w="12700" cap="flat" cmpd="sng" algn="ctr">
                          <a:solidFill>
                            <a:srgbClr val="327A86"/>
                          </a:solidFill>
                          <a:prstDash val="solid"/>
                          <a:round/>
                          <a:headEnd type="none" w="med" len="med"/>
                          <a:tailEnd type="none" w="med" len="med"/>
                        </a:lnL>
                      </a:tcPr>
                    </a:tc>
                    <a:tc>
                      <a:txBody>
                        <a:bodyPr/>
                        <a:lstStyle/>
                        <a:p>
                          <a:pPr algn="ctr"/>
                          <a:r>
                            <a:rPr lang="de-DE" dirty="0">
                              <a:latin typeface="Calibri" panose="020F0502020204030204" pitchFamily="34" charset="0"/>
                              <a:cs typeface="Calibri" panose="020F0502020204030204" pitchFamily="34" charset="0"/>
                            </a:rPr>
                            <a:t>10</a:t>
                          </a: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65683">
                    <a:tc>
                      <a:txBody>
                        <a:bodyPr/>
                        <a:lstStyle/>
                        <a:p>
                          <a:r>
                            <a:rPr lang="de-DE" dirty="0">
                              <a:latin typeface="Calibri" panose="020F0502020204030204" pitchFamily="34" charset="0"/>
                              <a:cs typeface="Calibri" panose="020F0502020204030204" pitchFamily="34" charset="0"/>
                            </a:rPr>
                            <a:t>Schrittweite</a:t>
                          </a: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dirty="0">
                              <a:latin typeface="Calibri" panose="020F0502020204030204" pitchFamily="34" charset="0"/>
                              <a:cs typeface="Calibri" panose="020F0502020204030204" pitchFamily="34" charset="0"/>
                            </a:rPr>
                            <a:t>1</a:t>
                          </a: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4002886601"/>
                      </a:ext>
                    </a:extLst>
                  </a:tr>
                </a:tbl>
              </a:graphicData>
            </a:graphic>
          </p:graphicFrame>
        </mc:Choice>
        <mc:Fallback xmlns="">
          <p:graphicFrame>
            <p:nvGraphicFramePr>
              <p:cNvPr id="4" name="Tabelle 3"/>
              <p:cNvGraphicFramePr>
                <a:graphicFrameLocks noGrp="1"/>
              </p:cNvGraphicFramePr>
              <p:nvPr>
                <p:extLst>
                  <p:ext uri="{D42A27DB-BD31-4B8C-83A1-F6EECF244321}">
                    <p14:modId xmlns:p14="http://schemas.microsoft.com/office/powerpoint/2010/main" val="3675563453"/>
                  </p:ext>
                </p:extLst>
              </p:nvPr>
            </p:nvGraphicFramePr>
            <p:xfrm>
              <a:off x="2794488" y="2060848"/>
              <a:ext cx="3483016" cy="1463040"/>
            </p:xfrm>
            <a:graphic>
              <a:graphicData uri="http://schemas.openxmlformats.org/drawingml/2006/table">
                <a:tbl>
                  <a:tblPr firstRow="1" bandRow="1">
                    <a:tableStyleId>{5C22544A-7EE6-4342-B048-85BDC9FD1C3A}</a:tableStyleId>
                  </a:tblPr>
                  <a:tblGrid>
                    <a:gridCol w="1741508">
                      <a:extLst>
                        <a:ext uri="{9D8B030D-6E8A-4147-A177-3AD203B41FA5}">
                          <a16:colId xmlns:a16="http://schemas.microsoft.com/office/drawing/2014/main" val="3888224770"/>
                        </a:ext>
                      </a:extLst>
                    </a:gridCol>
                    <a:gridCol w="1741508">
                      <a:extLst>
                        <a:ext uri="{9D8B030D-6E8A-4147-A177-3AD203B41FA5}">
                          <a16:colId xmlns:a16="http://schemas.microsoft.com/office/drawing/2014/main" val="1477992662"/>
                        </a:ext>
                      </a:extLst>
                    </a:gridCol>
                  </a:tblGrid>
                  <a:tr h="365760">
                    <a:tc>
                      <a:txBody>
                        <a:bodyPr/>
                        <a:lstStyle/>
                        <a:p>
                          <a:pPr marL="0" algn="l" defTabSz="457200" rtl="0" eaLnBrk="1" latinLnBrk="0" hangingPunct="1"/>
                          <a:r>
                            <a:rPr lang="de-DE" sz="1800" b="0" kern="1200" dirty="0" smtClean="0">
                              <a:solidFill>
                                <a:schemeClr val="dk1"/>
                              </a:solidFill>
                              <a:latin typeface="Calibri" panose="020F0502020204030204" pitchFamily="34" charset="0"/>
                              <a:ea typeface="+mn-ea"/>
                              <a:cs typeface="Calibri" panose="020F0502020204030204" pitchFamily="34" charset="0"/>
                            </a:rPr>
                            <a:t>Name</a:t>
                          </a:r>
                          <a:endParaRPr lang="de-DE" sz="1800" b="0" kern="1200" dirty="0">
                            <a:solidFill>
                              <a:schemeClr val="dk1"/>
                            </a:solidFill>
                            <a:latin typeface="Calibri" panose="020F0502020204030204" pitchFamily="34" charset="0"/>
                            <a:ea typeface="+mn-ea"/>
                            <a:cs typeface="Calibri" panose="020F0502020204030204" pitchFamily="34" charset="0"/>
                          </a:endParaRPr>
                        </a:p>
                      </a:txBody>
                      <a:tcPr>
                        <a:lnL w="12700" cap="flat" cmpd="sng" algn="ctr">
                          <a:solidFill>
                            <a:srgbClr val="327A86"/>
                          </a:solidFill>
                          <a:prstDash val="solid"/>
                          <a:round/>
                          <a:headEnd type="none" w="med" len="med"/>
                          <a:tailEnd type="none" w="med" len="med"/>
                        </a:lnL>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8ECED"/>
                        </a:solidFill>
                      </a:tcPr>
                    </a:tc>
                    <a:tc>
                      <a:txBody>
                        <a:bodyPr/>
                        <a:lstStyle/>
                        <a:p>
                          <a:endParaRPr lang="de-DE"/>
                        </a:p>
                      </a:txBody>
                      <a:tcPr>
                        <a:lnR w="12700" cap="flat" cmpd="sng" algn="ctr">
                          <a:solidFill>
                            <a:srgbClr val="327A86"/>
                          </a:solidFill>
                          <a:prstDash val="solid"/>
                          <a:round/>
                          <a:headEnd type="none" w="med" len="med"/>
                          <a:tailEnd type="none" w="med" len="med"/>
                        </a:lnR>
                        <a:lnT w="12700" cap="flat" cmpd="sng" algn="ctr">
                          <a:solidFill>
                            <a:srgbClr val="327A86"/>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5"/>
                          <a:stretch>
                            <a:fillRect l="-100350" t="-8333" r="-699" b="-326667"/>
                          </a:stretch>
                        </a:blipFill>
                      </a:tcPr>
                    </a:tc>
                    <a:extLst>
                      <a:ext uri="{0D108BD9-81ED-4DB2-BD59-A6C34878D82A}">
                        <a16:rowId xmlns:a16="http://schemas.microsoft.com/office/drawing/2014/main" val="2915932448"/>
                      </a:ext>
                    </a:extLst>
                  </a:tr>
                  <a:tr h="365760">
                    <a:tc>
                      <a:txBody>
                        <a:bodyPr/>
                        <a:lstStyle/>
                        <a:p>
                          <a:pPr marL="0" algn="l" defTabSz="457200" rtl="0" eaLnBrk="1" latinLnBrk="0" hangingPunct="1"/>
                          <a:r>
                            <a:rPr lang="de-DE" sz="1800" kern="1200" dirty="0" smtClean="0">
                              <a:solidFill>
                                <a:schemeClr val="dk1"/>
                              </a:solidFill>
                              <a:latin typeface="Calibri" panose="020F0502020204030204" pitchFamily="34" charset="0"/>
                              <a:ea typeface="+mn-ea"/>
                              <a:cs typeface="Calibri" panose="020F0502020204030204" pitchFamily="34" charset="0"/>
                            </a:rPr>
                            <a:t>Startwert (min)</a:t>
                          </a:r>
                          <a:endParaRPr lang="de-DE" sz="1800" kern="1200" dirty="0">
                            <a:solidFill>
                              <a:schemeClr val="dk1"/>
                            </a:solidFill>
                            <a:latin typeface="Calibri" panose="020F0502020204030204" pitchFamily="34" charset="0"/>
                            <a:ea typeface="+mn-ea"/>
                            <a:cs typeface="Calibri" panose="020F0502020204030204" pitchFamily="34" charset="0"/>
                          </a:endParaRPr>
                        </a:p>
                      </a:txBody>
                      <a:tcPr>
                        <a:lnL w="12700" cap="flat" cmpd="sng" algn="ctr">
                          <a:solidFill>
                            <a:srgbClr val="327A86"/>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marL="0" algn="ctr" defTabSz="457200" rtl="0" eaLnBrk="1" latinLnBrk="0" hangingPunct="1"/>
                          <a:r>
                            <a:rPr lang="de-DE" sz="1800" kern="1200" dirty="0" smtClean="0">
                              <a:solidFill>
                                <a:schemeClr val="dk1"/>
                              </a:solidFill>
                              <a:latin typeface="Calibri" panose="020F0502020204030204" pitchFamily="34" charset="0"/>
                              <a:ea typeface="+mn-ea"/>
                              <a:cs typeface="Calibri" panose="020F0502020204030204" pitchFamily="34" charset="0"/>
                            </a:rPr>
                            <a:t>-10</a:t>
                          </a:r>
                          <a:endParaRPr lang="de-DE" sz="1800" kern="1200" dirty="0">
                            <a:solidFill>
                              <a:schemeClr val="dk1"/>
                            </a:solidFill>
                            <a:latin typeface="Calibri" panose="020F0502020204030204" pitchFamily="34" charset="0"/>
                            <a:ea typeface="+mn-ea"/>
                            <a:cs typeface="Calibri" panose="020F0502020204030204" pitchFamily="34" charset="0"/>
                          </a:endParaRPr>
                        </a:p>
                      </a:txBody>
                      <a:tcPr>
                        <a:lnR w="12700" cap="flat" cmpd="sng" algn="ctr">
                          <a:solidFill>
                            <a:srgbClr val="327A86"/>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874454807"/>
                      </a:ext>
                    </a:extLst>
                  </a:tr>
                  <a:tr h="365760">
                    <a:tc>
                      <a:txBody>
                        <a:bodyPr/>
                        <a:lstStyle/>
                        <a:p>
                          <a:r>
                            <a:rPr lang="de-DE" dirty="0" smtClean="0">
                              <a:latin typeface="Calibri" panose="020F0502020204030204" pitchFamily="34" charset="0"/>
                              <a:cs typeface="Calibri" panose="020F0502020204030204" pitchFamily="34" charset="0"/>
                            </a:rPr>
                            <a:t>Endwert (</a:t>
                          </a:r>
                          <a:r>
                            <a:rPr lang="de-DE" dirty="0" err="1" smtClean="0">
                              <a:latin typeface="Calibri" panose="020F0502020204030204" pitchFamily="34" charset="0"/>
                              <a:cs typeface="Calibri" panose="020F0502020204030204" pitchFamily="34" charset="0"/>
                            </a:rPr>
                            <a:t>max</a:t>
                          </a:r>
                          <a:r>
                            <a:rPr lang="de-DE" dirty="0" smtClean="0">
                              <a:latin typeface="Calibri" panose="020F0502020204030204" pitchFamily="34" charset="0"/>
                              <a:cs typeface="Calibri" panose="020F0502020204030204" pitchFamily="34" charset="0"/>
                            </a:rPr>
                            <a:t>)</a:t>
                          </a:r>
                          <a:endParaRPr lang="de-DE" dirty="0">
                            <a:latin typeface="Calibri" panose="020F0502020204030204" pitchFamily="34" charset="0"/>
                            <a:cs typeface="Calibri" panose="020F0502020204030204" pitchFamily="34" charset="0"/>
                          </a:endParaRPr>
                        </a:p>
                      </a:txBody>
                      <a:tcPr>
                        <a:lnL w="12700" cap="flat" cmpd="sng" algn="ctr">
                          <a:solidFill>
                            <a:srgbClr val="327A86"/>
                          </a:solidFill>
                          <a:prstDash val="solid"/>
                          <a:round/>
                          <a:headEnd type="none" w="med" len="med"/>
                          <a:tailEnd type="none" w="med" len="med"/>
                        </a:lnL>
                      </a:tcPr>
                    </a:tc>
                    <a:tc>
                      <a:txBody>
                        <a:bodyPr/>
                        <a:lstStyle/>
                        <a:p>
                          <a:pPr algn="ctr"/>
                          <a:r>
                            <a:rPr lang="de-DE" dirty="0" smtClean="0">
                              <a:latin typeface="Calibri" panose="020F0502020204030204" pitchFamily="34" charset="0"/>
                              <a:cs typeface="Calibri" panose="020F0502020204030204" pitchFamily="34" charset="0"/>
                            </a:rPr>
                            <a:t>10</a:t>
                          </a:r>
                          <a:endParaRPr lang="de-DE" dirty="0">
                            <a:latin typeface="Calibri" panose="020F0502020204030204" pitchFamily="34" charset="0"/>
                            <a:cs typeface="Calibri" panose="020F0502020204030204" pitchFamily="34" charset="0"/>
                          </a:endParaRPr>
                        </a:p>
                      </a:txBody>
                      <a:tcPr>
                        <a:lnR w="12700" cap="flat" cmpd="sng" algn="ctr">
                          <a:solidFill>
                            <a:srgbClr val="327A86"/>
                          </a:solidFill>
                          <a:prstDash val="solid"/>
                          <a:round/>
                          <a:headEnd type="none" w="med" len="med"/>
                          <a:tailEnd type="none" w="med" len="med"/>
                        </a:lnR>
                      </a:tcPr>
                    </a:tc>
                    <a:extLst>
                      <a:ext uri="{0D108BD9-81ED-4DB2-BD59-A6C34878D82A}">
                        <a16:rowId xmlns:a16="http://schemas.microsoft.com/office/drawing/2014/main" val="3037757727"/>
                      </a:ext>
                    </a:extLst>
                  </a:tr>
                  <a:tr h="365760">
                    <a:tc>
                      <a:txBody>
                        <a:bodyPr/>
                        <a:lstStyle/>
                        <a:p>
                          <a:r>
                            <a:rPr lang="de-DE" dirty="0" smtClean="0">
                              <a:latin typeface="Calibri" panose="020F0502020204030204" pitchFamily="34" charset="0"/>
                              <a:cs typeface="Calibri" panose="020F0502020204030204" pitchFamily="34" charset="0"/>
                            </a:rPr>
                            <a:t>Schrittweite</a:t>
                          </a:r>
                          <a:endParaRPr lang="de-DE" dirty="0">
                            <a:latin typeface="Calibri" panose="020F0502020204030204" pitchFamily="34" charset="0"/>
                            <a:cs typeface="Calibri" panose="020F0502020204030204" pitchFamily="34" charset="0"/>
                          </a:endParaRPr>
                        </a:p>
                      </a:txBody>
                      <a:tcPr>
                        <a:lnL w="12700" cap="flat" cmpd="sng" algn="ctr">
                          <a:solidFill>
                            <a:srgbClr val="327A86"/>
                          </a:solidFill>
                          <a:prstDash val="solid"/>
                          <a:round/>
                          <a:headEnd type="none" w="med" len="med"/>
                          <a:tailEnd type="none" w="med" len="med"/>
                        </a:lnL>
                        <a:lnB w="12700" cap="flat" cmpd="sng" algn="ctr">
                          <a:solidFill>
                            <a:srgbClr val="327A86"/>
                          </a:solidFill>
                          <a:prstDash val="solid"/>
                          <a:round/>
                          <a:headEnd type="none" w="med" len="med"/>
                          <a:tailEnd type="none" w="med" len="med"/>
                        </a:lnB>
                      </a:tcPr>
                    </a:tc>
                    <a:tc>
                      <a:txBody>
                        <a:bodyPr/>
                        <a:lstStyle/>
                        <a:p>
                          <a:pPr algn="ctr"/>
                          <a:r>
                            <a:rPr lang="de-DE" dirty="0" smtClean="0">
                              <a:latin typeface="Calibri" panose="020F0502020204030204" pitchFamily="34" charset="0"/>
                              <a:cs typeface="Calibri" panose="020F0502020204030204" pitchFamily="34" charset="0"/>
                            </a:rPr>
                            <a:t>1</a:t>
                          </a:r>
                          <a:endParaRPr lang="de-DE" dirty="0">
                            <a:latin typeface="Calibri" panose="020F0502020204030204" pitchFamily="34" charset="0"/>
                            <a:cs typeface="Calibri" panose="020F0502020204030204" pitchFamily="34" charset="0"/>
                          </a:endParaRPr>
                        </a:p>
                      </a:txBody>
                      <a:tcPr>
                        <a:lnR w="12700" cap="flat" cmpd="sng" algn="ctr">
                          <a:solidFill>
                            <a:srgbClr val="327A86"/>
                          </a:solidFill>
                          <a:prstDash val="solid"/>
                          <a:round/>
                          <a:headEnd type="none" w="med" len="med"/>
                          <a:tailEnd type="none" w="med" len="med"/>
                        </a:lnR>
                        <a:lnB w="12700" cap="flat" cmpd="sng" algn="ctr">
                          <a:solidFill>
                            <a:srgbClr val="327A86"/>
                          </a:solidFill>
                          <a:prstDash val="solid"/>
                          <a:round/>
                          <a:headEnd type="none" w="med" len="med"/>
                          <a:tailEnd type="none" w="med" len="med"/>
                        </a:lnB>
                      </a:tcPr>
                    </a:tc>
                    <a:extLst>
                      <a:ext uri="{0D108BD9-81ED-4DB2-BD59-A6C34878D82A}">
                        <a16:rowId xmlns:a16="http://schemas.microsoft.com/office/drawing/2014/main" val="4002886601"/>
                      </a:ext>
                    </a:extLst>
                  </a:tr>
                </a:tbl>
              </a:graphicData>
            </a:graphic>
          </p:graphicFrame>
        </mc:Fallback>
      </mc:AlternateContent>
    </p:spTree>
    <p:extLst>
      <p:ext uri="{BB962C8B-B14F-4D97-AF65-F5344CB8AC3E}">
        <p14:creationId xmlns:p14="http://schemas.microsoft.com/office/powerpoint/2010/main" val="41321203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323528" y="1124744"/>
            <a:ext cx="5904656" cy="5400600"/>
          </a:xfrm>
        </p:spPr>
        <p:txBody>
          <a:bodyPr/>
          <a:lstStyle/>
          <a:p>
            <a:r>
              <a:rPr lang="de-DE" dirty="0"/>
              <a:t>Das Tabellen-Fenster ist vergleichbar mit einer Excel-Tabelle und kann zur Durchführung von Berechnungen oder auch zur statistischen Analysen von Daten genutzt werden. </a:t>
            </a:r>
          </a:p>
          <a:p>
            <a:r>
              <a:rPr lang="de-DE" dirty="0"/>
              <a:t>Auch stellt das Tabellen-Fenster eine gute Möglichkeit dar, Simulationen anschaulich auszuführen.   </a:t>
            </a:r>
          </a:p>
          <a:p>
            <a:r>
              <a:rPr lang="de-DE" dirty="0"/>
              <a:t>Wie bei Excel, lohnt es sich oft, mit Zellbezügen auf einzelne Zellen zu arbeiten. </a:t>
            </a:r>
          </a:p>
        </p:txBody>
      </p:sp>
      <p:sp>
        <p:nvSpPr>
          <p:cNvPr id="3" name="Titel 2"/>
          <p:cNvSpPr>
            <a:spLocks noGrp="1"/>
          </p:cNvSpPr>
          <p:nvPr>
            <p:ph type="title"/>
          </p:nvPr>
        </p:nvSpPr>
        <p:spPr/>
        <p:txBody>
          <a:bodyPr>
            <a:normAutofit fontScale="90000"/>
          </a:bodyPr>
          <a:lstStyle/>
          <a:p>
            <a:r>
              <a:rPr lang="de-DE" dirty="0"/>
              <a:t>Das Tabellen-Fenster</a:t>
            </a:r>
          </a:p>
        </p:txBody>
      </p:sp>
      <p:grpSp>
        <p:nvGrpSpPr>
          <p:cNvPr id="12" name="Gruppieren 11"/>
          <p:cNvGrpSpPr/>
          <p:nvPr/>
        </p:nvGrpSpPr>
        <p:grpSpPr>
          <a:xfrm>
            <a:off x="301338" y="4807069"/>
            <a:ext cx="8592913" cy="1631216"/>
            <a:chOff x="227559" y="5013176"/>
            <a:chExt cx="8592913" cy="1631216"/>
          </a:xfrm>
        </p:grpSpPr>
        <p:sp>
          <p:nvSpPr>
            <p:cNvPr id="14" name="Rechteck 13"/>
            <p:cNvSpPr/>
            <p:nvPr/>
          </p:nvSpPr>
          <p:spPr>
            <a:xfrm>
              <a:off x="227559" y="5013176"/>
              <a:ext cx="8592913" cy="1631216"/>
            </a:xfrm>
            <a:prstGeom prst="rect">
              <a:avLst/>
            </a:prstGeom>
            <a:ln w="28575">
              <a:solidFill>
                <a:srgbClr val="FF0000"/>
              </a:solidFill>
            </a:ln>
          </p:spPr>
          <p:txBody>
            <a:bodyPr wrap="square">
              <a:spAutoFit/>
            </a:bodyPr>
            <a:lstStyle/>
            <a:p>
              <a:r>
                <a:rPr lang="de-DE" sz="2000" b="1" dirty="0">
                  <a:latin typeface="Calibri" panose="020F0502020204030204" pitchFamily="34" charset="0"/>
                  <a:cs typeface="Calibri" panose="020F0502020204030204" pitchFamily="34" charset="0"/>
                </a:rPr>
                <a:t>Hinweis:</a:t>
              </a:r>
            </a:p>
            <a:p>
              <a:r>
                <a:rPr lang="de-DE" sz="2000" kern="0" dirty="0">
                  <a:latin typeface="Calibri" panose="020F0502020204030204" pitchFamily="34" charset="0"/>
                  <a:cs typeface="Calibri" panose="020F0502020204030204" pitchFamily="34" charset="0"/>
                </a:rPr>
                <a:t>Über </a:t>
              </a:r>
              <a:r>
                <a:rPr lang="de-DE" sz="2000" kern="0" dirty="0">
                  <a:latin typeface="Calibri" panose="020F0502020204030204" pitchFamily="34" charset="0"/>
                  <a:ea typeface="Cambria Math" panose="02040503050406030204" pitchFamily="18" charset="0"/>
                  <a:cs typeface="Calibri" panose="020F0502020204030204" pitchFamily="34" charset="0"/>
                </a:rPr>
                <a:t>≡</a:t>
              </a:r>
              <a:r>
                <a:rPr lang="de-DE" sz="2000" kern="0" dirty="0">
                  <a:latin typeface="Calibri" panose="020F0502020204030204" pitchFamily="34" charset="0"/>
                  <a:cs typeface="Calibri" panose="020F0502020204030204" pitchFamily="34" charset="0"/>
                </a:rPr>
                <a:t>  </a:t>
              </a:r>
              <a:r>
                <a:rPr lang="de-DE" sz="2000" kern="0" dirty="0">
                  <a:latin typeface="Calibri" panose="020F0502020204030204" pitchFamily="34" charset="0"/>
                  <a:cs typeface="Calibri" panose="020F0502020204030204" pitchFamily="34" charset="0"/>
                  <a:sym typeface="Wingdings" panose="05000000000000000000" pitchFamily="2" charset="2"/>
                </a:rPr>
                <a:t> </a:t>
              </a:r>
              <a:r>
                <a:rPr lang="de-DE" sz="2000" kern="0" dirty="0">
                  <a:latin typeface="Calibri" panose="020F0502020204030204" pitchFamily="34" charset="0"/>
                  <a:cs typeface="Calibri" panose="020F0502020204030204" pitchFamily="34" charset="0"/>
                </a:rPr>
                <a:t>Ansicht können einzelne Fenster ein- und ausgeblendet werden.</a:t>
              </a:r>
              <a:br>
                <a:rPr lang="de-DE" sz="2000" kern="0" dirty="0">
                  <a:latin typeface="Calibri" panose="020F0502020204030204" pitchFamily="34" charset="0"/>
                  <a:cs typeface="Calibri" panose="020F0502020204030204" pitchFamily="34" charset="0"/>
                </a:rPr>
              </a:br>
              <a:r>
                <a:rPr lang="de-DE" sz="2000" kern="0" dirty="0">
                  <a:latin typeface="Calibri" panose="020F0502020204030204" pitchFamily="34" charset="0"/>
                  <a:cs typeface="Calibri" panose="020F0502020204030204" pitchFamily="34" charset="0"/>
                </a:rPr>
                <a:t> </a:t>
              </a:r>
              <a:br>
                <a:rPr lang="de-DE" sz="2000" kern="0" dirty="0">
                  <a:latin typeface="Calibri" panose="020F0502020204030204" pitchFamily="34" charset="0"/>
                  <a:cs typeface="Calibri" panose="020F0502020204030204" pitchFamily="34" charset="0"/>
                </a:rPr>
              </a:br>
              <a:r>
                <a:rPr lang="de-DE" sz="2000" kern="0" dirty="0">
                  <a:latin typeface="Calibri" panose="020F0502020204030204" pitchFamily="34" charset="0"/>
                  <a:cs typeface="Calibri" panose="020F0502020204030204" pitchFamily="34" charset="0"/>
                </a:rPr>
                <a:t>Wir empfehlen, die Eingabezeile einzublenden. So befinden sich die Eingabe und das Icon für die Bildschirmtastatur </a:t>
              </a:r>
              <a:r>
                <a:rPr lang="de-DE" sz="2000" b="1" kern="0" dirty="0">
                  <a:latin typeface="Calibri" panose="020F0502020204030204" pitchFamily="34" charset="0"/>
                  <a:cs typeface="Calibri" panose="020F0502020204030204" pitchFamily="34" charset="0"/>
                </a:rPr>
                <a:t>immer</a:t>
              </a:r>
              <a:r>
                <a:rPr lang="de-DE" sz="2000" kern="0" dirty="0">
                  <a:latin typeface="Calibri" panose="020F0502020204030204" pitchFamily="34" charset="0"/>
                  <a:cs typeface="Calibri" panose="020F0502020204030204" pitchFamily="34" charset="0"/>
                </a:rPr>
                <a:t> am unteren Bildschirmrand.</a:t>
              </a:r>
              <a:endParaRPr lang="de-DE" sz="2000" dirty="0">
                <a:latin typeface="Calibri" panose="020F0502020204030204" pitchFamily="34" charset="0"/>
                <a:cs typeface="Calibri" panose="020F0502020204030204" pitchFamily="34" charset="0"/>
              </a:endParaRPr>
            </a:p>
          </p:txBody>
        </p:sp>
        <p:pic>
          <p:nvPicPr>
            <p:cNvPr id="15" name="Grafik 14"/>
            <p:cNvPicPr>
              <a:picLocks noChangeAspect="1"/>
            </p:cNvPicPr>
            <p:nvPr/>
          </p:nvPicPr>
          <p:blipFill>
            <a:blip r:embed="rId2"/>
            <a:stretch>
              <a:fillRect/>
            </a:stretch>
          </p:blipFill>
          <p:spPr>
            <a:xfrm>
              <a:off x="827584" y="5373216"/>
              <a:ext cx="288032" cy="294578"/>
            </a:xfrm>
            <a:prstGeom prst="rect">
              <a:avLst/>
            </a:prstGeom>
          </p:spPr>
        </p:pic>
      </p:grpSp>
      <p:pic>
        <p:nvPicPr>
          <p:cNvPr id="7" name="Grafik 6"/>
          <p:cNvPicPr>
            <a:picLocks noChangeAspect="1"/>
          </p:cNvPicPr>
          <p:nvPr/>
        </p:nvPicPr>
        <p:blipFill rotWithShape="1">
          <a:blip r:embed="rId3"/>
          <a:srcRect r="51908"/>
          <a:stretch/>
        </p:blipFill>
        <p:spPr>
          <a:xfrm>
            <a:off x="6636031" y="1124744"/>
            <a:ext cx="2252131" cy="3273300"/>
          </a:xfrm>
          <a:prstGeom prst="rect">
            <a:avLst/>
          </a:prstGeom>
          <a:ln w="28575">
            <a:solidFill>
              <a:srgbClr val="327A86"/>
            </a:solidFill>
          </a:ln>
        </p:spPr>
      </p:pic>
    </p:spTree>
    <p:extLst>
      <p:ext uri="{BB962C8B-B14F-4D97-AF65-F5344CB8AC3E}">
        <p14:creationId xmlns:p14="http://schemas.microsoft.com/office/powerpoint/2010/main" val="29260303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Inhaltsplatzhalter 2"/>
          <p:cNvSpPr txBox="1">
            <a:spLocks/>
          </p:cNvSpPr>
          <p:nvPr/>
        </p:nvSpPr>
        <p:spPr bwMode="auto">
          <a:xfrm>
            <a:off x="-509325" y="1131673"/>
            <a:ext cx="9257789" cy="5143710"/>
          </a:xfrm>
          <a:prstGeom prst="rect">
            <a:avLst/>
          </a:prstGeom>
          <a:solidFill>
            <a:srgbClr val="F8B44F">
              <a:alpha val="25098"/>
            </a:srgbClr>
          </a:solidFill>
          <a:ln w="9525">
            <a:noFill/>
            <a:miter lim="800000"/>
            <a:headEnd/>
            <a:tailEnd/>
          </a:ln>
        </p:spPr>
        <p:txBody>
          <a:bodyPr vert="horz" wrap="square" lIns="72000" tIns="36000" rIns="72000" bIns="36000" numCol="1" anchor="t" anchorCtr="0" compatLnSpc="1">
            <a:prstTxWarp prst="textNoShape">
              <a:avLst/>
            </a:prstTxWarp>
            <a:normAutofit/>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endParaRPr lang="de-DE" dirty="0"/>
          </a:p>
        </p:txBody>
      </p:sp>
      <p:sp>
        <p:nvSpPr>
          <p:cNvPr id="2" name="Inhaltsplatzhalter 1"/>
          <p:cNvSpPr>
            <a:spLocks noGrp="1"/>
          </p:cNvSpPr>
          <p:nvPr>
            <p:ph idx="1"/>
          </p:nvPr>
        </p:nvSpPr>
        <p:spPr>
          <a:xfrm>
            <a:off x="331746" y="1196752"/>
            <a:ext cx="5958714" cy="4608512"/>
          </a:xfrm>
        </p:spPr>
        <p:txBody>
          <a:bodyPr/>
          <a:lstStyle/>
          <a:p>
            <a:pPr marL="0" indent="0">
              <a:buNone/>
            </a:pPr>
            <a:r>
              <a:rPr lang="de-DE" dirty="0"/>
              <a:t>Nutzen Sie die Hilfekarten 1.6. und 1.7., um in GeoGebra folgende Tabelle zu erstellen und zu vervollständigen:</a:t>
            </a:r>
          </a:p>
          <a:p>
            <a:pPr marL="858150" lvl="1" indent="-457200">
              <a:buFont typeface="+mj-lt"/>
              <a:buAutoNum type="alphaLcParenR"/>
            </a:pPr>
            <a:endParaRPr lang="de-DE" sz="2000" dirty="0">
              <a:latin typeface="Calibri" panose="020F0502020204030204" pitchFamily="34" charset="0"/>
              <a:cs typeface="Calibri" panose="020F0502020204030204" pitchFamily="34" charset="0"/>
            </a:endParaRPr>
          </a:p>
          <a:p>
            <a:pPr marL="0" indent="0">
              <a:buNone/>
            </a:pPr>
            <a:endParaRPr lang="de-DE" dirty="0"/>
          </a:p>
        </p:txBody>
      </p:sp>
      <p:sp>
        <p:nvSpPr>
          <p:cNvPr id="3" name="Titel 2"/>
          <p:cNvSpPr>
            <a:spLocks noGrp="1"/>
          </p:cNvSpPr>
          <p:nvPr>
            <p:ph type="title"/>
          </p:nvPr>
        </p:nvSpPr>
        <p:spPr/>
        <p:txBody>
          <a:bodyPr>
            <a:normAutofit fontScale="90000"/>
          </a:bodyPr>
          <a:lstStyle/>
          <a:p>
            <a:r>
              <a:rPr lang="de-DE" dirty="0"/>
              <a:t>Arbeitsauftrag</a:t>
            </a:r>
          </a:p>
        </p:txBody>
      </p:sp>
      <p:pic>
        <p:nvPicPr>
          <p:cNvPr id="4" name="Grafik 3"/>
          <p:cNvPicPr>
            <a:picLocks noChangeAspect="1"/>
          </p:cNvPicPr>
          <p:nvPr/>
        </p:nvPicPr>
        <p:blipFill>
          <a:blip r:embed="rId5"/>
          <a:stretch>
            <a:fillRect/>
          </a:stretch>
        </p:blipFill>
        <p:spPr>
          <a:xfrm>
            <a:off x="5951874" y="1134058"/>
            <a:ext cx="2359313" cy="5143710"/>
          </a:xfrm>
          <a:prstGeom prst="rect">
            <a:avLst/>
          </a:prstGeom>
          <a:ln w="28575">
            <a:solidFill>
              <a:srgbClr val="327A86"/>
            </a:solidFill>
          </a:ln>
        </p:spPr>
      </p:pic>
    </p:spTree>
    <p:extLst>
      <p:ext uri="{BB962C8B-B14F-4D97-AF65-F5344CB8AC3E}">
        <p14:creationId xmlns:p14="http://schemas.microsoft.com/office/powerpoint/2010/main" val="3959342672"/>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323528" y="1124744"/>
            <a:ext cx="8496944" cy="5400600"/>
          </a:xfrm>
        </p:spPr>
        <p:txBody>
          <a:bodyPr/>
          <a:lstStyle/>
          <a:p>
            <a:pPr marL="0" indent="0">
              <a:buNone/>
            </a:pPr>
            <a:r>
              <a:rPr lang="de-DE" dirty="0"/>
              <a:t>Wir empfehlen für den Unterricht, GeoGebra Classic 6 (und keine der älteren Versionen) zu verwenden, da diese Version zwei große Vorteile mit sich bringt:</a:t>
            </a:r>
          </a:p>
          <a:p>
            <a:pPr marL="456300" indent="-457200">
              <a:buFont typeface="+mj-lt"/>
              <a:buAutoNum type="arabicPeriod"/>
            </a:pPr>
            <a:r>
              <a:rPr lang="de-DE" dirty="0"/>
              <a:t>Es gibt Applikationen für Handys und Tablets, die kostenfrei zur Verfügung stehen. </a:t>
            </a:r>
          </a:p>
          <a:p>
            <a:pPr marL="857250" lvl="1" indent="-457200">
              <a:buClr>
                <a:srgbClr val="327A86"/>
              </a:buClr>
              <a:buFont typeface="Wingdings" panose="05000000000000000000" pitchFamily="2" charset="2"/>
              <a:buChar char="§"/>
            </a:pPr>
            <a:r>
              <a:rPr lang="de-DE" dirty="0"/>
              <a:t>Alle Lernenden können so ihr eigenes technisches Hilfsmittel verwenden.</a:t>
            </a:r>
          </a:p>
          <a:p>
            <a:pPr marL="857250" lvl="1" indent="-457200">
              <a:buClr>
                <a:srgbClr val="327A86"/>
              </a:buClr>
              <a:buFont typeface="Wingdings" panose="05000000000000000000" pitchFamily="2" charset="2"/>
              <a:buChar char="§"/>
            </a:pPr>
            <a:r>
              <a:rPr lang="de-DE" dirty="0"/>
              <a:t>Die Ansicht, das Design und Handhabung von GeoGebra Classic 6 entspricht in weiten Teilen der Handy-App.</a:t>
            </a:r>
          </a:p>
          <a:p>
            <a:pPr marL="456300" indent="-457200">
              <a:buFont typeface="+mj-lt"/>
              <a:buAutoNum type="arabicPeriod"/>
            </a:pPr>
            <a:r>
              <a:rPr lang="de-DE" dirty="0"/>
              <a:t>Über </a:t>
            </a:r>
            <a:r>
              <a:rPr lang="de-DE" dirty="0">
                <a:hlinkClick r:id="rId2"/>
              </a:rPr>
              <a:t>https://www.geogebra.org/classic</a:t>
            </a:r>
            <a:r>
              <a:rPr lang="de-DE" dirty="0"/>
              <a:t> kann direkt auf eine webbasierte Version von GeoGebra zurückgegriffen werden. </a:t>
            </a:r>
          </a:p>
          <a:p>
            <a:pPr marL="857250" lvl="1" indent="-457200">
              <a:buClr>
                <a:srgbClr val="327A86"/>
              </a:buClr>
              <a:buFont typeface="Wingdings" panose="05000000000000000000" pitchFamily="2" charset="2"/>
              <a:buChar char="§"/>
            </a:pPr>
            <a:r>
              <a:rPr lang="de-DE" dirty="0"/>
              <a:t>Eine direkte Installation von Software wird dadurch nicht notwendig. Man muss hier aber häufiger auf die Bildschirmtastatur zurückgreifen. </a:t>
            </a:r>
          </a:p>
          <a:p>
            <a:pPr marL="857250" lvl="1" indent="-457200">
              <a:buClr>
                <a:srgbClr val="327A86"/>
              </a:buClr>
              <a:buFont typeface="Wingdings" panose="05000000000000000000" pitchFamily="2" charset="2"/>
              <a:buChar char="§"/>
            </a:pPr>
            <a:r>
              <a:rPr lang="de-DE" dirty="0"/>
              <a:t>Zudem gleichen sich diese webbasierte Version und GeoGebra Classic 6. </a:t>
            </a:r>
          </a:p>
          <a:p>
            <a:pPr marL="400050" lvl="1" indent="0">
              <a:buNone/>
            </a:pPr>
            <a:endParaRPr lang="de-DE" dirty="0"/>
          </a:p>
        </p:txBody>
      </p:sp>
      <p:sp>
        <p:nvSpPr>
          <p:cNvPr id="3" name="Titel 2"/>
          <p:cNvSpPr>
            <a:spLocks noGrp="1"/>
          </p:cNvSpPr>
          <p:nvPr>
            <p:ph type="title"/>
          </p:nvPr>
        </p:nvSpPr>
        <p:spPr/>
        <p:txBody>
          <a:bodyPr>
            <a:normAutofit fontScale="90000"/>
          </a:bodyPr>
          <a:lstStyle/>
          <a:p>
            <a:r>
              <a:rPr lang="de-DE" dirty="0"/>
              <a:t>Vorzüge von </a:t>
            </a:r>
            <a:r>
              <a:rPr lang="de-DE" dirty="0" err="1"/>
              <a:t>GeoGebra</a:t>
            </a:r>
            <a:r>
              <a:rPr lang="de-DE" dirty="0"/>
              <a:t> Classic 6</a:t>
            </a:r>
          </a:p>
        </p:txBody>
      </p:sp>
    </p:spTree>
    <p:extLst>
      <p:ext uri="{BB962C8B-B14F-4D97-AF65-F5344CB8AC3E}">
        <p14:creationId xmlns:p14="http://schemas.microsoft.com/office/powerpoint/2010/main" val="33004467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a:t>GeoGebra-Tube ist eine Plattform, auf der Benutzer*innen ihre selbsterstellen GeoGebra-Dateien untereinander teilen und verbreiten können. </a:t>
            </a:r>
          </a:p>
          <a:p>
            <a:r>
              <a:rPr lang="de-DE" dirty="0"/>
              <a:t>Es gibt verschiedene Möglichkeiten, wie man </a:t>
            </a:r>
            <a:r>
              <a:rPr lang="de-DE" dirty="0" err="1"/>
              <a:t>GeoGebra</a:t>
            </a:r>
            <a:r>
              <a:rPr lang="de-DE" dirty="0"/>
              <a:t>-Tube nutzen kann. Eine Übersicht findet man hier: </a:t>
            </a:r>
            <a:br>
              <a:rPr lang="de-DE" dirty="0"/>
            </a:br>
            <a:r>
              <a:rPr lang="de-DE" sz="1600" dirty="0">
                <a:hlinkClick r:id="rId2"/>
              </a:rPr>
              <a:t>http://geogebra-rlp.zum.de/wiki/Vorstellung_der_M%c3%b6glichkeiten_von_GeoGebraTube</a:t>
            </a:r>
            <a:endParaRPr lang="de-DE" sz="1600" dirty="0"/>
          </a:p>
          <a:p>
            <a:r>
              <a:rPr lang="de-DE" dirty="0"/>
              <a:t>Die Qualität der dort abgespeicherten Sheets variiert aber sehr stark. Deshalb muss man z. B. genau darauf achten, was in den Dateien berechnet worden ist und wie dies gemacht wurde. </a:t>
            </a:r>
          </a:p>
        </p:txBody>
      </p:sp>
      <p:sp>
        <p:nvSpPr>
          <p:cNvPr id="3" name="Titel 2"/>
          <p:cNvSpPr>
            <a:spLocks noGrp="1"/>
          </p:cNvSpPr>
          <p:nvPr>
            <p:ph type="title"/>
          </p:nvPr>
        </p:nvSpPr>
        <p:spPr/>
        <p:txBody>
          <a:bodyPr>
            <a:normAutofit fontScale="90000"/>
          </a:bodyPr>
          <a:lstStyle/>
          <a:p>
            <a:r>
              <a:rPr lang="de-DE" dirty="0" err="1"/>
              <a:t>GeoGebra</a:t>
            </a:r>
            <a:r>
              <a:rPr lang="de-DE" dirty="0"/>
              <a:t>-Tube</a:t>
            </a:r>
          </a:p>
        </p:txBody>
      </p:sp>
    </p:spTree>
    <p:extLst>
      <p:ext uri="{BB962C8B-B14F-4D97-AF65-F5344CB8AC3E}">
        <p14:creationId xmlns:p14="http://schemas.microsoft.com/office/powerpoint/2010/main" val="24291708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107504" y="1052736"/>
            <a:ext cx="8928992" cy="5400600"/>
          </a:xfrm>
        </p:spPr>
        <p:txBody>
          <a:bodyPr/>
          <a:lstStyle/>
          <a:p>
            <a:pPr>
              <a:spcAft>
                <a:spcPts val="2400"/>
              </a:spcAft>
            </a:pPr>
            <a:r>
              <a:rPr lang="de-DE" dirty="0"/>
              <a:t>Dateien von </a:t>
            </a:r>
            <a:r>
              <a:rPr lang="de-DE" dirty="0" err="1"/>
              <a:t>GeoGebra</a:t>
            </a:r>
            <a:r>
              <a:rPr lang="de-DE" dirty="0"/>
              <a:t> können unter</a:t>
            </a:r>
            <a:r>
              <a:rPr lang="de-DE" dirty="0">
                <a:latin typeface="Calibri" panose="020F0502020204030204" pitchFamily="34" charset="0"/>
                <a:cs typeface="Calibri" panose="020F0502020204030204" pitchFamily="34" charset="0"/>
              </a:rPr>
              <a:t> </a:t>
            </a:r>
            <a:r>
              <a:rPr lang="de-DE" b="1" dirty="0">
                <a:latin typeface="Calibri" panose="020F0502020204030204" pitchFamily="34" charset="0"/>
                <a:cs typeface="Calibri" panose="020F0502020204030204" pitchFamily="34" charset="0"/>
              </a:rPr>
              <a:t>Herunterladen als … </a:t>
            </a:r>
            <a:r>
              <a:rPr lang="de-DE" b="1" dirty="0" err="1">
                <a:latin typeface="Calibri" panose="020F0502020204030204" pitchFamily="34" charset="0"/>
                <a:cs typeface="Calibri" panose="020F0502020204030204" pitchFamily="34" charset="0"/>
              </a:rPr>
              <a:t>ggb</a:t>
            </a:r>
            <a:r>
              <a:rPr lang="de-DE" b="1" dirty="0">
                <a:latin typeface="Calibri" panose="020F0502020204030204" pitchFamily="34" charset="0"/>
                <a:cs typeface="Calibri" panose="020F0502020204030204" pitchFamily="34" charset="0"/>
              </a:rPr>
              <a:t> </a:t>
            </a:r>
            <a:r>
              <a:rPr lang="de-DE" dirty="0">
                <a:sym typeface="Wingdings" panose="05000000000000000000" pitchFamily="2" charset="2"/>
              </a:rPr>
              <a:t>gesichert werden. </a:t>
            </a:r>
            <a:endParaRPr lang="de-DE" dirty="0"/>
          </a:p>
          <a:p>
            <a:pPr marL="0" indent="0">
              <a:buNone/>
            </a:pPr>
            <a:endParaRPr lang="de-DE" dirty="0"/>
          </a:p>
          <a:p>
            <a:r>
              <a:rPr lang="de-DE" dirty="0"/>
              <a:t>Alternativ können Dateien von </a:t>
            </a:r>
            <a:r>
              <a:rPr lang="de-DE" dirty="0" err="1"/>
              <a:t>GeoGebra</a:t>
            </a:r>
            <a:r>
              <a:rPr lang="de-DE" dirty="0"/>
              <a:t> können unter       </a:t>
            </a:r>
            <a:r>
              <a:rPr lang="de-DE" dirty="0">
                <a:sym typeface="Wingdings" panose="05000000000000000000" pitchFamily="2" charset="2"/>
              </a:rPr>
              <a:t> Menü Speichern gesichert werden. </a:t>
            </a:r>
            <a:endParaRPr lang="de-DE" dirty="0"/>
          </a:p>
          <a:p>
            <a:r>
              <a:rPr lang="de-DE" dirty="0"/>
              <a:t>Dabei fordert GeoGebra 6 einen auf, sich anzumelden und die Dateien in der Cloud zu speichern. Darüber gelangen diese dann in </a:t>
            </a:r>
            <a:r>
              <a:rPr lang="de-DE" dirty="0" err="1"/>
              <a:t>GeoGebra</a:t>
            </a:r>
            <a:r>
              <a:rPr lang="de-DE" dirty="0"/>
              <a:t>-Tube. </a:t>
            </a:r>
          </a:p>
          <a:p>
            <a:r>
              <a:rPr lang="de-DE" dirty="0"/>
              <a:t>Das Speichern in der Cloud und in GeoGebra-Tube hat zur Folge, dass Rechte an selbsterstellten Dateien an GeoGebra übergehen. Dies ist zwar notwendig, damit die Dateien öffentlich geteilt werden können, aber nicht immer gewollt. </a:t>
            </a:r>
          </a:p>
          <a:p>
            <a:r>
              <a:rPr lang="de-DE" dirty="0"/>
              <a:t>Wir empfehlen daher die Dateien </a:t>
            </a:r>
            <a:r>
              <a:rPr lang="de-DE" b="1" dirty="0"/>
              <a:t>ohne Anmeldung lokal</a:t>
            </a:r>
            <a:r>
              <a:rPr lang="de-DE" dirty="0"/>
              <a:t> auf den Rechner </a:t>
            </a:r>
            <a:r>
              <a:rPr lang="de-DE" b="1" dirty="0"/>
              <a:t>zu speichern</a:t>
            </a:r>
            <a:r>
              <a:rPr lang="de-DE" dirty="0"/>
              <a:t>. Erst durch </a:t>
            </a:r>
            <a:r>
              <a:rPr lang="de-DE" i="1" dirty="0"/>
              <a:t>Runterscrollen</a:t>
            </a:r>
            <a:r>
              <a:rPr lang="de-DE" dirty="0"/>
              <a:t> ist diese</a:t>
            </a:r>
            <a:r>
              <a:rPr lang="de-DE" i="1" dirty="0"/>
              <a:t> </a:t>
            </a:r>
            <a:r>
              <a:rPr lang="de-DE" dirty="0"/>
              <a:t>Funktion ganz unten im Fenster zu finden. </a:t>
            </a:r>
          </a:p>
          <a:p>
            <a:endParaRPr lang="de-DE" dirty="0"/>
          </a:p>
          <a:p>
            <a:endParaRPr lang="de-DE" dirty="0"/>
          </a:p>
          <a:p>
            <a:endParaRPr lang="de-DE" dirty="0"/>
          </a:p>
        </p:txBody>
      </p:sp>
      <p:sp>
        <p:nvSpPr>
          <p:cNvPr id="3" name="Titel 2"/>
          <p:cNvSpPr>
            <a:spLocks noGrp="1"/>
          </p:cNvSpPr>
          <p:nvPr>
            <p:ph type="title"/>
          </p:nvPr>
        </p:nvSpPr>
        <p:spPr/>
        <p:txBody>
          <a:bodyPr>
            <a:normAutofit fontScale="90000"/>
          </a:bodyPr>
          <a:lstStyle/>
          <a:p>
            <a:r>
              <a:rPr lang="de-DE" dirty="0"/>
              <a:t>Speichern von </a:t>
            </a:r>
            <a:r>
              <a:rPr lang="de-DE" dirty="0" err="1"/>
              <a:t>GeoGebra</a:t>
            </a:r>
            <a:r>
              <a:rPr lang="de-DE" dirty="0"/>
              <a:t>-Dateien</a:t>
            </a:r>
          </a:p>
        </p:txBody>
      </p:sp>
      <p:grpSp>
        <p:nvGrpSpPr>
          <p:cNvPr id="7" name="Gruppieren 6"/>
          <p:cNvGrpSpPr/>
          <p:nvPr/>
        </p:nvGrpSpPr>
        <p:grpSpPr>
          <a:xfrm>
            <a:off x="2555776" y="5517233"/>
            <a:ext cx="4032448" cy="1008112"/>
            <a:chOff x="4535996" y="5801935"/>
            <a:chExt cx="4104456" cy="1011441"/>
          </a:xfrm>
        </p:grpSpPr>
        <p:pic>
          <p:nvPicPr>
            <p:cNvPr id="4" name="Grafik 3"/>
            <p:cNvPicPr>
              <a:picLocks noChangeAspect="1"/>
            </p:cNvPicPr>
            <p:nvPr/>
          </p:nvPicPr>
          <p:blipFill rotWithShape="1">
            <a:blip r:embed="rId3"/>
            <a:srcRect t="23912" b="-2"/>
            <a:stretch/>
          </p:blipFill>
          <p:spPr>
            <a:xfrm>
              <a:off x="4535996" y="5801935"/>
              <a:ext cx="4104456" cy="1011441"/>
            </a:xfrm>
            <a:prstGeom prst="rect">
              <a:avLst/>
            </a:prstGeom>
            <a:ln w="28575">
              <a:solidFill>
                <a:srgbClr val="327A86"/>
              </a:solidFill>
            </a:ln>
          </p:spPr>
        </p:pic>
        <p:sp>
          <p:nvSpPr>
            <p:cNvPr id="5" name="Rechteck 4"/>
            <p:cNvSpPr/>
            <p:nvPr/>
          </p:nvSpPr>
          <p:spPr bwMode="auto">
            <a:xfrm>
              <a:off x="5580112" y="6597352"/>
              <a:ext cx="1800200" cy="216024"/>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grpSp>
      <p:pic>
        <p:nvPicPr>
          <p:cNvPr id="6" name="Grafik 5"/>
          <p:cNvPicPr>
            <a:picLocks noChangeAspect="1"/>
          </p:cNvPicPr>
          <p:nvPr/>
        </p:nvPicPr>
        <p:blipFill>
          <a:blip r:embed="rId4"/>
          <a:stretch>
            <a:fillRect/>
          </a:stretch>
        </p:blipFill>
        <p:spPr>
          <a:xfrm>
            <a:off x="6353150" y="2352778"/>
            <a:ext cx="288032" cy="294578"/>
          </a:xfrm>
          <a:prstGeom prst="rect">
            <a:avLst/>
          </a:prstGeom>
        </p:spPr>
      </p:pic>
      <p:grpSp>
        <p:nvGrpSpPr>
          <p:cNvPr id="16" name="Gruppieren 15"/>
          <p:cNvGrpSpPr/>
          <p:nvPr/>
        </p:nvGrpSpPr>
        <p:grpSpPr>
          <a:xfrm>
            <a:off x="2195736" y="1484784"/>
            <a:ext cx="5391919" cy="635498"/>
            <a:chOff x="2092064" y="5949280"/>
            <a:chExt cx="5391919" cy="648072"/>
          </a:xfrm>
        </p:grpSpPr>
        <p:pic>
          <p:nvPicPr>
            <p:cNvPr id="14" name="Grafik 13"/>
            <p:cNvPicPr>
              <a:picLocks noChangeAspect="1"/>
            </p:cNvPicPr>
            <p:nvPr/>
          </p:nvPicPr>
          <p:blipFill rotWithShape="1">
            <a:blip r:embed="rId5"/>
            <a:srcRect t="1" r="8549" b="17025"/>
            <a:stretch/>
          </p:blipFill>
          <p:spPr>
            <a:xfrm>
              <a:off x="2092064" y="5949280"/>
              <a:ext cx="5391919" cy="648072"/>
            </a:xfrm>
            <a:prstGeom prst="rect">
              <a:avLst/>
            </a:prstGeom>
            <a:ln w="28575">
              <a:solidFill>
                <a:srgbClr val="327A86"/>
              </a:solidFill>
            </a:ln>
          </p:spPr>
        </p:pic>
        <p:sp>
          <p:nvSpPr>
            <p:cNvPr id="15" name="Rechteck 14"/>
            <p:cNvSpPr/>
            <p:nvPr/>
          </p:nvSpPr>
          <p:spPr bwMode="auto">
            <a:xfrm>
              <a:off x="2195736" y="5949281"/>
              <a:ext cx="5040560" cy="36004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grpSp>
    </p:spTree>
    <p:extLst>
      <p:ext uri="{BB962C8B-B14F-4D97-AF65-F5344CB8AC3E}">
        <p14:creationId xmlns:p14="http://schemas.microsoft.com/office/powerpoint/2010/main" val="8049799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12" name="Rechteck 11"/>
          <p:cNvSpPr/>
          <p:nvPr/>
        </p:nvSpPr>
        <p:spPr bwMode="auto">
          <a:xfrm>
            <a:off x="55304" y="1988840"/>
            <a:ext cx="8532440" cy="432048"/>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8" name="Titel 7"/>
          <p:cNvSpPr>
            <a:spLocks noGrp="1"/>
          </p:cNvSpPr>
          <p:nvPr>
            <p:ph type="title"/>
          </p:nvPr>
        </p:nvSpPr>
        <p:spPr/>
        <p:txBody>
          <a:bodyPr>
            <a:normAutofit/>
          </a:bodyPr>
          <a:lstStyle/>
          <a:p>
            <a:r>
              <a:rPr lang="en-GB" dirty="0"/>
              <a:t>Gliederung</a:t>
            </a:r>
          </a:p>
        </p:txBody>
      </p:sp>
      <p:sp>
        <p:nvSpPr>
          <p:cNvPr id="9" name="Inhaltsplatzhalter 8"/>
          <p:cNvSpPr>
            <a:spLocks noGrp="1"/>
          </p:cNvSpPr>
          <p:nvPr>
            <p:ph idx="1"/>
          </p:nvPr>
        </p:nvSpPr>
        <p:spPr/>
        <p:txBody>
          <a:bodyPr/>
          <a:lstStyle/>
          <a:p>
            <a:pPr marL="514350" indent="-514350">
              <a:buClr>
                <a:srgbClr val="327A86"/>
              </a:buClr>
              <a:buAutoNum type="arabicPeriod"/>
            </a:pPr>
            <a:r>
              <a:rPr lang="de-DE" dirty="0">
                <a:latin typeface="Calibri" panose="020F0502020204030204" pitchFamily="34" charset="0"/>
              </a:rPr>
              <a:t>Einführung in digitale Werkzeuge zur Stochastik</a:t>
            </a:r>
          </a:p>
          <a:p>
            <a:pPr marL="514350" indent="-514350">
              <a:buClr>
                <a:srgbClr val="327A86"/>
              </a:buClr>
              <a:buAutoNum type="arabicPeriod"/>
            </a:pPr>
            <a:r>
              <a:rPr lang="de-DE" dirty="0">
                <a:solidFill>
                  <a:srgbClr val="327A86"/>
                </a:solidFill>
              </a:rPr>
              <a:t>(Rechen-)Befehle zur Stochastik und Visualisierungen</a:t>
            </a:r>
          </a:p>
          <a:p>
            <a:pPr marL="514350" indent="-514350">
              <a:buClr>
                <a:srgbClr val="327A86"/>
              </a:buClr>
              <a:buAutoNum type="arabicPeriod"/>
            </a:pPr>
            <a:r>
              <a:rPr lang="de-DE" dirty="0">
                <a:solidFill>
                  <a:srgbClr val="FFFFFF"/>
                </a:solidFill>
                <a:latin typeface="Calibri" panose="020F0502020204030204" pitchFamily="34" charset="0"/>
              </a:rPr>
              <a:t>S</a:t>
            </a:r>
            <a:r>
              <a:rPr lang="de-DE" dirty="0"/>
              <a:t>tatistische Auswertungen und ihre Visualisierungen</a:t>
            </a:r>
          </a:p>
          <a:p>
            <a:pPr marL="514350" indent="-514350">
              <a:buClr>
                <a:srgbClr val="327A86"/>
              </a:buClr>
              <a:buAutoNum type="arabicPeriod"/>
            </a:pPr>
            <a:r>
              <a:rPr lang="de-DE" dirty="0">
                <a:solidFill>
                  <a:srgbClr val="FFFFFF"/>
                </a:solidFill>
                <a:latin typeface="Calibri" panose="020F0502020204030204" pitchFamily="34" charset="0"/>
              </a:rPr>
              <a:t>Stochastische Simulationen </a:t>
            </a:r>
          </a:p>
          <a:p>
            <a:pPr marL="514350" indent="-514350">
              <a:buClr>
                <a:srgbClr val="327A86"/>
              </a:buClr>
              <a:buAutoNum type="arabicPeriod"/>
            </a:pPr>
            <a:r>
              <a:rPr lang="de-DE" dirty="0"/>
              <a:t>Interessante Simulationskontexte</a:t>
            </a:r>
          </a:p>
          <a:p>
            <a:pPr marL="514350" indent="-514350">
              <a:buClr>
                <a:srgbClr val="327A86"/>
              </a:buClr>
              <a:buAutoNum type="arabicPeriod"/>
            </a:pPr>
            <a:r>
              <a:rPr lang="de-DE" dirty="0">
                <a:solidFill>
                  <a:srgbClr val="FFFFFF"/>
                </a:solidFill>
                <a:latin typeface="Calibri" panose="020F0502020204030204" pitchFamily="34" charset="0"/>
              </a:rPr>
              <a:t>Vorschlag für einen Unterrichtsverlauf</a:t>
            </a:r>
          </a:p>
          <a:p>
            <a:pPr marL="514350" indent="-514350">
              <a:buClr>
                <a:srgbClr val="327A86"/>
              </a:buClr>
              <a:buAutoNum type="arabicPeriod"/>
            </a:pPr>
            <a:endParaRPr lang="de-DE" dirty="0">
              <a:solidFill>
                <a:schemeClr val="tx2"/>
              </a:solidFill>
              <a:latin typeface="Calibri" panose="020F0502020204030204" pitchFamily="34" charset="0"/>
            </a:endParaRPr>
          </a:p>
        </p:txBody>
      </p:sp>
    </p:spTree>
    <p:extLst>
      <p:ext uri="{BB962C8B-B14F-4D97-AF65-F5344CB8AC3E}">
        <p14:creationId xmlns:p14="http://schemas.microsoft.com/office/powerpoint/2010/main" val="14853317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FAD9ED25-CBBC-429D-8A42-E56A732B942C}"/>
              </a:ext>
            </a:extLst>
          </p:cNvPr>
          <p:cNvSpPr>
            <a:spLocks noGrp="1"/>
          </p:cNvSpPr>
          <p:nvPr>
            <p:ph type="title"/>
          </p:nvPr>
        </p:nvSpPr>
        <p:spPr/>
        <p:txBody>
          <a:bodyPr>
            <a:normAutofit fontScale="90000"/>
          </a:bodyPr>
          <a:lstStyle/>
          <a:p>
            <a:r>
              <a:rPr lang="de-DE" dirty="0"/>
              <a:t>Vorschlag für eine Zeitstruktur</a:t>
            </a:r>
          </a:p>
        </p:txBody>
      </p:sp>
      <p:pic>
        <p:nvPicPr>
          <p:cNvPr id="6" name="Grafik 5">
            <a:extLst>
              <a:ext uri="{FF2B5EF4-FFF2-40B4-BE49-F238E27FC236}">
                <a16:creationId xmlns:a16="http://schemas.microsoft.com/office/drawing/2014/main" id="{04AC28DB-BE2B-497E-AB21-5552EED154D9}"/>
              </a:ext>
            </a:extLst>
          </p:cNvPr>
          <p:cNvPicPr>
            <a:picLocks noChangeAspect="1"/>
          </p:cNvPicPr>
          <p:nvPr/>
        </p:nvPicPr>
        <p:blipFill rotWithShape="1">
          <a:blip r:embed="rId2"/>
          <a:srcRect l="18500" t="32508" r="17713" b="44534"/>
          <a:stretch/>
        </p:blipFill>
        <p:spPr>
          <a:xfrm>
            <a:off x="197517" y="2420888"/>
            <a:ext cx="8748966" cy="2268252"/>
          </a:xfrm>
          <a:prstGeom prst="rect">
            <a:avLst/>
          </a:prstGeom>
        </p:spPr>
      </p:pic>
    </p:spTree>
    <p:extLst>
      <p:ext uri="{BB962C8B-B14F-4D97-AF65-F5344CB8AC3E}">
        <p14:creationId xmlns:p14="http://schemas.microsoft.com/office/powerpoint/2010/main" val="16677184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idx="1"/>
              </p:nvPr>
            </p:nvSpPr>
            <p:spPr/>
            <p:txBody>
              <a:bodyPr/>
              <a:lstStyle/>
              <a:p>
                <a:pPr marL="342900"/>
                <a:r>
                  <a:rPr lang="de-DE" dirty="0"/>
                  <a:t>Dieser Abschnitt widmet sich Befehlen, die im Zusammenhang mit der Binomial- und Normalverteilung stehen. </a:t>
                </a:r>
              </a:p>
              <a:p>
                <a:endParaRPr lang="de-DE" dirty="0"/>
              </a:p>
              <a:p>
                <a:r>
                  <a:rPr lang="de-DE" dirty="0"/>
                  <a:t>Wissen über diese Befehle ist notwendig, um z. B. folgende Visualisierungen mit GeoGebra erstellen und verstehen zu können:</a:t>
                </a:r>
              </a:p>
              <a:p>
                <a:pPr lvl="1">
                  <a:buClr>
                    <a:srgbClr val="327A86"/>
                  </a:buClr>
                </a:pPr>
                <a:r>
                  <a:rPr lang="de-DE" sz="2000" dirty="0"/>
                  <a:t>Erkundung des Einflusses von </a:t>
                </a:r>
                <a14:m>
                  <m:oMath xmlns:m="http://schemas.openxmlformats.org/officeDocument/2006/math">
                    <m:r>
                      <a:rPr lang="de-DE" sz="2000" b="0" i="1" smtClean="0">
                        <a:latin typeface="Cambria Math" panose="02040503050406030204" pitchFamily="18" charset="0"/>
                      </a:rPr>
                      <m:t>𝑛</m:t>
                    </m:r>
                  </m:oMath>
                </a14:m>
                <a:r>
                  <a:rPr lang="de-DE" sz="2000" dirty="0"/>
                  <a:t> (Anzahl der Versuchsdurchführungen) und </a:t>
                </a:r>
                <a14:m>
                  <m:oMath xmlns:m="http://schemas.openxmlformats.org/officeDocument/2006/math">
                    <m:r>
                      <a:rPr lang="de-DE" sz="2000" i="1" dirty="0" smtClean="0">
                        <a:latin typeface="Cambria Math" panose="02040503050406030204" pitchFamily="18" charset="0"/>
                      </a:rPr>
                      <m:t>𝑝</m:t>
                    </m:r>
                  </m:oMath>
                </a14:m>
                <a:r>
                  <a:rPr lang="de-DE" sz="2000" dirty="0"/>
                  <a:t> (Wahrscheinlichkeit) auf die Binomialverteilung,</a:t>
                </a:r>
              </a:p>
              <a:p>
                <a:pPr lvl="1">
                  <a:buClr>
                    <a:srgbClr val="327A86"/>
                  </a:buClr>
                </a:pPr>
                <a:r>
                  <a:rPr lang="de-DE" sz="2000" dirty="0"/>
                  <a:t>Bedeutung der Fehler 1. und 2. Art beim Hypothesentesten.</a:t>
                </a:r>
              </a:p>
            </p:txBody>
          </p:sp>
        </mc:Choice>
        <mc:Fallback xmlns="">
          <p:sp>
            <p:nvSpPr>
              <p:cNvPr id="2" name="Inhaltsplatzhalter 1"/>
              <p:cNvSpPr>
                <a:spLocks noGrp="1" noRot="1" noChangeAspect="1" noMove="1" noResize="1" noEditPoints="1" noAdjustHandles="1" noChangeArrowheads="1" noChangeShapeType="1" noTextEdit="1"/>
              </p:cNvSpPr>
              <p:nvPr>
                <p:ph idx="1"/>
              </p:nvPr>
            </p:nvSpPr>
            <p:spPr>
              <a:blipFill>
                <a:blip r:embed="rId2"/>
                <a:stretch>
                  <a:fillRect l="-651" t="-1469" r="-868"/>
                </a:stretch>
              </a:blipFill>
            </p:spPr>
            <p:txBody>
              <a:bodyPr/>
              <a:lstStyle/>
              <a:p>
                <a:r>
                  <a:rPr lang="de-DE">
                    <a:noFill/>
                  </a:rPr>
                  <a:t> </a:t>
                </a:r>
              </a:p>
            </p:txBody>
          </p:sp>
        </mc:Fallback>
      </mc:AlternateContent>
      <p:sp>
        <p:nvSpPr>
          <p:cNvPr id="3" name="Titel 2"/>
          <p:cNvSpPr>
            <a:spLocks noGrp="1"/>
          </p:cNvSpPr>
          <p:nvPr>
            <p:ph type="title"/>
          </p:nvPr>
        </p:nvSpPr>
        <p:spPr/>
        <p:txBody>
          <a:bodyPr>
            <a:normAutofit fontScale="90000"/>
          </a:bodyPr>
          <a:lstStyle/>
          <a:p>
            <a:r>
              <a:rPr lang="de-DE" dirty="0"/>
              <a:t>(Rechen-)Befehle zur Stochastik</a:t>
            </a:r>
          </a:p>
        </p:txBody>
      </p:sp>
    </p:spTree>
    <p:extLst>
      <p:ext uri="{BB962C8B-B14F-4D97-AF65-F5344CB8AC3E}">
        <p14:creationId xmlns:p14="http://schemas.microsoft.com/office/powerpoint/2010/main" val="20890270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Inhaltsplatzhalter 4"/>
          <p:cNvSpPr>
            <a:spLocks noGrp="1"/>
          </p:cNvSpPr>
          <p:nvPr>
            <p:ph idx="17"/>
          </p:nvPr>
        </p:nvSpPr>
        <p:spPr>
          <a:xfrm>
            <a:off x="321066" y="908720"/>
            <a:ext cx="8427398" cy="288032"/>
          </a:xfrm>
          <a:prstGeom prst="rect">
            <a:avLst/>
          </a:prstGeom>
        </p:spPr>
        <p:txBody>
          <a:bodyPr/>
          <a:lstStyle/>
          <a:p>
            <a:r>
              <a:rPr lang="de-DE" sz="1800" b="1" dirty="0">
                <a:solidFill>
                  <a:schemeClr val="accent2"/>
                </a:solidFill>
              </a:rPr>
              <a:t>Diese Folie gehört mit zum Material und darf nicht entfernt werden.</a:t>
            </a:r>
          </a:p>
        </p:txBody>
      </p:sp>
      <p:sp>
        <p:nvSpPr>
          <p:cNvPr id="5" name="Titel 4"/>
          <p:cNvSpPr>
            <a:spLocks noGrp="1"/>
          </p:cNvSpPr>
          <p:nvPr>
            <p:ph type="title"/>
          </p:nvPr>
        </p:nvSpPr>
        <p:spPr/>
        <p:txBody>
          <a:bodyPr>
            <a:normAutofit fontScale="90000"/>
          </a:bodyPr>
          <a:lstStyle/>
          <a:p>
            <a:r>
              <a:rPr lang="de-DE" dirty="0"/>
              <a:t>Hinweise zu den Lizenzbedingungen</a:t>
            </a:r>
          </a:p>
        </p:txBody>
      </p:sp>
      <p:sp>
        <p:nvSpPr>
          <p:cNvPr id="12" name="Titel 1"/>
          <p:cNvSpPr txBox="1">
            <a:spLocks/>
          </p:cNvSpPr>
          <p:nvPr/>
        </p:nvSpPr>
        <p:spPr>
          <a:xfrm>
            <a:off x="323528" y="417587"/>
            <a:ext cx="8424936" cy="490861"/>
          </a:xfrm>
          <a:prstGeom prst="rect">
            <a:avLst/>
          </a:prstGeom>
        </p:spPr>
        <p:txBody>
          <a:bodyPr vert="horz" lIns="91440" tIns="45720" rIns="91440" bIns="4572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2800" b="1" i="0" u="none" strike="noStrike" kern="0" cap="none" spc="0" normalizeH="0" baseline="0" noProof="0" dirty="0">
              <a:ln>
                <a:noFill/>
              </a:ln>
              <a:solidFill>
                <a:srgbClr val="327A86"/>
              </a:solidFill>
              <a:effectLst/>
              <a:uLnTx/>
              <a:uFillTx/>
              <a:latin typeface="Calibri"/>
              <a:ea typeface="ＭＳ Ｐゴシック"/>
              <a:cs typeface="Calibri"/>
            </a:endParaRPr>
          </a:p>
        </p:txBody>
      </p:sp>
      <p:pic>
        <p:nvPicPr>
          <p:cNvPr id="7" name="Grafik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8344" y="476672"/>
            <a:ext cx="1224136" cy="441491"/>
          </a:xfrm>
          <a:prstGeom prst="rect">
            <a:avLst/>
          </a:prstGeom>
        </p:spPr>
      </p:pic>
      <p:sp>
        <p:nvSpPr>
          <p:cNvPr id="8" name="Inhaltsplatzhalter 2"/>
          <p:cNvSpPr>
            <a:spLocks noGrp="1"/>
          </p:cNvSpPr>
          <p:nvPr>
            <p:ph idx="1"/>
          </p:nvPr>
        </p:nvSpPr>
        <p:spPr>
          <a:xfrm>
            <a:off x="323528" y="1224298"/>
            <a:ext cx="8677246" cy="5011120"/>
          </a:xfrm>
        </p:spPr>
        <p:txBody>
          <a:bodyPr>
            <a:noAutofit/>
          </a:bodyPr>
          <a:lstStyle/>
          <a:p>
            <a:pPr marL="285750" indent="-285750"/>
            <a:r>
              <a:rPr lang="de-DE" sz="1800" dirty="0"/>
              <a:t>Dieses Material wurde für das Deutsche Zentrum für Lehrerbildung Mathematik (DZLM) konzipiert und kann, soweit nicht anderweitig gekennzeichnet, unter der </a:t>
            </a:r>
            <a:r>
              <a:rPr lang="de-DE" sz="1800" dirty="0">
                <a:solidFill>
                  <a:schemeClr val="tx2"/>
                </a:solidFill>
                <a:hlinkClick r:id="rId4"/>
              </a:rPr>
              <a:t>Creative </a:t>
            </a:r>
            <a:r>
              <a:rPr lang="de-DE" sz="1800" dirty="0" err="1">
                <a:solidFill>
                  <a:schemeClr val="tx2"/>
                </a:solidFill>
                <a:hlinkClick r:id="rId4"/>
              </a:rPr>
              <a:t>Commons</a:t>
            </a:r>
            <a:r>
              <a:rPr lang="de-DE" sz="1800" dirty="0">
                <a:solidFill>
                  <a:schemeClr val="tx2"/>
                </a:solidFill>
                <a:hlinkClick r:id="rId4"/>
              </a:rPr>
              <a:t> Namensnennung – Weitergabe unter gleichen Bedingungen 4.0 Internationale Lizenz</a:t>
            </a:r>
            <a:r>
              <a:rPr lang="de-DE" sz="1800" dirty="0">
                <a:solidFill>
                  <a:schemeClr val="tx2"/>
                </a:solidFill>
              </a:rPr>
              <a:t> </a:t>
            </a:r>
            <a:r>
              <a:rPr lang="de-DE" sz="1800" dirty="0"/>
              <a:t>weiterverwendet werden. </a:t>
            </a:r>
          </a:p>
          <a:p>
            <a:pPr marL="285750" indent="-285750"/>
            <a:r>
              <a:rPr lang="de-DE" sz="1800" dirty="0"/>
              <a:t>Hiervon ausgenommen sind </a:t>
            </a:r>
            <a:r>
              <a:rPr lang="de-DE" sz="1800" dirty="0" err="1"/>
              <a:t>GeoGebra</a:t>
            </a:r>
            <a:r>
              <a:rPr lang="de-DE" sz="1800" dirty="0"/>
              <a:t>-Dateien und alle Grafiken und Abbildungen entnommen aus </a:t>
            </a:r>
            <a:r>
              <a:rPr lang="de-DE" sz="1800" dirty="0" err="1"/>
              <a:t>GeoGebra</a:t>
            </a:r>
            <a:r>
              <a:rPr lang="de-DE" sz="1800" dirty="0"/>
              <a:t>. Diese verwenden immer die </a:t>
            </a:r>
            <a:r>
              <a:rPr lang="de-DE" sz="1800" dirty="0">
                <a:solidFill>
                  <a:schemeClr val="tx2"/>
                </a:solidFill>
                <a:hlinkClick r:id="rId4"/>
              </a:rPr>
              <a:t>Creative </a:t>
            </a:r>
            <a:r>
              <a:rPr lang="de-DE" sz="1800" dirty="0" err="1">
                <a:solidFill>
                  <a:schemeClr val="tx2"/>
                </a:solidFill>
                <a:hlinkClick r:id="rId4"/>
              </a:rPr>
              <a:t>Commons</a:t>
            </a:r>
            <a:r>
              <a:rPr lang="de-DE" sz="1800" dirty="0">
                <a:solidFill>
                  <a:schemeClr val="tx2"/>
                </a:solidFill>
                <a:hlinkClick r:id="rId4"/>
              </a:rPr>
              <a:t> Namensnennung – Nicht-kommerziell – Weitergabe unter gleichen Bedingungen 4.0 Internationale Lizenz</a:t>
            </a:r>
            <a:r>
              <a:rPr lang="de-DE" sz="1800" dirty="0">
                <a:solidFill>
                  <a:schemeClr val="tx2"/>
                </a:solidFill>
              </a:rPr>
              <a:t>. </a:t>
            </a:r>
            <a:endParaRPr lang="de-DE" sz="1800" dirty="0"/>
          </a:p>
          <a:p>
            <a:pPr marL="285750" indent="-285750"/>
            <a:endParaRPr lang="de-DE" sz="1800" dirty="0"/>
          </a:p>
          <a:p>
            <a:pPr marL="285750" indent="-285750">
              <a:spcBef>
                <a:spcPts val="0"/>
              </a:spcBef>
              <a:spcAft>
                <a:spcPts val="0"/>
              </a:spcAft>
            </a:pPr>
            <a:r>
              <a:rPr lang="de-DE" sz="1800" dirty="0"/>
              <a:t>Autorinnen und Autoren dieses Materials: DZLM Stochastik-Team der Universität Paderborn: Prof. Dr. Rolf Biehler, Dr. Birgit Griese, Ralf </a:t>
            </a:r>
            <a:r>
              <a:rPr lang="de-DE" sz="1800" dirty="0" err="1"/>
              <a:t>Nieszporek</a:t>
            </a:r>
            <a:endParaRPr lang="de-DE" sz="1800" dirty="0"/>
          </a:p>
          <a:p>
            <a:pPr marL="0" indent="0">
              <a:buNone/>
            </a:pPr>
            <a:endParaRPr lang="de-DE" sz="1600" dirty="0"/>
          </a:p>
          <a:p>
            <a:pPr marL="0" indent="0">
              <a:buNone/>
            </a:pPr>
            <a:r>
              <a:rPr lang="de-DE" sz="1600" dirty="0"/>
              <a:t>Bildnachweise und Zitatquellen finden Sie auf den jeweiligen Folien bzw. Zusatzmaterialien. Weitere Hinweise und Informationen zum DZLM finden Sie unter </a:t>
            </a:r>
            <a:r>
              <a:rPr lang="de-DE" sz="1600" dirty="0">
                <a:hlinkClick r:id="rId5"/>
              </a:rPr>
              <a:t>dzlm.de</a:t>
            </a:r>
            <a:r>
              <a:rPr lang="de-DE" sz="1600" dirty="0"/>
              <a:t>.</a:t>
            </a:r>
          </a:p>
        </p:txBody>
      </p:sp>
    </p:spTree>
    <p:extLst>
      <p:ext uri="{BB962C8B-B14F-4D97-AF65-F5344CB8AC3E}">
        <p14:creationId xmlns:p14="http://schemas.microsoft.com/office/powerpoint/2010/main" val="13033596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Inhaltsplatzhalter 2"/>
          <p:cNvSpPr txBox="1">
            <a:spLocks/>
          </p:cNvSpPr>
          <p:nvPr/>
        </p:nvSpPr>
        <p:spPr bwMode="auto">
          <a:xfrm>
            <a:off x="-540568" y="1155887"/>
            <a:ext cx="9361040" cy="5081425"/>
          </a:xfrm>
          <a:prstGeom prst="rect">
            <a:avLst/>
          </a:prstGeom>
          <a:solidFill>
            <a:srgbClr val="F8B44F">
              <a:alpha val="25098"/>
            </a:srgbClr>
          </a:solidFill>
          <a:ln w="9525">
            <a:noFill/>
            <a:miter lim="800000"/>
            <a:headEnd/>
            <a:tailEnd/>
          </a:ln>
        </p:spPr>
        <p:txBody>
          <a:bodyPr vert="horz" wrap="square" lIns="72000" tIns="36000" rIns="72000" bIns="36000" numCol="1" anchor="t" anchorCtr="0" compatLnSpc="1">
            <a:prstTxWarp prst="textNoShape">
              <a:avLst/>
            </a:prstTxWarp>
            <a:normAutofit/>
          </a:bodyPr>
          <a:lstStyle>
            <a:defPPr>
              <a:defRPr lang="de-DE"/>
            </a:defPPr>
            <a:lvl1pPr marL="0" indent="0" eaLnBrk="1" hangingPunct="1">
              <a:lnSpc>
                <a:spcPct val="100000"/>
              </a:lnSpc>
              <a:spcBef>
                <a:spcPts val="576"/>
              </a:spcBef>
              <a:spcAft>
                <a:spcPts val="600"/>
              </a:spcAft>
              <a:buClr>
                <a:srgbClr val="327A86"/>
              </a:buClr>
              <a:buFont typeface="Wingdings" charset="2"/>
              <a:buNone/>
              <a:defRPr sz="2000">
                <a:latin typeface="Calibri"/>
                <a:ea typeface="+mn-ea"/>
                <a:cs typeface="Calibri"/>
              </a:defRPr>
            </a:lvl1pPr>
            <a:lvl2pPr indent="0" eaLnBrk="1" hangingPunct="1">
              <a:lnSpc>
                <a:spcPct val="100000"/>
              </a:lnSpc>
              <a:spcBef>
                <a:spcPct val="20000"/>
              </a:spcBef>
              <a:spcAft>
                <a:spcPts val="600"/>
              </a:spcAft>
              <a:buClr>
                <a:srgbClr val="737373"/>
              </a:buClr>
              <a:buFont typeface="Wingdings" charset="2"/>
              <a:buNone/>
              <a:defRPr sz="1800">
                <a:latin typeface="Calibri"/>
                <a:ea typeface="+mn-ea"/>
                <a:cs typeface="Calibri"/>
              </a:defRPr>
            </a:lvl2pPr>
            <a:lvl3pPr indent="0" eaLnBrk="1" hangingPunct="1">
              <a:lnSpc>
                <a:spcPct val="100000"/>
              </a:lnSpc>
              <a:spcBef>
                <a:spcPct val="20000"/>
              </a:spcBef>
              <a:spcAft>
                <a:spcPts val="600"/>
              </a:spcAft>
              <a:buClr>
                <a:srgbClr val="CBB98A"/>
              </a:buClr>
              <a:buFont typeface="Wingdings" charset="2"/>
              <a:buNone/>
              <a:defRPr>
                <a:latin typeface="Calibri"/>
                <a:ea typeface="+mn-ea"/>
                <a:cs typeface="Calibri"/>
              </a:defRPr>
            </a:lvl3pPr>
            <a:lvl4pPr indent="0" eaLnBrk="1" hangingPunct="1">
              <a:lnSpc>
                <a:spcPct val="100000"/>
              </a:lnSpc>
              <a:spcBef>
                <a:spcPct val="20000"/>
              </a:spcBef>
              <a:spcAft>
                <a:spcPts val="600"/>
              </a:spcAft>
              <a:buClr>
                <a:srgbClr val="CBB98A"/>
              </a:buClr>
              <a:buFont typeface="Wingdings" charset="2"/>
              <a:buNone/>
              <a:defRPr sz="1800">
                <a:latin typeface="Calibri"/>
                <a:ea typeface="+mn-ea"/>
                <a:cs typeface="Calibri"/>
              </a:defRPr>
            </a:lvl4pPr>
            <a:lvl5pPr indent="0" eaLnBrk="1" hangingPunct="1">
              <a:lnSpc>
                <a:spcPct val="100000"/>
              </a:lnSpc>
              <a:spcBef>
                <a:spcPct val="20000"/>
              </a:spcBef>
              <a:spcAft>
                <a:spcPts val="600"/>
              </a:spcAft>
              <a:buClr>
                <a:srgbClr val="CBB98A"/>
              </a:buClr>
              <a:buFont typeface="Wingdings" charset="2"/>
              <a:buNone/>
              <a:defRPr sz="1800">
                <a:latin typeface="Calibri"/>
                <a:ea typeface="+mn-ea"/>
                <a:cs typeface="Calibri"/>
              </a:defRPr>
            </a:lvl5pPr>
            <a:lvl6pPr marL="2514600" indent="-228600" fontAlgn="base">
              <a:spcBef>
                <a:spcPct val="20000"/>
              </a:spcBef>
              <a:spcAft>
                <a:spcPct val="0"/>
              </a:spcAft>
              <a:buBlip>
                <a:blip r:embed="rId3"/>
              </a:buBlip>
              <a:defRPr sz="1200">
                <a:latin typeface="+mn-lt"/>
                <a:ea typeface="+mn-ea"/>
              </a:defRPr>
            </a:lvl6pPr>
            <a:lvl7pPr marL="2971800" indent="-228600" fontAlgn="base">
              <a:spcBef>
                <a:spcPct val="20000"/>
              </a:spcBef>
              <a:spcAft>
                <a:spcPct val="0"/>
              </a:spcAft>
              <a:buBlip>
                <a:blip r:embed="rId4"/>
              </a:buBlip>
              <a:defRPr sz="1200">
                <a:latin typeface="+mn-lt"/>
                <a:ea typeface="+mn-ea"/>
              </a:defRPr>
            </a:lvl7pPr>
            <a:lvl8pPr marL="3429000" indent="-228600" fontAlgn="base">
              <a:spcBef>
                <a:spcPct val="20000"/>
              </a:spcBef>
              <a:spcAft>
                <a:spcPct val="0"/>
              </a:spcAft>
              <a:buBlip>
                <a:blip r:embed="rId4"/>
              </a:buBlip>
              <a:defRPr sz="1200">
                <a:latin typeface="+mn-lt"/>
                <a:ea typeface="+mn-ea"/>
              </a:defRPr>
            </a:lvl8pPr>
            <a:lvl9pPr marL="3886200" indent="-228600" fontAlgn="base">
              <a:spcBef>
                <a:spcPct val="20000"/>
              </a:spcBef>
              <a:spcAft>
                <a:spcPct val="0"/>
              </a:spcAft>
              <a:buBlip>
                <a:blip r:embed="rId4"/>
              </a:buBlip>
              <a:defRPr sz="1200">
                <a:latin typeface="+mn-lt"/>
                <a:ea typeface="+mn-ea"/>
              </a:defRPr>
            </a:lvl9pPr>
          </a:lstStyle>
          <a:p>
            <a:endParaRPr lang="de-DE" dirty="0"/>
          </a:p>
        </p:txBody>
      </p:sp>
      <mc:AlternateContent xmlns:mc="http://schemas.openxmlformats.org/markup-compatibility/2006" xmlns:a14="http://schemas.microsoft.com/office/drawing/2010/main">
        <mc:Choice Requires="a14">
          <p:sp>
            <p:nvSpPr>
              <p:cNvPr id="2" name="Inhaltsplatzhalter 1"/>
              <p:cNvSpPr>
                <a:spLocks noGrp="1"/>
              </p:cNvSpPr>
              <p:nvPr>
                <p:ph idx="1"/>
              </p:nvPr>
            </p:nvSpPr>
            <p:spPr>
              <a:xfrm>
                <a:off x="323528" y="1124744"/>
                <a:ext cx="8496944" cy="5400600"/>
              </a:xfrm>
            </p:spPr>
            <p:txBody>
              <a:bodyPr/>
              <a:lstStyle/>
              <a:p>
                <a:pPr marL="0" indent="0">
                  <a:buNone/>
                </a:pPr>
                <a:r>
                  <a:rPr lang="de-DE" dirty="0"/>
                  <a:t>Nutzen Sie die Hilfekarten 2.1. und 2.2, um in GeoGebra folgende Berechnungen durchzuführen:</a:t>
                </a:r>
              </a:p>
              <a:p>
                <a:pPr marL="457200" indent="-457200">
                  <a:buFont typeface="+mj-lt"/>
                  <a:buAutoNum type="arabicPeriod"/>
                </a:pPr>
                <a:r>
                  <a:rPr lang="de-DE" dirty="0">
                    <a:latin typeface="Calibri" panose="020F0502020204030204" pitchFamily="34" charset="0"/>
                    <a:cs typeface="Calibri" panose="020F0502020204030204" pitchFamily="34" charset="0"/>
                  </a:rPr>
                  <a:t>Binomialwahrscheinlichkeit für </a:t>
                </a:r>
                <a14:m>
                  <m:oMath xmlns:m="http://schemas.openxmlformats.org/officeDocument/2006/math">
                    <m:r>
                      <a:rPr lang="de-DE" i="1">
                        <a:latin typeface="Cambria Math" panose="02040503050406030204" pitchFamily="18" charset="0"/>
                        <a:cs typeface="Calibri" panose="020F0502020204030204" pitchFamily="34" charset="0"/>
                      </a:rPr>
                      <m:t>𝑃</m:t>
                    </m:r>
                    <m:d>
                      <m:dPr>
                        <m:ctrlPr>
                          <a:rPr lang="de-DE" i="1">
                            <a:latin typeface="Cambria Math" panose="02040503050406030204" pitchFamily="18" charset="0"/>
                            <a:cs typeface="Calibri" panose="020F0502020204030204" pitchFamily="34" charset="0"/>
                          </a:rPr>
                        </m:ctrlPr>
                      </m:dPr>
                      <m:e>
                        <m:r>
                          <a:rPr lang="de-DE" i="1">
                            <a:latin typeface="Cambria Math" panose="02040503050406030204" pitchFamily="18" charset="0"/>
                            <a:cs typeface="Calibri" panose="020F0502020204030204" pitchFamily="34" charset="0"/>
                          </a:rPr>
                          <m:t>𝑋</m:t>
                        </m:r>
                        <m:r>
                          <a:rPr lang="de-DE" i="1">
                            <a:latin typeface="Cambria Math" panose="02040503050406030204" pitchFamily="18" charset="0"/>
                            <a:cs typeface="Calibri" panose="020F0502020204030204" pitchFamily="34" charset="0"/>
                          </a:rPr>
                          <m:t>=</m:t>
                        </m:r>
                        <m:r>
                          <a:rPr lang="de-DE" i="1">
                            <a:latin typeface="Cambria Math" panose="02040503050406030204" pitchFamily="18" charset="0"/>
                            <a:cs typeface="Calibri" panose="020F0502020204030204" pitchFamily="34" charset="0"/>
                          </a:rPr>
                          <m:t>𝑘</m:t>
                        </m:r>
                      </m:e>
                    </m:d>
                  </m:oMath>
                </a14:m>
                <a:r>
                  <a:rPr lang="de-DE" dirty="0">
                    <a:latin typeface="Calibri" panose="020F0502020204030204" pitchFamily="34" charset="0"/>
                    <a:cs typeface="Calibri" panose="020F0502020204030204" pitchFamily="34" charset="0"/>
                  </a:rPr>
                  <a:t> bei </a:t>
                </a:r>
                <a14:m>
                  <m:oMath xmlns:m="http://schemas.openxmlformats.org/officeDocument/2006/math">
                    <m:r>
                      <a:rPr lang="de-DE" i="1" dirty="0" smtClean="0">
                        <a:latin typeface="Cambria Math" panose="02040503050406030204" pitchFamily="18" charset="0"/>
                        <a:cs typeface="Calibri" panose="020F0502020204030204" pitchFamily="34" charset="0"/>
                      </a:rPr>
                      <m:t>𝑛</m:t>
                    </m:r>
                    <m:r>
                      <a:rPr lang="de-DE" i="1" dirty="0" smtClean="0">
                        <a:latin typeface="Cambria Math" panose="02040503050406030204" pitchFamily="18" charset="0"/>
                        <a:cs typeface="Calibri" panose="020F0502020204030204" pitchFamily="34" charset="0"/>
                      </a:rPr>
                      <m:t>=50, </m:t>
                    </m:r>
                    <m:r>
                      <a:rPr lang="de-DE" i="1" dirty="0" smtClean="0">
                        <a:latin typeface="Cambria Math" panose="02040503050406030204" pitchFamily="18" charset="0"/>
                        <a:cs typeface="Calibri" panose="020F0502020204030204" pitchFamily="34" charset="0"/>
                      </a:rPr>
                      <m:t>𝑝</m:t>
                    </m:r>
                    <m:r>
                      <a:rPr lang="de-DE" i="1" dirty="0" smtClean="0">
                        <a:latin typeface="Cambria Math" panose="02040503050406030204" pitchFamily="18" charset="0"/>
                        <a:cs typeface="Calibri" panose="020F0502020204030204" pitchFamily="34" charset="0"/>
                      </a:rPr>
                      <m:t>=0.3 </m:t>
                    </m:r>
                  </m:oMath>
                </a14:m>
                <a:r>
                  <a:rPr lang="de-DE" dirty="0">
                    <a:latin typeface="Calibri" panose="020F0502020204030204" pitchFamily="34" charset="0"/>
                    <a:cs typeface="Calibri" panose="020F0502020204030204" pitchFamily="34" charset="0"/>
                  </a:rPr>
                  <a:t>und </a:t>
                </a:r>
                <a14:m>
                  <m:oMath xmlns:m="http://schemas.openxmlformats.org/officeDocument/2006/math">
                    <m:r>
                      <a:rPr lang="de-DE" i="1" dirty="0" smtClean="0">
                        <a:latin typeface="Cambria Math" panose="02040503050406030204" pitchFamily="18" charset="0"/>
                        <a:cs typeface="Calibri" panose="020F0502020204030204" pitchFamily="34" charset="0"/>
                      </a:rPr>
                      <m:t>𝑘</m:t>
                    </m:r>
                    <m:r>
                      <a:rPr lang="de-DE" i="1" dirty="0" smtClean="0">
                        <a:latin typeface="Cambria Math" panose="02040503050406030204" pitchFamily="18" charset="0"/>
                        <a:cs typeface="Calibri" panose="020F0502020204030204" pitchFamily="34" charset="0"/>
                      </a:rPr>
                      <m:t>=1</m:t>
                    </m:r>
                  </m:oMath>
                </a14:m>
                <a:endParaRPr lang="de-DE" dirty="0">
                  <a:latin typeface="Calibri" panose="020F0502020204030204" pitchFamily="34" charset="0"/>
                  <a:cs typeface="Calibri" panose="020F0502020204030204" pitchFamily="34" charset="0"/>
                </a:endParaRPr>
              </a:p>
              <a:p>
                <a:pPr marL="457200" indent="-457200">
                  <a:buFont typeface="+mj-lt"/>
                  <a:buAutoNum type="arabicPeriod"/>
                </a:pPr>
                <a:r>
                  <a:rPr lang="de-DE" dirty="0">
                    <a:latin typeface="Calibri" panose="020F0502020204030204" pitchFamily="34" charset="0"/>
                    <a:cs typeface="Calibri" panose="020F0502020204030204" pitchFamily="34" charset="0"/>
                  </a:rPr>
                  <a:t>Binomialwahrscheinlichkeit für </a:t>
                </a:r>
                <a14:m>
                  <m:oMath xmlns:m="http://schemas.openxmlformats.org/officeDocument/2006/math">
                    <m:r>
                      <a:rPr lang="de-DE" b="0" i="1" smtClean="0">
                        <a:latin typeface="Cambria Math" panose="02040503050406030204" pitchFamily="18" charset="0"/>
                        <a:cs typeface="Calibri" panose="020F0502020204030204" pitchFamily="34" charset="0"/>
                      </a:rPr>
                      <m:t>𝑃</m:t>
                    </m:r>
                    <m:d>
                      <m:dPr>
                        <m:ctrlPr>
                          <a:rPr lang="de-DE" b="0" i="1" smtClean="0">
                            <a:latin typeface="Cambria Math" panose="02040503050406030204" pitchFamily="18" charset="0"/>
                            <a:cs typeface="Calibri" panose="020F0502020204030204" pitchFamily="34" charset="0"/>
                          </a:rPr>
                        </m:ctrlPr>
                      </m:dPr>
                      <m:e>
                        <m:r>
                          <a:rPr lang="de-DE" b="0" i="1" smtClean="0">
                            <a:latin typeface="Cambria Math" panose="02040503050406030204" pitchFamily="18" charset="0"/>
                            <a:cs typeface="Calibri" panose="020F0502020204030204" pitchFamily="34" charset="0"/>
                          </a:rPr>
                          <m:t>𝑋</m:t>
                        </m:r>
                        <m:r>
                          <a:rPr lang="de-DE" b="0" i="1" smtClean="0">
                            <a:latin typeface="Cambria Math" panose="02040503050406030204" pitchFamily="18" charset="0"/>
                            <a:cs typeface="Calibri" panose="020F0502020204030204" pitchFamily="34" charset="0"/>
                          </a:rPr>
                          <m:t>=</m:t>
                        </m:r>
                        <m:r>
                          <a:rPr lang="de-DE" b="0" i="1" smtClean="0">
                            <a:latin typeface="Cambria Math" panose="02040503050406030204" pitchFamily="18" charset="0"/>
                            <a:cs typeface="Calibri" panose="020F0502020204030204" pitchFamily="34" charset="0"/>
                          </a:rPr>
                          <m:t>𝑘</m:t>
                        </m:r>
                      </m:e>
                    </m:d>
                    <m:r>
                      <a:rPr lang="de-DE" b="0" i="1" smtClean="0">
                        <a:latin typeface="Cambria Math" panose="02040503050406030204" pitchFamily="18" charset="0"/>
                        <a:cs typeface="Calibri" panose="020F0502020204030204" pitchFamily="34" charset="0"/>
                      </a:rPr>
                      <m:t> </m:t>
                    </m:r>
                  </m:oMath>
                </a14:m>
                <a:r>
                  <a:rPr lang="de-DE" dirty="0">
                    <a:latin typeface="Calibri" panose="020F0502020204030204" pitchFamily="34" charset="0"/>
                    <a:cs typeface="Calibri" panose="020F0502020204030204" pitchFamily="34" charset="0"/>
                  </a:rPr>
                  <a:t>bei </a:t>
                </a:r>
                <a14:m>
                  <m:oMath xmlns:m="http://schemas.openxmlformats.org/officeDocument/2006/math">
                    <m:r>
                      <a:rPr lang="de-DE" i="1" dirty="0">
                        <a:latin typeface="Cambria Math" panose="02040503050406030204" pitchFamily="18" charset="0"/>
                        <a:cs typeface="Calibri" panose="020F0502020204030204" pitchFamily="34" charset="0"/>
                      </a:rPr>
                      <m:t>𝑛</m:t>
                    </m:r>
                    <m:r>
                      <a:rPr lang="de-DE" i="1" dirty="0">
                        <a:latin typeface="Cambria Math" panose="02040503050406030204" pitchFamily="18" charset="0"/>
                        <a:cs typeface="Calibri" panose="020F0502020204030204" pitchFamily="34" charset="0"/>
                      </a:rPr>
                      <m:t>=50, </m:t>
                    </m:r>
                    <m:r>
                      <a:rPr lang="de-DE" i="1" dirty="0">
                        <a:latin typeface="Cambria Math" panose="02040503050406030204" pitchFamily="18" charset="0"/>
                        <a:cs typeface="Calibri" panose="020F0502020204030204" pitchFamily="34" charset="0"/>
                      </a:rPr>
                      <m:t>𝑝</m:t>
                    </m:r>
                    <m:r>
                      <a:rPr lang="de-DE" i="1" dirty="0">
                        <a:latin typeface="Cambria Math" panose="02040503050406030204" pitchFamily="18" charset="0"/>
                        <a:cs typeface="Calibri" panose="020F0502020204030204" pitchFamily="34" charset="0"/>
                      </a:rPr>
                      <m:t>=0.3 </m:t>
                    </m:r>
                  </m:oMath>
                </a14:m>
                <a:br>
                  <a:rPr lang="de-DE" dirty="0">
                    <a:latin typeface="Calibri" panose="020F0502020204030204" pitchFamily="34" charset="0"/>
                    <a:cs typeface="Calibri" panose="020F0502020204030204" pitchFamily="34" charset="0"/>
                  </a:rPr>
                </a:br>
                <a:r>
                  <a:rPr lang="de-DE" dirty="0">
                    <a:latin typeface="Calibri" panose="020F0502020204030204" pitchFamily="34" charset="0"/>
                    <a:cs typeface="Calibri" panose="020F0502020204030204" pitchFamily="34" charset="0"/>
                  </a:rPr>
                  <a:t>und </a:t>
                </a:r>
                <a14:m>
                  <m:oMath xmlns:m="http://schemas.openxmlformats.org/officeDocument/2006/math">
                    <m:r>
                      <a:rPr lang="de-DE" i="1" dirty="0">
                        <a:latin typeface="Cambria Math" panose="02040503050406030204" pitchFamily="18" charset="0"/>
                        <a:cs typeface="Calibri" panose="020F0502020204030204" pitchFamily="34" charset="0"/>
                      </a:rPr>
                      <m:t>𝑘</m:t>
                    </m:r>
                    <m:r>
                      <a:rPr lang="de-DE" i="1" dirty="0">
                        <a:latin typeface="Cambria Math" panose="02040503050406030204" pitchFamily="18" charset="0"/>
                        <a:cs typeface="Calibri" panose="020F0502020204030204" pitchFamily="34" charset="0"/>
                      </a:rPr>
                      <m:t>=0, 1, 2, …50</m:t>
                    </m:r>
                  </m:oMath>
                </a14:m>
                <a:endParaRPr lang="de-DE" dirty="0">
                  <a:latin typeface="Calibri" panose="020F0502020204030204" pitchFamily="34" charset="0"/>
                  <a:cs typeface="Calibri" panose="020F0502020204030204" pitchFamily="34" charset="0"/>
                </a:endParaRPr>
              </a:p>
              <a:p>
                <a:pPr marL="457200" indent="-457200">
                  <a:buFont typeface="+mj-lt"/>
                  <a:buAutoNum type="arabicPeriod"/>
                </a:pPr>
                <a:r>
                  <a:rPr lang="de-DE" dirty="0">
                    <a:latin typeface="Calibri" panose="020F0502020204030204" pitchFamily="34" charset="0"/>
                    <a:cs typeface="Calibri" panose="020F0502020204030204" pitchFamily="34" charset="0"/>
                  </a:rPr>
                  <a:t>Binomialwahrscheinlichkeit für </a:t>
                </a:r>
                <a14:m>
                  <m:oMath xmlns:m="http://schemas.openxmlformats.org/officeDocument/2006/math">
                    <m:r>
                      <a:rPr lang="de-DE" i="1">
                        <a:latin typeface="Cambria Math" panose="02040503050406030204" pitchFamily="18" charset="0"/>
                        <a:cs typeface="Calibri" panose="020F0502020204030204" pitchFamily="34" charset="0"/>
                      </a:rPr>
                      <m:t>𝑃</m:t>
                    </m:r>
                    <m:d>
                      <m:dPr>
                        <m:ctrlPr>
                          <a:rPr lang="de-DE" i="1">
                            <a:latin typeface="Cambria Math" panose="02040503050406030204" pitchFamily="18" charset="0"/>
                            <a:cs typeface="Calibri" panose="020F0502020204030204" pitchFamily="34" charset="0"/>
                          </a:rPr>
                        </m:ctrlPr>
                      </m:dPr>
                      <m:e>
                        <m:r>
                          <a:rPr lang="de-DE" i="1">
                            <a:latin typeface="Cambria Math" panose="02040503050406030204" pitchFamily="18" charset="0"/>
                            <a:cs typeface="Calibri" panose="020F0502020204030204" pitchFamily="34" charset="0"/>
                          </a:rPr>
                          <m:t>𝑋</m:t>
                        </m:r>
                        <m:r>
                          <a:rPr lang="de-DE" b="0" i="1" smtClean="0">
                            <a:latin typeface="Cambria Math" panose="02040503050406030204" pitchFamily="18" charset="0"/>
                            <a:cs typeface="Calibri" panose="020F0502020204030204" pitchFamily="34" charset="0"/>
                          </a:rPr>
                          <m:t>≤</m:t>
                        </m:r>
                        <m:r>
                          <a:rPr lang="de-DE" i="1">
                            <a:latin typeface="Cambria Math" panose="02040503050406030204" pitchFamily="18" charset="0"/>
                            <a:cs typeface="Calibri" panose="020F0502020204030204" pitchFamily="34" charset="0"/>
                          </a:rPr>
                          <m:t>𝑘</m:t>
                        </m:r>
                      </m:e>
                    </m:d>
                    <m:r>
                      <a:rPr lang="de-DE" i="1">
                        <a:latin typeface="Cambria Math" panose="02040503050406030204" pitchFamily="18" charset="0"/>
                        <a:cs typeface="Calibri" panose="020F0502020204030204" pitchFamily="34" charset="0"/>
                      </a:rPr>
                      <m:t> </m:t>
                    </m:r>
                  </m:oMath>
                </a14:m>
                <a:r>
                  <a:rPr lang="de-DE" dirty="0">
                    <a:latin typeface="Calibri" panose="020F0502020204030204" pitchFamily="34" charset="0"/>
                    <a:cs typeface="Calibri" panose="020F0502020204030204" pitchFamily="34" charset="0"/>
                  </a:rPr>
                  <a:t>bei </a:t>
                </a:r>
                <a14:m>
                  <m:oMath xmlns:m="http://schemas.openxmlformats.org/officeDocument/2006/math">
                    <m:r>
                      <a:rPr lang="de-DE" i="1" dirty="0">
                        <a:latin typeface="Cambria Math" panose="02040503050406030204" pitchFamily="18" charset="0"/>
                        <a:cs typeface="Calibri" panose="020F0502020204030204" pitchFamily="34" charset="0"/>
                      </a:rPr>
                      <m:t>𝑛</m:t>
                    </m:r>
                    <m:r>
                      <a:rPr lang="de-DE" i="1" dirty="0">
                        <a:latin typeface="Cambria Math" panose="02040503050406030204" pitchFamily="18" charset="0"/>
                        <a:cs typeface="Calibri" panose="020F0502020204030204" pitchFamily="34" charset="0"/>
                      </a:rPr>
                      <m:t>=50, </m:t>
                    </m:r>
                    <m:r>
                      <a:rPr lang="de-DE" i="1" dirty="0">
                        <a:latin typeface="Cambria Math" panose="02040503050406030204" pitchFamily="18" charset="0"/>
                        <a:cs typeface="Calibri" panose="020F0502020204030204" pitchFamily="34" charset="0"/>
                      </a:rPr>
                      <m:t>𝑝</m:t>
                    </m:r>
                    <m:r>
                      <a:rPr lang="de-DE" i="1" dirty="0">
                        <a:latin typeface="Cambria Math" panose="02040503050406030204" pitchFamily="18" charset="0"/>
                        <a:cs typeface="Calibri" panose="020F0502020204030204" pitchFamily="34" charset="0"/>
                      </a:rPr>
                      <m:t>=0.3 </m:t>
                    </m:r>
                  </m:oMath>
                </a14:m>
                <a:br>
                  <a:rPr lang="de-DE" dirty="0">
                    <a:latin typeface="Calibri" panose="020F0502020204030204" pitchFamily="34" charset="0"/>
                    <a:cs typeface="Calibri" panose="020F0502020204030204" pitchFamily="34" charset="0"/>
                  </a:rPr>
                </a:br>
                <a:r>
                  <a:rPr lang="de-DE" dirty="0">
                    <a:latin typeface="Calibri" panose="020F0502020204030204" pitchFamily="34" charset="0"/>
                    <a:cs typeface="Calibri" panose="020F0502020204030204" pitchFamily="34" charset="0"/>
                  </a:rPr>
                  <a:t>und </a:t>
                </a:r>
                <a14:m>
                  <m:oMath xmlns:m="http://schemas.openxmlformats.org/officeDocument/2006/math">
                    <m:r>
                      <a:rPr lang="de-DE" i="1" dirty="0">
                        <a:latin typeface="Cambria Math" panose="02040503050406030204" pitchFamily="18" charset="0"/>
                        <a:cs typeface="Calibri" panose="020F0502020204030204" pitchFamily="34" charset="0"/>
                      </a:rPr>
                      <m:t>𝑘</m:t>
                    </m:r>
                    <m:r>
                      <a:rPr lang="de-DE" i="1" dirty="0">
                        <a:latin typeface="Cambria Math" panose="02040503050406030204" pitchFamily="18" charset="0"/>
                        <a:cs typeface="Calibri" panose="020F0502020204030204" pitchFamily="34" charset="0"/>
                      </a:rPr>
                      <m:t>=0, 1, 2, …50</m:t>
                    </m:r>
                  </m:oMath>
                </a14:m>
                <a:endParaRPr lang="de-DE" dirty="0">
                  <a:latin typeface="Calibri" panose="020F0502020204030204" pitchFamily="34" charset="0"/>
                  <a:cs typeface="Calibri" panose="020F0502020204030204" pitchFamily="34" charset="0"/>
                </a:endParaRPr>
              </a:p>
              <a:p>
                <a:pPr marL="457200" indent="-457200">
                  <a:buFont typeface="+mj-lt"/>
                  <a:buAutoNum type="arabicPeriod"/>
                </a:pPr>
                <a:r>
                  <a:rPr lang="de-DE" dirty="0">
                    <a:latin typeface="Calibri" panose="020F0502020204030204" pitchFamily="34" charset="0"/>
                    <a:cs typeface="Calibri" panose="020F0502020204030204" pitchFamily="34" charset="0"/>
                  </a:rPr>
                  <a:t>Binomialwahrscheinlichkeit bei </a:t>
                </a:r>
                <a14:m>
                  <m:oMath xmlns:m="http://schemas.openxmlformats.org/officeDocument/2006/math">
                    <m:r>
                      <a:rPr lang="de-DE" i="1" dirty="0">
                        <a:latin typeface="Cambria Math" panose="02040503050406030204" pitchFamily="18" charset="0"/>
                        <a:cs typeface="Calibri" panose="020F0502020204030204" pitchFamily="34" charset="0"/>
                      </a:rPr>
                      <m:t>𝑛</m:t>
                    </m:r>
                    <m:r>
                      <a:rPr lang="de-DE" i="1" dirty="0">
                        <a:latin typeface="Cambria Math" panose="02040503050406030204" pitchFamily="18" charset="0"/>
                        <a:cs typeface="Calibri" panose="020F0502020204030204" pitchFamily="34" charset="0"/>
                      </a:rPr>
                      <m:t>, </m:t>
                    </m:r>
                    <m:r>
                      <a:rPr lang="de-DE" i="1" dirty="0">
                        <a:latin typeface="Cambria Math" panose="02040503050406030204" pitchFamily="18" charset="0"/>
                        <a:cs typeface="Calibri" panose="020F0502020204030204" pitchFamily="34" charset="0"/>
                      </a:rPr>
                      <m:t>𝑝</m:t>
                    </m:r>
                    <m:r>
                      <a:rPr lang="de-DE" i="1" dirty="0">
                        <a:latin typeface="Cambria Math" panose="02040503050406030204" pitchFamily="18" charset="0"/>
                        <a:cs typeface="Calibri" panose="020F0502020204030204" pitchFamily="34" charset="0"/>
                      </a:rPr>
                      <m:t> </m:t>
                    </m:r>
                  </m:oMath>
                </a14:m>
                <a:r>
                  <a:rPr lang="de-DE" dirty="0">
                    <a:latin typeface="Calibri" panose="020F0502020204030204" pitchFamily="34" charset="0"/>
                    <a:cs typeface="Calibri" panose="020F0502020204030204" pitchFamily="34" charset="0"/>
                  </a:rPr>
                  <a:t>(veränderbar über Schieberegler) und </a:t>
                </a:r>
                <a14:m>
                  <m:oMath xmlns:m="http://schemas.openxmlformats.org/officeDocument/2006/math">
                    <m:r>
                      <a:rPr lang="de-DE" i="1" dirty="0">
                        <a:latin typeface="Cambria Math" panose="02040503050406030204" pitchFamily="18" charset="0"/>
                        <a:cs typeface="Calibri" panose="020F0502020204030204" pitchFamily="34" charset="0"/>
                      </a:rPr>
                      <m:t>𝑘</m:t>
                    </m:r>
                    <m:r>
                      <a:rPr lang="de-DE" i="1" dirty="0">
                        <a:latin typeface="Cambria Math" panose="02040503050406030204" pitchFamily="18" charset="0"/>
                        <a:cs typeface="Calibri" panose="020F0502020204030204" pitchFamily="34" charset="0"/>
                      </a:rPr>
                      <m:t>=0, 1, 2, … </m:t>
                    </m:r>
                    <m:r>
                      <a:rPr lang="de-DE" i="1" dirty="0">
                        <a:latin typeface="Cambria Math" panose="02040503050406030204" pitchFamily="18" charset="0"/>
                        <a:cs typeface="Calibri" panose="020F0502020204030204" pitchFamily="34" charset="0"/>
                      </a:rPr>
                      <m:t>𝑛</m:t>
                    </m:r>
                  </m:oMath>
                </a14:m>
                <a:endParaRPr lang="de-DE" dirty="0">
                  <a:latin typeface="Calibri" panose="020F0502020204030204" pitchFamily="34" charset="0"/>
                  <a:cs typeface="Calibri" panose="020F0502020204030204" pitchFamily="34" charset="0"/>
                </a:endParaRPr>
              </a:p>
              <a:p>
                <a:pPr marL="858150" lvl="1" indent="-457200">
                  <a:buFont typeface="+mj-lt"/>
                  <a:buAutoNum type="alphaLcParenR"/>
                </a:pPr>
                <a:endParaRPr lang="de-DE" sz="2000" dirty="0">
                  <a:latin typeface="Calibri" panose="020F0502020204030204" pitchFamily="34" charset="0"/>
                  <a:cs typeface="Calibri" panose="020F0502020204030204" pitchFamily="34" charset="0"/>
                </a:endParaRPr>
              </a:p>
              <a:p>
                <a:pPr marL="0" indent="0">
                  <a:buNone/>
                </a:pPr>
                <a:endParaRPr lang="de-DE" dirty="0"/>
              </a:p>
            </p:txBody>
          </p:sp>
        </mc:Choice>
        <mc:Fallback xmlns="">
          <p:sp>
            <p:nvSpPr>
              <p:cNvPr id="2" name="Inhaltsplatzhalter 1"/>
              <p:cNvSpPr>
                <a:spLocks noGrp="1" noRot="1" noChangeAspect="1" noMove="1" noResize="1" noEditPoints="1" noAdjustHandles="1" noChangeArrowheads="1" noChangeShapeType="1" noTextEdit="1"/>
              </p:cNvSpPr>
              <p:nvPr>
                <p:ph idx="1"/>
              </p:nvPr>
            </p:nvSpPr>
            <p:spPr>
              <a:xfrm>
                <a:off x="323528" y="1124744"/>
                <a:ext cx="8496944" cy="5400600"/>
              </a:xfrm>
              <a:blipFill>
                <a:blip r:embed="rId5"/>
                <a:stretch>
                  <a:fillRect l="-789" t="-1469" r="-1148"/>
                </a:stretch>
              </a:blipFill>
            </p:spPr>
            <p:txBody>
              <a:bodyPr/>
              <a:lstStyle/>
              <a:p>
                <a:r>
                  <a:rPr lang="de-DE">
                    <a:noFill/>
                  </a:rPr>
                  <a:t> </a:t>
                </a:r>
              </a:p>
            </p:txBody>
          </p:sp>
        </mc:Fallback>
      </mc:AlternateContent>
      <p:sp>
        <p:nvSpPr>
          <p:cNvPr id="3" name="Titel 2"/>
          <p:cNvSpPr>
            <a:spLocks noGrp="1"/>
          </p:cNvSpPr>
          <p:nvPr>
            <p:ph type="title"/>
          </p:nvPr>
        </p:nvSpPr>
        <p:spPr/>
        <p:txBody>
          <a:bodyPr>
            <a:normAutofit fontScale="90000"/>
          </a:bodyPr>
          <a:lstStyle/>
          <a:p>
            <a:r>
              <a:rPr lang="de-DE" dirty="0"/>
              <a:t>Arbeitsauftrag</a:t>
            </a:r>
          </a:p>
        </p:txBody>
      </p:sp>
    </p:spTree>
    <p:extLst>
      <p:ext uri="{BB962C8B-B14F-4D97-AF65-F5344CB8AC3E}">
        <p14:creationId xmlns:p14="http://schemas.microsoft.com/office/powerpoint/2010/main" val="3437249764"/>
      </p:ext>
    </p:extLst>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nhaltsplatzhalter 2"/>
          <p:cNvSpPr txBox="1">
            <a:spLocks/>
          </p:cNvSpPr>
          <p:nvPr/>
        </p:nvSpPr>
        <p:spPr bwMode="auto">
          <a:xfrm>
            <a:off x="-540568" y="1155887"/>
            <a:ext cx="9505056" cy="3281225"/>
          </a:xfrm>
          <a:prstGeom prst="rect">
            <a:avLst/>
          </a:prstGeom>
          <a:solidFill>
            <a:srgbClr val="F8B44F">
              <a:alpha val="25098"/>
            </a:srgbClr>
          </a:solidFill>
          <a:ln w="9525">
            <a:noFill/>
            <a:miter lim="800000"/>
            <a:headEnd/>
            <a:tailEnd/>
          </a:ln>
        </p:spPr>
        <p:txBody>
          <a:bodyPr vert="horz" wrap="square" lIns="72000" tIns="36000" rIns="72000" bIns="36000" numCol="1" anchor="t" anchorCtr="0" compatLnSpc="1">
            <a:prstTxWarp prst="textNoShape">
              <a:avLst/>
            </a:prstTxWarp>
            <a:normAutofit/>
          </a:bodyPr>
          <a:lstStyle>
            <a:defPPr>
              <a:defRPr lang="de-DE"/>
            </a:defPPr>
            <a:lvl1pPr marL="0" indent="0" eaLnBrk="1" hangingPunct="1">
              <a:lnSpc>
                <a:spcPct val="100000"/>
              </a:lnSpc>
              <a:spcBef>
                <a:spcPts val="576"/>
              </a:spcBef>
              <a:spcAft>
                <a:spcPts val="600"/>
              </a:spcAft>
              <a:buClr>
                <a:srgbClr val="327A86"/>
              </a:buClr>
              <a:buFont typeface="Wingdings" charset="2"/>
              <a:buNone/>
              <a:defRPr sz="2000">
                <a:latin typeface="Calibri"/>
                <a:ea typeface="+mn-ea"/>
                <a:cs typeface="Calibri"/>
              </a:defRPr>
            </a:lvl1pPr>
            <a:lvl2pPr indent="0" eaLnBrk="1" hangingPunct="1">
              <a:lnSpc>
                <a:spcPct val="100000"/>
              </a:lnSpc>
              <a:spcBef>
                <a:spcPct val="20000"/>
              </a:spcBef>
              <a:spcAft>
                <a:spcPts val="600"/>
              </a:spcAft>
              <a:buClr>
                <a:srgbClr val="737373"/>
              </a:buClr>
              <a:buFont typeface="Wingdings" charset="2"/>
              <a:buNone/>
              <a:defRPr sz="1800">
                <a:latin typeface="Calibri"/>
                <a:ea typeface="+mn-ea"/>
                <a:cs typeface="Calibri"/>
              </a:defRPr>
            </a:lvl2pPr>
            <a:lvl3pPr indent="0" eaLnBrk="1" hangingPunct="1">
              <a:lnSpc>
                <a:spcPct val="100000"/>
              </a:lnSpc>
              <a:spcBef>
                <a:spcPct val="20000"/>
              </a:spcBef>
              <a:spcAft>
                <a:spcPts val="600"/>
              </a:spcAft>
              <a:buClr>
                <a:srgbClr val="CBB98A"/>
              </a:buClr>
              <a:buFont typeface="Wingdings" charset="2"/>
              <a:buNone/>
              <a:defRPr>
                <a:latin typeface="Calibri"/>
                <a:ea typeface="+mn-ea"/>
                <a:cs typeface="Calibri"/>
              </a:defRPr>
            </a:lvl3pPr>
            <a:lvl4pPr indent="0" eaLnBrk="1" hangingPunct="1">
              <a:lnSpc>
                <a:spcPct val="100000"/>
              </a:lnSpc>
              <a:spcBef>
                <a:spcPct val="20000"/>
              </a:spcBef>
              <a:spcAft>
                <a:spcPts val="600"/>
              </a:spcAft>
              <a:buClr>
                <a:srgbClr val="CBB98A"/>
              </a:buClr>
              <a:buFont typeface="Wingdings" charset="2"/>
              <a:buNone/>
              <a:defRPr sz="1800">
                <a:latin typeface="Calibri"/>
                <a:ea typeface="+mn-ea"/>
                <a:cs typeface="Calibri"/>
              </a:defRPr>
            </a:lvl4pPr>
            <a:lvl5pPr indent="0" eaLnBrk="1" hangingPunct="1">
              <a:lnSpc>
                <a:spcPct val="100000"/>
              </a:lnSpc>
              <a:spcBef>
                <a:spcPct val="20000"/>
              </a:spcBef>
              <a:spcAft>
                <a:spcPts val="600"/>
              </a:spcAft>
              <a:buClr>
                <a:srgbClr val="CBB98A"/>
              </a:buClr>
              <a:buFont typeface="Wingdings" charset="2"/>
              <a:buNone/>
              <a:defRPr sz="1800">
                <a:latin typeface="Calibri"/>
                <a:ea typeface="+mn-ea"/>
                <a:cs typeface="Calibri"/>
              </a:defRPr>
            </a:lvl5pPr>
            <a:lvl6pPr marL="2514600" indent="-228600" fontAlgn="base">
              <a:spcBef>
                <a:spcPct val="20000"/>
              </a:spcBef>
              <a:spcAft>
                <a:spcPct val="0"/>
              </a:spcAft>
              <a:buBlip>
                <a:blip r:embed="rId3"/>
              </a:buBlip>
              <a:defRPr sz="1200">
                <a:latin typeface="+mn-lt"/>
                <a:ea typeface="+mn-ea"/>
              </a:defRPr>
            </a:lvl6pPr>
            <a:lvl7pPr marL="2971800" indent="-228600" fontAlgn="base">
              <a:spcBef>
                <a:spcPct val="20000"/>
              </a:spcBef>
              <a:spcAft>
                <a:spcPct val="0"/>
              </a:spcAft>
              <a:buBlip>
                <a:blip r:embed="rId4"/>
              </a:buBlip>
              <a:defRPr sz="1200">
                <a:latin typeface="+mn-lt"/>
                <a:ea typeface="+mn-ea"/>
              </a:defRPr>
            </a:lvl7pPr>
            <a:lvl8pPr marL="3429000" indent="-228600" fontAlgn="base">
              <a:spcBef>
                <a:spcPct val="20000"/>
              </a:spcBef>
              <a:spcAft>
                <a:spcPct val="0"/>
              </a:spcAft>
              <a:buBlip>
                <a:blip r:embed="rId4"/>
              </a:buBlip>
              <a:defRPr sz="1200">
                <a:latin typeface="+mn-lt"/>
                <a:ea typeface="+mn-ea"/>
              </a:defRPr>
            </a:lvl8pPr>
            <a:lvl9pPr marL="3886200" indent="-228600" fontAlgn="base">
              <a:spcBef>
                <a:spcPct val="20000"/>
              </a:spcBef>
              <a:spcAft>
                <a:spcPct val="0"/>
              </a:spcAft>
              <a:buBlip>
                <a:blip r:embed="rId4"/>
              </a:buBlip>
              <a:defRPr sz="1200">
                <a:latin typeface="+mn-lt"/>
                <a:ea typeface="+mn-ea"/>
              </a:defRPr>
            </a:lvl9pPr>
          </a:lstStyle>
          <a:p>
            <a:endParaRPr lang="de-DE" dirty="0"/>
          </a:p>
        </p:txBody>
      </p:sp>
      <mc:AlternateContent xmlns:mc="http://schemas.openxmlformats.org/markup-compatibility/2006" xmlns:a14="http://schemas.microsoft.com/office/drawing/2010/main">
        <mc:Choice Requires="a14">
          <p:sp>
            <p:nvSpPr>
              <p:cNvPr id="2" name="Inhaltsplatzhalter 1"/>
              <p:cNvSpPr>
                <a:spLocks noGrp="1"/>
              </p:cNvSpPr>
              <p:nvPr>
                <p:ph idx="1"/>
              </p:nvPr>
            </p:nvSpPr>
            <p:spPr>
              <a:xfrm>
                <a:off x="323528" y="1124744"/>
                <a:ext cx="8640960" cy="5400600"/>
              </a:xfrm>
            </p:spPr>
            <p:txBody>
              <a:bodyPr/>
              <a:lstStyle/>
              <a:p>
                <a:pPr marL="0" indent="0">
                  <a:buNone/>
                </a:pPr>
                <a:r>
                  <a:rPr lang="de-DE" dirty="0"/>
                  <a:t>Nutzen Sie die Hilfekarten 2.3. und 2.4., um in GeoGebra folgende Aufgabe zu lösen:</a:t>
                </a:r>
              </a:p>
              <a:p>
                <a:pPr marL="0" indent="0">
                  <a:buNone/>
                </a:pPr>
                <a:endParaRPr lang="de-DE" dirty="0"/>
              </a:p>
              <a:p>
                <a:pPr marL="0" indent="0">
                  <a:buNone/>
                </a:pPr>
                <a:r>
                  <a:rPr lang="de-DE" dirty="0"/>
                  <a:t>Ein manipulierter Würfel wird gewürfelt. Die Wahrscheinlichkeit für eine Sechs bei diesem Würfel beträgt </a:t>
                </a:r>
                <a14:m>
                  <m:oMath xmlns:m="http://schemas.openxmlformats.org/officeDocument/2006/math">
                    <m:r>
                      <a:rPr lang="de-DE" i="1">
                        <a:latin typeface="Cambria Math" panose="02040503050406030204" pitchFamily="18" charset="0"/>
                      </a:rPr>
                      <m:t>𝑝</m:t>
                    </m:r>
                    <m:r>
                      <a:rPr lang="de-DE" i="1">
                        <a:latin typeface="Cambria Math" panose="02040503050406030204" pitchFamily="18" charset="0"/>
                      </a:rPr>
                      <m:t>=0.2</m:t>
                    </m:r>
                  </m:oMath>
                </a14:m>
                <a:r>
                  <a:rPr lang="de-DE" dirty="0"/>
                  <a:t>. Modellieren Sie das mehrfache Würfeln des manipulierten Würfels als Bernoulli-Kette und bearbeiten Sie dann folgende Aufgabe:</a:t>
                </a:r>
              </a:p>
              <a:p>
                <a:pPr marL="342900">
                  <a:buFont typeface="Wingdings" panose="05000000000000000000" pitchFamily="2" charset="2"/>
                  <a:buChar char="§"/>
                </a:pPr>
                <a:r>
                  <a:rPr lang="de-DE" dirty="0"/>
                  <a:t>Wie oft muss man </a:t>
                </a:r>
                <a:r>
                  <a:rPr lang="de-DE" b="1" dirty="0"/>
                  <a:t>mindestens</a:t>
                </a:r>
                <a:r>
                  <a:rPr lang="de-DE" dirty="0"/>
                  <a:t> würfeln, um mit einer Wahrscheinlichkeit von </a:t>
                </a:r>
                <a:r>
                  <a:rPr lang="de-DE" b="1" dirty="0"/>
                  <a:t>mindestens</a:t>
                </a:r>
                <a:r>
                  <a:rPr lang="de-DE" dirty="0"/>
                  <a:t> 95 %  </a:t>
                </a:r>
                <a:r>
                  <a:rPr lang="de-DE" b="1" dirty="0"/>
                  <a:t>mindestens</a:t>
                </a:r>
                <a:r>
                  <a:rPr lang="de-DE" dirty="0"/>
                  <a:t> 5-mal eine Sechs zu erhalten?</a:t>
                </a:r>
              </a:p>
              <a:p>
                <a:pPr marL="0" indent="0">
                  <a:buNone/>
                </a:pPr>
                <a:endParaRPr lang="de-DE" dirty="0"/>
              </a:p>
              <a:p>
                <a:pPr marL="342900"/>
                <a:endParaRPr lang="de-DE" dirty="0"/>
              </a:p>
              <a:p>
                <a:pPr marL="342900"/>
                <a:endParaRPr lang="de-DE" dirty="0"/>
              </a:p>
              <a:p>
                <a:pPr marL="458100" lvl="1" indent="0">
                  <a:buNone/>
                </a:pPr>
                <a:endParaRPr lang="de-DE" dirty="0"/>
              </a:p>
            </p:txBody>
          </p:sp>
        </mc:Choice>
        <mc:Fallback xmlns="">
          <p:sp>
            <p:nvSpPr>
              <p:cNvPr id="2" name="Inhaltsplatzhalter 1"/>
              <p:cNvSpPr>
                <a:spLocks noGrp="1" noRot="1" noChangeAspect="1" noMove="1" noResize="1" noEditPoints="1" noAdjustHandles="1" noChangeArrowheads="1" noChangeShapeType="1" noTextEdit="1"/>
              </p:cNvSpPr>
              <p:nvPr>
                <p:ph idx="1"/>
              </p:nvPr>
            </p:nvSpPr>
            <p:spPr>
              <a:xfrm>
                <a:off x="323528" y="1124744"/>
                <a:ext cx="8640960" cy="5400600"/>
              </a:xfrm>
              <a:blipFill>
                <a:blip r:embed="rId5"/>
                <a:stretch>
                  <a:fillRect l="-776" t="-1469"/>
                </a:stretch>
              </a:blipFill>
            </p:spPr>
            <p:txBody>
              <a:bodyPr/>
              <a:lstStyle/>
              <a:p>
                <a:r>
                  <a:rPr lang="de-DE">
                    <a:noFill/>
                  </a:rPr>
                  <a:t> </a:t>
                </a:r>
              </a:p>
            </p:txBody>
          </p:sp>
        </mc:Fallback>
      </mc:AlternateContent>
      <p:sp>
        <p:nvSpPr>
          <p:cNvPr id="3" name="Titel 2"/>
          <p:cNvSpPr>
            <a:spLocks noGrp="1"/>
          </p:cNvSpPr>
          <p:nvPr>
            <p:ph type="title"/>
          </p:nvPr>
        </p:nvSpPr>
        <p:spPr/>
        <p:txBody>
          <a:bodyPr>
            <a:normAutofit fontScale="90000"/>
          </a:bodyPr>
          <a:lstStyle/>
          <a:p>
            <a:r>
              <a:rPr lang="de-DE" dirty="0"/>
              <a:t>Arbeitsauftrag</a:t>
            </a:r>
          </a:p>
        </p:txBody>
      </p:sp>
    </p:spTree>
    <p:extLst>
      <p:ext uri="{BB962C8B-B14F-4D97-AF65-F5344CB8AC3E}">
        <p14:creationId xmlns:p14="http://schemas.microsoft.com/office/powerpoint/2010/main" val="25045817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342900">
              <a:tabLst>
                <a:tab pos="1254125" algn="l"/>
              </a:tabLst>
            </a:pPr>
            <a:r>
              <a:rPr lang="de-DE" dirty="0"/>
              <a:t>Wie man gesehen hat, ist die Berechnung der Wahrscheinlichkeiten in GeoGebra meistens aufwändiger als im Taschenrechner. </a:t>
            </a:r>
          </a:p>
          <a:p>
            <a:pPr>
              <a:tabLst>
                <a:tab pos="1254125" algn="l"/>
              </a:tabLst>
            </a:pPr>
            <a:r>
              <a:rPr lang="de-DE" dirty="0"/>
              <a:t>Unsere Empfehlung lautet daher, reine Berechnungen von Lernenden eher mit einem Taschenrechner durchführen zu lassen.</a:t>
            </a:r>
          </a:p>
          <a:p>
            <a:pPr>
              <a:tabLst>
                <a:tab pos="1254125" algn="l"/>
              </a:tabLst>
            </a:pPr>
            <a:endParaRPr lang="de-DE" dirty="0"/>
          </a:p>
          <a:p>
            <a:pPr>
              <a:tabLst>
                <a:tab pos="1254125" algn="l"/>
              </a:tabLst>
            </a:pPr>
            <a:r>
              <a:rPr lang="de-DE" dirty="0"/>
              <a:t>Erst wenn Visualisierungen mit ins Spiel kommen, sollte auf GeoGebra ausgewichen werden. </a:t>
            </a:r>
          </a:p>
          <a:p>
            <a:pPr>
              <a:tabLst>
                <a:tab pos="1254125" algn="l"/>
              </a:tabLst>
            </a:pPr>
            <a:r>
              <a:rPr lang="de-DE" dirty="0"/>
              <a:t>Dabei lohnt es sich häufig, mit bereits vorgefertigten Dateien zu arbeiten, die den Lernenden zur Verfügung gestellt werden. </a:t>
            </a:r>
          </a:p>
        </p:txBody>
      </p:sp>
      <p:sp>
        <p:nvSpPr>
          <p:cNvPr id="3" name="Titel 2"/>
          <p:cNvSpPr>
            <a:spLocks noGrp="1"/>
          </p:cNvSpPr>
          <p:nvPr>
            <p:ph type="title"/>
          </p:nvPr>
        </p:nvSpPr>
        <p:spPr/>
        <p:txBody>
          <a:bodyPr>
            <a:normAutofit fontScale="90000"/>
          </a:bodyPr>
          <a:lstStyle/>
          <a:p>
            <a:r>
              <a:rPr lang="de-DE" dirty="0"/>
              <a:t>(Rechen-)Befehle zur Stochastik</a:t>
            </a:r>
          </a:p>
        </p:txBody>
      </p:sp>
    </p:spTree>
    <p:extLst>
      <p:ext uri="{BB962C8B-B14F-4D97-AF65-F5344CB8AC3E}">
        <p14:creationId xmlns:p14="http://schemas.microsoft.com/office/powerpoint/2010/main" val="35788178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342900"/>
            <a:r>
              <a:rPr lang="de-DE" dirty="0"/>
              <a:t>Die gerade durchgeführten Berechnungen werden verständlicher, wenn sie durch Visualisierungen unterstützt werden. </a:t>
            </a:r>
          </a:p>
          <a:p>
            <a:pPr marL="342900"/>
            <a:r>
              <a:rPr lang="de-DE" dirty="0"/>
              <a:t>Hierbei kann man zwischen </a:t>
            </a:r>
            <a:r>
              <a:rPr lang="de-DE" i="1" dirty="0"/>
              <a:t>einfachen</a:t>
            </a:r>
            <a:r>
              <a:rPr lang="de-DE" dirty="0"/>
              <a:t> und </a:t>
            </a:r>
            <a:r>
              <a:rPr lang="de-DE" i="1" dirty="0"/>
              <a:t>komplexeren</a:t>
            </a:r>
            <a:r>
              <a:rPr lang="de-DE" dirty="0"/>
              <a:t> Darstellungsmöglichkeiten in GeoGebra unterscheiden. </a:t>
            </a:r>
          </a:p>
          <a:p>
            <a:pPr marL="342900"/>
            <a:r>
              <a:rPr lang="de-DE" dirty="0"/>
              <a:t>Beide Möglichkeiten werden im Folgenden vorgestellt. </a:t>
            </a:r>
          </a:p>
        </p:txBody>
      </p:sp>
      <p:sp>
        <p:nvSpPr>
          <p:cNvPr id="3" name="Titel 2"/>
          <p:cNvSpPr>
            <a:spLocks noGrp="1"/>
          </p:cNvSpPr>
          <p:nvPr>
            <p:ph type="title"/>
          </p:nvPr>
        </p:nvSpPr>
        <p:spPr/>
        <p:txBody>
          <a:bodyPr>
            <a:normAutofit fontScale="90000"/>
          </a:bodyPr>
          <a:lstStyle/>
          <a:p>
            <a:r>
              <a:rPr lang="de-DE" dirty="0"/>
              <a:t>Visualisierungen der Binomialverteilung </a:t>
            </a:r>
          </a:p>
        </p:txBody>
      </p:sp>
      <p:pic>
        <p:nvPicPr>
          <p:cNvPr id="8" name="Grafik 7"/>
          <p:cNvPicPr>
            <a:picLocks noChangeAspect="1"/>
          </p:cNvPicPr>
          <p:nvPr/>
        </p:nvPicPr>
        <p:blipFill rotWithShape="1">
          <a:blip r:embed="rId2"/>
          <a:srcRect l="11253" r="16408"/>
          <a:stretch/>
        </p:blipFill>
        <p:spPr>
          <a:xfrm>
            <a:off x="323528" y="4149080"/>
            <a:ext cx="4498147" cy="2171764"/>
          </a:xfrm>
          <a:prstGeom prst="rect">
            <a:avLst/>
          </a:prstGeom>
          <a:ln w="28575">
            <a:solidFill>
              <a:srgbClr val="327A86"/>
            </a:solidFill>
          </a:ln>
        </p:spPr>
      </p:pic>
      <p:pic>
        <p:nvPicPr>
          <p:cNvPr id="10" name="Grafik 9"/>
          <p:cNvPicPr>
            <a:picLocks noChangeAspect="1"/>
          </p:cNvPicPr>
          <p:nvPr/>
        </p:nvPicPr>
        <p:blipFill rotWithShape="1">
          <a:blip r:embed="rId3"/>
          <a:srcRect b="1581"/>
          <a:stretch/>
        </p:blipFill>
        <p:spPr>
          <a:xfrm>
            <a:off x="4011565" y="3429000"/>
            <a:ext cx="4813600" cy="2036574"/>
          </a:xfrm>
          <a:prstGeom prst="rect">
            <a:avLst/>
          </a:prstGeom>
          <a:ln w="28575">
            <a:solidFill>
              <a:srgbClr val="327A86"/>
            </a:solidFill>
          </a:ln>
        </p:spPr>
      </p:pic>
    </p:spTree>
    <p:extLst>
      <p:ext uri="{BB962C8B-B14F-4D97-AF65-F5344CB8AC3E}">
        <p14:creationId xmlns:p14="http://schemas.microsoft.com/office/powerpoint/2010/main" val="38180489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Inhaltsplatzhalter 2"/>
          <p:cNvSpPr txBox="1">
            <a:spLocks/>
          </p:cNvSpPr>
          <p:nvPr/>
        </p:nvSpPr>
        <p:spPr bwMode="auto">
          <a:xfrm>
            <a:off x="-324544" y="1155887"/>
            <a:ext cx="9433048" cy="2345121"/>
          </a:xfrm>
          <a:prstGeom prst="rect">
            <a:avLst/>
          </a:prstGeom>
          <a:solidFill>
            <a:srgbClr val="F8B44F">
              <a:alpha val="25098"/>
            </a:srgbClr>
          </a:solidFill>
          <a:ln w="9525">
            <a:noFill/>
            <a:miter lim="800000"/>
            <a:headEnd/>
            <a:tailEnd/>
          </a:ln>
        </p:spPr>
        <p:txBody>
          <a:bodyPr vert="horz" wrap="square" lIns="72000" tIns="36000" rIns="72000" bIns="36000" numCol="1" anchor="t" anchorCtr="0" compatLnSpc="1">
            <a:prstTxWarp prst="textNoShape">
              <a:avLst/>
            </a:prstTxWarp>
            <a:normAutofit/>
          </a:bodyPr>
          <a:lstStyle>
            <a:defPPr>
              <a:defRPr lang="de-DE"/>
            </a:defPPr>
            <a:lvl1pPr marL="0" indent="0" eaLnBrk="1" hangingPunct="1">
              <a:lnSpc>
                <a:spcPct val="100000"/>
              </a:lnSpc>
              <a:spcBef>
                <a:spcPts val="576"/>
              </a:spcBef>
              <a:spcAft>
                <a:spcPts val="600"/>
              </a:spcAft>
              <a:buClr>
                <a:srgbClr val="327A86"/>
              </a:buClr>
              <a:buFont typeface="Wingdings" charset="2"/>
              <a:buNone/>
              <a:defRPr sz="2000">
                <a:latin typeface="Calibri"/>
                <a:ea typeface="+mn-ea"/>
                <a:cs typeface="Calibri"/>
              </a:defRPr>
            </a:lvl1pPr>
            <a:lvl2pPr indent="0" eaLnBrk="1" hangingPunct="1">
              <a:lnSpc>
                <a:spcPct val="100000"/>
              </a:lnSpc>
              <a:spcBef>
                <a:spcPct val="20000"/>
              </a:spcBef>
              <a:spcAft>
                <a:spcPts val="600"/>
              </a:spcAft>
              <a:buClr>
                <a:srgbClr val="737373"/>
              </a:buClr>
              <a:buFont typeface="Wingdings" charset="2"/>
              <a:buNone/>
              <a:defRPr sz="1800">
                <a:latin typeface="Calibri"/>
                <a:ea typeface="+mn-ea"/>
                <a:cs typeface="Calibri"/>
              </a:defRPr>
            </a:lvl2pPr>
            <a:lvl3pPr indent="0" eaLnBrk="1" hangingPunct="1">
              <a:lnSpc>
                <a:spcPct val="100000"/>
              </a:lnSpc>
              <a:spcBef>
                <a:spcPct val="20000"/>
              </a:spcBef>
              <a:spcAft>
                <a:spcPts val="600"/>
              </a:spcAft>
              <a:buClr>
                <a:srgbClr val="CBB98A"/>
              </a:buClr>
              <a:buFont typeface="Wingdings" charset="2"/>
              <a:buNone/>
              <a:defRPr>
                <a:latin typeface="Calibri"/>
                <a:ea typeface="+mn-ea"/>
                <a:cs typeface="Calibri"/>
              </a:defRPr>
            </a:lvl3pPr>
            <a:lvl4pPr indent="0" eaLnBrk="1" hangingPunct="1">
              <a:lnSpc>
                <a:spcPct val="100000"/>
              </a:lnSpc>
              <a:spcBef>
                <a:spcPct val="20000"/>
              </a:spcBef>
              <a:spcAft>
                <a:spcPts val="600"/>
              </a:spcAft>
              <a:buClr>
                <a:srgbClr val="CBB98A"/>
              </a:buClr>
              <a:buFont typeface="Wingdings" charset="2"/>
              <a:buNone/>
              <a:defRPr sz="1800">
                <a:latin typeface="Calibri"/>
                <a:ea typeface="+mn-ea"/>
                <a:cs typeface="Calibri"/>
              </a:defRPr>
            </a:lvl4pPr>
            <a:lvl5pPr indent="0" eaLnBrk="1" hangingPunct="1">
              <a:lnSpc>
                <a:spcPct val="100000"/>
              </a:lnSpc>
              <a:spcBef>
                <a:spcPct val="20000"/>
              </a:spcBef>
              <a:spcAft>
                <a:spcPts val="600"/>
              </a:spcAft>
              <a:buClr>
                <a:srgbClr val="CBB98A"/>
              </a:buClr>
              <a:buFont typeface="Wingdings" charset="2"/>
              <a:buNone/>
              <a:defRPr sz="1800">
                <a:latin typeface="Calibri"/>
                <a:ea typeface="+mn-ea"/>
                <a:cs typeface="Calibri"/>
              </a:defRPr>
            </a:lvl5pPr>
            <a:lvl6pPr marL="2514600" indent="-228600" fontAlgn="base">
              <a:spcBef>
                <a:spcPct val="20000"/>
              </a:spcBef>
              <a:spcAft>
                <a:spcPct val="0"/>
              </a:spcAft>
              <a:buBlip>
                <a:blip r:embed="rId3"/>
              </a:buBlip>
              <a:defRPr sz="1200">
                <a:latin typeface="+mn-lt"/>
                <a:ea typeface="+mn-ea"/>
              </a:defRPr>
            </a:lvl6pPr>
            <a:lvl7pPr marL="2971800" indent="-228600" fontAlgn="base">
              <a:spcBef>
                <a:spcPct val="20000"/>
              </a:spcBef>
              <a:spcAft>
                <a:spcPct val="0"/>
              </a:spcAft>
              <a:buBlip>
                <a:blip r:embed="rId4"/>
              </a:buBlip>
              <a:defRPr sz="1200">
                <a:latin typeface="+mn-lt"/>
                <a:ea typeface="+mn-ea"/>
              </a:defRPr>
            </a:lvl7pPr>
            <a:lvl8pPr marL="3429000" indent="-228600" fontAlgn="base">
              <a:spcBef>
                <a:spcPct val="20000"/>
              </a:spcBef>
              <a:spcAft>
                <a:spcPct val="0"/>
              </a:spcAft>
              <a:buBlip>
                <a:blip r:embed="rId4"/>
              </a:buBlip>
              <a:defRPr sz="1200">
                <a:latin typeface="+mn-lt"/>
                <a:ea typeface="+mn-ea"/>
              </a:defRPr>
            </a:lvl8pPr>
            <a:lvl9pPr marL="3886200" indent="-228600" fontAlgn="base">
              <a:spcBef>
                <a:spcPct val="20000"/>
              </a:spcBef>
              <a:spcAft>
                <a:spcPct val="0"/>
              </a:spcAft>
              <a:buBlip>
                <a:blip r:embed="rId4"/>
              </a:buBlip>
              <a:defRPr sz="1200">
                <a:latin typeface="+mn-lt"/>
                <a:ea typeface="+mn-ea"/>
              </a:defRPr>
            </a:lvl9pPr>
          </a:lstStyle>
          <a:p>
            <a:endParaRPr lang="de-DE" dirty="0"/>
          </a:p>
        </p:txBody>
      </p:sp>
      <p:sp>
        <p:nvSpPr>
          <p:cNvPr id="6" name="Inhaltsplatzhalter 5"/>
          <p:cNvSpPr>
            <a:spLocks noGrp="1"/>
          </p:cNvSpPr>
          <p:nvPr>
            <p:ph idx="1"/>
          </p:nvPr>
        </p:nvSpPr>
        <p:spPr/>
        <p:txBody>
          <a:bodyPr/>
          <a:lstStyle/>
          <a:p>
            <a:pPr marL="742950" lvl="1" indent="-285750">
              <a:buFont typeface="Wingdings" charset="2"/>
              <a:buChar char="§"/>
            </a:pPr>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Arbeitsauftrag</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467544" y="1268760"/>
                <a:ext cx="863257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r>
                  <a:rPr lang="de-DE" dirty="0"/>
                  <a:t>Nutzen Sie die Hilfekarten 2.5. und 2.6., um </a:t>
                </a:r>
                <a:r>
                  <a:rPr lang="de-DE" kern="0" dirty="0"/>
                  <a:t>eine geeignete (einfache) Visualisierung der folgenden Funktionen in Abhängigkeit von </a:t>
                </a:r>
                <a14:m>
                  <m:oMath xmlns:m="http://schemas.openxmlformats.org/officeDocument/2006/math">
                    <m:r>
                      <a:rPr lang="de-DE" b="0" i="1" kern="0" dirty="0" smtClean="0">
                        <a:latin typeface="Cambria Math" panose="02040503050406030204" pitchFamily="18" charset="0"/>
                      </a:rPr>
                      <m:t>𝑛</m:t>
                    </m:r>
                  </m:oMath>
                </a14:m>
                <a:r>
                  <a:rPr lang="de-DE" kern="0" dirty="0"/>
                  <a:t> und </a:t>
                </a:r>
                <a14:m>
                  <m:oMath xmlns:m="http://schemas.openxmlformats.org/officeDocument/2006/math">
                    <m:r>
                      <a:rPr lang="de-DE" i="1" kern="0" dirty="0" smtClean="0">
                        <a:latin typeface="Cambria Math" panose="02040503050406030204" pitchFamily="18" charset="0"/>
                      </a:rPr>
                      <m:t>𝑝</m:t>
                    </m:r>
                  </m:oMath>
                </a14:m>
                <a:r>
                  <a:rPr lang="de-DE" kern="0" dirty="0"/>
                  <a:t> sowie </a:t>
                </a:r>
                <a14:m>
                  <m:oMath xmlns:m="http://schemas.openxmlformats.org/officeDocument/2006/math">
                    <m:r>
                      <a:rPr lang="de-DE" i="1" kern="0" dirty="0" smtClean="0">
                        <a:latin typeface="Cambria Math" panose="02040503050406030204" pitchFamily="18" charset="0"/>
                      </a:rPr>
                      <m:t>𝑘</m:t>
                    </m:r>
                  </m:oMath>
                </a14:m>
                <a:r>
                  <a:rPr lang="de-DE" kern="0" dirty="0"/>
                  <a:t> zu erstellen:</a:t>
                </a:r>
              </a:p>
              <a:p>
                <a:pPr marL="800100" lvl="1" indent="-342900">
                  <a:buClr>
                    <a:schemeClr val="tx2"/>
                  </a:buClr>
                  <a:buFont typeface="+mj-lt"/>
                  <a:buAutoNum type="alphaLcParenR"/>
                </a:pPr>
                <a:r>
                  <a:rPr lang="de-DE" sz="2000" kern="0" dirty="0"/>
                  <a:t> </a:t>
                </a:r>
                <a:r>
                  <a:rPr lang="de-DE" sz="2000" b="0" i="0" kern="0" dirty="0">
                    <a:latin typeface="Calibri" panose="020F0502020204030204" pitchFamily="34" charset="0"/>
                    <a:cs typeface="Calibri" panose="020F0502020204030204" pitchFamily="34" charset="0"/>
                  </a:rPr>
                  <a:t>Binomialverteilung zu den Parametern </a:t>
                </a:r>
                <a14:m>
                  <m:oMath xmlns:m="http://schemas.openxmlformats.org/officeDocument/2006/math">
                    <m:r>
                      <a:rPr lang="de-DE" sz="2000" b="0" i="1" kern="0" dirty="0" smtClean="0">
                        <a:latin typeface="Cambria Math" panose="02040503050406030204" pitchFamily="18" charset="0"/>
                        <a:cs typeface="Calibri" panose="020F0502020204030204" pitchFamily="34" charset="0"/>
                      </a:rPr>
                      <m:t>𝑛</m:t>
                    </m:r>
                  </m:oMath>
                </a14:m>
                <a:r>
                  <a:rPr lang="de-DE" sz="2000" b="0" i="0" kern="0" dirty="0">
                    <a:latin typeface="Calibri" panose="020F0502020204030204" pitchFamily="34" charset="0"/>
                    <a:cs typeface="Calibri" panose="020F0502020204030204" pitchFamily="34" charset="0"/>
                  </a:rPr>
                  <a:t> und </a:t>
                </a:r>
                <a14:m>
                  <m:oMath xmlns:m="http://schemas.openxmlformats.org/officeDocument/2006/math">
                    <m:r>
                      <a:rPr lang="de-DE" sz="2000" b="0" i="1" kern="0" dirty="0" smtClean="0">
                        <a:latin typeface="Cambria Math" panose="02040503050406030204" pitchFamily="18" charset="0"/>
                        <a:cs typeface="Calibri" panose="020F0502020204030204" pitchFamily="34" charset="0"/>
                      </a:rPr>
                      <m:t>𝑝</m:t>
                    </m:r>
                  </m:oMath>
                </a14:m>
                <a:r>
                  <a:rPr lang="de-DE" sz="2000" b="0" i="0" kern="0" dirty="0">
                    <a:latin typeface="Calibri" panose="020F0502020204030204" pitchFamily="34" charset="0"/>
                    <a:cs typeface="Calibri" panose="020F0502020204030204" pitchFamily="34" charset="0"/>
                  </a:rPr>
                  <a:t> </a:t>
                </a:r>
                <a:endParaRPr lang="de-DE" sz="2000" b="0" kern="0" dirty="0">
                  <a:latin typeface="Calibri" panose="020F0502020204030204" pitchFamily="34" charset="0"/>
                  <a:cs typeface="Calibri" panose="020F0502020204030204" pitchFamily="34" charset="0"/>
                </a:endParaRPr>
              </a:p>
              <a:p>
                <a:pPr marL="800100" lvl="1" indent="-342900">
                  <a:buClr>
                    <a:schemeClr val="tx2"/>
                  </a:buClr>
                  <a:buFont typeface="+mj-lt"/>
                  <a:buAutoNum type="alphaLcParenR"/>
                </a:pPr>
                <a:r>
                  <a:rPr lang="de-DE" sz="2000" kern="0" dirty="0"/>
                  <a:t> </a:t>
                </a:r>
                <a14:m>
                  <m:oMath xmlns:m="http://schemas.openxmlformats.org/officeDocument/2006/math">
                    <m:r>
                      <a:rPr lang="de-DE" sz="2000" b="0" i="1" kern="0" smtClean="0">
                        <a:latin typeface="Cambria Math" panose="02040503050406030204" pitchFamily="18" charset="0"/>
                      </a:rPr>
                      <m:t>𝑥</m:t>
                    </m:r>
                    <m:r>
                      <a:rPr lang="de-DE" sz="2000" b="0" i="1" kern="0" smtClean="0">
                        <a:latin typeface="Cambria Math" panose="02040503050406030204" pitchFamily="18" charset="0"/>
                      </a:rPr>
                      <m:t>=</m:t>
                    </m:r>
                    <m:r>
                      <a:rPr lang="de-DE" sz="2000" b="0" i="1" kern="0" smtClean="0">
                        <a:latin typeface="Cambria Math" panose="02040503050406030204" pitchFamily="18" charset="0"/>
                      </a:rPr>
                      <m:t>𝑘</m:t>
                    </m:r>
                  </m:oMath>
                </a14:m>
                <a:r>
                  <a:rPr lang="de-DE" sz="2000" kern="0" dirty="0"/>
                  <a:t> (senkrechte Gerade in Abhängigkeit von </a:t>
                </a:r>
                <a14:m>
                  <m:oMath xmlns:m="http://schemas.openxmlformats.org/officeDocument/2006/math">
                    <m:r>
                      <a:rPr lang="de-DE" sz="2000" b="0" i="1" kern="0" dirty="0" smtClean="0">
                        <a:latin typeface="Cambria Math" panose="02040503050406030204" pitchFamily="18" charset="0"/>
                      </a:rPr>
                      <m:t>𝑘</m:t>
                    </m:r>
                  </m:oMath>
                </a14:m>
                <a:r>
                  <a:rPr lang="de-DE" sz="2000" kern="0" dirty="0"/>
                  <a:t>)</a:t>
                </a:r>
              </a:p>
              <a:p>
                <a:r>
                  <a:rPr lang="de-DE" kern="0" dirty="0"/>
                  <a:t>Lassen Sie sich anschließend auch die Wahrscheinlichkeit für </a:t>
                </a:r>
                <a14:m>
                  <m:oMath xmlns:m="http://schemas.openxmlformats.org/officeDocument/2006/math">
                    <m:r>
                      <a:rPr lang="de-DE" b="0" i="1" kern="0" smtClean="0">
                        <a:latin typeface="Cambria Math" panose="02040503050406030204" pitchFamily="18" charset="0"/>
                      </a:rPr>
                      <m:t>𝑃</m:t>
                    </m:r>
                    <m:r>
                      <a:rPr lang="de-DE" b="0" i="1" kern="0" smtClean="0">
                        <a:latin typeface="Cambria Math" panose="02040503050406030204" pitchFamily="18" charset="0"/>
                      </a:rPr>
                      <m:t>(</m:t>
                    </m:r>
                    <m:r>
                      <a:rPr lang="de-DE" b="0" i="1" kern="0" smtClean="0">
                        <a:latin typeface="Cambria Math" panose="02040503050406030204" pitchFamily="18" charset="0"/>
                      </a:rPr>
                      <m:t>𝑋</m:t>
                    </m:r>
                    <m:r>
                      <a:rPr lang="de-DE" b="0" i="1" kern="0" smtClean="0">
                        <a:latin typeface="Cambria Math" panose="02040503050406030204" pitchFamily="18" charset="0"/>
                      </a:rPr>
                      <m:t>≤</m:t>
                    </m:r>
                    <m:r>
                      <a:rPr lang="de-DE" b="0" i="1" kern="0" smtClean="0">
                        <a:latin typeface="Cambria Math" panose="02040503050406030204" pitchFamily="18" charset="0"/>
                      </a:rPr>
                      <m:t>𝑘</m:t>
                    </m:r>
                    <m:r>
                      <a:rPr lang="de-DE" b="0" i="1" kern="0" smtClean="0">
                        <a:latin typeface="Cambria Math" panose="02040503050406030204" pitchFamily="18" charset="0"/>
                      </a:rPr>
                      <m:t>)</m:t>
                    </m:r>
                  </m:oMath>
                </a14:m>
                <a:r>
                  <a:rPr lang="de-DE" kern="0" dirty="0"/>
                  <a:t> anzeigen. </a:t>
                </a:r>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467544" y="1268760"/>
                <a:ext cx="8632576" cy="5400600"/>
              </a:xfrm>
              <a:prstGeom prst="rect">
                <a:avLst/>
              </a:prstGeom>
              <a:blipFill>
                <a:blip r:embed="rId5"/>
                <a:stretch>
                  <a:fillRect l="-565" t="-1467" r="-706"/>
                </a:stretch>
              </a:blipFill>
              <a:ln w="9525">
                <a:noFill/>
                <a:miter lim="800000"/>
                <a:headEnd/>
                <a:tailEnd/>
              </a:ln>
            </p:spPr>
            <p:txBody>
              <a:bodyPr/>
              <a:lstStyle/>
              <a:p>
                <a:r>
                  <a:rPr lang="de-DE">
                    <a:noFill/>
                  </a:rPr>
                  <a:t> </a:t>
                </a:r>
              </a:p>
            </p:txBody>
          </p:sp>
        </mc:Fallback>
      </mc:AlternateContent>
      <p:pic>
        <p:nvPicPr>
          <p:cNvPr id="10" name="Grafik 9"/>
          <p:cNvPicPr>
            <a:picLocks noChangeAspect="1"/>
          </p:cNvPicPr>
          <p:nvPr/>
        </p:nvPicPr>
        <p:blipFill>
          <a:blip r:embed="rId6"/>
          <a:stretch>
            <a:fillRect/>
          </a:stretch>
        </p:blipFill>
        <p:spPr>
          <a:xfrm>
            <a:off x="790203" y="3864678"/>
            <a:ext cx="7491585" cy="2228618"/>
          </a:xfrm>
          <a:prstGeom prst="rect">
            <a:avLst/>
          </a:prstGeom>
          <a:ln w="28575">
            <a:solidFill>
              <a:srgbClr val="327A86"/>
            </a:solidFill>
          </a:ln>
        </p:spPr>
      </p:pic>
    </p:spTree>
    <p:extLst>
      <p:ext uri="{BB962C8B-B14F-4D97-AF65-F5344CB8AC3E}">
        <p14:creationId xmlns:p14="http://schemas.microsoft.com/office/powerpoint/2010/main" val="16065329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Inhaltsplatzhalter 2"/>
          <p:cNvSpPr txBox="1">
            <a:spLocks/>
          </p:cNvSpPr>
          <p:nvPr/>
        </p:nvSpPr>
        <p:spPr bwMode="auto">
          <a:xfrm>
            <a:off x="-540568" y="1155887"/>
            <a:ext cx="9289032" cy="2057089"/>
          </a:xfrm>
          <a:prstGeom prst="rect">
            <a:avLst/>
          </a:prstGeom>
          <a:solidFill>
            <a:srgbClr val="F8B44F">
              <a:alpha val="25098"/>
            </a:srgbClr>
          </a:solidFill>
          <a:ln w="9525">
            <a:noFill/>
            <a:miter lim="800000"/>
            <a:headEnd/>
            <a:tailEnd/>
          </a:ln>
        </p:spPr>
        <p:txBody>
          <a:bodyPr vert="horz" wrap="square" lIns="72000" tIns="36000" rIns="72000" bIns="36000" numCol="1" anchor="t" anchorCtr="0" compatLnSpc="1">
            <a:prstTxWarp prst="textNoShape">
              <a:avLst/>
            </a:prstTxWarp>
            <a:normAutofit/>
          </a:bodyPr>
          <a:lstStyle>
            <a:defPPr>
              <a:defRPr lang="de-DE"/>
            </a:defPPr>
            <a:lvl1pPr marL="0" indent="0" eaLnBrk="1" hangingPunct="1">
              <a:lnSpc>
                <a:spcPct val="100000"/>
              </a:lnSpc>
              <a:spcBef>
                <a:spcPts val="576"/>
              </a:spcBef>
              <a:spcAft>
                <a:spcPts val="600"/>
              </a:spcAft>
              <a:buClr>
                <a:srgbClr val="327A86"/>
              </a:buClr>
              <a:buFont typeface="Wingdings" charset="2"/>
              <a:buNone/>
              <a:defRPr sz="2000">
                <a:latin typeface="Calibri"/>
                <a:ea typeface="+mn-ea"/>
                <a:cs typeface="Calibri"/>
              </a:defRPr>
            </a:lvl1pPr>
            <a:lvl2pPr indent="0" eaLnBrk="1" hangingPunct="1">
              <a:lnSpc>
                <a:spcPct val="100000"/>
              </a:lnSpc>
              <a:spcBef>
                <a:spcPct val="20000"/>
              </a:spcBef>
              <a:spcAft>
                <a:spcPts val="600"/>
              </a:spcAft>
              <a:buClr>
                <a:srgbClr val="737373"/>
              </a:buClr>
              <a:buFont typeface="Wingdings" charset="2"/>
              <a:buNone/>
              <a:defRPr sz="1800">
                <a:latin typeface="Calibri"/>
                <a:ea typeface="+mn-ea"/>
                <a:cs typeface="Calibri"/>
              </a:defRPr>
            </a:lvl2pPr>
            <a:lvl3pPr indent="0" eaLnBrk="1" hangingPunct="1">
              <a:lnSpc>
                <a:spcPct val="100000"/>
              </a:lnSpc>
              <a:spcBef>
                <a:spcPct val="20000"/>
              </a:spcBef>
              <a:spcAft>
                <a:spcPts val="600"/>
              </a:spcAft>
              <a:buClr>
                <a:srgbClr val="CBB98A"/>
              </a:buClr>
              <a:buFont typeface="Wingdings" charset="2"/>
              <a:buNone/>
              <a:defRPr>
                <a:latin typeface="Calibri"/>
                <a:ea typeface="+mn-ea"/>
                <a:cs typeface="Calibri"/>
              </a:defRPr>
            </a:lvl3pPr>
            <a:lvl4pPr indent="0" eaLnBrk="1" hangingPunct="1">
              <a:lnSpc>
                <a:spcPct val="100000"/>
              </a:lnSpc>
              <a:spcBef>
                <a:spcPct val="20000"/>
              </a:spcBef>
              <a:spcAft>
                <a:spcPts val="600"/>
              </a:spcAft>
              <a:buClr>
                <a:srgbClr val="CBB98A"/>
              </a:buClr>
              <a:buFont typeface="Wingdings" charset="2"/>
              <a:buNone/>
              <a:defRPr sz="1800">
                <a:latin typeface="Calibri"/>
                <a:ea typeface="+mn-ea"/>
                <a:cs typeface="Calibri"/>
              </a:defRPr>
            </a:lvl4pPr>
            <a:lvl5pPr indent="0" eaLnBrk="1" hangingPunct="1">
              <a:lnSpc>
                <a:spcPct val="100000"/>
              </a:lnSpc>
              <a:spcBef>
                <a:spcPct val="20000"/>
              </a:spcBef>
              <a:spcAft>
                <a:spcPts val="600"/>
              </a:spcAft>
              <a:buClr>
                <a:srgbClr val="CBB98A"/>
              </a:buClr>
              <a:buFont typeface="Wingdings" charset="2"/>
              <a:buNone/>
              <a:defRPr sz="1800">
                <a:latin typeface="Calibri"/>
                <a:ea typeface="+mn-ea"/>
                <a:cs typeface="Calibri"/>
              </a:defRPr>
            </a:lvl5pPr>
            <a:lvl6pPr marL="2514600" indent="-228600" fontAlgn="base">
              <a:spcBef>
                <a:spcPct val="20000"/>
              </a:spcBef>
              <a:spcAft>
                <a:spcPct val="0"/>
              </a:spcAft>
              <a:buBlip>
                <a:blip r:embed="rId3"/>
              </a:buBlip>
              <a:defRPr sz="1200">
                <a:latin typeface="+mn-lt"/>
                <a:ea typeface="+mn-ea"/>
              </a:defRPr>
            </a:lvl6pPr>
            <a:lvl7pPr marL="2971800" indent="-228600" fontAlgn="base">
              <a:spcBef>
                <a:spcPct val="20000"/>
              </a:spcBef>
              <a:spcAft>
                <a:spcPct val="0"/>
              </a:spcAft>
              <a:buBlip>
                <a:blip r:embed="rId4"/>
              </a:buBlip>
              <a:defRPr sz="1200">
                <a:latin typeface="+mn-lt"/>
                <a:ea typeface="+mn-ea"/>
              </a:defRPr>
            </a:lvl7pPr>
            <a:lvl8pPr marL="3429000" indent="-228600" fontAlgn="base">
              <a:spcBef>
                <a:spcPct val="20000"/>
              </a:spcBef>
              <a:spcAft>
                <a:spcPct val="0"/>
              </a:spcAft>
              <a:buBlip>
                <a:blip r:embed="rId4"/>
              </a:buBlip>
              <a:defRPr sz="1200">
                <a:latin typeface="+mn-lt"/>
                <a:ea typeface="+mn-ea"/>
              </a:defRPr>
            </a:lvl8pPr>
            <a:lvl9pPr marL="3886200" indent="-228600" fontAlgn="base">
              <a:spcBef>
                <a:spcPct val="20000"/>
              </a:spcBef>
              <a:spcAft>
                <a:spcPct val="0"/>
              </a:spcAft>
              <a:buBlip>
                <a:blip r:embed="rId4"/>
              </a:buBlip>
              <a:defRPr sz="1200">
                <a:latin typeface="+mn-lt"/>
                <a:ea typeface="+mn-ea"/>
              </a:defRPr>
            </a:lvl9pPr>
          </a:lstStyle>
          <a:p>
            <a:endParaRPr lang="de-DE" dirty="0"/>
          </a:p>
        </p:txBody>
      </p:sp>
      <p:sp>
        <p:nvSpPr>
          <p:cNvPr id="6" name="Inhaltsplatzhalter 5"/>
          <p:cNvSpPr>
            <a:spLocks noGrp="1"/>
          </p:cNvSpPr>
          <p:nvPr>
            <p:ph idx="1"/>
          </p:nvPr>
        </p:nvSpPr>
        <p:spPr/>
        <p:txBody>
          <a:bodyPr/>
          <a:lstStyle/>
          <a:p>
            <a:pPr marL="742950" lvl="1" indent="-285750">
              <a:buFont typeface="Wingdings" charset="2"/>
              <a:buChar char="§"/>
            </a:pPr>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Arbeitsauftrag</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475928" y="1277144"/>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r>
                  <a:rPr lang="de-DE" dirty="0"/>
                  <a:t>Nutzen Sie die Hilfekarten 2.7. und 2.8., um </a:t>
                </a:r>
                <a:r>
                  <a:rPr lang="de-DE" kern="0" dirty="0"/>
                  <a:t>eine geeignete (komplexe) Visualisierung in Abhängigkeit von </a:t>
                </a:r>
                <a14:m>
                  <m:oMath xmlns:m="http://schemas.openxmlformats.org/officeDocument/2006/math">
                    <m:r>
                      <a:rPr lang="de-DE" b="0" i="1" kern="0" dirty="0" smtClean="0">
                        <a:latin typeface="Cambria Math" panose="02040503050406030204" pitchFamily="18" charset="0"/>
                      </a:rPr>
                      <m:t>𝑛</m:t>
                    </m:r>
                  </m:oMath>
                </a14:m>
                <a:r>
                  <a:rPr lang="de-DE" kern="0" dirty="0"/>
                  <a:t> und </a:t>
                </a:r>
                <a14:m>
                  <m:oMath xmlns:m="http://schemas.openxmlformats.org/officeDocument/2006/math">
                    <m:r>
                      <a:rPr lang="de-DE" i="1" kern="0" dirty="0" smtClean="0">
                        <a:latin typeface="Cambria Math" panose="02040503050406030204" pitchFamily="18" charset="0"/>
                      </a:rPr>
                      <m:t>𝑝</m:t>
                    </m:r>
                  </m:oMath>
                </a14:m>
                <a:r>
                  <a:rPr lang="de-DE" kern="0" dirty="0"/>
                  <a:t> sowie </a:t>
                </a:r>
                <a14:m>
                  <m:oMath xmlns:m="http://schemas.openxmlformats.org/officeDocument/2006/math">
                    <m:r>
                      <a:rPr lang="de-DE" i="1" kern="0" dirty="0" smtClean="0">
                        <a:latin typeface="Cambria Math" panose="02040503050406030204" pitchFamily="18" charset="0"/>
                      </a:rPr>
                      <m:t>𝑘</m:t>
                    </m:r>
                  </m:oMath>
                </a14:m>
                <a:r>
                  <a:rPr lang="de-DE" kern="0" dirty="0"/>
                  <a:t> zu erstellen:</a:t>
                </a:r>
              </a:p>
              <a:p>
                <a:pPr marL="342900" indent="-342900">
                  <a:buFont typeface="Wingdings" panose="05000000000000000000" pitchFamily="2" charset="2"/>
                  <a:buChar char="§"/>
                </a:pPr>
                <a:r>
                  <a:rPr lang="de-DE" kern="0" dirty="0"/>
                  <a:t>Visualisierung einer Binomialverteilung, bei der das Signifikanzniveau bzw. Fehler 1. Art (</a:t>
                </a:r>
                <a14:m>
                  <m:oMath xmlns:m="http://schemas.openxmlformats.org/officeDocument/2006/math">
                    <m:r>
                      <a:rPr lang="de-DE" i="1" kern="0">
                        <a:latin typeface="Cambria Math" panose="02040503050406030204" pitchFamily="18" charset="0"/>
                      </a:rPr>
                      <m:t>𝛼</m:t>
                    </m:r>
                  </m:oMath>
                </a14:m>
                <a:r>
                  <a:rPr lang="de-DE" kern="0" dirty="0"/>
                  <a:t> - Fehler) orange hervorgehoben und die Wahrscheinlichkeiten berechnet werden.</a:t>
                </a:r>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475928" y="1277144"/>
                <a:ext cx="8424936" cy="5400600"/>
              </a:xfrm>
              <a:prstGeom prst="rect">
                <a:avLst/>
              </a:prstGeom>
              <a:blipFill>
                <a:blip r:embed="rId5"/>
                <a:stretch>
                  <a:fillRect l="-579" t="-1469"/>
                </a:stretch>
              </a:blipFill>
              <a:ln w="9525">
                <a:noFill/>
                <a:miter lim="800000"/>
                <a:headEnd/>
                <a:tailEnd/>
              </a:ln>
            </p:spPr>
            <p:txBody>
              <a:bodyPr/>
              <a:lstStyle/>
              <a:p>
                <a:r>
                  <a:rPr lang="de-DE">
                    <a:noFill/>
                  </a:rPr>
                  <a:t> </a:t>
                </a:r>
              </a:p>
            </p:txBody>
          </p:sp>
        </mc:Fallback>
      </mc:AlternateContent>
      <p:pic>
        <p:nvPicPr>
          <p:cNvPr id="15" name="Grafik 14"/>
          <p:cNvPicPr>
            <a:picLocks noChangeAspect="1"/>
          </p:cNvPicPr>
          <p:nvPr/>
        </p:nvPicPr>
        <p:blipFill>
          <a:blip r:embed="rId6"/>
          <a:stretch>
            <a:fillRect/>
          </a:stretch>
        </p:blipFill>
        <p:spPr>
          <a:xfrm>
            <a:off x="1547664" y="3501008"/>
            <a:ext cx="6121953" cy="2631736"/>
          </a:xfrm>
          <a:prstGeom prst="rect">
            <a:avLst/>
          </a:prstGeom>
          <a:ln w="28575">
            <a:solidFill>
              <a:srgbClr val="327A86"/>
            </a:solidFill>
          </a:ln>
        </p:spPr>
      </p:pic>
    </p:spTree>
    <p:extLst>
      <p:ext uri="{BB962C8B-B14F-4D97-AF65-F5344CB8AC3E}">
        <p14:creationId xmlns:p14="http://schemas.microsoft.com/office/powerpoint/2010/main" val="30102453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Inhaltsplatzhalter 2"/>
          <p:cNvSpPr txBox="1">
            <a:spLocks/>
          </p:cNvSpPr>
          <p:nvPr/>
        </p:nvSpPr>
        <p:spPr bwMode="auto">
          <a:xfrm>
            <a:off x="-604418" y="1124744"/>
            <a:ext cx="9352882" cy="5040560"/>
          </a:xfrm>
          <a:prstGeom prst="rect">
            <a:avLst/>
          </a:prstGeom>
          <a:solidFill>
            <a:srgbClr val="F8B44F">
              <a:alpha val="25098"/>
            </a:srgbClr>
          </a:solidFill>
          <a:ln w="9525">
            <a:noFill/>
            <a:miter lim="800000"/>
            <a:headEnd/>
            <a:tailEnd/>
          </a:ln>
        </p:spPr>
        <p:txBody>
          <a:bodyPr vert="horz" wrap="square" lIns="72000" tIns="36000" rIns="72000" bIns="36000" numCol="1" anchor="t" anchorCtr="0" compatLnSpc="1">
            <a:prstTxWarp prst="textNoShape">
              <a:avLst/>
            </a:prstTxWarp>
            <a:normAutofit/>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endParaRPr lang="de-DE" dirty="0"/>
          </a:p>
        </p:txBody>
      </p:sp>
      <p:sp>
        <p:nvSpPr>
          <p:cNvPr id="6" name="Inhaltsplatzhalter 5"/>
          <p:cNvSpPr>
            <a:spLocks noGrp="1"/>
          </p:cNvSpPr>
          <p:nvPr>
            <p:ph idx="1"/>
          </p:nvPr>
        </p:nvSpPr>
        <p:spPr/>
        <p:txBody>
          <a:bodyPr/>
          <a:lstStyle/>
          <a:p>
            <a:pPr marL="742950" lvl="1" indent="-285750">
              <a:buFont typeface="Wingdings" charset="2"/>
              <a:buChar char="§"/>
            </a:pPr>
            <a:endParaRPr lang="de-DE" dirty="0">
              <a:solidFill>
                <a:prstClr val="black"/>
              </a:solidFill>
            </a:endParaRPr>
          </a:p>
          <a:p>
            <a:pPr marL="800100" lvl="1" indent="-342900">
              <a:buFont typeface="+mj-lt"/>
              <a:buAutoNum type="alphaLcParenR"/>
            </a:pPr>
            <a:endParaRPr lang="de-DE" dirty="0"/>
          </a:p>
        </p:txBody>
      </p:sp>
      <p:sp>
        <p:nvSpPr>
          <p:cNvPr id="5" name="Titel 4"/>
          <p:cNvSpPr>
            <a:spLocks noGrp="1"/>
          </p:cNvSpPr>
          <p:nvPr>
            <p:ph type="title"/>
          </p:nvPr>
        </p:nvSpPr>
        <p:spPr/>
        <p:txBody>
          <a:bodyPr>
            <a:noAutofit/>
          </a:bodyPr>
          <a:lstStyle/>
          <a:p>
            <a:r>
              <a:rPr lang="de-DE" dirty="0"/>
              <a:t>Arbeitsauftrag</a:t>
            </a:r>
          </a:p>
        </p:txBody>
      </p:sp>
      <mc:AlternateContent xmlns:mc="http://schemas.openxmlformats.org/markup-compatibility/2006" xmlns:a14="http://schemas.microsoft.com/office/drawing/2010/main">
        <mc:Choice Requires="a14">
          <p:sp>
            <p:nvSpPr>
              <p:cNvPr id="8" name="Inhaltsplatzhalter 5"/>
              <p:cNvSpPr txBox="1">
                <a:spLocks/>
              </p:cNvSpPr>
              <p:nvPr/>
            </p:nvSpPr>
            <p:spPr bwMode="auto">
              <a:xfrm>
                <a:off x="475929" y="1196752"/>
                <a:ext cx="4038408"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r>
                  <a:rPr lang="de-DE" dirty="0"/>
                  <a:t>Nutzen Sie die Hilfekarte 2.9., um </a:t>
                </a:r>
                <a:r>
                  <a:rPr lang="de-DE" kern="0" dirty="0"/>
                  <a:t>eine geeignete (komplexe) Visualisierung in Abhängigkeit von </a:t>
                </a:r>
                <a14:m>
                  <m:oMath xmlns:m="http://schemas.openxmlformats.org/officeDocument/2006/math">
                    <m:r>
                      <a:rPr lang="de-DE" b="0" i="1" kern="0" dirty="0" smtClean="0">
                        <a:latin typeface="Cambria Math" panose="02040503050406030204" pitchFamily="18" charset="0"/>
                      </a:rPr>
                      <m:t>𝑛</m:t>
                    </m:r>
                  </m:oMath>
                </a14:m>
                <a:r>
                  <a:rPr lang="de-DE" kern="0" dirty="0"/>
                  <a:t> und </a:t>
                </a:r>
                <a14:m>
                  <m:oMath xmlns:m="http://schemas.openxmlformats.org/officeDocument/2006/math">
                    <m:r>
                      <a:rPr lang="de-DE" i="1" kern="0" dirty="0" smtClean="0">
                        <a:latin typeface="Cambria Math" panose="02040503050406030204" pitchFamily="18" charset="0"/>
                      </a:rPr>
                      <m:t>𝑝</m:t>
                    </m:r>
                  </m:oMath>
                </a14:m>
                <a:r>
                  <a:rPr lang="de-DE" kern="0" dirty="0"/>
                  <a:t>, sowie </a:t>
                </a:r>
                <a14:m>
                  <m:oMath xmlns:m="http://schemas.openxmlformats.org/officeDocument/2006/math">
                    <m:r>
                      <a:rPr lang="de-DE" i="1" kern="0" dirty="0" smtClean="0">
                        <a:latin typeface="Cambria Math" panose="02040503050406030204" pitchFamily="18" charset="0"/>
                      </a:rPr>
                      <m:t>𝑘</m:t>
                    </m:r>
                  </m:oMath>
                </a14:m>
                <a:r>
                  <a:rPr lang="de-DE" kern="0" dirty="0"/>
                  <a:t> zu erstellen:</a:t>
                </a:r>
              </a:p>
              <a:p>
                <a:pPr marL="342900" indent="-342900">
                  <a:buFont typeface="Wingdings" panose="05000000000000000000" pitchFamily="2" charset="2"/>
                  <a:buChar char="§"/>
                </a:pPr>
                <a:r>
                  <a:rPr lang="de-DE" kern="0" dirty="0"/>
                  <a:t>Visualisierung Sie eine Binomialverteilung, bei der Fehler 1. Art (</a:t>
                </a:r>
                <a14:m>
                  <m:oMath xmlns:m="http://schemas.openxmlformats.org/officeDocument/2006/math">
                    <m:r>
                      <a:rPr lang="de-DE" i="1" kern="0">
                        <a:latin typeface="Cambria Math" panose="02040503050406030204" pitchFamily="18" charset="0"/>
                      </a:rPr>
                      <m:t>𝛼</m:t>
                    </m:r>
                  </m:oMath>
                </a14:m>
                <a:r>
                  <a:rPr lang="de-DE" kern="0" dirty="0"/>
                  <a:t> - Fehler) sowie der Fehler 2. Art (</a:t>
                </a:r>
                <a14:m>
                  <m:oMath xmlns:m="http://schemas.openxmlformats.org/officeDocument/2006/math">
                    <m:r>
                      <a:rPr lang="de-DE" i="1" kern="0" smtClean="0">
                        <a:latin typeface="Cambria Math" panose="02040503050406030204" pitchFamily="18" charset="0"/>
                        <a:ea typeface="Cambria Math" panose="02040503050406030204" pitchFamily="18" charset="0"/>
                      </a:rPr>
                      <m:t>𝛽</m:t>
                    </m:r>
                  </m:oMath>
                </a14:m>
                <a:r>
                  <a:rPr lang="de-DE" kern="0" dirty="0"/>
                  <a:t> - Fehler) hervorgehoben und die jeweiligen Fehlerwahrscheinlichkeiten berechnet werden.</a:t>
                </a:r>
              </a:p>
              <a:p>
                <a:r>
                  <a:rPr lang="de-DE" kern="0" dirty="0"/>
                  <a:t>Die Parameter </a:t>
                </a:r>
                <a14:m>
                  <m:oMath xmlns:m="http://schemas.openxmlformats.org/officeDocument/2006/math">
                    <m:r>
                      <a:rPr lang="de-DE" b="0" i="1" kern="0" smtClean="0">
                        <a:latin typeface="Cambria Math" panose="02040503050406030204" pitchFamily="18" charset="0"/>
                      </a:rPr>
                      <m:t>𝑛</m:t>
                    </m:r>
                    <m:r>
                      <a:rPr lang="de-DE" b="0" i="1" kern="0" smtClean="0">
                        <a:latin typeface="Cambria Math" panose="02040503050406030204" pitchFamily="18" charset="0"/>
                      </a:rPr>
                      <m:t>, </m:t>
                    </m:r>
                    <m:sSub>
                      <m:sSubPr>
                        <m:ctrlPr>
                          <a:rPr lang="de-DE" b="0" i="1" kern="0" smtClean="0">
                            <a:latin typeface="Cambria Math" panose="02040503050406030204" pitchFamily="18" charset="0"/>
                          </a:rPr>
                        </m:ctrlPr>
                      </m:sSubPr>
                      <m:e>
                        <m:r>
                          <a:rPr lang="de-DE" b="0" i="1" kern="0" smtClean="0">
                            <a:latin typeface="Cambria Math" panose="02040503050406030204" pitchFamily="18" charset="0"/>
                          </a:rPr>
                          <m:t>𝑝</m:t>
                        </m:r>
                      </m:e>
                      <m:sub>
                        <m:r>
                          <a:rPr lang="de-DE" b="0" i="1" kern="0" smtClean="0">
                            <a:latin typeface="Cambria Math" panose="02040503050406030204" pitchFamily="18" charset="0"/>
                          </a:rPr>
                          <m:t>0</m:t>
                        </m:r>
                      </m:sub>
                    </m:sSub>
                    <m:r>
                      <a:rPr lang="de-DE" b="0" i="1" kern="0" smtClean="0">
                        <a:latin typeface="Cambria Math" panose="02040503050406030204" pitchFamily="18" charset="0"/>
                      </a:rPr>
                      <m:t>, </m:t>
                    </m:r>
                    <m:sSub>
                      <m:sSubPr>
                        <m:ctrlPr>
                          <a:rPr lang="de-DE" b="0" i="1" kern="0" smtClean="0">
                            <a:latin typeface="Cambria Math" panose="02040503050406030204" pitchFamily="18" charset="0"/>
                          </a:rPr>
                        </m:ctrlPr>
                      </m:sSubPr>
                      <m:e>
                        <m:r>
                          <a:rPr lang="de-DE" b="0" i="1" kern="0" smtClean="0">
                            <a:latin typeface="Cambria Math" panose="02040503050406030204" pitchFamily="18" charset="0"/>
                          </a:rPr>
                          <m:t>𝑝</m:t>
                        </m:r>
                      </m:e>
                      <m:sub>
                        <m:r>
                          <a:rPr lang="de-DE" b="0" i="1" kern="0" smtClean="0">
                            <a:latin typeface="Cambria Math" panose="02040503050406030204" pitchFamily="18" charset="0"/>
                          </a:rPr>
                          <m:t>𝐴</m:t>
                        </m:r>
                      </m:sub>
                    </m:sSub>
                  </m:oMath>
                </a14:m>
                <a:r>
                  <a:rPr lang="de-DE" kern="0" dirty="0"/>
                  <a:t> und </a:t>
                </a:r>
                <a14:m>
                  <m:oMath xmlns:m="http://schemas.openxmlformats.org/officeDocument/2006/math">
                    <m:r>
                      <a:rPr lang="de-DE" b="0" i="1" kern="0" smtClean="0">
                        <a:latin typeface="Cambria Math" panose="02040503050406030204" pitchFamily="18" charset="0"/>
                      </a:rPr>
                      <m:t>𝑘</m:t>
                    </m:r>
                  </m:oMath>
                </a14:m>
                <a:r>
                  <a:rPr lang="de-DE" kern="0" dirty="0"/>
                  <a:t> </a:t>
                </a:r>
                <a:r>
                  <a:rPr lang="de-DE" b="0" i="0" kern="0" dirty="0">
                    <a:latin typeface="Calibri" panose="020F0502020204030204" pitchFamily="34" charset="0"/>
                    <a:cs typeface="Calibri" panose="020F0502020204030204" pitchFamily="34" charset="0"/>
                  </a:rPr>
                  <a:t>sollen dabei über Schieberegler verändert werden können. </a:t>
                </a:r>
                <a:endParaRPr lang="de-DE" kern="0" dirty="0">
                  <a:latin typeface="Calibri" panose="020F0502020204030204" pitchFamily="34" charset="0"/>
                  <a:cs typeface="Calibri" panose="020F0502020204030204" pitchFamily="34" charset="0"/>
                </a:endParaRPr>
              </a:p>
            </p:txBody>
          </p:sp>
        </mc:Choice>
        <mc:Fallback xmlns="">
          <p:sp>
            <p:nvSpPr>
              <p:cNvPr id="8" name="Inhaltsplatzhalter 5"/>
              <p:cNvSpPr txBox="1">
                <a:spLocks noRot="1" noChangeAspect="1" noMove="1" noResize="1" noEditPoints="1" noAdjustHandles="1" noChangeArrowheads="1" noChangeShapeType="1" noTextEdit="1"/>
              </p:cNvSpPr>
              <p:nvPr/>
            </p:nvSpPr>
            <p:spPr bwMode="auto">
              <a:xfrm>
                <a:off x="475929" y="1196752"/>
                <a:ext cx="4038408" cy="5400600"/>
              </a:xfrm>
              <a:prstGeom prst="rect">
                <a:avLst/>
              </a:prstGeom>
              <a:blipFill>
                <a:blip r:embed="rId5"/>
                <a:stretch>
                  <a:fillRect l="-1207" t="-1467" r="-452"/>
                </a:stretch>
              </a:blipFill>
              <a:ln w="9525">
                <a:noFill/>
                <a:miter lim="800000"/>
                <a:headEnd/>
                <a:tailEnd/>
              </a:ln>
            </p:spPr>
            <p:txBody>
              <a:bodyPr/>
              <a:lstStyle/>
              <a:p>
                <a:r>
                  <a:rPr lang="de-DE">
                    <a:noFill/>
                  </a:rPr>
                  <a:t> </a:t>
                </a:r>
              </a:p>
            </p:txBody>
          </p:sp>
        </mc:Fallback>
      </mc:AlternateContent>
      <p:pic>
        <p:nvPicPr>
          <p:cNvPr id="3" name="Grafik 2"/>
          <p:cNvPicPr>
            <a:picLocks noChangeAspect="1"/>
          </p:cNvPicPr>
          <p:nvPr/>
        </p:nvPicPr>
        <p:blipFill rotWithShape="1">
          <a:blip r:embed="rId6"/>
          <a:srcRect r="2384"/>
          <a:stretch/>
        </p:blipFill>
        <p:spPr>
          <a:xfrm>
            <a:off x="4566041" y="1502786"/>
            <a:ext cx="4038407" cy="3852428"/>
          </a:xfrm>
          <a:prstGeom prst="rect">
            <a:avLst/>
          </a:prstGeom>
          <a:ln w="28575">
            <a:solidFill>
              <a:srgbClr val="327A86"/>
            </a:solidFill>
          </a:ln>
        </p:spPr>
      </p:pic>
    </p:spTree>
    <p:extLst>
      <p:ext uri="{BB962C8B-B14F-4D97-AF65-F5344CB8AC3E}">
        <p14:creationId xmlns:p14="http://schemas.microsoft.com/office/powerpoint/2010/main" val="18167657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a:t>Wie gerade gesehen, ist es </a:t>
            </a:r>
            <a:r>
              <a:rPr lang="de-DE" b="1" dirty="0"/>
              <a:t>relativ aufwändig</a:t>
            </a:r>
            <a:r>
              <a:rPr lang="de-DE" dirty="0"/>
              <a:t>,</a:t>
            </a:r>
            <a:r>
              <a:rPr lang="de-DE" b="1" dirty="0"/>
              <a:t> </a:t>
            </a:r>
            <a:r>
              <a:rPr lang="de-DE" dirty="0"/>
              <a:t>eine gute und anschauliche Visualisierung in GeoGebra zu erstellen. </a:t>
            </a:r>
          </a:p>
          <a:p>
            <a:r>
              <a:rPr lang="de-DE" dirty="0"/>
              <a:t>Dies sprengt meistens den in der Schulzeit zur Verfügung stehenden Rahmen. </a:t>
            </a:r>
          </a:p>
          <a:p>
            <a:r>
              <a:rPr lang="de-DE" b="1" dirty="0"/>
              <a:t>Unsere Empfehlung </a:t>
            </a:r>
            <a:r>
              <a:rPr lang="de-DE" dirty="0"/>
              <a:t>lautet, dass GeoGebra eher dazu verwendet werden soll, </a:t>
            </a:r>
            <a:r>
              <a:rPr lang="de-DE" b="1" dirty="0"/>
              <a:t>fertige Visualisierungen </a:t>
            </a:r>
            <a:r>
              <a:rPr lang="de-DE" dirty="0"/>
              <a:t>in Lehrerdemonstrationen auszuführen oder Dateien zur Erkundung von Eigenschaften an die Lernenden auszuteilen. </a:t>
            </a:r>
          </a:p>
          <a:p>
            <a:r>
              <a:rPr lang="de-DE" dirty="0"/>
              <a:t>Vorteil hierbei ist, dass diese Dateien im vorhinein entweder </a:t>
            </a:r>
            <a:r>
              <a:rPr lang="de-DE" b="1" dirty="0"/>
              <a:t>selbst oder durch Lernende erstellt </a:t>
            </a:r>
            <a:r>
              <a:rPr lang="de-DE" dirty="0"/>
              <a:t>werden können. Einmal vorhanden, können diese immer wieder aufgerufen und eingesetzt werden. </a:t>
            </a:r>
          </a:p>
          <a:p>
            <a:endParaRPr lang="de-DE" dirty="0"/>
          </a:p>
          <a:p>
            <a:endParaRPr lang="de-DE" dirty="0"/>
          </a:p>
        </p:txBody>
      </p:sp>
      <p:sp>
        <p:nvSpPr>
          <p:cNvPr id="3" name="Titel 2"/>
          <p:cNvSpPr>
            <a:spLocks noGrp="1"/>
          </p:cNvSpPr>
          <p:nvPr>
            <p:ph type="title"/>
          </p:nvPr>
        </p:nvSpPr>
        <p:spPr/>
        <p:txBody>
          <a:bodyPr>
            <a:normAutofit fontScale="90000"/>
          </a:bodyPr>
          <a:lstStyle/>
          <a:p>
            <a:r>
              <a:rPr lang="de-DE" dirty="0">
                <a:latin typeface="Calibri" panose="020F0502020204030204" pitchFamily="34" charset="0"/>
              </a:rPr>
              <a:t>Visualisierungen zu Verteilungen</a:t>
            </a:r>
            <a:endParaRPr lang="de-DE" dirty="0"/>
          </a:p>
        </p:txBody>
      </p:sp>
    </p:spTree>
    <p:extLst>
      <p:ext uri="{BB962C8B-B14F-4D97-AF65-F5344CB8AC3E}">
        <p14:creationId xmlns:p14="http://schemas.microsoft.com/office/powerpoint/2010/main" val="13267904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a:t>Die Berechnung und Visualisierung der Wahrscheinlichkeiten für eine Normalverteilung funktionieren vollkommen analog zur Binomialverteilung. </a:t>
            </a:r>
          </a:p>
          <a:p>
            <a:r>
              <a:rPr lang="de-DE" dirty="0"/>
              <a:t>Auf den Hilfekarten 2.10. und 2.11. finden Sie dazu alle notwendigen GeoGebra-Befehle.</a:t>
            </a:r>
          </a:p>
        </p:txBody>
      </p:sp>
      <p:sp>
        <p:nvSpPr>
          <p:cNvPr id="3" name="Titel 2"/>
          <p:cNvSpPr>
            <a:spLocks noGrp="1"/>
          </p:cNvSpPr>
          <p:nvPr>
            <p:ph type="title"/>
          </p:nvPr>
        </p:nvSpPr>
        <p:spPr/>
        <p:txBody>
          <a:bodyPr>
            <a:normAutofit fontScale="90000"/>
          </a:bodyPr>
          <a:lstStyle/>
          <a:p>
            <a:r>
              <a:rPr lang="de-DE" dirty="0"/>
              <a:t>Normalverteilung</a:t>
            </a:r>
          </a:p>
        </p:txBody>
      </p:sp>
      <p:grpSp>
        <p:nvGrpSpPr>
          <p:cNvPr id="9" name="Gruppieren 8"/>
          <p:cNvGrpSpPr/>
          <p:nvPr/>
        </p:nvGrpSpPr>
        <p:grpSpPr>
          <a:xfrm>
            <a:off x="5091467" y="4016655"/>
            <a:ext cx="3656997" cy="2423758"/>
            <a:chOff x="5169160" y="4193935"/>
            <a:chExt cx="3656997" cy="2423758"/>
          </a:xfrm>
        </p:grpSpPr>
        <p:pic>
          <p:nvPicPr>
            <p:cNvPr id="10" name="Grafik 9"/>
            <p:cNvPicPr>
              <a:picLocks noChangeAspect="1"/>
            </p:cNvPicPr>
            <p:nvPr/>
          </p:nvPicPr>
          <p:blipFill rotWithShape="1">
            <a:blip r:embed="rId2"/>
            <a:srcRect l="2346"/>
            <a:stretch/>
          </p:blipFill>
          <p:spPr>
            <a:xfrm>
              <a:off x="5169160" y="4193935"/>
              <a:ext cx="3656997" cy="2423758"/>
            </a:xfrm>
            <a:prstGeom prst="rect">
              <a:avLst/>
            </a:prstGeom>
            <a:ln w="28575">
              <a:solidFill>
                <a:schemeClr val="accent1"/>
              </a:solidFill>
            </a:ln>
          </p:spPr>
        </p:pic>
        <p:sp>
          <p:nvSpPr>
            <p:cNvPr id="11" name="Rechteck 10"/>
            <p:cNvSpPr/>
            <p:nvPr/>
          </p:nvSpPr>
          <p:spPr>
            <a:xfrm>
              <a:off x="5539716" y="4193935"/>
              <a:ext cx="2401104" cy="707886"/>
            </a:xfrm>
            <a:prstGeom prst="rect">
              <a:avLst/>
            </a:prstGeom>
          </p:spPr>
          <p:txBody>
            <a:bodyPr wrap="square">
              <a:spAutoFit/>
            </a:bodyPr>
            <a:lstStyle/>
            <a:p>
              <a:r>
                <a:rPr lang="de-DE" sz="2000" dirty="0">
                  <a:latin typeface="Calibri" panose="020F0502020204030204" pitchFamily="34" charset="0"/>
                  <a:cs typeface="Calibri" panose="020F0502020204030204" pitchFamily="34" charset="0"/>
                </a:rPr>
                <a:t>Verteilungsfunktion der </a:t>
              </a:r>
              <a:r>
                <a:rPr lang="de-DE" sz="2000" dirty="0">
                  <a:solidFill>
                    <a:prstClr val="black"/>
                  </a:solidFill>
                  <a:latin typeface="Calibri" panose="020F0502020204030204" pitchFamily="34" charset="0"/>
                </a:rPr>
                <a:t>Normalverteilung</a:t>
              </a:r>
              <a:r>
                <a:rPr lang="de-DE" sz="2000" dirty="0">
                  <a:latin typeface="Calibri" panose="020F0502020204030204" pitchFamily="34" charset="0"/>
                  <a:cs typeface="Calibri" panose="020F0502020204030204" pitchFamily="34" charset="0"/>
                </a:rPr>
                <a:t> </a:t>
              </a:r>
              <a:endParaRPr lang="de-DE" sz="2000" dirty="0"/>
            </a:p>
          </p:txBody>
        </p:sp>
      </p:grpSp>
      <p:grpSp>
        <p:nvGrpSpPr>
          <p:cNvPr id="12" name="Gruppieren 11"/>
          <p:cNvGrpSpPr/>
          <p:nvPr/>
        </p:nvGrpSpPr>
        <p:grpSpPr>
          <a:xfrm>
            <a:off x="395536" y="3990192"/>
            <a:ext cx="4004371" cy="2450221"/>
            <a:chOff x="323526" y="4193935"/>
            <a:chExt cx="4004371" cy="2450221"/>
          </a:xfrm>
        </p:grpSpPr>
        <p:grpSp>
          <p:nvGrpSpPr>
            <p:cNvPr id="13" name="Gruppieren 12"/>
            <p:cNvGrpSpPr/>
            <p:nvPr/>
          </p:nvGrpSpPr>
          <p:grpSpPr>
            <a:xfrm>
              <a:off x="323526" y="4193935"/>
              <a:ext cx="4004371" cy="2423758"/>
              <a:chOff x="168141" y="4193935"/>
              <a:chExt cx="4004371" cy="2423758"/>
            </a:xfrm>
          </p:grpSpPr>
          <p:pic>
            <p:nvPicPr>
              <p:cNvPr id="15" name="Grafik 14"/>
              <p:cNvPicPr>
                <a:picLocks noChangeAspect="1"/>
              </p:cNvPicPr>
              <p:nvPr/>
            </p:nvPicPr>
            <p:blipFill rotWithShape="1">
              <a:blip r:embed="rId3"/>
              <a:srcRect r="7156" b="3193"/>
              <a:stretch/>
            </p:blipFill>
            <p:spPr>
              <a:xfrm>
                <a:off x="168141" y="4220398"/>
                <a:ext cx="4004371" cy="2397295"/>
              </a:xfrm>
              <a:prstGeom prst="rect">
                <a:avLst/>
              </a:prstGeom>
              <a:ln w="28575">
                <a:solidFill>
                  <a:schemeClr val="accent1"/>
                </a:solidFill>
              </a:ln>
            </p:spPr>
          </p:pic>
          <p:sp>
            <p:nvSpPr>
              <p:cNvPr id="16" name="Rechteck 15"/>
              <p:cNvSpPr/>
              <p:nvPr/>
            </p:nvSpPr>
            <p:spPr>
              <a:xfrm>
                <a:off x="737254" y="4193935"/>
                <a:ext cx="2866143" cy="1015663"/>
              </a:xfrm>
              <a:prstGeom prst="rect">
                <a:avLst/>
              </a:prstGeom>
            </p:spPr>
            <p:txBody>
              <a:bodyPr wrap="square">
                <a:spAutoFit/>
              </a:bodyPr>
              <a:lstStyle/>
              <a:p>
                <a:r>
                  <a:rPr lang="de-DE" sz="2000" dirty="0">
                    <a:solidFill>
                      <a:prstClr val="black"/>
                    </a:solidFill>
                    <a:latin typeface="Calibri" panose="020F0502020204030204" pitchFamily="34" charset="0"/>
                  </a:rPr>
                  <a:t>Dichte der Normalverteilung</a:t>
                </a:r>
                <a:br>
                  <a:rPr lang="de-DE" sz="2000" dirty="0">
                    <a:latin typeface="Calibri" panose="020F0502020204030204" pitchFamily="34" charset="0"/>
                    <a:cs typeface="Calibri" panose="020F0502020204030204" pitchFamily="34" charset="0"/>
                  </a:rPr>
                </a:br>
                <a:endParaRPr lang="de-DE" sz="2000" dirty="0"/>
              </a:p>
            </p:txBody>
          </p:sp>
        </p:grpSp>
        <mc:AlternateContent xmlns:mc="http://schemas.openxmlformats.org/markup-compatibility/2006" xmlns:a14="http://schemas.microsoft.com/office/drawing/2010/main">
          <mc:Choice Requires="a14">
            <p:sp>
              <p:nvSpPr>
                <p:cNvPr id="14" name="Textfeld 13"/>
                <p:cNvSpPr txBox="1"/>
                <p:nvPr/>
              </p:nvSpPr>
              <p:spPr>
                <a:xfrm>
                  <a:off x="2742361" y="6244046"/>
                  <a:ext cx="1016421"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de-DE" sz="2000" i="1" smtClean="0">
                            <a:solidFill>
                              <a:srgbClr val="984807"/>
                            </a:solidFill>
                            <a:latin typeface="Cambria Math" panose="02040503050406030204" pitchFamily="18" charset="0"/>
                          </a:rPr>
                          <m:t>𝑘</m:t>
                        </m:r>
                      </m:oMath>
                    </m:oMathPara>
                  </a14:m>
                  <a:endParaRPr lang="de-DE" sz="2000" dirty="0">
                    <a:solidFill>
                      <a:srgbClr val="984807"/>
                    </a:solidFill>
                  </a:endParaRPr>
                </a:p>
              </p:txBody>
            </p:sp>
          </mc:Choice>
          <mc:Fallback xmlns="">
            <p:sp>
              <p:nvSpPr>
                <p:cNvPr id="17" name="Textfeld 16"/>
                <p:cNvSpPr txBox="1">
                  <a:spLocks noRot="1" noChangeAspect="1" noMove="1" noResize="1" noEditPoints="1" noAdjustHandles="1" noChangeArrowheads="1" noChangeShapeType="1" noTextEdit="1"/>
                </p:cNvSpPr>
                <p:nvPr/>
              </p:nvSpPr>
              <p:spPr>
                <a:xfrm>
                  <a:off x="2742361" y="6244046"/>
                  <a:ext cx="1016421" cy="400110"/>
                </a:xfrm>
                <a:prstGeom prst="rect">
                  <a:avLst/>
                </a:prstGeom>
                <a:blipFill>
                  <a:blip r:embed="rId9"/>
                  <a:stretch>
                    <a:fillRect/>
                  </a:stretch>
                </a:blipFill>
              </p:spPr>
              <p:txBody>
                <a:bodyPr/>
                <a:lstStyle/>
                <a:p>
                  <a:r>
                    <a:rPr lang="de-DE">
                      <a:noFill/>
                    </a:rPr>
                    <a:t> </a:t>
                  </a:r>
                </a:p>
              </p:txBody>
            </p:sp>
          </mc:Fallback>
        </mc:AlternateContent>
      </p:grpSp>
    </p:spTree>
    <p:extLst>
      <p:ext uri="{BB962C8B-B14F-4D97-AF65-F5344CB8AC3E}">
        <p14:creationId xmlns:p14="http://schemas.microsoft.com/office/powerpoint/2010/main" val="10828774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Inhaltsplatzhalter 9"/>
          <p:cNvSpPr>
            <a:spLocks noGrp="1"/>
          </p:cNvSpPr>
          <p:nvPr>
            <p:ph idx="1"/>
          </p:nvPr>
        </p:nvSpPr>
        <p:spPr/>
        <p:txBody>
          <a:bodyPr/>
          <a:lstStyle/>
          <a:p>
            <a:pPr marL="342900"/>
            <a:r>
              <a:rPr lang="de-DE" dirty="0"/>
              <a:t>Diese Stelle stellt eine Sollbruchstelle in der Fortbildung dar. </a:t>
            </a:r>
          </a:p>
          <a:p>
            <a:pPr marL="342900"/>
            <a:r>
              <a:rPr lang="de-DE" dirty="0"/>
              <a:t>Die Abschnitte</a:t>
            </a:r>
          </a:p>
          <a:p>
            <a:pPr marL="903288" lvl="1">
              <a:buClr>
                <a:schemeClr val="tx2"/>
              </a:buClr>
            </a:pPr>
            <a:r>
              <a:rPr lang="de-DE" i="1" dirty="0"/>
              <a:t>Statistische Auswertungen und ihre Visualisierungen</a:t>
            </a:r>
          </a:p>
          <a:p>
            <a:pPr marL="903288" lvl="1">
              <a:buClr>
                <a:schemeClr val="tx2"/>
              </a:buClr>
            </a:pPr>
            <a:r>
              <a:rPr lang="de-DE" i="1" dirty="0"/>
              <a:t>Stochastische Simulationen </a:t>
            </a:r>
          </a:p>
          <a:p>
            <a:pPr marL="457200" lvl="1" indent="0">
              <a:buNone/>
            </a:pPr>
            <a:r>
              <a:rPr lang="de-DE" sz="2000" dirty="0"/>
              <a:t>können ausgelassen werden bzw. auf später verschoben werden.</a:t>
            </a:r>
          </a:p>
          <a:p>
            <a:r>
              <a:rPr lang="de-DE" dirty="0"/>
              <a:t>Inhaltlich bauen diese zwar auf einzelnen Elementen der vorherigen Abschnitten auf, durch die Hilfekarten können die Inhalte aber rasch wieder erinnert werden. </a:t>
            </a:r>
          </a:p>
        </p:txBody>
      </p:sp>
      <p:sp>
        <p:nvSpPr>
          <p:cNvPr id="9" name="Titel 8"/>
          <p:cNvSpPr>
            <a:spLocks noGrp="1"/>
          </p:cNvSpPr>
          <p:nvPr>
            <p:ph type="title"/>
          </p:nvPr>
        </p:nvSpPr>
        <p:spPr>
          <a:xfrm>
            <a:off x="323528" y="417587"/>
            <a:ext cx="8424936" cy="490861"/>
          </a:xfrm>
        </p:spPr>
        <p:txBody>
          <a:bodyPr>
            <a:normAutofit fontScale="90000"/>
          </a:bodyPr>
          <a:lstStyle/>
          <a:p>
            <a:r>
              <a:rPr lang="de-DE" dirty="0"/>
              <a:t>Informationen für die Moderation</a:t>
            </a:r>
          </a:p>
        </p:txBody>
      </p:sp>
    </p:spTree>
    <p:extLst>
      <p:ext uri="{BB962C8B-B14F-4D97-AF65-F5344CB8AC3E}">
        <p14:creationId xmlns:p14="http://schemas.microsoft.com/office/powerpoint/2010/main" val="2944344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pPr marL="0" indent="0" algn="just">
              <a:buNone/>
            </a:pPr>
            <a:r>
              <a:rPr lang="de-DE" dirty="0"/>
              <a:t>Bei diesem Material handelt es sich </a:t>
            </a:r>
            <a:r>
              <a:rPr lang="de-DE" b="1" dirty="0"/>
              <a:t>nicht</a:t>
            </a:r>
            <a:r>
              <a:rPr lang="de-DE" dirty="0"/>
              <a:t> um eine umfassende </a:t>
            </a:r>
            <a:r>
              <a:rPr lang="de-DE" b="1" dirty="0"/>
              <a:t>fachliche Fortbildung </a:t>
            </a:r>
            <a:r>
              <a:rPr lang="de-DE" dirty="0"/>
              <a:t>zum Thema Stochastik. Der Fokus dieses Materials liegt auf dem </a:t>
            </a:r>
            <a:r>
              <a:rPr lang="de-DE" b="1" dirty="0"/>
              <a:t>Umgang und der Verwendung von digitaler Medien</a:t>
            </a:r>
            <a:r>
              <a:rPr lang="de-DE" dirty="0"/>
              <a:t> im Themenfeld Stochastik. </a:t>
            </a:r>
          </a:p>
          <a:p>
            <a:pPr marL="0" indent="0" algn="just">
              <a:buNone/>
            </a:pPr>
            <a:r>
              <a:rPr lang="de-DE" dirty="0"/>
              <a:t>In den meisten Fällen wird Wissen über die Inhalte vorausgesetzt, die in anderen Fortbildungen vermittelt wird. Falls Sie sich für eine inhaltliche Fortbildung zu den unteren Themen interessieren, empfehlen wir einen Blick in das Material unter: </a:t>
            </a:r>
          </a:p>
          <a:p>
            <a:pPr marL="0" indent="0" algn="ctr">
              <a:buNone/>
            </a:pPr>
            <a:r>
              <a:rPr lang="de-DE" dirty="0">
                <a:hlinkClick r:id="rId2"/>
              </a:rPr>
              <a:t>https://dzlm.de/Stochastik_Sek</a:t>
            </a:r>
            <a:endParaRPr lang="en-US" dirty="0">
              <a:solidFill>
                <a:srgbClr val="FF0000"/>
              </a:solidFill>
            </a:endParaRPr>
          </a:p>
          <a:p>
            <a:pPr marL="0" indent="0" algn="just">
              <a:buNone/>
            </a:pPr>
            <a:r>
              <a:rPr lang="de-DE" dirty="0"/>
              <a:t>Die dort aufgegriffenen Themen sind:</a:t>
            </a:r>
          </a:p>
          <a:p>
            <a:pPr marL="0" indent="0" algn="just">
              <a:buNone/>
            </a:pPr>
            <a:endParaRPr lang="de-DE" dirty="0"/>
          </a:p>
          <a:p>
            <a:pPr marL="0" indent="0" algn="just">
              <a:buNone/>
            </a:pPr>
            <a:endParaRPr lang="de-DE" dirty="0"/>
          </a:p>
          <a:p>
            <a:pPr marL="0" indent="0" algn="just">
              <a:buNone/>
            </a:pPr>
            <a:endParaRPr lang="de-DE" dirty="0"/>
          </a:p>
          <a:p>
            <a:pPr marL="0" indent="0" algn="just">
              <a:buNone/>
            </a:pPr>
            <a:endParaRPr lang="de-DE" dirty="0"/>
          </a:p>
        </p:txBody>
      </p:sp>
      <p:sp>
        <p:nvSpPr>
          <p:cNvPr id="4" name="Titel 3"/>
          <p:cNvSpPr>
            <a:spLocks noGrp="1"/>
          </p:cNvSpPr>
          <p:nvPr>
            <p:ph type="title"/>
          </p:nvPr>
        </p:nvSpPr>
        <p:spPr/>
        <p:txBody>
          <a:bodyPr>
            <a:normAutofit fontScale="90000"/>
          </a:bodyPr>
          <a:lstStyle/>
          <a:p>
            <a:r>
              <a:rPr lang="de-DE" dirty="0"/>
              <a:t>Achtung!</a:t>
            </a:r>
            <a:endParaRPr lang="en-US" dirty="0"/>
          </a:p>
        </p:txBody>
      </p:sp>
      <p:graphicFrame>
        <p:nvGraphicFramePr>
          <p:cNvPr id="7" name="Tabelle 6"/>
          <p:cNvGraphicFramePr>
            <a:graphicFrameLocks noGrp="1"/>
          </p:cNvGraphicFramePr>
          <p:nvPr>
            <p:extLst>
              <p:ext uri="{D42A27DB-BD31-4B8C-83A1-F6EECF244321}">
                <p14:modId xmlns:p14="http://schemas.microsoft.com/office/powerpoint/2010/main" val="3183186259"/>
              </p:ext>
            </p:extLst>
          </p:nvPr>
        </p:nvGraphicFramePr>
        <p:xfrm>
          <a:off x="791580" y="4535805"/>
          <a:ext cx="7560840" cy="1904608"/>
        </p:xfrm>
        <a:graphic>
          <a:graphicData uri="http://schemas.openxmlformats.org/drawingml/2006/table">
            <a:tbl>
              <a:tblPr firstRow="1" bandRow="1">
                <a:tableStyleId>{5C22544A-7EE6-4342-B048-85BDC9FD1C3A}</a:tableStyleId>
              </a:tblPr>
              <a:tblGrid>
                <a:gridCol w="7560840">
                  <a:extLst>
                    <a:ext uri="{9D8B030D-6E8A-4147-A177-3AD203B41FA5}">
                      <a16:colId xmlns:a16="http://schemas.microsoft.com/office/drawing/2014/main" val="1642662484"/>
                    </a:ext>
                  </a:extLst>
                </a:gridCol>
              </a:tblGrid>
              <a:tr h="37084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de-DE" sz="1800" kern="1200" dirty="0">
                          <a:solidFill>
                            <a:schemeClr val="bg1"/>
                          </a:solidFill>
                          <a:effectLst/>
                          <a:latin typeface="Calibri" panose="020F0502020204030204" pitchFamily="34" charset="0"/>
                          <a:ea typeface="+mn-ea"/>
                          <a:cs typeface="Calibri" panose="020F0502020204030204" pitchFamily="34" charset="0"/>
                        </a:rPr>
                        <a:t>Fortbildungsthemen:</a:t>
                      </a:r>
                      <a:endParaRPr lang="en-US" sz="1800" kern="1200" dirty="0">
                        <a:solidFill>
                          <a:schemeClr val="bg1"/>
                        </a:solidFill>
                        <a:effectLst/>
                        <a:latin typeface="Calibri" panose="020F0502020204030204" pitchFamily="34" charset="0"/>
                        <a:ea typeface="+mn-ea"/>
                        <a:cs typeface="Calibri" panose="020F0502020204030204" pitchFamily="34" charset="0"/>
                      </a:endParaRPr>
                    </a:p>
                  </a:txBody>
                  <a:tcPr>
                    <a:lnT w="31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2543633747"/>
                  </a:ext>
                </a:extLst>
              </a:tr>
              <a:tr h="421248">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de-DE" sz="1800" kern="1200" dirty="0">
                          <a:solidFill>
                            <a:schemeClr val="dk1"/>
                          </a:solidFill>
                          <a:effectLst/>
                          <a:latin typeface="Calibri" panose="020F0502020204030204" pitchFamily="34" charset="0"/>
                          <a:ea typeface="+mn-ea"/>
                          <a:cs typeface="Calibri" panose="020F0502020204030204" pitchFamily="34" charset="0"/>
                        </a:rPr>
                        <a:t>Schülerverständlicher Einstieg in die Stochastik der Oberstufe</a:t>
                      </a:r>
                      <a:endParaRPr lang="en-US" sz="1800" kern="1200" dirty="0">
                        <a:solidFill>
                          <a:schemeClr val="dk1"/>
                        </a:solidFill>
                        <a:effectLst/>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2411378985"/>
                  </a:ext>
                </a:extLst>
              </a:tr>
              <a:tr h="37084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de-DE" sz="1800" kern="1200" dirty="0">
                          <a:solidFill>
                            <a:schemeClr val="dk1"/>
                          </a:solidFill>
                          <a:effectLst/>
                          <a:latin typeface="Calibri" panose="020F0502020204030204" pitchFamily="34" charset="0"/>
                          <a:ea typeface="+mn-ea"/>
                          <a:cs typeface="Calibri" panose="020F0502020204030204" pitchFamily="34" charset="0"/>
                        </a:rPr>
                        <a:t>Bedingte Wahrscheinlichkeiten und die </a:t>
                      </a:r>
                      <a:r>
                        <a:rPr lang="de-DE" sz="1800" kern="1200" dirty="0" err="1">
                          <a:solidFill>
                            <a:schemeClr val="dk1"/>
                          </a:solidFill>
                          <a:effectLst/>
                          <a:latin typeface="Calibri" panose="020F0502020204030204" pitchFamily="34" charset="0"/>
                          <a:ea typeface="+mn-ea"/>
                          <a:cs typeface="Calibri" panose="020F0502020204030204" pitchFamily="34" charset="0"/>
                        </a:rPr>
                        <a:t>Bayes‘sche</a:t>
                      </a:r>
                      <a:r>
                        <a:rPr lang="de-DE" sz="1800" kern="1200" dirty="0">
                          <a:solidFill>
                            <a:schemeClr val="dk1"/>
                          </a:solidFill>
                          <a:effectLst/>
                          <a:latin typeface="Calibri" panose="020F0502020204030204" pitchFamily="34" charset="0"/>
                          <a:ea typeface="+mn-ea"/>
                          <a:cs typeface="Calibri" panose="020F0502020204030204" pitchFamily="34" charset="0"/>
                        </a:rPr>
                        <a:t> Regel</a:t>
                      </a:r>
                      <a:endParaRPr lang="en-US" sz="1800" kern="1200" dirty="0">
                        <a:solidFill>
                          <a:schemeClr val="dk1"/>
                        </a:solidFill>
                        <a:effectLst/>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961247840"/>
                  </a:ext>
                </a:extLst>
              </a:tr>
              <a:tr h="37084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de-DE" sz="1800" kern="1200" dirty="0">
                          <a:solidFill>
                            <a:schemeClr val="dk1"/>
                          </a:solidFill>
                          <a:effectLst/>
                          <a:latin typeface="Calibri" panose="020F0502020204030204" pitchFamily="34" charset="0"/>
                          <a:ea typeface="+mn-ea"/>
                          <a:cs typeface="Calibri" panose="020F0502020204030204" pitchFamily="34" charset="0"/>
                        </a:rPr>
                        <a:t>Modellieren mit der Binomialverteilung</a:t>
                      </a:r>
                      <a:endParaRPr lang="en-US" sz="1800" kern="1200" dirty="0">
                        <a:solidFill>
                          <a:schemeClr val="dk1"/>
                        </a:solidFill>
                        <a:effectLst/>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926679165"/>
                  </a:ext>
                </a:extLst>
              </a:tr>
              <a:tr h="370840">
                <a:tc>
                  <a:txBody>
                    <a:bodyPr/>
                    <a:lstStyle/>
                    <a:p>
                      <a:r>
                        <a:rPr lang="de-DE" dirty="0">
                          <a:latin typeface="Calibri" panose="020F0502020204030204" pitchFamily="34" charset="0"/>
                          <a:cs typeface="Calibri" panose="020F0502020204030204" pitchFamily="34" charset="0"/>
                        </a:rPr>
                        <a:t>Einführung ins Hypothesentesten mit Binomial- und Normalverteilung</a:t>
                      </a:r>
                      <a:endParaRPr lang="en-US"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462921384"/>
                  </a:ext>
                </a:extLst>
              </a:tr>
            </a:tbl>
          </a:graphicData>
        </a:graphic>
      </p:graphicFrame>
    </p:spTree>
    <p:extLst>
      <p:ext uri="{BB962C8B-B14F-4D97-AF65-F5344CB8AC3E}">
        <p14:creationId xmlns:p14="http://schemas.microsoft.com/office/powerpoint/2010/main" val="20885681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12" name="Rechteck 11"/>
          <p:cNvSpPr/>
          <p:nvPr/>
        </p:nvSpPr>
        <p:spPr bwMode="auto">
          <a:xfrm>
            <a:off x="216024" y="2564904"/>
            <a:ext cx="8532440" cy="504056"/>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8" name="Titel 7"/>
          <p:cNvSpPr>
            <a:spLocks noGrp="1"/>
          </p:cNvSpPr>
          <p:nvPr>
            <p:ph type="title"/>
          </p:nvPr>
        </p:nvSpPr>
        <p:spPr/>
        <p:txBody>
          <a:bodyPr>
            <a:normAutofit/>
          </a:bodyPr>
          <a:lstStyle/>
          <a:p>
            <a:r>
              <a:rPr lang="en-GB" dirty="0"/>
              <a:t>Gliederung</a:t>
            </a:r>
          </a:p>
        </p:txBody>
      </p:sp>
      <p:sp>
        <p:nvSpPr>
          <p:cNvPr id="9" name="Inhaltsplatzhalter 8"/>
          <p:cNvSpPr>
            <a:spLocks noGrp="1"/>
          </p:cNvSpPr>
          <p:nvPr>
            <p:ph idx="1"/>
          </p:nvPr>
        </p:nvSpPr>
        <p:spPr/>
        <p:txBody>
          <a:bodyPr/>
          <a:lstStyle/>
          <a:p>
            <a:pPr marL="514350" indent="-514350">
              <a:buClr>
                <a:srgbClr val="327A86"/>
              </a:buClr>
              <a:buAutoNum type="arabicPeriod"/>
            </a:pPr>
            <a:r>
              <a:rPr lang="de-DE" dirty="0">
                <a:latin typeface="Calibri" panose="020F0502020204030204" pitchFamily="34" charset="0"/>
              </a:rPr>
              <a:t>Einführung in digitale Werkzeuge zur Stochastik</a:t>
            </a:r>
          </a:p>
          <a:p>
            <a:pPr marL="514350" indent="-514350">
              <a:buClr>
                <a:srgbClr val="327A86"/>
              </a:buClr>
              <a:buAutoNum type="arabicPeriod"/>
            </a:pPr>
            <a:r>
              <a:rPr lang="de-DE" dirty="0"/>
              <a:t>(Rechen-)Befehle zur Stochastik und Visualisierungen</a:t>
            </a:r>
          </a:p>
          <a:p>
            <a:pPr marL="514350" indent="-514350">
              <a:buClr>
                <a:srgbClr val="327A86"/>
              </a:buClr>
              <a:buAutoNum type="arabicPeriod"/>
            </a:pPr>
            <a:r>
              <a:rPr lang="de-DE" dirty="0">
                <a:solidFill>
                  <a:srgbClr val="327A86"/>
                </a:solidFill>
                <a:latin typeface="Calibri" panose="020F0502020204030204" pitchFamily="34" charset="0"/>
              </a:rPr>
              <a:t>S</a:t>
            </a:r>
            <a:r>
              <a:rPr lang="de-DE" dirty="0">
                <a:solidFill>
                  <a:srgbClr val="327A86"/>
                </a:solidFill>
              </a:rPr>
              <a:t>tatistische Auswertungen und ihre Visualisierungen</a:t>
            </a:r>
          </a:p>
          <a:p>
            <a:pPr marL="514350" indent="-514350">
              <a:buClr>
                <a:srgbClr val="327A86"/>
              </a:buClr>
              <a:buAutoNum type="arabicPeriod"/>
            </a:pPr>
            <a:r>
              <a:rPr lang="de-DE" dirty="0">
                <a:solidFill>
                  <a:srgbClr val="FFFFFF"/>
                </a:solidFill>
                <a:latin typeface="Calibri" panose="020F0502020204030204" pitchFamily="34" charset="0"/>
              </a:rPr>
              <a:t>Stochastische Simulationen </a:t>
            </a:r>
          </a:p>
          <a:p>
            <a:pPr marL="514350" indent="-514350">
              <a:buClr>
                <a:srgbClr val="327A86"/>
              </a:buClr>
              <a:buAutoNum type="arabicPeriod"/>
            </a:pPr>
            <a:r>
              <a:rPr lang="de-DE" dirty="0"/>
              <a:t>Interessante Simulationskontexte</a:t>
            </a:r>
          </a:p>
          <a:p>
            <a:pPr marL="514350" indent="-514350">
              <a:buClr>
                <a:srgbClr val="327A86"/>
              </a:buClr>
              <a:buAutoNum type="arabicPeriod"/>
            </a:pPr>
            <a:r>
              <a:rPr lang="de-DE" dirty="0">
                <a:solidFill>
                  <a:srgbClr val="FFFFFF"/>
                </a:solidFill>
                <a:latin typeface="Calibri" panose="020F0502020204030204" pitchFamily="34" charset="0"/>
              </a:rPr>
              <a:t>Vorschlag für einen Unterrichtsverlauf</a:t>
            </a:r>
          </a:p>
          <a:p>
            <a:pPr marL="514350" indent="-514350">
              <a:buClr>
                <a:srgbClr val="327A86"/>
              </a:buClr>
              <a:buAutoNum type="arabicPeriod"/>
            </a:pPr>
            <a:endParaRPr lang="de-DE" dirty="0">
              <a:solidFill>
                <a:schemeClr val="tx2"/>
              </a:solidFill>
              <a:latin typeface="Calibri" panose="020F0502020204030204" pitchFamily="34" charset="0"/>
            </a:endParaRPr>
          </a:p>
          <a:p>
            <a:pPr marL="514350" indent="-514350">
              <a:buClr>
                <a:srgbClr val="327A86"/>
              </a:buClr>
              <a:buAutoNum type="arabicPeriod"/>
            </a:pPr>
            <a:endParaRPr lang="de-DE" dirty="0">
              <a:solidFill>
                <a:srgbClr val="FFFFFF"/>
              </a:solidFill>
              <a:latin typeface="Calibri" panose="020F0502020204030204" pitchFamily="34" charset="0"/>
            </a:endParaRPr>
          </a:p>
          <a:p>
            <a:pPr marL="514350" indent="-514350">
              <a:buClr>
                <a:srgbClr val="327A86"/>
              </a:buClr>
              <a:buAutoNum type="arabicPeriod"/>
            </a:pPr>
            <a:endParaRPr lang="de-DE" dirty="0">
              <a:solidFill>
                <a:schemeClr val="tx2"/>
              </a:solidFill>
              <a:latin typeface="Calibri" panose="020F0502020204030204" pitchFamily="34" charset="0"/>
            </a:endParaRPr>
          </a:p>
        </p:txBody>
      </p:sp>
    </p:spTree>
    <p:extLst>
      <p:ext uri="{BB962C8B-B14F-4D97-AF65-F5344CB8AC3E}">
        <p14:creationId xmlns:p14="http://schemas.microsoft.com/office/powerpoint/2010/main" val="19856356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FAD9ED25-CBBC-429D-8A42-E56A732B942C}"/>
              </a:ext>
            </a:extLst>
          </p:cNvPr>
          <p:cNvSpPr>
            <a:spLocks noGrp="1"/>
          </p:cNvSpPr>
          <p:nvPr>
            <p:ph type="title"/>
          </p:nvPr>
        </p:nvSpPr>
        <p:spPr/>
        <p:txBody>
          <a:bodyPr>
            <a:normAutofit fontScale="90000"/>
          </a:bodyPr>
          <a:lstStyle/>
          <a:p>
            <a:r>
              <a:rPr lang="de-DE" dirty="0"/>
              <a:t>Vorschlag für eine Zeitstruktur</a:t>
            </a:r>
          </a:p>
        </p:txBody>
      </p:sp>
      <p:pic>
        <p:nvPicPr>
          <p:cNvPr id="7" name="Grafik 6">
            <a:extLst>
              <a:ext uri="{FF2B5EF4-FFF2-40B4-BE49-F238E27FC236}">
                <a16:creationId xmlns:a16="http://schemas.microsoft.com/office/drawing/2014/main" id="{E5F71DA2-CF62-4473-BAA7-8DAD54F10157}"/>
              </a:ext>
            </a:extLst>
          </p:cNvPr>
          <p:cNvPicPr>
            <a:picLocks noChangeAspect="1"/>
          </p:cNvPicPr>
          <p:nvPr/>
        </p:nvPicPr>
        <p:blipFill rotWithShape="1">
          <a:blip r:embed="rId2"/>
          <a:srcRect l="19288" t="22669" r="16926" b="54373"/>
          <a:stretch/>
        </p:blipFill>
        <p:spPr>
          <a:xfrm>
            <a:off x="266950" y="2312876"/>
            <a:ext cx="8610099" cy="2232248"/>
          </a:xfrm>
          <a:prstGeom prst="rect">
            <a:avLst/>
          </a:prstGeom>
        </p:spPr>
      </p:pic>
    </p:spTree>
    <p:extLst>
      <p:ext uri="{BB962C8B-B14F-4D97-AF65-F5344CB8AC3E}">
        <p14:creationId xmlns:p14="http://schemas.microsoft.com/office/powerpoint/2010/main" val="11354096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179512" y="1268760"/>
            <a:ext cx="4953946" cy="5400600"/>
          </a:xfrm>
        </p:spPr>
        <p:txBody>
          <a:bodyPr/>
          <a:lstStyle/>
          <a:p>
            <a:r>
              <a:rPr lang="de-DE" dirty="0"/>
              <a:t>Stärken von GeoGebra sind dynamische Visualisierungen wie im Bereich der Geometrie oder Analysis. Allerdings lassen sich auch in GeoGebra statische Auswertungen vornehmen. </a:t>
            </a:r>
          </a:p>
          <a:p>
            <a:r>
              <a:rPr lang="de-DE" dirty="0"/>
              <a:t>Hierzu betrachten wir zunächst das Spiel </a:t>
            </a:r>
            <a:r>
              <a:rPr lang="de-DE" i="1" dirty="0"/>
              <a:t>Differenz trifft</a:t>
            </a:r>
          </a:p>
          <a:p>
            <a:endParaRPr lang="de-DE" dirty="0"/>
          </a:p>
        </p:txBody>
      </p:sp>
      <p:sp>
        <p:nvSpPr>
          <p:cNvPr id="3" name="Titel 2"/>
          <p:cNvSpPr>
            <a:spLocks noGrp="1"/>
          </p:cNvSpPr>
          <p:nvPr>
            <p:ph type="title"/>
          </p:nvPr>
        </p:nvSpPr>
        <p:spPr/>
        <p:txBody>
          <a:bodyPr>
            <a:normAutofit fontScale="90000"/>
          </a:bodyPr>
          <a:lstStyle/>
          <a:p>
            <a:r>
              <a:rPr lang="de-DE" dirty="0">
                <a:latin typeface="Calibri" panose="020F0502020204030204" pitchFamily="34" charset="0"/>
              </a:rPr>
              <a:t>S</a:t>
            </a:r>
            <a:r>
              <a:rPr lang="de-DE" dirty="0"/>
              <a:t>tatistische Auswertungen</a:t>
            </a:r>
          </a:p>
        </p:txBody>
      </p:sp>
      <p:sp>
        <p:nvSpPr>
          <p:cNvPr id="11" name="Rechteck 10"/>
          <p:cNvSpPr/>
          <p:nvPr/>
        </p:nvSpPr>
        <p:spPr>
          <a:xfrm>
            <a:off x="372884" y="3690782"/>
            <a:ext cx="8663612" cy="2862322"/>
          </a:xfrm>
          <a:prstGeom prst="rect">
            <a:avLst/>
          </a:prstGeom>
          <a:ln w="38100">
            <a:solidFill>
              <a:schemeClr val="accent1"/>
            </a:solidFill>
          </a:ln>
        </p:spPr>
        <p:txBody>
          <a:bodyPr wrap="square">
            <a:spAutoFit/>
          </a:bodyPr>
          <a:lstStyle/>
          <a:p>
            <a:r>
              <a:rPr lang="de-DE" sz="2000" b="1" dirty="0">
                <a:latin typeface="Calibri" panose="020F0502020204030204" pitchFamily="34" charset="0"/>
                <a:cs typeface="Calibri" panose="020F0502020204030204" pitchFamily="34" charset="0"/>
              </a:rPr>
              <a:t>Das Spiel </a:t>
            </a:r>
            <a:r>
              <a:rPr lang="de-DE" sz="2000" b="1" i="1" dirty="0">
                <a:latin typeface="Calibri" panose="020F0502020204030204" pitchFamily="34" charset="0"/>
                <a:cs typeface="Calibri" panose="020F0502020204030204" pitchFamily="34" charset="0"/>
              </a:rPr>
              <a:t>Differenz trifft</a:t>
            </a:r>
            <a:r>
              <a:rPr lang="de-DE" sz="2000" b="1" dirty="0">
                <a:latin typeface="Calibri" panose="020F0502020204030204" pitchFamily="34" charset="0"/>
                <a:cs typeface="Calibri" panose="020F0502020204030204" pitchFamily="34" charset="0"/>
              </a:rPr>
              <a:t>:</a:t>
            </a:r>
          </a:p>
          <a:p>
            <a:r>
              <a:rPr lang="de-DE" sz="2000" dirty="0">
                <a:latin typeface="Calibri" panose="020F0502020204030204" pitchFamily="34" charset="0"/>
                <a:cs typeface="Calibri" panose="020F0502020204030204" pitchFamily="34" charset="0"/>
              </a:rPr>
              <a:t>Zu Beginn des Spiels werden die eigenen 18 Spielsteine auf dem Spielfeld (s. o.) verteilt. Anschließend werden wiederholt z</a:t>
            </a:r>
            <a:r>
              <a:rPr lang="de-DE" sz="2000" kern="0" dirty="0">
                <a:latin typeface="Calibri" panose="020F0502020204030204" pitchFamily="34" charset="0"/>
                <a:cs typeface="Calibri" panose="020F0502020204030204" pitchFamily="34" charset="0"/>
              </a:rPr>
              <a:t>wei faire Würfel geworfen und die Differenz ihrer Augenzahlen berechnet. </a:t>
            </a:r>
          </a:p>
          <a:p>
            <a:r>
              <a:rPr lang="de-DE" sz="2000" kern="0" dirty="0">
                <a:latin typeface="Calibri" panose="020F0502020204030204" pitchFamily="34" charset="0"/>
                <a:cs typeface="Calibri" panose="020F0502020204030204" pitchFamily="34" charset="0"/>
              </a:rPr>
              <a:t>Immer wenn eine Differenz geworfen wurde, darf jede Person einen entsprechenden Spielsteine vom Spielfeld entfernen. </a:t>
            </a:r>
          </a:p>
          <a:p>
            <a:r>
              <a:rPr lang="de-DE" sz="2000" kern="0" dirty="0">
                <a:latin typeface="Calibri" panose="020F0502020204030204" pitchFamily="34" charset="0"/>
                <a:cs typeface="Calibri" panose="020F0502020204030204" pitchFamily="34" charset="0"/>
              </a:rPr>
              <a:t>Gewonnen hat, wer zuerst keine Steine auf dem Spielfeld hat. </a:t>
            </a:r>
          </a:p>
          <a:p>
            <a:r>
              <a:rPr lang="de-DE" sz="2000" i="1" kern="0" dirty="0">
                <a:latin typeface="Calibri" panose="020F0502020204030204" pitchFamily="34" charset="0"/>
                <a:cs typeface="Calibri" panose="020F0502020204030204" pitchFamily="34" charset="0"/>
              </a:rPr>
              <a:t>Die Frage, die im Raum steht, lautet: Mit welcher Wahrscheinlichkeit kommt jede einzelne Differenz vor?</a:t>
            </a:r>
          </a:p>
        </p:txBody>
      </p:sp>
      <p:pic>
        <p:nvPicPr>
          <p:cNvPr id="8" name="Grafik 7"/>
          <p:cNvPicPr>
            <a:picLocks noChangeAspect="1"/>
          </p:cNvPicPr>
          <p:nvPr/>
        </p:nvPicPr>
        <p:blipFill>
          <a:blip r:embed="rId2"/>
          <a:stretch>
            <a:fillRect/>
          </a:stretch>
        </p:blipFill>
        <p:spPr>
          <a:xfrm>
            <a:off x="5277474" y="1268760"/>
            <a:ext cx="3759022" cy="2249431"/>
          </a:xfrm>
          <a:prstGeom prst="rect">
            <a:avLst/>
          </a:prstGeom>
          <a:ln w="28575">
            <a:solidFill>
              <a:schemeClr val="accent1"/>
            </a:solidFill>
          </a:ln>
        </p:spPr>
      </p:pic>
    </p:spTree>
    <p:extLst>
      <p:ext uri="{BB962C8B-B14F-4D97-AF65-F5344CB8AC3E}">
        <p14:creationId xmlns:p14="http://schemas.microsoft.com/office/powerpoint/2010/main" val="9708288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Inhaltsplatzhalter 2"/>
          <p:cNvSpPr txBox="1">
            <a:spLocks/>
          </p:cNvSpPr>
          <p:nvPr/>
        </p:nvSpPr>
        <p:spPr bwMode="auto">
          <a:xfrm>
            <a:off x="-451046" y="1124744"/>
            <a:ext cx="6192688" cy="3672408"/>
          </a:xfrm>
          <a:prstGeom prst="rect">
            <a:avLst/>
          </a:prstGeom>
          <a:solidFill>
            <a:srgbClr val="F8B44F">
              <a:alpha val="25098"/>
            </a:srgbClr>
          </a:solidFill>
          <a:ln w="9525">
            <a:noFill/>
            <a:miter lim="800000"/>
            <a:headEnd/>
            <a:tailEnd/>
          </a:ln>
        </p:spPr>
        <p:txBody>
          <a:bodyPr vert="horz" wrap="square" lIns="72000" tIns="36000" rIns="72000" bIns="36000" numCol="1" anchor="t" anchorCtr="0" compatLnSpc="1">
            <a:prstTxWarp prst="textNoShape">
              <a:avLst/>
            </a:prstTxWarp>
            <a:normAutofit/>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4"/>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5"/>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5"/>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5"/>
              </a:buBlip>
              <a:defRPr sz="1200">
                <a:solidFill>
                  <a:schemeClr val="tx1"/>
                </a:solidFill>
                <a:latin typeface="+mn-lt"/>
                <a:ea typeface="+mn-ea"/>
              </a:defRPr>
            </a:lvl9pPr>
          </a:lstStyle>
          <a:p>
            <a:endParaRPr lang="de-DE" dirty="0"/>
          </a:p>
        </p:txBody>
      </p:sp>
      <p:sp>
        <p:nvSpPr>
          <p:cNvPr id="2" name="Inhaltsplatzhalter 1"/>
          <p:cNvSpPr>
            <a:spLocks noGrp="1"/>
          </p:cNvSpPr>
          <p:nvPr>
            <p:ph idx="1"/>
          </p:nvPr>
        </p:nvSpPr>
        <p:spPr>
          <a:xfrm>
            <a:off x="323528" y="1124744"/>
            <a:ext cx="5328592" cy="5400600"/>
          </a:xfrm>
        </p:spPr>
        <p:txBody>
          <a:bodyPr/>
          <a:lstStyle/>
          <a:p>
            <a:r>
              <a:rPr lang="de-DE" dirty="0"/>
              <a:t>Betrachtet werden 10 solcher Würfelwürfe im Spiel </a:t>
            </a:r>
            <a:r>
              <a:rPr lang="de-DE" i="1" dirty="0"/>
              <a:t>Differenz trifft</a:t>
            </a:r>
            <a:r>
              <a:rPr lang="de-DE" dirty="0"/>
              <a:t> (siehe rechts).  </a:t>
            </a:r>
          </a:p>
          <a:p>
            <a:r>
              <a:rPr lang="de-DE" dirty="0"/>
              <a:t>Zur weiteren statistischen Auswertung geben Sie die nebenstehenden Zahlen in das Tabellen-Fenster ein oder nutzen Sie die Datei </a:t>
            </a:r>
            <a:r>
              <a:rPr lang="de-DE" dirty="0" err="1"/>
              <a:t>Tabelle_Würfelergebnisse.ggb</a:t>
            </a:r>
            <a:r>
              <a:rPr lang="de-DE" dirty="0"/>
              <a:t>.</a:t>
            </a:r>
          </a:p>
          <a:p>
            <a:r>
              <a:rPr lang="de-DE" dirty="0"/>
              <a:t>Anschließend Anwendung statistische  </a:t>
            </a:r>
            <a:r>
              <a:rPr lang="de-DE" dirty="0">
                <a:latin typeface="Calibri" panose="020F0502020204030204" pitchFamily="34" charset="0"/>
                <a:cs typeface="Calibri" panose="020F0502020204030204" pitchFamily="34" charset="0"/>
              </a:rPr>
              <a:t>Auswertungsverfahren in GeoGebra</a:t>
            </a:r>
            <a:r>
              <a:rPr lang="de-DE" i="1" dirty="0">
                <a:latin typeface="Calibri" panose="020F0502020204030204" pitchFamily="34" charset="0"/>
                <a:cs typeface="Calibri" panose="020F0502020204030204" pitchFamily="34" charset="0"/>
              </a:rPr>
              <a:t> </a:t>
            </a:r>
            <a:r>
              <a:rPr lang="de-DE" dirty="0"/>
              <a:t>zur Klärung der Frage:</a:t>
            </a:r>
            <a:br>
              <a:rPr lang="de-DE" dirty="0"/>
            </a:br>
            <a:r>
              <a:rPr lang="de-DE" i="1" dirty="0">
                <a:latin typeface="Calibri" panose="020F0502020204030204" pitchFamily="34" charset="0"/>
                <a:cs typeface="Calibri" panose="020F0502020204030204" pitchFamily="34" charset="0"/>
              </a:rPr>
              <a:t>Wie verteilen sich die Differenzen bei diesem Experiment?</a:t>
            </a:r>
            <a:br>
              <a:rPr lang="de-DE" dirty="0"/>
            </a:br>
            <a:endParaRPr lang="de-DE" i="1" dirty="0">
              <a:latin typeface="Calibri" panose="020F0502020204030204" pitchFamily="34" charset="0"/>
              <a:cs typeface="Calibri" panose="020F0502020204030204" pitchFamily="34" charset="0"/>
            </a:endParaRPr>
          </a:p>
        </p:txBody>
      </p:sp>
      <p:sp>
        <p:nvSpPr>
          <p:cNvPr id="3" name="Titel 2"/>
          <p:cNvSpPr>
            <a:spLocks noGrp="1"/>
          </p:cNvSpPr>
          <p:nvPr>
            <p:ph type="title"/>
          </p:nvPr>
        </p:nvSpPr>
        <p:spPr/>
        <p:txBody>
          <a:bodyPr>
            <a:normAutofit fontScale="90000"/>
          </a:bodyPr>
          <a:lstStyle/>
          <a:p>
            <a:r>
              <a:rPr lang="de-DE" dirty="0">
                <a:latin typeface="Calibri" panose="020F0502020204030204" pitchFamily="34" charset="0"/>
              </a:rPr>
              <a:t>S</a:t>
            </a:r>
            <a:r>
              <a:rPr lang="de-DE" dirty="0"/>
              <a:t>tatistische Auswertungen</a:t>
            </a:r>
          </a:p>
        </p:txBody>
      </p:sp>
      <p:sp>
        <p:nvSpPr>
          <p:cNvPr id="10" name="Rechteck 9"/>
          <p:cNvSpPr/>
          <p:nvPr/>
        </p:nvSpPr>
        <p:spPr>
          <a:xfrm>
            <a:off x="323528" y="4909534"/>
            <a:ext cx="8592913" cy="1631216"/>
          </a:xfrm>
          <a:prstGeom prst="rect">
            <a:avLst/>
          </a:prstGeom>
          <a:ln w="28575">
            <a:solidFill>
              <a:srgbClr val="FF0000"/>
            </a:solidFill>
          </a:ln>
        </p:spPr>
        <p:txBody>
          <a:bodyPr wrap="square">
            <a:spAutoFit/>
          </a:bodyPr>
          <a:lstStyle/>
          <a:p>
            <a:r>
              <a:rPr lang="de-DE" sz="2000" b="1" dirty="0">
                <a:latin typeface="Calibri" panose="020F0502020204030204" pitchFamily="34" charset="0"/>
                <a:cs typeface="Calibri" panose="020F0502020204030204" pitchFamily="34" charset="0"/>
              </a:rPr>
              <a:t>Hinweis:</a:t>
            </a:r>
          </a:p>
          <a:p>
            <a:r>
              <a:rPr lang="de-DE" sz="2000" kern="0" dirty="0">
                <a:latin typeface="Calibri" panose="020F0502020204030204" pitchFamily="34" charset="0"/>
                <a:cs typeface="Calibri" panose="020F0502020204030204" pitchFamily="34" charset="0"/>
              </a:rPr>
              <a:t>Bei größeren Aufzählungen lohnt es sich meistens, eine Folge zu definieren.</a:t>
            </a:r>
          </a:p>
          <a:p>
            <a:r>
              <a:rPr lang="de-DE" sz="2000" kern="0" dirty="0">
                <a:latin typeface="Calibri" panose="020F0502020204030204" pitchFamily="34" charset="0"/>
                <a:cs typeface="Calibri" panose="020F0502020204030204" pitchFamily="34" charset="0"/>
              </a:rPr>
              <a:t>Dazu wird in der erste Zelle der Startwert  (hier A2=1) festgelegt und in der folgenden Zelle die Schrittweite durch A3 =A2+1. Anschließend kann dieser Eintrag ähnlich wie bei Excel beliebig </a:t>
            </a:r>
            <a:r>
              <a:rPr lang="de-DE" sz="2000" i="1" kern="0" dirty="0">
                <a:latin typeface="Calibri" panose="020F0502020204030204" pitchFamily="34" charset="0"/>
                <a:cs typeface="Calibri" panose="020F0502020204030204" pitchFamily="34" charset="0"/>
              </a:rPr>
              <a:t>heruntergezogen</a:t>
            </a:r>
            <a:r>
              <a:rPr lang="de-DE" sz="2000" kern="0" dirty="0">
                <a:latin typeface="Calibri" panose="020F0502020204030204" pitchFamily="34" charset="0"/>
                <a:cs typeface="Calibri" panose="020F0502020204030204" pitchFamily="34" charset="0"/>
              </a:rPr>
              <a:t> werden. </a:t>
            </a:r>
            <a:endParaRPr lang="de-DE" sz="2000" dirty="0">
              <a:latin typeface="Calibri" panose="020F0502020204030204" pitchFamily="34" charset="0"/>
              <a:cs typeface="Calibri" panose="020F0502020204030204" pitchFamily="34" charset="0"/>
            </a:endParaRPr>
          </a:p>
        </p:txBody>
      </p:sp>
      <p:pic>
        <p:nvPicPr>
          <p:cNvPr id="12" name="Grafik 11"/>
          <p:cNvPicPr>
            <a:picLocks noChangeAspect="1"/>
          </p:cNvPicPr>
          <p:nvPr/>
        </p:nvPicPr>
        <p:blipFill>
          <a:blip r:embed="rId6"/>
          <a:stretch>
            <a:fillRect/>
          </a:stretch>
        </p:blipFill>
        <p:spPr>
          <a:xfrm>
            <a:off x="5831163" y="1307828"/>
            <a:ext cx="3075331" cy="3129474"/>
          </a:xfrm>
          <a:prstGeom prst="rect">
            <a:avLst/>
          </a:prstGeom>
          <a:ln w="28575">
            <a:solidFill>
              <a:schemeClr val="accent1"/>
            </a:solidFill>
          </a:ln>
        </p:spPr>
      </p:pic>
    </p:spTree>
    <p:extLst>
      <p:ext uri="{BB962C8B-B14F-4D97-AF65-F5344CB8AC3E}">
        <p14:creationId xmlns:p14="http://schemas.microsoft.com/office/powerpoint/2010/main" val="2544015545"/>
      </p:ext>
    </p:extLst>
  </p:cSld>
  <p:clrMapOvr>
    <a:overrideClrMapping bg1="lt1" tx1="dk1" bg2="lt2" tx2="dk2" accent1="accent1" accent2="accent2" accent3="accent3" accent4="accent4" accent5="accent5" accent6="accent6" hlink="hlink" folHlink="folHlink"/>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Inhaltsplatzhalter 2"/>
          <p:cNvSpPr txBox="1">
            <a:spLocks/>
          </p:cNvSpPr>
          <p:nvPr/>
        </p:nvSpPr>
        <p:spPr bwMode="auto">
          <a:xfrm>
            <a:off x="-540568" y="1155887"/>
            <a:ext cx="9289032" cy="2129097"/>
          </a:xfrm>
          <a:prstGeom prst="rect">
            <a:avLst/>
          </a:prstGeom>
          <a:solidFill>
            <a:srgbClr val="F8B44F">
              <a:alpha val="25098"/>
            </a:srgbClr>
          </a:solidFill>
          <a:ln w="9525">
            <a:noFill/>
            <a:miter lim="800000"/>
            <a:headEnd/>
            <a:tailEnd/>
          </a:ln>
        </p:spPr>
        <p:txBody>
          <a:bodyPr vert="horz" wrap="square" lIns="72000" tIns="36000" rIns="72000" bIns="36000" numCol="1" anchor="t" anchorCtr="0" compatLnSpc="1">
            <a:prstTxWarp prst="textNoShape">
              <a:avLst/>
            </a:prstTxWarp>
            <a:normAutofit/>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endParaRPr lang="de-DE" dirty="0"/>
          </a:p>
        </p:txBody>
      </p:sp>
      <p:sp>
        <p:nvSpPr>
          <p:cNvPr id="2" name="Inhaltsplatzhalter 1"/>
          <p:cNvSpPr>
            <a:spLocks noGrp="1"/>
          </p:cNvSpPr>
          <p:nvPr>
            <p:ph idx="1"/>
          </p:nvPr>
        </p:nvSpPr>
        <p:spPr>
          <a:xfrm>
            <a:off x="323528" y="1124744"/>
            <a:ext cx="8424936" cy="5400600"/>
          </a:xfrm>
        </p:spPr>
        <p:txBody>
          <a:bodyPr/>
          <a:lstStyle/>
          <a:p>
            <a:pPr marL="0" indent="0">
              <a:buNone/>
            </a:pPr>
            <a:r>
              <a:rPr lang="de-DE" dirty="0"/>
              <a:t>Nutzen Sie die Hilfekarten 3.1. und 3.2., um in GeoGebra folgende Berechnungen durchzuführen:</a:t>
            </a:r>
          </a:p>
          <a:p>
            <a:pPr marL="457200" indent="-457200">
              <a:buFont typeface="+mj-lt"/>
              <a:buAutoNum type="arabicPeriod"/>
            </a:pPr>
            <a:r>
              <a:rPr lang="de-DE" dirty="0">
                <a:latin typeface="Calibri" panose="020F0502020204030204" pitchFamily="34" charset="0"/>
                <a:cs typeface="Calibri" panose="020F0502020204030204" pitchFamily="34" charset="0"/>
              </a:rPr>
              <a:t>Relative und absolute Häufigkeit der Differenz 2</a:t>
            </a:r>
          </a:p>
          <a:p>
            <a:pPr marL="457200" indent="-457200">
              <a:buFont typeface="+mj-lt"/>
              <a:buAutoNum type="arabicPeriod"/>
            </a:pPr>
            <a:r>
              <a:rPr lang="de-DE" dirty="0">
                <a:latin typeface="Calibri" panose="020F0502020204030204" pitchFamily="34" charset="0"/>
                <a:cs typeface="Calibri" panose="020F0502020204030204" pitchFamily="34" charset="0"/>
              </a:rPr>
              <a:t>Arithmetisches Mittel der geworfenen Differenzen</a:t>
            </a:r>
          </a:p>
          <a:p>
            <a:pPr marL="457200" indent="-457200">
              <a:buFont typeface="+mj-lt"/>
              <a:buAutoNum type="arabicPeriod"/>
            </a:pPr>
            <a:r>
              <a:rPr lang="de-DE" dirty="0">
                <a:latin typeface="Calibri" panose="020F0502020204030204" pitchFamily="34" charset="0"/>
                <a:cs typeface="Calibri" panose="020F0502020204030204" pitchFamily="34" charset="0"/>
              </a:rPr>
              <a:t>Standardabweichung der geworfenen Differenzen</a:t>
            </a:r>
          </a:p>
          <a:p>
            <a:pPr marL="457200" indent="-457200">
              <a:buFont typeface="+mj-lt"/>
              <a:buAutoNum type="arabicPeriod"/>
            </a:pPr>
            <a:endParaRPr lang="de-DE" dirty="0">
              <a:latin typeface="Calibri" panose="020F0502020204030204" pitchFamily="34" charset="0"/>
              <a:cs typeface="Calibri" panose="020F0502020204030204" pitchFamily="34" charset="0"/>
            </a:endParaRPr>
          </a:p>
          <a:p>
            <a:pPr marL="858150" lvl="1" indent="-457200">
              <a:buFont typeface="+mj-lt"/>
              <a:buAutoNum type="alphaLcParenR"/>
            </a:pPr>
            <a:endParaRPr lang="de-DE" sz="2000" dirty="0">
              <a:latin typeface="Calibri" panose="020F0502020204030204" pitchFamily="34" charset="0"/>
              <a:cs typeface="Calibri" panose="020F0502020204030204" pitchFamily="34" charset="0"/>
            </a:endParaRPr>
          </a:p>
          <a:p>
            <a:pPr marL="0" indent="0">
              <a:buNone/>
            </a:pPr>
            <a:endParaRPr lang="de-DE" dirty="0"/>
          </a:p>
        </p:txBody>
      </p:sp>
      <p:sp>
        <p:nvSpPr>
          <p:cNvPr id="3" name="Titel 2"/>
          <p:cNvSpPr>
            <a:spLocks noGrp="1"/>
          </p:cNvSpPr>
          <p:nvPr>
            <p:ph type="title"/>
          </p:nvPr>
        </p:nvSpPr>
        <p:spPr/>
        <p:txBody>
          <a:bodyPr>
            <a:normAutofit fontScale="90000"/>
          </a:bodyPr>
          <a:lstStyle/>
          <a:p>
            <a:r>
              <a:rPr lang="de-DE" dirty="0"/>
              <a:t>Arbeitsauftrag</a:t>
            </a:r>
          </a:p>
        </p:txBody>
      </p:sp>
      <p:pic>
        <p:nvPicPr>
          <p:cNvPr id="10" name="Grafik 9"/>
          <p:cNvPicPr>
            <a:picLocks noChangeAspect="1"/>
          </p:cNvPicPr>
          <p:nvPr/>
        </p:nvPicPr>
        <p:blipFill>
          <a:blip r:embed="rId5"/>
          <a:stretch>
            <a:fillRect/>
          </a:stretch>
        </p:blipFill>
        <p:spPr>
          <a:xfrm>
            <a:off x="5673133" y="3395870"/>
            <a:ext cx="3075331" cy="3129474"/>
          </a:xfrm>
          <a:prstGeom prst="rect">
            <a:avLst/>
          </a:prstGeom>
          <a:ln w="28575">
            <a:solidFill>
              <a:schemeClr val="accent1"/>
            </a:solidFill>
          </a:ln>
        </p:spPr>
      </p:pic>
    </p:spTree>
    <p:extLst>
      <p:ext uri="{BB962C8B-B14F-4D97-AF65-F5344CB8AC3E}">
        <p14:creationId xmlns:p14="http://schemas.microsoft.com/office/powerpoint/2010/main" val="4176445257"/>
      </p:ext>
    </p:extLst>
  </p:cSld>
  <p:clrMapOvr>
    <a:overrideClrMapping bg1="lt1" tx1="dk1" bg2="lt2" tx2="dk2" accent1="accent1" accent2="accent2" accent3="accent3" accent4="accent4" accent5="accent5" accent6="accent6" hlink="hlink" folHlink="folHlink"/>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nhaltsplatzhalter 2"/>
          <p:cNvSpPr txBox="1">
            <a:spLocks/>
          </p:cNvSpPr>
          <p:nvPr/>
        </p:nvSpPr>
        <p:spPr bwMode="auto">
          <a:xfrm>
            <a:off x="-511385" y="1122568"/>
            <a:ext cx="9259849" cy="688937"/>
          </a:xfrm>
          <a:prstGeom prst="rect">
            <a:avLst/>
          </a:prstGeom>
          <a:solidFill>
            <a:srgbClr val="F8B44F">
              <a:alpha val="25098"/>
            </a:srgbClr>
          </a:solidFill>
          <a:ln w="9525">
            <a:noFill/>
            <a:miter lim="800000"/>
            <a:headEnd/>
            <a:tailEnd/>
          </a:ln>
        </p:spPr>
        <p:txBody>
          <a:bodyPr vert="horz" wrap="square" lIns="72000" tIns="36000" rIns="72000" bIns="36000" numCol="1" anchor="t" anchorCtr="0" compatLnSpc="1">
            <a:prstTxWarp prst="textNoShape">
              <a:avLst/>
            </a:prstTxWarp>
            <a:normAutofit/>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endParaRPr lang="de-DE" dirty="0"/>
          </a:p>
        </p:txBody>
      </p:sp>
      <p:sp>
        <p:nvSpPr>
          <p:cNvPr id="2" name="Inhaltsplatzhalter 1"/>
          <p:cNvSpPr>
            <a:spLocks noGrp="1"/>
          </p:cNvSpPr>
          <p:nvPr>
            <p:ph idx="1"/>
          </p:nvPr>
        </p:nvSpPr>
        <p:spPr/>
        <p:txBody>
          <a:bodyPr/>
          <a:lstStyle/>
          <a:p>
            <a:pPr marL="0" indent="0">
              <a:buNone/>
            </a:pPr>
            <a:r>
              <a:rPr lang="de-DE" dirty="0"/>
              <a:t>Nutzen Sie die Hilfekarten 3.3. bis 3.5., um in GeoGebra die Differenzen graphisch darzustellen. </a:t>
            </a:r>
            <a:endParaRPr lang="de-DE" sz="2000" dirty="0">
              <a:latin typeface="Calibri" panose="020F0502020204030204" pitchFamily="34" charset="0"/>
              <a:cs typeface="Calibri" panose="020F0502020204030204" pitchFamily="34" charset="0"/>
            </a:endParaRPr>
          </a:p>
          <a:p>
            <a:pPr marL="0" indent="0">
              <a:buNone/>
            </a:pPr>
            <a:endParaRPr lang="de-DE" dirty="0"/>
          </a:p>
        </p:txBody>
      </p:sp>
      <p:sp>
        <p:nvSpPr>
          <p:cNvPr id="3" name="Titel 2"/>
          <p:cNvSpPr>
            <a:spLocks noGrp="1"/>
          </p:cNvSpPr>
          <p:nvPr>
            <p:ph type="title"/>
          </p:nvPr>
        </p:nvSpPr>
        <p:spPr/>
        <p:txBody>
          <a:bodyPr>
            <a:normAutofit fontScale="90000"/>
          </a:bodyPr>
          <a:lstStyle/>
          <a:p>
            <a:r>
              <a:rPr lang="de-DE" dirty="0"/>
              <a:t>Arbeitsauftrag</a:t>
            </a:r>
          </a:p>
        </p:txBody>
      </p:sp>
      <p:pic>
        <p:nvPicPr>
          <p:cNvPr id="6" name="Grafik 5">
            <a:extLst>
              <a:ext uri="{FF2B5EF4-FFF2-40B4-BE49-F238E27FC236}">
                <a16:creationId xmlns:a16="http://schemas.microsoft.com/office/drawing/2014/main" id="{31D5D524-9E4A-4BD0-BD61-BE4E44CFEC4F}"/>
              </a:ext>
            </a:extLst>
          </p:cNvPr>
          <p:cNvPicPr>
            <a:picLocks noChangeAspect="1"/>
          </p:cNvPicPr>
          <p:nvPr/>
        </p:nvPicPr>
        <p:blipFill>
          <a:blip r:embed="rId4"/>
          <a:stretch>
            <a:fillRect/>
          </a:stretch>
        </p:blipFill>
        <p:spPr>
          <a:xfrm>
            <a:off x="5673133" y="3395870"/>
            <a:ext cx="3075331" cy="3129474"/>
          </a:xfrm>
          <a:prstGeom prst="rect">
            <a:avLst/>
          </a:prstGeom>
          <a:ln w="28575">
            <a:solidFill>
              <a:schemeClr val="accent1"/>
            </a:solidFill>
          </a:ln>
        </p:spPr>
      </p:pic>
    </p:spTree>
    <p:extLst>
      <p:ext uri="{BB962C8B-B14F-4D97-AF65-F5344CB8AC3E}">
        <p14:creationId xmlns:p14="http://schemas.microsoft.com/office/powerpoint/2010/main" val="35710522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179512" y="3489637"/>
            <a:ext cx="8856984" cy="3179723"/>
          </a:xfrm>
        </p:spPr>
        <p:txBody>
          <a:bodyPr/>
          <a:lstStyle/>
          <a:p>
            <a:r>
              <a:rPr lang="de-DE" dirty="0"/>
              <a:t>Falls Sie sich für eine Lösung der Fragestellung: </a:t>
            </a:r>
            <a:br>
              <a:rPr lang="de-DE" dirty="0"/>
            </a:br>
            <a:r>
              <a:rPr lang="de-DE" i="1" dirty="0">
                <a:latin typeface="Calibri" panose="020F0502020204030204" pitchFamily="34" charset="0"/>
                <a:cs typeface="Calibri" panose="020F0502020204030204" pitchFamily="34" charset="0"/>
              </a:rPr>
              <a:t>Mit welcher Wahrscheinlichkeit kommt jede einzelne Differenz vor? </a:t>
            </a:r>
            <a:r>
              <a:rPr lang="de-DE" dirty="0">
                <a:latin typeface="Calibri" panose="020F0502020204030204" pitchFamily="34" charset="0"/>
                <a:cs typeface="Calibri" panose="020F0502020204030204" pitchFamily="34" charset="0"/>
              </a:rPr>
              <a:t>bzw.</a:t>
            </a:r>
            <a:r>
              <a:rPr lang="de-DE" i="1" dirty="0">
                <a:latin typeface="Calibri" panose="020F0502020204030204" pitchFamily="34" charset="0"/>
                <a:cs typeface="Calibri" panose="020F0502020204030204" pitchFamily="34" charset="0"/>
              </a:rPr>
              <a:t> </a:t>
            </a:r>
            <a:br>
              <a:rPr lang="de-DE" i="1" dirty="0">
                <a:latin typeface="Calibri" panose="020F0502020204030204" pitchFamily="34" charset="0"/>
                <a:cs typeface="Calibri" panose="020F0502020204030204" pitchFamily="34" charset="0"/>
              </a:rPr>
            </a:br>
            <a:r>
              <a:rPr lang="de-DE" i="1" dirty="0">
                <a:latin typeface="Calibri" panose="020F0502020204030204" pitchFamily="34" charset="0"/>
                <a:cs typeface="Calibri" panose="020F0502020204030204" pitchFamily="34" charset="0"/>
              </a:rPr>
              <a:t>Wie lautet die beste Strategie bei diesem Spiel? </a:t>
            </a:r>
            <a:br>
              <a:rPr lang="de-DE" i="1" dirty="0">
                <a:latin typeface="Calibri" panose="020F0502020204030204" pitchFamily="34" charset="0"/>
                <a:cs typeface="Calibri" panose="020F0502020204030204" pitchFamily="34" charset="0"/>
              </a:rPr>
            </a:br>
            <a:r>
              <a:rPr lang="de-DE" dirty="0">
                <a:latin typeface="Calibri" panose="020F0502020204030204" pitchFamily="34" charset="0"/>
                <a:cs typeface="Calibri" panose="020F0502020204030204" pitchFamily="34" charset="0"/>
              </a:rPr>
              <a:t>interessieren</a:t>
            </a:r>
            <a:r>
              <a:rPr lang="de-DE" i="1" dirty="0">
                <a:latin typeface="Calibri" panose="020F0502020204030204" pitchFamily="34" charset="0"/>
                <a:cs typeface="Calibri" panose="020F0502020204030204" pitchFamily="34" charset="0"/>
              </a:rPr>
              <a:t>, </a:t>
            </a:r>
            <a:r>
              <a:rPr lang="de-DE" dirty="0">
                <a:latin typeface="Calibri" panose="020F0502020204030204" pitchFamily="34" charset="0"/>
                <a:cs typeface="Calibri" panose="020F0502020204030204" pitchFamily="34" charset="0"/>
              </a:rPr>
              <a:t>empfehlen wir Ihnen, in die Fortbildungsmaterialien unter www.dzlm.de/Stochastik_Sek zu schauen.</a:t>
            </a:r>
          </a:p>
          <a:p>
            <a:r>
              <a:rPr lang="de-DE" dirty="0"/>
              <a:t>In diesem Material finden Sie Lösungswege mit Hilfe von kombinatorischen Überlegungen und mit Simulationen. Darüber hinaus enthält es auch interessante Informationen über die Genauigkeit von Simulationen und deren Aussagekraft.  </a:t>
            </a:r>
          </a:p>
          <a:p>
            <a:endParaRPr lang="de-DE" dirty="0"/>
          </a:p>
        </p:txBody>
      </p:sp>
      <p:sp>
        <p:nvSpPr>
          <p:cNvPr id="3" name="Titel 2"/>
          <p:cNvSpPr>
            <a:spLocks noGrp="1"/>
          </p:cNvSpPr>
          <p:nvPr>
            <p:ph type="title"/>
          </p:nvPr>
        </p:nvSpPr>
        <p:spPr/>
        <p:txBody>
          <a:bodyPr>
            <a:normAutofit fontScale="90000"/>
          </a:bodyPr>
          <a:lstStyle/>
          <a:p>
            <a:r>
              <a:rPr lang="de-DE" dirty="0">
                <a:latin typeface="Calibri" panose="020F0502020204030204" pitchFamily="34" charset="0"/>
              </a:rPr>
              <a:t>Differenz trifft</a:t>
            </a:r>
            <a:endParaRPr lang="de-DE" dirty="0"/>
          </a:p>
        </p:txBody>
      </p:sp>
      <p:sp>
        <p:nvSpPr>
          <p:cNvPr id="11" name="Rechteck 10"/>
          <p:cNvSpPr/>
          <p:nvPr/>
        </p:nvSpPr>
        <p:spPr>
          <a:xfrm>
            <a:off x="276198" y="1124744"/>
            <a:ext cx="8663612" cy="2246769"/>
          </a:xfrm>
          <a:prstGeom prst="rect">
            <a:avLst/>
          </a:prstGeom>
          <a:ln w="38100">
            <a:solidFill>
              <a:schemeClr val="accent1"/>
            </a:solidFill>
          </a:ln>
        </p:spPr>
        <p:txBody>
          <a:bodyPr wrap="square">
            <a:spAutoFit/>
          </a:bodyPr>
          <a:lstStyle/>
          <a:p>
            <a:r>
              <a:rPr lang="de-DE" sz="2000" b="1" dirty="0">
                <a:latin typeface="Calibri" panose="020F0502020204030204" pitchFamily="34" charset="0"/>
                <a:cs typeface="Calibri" panose="020F0502020204030204" pitchFamily="34" charset="0"/>
              </a:rPr>
              <a:t>Das Spiel </a:t>
            </a:r>
            <a:r>
              <a:rPr lang="de-DE" sz="2000" b="1" i="1" dirty="0">
                <a:latin typeface="Calibri" panose="020F0502020204030204" pitchFamily="34" charset="0"/>
                <a:cs typeface="Calibri" panose="020F0502020204030204" pitchFamily="34" charset="0"/>
              </a:rPr>
              <a:t>Differenz trifft</a:t>
            </a:r>
            <a:r>
              <a:rPr lang="de-DE" sz="2000" b="1" dirty="0">
                <a:latin typeface="Calibri" panose="020F0502020204030204" pitchFamily="34" charset="0"/>
                <a:cs typeface="Calibri" panose="020F0502020204030204" pitchFamily="34" charset="0"/>
              </a:rPr>
              <a:t>:</a:t>
            </a:r>
          </a:p>
          <a:p>
            <a:r>
              <a:rPr lang="de-DE" sz="2000" dirty="0">
                <a:latin typeface="Calibri" panose="020F0502020204030204" pitchFamily="34" charset="0"/>
                <a:cs typeface="Calibri" panose="020F0502020204030204" pitchFamily="34" charset="0"/>
              </a:rPr>
              <a:t>Zu Beginn des Spiels werden die eigenen 18 Spielsteine auf dem Spielfeld (s. o.) verteilt. Anschließend werden wiederholt z</a:t>
            </a:r>
            <a:r>
              <a:rPr lang="de-DE" sz="2000" kern="0" dirty="0">
                <a:latin typeface="Calibri" panose="020F0502020204030204" pitchFamily="34" charset="0"/>
                <a:cs typeface="Calibri" panose="020F0502020204030204" pitchFamily="34" charset="0"/>
              </a:rPr>
              <a:t>wei faire Würfel geworfen und die Differenz ihrer Augenzahlen berechnet. </a:t>
            </a:r>
          </a:p>
          <a:p>
            <a:r>
              <a:rPr lang="de-DE" sz="2000" kern="0" dirty="0">
                <a:latin typeface="Calibri" panose="020F0502020204030204" pitchFamily="34" charset="0"/>
                <a:cs typeface="Calibri" panose="020F0502020204030204" pitchFamily="34" charset="0"/>
              </a:rPr>
              <a:t>Immer wenn eine Differenz geworfen wurde, darf jede Person einen entsprechenden Spielsteine vom Spielfeld entfernen. </a:t>
            </a:r>
          </a:p>
          <a:p>
            <a:r>
              <a:rPr lang="de-DE" sz="2000" kern="0" dirty="0">
                <a:latin typeface="Calibri" panose="020F0502020204030204" pitchFamily="34" charset="0"/>
                <a:cs typeface="Calibri" panose="020F0502020204030204" pitchFamily="34" charset="0"/>
              </a:rPr>
              <a:t>Gewonnen hat, wer zuerst keine Steine auf dem Spielfeld hat. </a:t>
            </a:r>
          </a:p>
        </p:txBody>
      </p:sp>
    </p:spTree>
    <p:extLst>
      <p:ext uri="{BB962C8B-B14F-4D97-AF65-F5344CB8AC3E}">
        <p14:creationId xmlns:p14="http://schemas.microsoft.com/office/powerpoint/2010/main" val="12314010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2"/>
          <p:cNvSpPr txBox="1">
            <a:spLocks/>
          </p:cNvSpPr>
          <p:nvPr/>
        </p:nvSpPr>
        <p:spPr bwMode="auto">
          <a:xfrm>
            <a:off x="-540568" y="1124744"/>
            <a:ext cx="9289032" cy="2376263"/>
          </a:xfrm>
          <a:prstGeom prst="rect">
            <a:avLst/>
          </a:prstGeom>
          <a:solidFill>
            <a:srgbClr val="327A86">
              <a:alpha val="25098"/>
            </a:srgbClr>
          </a:solidFill>
          <a:ln w="9525">
            <a:noFill/>
            <a:miter lim="800000"/>
            <a:headEnd/>
            <a:tailEnd/>
          </a:ln>
        </p:spPr>
        <p:txBody>
          <a:bodyPr vert="horz" wrap="square" lIns="72000" tIns="36000" rIns="72000" bIns="36000" numCol="1" anchor="t" anchorCtr="0" compatLnSpc="1">
            <a:prstTxWarp prst="textNoShape">
              <a:avLst/>
            </a:prstTxWarp>
            <a:normAutofit/>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endParaRPr lang="de-DE" dirty="0"/>
          </a:p>
        </p:txBody>
      </p:sp>
      <p:sp>
        <p:nvSpPr>
          <p:cNvPr id="2" name="Inhaltsplatzhalter 1"/>
          <p:cNvSpPr>
            <a:spLocks noGrp="1"/>
          </p:cNvSpPr>
          <p:nvPr>
            <p:ph idx="1"/>
          </p:nvPr>
        </p:nvSpPr>
        <p:spPr/>
        <p:txBody>
          <a:bodyPr/>
          <a:lstStyle/>
          <a:p>
            <a:r>
              <a:rPr lang="de-DE" dirty="0"/>
              <a:t>Welche Visualisierungen würden Sie in Ihrem eigenen Unterricht für welchen Inhalt einsetzen?</a:t>
            </a:r>
          </a:p>
          <a:p>
            <a:pPr lvl="1">
              <a:buClr>
                <a:schemeClr val="tx2"/>
              </a:buClr>
            </a:pPr>
            <a:r>
              <a:rPr lang="de-DE" dirty="0"/>
              <a:t>Z. B. Histogramme, Punktdiagramme, Graphen</a:t>
            </a:r>
          </a:p>
          <a:p>
            <a:pPr lvl="1"/>
            <a:endParaRPr lang="de-DE" dirty="0"/>
          </a:p>
          <a:p>
            <a:r>
              <a:rPr lang="de-DE" dirty="0"/>
              <a:t>Welche Details halten Sie bei Histogrammen für relevant?</a:t>
            </a:r>
          </a:p>
          <a:p>
            <a:pPr lvl="1">
              <a:buClr>
                <a:schemeClr val="tx2"/>
              </a:buClr>
            </a:pPr>
            <a:r>
              <a:rPr lang="de-DE" dirty="0"/>
              <a:t>Z. B. Skalierung der Achsen, Füllung der Säulen, Abstand und Lage der Säulen</a:t>
            </a:r>
          </a:p>
          <a:p>
            <a:pPr lvl="1"/>
            <a:endParaRPr lang="de-DE" dirty="0"/>
          </a:p>
          <a:p>
            <a:endParaRPr lang="de-DE" dirty="0"/>
          </a:p>
        </p:txBody>
      </p:sp>
      <p:sp>
        <p:nvSpPr>
          <p:cNvPr id="3" name="Titel 2"/>
          <p:cNvSpPr>
            <a:spLocks noGrp="1"/>
          </p:cNvSpPr>
          <p:nvPr>
            <p:ph type="title"/>
          </p:nvPr>
        </p:nvSpPr>
        <p:spPr/>
        <p:txBody>
          <a:bodyPr>
            <a:normAutofit fontScale="90000"/>
          </a:bodyPr>
          <a:lstStyle/>
          <a:p>
            <a:r>
              <a:rPr lang="de-DE" dirty="0"/>
              <a:t>Austausch über den Einsatz von Visualisierungen</a:t>
            </a:r>
          </a:p>
        </p:txBody>
      </p:sp>
    </p:spTree>
    <p:extLst>
      <p:ext uri="{BB962C8B-B14F-4D97-AF65-F5344CB8AC3E}">
        <p14:creationId xmlns:p14="http://schemas.microsoft.com/office/powerpoint/2010/main" val="19071690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Inhaltsplatzhalter 4"/>
          <p:cNvSpPr>
            <a:spLocks noGrp="1"/>
          </p:cNvSpPr>
          <p:nvPr>
            <p:ph idx="1"/>
          </p:nvPr>
        </p:nvSpPr>
        <p:spPr>
          <a:xfrm>
            <a:off x="323528" y="1124744"/>
            <a:ext cx="8640960" cy="5400600"/>
          </a:xfrm>
        </p:spPr>
        <p:txBody>
          <a:bodyPr/>
          <a:lstStyle/>
          <a:p>
            <a:pPr marL="0" indent="0">
              <a:buNone/>
            </a:pPr>
            <a:r>
              <a:rPr lang="de-DE" dirty="0"/>
              <a:t>Folgende Punkte hinsichtlich der </a:t>
            </a:r>
            <a:r>
              <a:rPr lang="de-DE" b="1" dirty="0"/>
              <a:t>Arten von Visualisierungen </a:t>
            </a:r>
            <a:r>
              <a:rPr lang="de-DE" dirty="0"/>
              <a:t>könnten auftreten:</a:t>
            </a:r>
          </a:p>
          <a:p>
            <a:pPr marL="342000" lvl="1" indent="-342900">
              <a:spcBef>
                <a:spcPts val="576"/>
              </a:spcBef>
              <a:buClr>
                <a:srgbClr val="327A86"/>
              </a:buClr>
            </a:pPr>
            <a:r>
              <a:rPr lang="de-DE" sz="2000" b="1" dirty="0"/>
              <a:t>Histogramme </a:t>
            </a:r>
            <a:br>
              <a:rPr lang="de-DE" sz="2000" dirty="0"/>
            </a:br>
            <a:r>
              <a:rPr lang="de-DE" sz="2000" dirty="0"/>
              <a:t>(Standardvisualisierung, Anknüpfung zur Dichtefunktion)</a:t>
            </a:r>
          </a:p>
          <a:p>
            <a:pPr marL="342000" lvl="1" indent="-342900">
              <a:spcBef>
                <a:spcPts val="576"/>
              </a:spcBef>
              <a:buClr>
                <a:srgbClr val="327A86"/>
              </a:buClr>
            </a:pPr>
            <a:r>
              <a:rPr lang="de-DE" sz="2000" b="1" dirty="0"/>
              <a:t>Punktdiagramme </a:t>
            </a:r>
            <a:br>
              <a:rPr lang="de-DE" sz="2000" dirty="0"/>
            </a:br>
            <a:r>
              <a:rPr lang="de-DE" sz="2000" dirty="0"/>
              <a:t>(Anknüpfung zur Histogrammen und Graphen)</a:t>
            </a:r>
          </a:p>
          <a:p>
            <a:pPr marL="342000" lvl="1" indent="-342900">
              <a:spcBef>
                <a:spcPts val="576"/>
              </a:spcBef>
              <a:buClr>
                <a:srgbClr val="327A86"/>
              </a:buClr>
            </a:pPr>
            <a:r>
              <a:rPr lang="de-DE" sz="2000" b="1" dirty="0"/>
              <a:t>Graphen</a:t>
            </a:r>
            <a:r>
              <a:rPr lang="de-DE" sz="2000" dirty="0"/>
              <a:t> </a:t>
            </a:r>
            <a:br>
              <a:rPr lang="de-DE" sz="2000" dirty="0"/>
            </a:br>
            <a:r>
              <a:rPr lang="de-DE" sz="2000" dirty="0"/>
              <a:t>(universell einsetzbar)</a:t>
            </a:r>
          </a:p>
          <a:p>
            <a:pPr marL="342000" lvl="1" indent="-342900">
              <a:spcBef>
                <a:spcPts val="576"/>
              </a:spcBef>
              <a:buClr>
                <a:srgbClr val="327A86"/>
              </a:buClr>
            </a:pPr>
            <a:r>
              <a:rPr lang="de-DE" sz="2000" b="1" dirty="0"/>
              <a:t>Stängel-Blatt-Diagramme</a:t>
            </a:r>
            <a:r>
              <a:rPr lang="de-DE" sz="2000" dirty="0"/>
              <a:t> </a:t>
            </a:r>
            <a:br>
              <a:rPr lang="de-DE" sz="2000" dirty="0"/>
            </a:br>
            <a:r>
              <a:rPr lang="de-DE" sz="2000" dirty="0"/>
              <a:t>(zur strukturierten Darstellung von Daten)</a:t>
            </a:r>
          </a:p>
          <a:p>
            <a:pPr marL="342000" lvl="1" indent="-342900">
              <a:spcBef>
                <a:spcPts val="576"/>
              </a:spcBef>
              <a:buClr>
                <a:srgbClr val="327A86"/>
              </a:buClr>
            </a:pPr>
            <a:r>
              <a:rPr lang="de-DE" sz="2000" b="1" dirty="0"/>
              <a:t>Kreisdiagramme </a:t>
            </a:r>
            <a:br>
              <a:rPr lang="de-DE" sz="2000" dirty="0"/>
            </a:br>
            <a:r>
              <a:rPr lang="de-DE" sz="2000" dirty="0"/>
              <a:t>(nur geeignet für wenige Ausprägungen eines Merkmals)</a:t>
            </a:r>
          </a:p>
          <a:p>
            <a:pPr marL="342000" lvl="1" indent="-342900">
              <a:spcBef>
                <a:spcPts val="576"/>
              </a:spcBef>
              <a:buClr>
                <a:srgbClr val="327A86"/>
              </a:buClr>
            </a:pPr>
            <a:r>
              <a:rPr lang="de-DE" sz="2000" b="1" dirty="0" err="1"/>
              <a:t>Boxplots</a:t>
            </a:r>
            <a:r>
              <a:rPr lang="de-DE" sz="2000" b="1" dirty="0"/>
              <a:t> </a:t>
            </a:r>
            <a:br>
              <a:rPr lang="de-DE" sz="2000" dirty="0"/>
            </a:br>
            <a:r>
              <a:rPr lang="de-DE" sz="2000" dirty="0"/>
              <a:t>(stellt die Streuung der Verteilung vereinfacht dar)</a:t>
            </a:r>
          </a:p>
          <a:p>
            <a:pPr marL="742050" lvl="2" indent="-342900">
              <a:spcBef>
                <a:spcPts val="576"/>
              </a:spcBef>
              <a:buClr>
                <a:srgbClr val="327A86"/>
              </a:buClr>
            </a:pPr>
            <a:endParaRPr lang="de-DE" dirty="0"/>
          </a:p>
          <a:p>
            <a:endParaRPr lang="de-DE" dirty="0"/>
          </a:p>
        </p:txBody>
      </p:sp>
      <p:sp>
        <p:nvSpPr>
          <p:cNvPr id="4" name="Titel 3"/>
          <p:cNvSpPr>
            <a:spLocks noGrp="1"/>
          </p:cNvSpPr>
          <p:nvPr>
            <p:ph type="title"/>
          </p:nvPr>
        </p:nvSpPr>
        <p:spPr/>
        <p:txBody>
          <a:bodyPr>
            <a:normAutofit fontScale="90000"/>
          </a:bodyPr>
          <a:lstStyle/>
          <a:p>
            <a:r>
              <a:rPr lang="de-DE" dirty="0"/>
              <a:t>Austausch über den Einsatz von Visualisierungen (Teil 1)</a:t>
            </a:r>
          </a:p>
        </p:txBody>
      </p:sp>
    </p:spTree>
    <p:extLst>
      <p:ext uri="{BB962C8B-B14F-4D97-AF65-F5344CB8AC3E}">
        <p14:creationId xmlns:p14="http://schemas.microsoft.com/office/powerpoint/2010/main" val="15154579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323528" y="1124744"/>
            <a:ext cx="8640960" cy="5400600"/>
          </a:xfrm>
        </p:spPr>
        <p:txBody>
          <a:bodyPr/>
          <a:lstStyle/>
          <a:p>
            <a:pPr marL="0" indent="0">
              <a:buNone/>
            </a:pPr>
            <a:r>
              <a:rPr lang="de-DE" dirty="0"/>
              <a:t>Folgende Punkte hinsichtlich der </a:t>
            </a:r>
            <a:r>
              <a:rPr lang="de-DE" b="1" dirty="0"/>
              <a:t>Details von Histogrammen </a:t>
            </a:r>
            <a:r>
              <a:rPr lang="de-DE" dirty="0"/>
              <a:t>könnten auftreten:</a:t>
            </a:r>
          </a:p>
          <a:p>
            <a:r>
              <a:rPr lang="de-DE" b="1" dirty="0"/>
              <a:t>Skalierung der y-Achse </a:t>
            </a:r>
            <a:br>
              <a:rPr lang="de-DE" dirty="0"/>
            </a:br>
            <a:r>
              <a:rPr lang="de-DE" dirty="0"/>
              <a:t>(Streckung und Stauchung der Verteilung, Gesamtfläche hat Maßzahl 1)</a:t>
            </a:r>
          </a:p>
          <a:p>
            <a:r>
              <a:rPr lang="de-DE" b="1" dirty="0"/>
              <a:t>Skalierung der x-Achse </a:t>
            </a:r>
            <a:br>
              <a:rPr lang="de-DE" dirty="0"/>
            </a:br>
            <a:r>
              <a:rPr lang="de-DE" dirty="0"/>
              <a:t>(Anzeige der Gesamtverteilung vs. Zoom auf Details)</a:t>
            </a:r>
          </a:p>
          <a:p>
            <a:r>
              <a:rPr lang="de-DE" b="1" dirty="0"/>
              <a:t>Verhältnis x-Achse zur y-Achse</a:t>
            </a:r>
            <a:br>
              <a:rPr lang="de-DE" dirty="0"/>
            </a:br>
            <a:r>
              <a:rPr lang="de-DE" dirty="0"/>
              <a:t>(Achtung: üblicherweise sehr unterschiedlich skaliert!)</a:t>
            </a:r>
          </a:p>
          <a:p>
            <a:r>
              <a:rPr lang="de-DE" b="1" dirty="0"/>
              <a:t>Füllung der Säulen </a:t>
            </a:r>
            <a:br>
              <a:rPr lang="de-DE" dirty="0"/>
            </a:br>
            <a:r>
              <a:rPr lang="de-DE" dirty="0"/>
              <a:t>(Betonung der Fläche)</a:t>
            </a:r>
          </a:p>
          <a:p>
            <a:r>
              <a:rPr lang="de-DE" b="1" dirty="0"/>
              <a:t>Abstand der Säulen </a:t>
            </a:r>
            <a:br>
              <a:rPr lang="de-DE" dirty="0"/>
            </a:br>
            <a:r>
              <a:rPr lang="de-DE" dirty="0"/>
              <a:t>(kein Abstand wegen Anknüpfung zur Dichtefunktion)</a:t>
            </a:r>
          </a:p>
          <a:p>
            <a:r>
              <a:rPr lang="de-DE" b="1" dirty="0"/>
              <a:t>Lage der Säulen </a:t>
            </a:r>
            <a:br>
              <a:rPr lang="de-DE" dirty="0"/>
            </a:br>
            <a:r>
              <a:rPr lang="de-DE" dirty="0"/>
              <a:t>(mittig über dem zugehörigen Wert)</a:t>
            </a:r>
          </a:p>
          <a:p>
            <a:endParaRPr lang="de-DE" dirty="0"/>
          </a:p>
        </p:txBody>
      </p:sp>
      <p:sp>
        <p:nvSpPr>
          <p:cNvPr id="7" name="Titel 6"/>
          <p:cNvSpPr>
            <a:spLocks noGrp="1"/>
          </p:cNvSpPr>
          <p:nvPr>
            <p:ph type="title"/>
          </p:nvPr>
        </p:nvSpPr>
        <p:spPr/>
        <p:txBody>
          <a:bodyPr>
            <a:normAutofit fontScale="90000"/>
          </a:bodyPr>
          <a:lstStyle/>
          <a:p>
            <a:r>
              <a:rPr lang="de-DE" dirty="0"/>
              <a:t>Austausch über den Einsatz von Visualisierungen (Teil 2)</a:t>
            </a:r>
          </a:p>
        </p:txBody>
      </p:sp>
    </p:spTree>
    <p:extLst>
      <p:ext uri="{BB962C8B-B14F-4D97-AF65-F5344CB8AC3E}">
        <p14:creationId xmlns:p14="http://schemas.microsoft.com/office/powerpoint/2010/main" val="10407182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Inhaltsplatzhalter 9"/>
          <p:cNvSpPr>
            <a:spLocks noGrp="1"/>
          </p:cNvSpPr>
          <p:nvPr>
            <p:ph idx="1"/>
          </p:nvPr>
        </p:nvSpPr>
        <p:spPr/>
        <p:txBody>
          <a:bodyPr/>
          <a:lstStyle/>
          <a:p>
            <a:r>
              <a:rPr lang="de-DE" b="1" dirty="0"/>
              <a:t>Kernstück</a:t>
            </a:r>
            <a:r>
              <a:rPr lang="de-DE" dirty="0"/>
              <a:t> dieser Fortbildung sind die unterschiedliche </a:t>
            </a:r>
            <a:r>
              <a:rPr lang="de-DE" b="1" dirty="0"/>
              <a:t>Hilfekarten</a:t>
            </a:r>
            <a:r>
              <a:rPr lang="de-DE" dirty="0"/>
              <a:t>, mit denen die Teilnehmenden eigenständig die Werkzeuge kennenlernen.</a:t>
            </a:r>
          </a:p>
          <a:p>
            <a:pPr lvl="1">
              <a:buClr>
                <a:srgbClr val="327A86"/>
              </a:buClr>
            </a:pPr>
            <a:r>
              <a:rPr lang="de-DE" dirty="0"/>
              <a:t>Die Hilfekarten stellen in kompakter Form eine kleinschrittige Hinführung zu den einzelnen Befehle, Funktionen, Visualisierungen oder Wege zur Simulation dar.</a:t>
            </a:r>
          </a:p>
          <a:p>
            <a:pPr lvl="1">
              <a:buClr>
                <a:srgbClr val="327A86"/>
              </a:buClr>
            </a:pPr>
            <a:r>
              <a:rPr lang="de-DE" dirty="0"/>
              <a:t>Diese Hilfekarten wurde so editiert, dass immer zwei doppelseitig ausgedruckt (Vorderseite: Aufgabenstellung, Rückseite: Anleitung und Lösung) und zerschnitten werden können. Durch übereinanderlegen der Stapel sind dann alle in der richtigen Reihenfolge. </a:t>
            </a:r>
          </a:p>
          <a:p>
            <a:pPr lvl="1">
              <a:buClr>
                <a:srgbClr val="327A86"/>
              </a:buClr>
            </a:pPr>
            <a:r>
              <a:rPr lang="de-DE" dirty="0"/>
              <a:t>Falls also Hilfekarten ausgetauscht, gelöscht oder hinzugefügt werden, sollte auf die Formatierung und Reihenfolge geachtet werden.</a:t>
            </a:r>
          </a:p>
          <a:p>
            <a:r>
              <a:rPr lang="de-DE" dirty="0"/>
              <a:t>Die </a:t>
            </a:r>
            <a:r>
              <a:rPr lang="de-DE" b="1" dirty="0"/>
              <a:t>Fortbildungsfolien</a:t>
            </a:r>
            <a:r>
              <a:rPr lang="de-DE" dirty="0"/>
              <a:t> spielen daher </a:t>
            </a:r>
            <a:r>
              <a:rPr lang="de-DE" b="1" dirty="0"/>
              <a:t>keine zentrale Rolle</a:t>
            </a:r>
            <a:r>
              <a:rPr lang="de-DE" dirty="0"/>
              <a:t>. Sie enthalten weitere Beispiele und Aufgaben, bei denen die Teilnehmenden ihr erlangtes Wissen einüben und festigen können. </a:t>
            </a:r>
          </a:p>
          <a:p>
            <a:r>
              <a:rPr lang="de-DE" dirty="0"/>
              <a:t>Die</a:t>
            </a:r>
            <a:r>
              <a:rPr lang="de-DE" b="1" dirty="0"/>
              <a:t> Hauptaufgabe bei der Moderation </a:t>
            </a:r>
            <a:r>
              <a:rPr lang="de-DE" dirty="0"/>
              <a:t>besteht darin, die Teilnehmenden beim eigenständigen Arbeiten zu unterstützen und ihnen ggf. beim Berechnen und Simulieren der Beispiele helfend zur Seite zu stehen. </a:t>
            </a:r>
          </a:p>
        </p:txBody>
      </p:sp>
      <p:sp>
        <p:nvSpPr>
          <p:cNvPr id="9" name="Titel 8"/>
          <p:cNvSpPr>
            <a:spLocks noGrp="1"/>
          </p:cNvSpPr>
          <p:nvPr>
            <p:ph type="title"/>
          </p:nvPr>
        </p:nvSpPr>
        <p:spPr/>
        <p:txBody>
          <a:bodyPr>
            <a:normAutofit fontScale="90000"/>
          </a:bodyPr>
          <a:lstStyle/>
          <a:p>
            <a:r>
              <a:rPr lang="de-DE" dirty="0"/>
              <a:t>Informationen zu den Hilfekarten</a:t>
            </a:r>
          </a:p>
        </p:txBody>
      </p:sp>
    </p:spTree>
    <p:extLst>
      <p:ext uri="{BB962C8B-B14F-4D97-AF65-F5344CB8AC3E}">
        <p14:creationId xmlns:p14="http://schemas.microsoft.com/office/powerpoint/2010/main" val="8171278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12" name="Rechteck 11"/>
          <p:cNvSpPr/>
          <p:nvPr/>
        </p:nvSpPr>
        <p:spPr bwMode="auto">
          <a:xfrm>
            <a:off x="32064" y="3140968"/>
            <a:ext cx="8532440" cy="504056"/>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8" name="Titel 7"/>
          <p:cNvSpPr>
            <a:spLocks noGrp="1"/>
          </p:cNvSpPr>
          <p:nvPr>
            <p:ph type="title"/>
          </p:nvPr>
        </p:nvSpPr>
        <p:spPr/>
        <p:txBody>
          <a:bodyPr>
            <a:normAutofit/>
          </a:bodyPr>
          <a:lstStyle/>
          <a:p>
            <a:r>
              <a:rPr lang="en-GB" dirty="0"/>
              <a:t>Gliederung</a:t>
            </a:r>
          </a:p>
        </p:txBody>
      </p:sp>
      <p:sp>
        <p:nvSpPr>
          <p:cNvPr id="9" name="Inhaltsplatzhalter 8"/>
          <p:cNvSpPr>
            <a:spLocks noGrp="1"/>
          </p:cNvSpPr>
          <p:nvPr>
            <p:ph idx="1"/>
          </p:nvPr>
        </p:nvSpPr>
        <p:spPr/>
        <p:txBody>
          <a:bodyPr/>
          <a:lstStyle/>
          <a:p>
            <a:pPr marL="514350" indent="-514350">
              <a:buClr>
                <a:srgbClr val="327A86"/>
              </a:buClr>
              <a:buAutoNum type="arabicPeriod"/>
            </a:pPr>
            <a:r>
              <a:rPr lang="de-DE" dirty="0">
                <a:latin typeface="Calibri" panose="020F0502020204030204" pitchFamily="34" charset="0"/>
              </a:rPr>
              <a:t>Einführung in digitale Werkzeuge zur Stochastik</a:t>
            </a:r>
          </a:p>
          <a:p>
            <a:pPr marL="514350" indent="-514350">
              <a:buClr>
                <a:srgbClr val="327A86"/>
              </a:buClr>
              <a:buAutoNum type="arabicPeriod"/>
            </a:pPr>
            <a:r>
              <a:rPr lang="de-DE" dirty="0"/>
              <a:t>(Rechen-)Befehle zur Stochastik und Visualisierungen</a:t>
            </a:r>
          </a:p>
          <a:p>
            <a:pPr marL="514350" indent="-514350">
              <a:buClr>
                <a:srgbClr val="327A86"/>
              </a:buClr>
              <a:buAutoNum type="arabicPeriod"/>
            </a:pPr>
            <a:r>
              <a:rPr lang="de-DE" dirty="0">
                <a:solidFill>
                  <a:srgbClr val="FFFFFF"/>
                </a:solidFill>
                <a:latin typeface="Calibri" panose="020F0502020204030204" pitchFamily="34" charset="0"/>
              </a:rPr>
              <a:t>S</a:t>
            </a:r>
            <a:r>
              <a:rPr lang="de-DE" dirty="0"/>
              <a:t>tatistische Auswertungen und ihre Visualisierungen</a:t>
            </a:r>
          </a:p>
          <a:p>
            <a:pPr marL="514350" indent="-514350">
              <a:buClr>
                <a:srgbClr val="327A86"/>
              </a:buClr>
              <a:buAutoNum type="arabicPeriod"/>
            </a:pPr>
            <a:r>
              <a:rPr lang="de-DE" dirty="0">
                <a:solidFill>
                  <a:srgbClr val="327A86"/>
                </a:solidFill>
                <a:latin typeface="Calibri" panose="020F0502020204030204" pitchFamily="34" charset="0"/>
              </a:rPr>
              <a:t>Stochastische Simulationen </a:t>
            </a:r>
          </a:p>
          <a:p>
            <a:pPr marL="514350" indent="-514350">
              <a:buClr>
                <a:srgbClr val="327A86"/>
              </a:buClr>
              <a:buAutoNum type="arabicPeriod"/>
            </a:pPr>
            <a:r>
              <a:rPr lang="de-DE" dirty="0"/>
              <a:t>Interessante Simulationskontexte</a:t>
            </a:r>
          </a:p>
          <a:p>
            <a:pPr marL="514350" indent="-514350">
              <a:buClr>
                <a:srgbClr val="327A86"/>
              </a:buClr>
              <a:buAutoNum type="arabicPeriod"/>
            </a:pPr>
            <a:r>
              <a:rPr lang="de-DE" dirty="0">
                <a:solidFill>
                  <a:srgbClr val="FFFFFF"/>
                </a:solidFill>
                <a:latin typeface="Calibri" panose="020F0502020204030204" pitchFamily="34" charset="0"/>
              </a:rPr>
              <a:t>Vorschlag für einen Unterrichtsverlauf</a:t>
            </a:r>
          </a:p>
          <a:p>
            <a:pPr marL="514350" indent="-514350">
              <a:buClr>
                <a:srgbClr val="327A86"/>
              </a:buClr>
              <a:buAutoNum type="arabicPeriod"/>
            </a:pPr>
            <a:endParaRPr lang="de-DE" dirty="0">
              <a:solidFill>
                <a:schemeClr val="tx2"/>
              </a:solidFill>
              <a:latin typeface="Calibri" panose="020F0502020204030204" pitchFamily="34" charset="0"/>
            </a:endParaRPr>
          </a:p>
          <a:p>
            <a:pPr marL="514350" indent="-514350">
              <a:buClr>
                <a:srgbClr val="327A86"/>
              </a:buClr>
              <a:buAutoNum type="arabicPeriod"/>
            </a:pPr>
            <a:endParaRPr lang="de-DE" dirty="0">
              <a:solidFill>
                <a:srgbClr val="FFFFFF"/>
              </a:solidFill>
              <a:latin typeface="Calibri" panose="020F0502020204030204" pitchFamily="34" charset="0"/>
            </a:endParaRPr>
          </a:p>
          <a:p>
            <a:pPr marL="514350" indent="-514350">
              <a:buClr>
                <a:srgbClr val="327A86"/>
              </a:buClr>
              <a:buAutoNum type="arabicPeriod"/>
            </a:pPr>
            <a:endParaRPr lang="de-DE" dirty="0">
              <a:solidFill>
                <a:schemeClr val="tx2"/>
              </a:solidFill>
              <a:latin typeface="Calibri" panose="020F0502020204030204" pitchFamily="34" charset="0"/>
            </a:endParaRPr>
          </a:p>
        </p:txBody>
      </p:sp>
    </p:spTree>
    <p:extLst>
      <p:ext uri="{BB962C8B-B14F-4D97-AF65-F5344CB8AC3E}">
        <p14:creationId xmlns:p14="http://schemas.microsoft.com/office/powerpoint/2010/main" val="30423777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FAD9ED25-CBBC-429D-8A42-E56A732B942C}"/>
              </a:ext>
            </a:extLst>
          </p:cNvPr>
          <p:cNvSpPr>
            <a:spLocks noGrp="1"/>
          </p:cNvSpPr>
          <p:nvPr>
            <p:ph type="title"/>
          </p:nvPr>
        </p:nvSpPr>
        <p:spPr/>
        <p:txBody>
          <a:bodyPr>
            <a:normAutofit fontScale="90000"/>
          </a:bodyPr>
          <a:lstStyle/>
          <a:p>
            <a:r>
              <a:rPr lang="de-DE" dirty="0"/>
              <a:t>Vorschlag für eine Zeitstruktur</a:t>
            </a:r>
          </a:p>
        </p:txBody>
      </p:sp>
      <p:pic>
        <p:nvPicPr>
          <p:cNvPr id="6" name="Grafik 5">
            <a:extLst>
              <a:ext uri="{FF2B5EF4-FFF2-40B4-BE49-F238E27FC236}">
                <a16:creationId xmlns:a16="http://schemas.microsoft.com/office/drawing/2014/main" id="{C359B9A6-2319-453B-9B8F-74E339DBB8E2}"/>
              </a:ext>
            </a:extLst>
          </p:cNvPr>
          <p:cNvPicPr>
            <a:picLocks noChangeAspect="1"/>
          </p:cNvPicPr>
          <p:nvPr/>
        </p:nvPicPr>
        <p:blipFill rotWithShape="1">
          <a:blip r:embed="rId2"/>
          <a:srcRect l="19288" t="44534" r="18500" b="32748"/>
          <a:stretch/>
        </p:blipFill>
        <p:spPr>
          <a:xfrm>
            <a:off x="145265" y="2252273"/>
            <a:ext cx="8853470" cy="2328855"/>
          </a:xfrm>
          <a:prstGeom prst="rect">
            <a:avLst/>
          </a:prstGeom>
        </p:spPr>
      </p:pic>
    </p:spTree>
    <p:extLst>
      <p:ext uri="{BB962C8B-B14F-4D97-AF65-F5344CB8AC3E}">
        <p14:creationId xmlns:p14="http://schemas.microsoft.com/office/powerpoint/2010/main" val="40693783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nhaltsplatzhalter 2"/>
          <p:cNvSpPr txBox="1">
            <a:spLocks/>
          </p:cNvSpPr>
          <p:nvPr/>
        </p:nvSpPr>
        <p:spPr bwMode="auto">
          <a:xfrm>
            <a:off x="-540568" y="2348880"/>
            <a:ext cx="9505056" cy="2664296"/>
          </a:xfrm>
          <a:prstGeom prst="rect">
            <a:avLst/>
          </a:prstGeom>
          <a:solidFill>
            <a:srgbClr val="F8B44F">
              <a:alpha val="24706"/>
            </a:srgbClr>
          </a:solidFill>
          <a:ln w="9525">
            <a:noFill/>
            <a:miter lim="800000"/>
            <a:headEnd/>
            <a:tailEnd/>
          </a:ln>
        </p:spPr>
        <p:txBody>
          <a:bodyPr vert="horz" wrap="square" lIns="72000" tIns="36000" rIns="72000" bIns="36000" numCol="1" anchor="t" anchorCtr="0" compatLnSpc="1">
            <a:prstTxWarp prst="textNoShape">
              <a:avLst/>
            </a:prstTxWarp>
            <a:normAutofit/>
          </a:bodyPr>
          <a:lstStyle>
            <a:defPPr>
              <a:defRPr lang="de-DE"/>
            </a:defPPr>
            <a:lvl1pPr marL="0" indent="0" eaLnBrk="1" hangingPunct="1">
              <a:lnSpc>
                <a:spcPct val="100000"/>
              </a:lnSpc>
              <a:spcBef>
                <a:spcPts val="576"/>
              </a:spcBef>
              <a:spcAft>
                <a:spcPts val="600"/>
              </a:spcAft>
              <a:buClr>
                <a:srgbClr val="327A86"/>
              </a:buClr>
              <a:buFont typeface="Wingdings" charset="2"/>
              <a:buNone/>
              <a:defRPr sz="2000">
                <a:latin typeface="Calibri"/>
                <a:ea typeface="+mn-ea"/>
                <a:cs typeface="Calibri"/>
              </a:defRPr>
            </a:lvl1pPr>
            <a:lvl2pPr indent="0" eaLnBrk="1" hangingPunct="1">
              <a:lnSpc>
                <a:spcPct val="100000"/>
              </a:lnSpc>
              <a:spcBef>
                <a:spcPct val="20000"/>
              </a:spcBef>
              <a:spcAft>
                <a:spcPts val="600"/>
              </a:spcAft>
              <a:buClr>
                <a:srgbClr val="737373"/>
              </a:buClr>
              <a:buFont typeface="Wingdings" charset="2"/>
              <a:buNone/>
              <a:defRPr sz="1800">
                <a:latin typeface="Calibri"/>
                <a:ea typeface="+mn-ea"/>
                <a:cs typeface="Calibri"/>
              </a:defRPr>
            </a:lvl2pPr>
            <a:lvl3pPr indent="0" eaLnBrk="1" hangingPunct="1">
              <a:lnSpc>
                <a:spcPct val="100000"/>
              </a:lnSpc>
              <a:spcBef>
                <a:spcPct val="20000"/>
              </a:spcBef>
              <a:spcAft>
                <a:spcPts val="600"/>
              </a:spcAft>
              <a:buClr>
                <a:srgbClr val="CBB98A"/>
              </a:buClr>
              <a:buFont typeface="Wingdings" charset="2"/>
              <a:buNone/>
              <a:defRPr>
                <a:latin typeface="Calibri"/>
                <a:ea typeface="+mn-ea"/>
                <a:cs typeface="Calibri"/>
              </a:defRPr>
            </a:lvl3pPr>
            <a:lvl4pPr indent="0" eaLnBrk="1" hangingPunct="1">
              <a:lnSpc>
                <a:spcPct val="100000"/>
              </a:lnSpc>
              <a:spcBef>
                <a:spcPct val="20000"/>
              </a:spcBef>
              <a:spcAft>
                <a:spcPts val="600"/>
              </a:spcAft>
              <a:buClr>
                <a:srgbClr val="CBB98A"/>
              </a:buClr>
              <a:buFont typeface="Wingdings" charset="2"/>
              <a:buNone/>
              <a:defRPr sz="1800">
                <a:latin typeface="Calibri"/>
                <a:ea typeface="+mn-ea"/>
                <a:cs typeface="Calibri"/>
              </a:defRPr>
            </a:lvl4pPr>
            <a:lvl5pPr indent="0" eaLnBrk="1" hangingPunct="1">
              <a:lnSpc>
                <a:spcPct val="100000"/>
              </a:lnSpc>
              <a:spcBef>
                <a:spcPct val="20000"/>
              </a:spcBef>
              <a:spcAft>
                <a:spcPts val="600"/>
              </a:spcAft>
              <a:buClr>
                <a:srgbClr val="CBB98A"/>
              </a:buClr>
              <a:buFont typeface="Wingdings" charset="2"/>
              <a:buNone/>
              <a:defRPr sz="1800">
                <a:latin typeface="Calibri"/>
                <a:ea typeface="+mn-ea"/>
                <a:cs typeface="Calibri"/>
              </a:defRPr>
            </a:lvl5pPr>
            <a:lvl6pPr marL="2514600" indent="-228600" fontAlgn="base">
              <a:spcBef>
                <a:spcPct val="20000"/>
              </a:spcBef>
              <a:spcAft>
                <a:spcPct val="0"/>
              </a:spcAft>
              <a:buBlip>
                <a:blip r:embed="rId3"/>
              </a:buBlip>
              <a:defRPr sz="1200">
                <a:latin typeface="+mn-lt"/>
                <a:ea typeface="+mn-ea"/>
              </a:defRPr>
            </a:lvl6pPr>
            <a:lvl7pPr marL="2971800" indent="-228600" fontAlgn="base">
              <a:spcBef>
                <a:spcPct val="20000"/>
              </a:spcBef>
              <a:spcAft>
                <a:spcPct val="0"/>
              </a:spcAft>
              <a:buBlip>
                <a:blip r:embed="rId4"/>
              </a:buBlip>
              <a:defRPr sz="1200">
                <a:latin typeface="+mn-lt"/>
                <a:ea typeface="+mn-ea"/>
              </a:defRPr>
            </a:lvl7pPr>
            <a:lvl8pPr marL="3429000" indent="-228600" fontAlgn="base">
              <a:spcBef>
                <a:spcPct val="20000"/>
              </a:spcBef>
              <a:spcAft>
                <a:spcPct val="0"/>
              </a:spcAft>
              <a:buBlip>
                <a:blip r:embed="rId4"/>
              </a:buBlip>
              <a:defRPr sz="1200">
                <a:latin typeface="+mn-lt"/>
                <a:ea typeface="+mn-ea"/>
              </a:defRPr>
            </a:lvl8pPr>
            <a:lvl9pPr marL="3886200" indent="-228600" fontAlgn="base">
              <a:spcBef>
                <a:spcPct val="20000"/>
              </a:spcBef>
              <a:spcAft>
                <a:spcPct val="0"/>
              </a:spcAft>
              <a:buBlip>
                <a:blip r:embed="rId4"/>
              </a:buBlip>
              <a:defRPr sz="1200">
                <a:latin typeface="+mn-lt"/>
                <a:ea typeface="+mn-ea"/>
              </a:defRPr>
            </a:lvl9pPr>
          </a:lstStyle>
          <a:p>
            <a:endParaRPr lang="de-DE" dirty="0"/>
          </a:p>
        </p:txBody>
      </p:sp>
      <mc:AlternateContent xmlns:mc="http://schemas.openxmlformats.org/markup-compatibility/2006" xmlns:a14="http://schemas.microsoft.com/office/drawing/2010/main">
        <mc:Choice Requires="a14">
          <p:sp>
            <p:nvSpPr>
              <p:cNvPr id="2" name="Inhaltsplatzhalter 1"/>
              <p:cNvSpPr>
                <a:spLocks noGrp="1"/>
              </p:cNvSpPr>
              <p:nvPr>
                <p:ph idx="1"/>
              </p:nvPr>
            </p:nvSpPr>
            <p:spPr>
              <a:xfrm>
                <a:off x="323528" y="1124744"/>
                <a:ext cx="8712968" cy="5400600"/>
              </a:xfrm>
            </p:spPr>
            <p:txBody>
              <a:bodyPr/>
              <a:lstStyle/>
              <a:p>
                <a:pPr marL="342900"/>
                <a:r>
                  <a:rPr lang="de-DE" dirty="0"/>
                  <a:t>Wie auch bei anderen digitalen Werkzeugen lassen sich auch in GeoGebra Zufallszahlen generieren, die als Basis für Simulationen dienen. </a:t>
                </a:r>
              </a:p>
              <a:p>
                <a:pPr marL="0" indent="0">
                  <a:buNone/>
                </a:pPr>
                <a:endParaRPr lang="de-DE" dirty="0"/>
              </a:p>
              <a:p>
                <a:pPr marL="0" indent="0">
                  <a:buNone/>
                </a:pPr>
                <a:r>
                  <a:rPr lang="de-DE" dirty="0"/>
                  <a:t>Zur Erkundung der Befehle erzeugen Sie bitte mit Hilfe der Hilfekarten 4.1. – 4.3. die folgenden Zufallszahlen:</a:t>
                </a:r>
              </a:p>
              <a:p>
                <a:pPr marL="342900"/>
                <a:r>
                  <a:rPr lang="de-DE" dirty="0"/>
                  <a:t>Binomialverteilte Zufallszahl zu den Parametern </a:t>
                </a:r>
                <a14:m>
                  <m:oMath xmlns:m="http://schemas.openxmlformats.org/officeDocument/2006/math">
                    <m:r>
                      <a:rPr lang="de-DE" i="1" dirty="0">
                        <a:latin typeface="Cambria Math" panose="02040503050406030204" pitchFamily="18" charset="0"/>
                      </a:rPr>
                      <m:t>𝑛</m:t>
                    </m:r>
                    <m:r>
                      <a:rPr lang="de-DE" i="1" dirty="0">
                        <a:latin typeface="Cambria Math" panose="02040503050406030204" pitchFamily="18" charset="0"/>
                      </a:rPr>
                      <m:t>=100</m:t>
                    </m:r>
                  </m:oMath>
                </a14:m>
                <a:r>
                  <a:rPr lang="de-DE" dirty="0"/>
                  <a:t> und </a:t>
                </a:r>
                <a14:m>
                  <m:oMath xmlns:m="http://schemas.openxmlformats.org/officeDocument/2006/math">
                    <m:r>
                      <a:rPr lang="de-DE" i="1" dirty="0">
                        <a:latin typeface="Cambria Math" panose="02040503050406030204" pitchFamily="18" charset="0"/>
                      </a:rPr>
                      <m:t>𝑝</m:t>
                    </m:r>
                    <m:r>
                      <a:rPr lang="de-DE" i="1" dirty="0">
                        <a:latin typeface="Cambria Math" panose="02040503050406030204" pitchFamily="18" charset="0"/>
                      </a:rPr>
                      <m:t>=0.4</m:t>
                    </m:r>
                  </m:oMath>
                </a14:m>
                <a:endParaRPr lang="de-DE" dirty="0"/>
              </a:p>
              <a:p>
                <a:pPr marL="342900"/>
                <a:r>
                  <a:rPr lang="de-DE" dirty="0"/>
                  <a:t>Normalverteilte Zufallsgröße zu den Parametern </a:t>
                </a:r>
                <a14:m>
                  <m:oMath xmlns:m="http://schemas.openxmlformats.org/officeDocument/2006/math">
                    <m:r>
                      <a:rPr lang="de-DE" i="1" dirty="0" smtClean="0">
                        <a:latin typeface="Cambria Math" panose="02040503050406030204" pitchFamily="18" charset="0"/>
                        <a:ea typeface="Cambria Math" panose="02040503050406030204" pitchFamily="18" charset="0"/>
                      </a:rPr>
                      <m:t>𝜇</m:t>
                    </m:r>
                    <m:r>
                      <a:rPr lang="de-DE" i="1" dirty="0">
                        <a:latin typeface="Cambria Math" panose="02040503050406030204" pitchFamily="18" charset="0"/>
                      </a:rPr>
                      <m:t>=</m:t>
                    </m:r>
                    <m:r>
                      <a:rPr lang="de-DE" b="0" i="1" dirty="0" smtClean="0">
                        <a:latin typeface="Cambria Math" panose="02040503050406030204" pitchFamily="18" charset="0"/>
                      </a:rPr>
                      <m:t>89</m:t>
                    </m:r>
                  </m:oMath>
                </a14:m>
                <a:r>
                  <a:rPr lang="de-DE" dirty="0"/>
                  <a:t> und </a:t>
                </a:r>
                <a14:m>
                  <m:oMath xmlns:m="http://schemas.openxmlformats.org/officeDocument/2006/math">
                    <m:r>
                      <m:rPr>
                        <m:sty m:val="p"/>
                      </m:rPr>
                      <a:rPr lang="el-GR" i="1" dirty="0" smtClean="0">
                        <a:latin typeface="Cambria Math" panose="02040503050406030204" pitchFamily="18" charset="0"/>
                        <a:ea typeface="Cambria Math" panose="02040503050406030204" pitchFamily="18" charset="0"/>
                      </a:rPr>
                      <m:t>σ</m:t>
                    </m:r>
                    <m:r>
                      <a:rPr lang="de-DE" i="1" dirty="0">
                        <a:latin typeface="Cambria Math" panose="02040503050406030204" pitchFamily="18" charset="0"/>
                      </a:rPr>
                      <m:t>=</m:t>
                    </m:r>
                    <m:r>
                      <a:rPr lang="de-DE" b="0" i="1" dirty="0" smtClean="0">
                        <a:latin typeface="Cambria Math" panose="02040503050406030204" pitchFamily="18" charset="0"/>
                      </a:rPr>
                      <m:t>3</m:t>
                    </m:r>
                    <m:r>
                      <a:rPr lang="de-DE" i="1" dirty="0" smtClean="0">
                        <a:latin typeface="Cambria Math" panose="02040503050406030204" pitchFamily="18" charset="0"/>
                      </a:rPr>
                      <m:t>.</m:t>
                    </m:r>
                    <m:r>
                      <a:rPr lang="de-DE" b="0" i="1" dirty="0" smtClean="0">
                        <a:latin typeface="Cambria Math" panose="02040503050406030204" pitchFamily="18" charset="0"/>
                      </a:rPr>
                      <m:t>2</m:t>
                    </m:r>
                  </m:oMath>
                </a14:m>
                <a:endParaRPr lang="de-DE" dirty="0"/>
              </a:p>
              <a:p>
                <a:pPr marL="342900"/>
                <a:r>
                  <a:rPr lang="de-DE" dirty="0"/>
                  <a:t>Zufallszahl </a:t>
                </a:r>
                <a14:m>
                  <m:oMath xmlns:m="http://schemas.openxmlformats.org/officeDocument/2006/math">
                    <m:r>
                      <a:rPr lang="de-DE" i="1">
                        <a:latin typeface="Cambria Math" panose="02040503050406030204" pitchFamily="18" charset="0"/>
                        <a:ea typeface="Cambria Math" panose="02040503050406030204" pitchFamily="18" charset="0"/>
                        <a:cs typeface="Calibri" panose="020F0502020204030204" pitchFamily="34" charset="0"/>
                      </a:rPr>
                      <m:t>∈</m:t>
                    </m:r>
                    <m:r>
                      <a:rPr lang="de-DE" i="1">
                        <a:latin typeface="Cambria Math" panose="02040503050406030204" pitchFamily="18" charset="0"/>
                        <a:ea typeface="Cambria Math" panose="02040503050406030204" pitchFamily="18" charset="0"/>
                        <a:cs typeface="Calibri" panose="020F0502020204030204" pitchFamily="34" charset="0"/>
                      </a:rPr>
                      <m:t>ℤ</m:t>
                    </m:r>
                    <m:r>
                      <a:rPr lang="de-DE" i="1">
                        <a:latin typeface="Cambria Math" panose="02040503050406030204" pitchFamily="18" charset="0"/>
                        <a:ea typeface="Cambria Math" panose="02040503050406030204" pitchFamily="18" charset="0"/>
                        <a:cs typeface="Calibri" panose="020F0502020204030204" pitchFamily="34" charset="0"/>
                      </a:rPr>
                      <m:t> </m:t>
                    </m:r>
                  </m:oMath>
                </a14:m>
                <a:r>
                  <a:rPr lang="de-DE" dirty="0"/>
                  <a:t>aus dem Intervall</a:t>
                </a:r>
                <a14:m>
                  <m:oMath xmlns:m="http://schemas.openxmlformats.org/officeDocument/2006/math">
                    <m:r>
                      <a:rPr lang="de-DE" i="1" dirty="0" smtClean="0">
                        <a:latin typeface="Cambria Math" panose="02040503050406030204" pitchFamily="18" charset="0"/>
                      </a:rPr>
                      <m:t> [−33,</m:t>
                    </m:r>
                    <m:r>
                      <a:rPr lang="de-DE" b="0" i="1" dirty="0" smtClean="0">
                        <a:latin typeface="Cambria Math" panose="02040503050406030204" pitchFamily="18" charset="0"/>
                      </a:rPr>
                      <m:t> </m:t>
                    </m:r>
                    <m:r>
                      <a:rPr lang="de-DE" i="1" dirty="0" smtClean="0">
                        <a:latin typeface="Cambria Math" panose="02040503050406030204" pitchFamily="18" charset="0"/>
                      </a:rPr>
                      <m:t>127]</m:t>
                    </m:r>
                  </m:oMath>
                </a14:m>
                <a:endParaRPr lang="de-DE" dirty="0"/>
              </a:p>
              <a:p>
                <a:pPr marL="342900"/>
                <a:r>
                  <a:rPr lang="de-DE" dirty="0"/>
                  <a:t>Zufallszahl </a:t>
                </a:r>
                <a14:m>
                  <m:oMath xmlns:m="http://schemas.openxmlformats.org/officeDocument/2006/math">
                    <m:r>
                      <a:rPr lang="de-DE" i="1">
                        <a:latin typeface="Cambria Math" panose="02040503050406030204" pitchFamily="18" charset="0"/>
                        <a:ea typeface="Cambria Math" panose="02040503050406030204" pitchFamily="18" charset="0"/>
                        <a:cs typeface="Calibri" panose="020F0502020204030204" pitchFamily="34" charset="0"/>
                      </a:rPr>
                      <m:t>∈</m:t>
                    </m:r>
                    <m:r>
                      <a:rPr lang="de-DE" i="1">
                        <a:latin typeface="Cambria Math" panose="02040503050406030204" pitchFamily="18" charset="0"/>
                        <a:ea typeface="Cambria Math" panose="02040503050406030204" pitchFamily="18" charset="0"/>
                        <a:cs typeface="Calibri" panose="020F0502020204030204" pitchFamily="34" charset="0"/>
                      </a:rPr>
                      <m:t>ℝ</m:t>
                    </m:r>
                    <m:r>
                      <a:rPr lang="de-DE" i="1">
                        <a:latin typeface="Cambria Math" panose="02040503050406030204" pitchFamily="18" charset="0"/>
                        <a:ea typeface="Cambria Math" panose="02040503050406030204" pitchFamily="18" charset="0"/>
                        <a:cs typeface="Calibri" panose="020F0502020204030204" pitchFamily="34" charset="0"/>
                      </a:rPr>
                      <m:t> </m:t>
                    </m:r>
                  </m:oMath>
                </a14:m>
                <a:r>
                  <a:rPr lang="de-DE" dirty="0"/>
                  <a:t>aus den Intervallen </a:t>
                </a:r>
                <a14:m>
                  <m:oMath xmlns:m="http://schemas.openxmlformats.org/officeDocument/2006/math">
                    <m:r>
                      <a:rPr lang="de-DE" i="1" dirty="0" smtClean="0">
                        <a:latin typeface="Cambria Math" panose="02040503050406030204" pitchFamily="18" charset="0"/>
                      </a:rPr>
                      <m:t>[0, 15] </m:t>
                    </m:r>
                  </m:oMath>
                </a14:m>
                <a:r>
                  <a:rPr lang="de-DE" dirty="0"/>
                  <a:t>und </a:t>
                </a:r>
                <a14:m>
                  <m:oMath xmlns:m="http://schemas.openxmlformats.org/officeDocument/2006/math">
                    <m:r>
                      <a:rPr lang="de-DE" i="1" dirty="0" smtClean="0">
                        <a:latin typeface="Cambria Math" panose="02040503050406030204" pitchFamily="18" charset="0"/>
                      </a:rPr>
                      <m:t>[</m:t>
                    </m:r>
                    <m:r>
                      <a:rPr lang="de-DE" b="0" i="1" dirty="0" smtClean="0">
                        <a:latin typeface="Cambria Math" panose="02040503050406030204" pitchFamily="18" charset="0"/>
                      </a:rPr>
                      <m:t>−2</m:t>
                    </m:r>
                    <m:r>
                      <a:rPr lang="de-DE" i="1" dirty="0" smtClean="0">
                        <a:latin typeface="Cambria Math" panose="02040503050406030204" pitchFamily="18" charset="0"/>
                      </a:rPr>
                      <m:t>, </m:t>
                    </m:r>
                    <m:r>
                      <a:rPr lang="de-DE" b="0" i="1" dirty="0" smtClean="0">
                        <a:latin typeface="Cambria Math" panose="02040503050406030204" pitchFamily="18" charset="0"/>
                      </a:rPr>
                      <m:t>10</m:t>
                    </m:r>
                    <m:r>
                      <a:rPr lang="de-DE" i="1" dirty="0" smtClean="0">
                        <a:latin typeface="Cambria Math" panose="02040503050406030204" pitchFamily="18" charset="0"/>
                      </a:rPr>
                      <m:t>] </m:t>
                    </m:r>
                  </m:oMath>
                </a14:m>
                <a:endParaRPr lang="de-DE" dirty="0"/>
              </a:p>
              <a:p>
                <a:pPr marL="342900"/>
                <a:endParaRPr lang="de-DE" dirty="0"/>
              </a:p>
              <a:p>
                <a:pPr marL="342900"/>
                <a:endParaRPr lang="de-DE" dirty="0"/>
              </a:p>
              <a:p>
                <a:endParaRPr lang="de-DE" dirty="0"/>
              </a:p>
              <a:p>
                <a:endParaRPr lang="de-DE" dirty="0"/>
              </a:p>
            </p:txBody>
          </p:sp>
        </mc:Choice>
        <mc:Fallback xmlns="">
          <p:sp>
            <p:nvSpPr>
              <p:cNvPr id="2" name="Inhaltsplatzhalter 1"/>
              <p:cNvSpPr>
                <a:spLocks noGrp="1" noRot="1" noChangeAspect="1" noMove="1" noResize="1" noEditPoints="1" noAdjustHandles="1" noChangeArrowheads="1" noChangeShapeType="1" noTextEdit="1"/>
              </p:cNvSpPr>
              <p:nvPr>
                <p:ph idx="1"/>
              </p:nvPr>
            </p:nvSpPr>
            <p:spPr>
              <a:xfrm>
                <a:off x="323528" y="1124744"/>
                <a:ext cx="8712968" cy="5400600"/>
              </a:xfrm>
              <a:blipFill>
                <a:blip r:embed="rId5"/>
                <a:stretch>
                  <a:fillRect l="-770" t="-1469"/>
                </a:stretch>
              </a:blipFill>
            </p:spPr>
            <p:txBody>
              <a:bodyPr/>
              <a:lstStyle/>
              <a:p>
                <a:r>
                  <a:rPr lang="de-DE">
                    <a:noFill/>
                  </a:rPr>
                  <a:t> </a:t>
                </a:r>
              </a:p>
            </p:txBody>
          </p:sp>
        </mc:Fallback>
      </mc:AlternateContent>
      <p:sp>
        <p:nvSpPr>
          <p:cNvPr id="3" name="Titel 2"/>
          <p:cNvSpPr>
            <a:spLocks noGrp="1"/>
          </p:cNvSpPr>
          <p:nvPr>
            <p:ph type="title"/>
          </p:nvPr>
        </p:nvSpPr>
        <p:spPr/>
        <p:txBody>
          <a:bodyPr>
            <a:normAutofit fontScale="90000"/>
          </a:bodyPr>
          <a:lstStyle/>
          <a:p>
            <a:pPr>
              <a:buClr>
                <a:srgbClr val="327A86"/>
              </a:buClr>
            </a:pPr>
            <a:r>
              <a:rPr lang="de-DE" dirty="0">
                <a:latin typeface="Calibri" panose="020F0502020204030204" pitchFamily="34" charset="0"/>
              </a:rPr>
              <a:t>Erzeugen von Zufallszahlen in GeoGebra</a:t>
            </a:r>
          </a:p>
        </p:txBody>
      </p:sp>
    </p:spTree>
    <p:extLst>
      <p:ext uri="{BB962C8B-B14F-4D97-AF65-F5344CB8AC3E}">
        <p14:creationId xmlns:p14="http://schemas.microsoft.com/office/powerpoint/2010/main" val="42090657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342900"/>
            <a:r>
              <a:rPr lang="de-DE" dirty="0"/>
              <a:t>Die zuvor gezeigten Befehle zum Erzeugen von Zufallszahlen setzen meistens das Verständnis einer Verteilung voraus. Außerdem erzeugen diese Befehle nur (Zufalls-)Zahlen und z. B. nicht </a:t>
            </a:r>
            <a:r>
              <a:rPr lang="de-DE" i="1" dirty="0"/>
              <a:t>Kopf</a:t>
            </a:r>
            <a:r>
              <a:rPr lang="de-DE" dirty="0"/>
              <a:t> bzw. </a:t>
            </a:r>
            <a:r>
              <a:rPr lang="de-DE" i="1" dirty="0"/>
              <a:t>Zahl </a:t>
            </a:r>
            <a:r>
              <a:rPr lang="de-DE" dirty="0"/>
              <a:t>beim Münzwurf.</a:t>
            </a:r>
          </a:p>
          <a:p>
            <a:r>
              <a:rPr lang="de-DE" dirty="0"/>
              <a:t>Beides lässt sich umgehen, wenn man die Simulation von Zufallszahlen auf einer </a:t>
            </a:r>
            <a:r>
              <a:rPr lang="de-DE" b="1" dirty="0"/>
              <a:t>Urnenziehung mit Zurücklegen </a:t>
            </a:r>
            <a:r>
              <a:rPr lang="de-DE" dirty="0"/>
              <a:t>basieren lässt.</a:t>
            </a:r>
          </a:p>
          <a:p>
            <a:r>
              <a:rPr lang="de-DE" dirty="0"/>
              <a:t>In einer solchen Urne können in GeoGebra nicht nur Zahlen, sondern auch andere Ereignisse wie Farben, Tiere, Sportarten oder sonstige Strings gezogen werden.</a:t>
            </a:r>
          </a:p>
          <a:p>
            <a:r>
              <a:rPr lang="de-DE" dirty="0"/>
              <a:t>Hierbei ist es für Lernende schnell ersichtlich, dass alle </a:t>
            </a:r>
            <a:r>
              <a:rPr lang="de-DE" i="1" dirty="0"/>
              <a:t>Kugeln</a:t>
            </a:r>
            <a:r>
              <a:rPr lang="de-DE" dirty="0"/>
              <a:t> einer solchen Urne mit der gleichen Wahrscheinlichkeit gezogen werden. </a:t>
            </a:r>
          </a:p>
          <a:p>
            <a:r>
              <a:rPr lang="de-DE" dirty="0"/>
              <a:t>Ein Großteil klassischer Zufallsversuche kann auf das Prinzip einer Urnenziehung zurückgeführt werden. Somit kann die Urnenziehung in GeoGebra universell eingesetzt werden. </a:t>
            </a:r>
          </a:p>
        </p:txBody>
      </p:sp>
      <p:sp>
        <p:nvSpPr>
          <p:cNvPr id="3" name="Titel 2"/>
          <p:cNvSpPr>
            <a:spLocks noGrp="1"/>
          </p:cNvSpPr>
          <p:nvPr>
            <p:ph type="title"/>
          </p:nvPr>
        </p:nvSpPr>
        <p:spPr/>
        <p:txBody>
          <a:bodyPr>
            <a:normAutofit fontScale="90000"/>
          </a:bodyPr>
          <a:lstStyle/>
          <a:p>
            <a:pPr>
              <a:buClr>
                <a:srgbClr val="327A86"/>
              </a:buClr>
            </a:pPr>
            <a:r>
              <a:rPr lang="de-DE" dirty="0">
                <a:latin typeface="Calibri" panose="020F0502020204030204" pitchFamily="34" charset="0"/>
              </a:rPr>
              <a:t>Urnenziehung in GeoGebra</a:t>
            </a:r>
          </a:p>
        </p:txBody>
      </p:sp>
    </p:spTree>
    <p:extLst>
      <p:ext uri="{BB962C8B-B14F-4D97-AF65-F5344CB8AC3E}">
        <p14:creationId xmlns:p14="http://schemas.microsoft.com/office/powerpoint/2010/main" val="24771389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idx="1"/>
              </p:nvPr>
            </p:nvSpPr>
            <p:spPr/>
            <p:txBody>
              <a:bodyPr/>
              <a:lstStyle/>
              <a:p>
                <a:pPr marL="342900"/>
                <a:r>
                  <a:rPr lang="de-DE" dirty="0"/>
                  <a:t>GeoGebra 6 eignet sich um Simulationen mit kleinen Stichproben schnell und einfach zu erzeugen. </a:t>
                </a:r>
              </a:p>
              <a:p>
                <a:pPr marL="342900"/>
                <a:r>
                  <a:rPr lang="de-DE" dirty="0"/>
                  <a:t>Da aber das Tabellen-Fenster dieser Version auf 350 Zeilen reduziert wurde, empfehlen wir für Simulationen mit großen Stichproben wie </a:t>
                </a:r>
                <a14:m>
                  <m:oMath xmlns:m="http://schemas.openxmlformats.org/officeDocument/2006/math">
                    <m:r>
                      <a:rPr lang="de-DE" b="0" i="1" smtClean="0">
                        <a:solidFill>
                          <a:srgbClr val="FF0000"/>
                        </a:solidFill>
                        <a:latin typeface="Cambria Math" panose="02040503050406030204" pitchFamily="18" charset="0"/>
                      </a:rPr>
                      <m:t>𝑁</m:t>
                    </m:r>
                    <m:r>
                      <a:rPr lang="de-DE" b="0" i="1" smtClean="0">
                        <a:solidFill>
                          <a:srgbClr val="FF0000"/>
                        </a:solidFill>
                        <a:latin typeface="Cambria Math" panose="02040503050406030204" pitchFamily="18" charset="0"/>
                      </a:rPr>
                      <m:t>=10000</m:t>
                    </m:r>
                  </m:oMath>
                </a14:m>
                <a:r>
                  <a:rPr lang="de-DE" dirty="0"/>
                  <a:t>. In der älteren Version </a:t>
                </a:r>
                <a:r>
                  <a:rPr lang="de-DE" b="1" dirty="0"/>
                  <a:t>GeoGebra Classic 5 </a:t>
                </a:r>
                <a:r>
                  <a:rPr lang="de-DE" dirty="0"/>
                  <a:t>durchzuführen. </a:t>
                </a:r>
              </a:p>
              <a:p>
                <a:pPr marL="743850" lvl="1">
                  <a:buClr>
                    <a:schemeClr val="tx2"/>
                  </a:buClr>
                </a:pPr>
                <a:r>
                  <a:rPr lang="de-DE" dirty="0"/>
                  <a:t>Diese Version kann ebenfalls kostenlos auf der GeoGebra-Webseite heruntergeladen werden. </a:t>
                </a:r>
              </a:p>
              <a:p>
                <a:pPr marL="342900"/>
                <a:r>
                  <a:rPr lang="de-DE" b="1" dirty="0"/>
                  <a:t>GeoGebra Classic 5 </a:t>
                </a:r>
                <a:r>
                  <a:rPr lang="de-DE" dirty="0"/>
                  <a:t>verfügt nicht über diese Einschränkung und somit können die einfachen Simulationen der Hilfekarten für beliebig große </a:t>
                </a:r>
                <a14:m>
                  <m:oMath xmlns:m="http://schemas.openxmlformats.org/officeDocument/2006/math">
                    <m:r>
                      <a:rPr lang="de-DE" i="1">
                        <a:solidFill>
                          <a:srgbClr val="FF0000"/>
                        </a:solidFill>
                        <a:latin typeface="Cambria Math" panose="02040503050406030204" pitchFamily="18" charset="0"/>
                      </a:rPr>
                      <m:t>𝑁</m:t>
                    </m:r>
                  </m:oMath>
                </a14:m>
                <a:r>
                  <a:rPr lang="de-DE" dirty="0"/>
                  <a:t> erweitert werden.</a:t>
                </a:r>
              </a:p>
              <a:p>
                <a:pPr marL="342900"/>
                <a:endParaRPr lang="de-DE" dirty="0"/>
              </a:p>
              <a:p>
                <a:pPr marL="342900"/>
                <a:r>
                  <a:rPr lang="de-DE" dirty="0"/>
                  <a:t>Die Hilfekarten sind so konzipiert, dass </a:t>
                </a:r>
                <a14:m>
                  <m:oMath xmlns:m="http://schemas.openxmlformats.org/officeDocument/2006/math">
                    <m:r>
                      <a:rPr lang="de-DE" i="1" smtClean="0">
                        <a:solidFill>
                          <a:srgbClr val="FF0000"/>
                        </a:solidFill>
                        <a:latin typeface="Cambria Math" panose="02040503050406030204" pitchFamily="18" charset="0"/>
                      </a:rPr>
                      <m:t>𝑁</m:t>
                    </m:r>
                  </m:oMath>
                </a14:m>
                <a:r>
                  <a:rPr lang="de-DE" dirty="0"/>
                  <a:t> stets kleiner als 350 ist, sodass Sie kleine Simulationen in GeoGebra Classic 6 programmieren können. </a:t>
                </a:r>
              </a:p>
              <a:p>
                <a:pPr marL="342900"/>
                <a:r>
                  <a:rPr lang="de-DE" dirty="0"/>
                  <a:t>Alle Hilfekarten lassen sich auch mit </a:t>
                </a:r>
                <a:r>
                  <a:rPr lang="de-DE" b="1" dirty="0"/>
                  <a:t>GeoGebra Classic 5 </a:t>
                </a:r>
                <a:r>
                  <a:rPr lang="de-DE" dirty="0"/>
                  <a:t>umsetzten. </a:t>
                </a:r>
              </a:p>
            </p:txBody>
          </p:sp>
        </mc:Choice>
        <mc:Fallback xmlns="">
          <p:sp>
            <p:nvSpPr>
              <p:cNvPr id="2" name="Inhaltsplatzhalter 1"/>
              <p:cNvSpPr>
                <a:spLocks noGrp="1" noRot="1" noChangeAspect="1" noMove="1" noResize="1" noEditPoints="1" noAdjustHandles="1" noChangeArrowheads="1" noChangeShapeType="1" noTextEdit="1"/>
              </p:cNvSpPr>
              <p:nvPr>
                <p:ph idx="1"/>
              </p:nvPr>
            </p:nvSpPr>
            <p:spPr>
              <a:blipFill>
                <a:blip r:embed="rId3"/>
                <a:stretch>
                  <a:fillRect l="-651" t="-1469" r="-796"/>
                </a:stretch>
              </a:blipFill>
            </p:spPr>
            <p:txBody>
              <a:bodyPr/>
              <a:lstStyle/>
              <a:p>
                <a:r>
                  <a:rPr lang="de-DE">
                    <a:noFill/>
                  </a:rPr>
                  <a:t> </a:t>
                </a:r>
              </a:p>
            </p:txBody>
          </p:sp>
        </mc:Fallback>
      </mc:AlternateContent>
      <p:sp>
        <p:nvSpPr>
          <p:cNvPr id="3" name="Titel 2"/>
          <p:cNvSpPr>
            <a:spLocks noGrp="1"/>
          </p:cNvSpPr>
          <p:nvPr>
            <p:ph type="title"/>
          </p:nvPr>
        </p:nvSpPr>
        <p:spPr/>
        <p:txBody>
          <a:bodyPr>
            <a:normAutofit fontScale="90000"/>
          </a:bodyPr>
          <a:lstStyle/>
          <a:p>
            <a:pPr>
              <a:buClr>
                <a:srgbClr val="327A86"/>
              </a:buClr>
            </a:pPr>
            <a:r>
              <a:rPr lang="de-DE" dirty="0">
                <a:latin typeface="Calibri" panose="020F0502020204030204" pitchFamily="34" charset="0"/>
              </a:rPr>
              <a:t>Einschränkung in GeoGebra 6</a:t>
            </a:r>
          </a:p>
        </p:txBody>
      </p:sp>
    </p:spTree>
    <p:extLst>
      <p:ext uri="{BB962C8B-B14F-4D97-AF65-F5344CB8AC3E}">
        <p14:creationId xmlns:p14="http://schemas.microsoft.com/office/powerpoint/2010/main" val="27891452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nhaltsplatzhalter 2"/>
          <p:cNvSpPr txBox="1">
            <a:spLocks/>
          </p:cNvSpPr>
          <p:nvPr/>
        </p:nvSpPr>
        <p:spPr bwMode="auto">
          <a:xfrm>
            <a:off x="-540568" y="1052736"/>
            <a:ext cx="9289032" cy="2993193"/>
          </a:xfrm>
          <a:prstGeom prst="rect">
            <a:avLst/>
          </a:prstGeom>
          <a:solidFill>
            <a:srgbClr val="F8B44F">
              <a:alpha val="24706"/>
            </a:srgbClr>
          </a:solidFill>
          <a:ln w="9525">
            <a:noFill/>
            <a:miter lim="800000"/>
            <a:headEnd/>
            <a:tailEnd/>
          </a:ln>
        </p:spPr>
        <p:txBody>
          <a:bodyPr vert="horz" wrap="square" lIns="72000" tIns="36000" rIns="72000" bIns="36000" numCol="1" anchor="t" anchorCtr="0" compatLnSpc="1">
            <a:prstTxWarp prst="textNoShape">
              <a:avLst/>
            </a:prstTxWarp>
            <a:normAutofit/>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endParaRPr lang="de-DE" dirty="0"/>
          </a:p>
        </p:txBody>
      </p:sp>
      <mc:AlternateContent xmlns:mc="http://schemas.openxmlformats.org/markup-compatibility/2006" xmlns:a14="http://schemas.microsoft.com/office/drawing/2010/main">
        <mc:Choice Requires="a14">
          <p:sp>
            <p:nvSpPr>
              <p:cNvPr id="2" name="Inhaltsplatzhalter 1"/>
              <p:cNvSpPr>
                <a:spLocks noGrp="1"/>
              </p:cNvSpPr>
              <p:nvPr>
                <p:ph idx="1"/>
              </p:nvPr>
            </p:nvSpPr>
            <p:spPr>
              <a:xfrm>
                <a:off x="323528" y="1124744"/>
                <a:ext cx="8424936" cy="3024336"/>
              </a:xfrm>
            </p:spPr>
            <p:txBody>
              <a:bodyPr/>
              <a:lstStyle/>
              <a:p>
                <a:pPr marL="0" indent="0">
                  <a:buNone/>
                </a:pPr>
                <a:r>
                  <a:rPr lang="de-DE" dirty="0"/>
                  <a:t>Nutzen Sie die Hilfekarten 4.4. und 4.5., um in GeoGebra folgende Simulationen 200-mal durchzuführen:</a:t>
                </a:r>
              </a:p>
              <a:p>
                <a:pPr marL="457200" indent="-457200">
                  <a:buFont typeface="+mj-lt"/>
                  <a:buAutoNum type="arabicPeriod"/>
                </a:pPr>
                <a:r>
                  <a:rPr lang="de-DE" dirty="0">
                    <a:latin typeface="Calibri" panose="020F0502020204030204" pitchFamily="34" charset="0"/>
                    <a:cs typeface="Calibri" panose="020F0502020204030204" pitchFamily="34" charset="0"/>
                  </a:rPr>
                  <a:t>Wurf einer fairen Münze</a:t>
                </a:r>
              </a:p>
              <a:p>
                <a:pPr marL="457200" indent="-457200">
                  <a:buFont typeface="+mj-lt"/>
                  <a:buAutoNum type="arabicPeriod"/>
                </a:pPr>
                <a:r>
                  <a:rPr lang="de-DE" dirty="0">
                    <a:latin typeface="Calibri" panose="020F0502020204030204" pitchFamily="34" charset="0"/>
                    <a:cs typeface="Calibri" panose="020F0502020204030204" pitchFamily="34" charset="0"/>
                  </a:rPr>
                  <a:t>Wurf eines gezinkten Würfels mit den Wahrscheinlichkeiten:</a:t>
                </a:r>
              </a:p>
              <a:p>
                <a:pPr marL="858150" lvl="1" indent="-457200">
                  <a:buClr>
                    <a:schemeClr val="tx2"/>
                  </a:buClr>
                  <a:buFont typeface="Wingdings" panose="05000000000000000000" pitchFamily="2" charset="2"/>
                  <a:buChar char="§"/>
                </a:pPr>
                <a:r>
                  <a:rPr lang="de-DE" dirty="0">
                    <a:cs typeface="Calibri" panose="020F0502020204030204" pitchFamily="34" charset="0"/>
                  </a:rPr>
                  <a:t> </a:t>
                </a:r>
                <a14:m>
                  <m:oMath xmlns:m="http://schemas.openxmlformats.org/officeDocument/2006/math">
                    <m:r>
                      <a:rPr lang="de-DE" i="1" dirty="0" smtClean="0">
                        <a:latin typeface="Cambria Math" panose="02040503050406030204" pitchFamily="18" charset="0"/>
                        <a:cs typeface="Calibri" panose="020F0502020204030204" pitchFamily="34" charset="0"/>
                      </a:rPr>
                      <m:t>𝑃</m:t>
                    </m:r>
                    <m:d>
                      <m:dPr>
                        <m:ctrlPr>
                          <a:rPr lang="de-DE" i="1" dirty="0" smtClean="0">
                            <a:latin typeface="Cambria Math" panose="02040503050406030204" pitchFamily="18" charset="0"/>
                            <a:cs typeface="Calibri" panose="020F0502020204030204" pitchFamily="34" charset="0"/>
                          </a:rPr>
                        </m:ctrlPr>
                      </m:dPr>
                      <m:e>
                        <m:r>
                          <a:rPr lang="de-DE" i="1" dirty="0" smtClean="0">
                            <a:latin typeface="Cambria Math" panose="02040503050406030204" pitchFamily="18" charset="0"/>
                            <a:cs typeface="Calibri" panose="020F0502020204030204" pitchFamily="34" charset="0"/>
                          </a:rPr>
                          <m:t>𝑋</m:t>
                        </m:r>
                        <m:r>
                          <a:rPr lang="de-DE" i="1" dirty="0" smtClean="0">
                            <a:latin typeface="Cambria Math" panose="02040503050406030204" pitchFamily="18" charset="0"/>
                            <a:cs typeface="Calibri" panose="020F0502020204030204" pitchFamily="34" charset="0"/>
                          </a:rPr>
                          <m:t>=1</m:t>
                        </m:r>
                      </m:e>
                    </m:d>
                    <m:r>
                      <a:rPr lang="de-DE" i="1" dirty="0" smtClean="0">
                        <a:latin typeface="Cambria Math" panose="02040503050406030204" pitchFamily="18" charset="0"/>
                        <a:cs typeface="Calibri" panose="020F0502020204030204" pitchFamily="34" charset="0"/>
                      </a:rPr>
                      <m:t>=</m:t>
                    </m:r>
                    <m:f>
                      <m:fPr>
                        <m:ctrlPr>
                          <a:rPr lang="de-DE" b="0" i="1" dirty="0" smtClean="0">
                            <a:latin typeface="Cambria Math" panose="02040503050406030204" pitchFamily="18" charset="0"/>
                            <a:cs typeface="Calibri" panose="020F0502020204030204" pitchFamily="34" charset="0"/>
                          </a:rPr>
                        </m:ctrlPr>
                      </m:fPr>
                      <m:num>
                        <m:r>
                          <a:rPr lang="de-DE" b="0" i="0" dirty="0" smtClean="0">
                            <a:latin typeface="Cambria Math" panose="02040503050406030204" pitchFamily="18" charset="0"/>
                            <a:cs typeface="Calibri" panose="020F0502020204030204" pitchFamily="34" charset="0"/>
                          </a:rPr>
                          <m:t>1</m:t>
                        </m:r>
                      </m:num>
                      <m:den>
                        <m:r>
                          <a:rPr lang="de-DE" b="0" i="0" dirty="0" smtClean="0">
                            <a:latin typeface="Cambria Math" panose="02040503050406030204" pitchFamily="18" charset="0"/>
                            <a:cs typeface="Calibri" panose="020F0502020204030204" pitchFamily="34" charset="0"/>
                          </a:rPr>
                          <m:t>10</m:t>
                        </m:r>
                      </m:den>
                    </m:f>
                    <m:r>
                      <a:rPr lang="de-DE" b="0" i="0" dirty="0" smtClean="0">
                        <a:latin typeface="Cambria Math" panose="02040503050406030204" pitchFamily="18" charset="0"/>
                        <a:cs typeface="Calibri" panose="020F0502020204030204" pitchFamily="34" charset="0"/>
                      </a:rPr>
                      <m:t>, </m:t>
                    </m:r>
                    <m:r>
                      <a:rPr lang="de-DE" b="0" i="1" dirty="0" smtClean="0">
                        <a:latin typeface="Cambria Math" panose="02040503050406030204" pitchFamily="18" charset="0"/>
                        <a:cs typeface="Calibri" panose="020F0502020204030204" pitchFamily="34" charset="0"/>
                      </a:rPr>
                      <m:t>   </m:t>
                    </m:r>
                    <m:r>
                      <a:rPr lang="de-DE" i="1" dirty="0">
                        <a:latin typeface="Cambria Math" panose="02040503050406030204" pitchFamily="18" charset="0"/>
                        <a:cs typeface="Calibri" panose="020F0502020204030204" pitchFamily="34" charset="0"/>
                      </a:rPr>
                      <m:t>𝑃</m:t>
                    </m:r>
                    <m:d>
                      <m:dPr>
                        <m:ctrlPr>
                          <a:rPr lang="de-DE" i="1" dirty="0">
                            <a:latin typeface="Cambria Math" panose="02040503050406030204" pitchFamily="18" charset="0"/>
                            <a:cs typeface="Calibri" panose="020F0502020204030204" pitchFamily="34" charset="0"/>
                          </a:rPr>
                        </m:ctrlPr>
                      </m:dPr>
                      <m:e>
                        <m:r>
                          <a:rPr lang="de-DE" i="1" dirty="0">
                            <a:latin typeface="Cambria Math" panose="02040503050406030204" pitchFamily="18" charset="0"/>
                            <a:cs typeface="Calibri" panose="020F0502020204030204" pitchFamily="34" charset="0"/>
                          </a:rPr>
                          <m:t>𝑋</m:t>
                        </m:r>
                        <m:r>
                          <a:rPr lang="de-DE" i="1" dirty="0">
                            <a:latin typeface="Cambria Math" panose="02040503050406030204" pitchFamily="18" charset="0"/>
                            <a:cs typeface="Calibri" panose="020F0502020204030204" pitchFamily="34" charset="0"/>
                          </a:rPr>
                          <m:t>=2</m:t>
                        </m:r>
                      </m:e>
                    </m:d>
                    <m:r>
                      <a:rPr lang="de-DE" i="1" dirty="0">
                        <a:latin typeface="Cambria Math" panose="02040503050406030204" pitchFamily="18" charset="0"/>
                        <a:cs typeface="Calibri" panose="020F0502020204030204" pitchFamily="34" charset="0"/>
                      </a:rPr>
                      <m:t>=</m:t>
                    </m:r>
                    <m:f>
                      <m:fPr>
                        <m:ctrlPr>
                          <a:rPr lang="de-DE" i="1" dirty="0">
                            <a:latin typeface="Cambria Math" panose="02040503050406030204" pitchFamily="18" charset="0"/>
                            <a:cs typeface="Calibri" panose="020F0502020204030204" pitchFamily="34" charset="0"/>
                          </a:rPr>
                        </m:ctrlPr>
                      </m:fPr>
                      <m:num>
                        <m:r>
                          <a:rPr lang="de-DE" b="0" i="0" dirty="0" smtClean="0">
                            <a:latin typeface="Cambria Math" panose="02040503050406030204" pitchFamily="18" charset="0"/>
                            <a:cs typeface="Calibri" panose="020F0502020204030204" pitchFamily="34" charset="0"/>
                          </a:rPr>
                          <m:t>1</m:t>
                        </m:r>
                      </m:num>
                      <m:den>
                        <m:r>
                          <a:rPr lang="de-DE" b="0" i="0" dirty="0" smtClean="0">
                            <a:latin typeface="Cambria Math" panose="02040503050406030204" pitchFamily="18" charset="0"/>
                            <a:cs typeface="Calibri" panose="020F0502020204030204" pitchFamily="34" charset="0"/>
                          </a:rPr>
                          <m:t>10</m:t>
                        </m:r>
                      </m:den>
                    </m:f>
                    <m:r>
                      <a:rPr lang="de-DE" b="0" i="0" dirty="0" smtClean="0">
                        <a:latin typeface="Cambria Math" panose="02040503050406030204" pitchFamily="18" charset="0"/>
                        <a:cs typeface="Calibri" panose="020F0502020204030204" pitchFamily="34" charset="0"/>
                      </a:rPr>
                      <m:t>, </m:t>
                    </m:r>
                    <m:r>
                      <a:rPr lang="de-DE" b="0" i="1" dirty="0" smtClean="0">
                        <a:latin typeface="Cambria Math" panose="02040503050406030204" pitchFamily="18" charset="0"/>
                        <a:cs typeface="Calibri" panose="020F0502020204030204" pitchFamily="34" charset="0"/>
                      </a:rPr>
                      <m:t>  </m:t>
                    </m:r>
                    <m:r>
                      <a:rPr lang="de-DE" i="1" dirty="0">
                        <a:latin typeface="Cambria Math" panose="02040503050406030204" pitchFamily="18" charset="0"/>
                        <a:cs typeface="Calibri" panose="020F0502020204030204" pitchFamily="34" charset="0"/>
                      </a:rPr>
                      <m:t>𝑃</m:t>
                    </m:r>
                    <m:r>
                      <a:rPr lang="de-DE" i="1" dirty="0">
                        <a:latin typeface="Cambria Math" panose="02040503050406030204" pitchFamily="18" charset="0"/>
                        <a:cs typeface="Calibri" panose="020F0502020204030204" pitchFamily="34" charset="0"/>
                      </a:rPr>
                      <m:t>(</m:t>
                    </m:r>
                    <m:r>
                      <a:rPr lang="de-DE" i="1" dirty="0">
                        <a:latin typeface="Cambria Math" panose="02040503050406030204" pitchFamily="18" charset="0"/>
                        <a:cs typeface="Calibri" panose="020F0502020204030204" pitchFamily="34" charset="0"/>
                      </a:rPr>
                      <m:t>𝑋</m:t>
                    </m:r>
                    <m:r>
                      <a:rPr lang="de-DE" i="1" dirty="0">
                        <a:latin typeface="Cambria Math" panose="02040503050406030204" pitchFamily="18" charset="0"/>
                        <a:cs typeface="Calibri" panose="020F0502020204030204" pitchFamily="34" charset="0"/>
                      </a:rPr>
                      <m:t>=3)=</m:t>
                    </m:r>
                    <m:f>
                      <m:fPr>
                        <m:ctrlPr>
                          <a:rPr lang="de-DE" i="1" dirty="0">
                            <a:latin typeface="Cambria Math" panose="02040503050406030204" pitchFamily="18" charset="0"/>
                            <a:cs typeface="Calibri" panose="020F0502020204030204" pitchFamily="34" charset="0"/>
                          </a:rPr>
                        </m:ctrlPr>
                      </m:fPr>
                      <m:num>
                        <m:r>
                          <a:rPr lang="de-DE" b="0" i="0" dirty="0" smtClean="0">
                            <a:latin typeface="Cambria Math" panose="02040503050406030204" pitchFamily="18" charset="0"/>
                            <a:cs typeface="Calibri" panose="020F0502020204030204" pitchFamily="34" charset="0"/>
                          </a:rPr>
                          <m:t>2</m:t>
                        </m:r>
                      </m:num>
                      <m:den>
                        <m:r>
                          <a:rPr lang="de-DE" b="0" i="0" dirty="0" smtClean="0">
                            <a:latin typeface="Cambria Math" panose="02040503050406030204" pitchFamily="18" charset="0"/>
                            <a:cs typeface="Calibri" panose="020F0502020204030204" pitchFamily="34" charset="0"/>
                          </a:rPr>
                          <m:t>10</m:t>
                        </m:r>
                      </m:den>
                    </m:f>
                  </m:oMath>
                </a14:m>
                <a:r>
                  <a:rPr lang="de-DE" b="0" i="1" dirty="0">
                    <a:latin typeface="Cambria Math" panose="02040503050406030204" pitchFamily="18" charset="0"/>
                    <a:cs typeface="Calibri" panose="020F0502020204030204" pitchFamily="34" charset="0"/>
                  </a:rPr>
                  <a:t> ,</a:t>
                </a:r>
              </a:p>
              <a:p>
                <a:pPr marL="858150" lvl="1" indent="-457200">
                  <a:buClr>
                    <a:schemeClr val="tx2"/>
                  </a:buClr>
                  <a:buFont typeface="Wingdings" panose="05000000000000000000" pitchFamily="2" charset="2"/>
                  <a:buChar char="§"/>
                </a:pPr>
                <a14:m>
                  <m:oMath xmlns:m="http://schemas.openxmlformats.org/officeDocument/2006/math">
                    <m:r>
                      <a:rPr lang="de-DE" i="1" dirty="0">
                        <a:latin typeface="Cambria Math" panose="02040503050406030204" pitchFamily="18" charset="0"/>
                        <a:cs typeface="Calibri" panose="020F0502020204030204" pitchFamily="34" charset="0"/>
                      </a:rPr>
                      <m:t>𝑃</m:t>
                    </m:r>
                    <m:d>
                      <m:dPr>
                        <m:ctrlPr>
                          <a:rPr lang="de-DE" i="1" dirty="0">
                            <a:latin typeface="Cambria Math" panose="02040503050406030204" pitchFamily="18" charset="0"/>
                            <a:cs typeface="Calibri" panose="020F0502020204030204" pitchFamily="34" charset="0"/>
                          </a:rPr>
                        </m:ctrlPr>
                      </m:dPr>
                      <m:e>
                        <m:r>
                          <a:rPr lang="de-DE" i="1" dirty="0">
                            <a:latin typeface="Cambria Math" panose="02040503050406030204" pitchFamily="18" charset="0"/>
                            <a:cs typeface="Calibri" panose="020F0502020204030204" pitchFamily="34" charset="0"/>
                          </a:rPr>
                          <m:t>𝑋</m:t>
                        </m:r>
                        <m:r>
                          <a:rPr lang="de-DE" i="1" dirty="0">
                            <a:latin typeface="Cambria Math" panose="02040503050406030204" pitchFamily="18" charset="0"/>
                            <a:cs typeface="Calibri" panose="020F0502020204030204" pitchFamily="34" charset="0"/>
                          </a:rPr>
                          <m:t>=4</m:t>
                        </m:r>
                      </m:e>
                    </m:d>
                    <m:r>
                      <a:rPr lang="de-DE" i="1" dirty="0">
                        <a:latin typeface="Cambria Math" panose="02040503050406030204" pitchFamily="18" charset="0"/>
                        <a:cs typeface="Calibri" panose="020F0502020204030204" pitchFamily="34" charset="0"/>
                      </a:rPr>
                      <m:t>=</m:t>
                    </m:r>
                    <m:f>
                      <m:fPr>
                        <m:ctrlPr>
                          <a:rPr lang="de-DE" i="1" dirty="0">
                            <a:latin typeface="Cambria Math" panose="02040503050406030204" pitchFamily="18" charset="0"/>
                            <a:cs typeface="Calibri" panose="020F0502020204030204" pitchFamily="34" charset="0"/>
                          </a:rPr>
                        </m:ctrlPr>
                      </m:fPr>
                      <m:num>
                        <m:r>
                          <a:rPr lang="de-DE" dirty="0">
                            <a:latin typeface="Cambria Math" panose="02040503050406030204" pitchFamily="18" charset="0"/>
                            <a:cs typeface="Calibri" panose="020F0502020204030204" pitchFamily="34" charset="0"/>
                          </a:rPr>
                          <m:t>2</m:t>
                        </m:r>
                      </m:num>
                      <m:den>
                        <m:r>
                          <a:rPr lang="de-DE" b="0" i="0" dirty="0" smtClean="0">
                            <a:latin typeface="Cambria Math" panose="02040503050406030204" pitchFamily="18" charset="0"/>
                            <a:cs typeface="Calibri" panose="020F0502020204030204" pitchFamily="34" charset="0"/>
                          </a:rPr>
                          <m:t>10</m:t>
                        </m:r>
                      </m:den>
                    </m:f>
                    <m:r>
                      <a:rPr lang="de-DE" b="0" i="1" dirty="0" smtClean="0">
                        <a:latin typeface="Cambria Math" panose="02040503050406030204" pitchFamily="18" charset="0"/>
                        <a:cs typeface="Calibri" panose="020F0502020204030204" pitchFamily="34" charset="0"/>
                      </a:rPr>
                      <m:t>,      </m:t>
                    </m:r>
                    <m:r>
                      <a:rPr lang="de-DE" i="1" dirty="0">
                        <a:latin typeface="Cambria Math" panose="02040503050406030204" pitchFamily="18" charset="0"/>
                        <a:cs typeface="Calibri" panose="020F0502020204030204" pitchFamily="34" charset="0"/>
                      </a:rPr>
                      <m:t>𝑃</m:t>
                    </m:r>
                    <m:d>
                      <m:dPr>
                        <m:ctrlPr>
                          <a:rPr lang="de-DE" i="1" dirty="0">
                            <a:latin typeface="Cambria Math" panose="02040503050406030204" pitchFamily="18" charset="0"/>
                            <a:cs typeface="Calibri" panose="020F0502020204030204" pitchFamily="34" charset="0"/>
                          </a:rPr>
                        </m:ctrlPr>
                      </m:dPr>
                      <m:e>
                        <m:r>
                          <a:rPr lang="de-DE" i="1" dirty="0">
                            <a:latin typeface="Cambria Math" panose="02040503050406030204" pitchFamily="18" charset="0"/>
                            <a:cs typeface="Calibri" panose="020F0502020204030204" pitchFamily="34" charset="0"/>
                          </a:rPr>
                          <m:t>𝑋</m:t>
                        </m:r>
                        <m:r>
                          <a:rPr lang="de-DE" i="1" dirty="0">
                            <a:latin typeface="Cambria Math" panose="02040503050406030204" pitchFamily="18" charset="0"/>
                            <a:cs typeface="Calibri" panose="020F0502020204030204" pitchFamily="34" charset="0"/>
                          </a:rPr>
                          <m:t>=5</m:t>
                        </m:r>
                      </m:e>
                    </m:d>
                    <m:r>
                      <a:rPr lang="de-DE" i="1" dirty="0">
                        <a:latin typeface="Cambria Math" panose="02040503050406030204" pitchFamily="18" charset="0"/>
                        <a:cs typeface="Calibri" panose="020F0502020204030204" pitchFamily="34" charset="0"/>
                      </a:rPr>
                      <m:t>=</m:t>
                    </m:r>
                    <m:f>
                      <m:fPr>
                        <m:ctrlPr>
                          <a:rPr lang="de-DE" i="1" dirty="0">
                            <a:latin typeface="Cambria Math" panose="02040503050406030204" pitchFamily="18" charset="0"/>
                            <a:cs typeface="Calibri" panose="020F0502020204030204" pitchFamily="34" charset="0"/>
                          </a:rPr>
                        </m:ctrlPr>
                      </m:fPr>
                      <m:num>
                        <m:r>
                          <a:rPr lang="de-DE" b="0" i="0" dirty="0" smtClean="0">
                            <a:latin typeface="Cambria Math" panose="02040503050406030204" pitchFamily="18" charset="0"/>
                            <a:cs typeface="Calibri" panose="020F0502020204030204" pitchFamily="34" charset="0"/>
                          </a:rPr>
                          <m:t>1</m:t>
                        </m:r>
                      </m:num>
                      <m:den>
                        <m:r>
                          <a:rPr lang="de-DE" b="0" i="0" dirty="0" smtClean="0">
                            <a:latin typeface="Cambria Math" panose="02040503050406030204" pitchFamily="18" charset="0"/>
                            <a:cs typeface="Calibri" panose="020F0502020204030204" pitchFamily="34" charset="0"/>
                          </a:rPr>
                          <m:t>10</m:t>
                        </m:r>
                      </m:den>
                    </m:f>
                    <m:r>
                      <a:rPr lang="de-DE" b="0" i="1" dirty="0" smtClean="0">
                        <a:latin typeface="Cambria Math" panose="02040503050406030204" pitchFamily="18" charset="0"/>
                        <a:cs typeface="Calibri" panose="020F0502020204030204" pitchFamily="34" charset="0"/>
                      </a:rPr>
                      <m:t>,    </m:t>
                    </m:r>
                    <m:r>
                      <a:rPr lang="de-DE" i="1" dirty="0">
                        <a:latin typeface="Cambria Math" panose="02040503050406030204" pitchFamily="18" charset="0"/>
                        <a:cs typeface="Calibri" panose="020F0502020204030204" pitchFamily="34" charset="0"/>
                      </a:rPr>
                      <m:t>𝑃</m:t>
                    </m:r>
                    <m:r>
                      <a:rPr lang="de-DE" i="1" dirty="0">
                        <a:latin typeface="Cambria Math" panose="02040503050406030204" pitchFamily="18" charset="0"/>
                        <a:cs typeface="Calibri" panose="020F0502020204030204" pitchFamily="34" charset="0"/>
                      </a:rPr>
                      <m:t>(</m:t>
                    </m:r>
                    <m:r>
                      <a:rPr lang="de-DE" i="1" dirty="0">
                        <a:latin typeface="Cambria Math" panose="02040503050406030204" pitchFamily="18" charset="0"/>
                        <a:cs typeface="Calibri" panose="020F0502020204030204" pitchFamily="34" charset="0"/>
                      </a:rPr>
                      <m:t>𝑋</m:t>
                    </m:r>
                    <m:r>
                      <a:rPr lang="de-DE" i="1" dirty="0">
                        <a:latin typeface="Cambria Math" panose="02040503050406030204" pitchFamily="18" charset="0"/>
                        <a:cs typeface="Calibri" panose="020F0502020204030204" pitchFamily="34" charset="0"/>
                      </a:rPr>
                      <m:t>=6)=</m:t>
                    </m:r>
                    <m:f>
                      <m:fPr>
                        <m:ctrlPr>
                          <a:rPr lang="de-DE" i="1" dirty="0">
                            <a:latin typeface="Cambria Math" panose="02040503050406030204" pitchFamily="18" charset="0"/>
                            <a:cs typeface="Calibri" panose="020F0502020204030204" pitchFamily="34" charset="0"/>
                          </a:rPr>
                        </m:ctrlPr>
                      </m:fPr>
                      <m:num>
                        <m:r>
                          <a:rPr lang="de-DE" b="0" i="1" dirty="0" smtClean="0">
                            <a:latin typeface="Cambria Math" panose="02040503050406030204" pitchFamily="18" charset="0"/>
                            <a:cs typeface="Calibri" panose="020F0502020204030204" pitchFamily="34" charset="0"/>
                          </a:rPr>
                          <m:t>3</m:t>
                        </m:r>
                      </m:num>
                      <m:den>
                        <m:r>
                          <a:rPr lang="de-DE" b="0" i="1" dirty="0" smtClean="0">
                            <a:latin typeface="Cambria Math" panose="02040503050406030204" pitchFamily="18" charset="0"/>
                            <a:cs typeface="Calibri" panose="020F0502020204030204" pitchFamily="34" charset="0"/>
                          </a:rPr>
                          <m:t>10</m:t>
                        </m:r>
                      </m:den>
                    </m:f>
                  </m:oMath>
                </a14:m>
                <a:r>
                  <a:rPr lang="de-DE" i="1" dirty="0">
                    <a:latin typeface="Calibri" panose="020F0502020204030204" pitchFamily="34" charset="0"/>
                    <a:cs typeface="Calibri" panose="020F0502020204030204" pitchFamily="34" charset="0"/>
                  </a:rPr>
                  <a:t> </a:t>
                </a:r>
              </a:p>
              <a:p>
                <a:pPr marL="858150" lvl="1" indent="-457200">
                  <a:buFont typeface="+mj-lt"/>
                  <a:buAutoNum type="arabicPeriod"/>
                </a:pPr>
                <a:endParaRPr lang="de-DE" dirty="0">
                  <a:latin typeface="Calibri" panose="020F0502020204030204" pitchFamily="34" charset="0"/>
                  <a:cs typeface="Calibri" panose="020F0502020204030204" pitchFamily="34" charset="0"/>
                </a:endParaRPr>
              </a:p>
              <a:p>
                <a:pPr marL="858150" lvl="1" indent="-457200">
                  <a:buFont typeface="+mj-lt"/>
                  <a:buAutoNum type="alphaLcParenR"/>
                </a:pPr>
                <a:endParaRPr lang="de-DE" sz="2000" dirty="0">
                  <a:latin typeface="Calibri" panose="020F0502020204030204" pitchFamily="34" charset="0"/>
                  <a:cs typeface="Calibri" panose="020F0502020204030204" pitchFamily="34" charset="0"/>
                </a:endParaRPr>
              </a:p>
              <a:p>
                <a:pPr marL="0" indent="0">
                  <a:buNone/>
                </a:pPr>
                <a:endParaRPr lang="de-DE" dirty="0"/>
              </a:p>
            </p:txBody>
          </p:sp>
        </mc:Choice>
        <mc:Fallback xmlns="">
          <p:sp>
            <p:nvSpPr>
              <p:cNvPr id="2" name="Inhaltsplatzhalter 1"/>
              <p:cNvSpPr>
                <a:spLocks noGrp="1" noRot="1" noChangeAspect="1" noMove="1" noResize="1" noEditPoints="1" noAdjustHandles="1" noChangeArrowheads="1" noChangeShapeType="1" noTextEdit="1"/>
              </p:cNvSpPr>
              <p:nvPr>
                <p:ph idx="1"/>
              </p:nvPr>
            </p:nvSpPr>
            <p:spPr>
              <a:xfrm>
                <a:off x="323528" y="1124744"/>
                <a:ext cx="8424936" cy="3024336"/>
              </a:xfrm>
              <a:blipFill>
                <a:blip r:embed="rId4"/>
                <a:stretch>
                  <a:fillRect l="-796" t="-2621" r="-1230"/>
                </a:stretch>
              </a:blipFill>
            </p:spPr>
            <p:txBody>
              <a:bodyPr/>
              <a:lstStyle/>
              <a:p>
                <a:r>
                  <a:rPr lang="de-DE">
                    <a:noFill/>
                  </a:rPr>
                  <a:t> </a:t>
                </a:r>
              </a:p>
            </p:txBody>
          </p:sp>
        </mc:Fallback>
      </mc:AlternateContent>
      <p:sp>
        <p:nvSpPr>
          <p:cNvPr id="3" name="Titel 2"/>
          <p:cNvSpPr>
            <a:spLocks noGrp="1"/>
          </p:cNvSpPr>
          <p:nvPr>
            <p:ph type="title"/>
          </p:nvPr>
        </p:nvSpPr>
        <p:spPr/>
        <p:txBody>
          <a:bodyPr>
            <a:normAutofit fontScale="90000"/>
          </a:bodyPr>
          <a:lstStyle/>
          <a:p>
            <a:r>
              <a:rPr lang="de-DE" dirty="0"/>
              <a:t>Arbeitsauftrag</a:t>
            </a:r>
          </a:p>
        </p:txBody>
      </p:sp>
    </p:spTree>
    <p:extLst>
      <p:ext uri="{BB962C8B-B14F-4D97-AF65-F5344CB8AC3E}">
        <p14:creationId xmlns:p14="http://schemas.microsoft.com/office/powerpoint/2010/main" val="35605725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nhaltsplatzhalter 2"/>
          <p:cNvSpPr txBox="1">
            <a:spLocks/>
          </p:cNvSpPr>
          <p:nvPr/>
        </p:nvSpPr>
        <p:spPr bwMode="auto">
          <a:xfrm>
            <a:off x="-433659" y="1124742"/>
            <a:ext cx="9182123" cy="3888434"/>
          </a:xfrm>
          <a:prstGeom prst="rect">
            <a:avLst/>
          </a:prstGeom>
          <a:solidFill>
            <a:srgbClr val="F8B44F">
              <a:alpha val="24706"/>
            </a:srgbClr>
          </a:solidFill>
          <a:ln w="9525">
            <a:noFill/>
            <a:miter lim="800000"/>
            <a:headEnd/>
            <a:tailEnd/>
          </a:ln>
        </p:spPr>
        <p:txBody>
          <a:bodyPr vert="horz" wrap="square" lIns="72000" tIns="36000" rIns="72000" bIns="36000" numCol="1" anchor="t" anchorCtr="0" compatLnSpc="1">
            <a:prstTxWarp prst="textNoShape">
              <a:avLst/>
            </a:prstTxWarp>
            <a:normAutofit/>
          </a:bodyPr>
          <a:lstStyle>
            <a:defPPr>
              <a:defRPr lang="de-DE"/>
            </a:defPPr>
            <a:lvl1pPr marL="0" indent="0" eaLnBrk="1" hangingPunct="1">
              <a:lnSpc>
                <a:spcPct val="100000"/>
              </a:lnSpc>
              <a:spcBef>
                <a:spcPts val="576"/>
              </a:spcBef>
              <a:spcAft>
                <a:spcPts val="600"/>
              </a:spcAft>
              <a:buClr>
                <a:srgbClr val="327A86"/>
              </a:buClr>
              <a:buFont typeface="Wingdings" charset="2"/>
              <a:buNone/>
              <a:defRPr sz="2000">
                <a:latin typeface="Calibri"/>
                <a:ea typeface="+mn-ea"/>
                <a:cs typeface="Calibri"/>
              </a:defRPr>
            </a:lvl1pPr>
            <a:lvl2pPr indent="0" eaLnBrk="1" hangingPunct="1">
              <a:lnSpc>
                <a:spcPct val="100000"/>
              </a:lnSpc>
              <a:spcBef>
                <a:spcPct val="20000"/>
              </a:spcBef>
              <a:spcAft>
                <a:spcPts val="600"/>
              </a:spcAft>
              <a:buClr>
                <a:srgbClr val="737373"/>
              </a:buClr>
              <a:buFont typeface="Wingdings" charset="2"/>
              <a:buNone/>
              <a:defRPr sz="1800">
                <a:latin typeface="Calibri"/>
                <a:ea typeface="+mn-ea"/>
                <a:cs typeface="Calibri"/>
              </a:defRPr>
            </a:lvl2pPr>
            <a:lvl3pPr indent="0" eaLnBrk="1" hangingPunct="1">
              <a:lnSpc>
                <a:spcPct val="100000"/>
              </a:lnSpc>
              <a:spcBef>
                <a:spcPct val="20000"/>
              </a:spcBef>
              <a:spcAft>
                <a:spcPts val="600"/>
              </a:spcAft>
              <a:buClr>
                <a:srgbClr val="CBB98A"/>
              </a:buClr>
              <a:buFont typeface="Wingdings" charset="2"/>
              <a:buNone/>
              <a:defRPr>
                <a:latin typeface="Calibri"/>
                <a:ea typeface="+mn-ea"/>
                <a:cs typeface="Calibri"/>
              </a:defRPr>
            </a:lvl3pPr>
            <a:lvl4pPr indent="0" eaLnBrk="1" hangingPunct="1">
              <a:lnSpc>
                <a:spcPct val="100000"/>
              </a:lnSpc>
              <a:spcBef>
                <a:spcPct val="20000"/>
              </a:spcBef>
              <a:spcAft>
                <a:spcPts val="600"/>
              </a:spcAft>
              <a:buClr>
                <a:srgbClr val="CBB98A"/>
              </a:buClr>
              <a:buFont typeface="Wingdings" charset="2"/>
              <a:buNone/>
              <a:defRPr sz="1800">
                <a:latin typeface="Calibri"/>
                <a:ea typeface="+mn-ea"/>
                <a:cs typeface="Calibri"/>
              </a:defRPr>
            </a:lvl4pPr>
            <a:lvl5pPr indent="0" eaLnBrk="1" hangingPunct="1">
              <a:lnSpc>
                <a:spcPct val="100000"/>
              </a:lnSpc>
              <a:spcBef>
                <a:spcPct val="20000"/>
              </a:spcBef>
              <a:spcAft>
                <a:spcPts val="600"/>
              </a:spcAft>
              <a:buClr>
                <a:srgbClr val="CBB98A"/>
              </a:buClr>
              <a:buFont typeface="Wingdings" charset="2"/>
              <a:buNone/>
              <a:defRPr sz="1800">
                <a:latin typeface="Calibri"/>
                <a:ea typeface="+mn-ea"/>
                <a:cs typeface="Calibri"/>
              </a:defRPr>
            </a:lvl5pPr>
            <a:lvl6pPr marL="2514600" indent="-228600" fontAlgn="base">
              <a:spcBef>
                <a:spcPct val="20000"/>
              </a:spcBef>
              <a:spcAft>
                <a:spcPct val="0"/>
              </a:spcAft>
              <a:buBlip>
                <a:blip r:embed="rId2"/>
              </a:buBlip>
              <a:defRPr sz="1200">
                <a:latin typeface="+mn-lt"/>
                <a:ea typeface="+mn-ea"/>
              </a:defRPr>
            </a:lvl6pPr>
            <a:lvl7pPr marL="2971800" indent="-228600" fontAlgn="base">
              <a:spcBef>
                <a:spcPct val="20000"/>
              </a:spcBef>
              <a:spcAft>
                <a:spcPct val="0"/>
              </a:spcAft>
              <a:buBlip>
                <a:blip r:embed="rId3"/>
              </a:buBlip>
              <a:defRPr sz="1200">
                <a:latin typeface="+mn-lt"/>
                <a:ea typeface="+mn-ea"/>
              </a:defRPr>
            </a:lvl7pPr>
            <a:lvl8pPr marL="3429000" indent="-228600" fontAlgn="base">
              <a:spcBef>
                <a:spcPct val="20000"/>
              </a:spcBef>
              <a:spcAft>
                <a:spcPct val="0"/>
              </a:spcAft>
              <a:buBlip>
                <a:blip r:embed="rId3"/>
              </a:buBlip>
              <a:defRPr sz="1200">
                <a:latin typeface="+mn-lt"/>
                <a:ea typeface="+mn-ea"/>
              </a:defRPr>
            </a:lvl8pPr>
            <a:lvl9pPr marL="3886200" indent="-228600" fontAlgn="base">
              <a:spcBef>
                <a:spcPct val="20000"/>
              </a:spcBef>
              <a:spcAft>
                <a:spcPct val="0"/>
              </a:spcAft>
              <a:buBlip>
                <a:blip r:embed="rId3"/>
              </a:buBlip>
              <a:defRPr sz="1200">
                <a:latin typeface="+mn-lt"/>
                <a:ea typeface="+mn-ea"/>
              </a:defRPr>
            </a:lvl9pPr>
          </a:lstStyle>
          <a:p>
            <a:endParaRPr lang="de-DE" dirty="0"/>
          </a:p>
        </p:txBody>
      </p:sp>
      <p:sp>
        <p:nvSpPr>
          <p:cNvPr id="2" name="Inhaltsplatzhalter 1"/>
          <p:cNvSpPr>
            <a:spLocks noGrp="1"/>
          </p:cNvSpPr>
          <p:nvPr>
            <p:ph idx="1"/>
          </p:nvPr>
        </p:nvSpPr>
        <p:spPr>
          <a:xfrm>
            <a:off x="323528" y="1124744"/>
            <a:ext cx="8424936" cy="3024336"/>
          </a:xfrm>
        </p:spPr>
        <p:txBody>
          <a:bodyPr/>
          <a:lstStyle/>
          <a:p>
            <a:pPr marL="858150" lvl="1" indent="-457200">
              <a:buFont typeface="+mj-lt"/>
              <a:buAutoNum type="arabicPeriod"/>
            </a:pPr>
            <a:endParaRPr lang="de-DE" dirty="0">
              <a:latin typeface="Calibri" panose="020F0502020204030204" pitchFamily="34" charset="0"/>
              <a:cs typeface="Calibri" panose="020F0502020204030204" pitchFamily="34" charset="0"/>
            </a:endParaRPr>
          </a:p>
          <a:p>
            <a:pPr marL="858150" lvl="1" indent="-457200">
              <a:buFont typeface="+mj-lt"/>
              <a:buAutoNum type="alphaLcParenR"/>
            </a:pPr>
            <a:endParaRPr lang="de-DE" sz="2000" dirty="0">
              <a:latin typeface="Calibri" panose="020F0502020204030204" pitchFamily="34" charset="0"/>
              <a:cs typeface="Calibri" panose="020F0502020204030204" pitchFamily="34" charset="0"/>
            </a:endParaRPr>
          </a:p>
          <a:p>
            <a:pPr marL="0" indent="0">
              <a:buNone/>
            </a:pPr>
            <a:endParaRPr lang="de-DE" dirty="0"/>
          </a:p>
        </p:txBody>
      </p:sp>
      <p:sp>
        <p:nvSpPr>
          <p:cNvPr id="3" name="Titel 2"/>
          <p:cNvSpPr>
            <a:spLocks noGrp="1"/>
          </p:cNvSpPr>
          <p:nvPr>
            <p:ph type="title"/>
          </p:nvPr>
        </p:nvSpPr>
        <p:spPr/>
        <p:txBody>
          <a:bodyPr>
            <a:normAutofit fontScale="90000"/>
          </a:bodyPr>
          <a:lstStyle/>
          <a:p>
            <a:pPr marL="0" indent="0">
              <a:buFont typeface="Wingdings" charset="2"/>
              <a:buNone/>
            </a:pPr>
            <a:r>
              <a:rPr lang="de-DE" dirty="0"/>
              <a:t>Weiterführende Aufgabe:</a:t>
            </a:r>
          </a:p>
        </p:txBody>
      </p:sp>
      <p:sp>
        <p:nvSpPr>
          <p:cNvPr id="10" name="Inhaltsplatzhalter 1"/>
          <p:cNvSpPr txBox="1">
            <a:spLocks/>
          </p:cNvSpPr>
          <p:nvPr/>
        </p:nvSpPr>
        <p:spPr bwMode="auto">
          <a:xfrm>
            <a:off x="467544" y="1249483"/>
            <a:ext cx="8424936" cy="1841065"/>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0" indent="0">
              <a:buNone/>
            </a:pPr>
            <a:r>
              <a:rPr lang="de-DE" kern="0" dirty="0"/>
              <a:t>Nutzen Sie die zuvor verwendeten Hilfekarten (</a:t>
            </a:r>
            <a:r>
              <a:rPr lang="de-DE" dirty="0"/>
              <a:t>4.4. und 4.5.)</a:t>
            </a:r>
            <a:r>
              <a:rPr lang="de-DE" kern="0" dirty="0"/>
              <a:t>, um in GeoGebra jeweils die Augensumme beim 500-fachen Wurf von 3 Würfeln zu ermitteln. </a:t>
            </a:r>
          </a:p>
          <a:p>
            <a:pPr marL="0" indent="0">
              <a:buFont typeface="Wingdings" charset="2"/>
              <a:buNone/>
            </a:pPr>
            <a:r>
              <a:rPr lang="de-DE" kern="0" dirty="0"/>
              <a:t>Stellen Sie anschließend die Ergebnisse als Verteilung grafisch dar und wiederholen Sie die Simulation mehrfach. </a:t>
            </a:r>
          </a:p>
          <a:p>
            <a:pPr marL="0" indent="0">
              <a:buFont typeface="Wingdings" charset="2"/>
              <a:buNone/>
            </a:pPr>
            <a:r>
              <a:rPr lang="de-DE" kern="0" dirty="0"/>
              <a:t>Überlegen Sie:</a:t>
            </a:r>
          </a:p>
          <a:p>
            <a:pPr marL="457200" indent="-457200">
              <a:buFont typeface="+mj-lt"/>
              <a:buAutoNum type="arabicPeriod"/>
            </a:pPr>
            <a:r>
              <a:rPr lang="de-DE" kern="0" dirty="0"/>
              <a:t>Welche Erkenntnisse hinsichtlich Verteilungen können durch die Wiederholung von Simulation und dem Erleben von Zufallsschwankungen gewonnen werden?</a:t>
            </a:r>
          </a:p>
          <a:p>
            <a:pPr marL="457200" indent="-457200">
              <a:buFont typeface="+mj-lt"/>
              <a:buAutoNum type="arabicPeriod"/>
            </a:pPr>
            <a:r>
              <a:rPr lang="de-DE" kern="0" dirty="0"/>
              <a:t>Welche Vorteile eine mehrfache Simulationswiederholung bei der Betrachtungen von Verteilungen mit </a:t>
            </a:r>
            <a:r>
              <a:rPr lang="de-DE" kern="0"/>
              <a:t>sich bringt? </a:t>
            </a:r>
            <a:endParaRPr lang="de-DE" kern="0" dirty="0"/>
          </a:p>
          <a:p>
            <a:pPr marL="457200" indent="-457200">
              <a:buFont typeface="Wingdings" panose="05000000000000000000" pitchFamily="2" charset="2"/>
              <a:buChar char="§"/>
            </a:pPr>
            <a:endParaRPr lang="de-DE" kern="0" dirty="0">
              <a:latin typeface="Calibri" panose="020F0502020204030204" pitchFamily="34" charset="0"/>
              <a:cs typeface="Calibri" panose="020F0502020204030204" pitchFamily="34" charset="0"/>
            </a:endParaRPr>
          </a:p>
          <a:p>
            <a:pPr marL="858150" lvl="1" indent="-457200">
              <a:buFont typeface="+mj-lt"/>
              <a:buAutoNum type="alphaLcParenR"/>
            </a:pPr>
            <a:endParaRPr lang="de-DE" sz="2000" kern="0" dirty="0">
              <a:latin typeface="Calibri" panose="020F0502020204030204" pitchFamily="34" charset="0"/>
              <a:cs typeface="Calibri" panose="020F0502020204030204" pitchFamily="34" charset="0"/>
            </a:endParaRPr>
          </a:p>
          <a:p>
            <a:pPr marL="0" indent="0">
              <a:buFont typeface="Wingdings" charset="2"/>
              <a:buNone/>
            </a:pPr>
            <a:endParaRPr lang="de-DE" kern="0" dirty="0"/>
          </a:p>
        </p:txBody>
      </p:sp>
    </p:spTree>
    <p:extLst>
      <p:ext uri="{BB962C8B-B14F-4D97-AF65-F5344CB8AC3E}">
        <p14:creationId xmlns:p14="http://schemas.microsoft.com/office/powerpoint/2010/main" val="120794867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293645" y="908720"/>
            <a:ext cx="8424936" cy="5400600"/>
          </a:xfrm>
        </p:spPr>
        <p:txBody>
          <a:bodyPr/>
          <a:lstStyle/>
          <a:p>
            <a:pPr marL="457200" indent="-457200">
              <a:buFont typeface="+mj-lt"/>
              <a:buAutoNum type="arabicPeriod"/>
            </a:pPr>
            <a:r>
              <a:rPr lang="de-DE" dirty="0">
                <a:latin typeface="Calibri" panose="020F0502020204030204" pitchFamily="34" charset="0"/>
                <a:cs typeface="Calibri" panose="020F0502020204030204" pitchFamily="34" charset="0"/>
              </a:rPr>
              <a:t>Erstellung einer Urnen mit den Kugeln von 1 bis 6.</a:t>
            </a:r>
          </a:p>
          <a:p>
            <a:pPr marL="457200" indent="-457200">
              <a:buFont typeface="+mj-lt"/>
              <a:buAutoNum type="arabicPeriod"/>
            </a:pPr>
            <a:r>
              <a:rPr lang="de-DE" dirty="0">
                <a:latin typeface="Calibri" panose="020F0502020204030204" pitchFamily="34" charset="0"/>
                <a:cs typeface="Calibri" panose="020F0502020204030204" pitchFamily="34" charset="0"/>
              </a:rPr>
              <a:t>Simulation des ersten Würfelwurfs in Spalte B durch 500-faches Ziehen aus der Urne mit dem Befehl: </a:t>
            </a:r>
            <a:r>
              <a:rPr lang="de-DE" i="1" dirty="0" err="1">
                <a:latin typeface="Calibri" panose="020F0502020204030204" pitchFamily="34" charset="0"/>
                <a:cs typeface="Calibri" panose="020F0502020204030204" pitchFamily="34" charset="0"/>
              </a:rPr>
              <a:t>FülleZellen</a:t>
            </a:r>
            <a:r>
              <a:rPr lang="de-DE" i="1" dirty="0">
                <a:latin typeface="Calibri" panose="020F0502020204030204" pitchFamily="34" charset="0"/>
                <a:cs typeface="Calibri" panose="020F0502020204030204" pitchFamily="34" charset="0"/>
              </a:rPr>
              <a:t>(B1:B500, </a:t>
            </a:r>
            <a:r>
              <a:rPr lang="de-DE" i="1" dirty="0" err="1">
                <a:latin typeface="Calibri" panose="020F0502020204030204" pitchFamily="34" charset="0"/>
                <a:cs typeface="Calibri" panose="020F0502020204030204" pitchFamily="34" charset="0"/>
              </a:rPr>
              <a:t>ZufälligesElement</a:t>
            </a:r>
            <a:r>
              <a:rPr lang="de-DE" i="1" dirty="0">
                <a:latin typeface="Calibri" panose="020F0502020204030204" pitchFamily="34" charset="0"/>
                <a:cs typeface="Calibri" panose="020F0502020204030204" pitchFamily="34" charset="0"/>
              </a:rPr>
              <a:t>(A$1:A$6))</a:t>
            </a:r>
            <a:endParaRPr lang="de-DE" dirty="0">
              <a:latin typeface="Calibri" panose="020F0502020204030204" pitchFamily="34" charset="0"/>
              <a:cs typeface="Calibri" panose="020F0502020204030204" pitchFamily="34" charset="0"/>
            </a:endParaRPr>
          </a:p>
          <a:p>
            <a:pPr marL="457200" indent="-457200">
              <a:buFont typeface="+mj-lt"/>
              <a:buAutoNum type="arabicPeriod"/>
            </a:pPr>
            <a:r>
              <a:rPr lang="de-DE" dirty="0">
                <a:latin typeface="Calibri" panose="020F0502020204030204" pitchFamily="34" charset="0"/>
                <a:cs typeface="Calibri" panose="020F0502020204030204" pitchFamily="34" charset="0"/>
              </a:rPr>
              <a:t>Simulation des zweiten und dritten Würfelwurfs in den nächsten beiden Spalten (C und D) analog zum ersten Würfel </a:t>
            </a:r>
          </a:p>
          <a:p>
            <a:pPr marL="457200" indent="-457200">
              <a:buFont typeface="+mj-lt"/>
              <a:buAutoNum type="arabicPeriod"/>
            </a:pPr>
            <a:r>
              <a:rPr lang="de-DE" dirty="0"/>
              <a:t>Berechnung der Augensumme der drei </a:t>
            </a:r>
            <a:r>
              <a:rPr lang="de-DE" dirty="0">
                <a:latin typeface="Calibri" panose="020F0502020204030204" pitchFamily="34" charset="0"/>
                <a:cs typeface="Calibri" panose="020F0502020204030204" pitchFamily="34" charset="0"/>
              </a:rPr>
              <a:t>Würfelwurfe</a:t>
            </a:r>
            <a:r>
              <a:rPr lang="de-DE" dirty="0"/>
              <a:t> in Spalte E mit dem Befehl: </a:t>
            </a:r>
            <a:r>
              <a:rPr lang="de-DE" i="1" dirty="0" err="1"/>
              <a:t>FülleZellen</a:t>
            </a:r>
            <a:r>
              <a:rPr lang="de-DE" i="1" dirty="0"/>
              <a:t>(E1:E500, B1+C1+D1)</a:t>
            </a:r>
            <a:endParaRPr lang="de-DE" dirty="0"/>
          </a:p>
          <a:p>
            <a:pPr marL="457200" indent="-457200">
              <a:buFont typeface="+mj-lt"/>
              <a:buAutoNum type="arabicPeriod"/>
            </a:pPr>
            <a:r>
              <a:rPr lang="de-DE" dirty="0"/>
              <a:t>Auswertung der Anzahlen der jeweiligen Augensummen durch Markieren der Auswertungsspalte E und das Analysetool von GeoGebra </a:t>
            </a:r>
          </a:p>
          <a:p>
            <a:pPr marL="858150" lvl="1" indent="-457200">
              <a:buClr>
                <a:schemeClr val="tx2"/>
              </a:buClr>
              <a:buFont typeface="Wingdings" panose="05000000000000000000" pitchFamily="2" charset="2"/>
              <a:buChar char="§"/>
            </a:pPr>
            <a:r>
              <a:rPr lang="de-DE" sz="2000" dirty="0"/>
              <a:t>Über die Einstellungen des z. B. Balkendiagramms die Häufigkeitstabelle erzeugen</a:t>
            </a:r>
          </a:p>
          <a:p>
            <a:pPr marL="457200" indent="-457200">
              <a:buFont typeface="+mj-lt"/>
              <a:buAutoNum type="arabicPeriod"/>
            </a:pPr>
            <a:r>
              <a:rPr lang="de-DE" dirty="0"/>
              <a:t>Alternativ kann die Auswertung auch mit Hilfe des </a:t>
            </a:r>
            <a:r>
              <a:rPr lang="de-DE" dirty="0" err="1"/>
              <a:t>ZählenWenn</a:t>
            </a:r>
            <a:r>
              <a:rPr lang="de-DE" dirty="0"/>
              <a:t>- (Hilfekarte 3.1.) bzw. des Balkendiagramm-Befehl (Hilfekarte 3.3.) stattfinden. </a:t>
            </a:r>
          </a:p>
        </p:txBody>
      </p:sp>
      <p:sp>
        <p:nvSpPr>
          <p:cNvPr id="3" name="Titel 2"/>
          <p:cNvSpPr>
            <a:spLocks noGrp="1"/>
          </p:cNvSpPr>
          <p:nvPr>
            <p:ph type="title"/>
          </p:nvPr>
        </p:nvSpPr>
        <p:spPr/>
        <p:txBody>
          <a:bodyPr>
            <a:normAutofit fontScale="90000"/>
          </a:bodyPr>
          <a:lstStyle/>
          <a:p>
            <a:r>
              <a:rPr lang="de-DE" dirty="0"/>
              <a:t>Lösungsansatz Zusatzaufgabe</a:t>
            </a:r>
          </a:p>
        </p:txBody>
      </p:sp>
      <p:sp>
        <p:nvSpPr>
          <p:cNvPr id="9" name="Rechteck 8"/>
          <p:cNvSpPr/>
          <p:nvPr/>
        </p:nvSpPr>
        <p:spPr>
          <a:xfrm>
            <a:off x="323526" y="5805264"/>
            <a:ext cx="8602293" cy="738664"/>
          </a:xfrm>
          <a:prstGeom prst="rect">
            <a:avLst/>
          </a:prstGeom>
          <a:ln w="28575">
            <a:solidFill>
              <a:srgbClr val="FF0000"/>
            </a:solidFill>
          </a:ln>
        </p:spPr>
        <p:txBody>
          <a:bodyPr wrap="square">
            <a:spAutoFit/>
          </a:bodyPr>
          <a:lstStyle/>
          <a:p>
            <a:r>
              <a:rPr lang="de-DE" sz="1400" b="1" dirty="0">
                <a:latin typeface="Calibri" panose="020F0502020204030204" pitchFamily="34" charset="0"/>
                <a:cs typeface="Calibri" panose="020F0502020204030204" pitchFamily="34" charset="0"/>
              </a:rPr>
              <a:t>Hinweis:</a:t>
            </a:r>
          </a:p>
          <a:p>
            <a:r>
              <a:rPr lang="de-DE" sz="1400" kern="0" dirty="0">
                <a:latin typeface="Calibri" panose="020F0502020204030204" pitchFamily="34" charset="0"/>
                <a:cs typeface="Calibri" panose="020F0502020204030204" pitchFamily="34" charset="0"/>
              </a:rPr>
              <a:t>Optional kann man auch in der ersten Zeile Bezeichnungen einführen, die Beschreiben was in der jeweiligen Spalte geschieht. Zum Beispiel in A1: Urne für die Füllung der Urne mit den Zahlen 1 bis 6. (siehe z.B. Hilfekarten 4.4. – 4.6.)</a:t>
            </a:r>
            <a:endParaRPr lang="de-DE"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072976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fontScale="90000"/>
          </a:bodyPr>
          <a:lstStyle/>
          <a:p>
            <a:r>
              <a:rPr lang="de-DE" dirty="0"/>
              <a:t>Lösungsansatz Zusatzaufgabe</a:t>
            </a:r>
          </a:p>
        </p:txBody>
      </p:sp>
      <p:pic>
        <p:nvPicPr>
          <p:cNvPr id="9" name="Grafik 8"/>
          <p:cNvPicPr>
            <a:picLocks noChangeAspect="1"/>
          </p:cNvPicPr>
          <p:nvPr/>
        </p:nvPicPr>
        <p:blipFill>
          <a:blip r:embed="rId2"/>
          <a:stretch>
            <a:fillRect/>
          </a:stretch>
        </p:blipFill>
        <p:spPr>
          <a:xfrm>
            <a:off x="61968" y="1378948"/>
            <a:ext cx="8974528" cy="4283829"/>
          </a:xfrm>
          <a:prstGeom prst="rect">
            <a:avLst/>
          </a:prstGeom>
          <a:ln w="28575">
            <a:solidFill>
              <a:schemeClr val="accent1"/>
            </a:solidFill>
          </a:ln>
        </p:spPr>
      </p:pic>
    </p:spTree>
    <p:extLst>
      <p:ext uri="{BB962C8B-B14F-4D97-AF65-F5344CB8AC3E}">
        <p14:creationId xmlns:p14="http://schemas.microsoft.com/office/powerpoint/2010/main" val="985186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456300" indent="-457200">
              <a:buFont typeface="+mj-lt"/>
              <a:buAutoNum type="arabicPeriod"/>
            </a:pPr>
            <a:r>
              <a:rPr lang="de-DE" dirty="0"/>
              <a:t>Simulation als Repräsentation von Zufallsexperimenten </a:t>
            </a:r>
            <a:br>
              <a:rPr lang="de-DE" dirty="0"/>
            </a:br>
            <a:r>
              <a:rPr lang="de-DE" dirty="0"/>
              <a:t>(z. B. Simulation eines mehrfachen Würfelwurfes)</a:t>
            </a:r>
          </a:p>
          <a:p>
            <a:pPr lvl="1">
              <a:buClr>
                <a:schemeClr val="tx2"/>
              </a:buClr>
            </a:pPr>
            <a:r>
              <a:rPr lang="de-DE" dirty="0"/>
              <a:t>Erzeugung von großen Stichproben z. B. zur Erkundung des Erwartungswert</a:t>
            </a:r>
          </a:p>
          <a:p>
            <a:pPr lvl="2">
              <a:buClr>
                <a:schemeClr val="tx2"/>
              </a:buClr>
            </a:pPr>
            <a:r>
              <a:rPr lang="de-DE" dirty="0"/>
              <a:t>Erwartungswert eigenständig erfahrbar machen und ihn als Prognosewert für das arithmetische Mittel kennenlernen (Behauptungen werden nachvollziehbar)</a:t>
            </a:r>
          </a:p>
          <a:p>
            <a:pPr marL="456300" indent="-457200">
              <a:buFont typeface="+mj-lt"/>
              <a:buAutoNum type="arabicPeriod"/>
            </a:pPr>
            <a:r>
              <a:rPr lang="de-DE"/>
              <a:t>Simulation als eigenständige besondere Methode zur Lösung von Problemen (als Werkzeug eingesetzt)</a:t>
            </a:r>
          </a:p>
          <a:p>
            <a:pPr lvl="1">
              <a:buClr>
                <a:schemeClr val="tx2"/>
              </a:buClr>
            </a:pPr>
            <a:r>
              <a:rPr lang="de-DE"/>
              <a:t>Erzeugung </a:t>
            </a:r>
            <a:r>
              <a:rPr lang="de-DE" dirty="0"/>
              <a:t>von Lösungen von Problemen auf die es (noch) keine analytische (kombinatorische) Lösung gibt</a:t>
            </a:r>
          </a:p>
          <a:p>
            <a:pPr marL="456300" indent="-457200">
              <a:buFont typeface="+mj-lt"/>
              <a:buAutoNum type="arabicPeriod"/>
            </a:pPr>
            <a:r>
              <a:rPr lang="de-DE" dirty="0"/>
              <a:t>Simulation im Wechselspiel mit analytischen (kombinatorischen) Methoden</a:t>
            </a:r>
          </a:p>
          <a:p>
            <a:pPr lvl="1">
              <a:buClr>
                <a:schemeClr val="tx2"/>
              </a:buClr>
            </a:pPr>
            <a:r>
              <a:rPr lang="de-DE" dirty="0"/>
              <a:t>Gegenseitiges Stützen der Simulation und theoretischer Überlegungen</a:t>
            </a:r>
          </a:p>
        </p:txBody>
      </p:sp>
      <p:sp>
        <p:nvSpPr>
          <p:cNvPr id="3" name="Titel 2"/>
          <p:cNvSpPr>
            <a:spLocks noGrp="1"/>
          </p:cNvSpPr>
          <p:nvPr>
            <p:ph type="title"/>
          </p:nvPr>
        </p:nvSpPr>
        <p:spPr/>
        <p:txBody>
          <a:bodyPr>
            <a:normAutofit fontScale="90000"/>
          </a:bodyPr>
          <a:lstStyle/>
          <a:p>
            <a:pPr marL="0" indent="0">
              <a:buNone/>
            </a:pPr>
            <a:r>
              <a:rPr lang="de-DE" dirty="0"/>
              <a:t>Exkurs: Arten des Simulationseinsatzes</a:t>
            </a:r>
          </a:p>
        </p:txBody>
      </p:sp>
      <p:sp>
        <p:nvSpPr>
          <p:cNvPr id="8" name="Inhaltsplatzhalter 2"/>
          <p:cNvSpPr txBox="1">
            <a:spLocks/>
          </p:cNvSpPr>
          <p:nvPr/>
        </p:nvSpPr>
        <p:spPr bwMode="auto">
          <a:xfrm>
            <a:off x="467544" y="6021288"/>
            <a:ext cx="8424936" cy="576064"/>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marL="0" indent="0">
              <a:buFont typeface="Wingdings" charset="2"/>
              <a:buNone/>
            </a:pPr>
            <a:r>
              <a:rPr lang="de-DE" sz="1600" kern="0" dirty="0"/>
              <a:t>Aus: Biehler, R., &amp; </a:t>
            </a:r>
            <a:r>
              <a:rPr lang="de-DE" sz="1600" kern="0" dirty="0" err="1"/>
              <a:t>Maxara</a:t>
            </a:r>
            <a:r>
              <a:rPr lang="de-DE" sz="1600" kern="0" dirty="0"/>
              <a:t>, C. (2007). Integration von stochastischer Simulation in den Stochastikunterricht mit Hilfe von Werkzeugsoftware. </a:t>
            </a:r>
            <a:r>
              <a:rPr lang="de-DE" sz="1600" i="1" kern="0" dirty="0"/>
              <a:t>Der Mathematikunterricht, 53</a:t>
            </a:r>
            <a:r>
              <a:rPr lang="de-DE" sz="1600" kern="0" dirty="0"/>
              <a:t>(3), 46-62.</a:t>
            </a:r>
            <a:endParaRPr lang="en-US" sz="1600" kern="0" dirty="0"/>
          </a:p>
        </p:txBody>
      </p:sp>
    </p:spTree>
    <p:extLst>
      <p:ext uri="{BB962C8B-B14F-4D97-AF65-F5344CB8AC3E}">
        <p14:creationId xmlns:p14="http://schemas.microsoft.com/office/powerpoint/2010/main" val="35300683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12" name="Rechteck 11"/>
          <p:cNvSpPr/>
          <p:nvPr/>
        </p:nvSpPr>
        <p:spPr bwMode="auto">
          <a:xfrm>
            <a:off x="0" y="1268760"/>
            <a:ext cx="8532440" cy="576064"/>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8" name="Titel 7"/>
          <p:cNvSpPr>
            <a:spLocks noGrp="1"/>
          </p:cNvSpPr>
          <p:nvPr>
            <p:ph type="title"/>
          </p:nvPr>
        </p:nvSpPr>
        <p:spPr/>
        <p:txBody>
          <a:bodyPr>
            <a:normAutofit/>
          </a:bodyPr>
          <a:lstStyle/>
          <a:p>
            <a:r>
              <a:rPr lang="en-GB" dirty="0"/>
              <a:t>Gliederung</a:t>
            </a:r>
          </a:p>
        </p:txBody>
      </p:sp>
      <p:sp>
        <p:nvSpPr>
          <p:cNvPr id="9" name="Inhaltsplatzhalter 8"/>
          <p:cNvSpPr>
            <a:spLocks noGrp="1"/>
          </p:cNvSpPr>
          <p:nvPr>
            <p:ph idx="1"/>
          </p:nvPr>
        </p:nvSpPr>
        <p:spPr/>
        <p:txBody>
          <a:bodyPr/>
          <a:lstStyle/>
          <a:p>
            <a:pPr marL="514350" indent="-514350">
              <a:buClr>
                <a:srgbClr val="327A86"/>
              </a:buClr>
              <a:buAutoNum type="arabicPeriod"/>
            </a:pPr>
            <a:r>
              <a:rPr lang="de-DE" dirty="0">
                <a:solidFill>
                  <a:schemeClr val="tx2"/>
                </a:solidFill>
                <a:latin typeface="Calibri" panose="020F0502020204030204" pitchFamily="34" charset="0"/>
              </a:rPr>
              <a:t>Einführung in digitale Werkzeuge zur Stochastik</a:t>
            </a:r>
          </a:p>
          <a:p>
            <a:pPr marL="514350" indent="-514350">
              <a:buClr>
                <a:srgbClr val="327A86"/>
              </a:buClr>
              <a:buAutoNum type="arabicPeriod"/>
            </a:pPr>
            <a:r>
              <a:rPr lang="de-DE" dirty="0"/>
              <a:t>(Rechen-)Befehle zur Stochastik und Visualisierungen</a:t>
            </a:r>
          </a:p>
          <a:p>
            <a:pPr marL="514350" indent="-514350">
              <a:buClr>
                <a:srgbClr val="327A86"/>
              </a:buClr>
              <a:buAutoNum type="arabicPeriod"/>
            </a:pPr>
            <a:r>
              <a:rPr lang="de-DE" dirty="0">
                <a:solidFill>
                  <a:srgbClr val="FFFFFF"/>
                </a:solidFill>
                <a:latin typeface="Calibri" panose="020F0502020204030204" pitchFamily="34" charset="0"/>
              </a:rPr>
              <a:t>S</a:t>
            </a:r>
            <a:r>
              <a:rPr lang="de-DE" dirty="0"/>
              <a:t>tatistische Auswertungen und ihre Visualisierungen</a:t>
            </a:r>
          </a:p>
          <a:p>
            <a:pPr marL="514350" indent="-514350">
              <a:buClr>
                <a:srgbClr val="327A86"/>
              </a:buClr>
              <a:buAutoNum type="arabicPeriod"/>
            </a:pPr>
            <a:r>
              <a:rPr lang="de-DE" dirty="0">
                <a:solidFill>
                  <a:srgbClr val="FFFFFF"/>
                </a:solidFill>
                <a:latin typeface="Calibri" panose="020F0502020204030204" pitchFamily="34" charset="0"/>
              </a:rPr>
              <a:t>Stochastische Simulationen </a:t>
            </a:r>
          </a:p>
          <a:p>
            <a:pPr marL="514350" indent="-514350">
              <a:buClr>
                <a:srgbClr val="327A86"/>
              </a:buClr>
              <a:buAutoNum type="arabicPeriod"/>
            </a:pPr>
            <a:r>
              <a:rPr lang="de-DE" dirty="0"/>
              <a:t>Interessante Simulationskontexte</a:t>
            </a:r>
          </a:p>
          <a:p>
            <a:pPr marL="514350" indent="-514350">
              <a:buClr>
                <a:srgbClr val="327A86"/>
              </a:buClr>
              <a:buAutoNum type="arabicPeriod"/>
            </a:pPr>
            <a:r>
              <a:rPr lang="de-DE" dirty="0">
                <a:solidFill>
                  <a:srgbClr val="FFFFFF"/>
                </a:solidFill>
                <a:latin typeface="Calibri" panose="020F0502020204030204" pitchFamily="34" charset="0"/>
              </a:rPr>
              <a:t>Vorschlag für einen Unterrichtsverlauf </a:t>
            </a:r>
            <a:br>
              <a:rPr lang="de-DE" dirty="0">
                <a:solidFill>
                  <a:srgbClr val="FFFFFF"/>
                </a:solidFill>
                <a:latin typeface="Calibri" panose="020F0502020204030204" pitchFamily="34" charset="0"/>
              </a:rPr>
            </a:br>
            <a:endParaRPr lang="de-DE" dirty="0">
              <a:solidFill>
                <a:srgbClr val="FFFFFF"/>
              </a:solidFill>
              <a:latin typeface="Calibri" panose="020F0502020204030204" pitchFamily="34" charset="0"/>
            </a:endParaRPr>
          </a:p>
          <a:p>
            <a:pPr marL="514350" indent="-514350">
              <a:buClr>
                <a:srgbClr val="327A86"/>
              </a:buClr>
              <a:buAutoNum type="arabicPeriod"/>
            </a:pPr>
            <a:endParaRPr lang="de-DE" dirty="0">
              <a:solidFill>
                <a:schemeClr val="tx2"/>
              </a:solidFill>
              <a:latin typeface="Calibri" panose="020F0502020204030204" pitchFamily="34" charset="0"/>
            </a:endParaRPr>
          </a:p>
        </p:txBody>
      </p:sp>
    </p:spTree>
    <p:extLst>
      <p:ext uri="{BB962C8B-B14F-4D97-AF65-F5344CB8AC3E}">
        <p14:creationId xmlns:p14="http://schemas.microsoft.com/office/powerpoint/2010/main" val="9949735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755576" y="1124744"/>
            <a:ext cx="8314260" cy="4680520"/>
          </a:xfrm>
        </p:spPr>
        <p:txBody>
          <a:bodyPr/>
          <a:lstStyle/>
          <a:p>
            <a:pPr marL="456300" indent="-457200">
              <a:spcAft>
                <a:spcPts val="0"/>
              </a:spcAft>
              <a:buFont typeface="+mj-lt"/>
              <a:buAutoNum type="arabicPeriod"/>
            </a:pPr>
            <a:r>
              <a:rPr lang="de-DE" dirty="0"/>
              <a:t>Experte oder Expertin demonstriert eine Simulation und gibt Beobachtungsaufträge: </a:t>
            </a:r>
          </a:p>
          <a:p>
            <a:pPr lvl="1">
              <a:spcAft>
                <a:spcPts val="0"/>
              </a:spcAft>
              <a:buClr>
                <a:schemeClr val="tx2"/>
              </a:buClr>
            </a:pPr>
            <a:r>
              <a:rPr lang="de-DE" dirty="0"/>
              <a:t>die digitale Realisierung wird als </a:t>
            </a:r>
            <a:r>
              <a:rPr lang="de-DE" i="1" dirty="0"/>
              <a:t>Blackbox </a:t>
            </a:r>
            <a:r>
              <a:rPr lang="de-DE" dirty="0"/>
              <a:t>verwendet zur Entdeckung des zugrundeliegenden Modells</a:t>
            </a:r>
          </a:p>
          <a:p>
            <a:pPr marL="456300" indent="-457200">
              <a:spcAft>
                <a:spcPts val="0"/>
              </a:spcAft>
              <a:buFont typeface="+mj-lt"/>
              <a:buAutoNum type="arabicPeriod"/>
            </a:pPr>
            <a:r>
              <a:rPr lang="de-DE" dirty="0"/>
              <a:t>Experte oder Expertin demonstriert eine Simulation und macht den Aufbau transparent.</a:t>
            </a:r>
          </a:p>
          <a:p>
            <a:pPr marL="456300" indent="-457200">
              <a:spcAft>
                <a:spcPts val="0"/>
              </a:spcAft>
              <a:buFont typeface="+mj-lt"/>
              <a:buAutoNum type="arabicPeriod"/>
            </a:pPr>
            <a:endParaRPr lang="de-DE" dirty="0"/>
          </a:p>
          <a:p>
            <a:pPr marL="456300" indent="-457200">
              <a:spcBef>
                <a:spcPts val="1800"/>
              </a:spcBef>
              <a:spcAft>
                <a:spcPts val="0"/>
              </a:spcAft>
              <a:buFont typeface="+mj-lt"/>
              <a:buAutoNum type="arabicPeriod"/>
            </a:pPr>
            <a:r>
              <a:rPr lang="de-DE" dirty="0"/>
              <a:t>Lernende erzeugen Zufallsergebnisse ohne digitale Werkzeuge </a:t>
            </a:r>
            <a:br>
              <a:rPr lang="de-DE" dirty="0"/>
            </a:br>
            <a:r>
              <a:rPr lang="de-DE" dirty="0"/>
              <a:t>(händische Sim.)</a:t>
            </a:r>
          </a:p>
          <a:p>
            <a:pPr marL="456300" indent="-457200">
              <a:spcAft>
                <a:spcPts val="0"/>
              </a:spcAft>
              <a:buFont typeface="+mj-lt"/>
              <a:buAutoNum type="arabicPeriod"/>
            </a:pPr>
            <a:r>
              <a:rPr lang="de-DE" dirty="0"/>
              <a:t>Lernende erzeugen oder wiederholen einen Teil einer Simulation</a:t>
            </a:r>
          </a:p>
          <a:p>
            <a:pPr marL="857250" lvl="1" indent="-457200">
              <a:spcAft>
                <a:spcPts val="0"/>
              </a:spcAft>
              <a:buClr>
                <a:schemeClr val="tx2"/>
              </a:buClr>
              <a:buFont typeface="Wingdings" panose="05000000000000000000" pitchFamily="2" charset="2"/>
              <a:buChar char="§"/>
            </a:pPr>
            <a:r>
              <a:rPr lang="de-DE" dirty="0"/>
              <a:t>Z. B. Simulationsergebnisse werden mit Hilfe eines digitalen Werkzeugs erzeugt und danach händisch ausgewertet (halbautomatische Simulation)</a:t>
            </a:r>
          </a:p>
          <a:p>
            <a:pPr marL="456300" indent="-457200">
              <a:spcAft>
                <a:spcPts val="0"/>
              </a:spcAft>
              <a:buFont typeface="+mj-lt"/>
              <a:buAutoNum type="arabicPeriod"/>
            </a:pPr>
            <a:r>
              <a:rPr lang="de-DE" dirty="0"/>
              <a:t>Lernende erzeugen die Simulation vollständig und werten sie digital aus (vollautomatische Simulation)</a:t>
            </a:r>
          </a:p>
        </p:txBody>
      </p:sp>
      <p:sp>
        <p:nvSpPr>
          <p:cNvPr id="3" name="Titel 2"/>
          <p:cNvSpPr>
            <a:spLocks noGrp="1"/>
          </p:cNvSpPr>
          <p:nvPr>
            <p:ph type="title"/>
          </p:nvPr>
        </p:nvSpPr>
        <p:spPr>
          <a:xfrm>
            <a:off x="323528" y="417587"/>
            <a:ext cx="8820472" cy="490861"/>
          </a:xfrm>
        </p:spPr>
        <p:txBody>
          <a:bodyPr>
            <a:normAutofit fontScale="90000"/>
          </a:bodyPr>
          <a:lstStyle/>
          <a:p>
            <a:pPr marL="0" indent="0">
              <a:spcAft>
                <a:spcPts val="0"/>
              </a:spcAft>
              <a:buNone/>
            </a:pPr>
            <a:r>
              <a:rPr lang="de-DE" dirty="0"/>
              <a:t>Exkurs: Aktivitätsstufen des Simulationseinsatzes</a:t>
            </a:r>
          </a:p>
        </p:txBody>
      </p:sp>
      <p:cxnSp>
        <p:nvCxnSpPr>
          <p:cNvPr id="10" name="Gerader Verbinder 9"/>
          <p:cNvCxnSpPr/>
          <p:nvPr/>
        </p:nvCxnSpPr>
        <p:spPr bwMode="auto">
          <a:xfrm>
            <a:off x="737634" y="3573016"/>
            <a:ext cx="8352000" cy="0"/>
          </a:xfrm>
          <a:prstGeom prst="line">
            <a:avLst/>
          </a:prstGeom>
          <a:solidFill>
            <a:schemeClr val="accent1"/>
          </a:solidFill>
          <a:ln w="28575" cap="flat" cmpd="sng" algn="ctr">
            <a:solidFill>
              <a:srgbClr val="327A86"/>
            </a:solidFill>
            <a:prstDash val="dash"/>
            <a:round/>
            <a:headEnd type="none" w="med" len="med"/>
            <a:tailEnd type="none" w="med" len="med"/>
          </a:ln>
          <a:effectLst/>
        </p:spPr>
      </p:cxnSp>
      <p:sp>
        <p:nvSpPr>
          <p:cNvPr id="11" name="Rechteck 10"/>
          <p:cNvSpPr/>
          <p:nvPr/>
        </p:nvSpPr>
        <p:spPr>
          <a:xfrm>
            <a:off x="784808" y="3065049"/>
            <a:ext cx="8314261" cy="338554"/>
          </a:xfrm>
          <a:prstGeom prst="rect">
            <a:avLst/>
          </a:prstGeom>
          <a:ln w="28575">
            <a:solidFill>
              <a:srgbClr val="FF0000"/>
            </a:solidFill>
          </a:ln>
        </p:spPr>
        <p:txBody>
          <a:bodyPr wrap="square">
            <a:spAutoFit/>
          </a:bodyPr>
          <a:lstStyle/>
          <a:p>
            <a:pPr marL="0" indent="0">
              <a:buNone/>
            </a:pPr>
            <a:r>
              <a:rPr lang="de-DE" sz="1600" b="1" dirty="0">
                <a:latin typeface="Calibri" panose="020F0502020204030204" pitchFamily="34" charset="0"/>
                <a:cs typeface="Calibri" panose="020F0502020204030204" pitchFamily="34" charset="0"/>
              </a:rPr>
              <a:t>Hinweis 1: </a:t>
            </a:r>
            <a:r>
              <a:rPr lang="de-DE" sz="1600" dirty="0">
                <a:latin typeface="Calibri" panose="020F0502020204030204" pitchFamily="34" charset="0"/>
                <a:cs typeface="Calibri" panose="020F0502020204030204" pitchFamily="34" charset="0"/>
              </a:rPr>
              <a:t>Der Experte oder die Expertin kann eine Lehrkraft oder aus der Lerngruppe sein. </a:t>
            </a:r>
          </a:p>
        </p:txBody>
      </p:sp>
      <p:sp>
        <p:nvSpPr>
          <p:cNvPr id="12" name="Rechteck 11"/>
          <p:cNvSpPr/>
          <p:nvPr/>
        </p:nvSpPr>
        <p:spPr>
          <a:xfrm>
            <a:off x="839428" y="6021288"/>
            <a:ext cx="8259387" cy="338554"/>
          </a:xfrm>
          <a:prstGeom prst="rect">
            <a:avLst/>
          </a:prstGeom>
          <a:ln w="28575">
            <a:solidFill>
              <a:srgbClr val="FF0000"/>
            </a:solidFill>
          </a:ln>
        </p:spPr>
        <p:txBody>
          <a:bodyPr wrap="square">
            <a:spAutoFit/>
          </a:bodyPr>
          <a:lstStyle/>
          <a:p>
            <a:pPr marL="0" indent="0">
              <a:buNone/>
            </a:pPr>
            <a:r>
              <a:rPr lang="de-DE" sz="1600" b="1" dirty="0">
                <a:latin typeface="Calibri" panose="020F0502020204030204" pitchFamily="34" charset="0"/>
                <a:cs typeface="Calibri" panose="020F0502020204030204" pitchFamily="34" charset="0"/>
              </a:rPr>
              <a:t>Hinweis 2: </a:t>
            </a:r>
            <a:r>
              <a:rPr lang="de-DE" sz="1600" dirty="0">
                <a:latin typeface="Calibri" panose="020F0502020204030204" pitchFamily="34" charset="0"/>
                <a:cs typeface="Calibri" panose="020F0502020204030204" pitchFamily="34" charset="0"/>
              </a:rPr>
              <a:t>Das Erzeugen der Simulation kann eigenständig oder mit Anleitungen erfolgen.</a:t>
            </a:r>
          </a:p>
        </p:txBody>
      </p:sp>
      <p:sp>
        <p:nvSpPr>
          <p:cNvPr id="4" name="Pfeil nach links 3"/>
          <p:cNvSpPr/>
          <p:nvPr/>
        </p:nvSpPr>
        <p:spPr bwMode="auto">
          <a:xfrm rot="16200000">
            <a:off x="-2331643" y="3314528"/>
            <a:ext cx="5531694" cy="720079"/>
          </a:xfrm>
          <a:prstGeom prst="leftArrow">
            <a:avLst/>
          </a:prstGeom>
          <a:solidFill>
            <a:srgbClr val="327A86"/>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2000" b="0" i="0" u="none" strike="noStrike" cap="none" normalizeH="0" baseline="0" dirty="0">
                <a:ln>
                  <a:noFill/>
                </a:ln>
                <a:solidFill>
                  <a:schemeClr val="bg1"/>
                </a:solidFill>
                <a:effectLst/>
                <a:latin typeface="Calibri" panose="020F0502020204030204" pitchFamily="34" charset="0"/>
              </a:rPr>
              <a:t> +            Aktivität</a:t>
            </a:r>
            <a:r>
              <a:rPr kumimoji="0" lang="de-DE" sz="2000" b="0" i="0" u="none" strike="noStrike" cap="none" normalizeH="0" dirty="0">
                <a:ln>
                  <a:noFill/>
                </a:ln>
                <a:solidFill>
                  <a:schemeClr val="bg1"/>
                </a:solidFill>
                <a:effectLst/>
                <a:latin typeface="Calibri" panose="020F0502020204030204" pitchFamily="34" charset="0"/>
              </a:rPr>
              <a:t> der Lernenden            |</a:t>
            </a:r>
            <a:endParaRPr kumimoji="0" lang="de-DE" sz="2000" b="0" i="0" u="none" strike="noStrike" cap="none" normalizeH="0" baseline="0" dirty="0">
              <a:ln>
                <a:noFill/>
              </a:ln>
              <a:solidFill>
                <a:schemeClr val="bg1"/>
              </a:solidFill>
              <a:effectLst/>
              <a:latin typeface="Calibri" panose="020F0502020204030204" pitchFamily="34" charset="0"/>
            </a:endParaRPr>
          </a:p>
        </p:txBody>
      </p:sp>
    </p:spTree>
    <p:extLst>
      <p:ext uri="{BB962C8B-B14F-4D97-AF65-F5344CB8AC3E}">
        <p14:creationId xmlns:p14="http://schemas.microsoft.com/office/powerpoint/2010/main" val="164831203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323528" y="908448"/>
            <a:ext cx="8424936" cy="5400600"/>
          </a:xfrm>
        </p:spPr>
        <p:txBody>
          <a:bodyPr/>
          <a:lstStyle/>
          <a:p>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pPr marL="0" indent="0">
              <a:buNone/>
            </a:pPr>
            <a:endParaRPr lang="de-DE" dirty="0"/>
          </a:p>
        </p:txBody>
      </p:sp>
      <p:sp>
        <p:nvSpPr>
          <p:cNvPr id="7" name="Titel 6"/>
          <p:cNvSpPr>
            <a:spLocks noGrp="1"/>
          </p:cNvSpPr>
          <p:nvPr>
            <p:ph type="title"/>
          </p:nvPr>
        </p:nvSpPr>
        <p:spPr/>
        <p:txBody>
          <a:bodyPr>
            <a:normAutofit fontScale="90000"/>
          </a:bodyPr>
          <a:lstStyle/>
          <a:p>
            <a:pPr marL="0" indent="0">
              <a:buNone/>
            </a:pPr>
            <a:r>
              <a:rPr lang="de-DE" dirty="0"/>
              <a:t>Exkurs: </a:t>
            </a:r>
            <a:r>
              <a:rPr lang="de-DE" dirty="0">
                <a:latin typeface="Calibri" panose="020F0502020204030204" pitchFamily="34" charset="0"/>
              </a:rPr>
              <a:t>Simulationsplan als Strukturierungshilfe</a:t>
            </a:r>
          </a:p>
        </p:txBody>
      </p:sp>
      <p:graphicFrame>
        <p:nvGraphicFramePr>
          <p:cNvPr id="8" name="Tabelle 7"/>
          <p:cNvGraphicFramePr>
            <a:graphicFrameLocks noGrp="1"/>
          </p:cNvGraphicFramePr>
          <p:nvPr>
            <p:extLst>
              <p:ext uri="{D42A27DB-BD31-4B8C-83A1-F6EECF244321}">
                <p14:modId xmlns:p14="http://schemas.microsoft.com/office/powerpoint/2010/main" val="1966759845"/>
              </p:ext>
            </p:extLst>
          </p:nvPr>
        </p:nvGraphicFramePr>
        <p:xfrm>
          <a:off x="402942" y="1252948"/>
          <a:ext cx="8266107" cy="5196386"/>
        </p:xfrm>
        <a:graphic>
          <a:graphicData uri="http://schemas.openxmlformats.org/drawingml/2006/table">
            <a:tbl>
              <a:tblPr firstRow="1" bandRow="1">
                <a:tableStyleId>{5C22544A-7EE6-4342-B048-85BDC9FD1C3A}</a:tableStyleId>
              </a:tblPr>
              <a:tblGrid>
                <a:gridCol w="489242">
                  <a:extLst>
                    <a:ext uri="{9D8B030D-6E8A-4147-A177-3AD203B41FA5}">
                      <a16:colId xmlns:a16="http://schemas.microsoft.com/office/drawing/2014/main" val="2768555093"/>
                    </a:ext>
                  </a:extLst>
                </a:gridCol>
                <a:gridCol w="3679816">
                  <a:extLst>
                    <a:ext uri="{9D8B030D-6E8A-4147-A177-3AD203B41FA5}">
                      <a16:colId xmlns:a16="http://schemas.microsoft.com/office/drawing/2014/main" val="466729425"/>
                    </a:ext>
                  </a:extLst>
                </a:gridCol>
                <a:gridCol w="4097049">
                  <a:extLst>
                    <a:ext uri="{9D8B030D-6E8A-4147-A177-3AD203B41FA5}">
                      <a16:colId xmlns:a16="http://schemas.microsoft.com/office/drawing/2014/main" val="4107875551"/>
                    </a:ext>
                  </a:extLst>
                </a:gridCol>
              </a:tblGrid>
              <a:tr h="309029">
                <a:tc>
                  <a:txBody>
                    <a:bodyPr/>
                    <a:lstStyle/>
                    <a:p>
                      <a:pPr>
                        <a:lnSpc>
                          <a:spcPct val="107000"/>
                        </a:lnSpc>
                        <a:spcAft>
                          <a:spcPts val="0"/>
                        </a:spcAft>
                      </a:pPr>
                      <a:r>
                        <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p>
                  </a:txBody>
                  <a:tcPr marL="71755" marR="73025" marT="71755" marB="0"/>
                </a:tc>
                <a:tc>
                  <a:txBody>
                    <a:bodyPr/>
                    <a:lstStyle/>
                    <a:p>
                      <a:pPr>
                        <a:lnSpc>
                          <a:spcPct val="107000"/>
                        </a:lnSpc>
                        <a:spcAft>
                          <a:spcPts val="0"/>
                        </a:spcAft>
                      </a:pPr>
                      <a:r>
                        <a:rPr lang="de-DE" sz="16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Stochastische Komponenten</a:t>
                      </a:r>
                      <a:endParaRPr lang="de-DE" sz="16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nchor="ctr"/>
                </a:tc>
                <a:tc>
                  <a:txBody>
                    <a:bodyPr/>
                    <a:lstStyle/>
                    <a:p>
                      <a:pPr>
                        <a:lnSpc>
                          <a:spcPct val="107000"/>
                        </a:lnSpc>
                        <a:spcAft>
                          <a:spcPts val="0"/>
                        </a:spcAft>
                      </a:pPr>
                      <a:r>
                        <a:rPr lang="de-DE" sz="16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Realisierung mit einem Zufallsgerät</a:t>
                      </a:r>
                      <a:endParaRPr lang="de-DE" sz="16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nchor="ctr"/>
                </a:tc>
                <a:extLst>
                  <a:ext uri="{0D108BD9-81ED-4DB2-BD59-A6C34878D82A}">
                    <a16:rowId xmlns:a16="http://schemas.microsoft.com/office/drawing/2014/main" val="212517790"/>
                  </a:ext>
                </a:extLst>
              </a:tr>
              <a:tr h="793527">
                <a:tc>
                  <a:txBody>
                    <a:bodyPr/>
                    <a:lstStyle/>
                    <a:p>
                      <a:pPr>
                        <a:lnSpc>
                          <a:spcPct val="107000"/>
                        </a:lnSpc>
                        <a:spcAft>
                          <a:spcPts val="0"/>
                        </a:spcAft>
                      </a:pPr>
                      <a:r>
                        <a:rPr lang="de-DE" sz="1600">
                          <a:solidFill>
                            <a:srgbClr val="181717"/>
                          </a:solidFill>
                          <a:effectLst/>
                          <a:latin typeface="Calibri" panose="020F0502020204030204" pitchFamily="34" charset="0"/>
                          <a:ea typeface="Calibri" panose="020F0502020204030204" pitchFamily="34" charset="0"/>
                          <a:cs typeface="Calibri" panose="020F0502020204030204" pitchFamily="34" charset="0"/>
                        </a:rPr>
                        <a:t>M</a:t>
                      </a:r>
                      <a:endParaRPr lang="de-DE" sz="160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tc>
                  <a:txBody>
                    <a:bodyPr/>
                    <a:lstStyle/>
                    <a:p>
                      <a:pPr>
                        <a:lnSpc>
                          <a:spcPct val="107000"/>
                        </a:lnSpc>
                        <a:spcAft>
                          <a:spcPts val="0"/>
                        </a:spcAft>
                      </a:pPr>
                      <a:r>
                        <a:rPr lang="de-DE" sz="16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Modellierung der realen Situation mit zufälligem Ausgang durch ein Zufallsexperiment</a:t>
                      </a:r>
                      <a:endPar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tc>
                  <a:txBody>
                    <a:bodyPr/>
                    <a:lstStyle/>
                    <a:p>
                      <a:pPr>
                        <a:lnSpc>
                          <a:spcPct val="107000"/>
                        </a:lnSpc>
                        <a:spcAft>
                          <a:spcPts val="0"/>
                        </a:spcAft>
                      </a:pPr>
                      <a:r>
                        <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p>
                  </a:txBody>
                  <a:tcPr marL="71755" marR="73025" marT="71755" marB="0"/>
                </a:tc>
                <a:extLst>
                  <a:ext uri="{0D108BD9-81ED-4DB2-BD59-A6C34878D82A}">
                    <a16:rowId xmlns:a16="http://schemas.microsoft.com/office/drawing/2014/main" val="1838705679"/>
                  </a:ext>
                </a:extLst>
              </a:tr>
              <a:tr h="793527">
                <a:tc>
                  <a:txBody>
                    <a:bodyPr/>
                    <a:lstStyle/>
                    <a:p>
                      <a:pPr>
                        <a:lnSpc>
                          <a:spcPct val="107000"/>
                        </a:lnSpc>
                        <a:spcAft>
                          <a:spcPts val="0"/>
                        </a:spcAft>
                      </a:pPr>
                      <a:r>
                        <a:rPr lang="de-DE" sz="1600">
                          <a:solidFill>
                            <a:srgbClr val="181717"/>
                          </a:solidFill>
                          <a:effectLst/>
                          <a:latin typeface="Calibri" panose="020F0502020204030204" pitchFamily="34" charset="0"/>
                          <a:ea typeface="Calibri" panose="020F0502020204030204" pitchFamily="34" charset="0"/>
                          <a:cs typeface="Calibri" panose="020F0502020204030204" pitchFamily="34" charset="0"/>
                        </a:rPr>
                        <a:t>1</a:t>
                      </a:r>
                      <a:endParaRPr lang="de-DE" sz="160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tc>
                  <a:txBody>
                    <a:bodyPr/>
                    <a:lstStyle/>
                    <a:p>
                      <a:pPr marR="55245">
                        <a:lnSpc>
                          <a:spcPct val="107000"/>
                        </a:lnSpc>
                        <a:spcAft>
                          <a:spcPts val="0"/>
                        </a:spcAft>
                      </a:pPr>
                      <a:r>
                        <a:rPr lang="de-DE" sz="16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Festlegen des Modell-Zufallsexperiments</a:t>
                      </a:r>
                      <a:endPar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tc>
                  <a:txBody>
                    <a:bodyPr/>
                    <a:lstStyle/>
                    <a:p>
                      <a:pPr>
                        <a:lnSpc>
                          <a:spcPct val="107000"/>
                        </a:lnSpc>
                        <a:spcAft>
                          <a:spcPts val="0"/>
                        </a:spcAft>
                      </a:pPr>
                      <a:r>
                        <a:rPr lang="de-DE" sz="1600">
                          <a:solidFill>
                            <a:srgbClr val="181717"/>
                          </a:solidFill>
                          <a:effectLst/>
                          <a:latin typeface="Calibri" panose="020F0502020204030204" pitchFamily="34" charset="0"/>
                          <a:ea typeface="Calibri" panose="020F0502020204030204" pitchFamily="34" charset="0"/>
                          <a:cs typeface="Calibri" panose="020F0502020204030204" pitchFamily="34" charset="0"/>
                        </a:rPr>
                        <a:t>Wahl geeigneter Zufallsgeräte zur Simulation; Definition eines Zufallsversuchs, das dem Zufallsexperiment entspricht</a:t>
                      </a:r>
                      <a:endParaRPr lang="de-DE" sz="160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extLst>
                  <a:ext uri="{0D108BD9-81ED-4DB2-BD59-A6C34878D82A}">
                    <a16:rowId xmlns:a16="http://schemas.microsoft.com/office/drawing/2014/main" val="1637576373"/>
                  </a:ext>
                </a:extLst>
              </a:tr>
              <a:tr h="548950">
                <a:tc>
                  <a:txBody>
                    <a:bodyPr/>
                    <a:lstStyle/>
                    <a:p>
                      <a:pPr>
                        <a:lnSpc>
                          <a:spcPct val="107000"/>
                        </a:lnSpc>
                        <a:spcAft>
                          <a:spcPts val="0"/>
                        </a:spcAft>
                      </a:pPr>
                      <a:r>
                        <a:rPr lang="de-DE" sz="1600">
                          <a:solidFill>
                            <a:srgbClr val="181717"/>
                          </a:solidFill>
                          <a:effectLst/>
                          <a:latin typeface="Calibri" panose="020F0502020204030204" pitchFamily="34" charset="0"/>
                          <a:ea typeface="Calibri" panose="020F0502020204030204" pitchFamily="34" charset="0"/>
                          <a:cs typeface="Calibri" panose="020F0502020204030204" pitchFamily="34" charset="0"/>
                        </a:rPr>
                        <a:t>2</a:t>
                      </a:r>
                      <a:endParaRPr lang="de-DE" sz="160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tc>
                  <a:txBody>
                    <a:bodyPr/>
                    <a:lstStyle/>
                    <a:p>
                      <a:pPr marR="107950">
                        <a:lnSpc>
                          <a:spcPct val="107000"/>
                        </a:lnSpc>
                        <a:spcAft>
                          <a:spcPts val="0"/>
                        </a:spcAft>
                      </a:pPr>
                      <a:r>
                        <a:rPr lang="de-DE" sz="16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Identifikation interessierender Ereignisse und Zufallsgrößen</a:t>
                      </a:r>
                      <a:endPar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tc>
                  <a:txBody>
                    <a:bodyPr/>
                    <a:lstStyle/>
                    <a:p>
                      <a:pPr marR="68580">
                        <a:lnSpc>
                          <a:spcPct val="107000"/>
                        </a:lnSpc>
                        <a:spcAft>
                          <a:spcPts val="0"/>
                        </a:spcAft>
                      </a:pPr>
                      <a:r>
                        <a:rPr lang="de-DE" sz="16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Übertragung der Ereignisse und Zufallsgrößen in die </a:t>
                      </a:r>
                      <a:r>
                        <a:rPr lang="de-DE" sz="1600" i="1"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Welt</a:t>
                      </a:r>
                      <a:r>
                        <a:rPr lang="de-DE" sz="16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 der gewählten Zufallsgeräte</a:t>
                      </a:r>
                      <a:endPar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extLst>
                  <a:ext uri="{0D108BD9-81ED-4DB2-BD59-A6C34878D82A}">
                    <a16:rowId xmlns:a16="http://schemas.microsoft.com/office/drawing/2014/main" val="3403049513"/>
                  </a:ext>
                </a:extLst>
              </a:tr>
              <a:tr h="1248393">
                <a:tc>
                  <a:txBody>
                    <a:bodyPr/>
                    <a:lstStyle/>
                    <a:p>
                      <a:pPr>
                        <a:lnSpc>
                          <a:spcPct val="107000"/>
                        </a:lnSpc>
                        <a:spcAft>
                          <a:spcPts val="0"/>
                        </a:spcAft>
                      </a:pPr>
                      <a:r>
                        <a:rPr lang="de-DE" sz="1600">
                          <a:solidFill>
                            <a:srgbClr val="181717"/>
                          </a:solidFill>
                          <a:effectLst/>
                          <a:latin typeface="Calibri" panose="020F0502020204030204" pitchFamily="34" charset="0"/>
                          <a:ea typeface="Calibri" panose="020F0502020204030204" pitchFamily="34" charset="0"/>
                          <a:cs typeface="Calibri" panose="020F0502020204030204" pitchFamily="34" charset="0"/>
                        </a:rPr>
                        <a:t>3</a:t>
                      </a:r>
                      <a:endParaRPr lang="de-DE" sz="160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tc>
                  <a:txBody>
                    <a:bodyPr/>
                    <a:lstStyle/>
                    <a:p>
                      <a:pPr>
                        <a:lnSpc>
                          <a:spcPct val="102000"/>
                        </a:lnSpc>
                        <a:spcAft>
                          <a:spcPts val="0"/>
                        </a:spcAft>
                      </a:pPr>
                      <a:r>
                        <a:rPr lang="de-DE" sz="16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Wiederholung des Modell-Zufallsexperiments und Sammeln von Daten bezüglich der Ereignisse und Zufallsgrößen</a:t>
                      </a:r>
                      <a:endPar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tc>
                  <a:txBody>
                    <a:bodyPr/>
                    <a:lstStyle/>
                    <a:p>
                      <a:pPr>
                        <a:lnSpc>
                          <a:spcPct val="107000"/>
                        </a:lnSpc>
                        <a:spcAft>
                          <a:spcPts val="0"/>
                        </a:spcAft>
                      </a:pPr>
                      <a:r>
                        <a:rPr lang="de-DE" sz="16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Wiederholung der Simulation; </a:t>
                      </a:r>
                      <a:endPar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0"/>
                        </a:spcAft>
                      </a:pPr>
                      <a:br>
                        <a:rPr lang="de-DE" sz="16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br>
                      <a:r>
                        <a:rPr lang="de-DE" sz="16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Sammeln von Werten der definierten Ereignisse und Zufallsgrößen</a:t>
                      </a:r>
                      <a:endPar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extLst>
                  <a:ext uri="{0D108BD9-81ED-4DB2-BD59-A6C34878D82A}">
                    <a16:rowId xmlns:a16="http://schemas.microsoft.com/office/drawing/2014/main" val="3153268382"/>
                  </a:ext>
                </a:extLst>
              </a:tr>
              <a:tr h="1038105">
                <a:tc>
                  <a:txBody>
                    <a:bodyPr/>
                    <a:lstStyle/>
                    <a:p>
                      <a:pPr>
                        <a:lnSpc>
                          <a:spcPct val="107000"/>
                        </a:lnSpc>
                        <a:spcAft>
                          <a:spcPts val="0"/>
                        </a:spcAft>
                      </a:pPr>
                      <a:r>
                        <a:rPr lang="de-DE" sz="1600">
                          <a:solidFill>
                            <a:srgbClr val="181717"/>
                          </a:solidFill>
                          <a:effectLst/>
                          <a:latin typeface="Calibri" panose="020F0502020204030204" pitchFamily="34" charset="0"/>
                          <a:ea typeface="Calibri" panose="020F0502020204030204" pitchFamily="34" charset="0"/>
                          <a:cs typeface="Calibri" panose="020F0502020204030204" pitchFamily="34" charset="0"/>
                        </a:rPr>
                        <a:t>4</a:t>
                      </a:r>
                      <a:endParaRPr lang="de-DE" sz="160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tc>
                  <a:txBody>
                    <a:bodyPr/>
                    <a:lstStyle/>
                    <a:p>
                      <a:pPr>
                        <a:lnSpc>
                          <a:spcPct val="107000"/>
                        </a:lnSpc>
                        <a:spcAft>
                          <a:spcPts val="0"/>
                        </a:spcAft>
                      </a:pPr>
                      <a:r>
                        <a:rPr lang="de-DE" sz="16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Datenanalyse: relative Häufigkeiten </a:t>
                      </a:r>
                      <a:endPar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0"/>
                        </a:spcAft>
                      </a:pPr>
                      <a:r>
                        <a:rPr lang="de-DE" sz="16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(Ereignisse); empirische Verteilungen </a:t>
                      </a:r>
                      <a:endPar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0"/>
                        </a:spcAft>
                      </a:pPr>
                      <a:r>
                        <a:rPr lang="de-DE" sz="16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(Zufallsgrößen)</a:t>
                      </a:r>
                      <a:endPar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tc>
                  <a:txBody>
                    <a:bodyPr/>
                    <a:lstStyle/>
                    <a:p>
                      <a:pPr>
                        <a:lnSpc>
                          <a:spcPct val="107000"/>
                        </a:lnSpc>
                        <a:spcAft>
                          <a:spcPts val="0"/>
                        </a:spcAft>
                      </a:pPr>
                      <a:r>
                        <a:rPr lang="de-DE" sz="16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Auswertung der simulierten Daten</a:t>
                      </a:r>
                      <a:endPar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extLst>
                  <a:ext uri="{0D108BD9-81ED-4DB2-BD59-A6C34878D82A}">
                    <a16:rowId xmlns:a16="http://schemas.microsoft.com/office/drawing/2014/main" val="2234564537"/>
                  </a:ext>
                </a:extLst>
              </a:tr>
              <a:tr h="309029">
                <a:tc>
                  <a:txBody>
                    <a:bodyPr/>
                    <a:lstStyle/>
                    <a:p>
                      <a:pPr>
                        <a:lnSpc>
                          <a:spcPct val="107000"/>
                        </a:lnSpc>
                        <a:spcAft>
                          <a:spcPts val="0"/>
                        </a:spcAft>
                      </a:pPr>
                      <a:r>
                        <a:rPr lang="de-DE" sz="1600">
                          <a:solidFill>
                            <a:srgbClr val="181717"/>
                          </a:solidFill>
                          <a:effectLst/>
                          <a:latin typeface="Calibri" panose="020F0502020204030204" pitchFamily="34" charset="0"/>
                          <a:ea typeface="Calibri" panose="020F0502020204030204" pitchFamily="34" charset="0"/>
                          <a:cs typeface="Calibri" panose="020F0502020204030204" pitchFamily="34" charset="0"/>
                        </a:rPr>
                        <a:t>I</a:t>
                      </a:r>
                      <a:endParaRPr lang="de-DE" sz="160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tc>
                  <a:txBody>
                    <a:bodyPr/>
                    <a:lstStyle/>
                    <a:p>
                      <a:pPr>
                        <a:lnSpc>
                          <a:spcPct val="107000"/>
                        </a:lnSpc>
                        <a:spcAft>
                          <a:spcPts val="0"/>
                        </a:spcAft>
                      </a:pPr>
                      <a:r>
                        <a:rPr lang="de-DE" sz="16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Interpretation und Validierung</a:t>
                      </a:r>
                      <a:endPar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tc>
                  <a:txBody>
                    <a:bodyPr/>
                    <a:lstStyle/>
                    <a:p>
                      <a:pPr>
                        <a:lnSpc>
                          <a:spcPct val="107000"/>
                        </a:lnSpc>
                        <a:spcAft>
                          <a:spcPts val="0"/>
                        </a:spcAft>
                      </a:pPr>
                      <a:r>
                        <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p>
                  </a:txBody>
                  <a:tcPr marL="71755" marR="73025" marT="71755" marB="0"/>
                </a:tc>
                <a:extLst>
                  <a:ext uri="{0D108BD9-81ED-4DB2-BD59-A6C34878D82A}">
                    <a16:rowId xmlns:a16="http://schemas.microsoft.com/office/drawing/2014/main" val="3047904587"/>
                  </a:ext>
                </a:extLst>
              </a:tr>
            </a:tbl>
          </a:graphicData>
        </a:graphic>
      </p:graphicFrame>
    </p:spTree>
    <p:extLst>
      <p:ext uri="{BB962C8B-B14F-4D97-AF65-F5344CB8AC3E}">
        <p14:creationId xmlns:p14="http://schemas.microsoft.com/office/powerpoint/2010/main" val="371837074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342900"/>
            <a:r>
              <a:rPr lang="de-DE" dirty="0"/>
              <a:t>Systematische Betrachtung von Zufallsgrößen und Verteilungen als Ganzes anstelle von Einzelwahrscheinlichkeiten</a:t>
            </a:r>
          </a:p>
          <a:p>
            <a:pPr marL="342900"/>
            <a:r>
              <a:rPr lang="de-DE" dirty="0"/>
              <a:t>Beobachtung von mehrfacher Simulation ermöglicht, die Charakteristika einer Verteilung zu erkennen</a:t>
            </a:r>
          </a:p>
          <a:p>
            <a:pPr marL="342900"/>
            <a:r>
              <a:rPr lang="de-DE" dirty="0"/>
              <a:t>Approximation von Wahrscheinlichkeiten, auch wenn der Kenntnisstand der Lernenden eine Berechnung (noch) nicht erlaubt</a:t>
            </a:r>
          </a:p>
          <a:p>
            <a:pPr marL="342900"/>
            <a:r>
              <a:rPr lang="de-DE" dirty="0"/>
              <a:t>Simulationsplan als Orientierungshilfe für Lernende zur Modellierung und Auswertung von Problemen </a:t>
            </a:r>
          </a:p>
        </p:txBody>
      </p:sp>
      <p:sp>
        <p:nvSpPr>
          <p:cNvPr id="3" name="Titel 2"/>
          <p:cNvSpPr>
            <a:spLocks noGrp="1"/>
          </p:cNvSpPr>
          <p:nvPr>
            <p:ph type="title"/>
          </p:nvPr>
        </p:nvSpPr>
        <p:spPr/>
        <p:txBody>
          <a:bodyPr>
            <a:normAutofit fontScale="90000"/>
          </a:bodyPr>
          <a:lstStyle/>
          <a:p>
            <a:pPr marL="0" indent="0">
              <a:buNone/>
            </a:pPr>
            <a:r>
              <a:rPr lang="de-DE" dirty="0"/>
              <a:t>Exkurs: Vorteile von Simulationen</a:t>
            </a:r>
          </a:p>
        </p:txBody>
      </p:sp>
    </p:spTree>
    <p:extLst>
      <p:ext uri="{BB962C8B-B14F-4D97-AF65-F5344CB8AC3E}">
        <p14:creationId xmlns:p14="http://schemas.microsoft.com/office/powerpoint/2010/main" val="61745716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0" indent="0">
              <a:buNone/>
            </a:pPr>
            <a:r>
              <a:rPr lang="de-DE" dirty="0"/>
              <a:t>Betrachten Sie die folgenden beiden Multiple Choice-Tests:</a:t>
            </a:r>
          </a:p>
          <a:p>
            <a:r>
              <a:rPr lang="de-DE" dirty="0"/>
              <a:t>Test 1 besteht aus 10 Fragen, bei denen eine Person entweder ja oder nein ankreuzen kann. Test 2 besteht aus 20 Fragen, bei denen die Person entweder ja oder nein ankreuzen kann. Beide Tests sind jeweils bestanden, wenn mindestens 60 % der Fragen richtig beantwortet wurden.</a:t>
            </a:r>
          </a:p>
          <a:p>
            <a:r>
              <a:rPr lang="de-DE" i="1" dirty="0"/>
              <a:t>Bei welchem Test hat die Person, die nicht gelernt hat und daher bei jeder Frage die Antwort nur rät, größere Chancen zu bestehen – oder ist die Chance zu bestehen bei beiden Tests gleich?</a:t>
            </a:r>
            <a:endParaRPr lang="de-DE" dirty="0"/>
          </a:p>
          <a:p>
            <a:pPr marL="0" indent="0">
              <a:buNone/>
            </a:pPr>
            <a:endParaRPr lang="de-DE" dirty="0"/>
          </a:p>
        </p:txBody>
      </p:sp>
      <p:sp>
        <p:nvSpPr>
          <p:cNvPr id="3" name="Titel 2"/>
          <p:cNvSpPr>
            <a:spLocks noGrp="1"/>
          </p:cNvSpPr>
          <p:nvPr>
            <p:ph type="title"/>
          </p:nvPr>
        </p:nvSpPr>
        <p:spPr/>
        <p:txBody>
          <a:bodyPr>
            <a:normAutofit fontScale="90000"/>
          </a:bodyPr>
          <a:lstStyle/>
          <a:p>
            <a:r>
              <a:rPr lang="de-DE" dirty="0"/>
              <a:t>Exkurs: Simulation des 10/20-Testproblem</a:t>
            </a:r>
          </a:p>
        </p:txBody>
      </p:sp>
      <p:sp>
        <p:nvSpPr>
          <p:cNvPr id="4" name="Rechteck 3"/>
          <p:cNvSpPr/>
          <p:nvPr/>
        </p:nvSpPr>
        <p:spPr>
          <a:xfrm>
            <a:off x="2627784" y="5794082"/>
            <a:ext cx="6660232" cy="646331"/>
          </a:xfrm>
          <a:prstGeom prst="rect">
            <a:avLst/>
          </a:prstGeom>
        </p:spPr>
        <p:txBody>
          <a:bodyPr wrap="square">
            <a:spAutoFit/>
          </a:bodyPr>
          <a:lstStyle/>
          <a:p>
            <a:r>
              <a:rPr lang="de-DE" sz="1800" b="1" dirty="0">
                <a:latin typeface="Calibri" panose="020F0502020204030204" pitchFamily="34" charset="0"/>
                <a:cs typeface="Calibri" panose="020F0502020204030204" pitchFamily="34" charset="0"/>
                <a:sym typeface="Wingdings" panose="05000000000000000000" pitchFamily="2" charset="2"/>
              </a:rPr>
              <a:t>Arbeitsblatt:</a:t>
            </a:r>
          </a:p>
          <a:p>
            <a:r>
              <a:rPr lang="de-DE" sz="1800" dirty="0">
                <a:latin typeface="Calibri" panose="020F0502020204030204" pitchFamily="34" charset="0"/>
                <a:cs typeface="Calibri" panose="020F0502020204030204" pitchFamily="34" charset="0"/>
                <a:sym typeface="Wingdings" panose="05000000000000000000" pitchFamily="2" charset="2"/>
              </a:rPr>
              <a:t></a:t>
            </a:r>
            <a:r>
              <a:rPr lang="de-DE" sz="1800" dirty="0">
                <a:latin typeface="Calibri" panose="020F0502020204030204" pitchFamily="34" charset="0"/>
                <a:cs typeface="Calibri" panose="020F0502020204030204" pitchFamily="34" charset="0"/>
              </a:rPr>
              <a:t>DZLM-Modul-Digitale_Medien_Stochastik_1020_Testproblem_AB</a:t>
            </a:r>
          </a:p>
        </p:txBody>
      </p:sp>
    </p:spTree>
    <p:extLst>
      <p:ext uri="{BB962C8B-B14F-4D97-AF65-F5344CB8AC3E}">
        <p14:creationId xmlns:p14="http://schemas.microsoft.com/office/powerpoint/2010/main" val="365012622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pPr marL="0" indent="0">
              <a:buNone/>
            </a:pPr>
            <a:endParaRPr lang="de-DE" dirty="0"/>
          </a:p>
        </p:txBody>
      </p:sp>
      <p:sp>
        <p:nvSpPr>
          <p:cNvPr id="7" name="Titel 6"/>
          <p:cNvSpPr>
            <a:spLocks noGrp="1"/>
          </p:cNvSpPr>
          <p:nvPr>
            <p:ph type="title"/>
          </p:nvPr>
        </p:nvSpPr>
        <p:spPr>
          <a:xfrm>
            <a:off x="0" y="417587"/>
            <a:ext cx="9252520" cy="490861"/>
          </a:xfrm>
        </p:spPr>
        <p:txBody>
          <a:bodyPr>
            <a:normAutofit fontScale="90000"/>
          </a:bodyPr>
          <a:lstStyle/>
          <a:p>
            <a:r>
              <a:rPr lang="de-DE" dirty="0">
                <a:latin typeface="Calibri" panose="020F0502020204030204" pitchFamily="34" charset="0"/>
              </a:rPr>
              <a:t>Exkurs: Simulationsplan am Beispiel des 10/20-Testproblems (Teil 1)</a:t>
            </a:r>
            <a:endParaRPr lang="en-US" sz="2800" dirty="0"/>
          </a:p>
        </p:txBody>
      </p:sp>
      <p:graphicFrame>
        <p:nvGraphicFramePr>
          <p:cNvPr id="8" name="Tabelle 7"/>
          <p:cNvGraphicFramePr>
            <a:graphicFrameLocks noGrp="1"/>
          </p:cNvGraphicFramePr>
          <p:nvPr>
            <p:extLst>
              <p:ext uri="{D42A27DB-BD31-4B8C-83A1-F6EECF244321}">
                <p14:modId xmlns:p14="http://schemas.microsoft.com/office/powerpoint/2010/main" val="1526570621"/>
              </p:ext>
            </p:extLst>
          </p:nvPr>
        </p:nvGraphicFramePr>
        <p:xfrm>
          <a:off x="402942" y="1252948"/>
          <a:ext cx="8266107" cy="4705696"/>
        </p:xfrm>
        <a:graphic>
          <a:graphicData uri="http://schemas.openxmlformats.org/drawingml/2006/table">
            <a:tbl>
              <a:tblPr firstRow="1" bandRow="1">
                <a:tableStyleId>{5C22544A-7EE6-4342-B048-85BDC9FD1C3A}</a:tableStyleId>
              </a:tblPr>
              <a:tblGrid>
                <a:gridCol w="489242">
                  <a:extLst>
                    <a:ext uri="{9D8B030D-6E8A-4147-A177-3AD203B41FA5}">
                      <a16:colId xmlns:a16="http://schemas.microsoft.com/office/drawing/2014/main" val="2768555093"/>
                    </a:ext>
                  </a:extLst>
                </a:gridCol>
                <a:gridCol w="3679816">
                  <a:extLst>
                    <a:ext uri="{9D8B030D-6E8A-4147-A177-3AD203B41FA5}">
                      <a16:colId xmlns:a16="http://schemas.microsoft.com/office/drawing/2014/main" val="466729425"/>
                    </a:ext>
                  </a:extLst>
                </a:gridCol>
                <a:gridCol w="4097049">
                  <a:extLst>
                    <a:ext uri="{9D8B030D-6E8A-4147-A177-3AD203B41FA5}">
                      <a16:colId xmlns:a16="http://schemas.microsoft.com/office/drawing/2014/main" val="4107875551"/>
                    </a:ext>
                  </a:extLst>
                </a:gridCol>
              </a:tblGrid>
              <a:tr h="309029">
                <a:tc>
                  <a:txBody>
                    <a:bodyPr/>
                    <a:lstStyle/>
                    <a:p>
                      <a:pPr>
                        <a:lnSpc>
                          <a:spcPct val="107000"/>
                        </a:lnSpc>
                        <a:spcAft>
                          <a:spcPts val="0"/>
                        </a:spcAft>
                      </a:pPr>
                      <a:r>
                        <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p>
                  </a:txBody>
                  <a:tcPr marL="71755" marR="73025" marT="71755" marB="0"/>
                </a:tc>
                <a:tc>
                  <a:txBody>
                    <a:bodyPr/>
                    <a:lstStyle/>
                    <a:p>
                      <a:pPr>
                        <a:lnSpc>
                          <a:spcPct val="107000"/>
                        </a:lnSpc>
                        <a:spcAft>
                          <a:spcPts val="0"/>
                        </a:spcAft>
                      </a:pPr>
                      <a:r>
                        <a:rPr lang="de-DE" sz="16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Stochastische Komponenten</a:t>
                      </a:r>
                      <a:endParaRPr lang="de-DE" sz="16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nchor="ctr"/>
                </a:tc>
                <a:tc>
                  <a:txBody>
                    <a:bodyPr/>
                    <a:lstStyle/>
                    <a:p>
                      <a:pPr>
                        <a:lnSpc>
                          <a:spcPct val="107000"/>
                        </a:lnSpc>
                        <a:spcAft>
                          <a:spcPts val="0"/>
                        </a:spcAft>
                      </a:pPr>
                      <a:r>
                        <a:rPr lang="de-DE" sz="16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Realisierung mit einem Zufallsgerät</a:t>
                      </a:r>
                      <a:endParaRPr lang="de-DE" sz="16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nchor="ctr"/>
                </a:tc>
                <a:extLst>
                  <a:ext uri="{0D108BD9-81ED-4DB2-BD59-A6C34878D82A}">
                    <a16:rowId xmlns:a16="http://schemas.microsoft.com/office/drawing/2014/main" val="212517790"/>
                  </a:ext>
                </a:extLst>
              </a:tr>
              <a:tr h="793527">
                <a:tc>
                  <a:txBody>
                    <a:bodyPr/>
                    <a:lstStyle/>
                    <a:p>
                      <a:pPr>
                        <a:lnSpc>
                          <a:spcPct val="107000"/>
                        </a:lnSpc>
                        <a:spcAft>
                          <a:spcPts val="0"/>
                        </a:spcAft>
                      </a:pPr>
                      <a:r>
                        <a:rPr lang="de-DE" sz="1600">
                          <a:solidFill>
                            <a:srgbClr val="181717"/>
                          </a:solidFill>
                          <a:effectLst/>
                          <a:latin typeface="Calibri" panose="020F0502020204030204" pitchFamily="34" charset="0"/>
                          <a:ea typeface="Calibri" panose="020F0502020204030204" pitchFamily="34" charset="0"/>
                          <a:cs typeface="Calibri" panose="020F0502020204030204" pitchFamily="34" charset="0"/>
                        </a:rPr>
                        <a:t>M</a:t>
                      </a:r>
                      <a:endParaRPr lang="de-DE" sz="160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tc>
                  <a:txBody>
                    <a:bodyPr/>
                    <a:lstStyle/>
                    <a:p>
                      <a:pPr>
                        <a:lnSpc>
                          <a:spcPct val="107000"/>
                        </a:lnSpc>
                        <a:spcAft>
                          <a:spcPts val="0"/>
                        </a:spcAft>
                      </a:pPr>
                      <a:r>
                        <a:rPr lang="de-DE" sz="16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Modellierung der realen Situation mit zufälligem Ausgang durch ein Zufallsexperiment</a:t>
                      </a:r>
                      <a:endPar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tc>
                  <a:txBody>
                    <a:bodyPr/>
                    <a:lstStyle/>
                    <a:p>
                      <a:pPr>
                        <a:lnSpc>
                          <a:spcPct val="107000"/>
                        </a:lnSpc>
                        <a:spcAft>
                          <a:spcPts val="0"/>
                        </a:spcAft>
                      </a:pPr>
                      <a:r>
                        <a:rPr lang="de-DE" sz="1600" dirty="0">
                          <a:solidFill>
                            <a:srgbClr val="181717"/>
                          </a:solidFill>
                          <a:effectLst/>
                          <a:latin typeface="Calibri" panose="020F0502020204030204" pitchFamily="34" charset="0"/>
                          <a:ea typeface="Calibri" panose="020F0502020204030204" pitchFamily="34" charset="0"/>
                          <a:cs typeface="Times New Roman" panose="02020603050405020304" pitchFamily="18" charset="0"/>
                        </a:rPr>
                        <a:t>Es wird mit Wahrscheinlichkeit ½ richtig geraten; die Beantwortung der Fragen erfolgt unabhängig voneinander</a:t>
                      </a:r>
                      <a:endParaRPr lang="de-DE"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71755" marR="52070" marT="71755" marB="0"/>
                </a:tc>
                <a:extLst>
                  <a:ext uri="{0D108BD9-81ED-4DB2-BD59-A6C34878D82A}">
                    <a16:rowId xmlns:a16="http://schemas.microsoft.com/office/drawing/2014/main" val="1838705679"/>
                  </a:ext>
                </a:extLst>
              </a:tr>
              <a:tr h="793527">
                <a:tc>
                  <a:txBody>
                    <a:bodyPr/>
                    <a:lstStyle/>
                    <a:p>
                      <a:pPr>
                        <a:lnSpc>
                          <a:spcPct val="107000"/>
                        </a:lnSpc>
                        <a:spcAft>
                          <a:spcPts val="0"/>
                        </a:spcAft>
                      </a:pPr>
                      <a:r>
                        <a:rPr lang="de-DE" sz="1600">
                          <a:solidFill>
                            <a:srgbClr val="181717"/>
                          </a:solidFill>
                          <a:effectLst/>
                          <a:latin typeface="Calibri" panose="020F0502020204030204" pitchFamily="34" charset="0"/>
                          <a:ea typeface="Calibri" panose="020F0502020204030204" pitchFamily="34" charset="0"/>
                          <a:cs typeface="Calibri" panose="020F0502020204030204" pitchFamily="34" charset="0"/>
                        </a:rPr>
                        <a:t>1</a:t>
                      </a:r>
                      <a:endParaRPr lang="de-DE" sz="160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tc>
                  <a:txBody>
                    <a:bodyPr/>
                    <a:lstStyle/>
                    <a:p>
                      <a:pPr marR="55245">
                        <a:lnSpc>
                          <a:spcPct val="107000"/>
                        </a:lnSpc>
                        <a:spcAft>
                          <a:spcPts val="0"/>
                        </a:spcAft>
                      </a:pPr>
                      <a:r>
                        <a:rPr lang="de-DE" sz="16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Festlegen des Modell-Zufallsexperiments</a:t>
                      </a:r>
                      <a:endPar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tc>
                  <a:txBody>
                    <a:bodyPr/>
                    <a:lstStyle/>
                    <a:p>
                      <a:pPr>
                        <a:lnSpc>
                          <a:spcPct val="107000"/>
                        </a:lnSpc>
                        <a:spcAft>
                          <a:spcPts val="0"/>
                        </a:spcAft>
                      </a:pPr>
                      <a:r>
                        <a:rPr lang="de-DE" sz="1600" dirty="0">
                          <a:solidFill>
                            <a:srgbClr val="181717"/>
                          </a:solidFill>
                          <a:effectLst/>
                          <a:latin typeface="Calibri" panose="020F0502020204030204" pitchFamily="34" charset="0"/>
                          <a:ea typeface="Calibri" panose="020F0502020204030204" pitchFamily="34" charset="0"/>
                          <a:cs typeface="Times New Roman" panose="02020603050405020304" pitchFamily="18" charset="0"/>
                        </a:rPr>
                        <a:t>10-maliges Durchführen eines Münzwurfs, </a:t>
                      </a:r>
                      <a:endParaRPr lang="de-DE"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de-DE" sz="1600" dirty="0">
                          <a:solidFill>
                            <a:srgbClr val="181717"/>
                          </a:solidFill>
                          <a:effectLst/>
                          <a:latin typeface="Calibri" panose="020F0502020204030204" pitchFamily="34" charset="0"/>
                          <a:ea typeface="Calibri" panose="020F0502020204030204" pitchFamily="34" charset="0"/>
                          <a:cs typeface="Times New Roman" panose="02020603050405020304" pitchFamily="18" charset="0"/>
                        </a:rPr>
                        <a:t>Kopf entspricht „richtig“</a:t>
                      </a:r>
                      <a:endParaRPr lang="de-DE"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71755" marR="52070" marT="71755" marB="0"/>
                </a:tc>
                <a:extLst>
                  <a:ext uri="{0D108BD9-81ED-4DB2-BD59-A6C34878D82A}">
                    <a16:rowId xmlns:a16="http://schemas.microsoft.com/office/drawing/2014/main" val="1637576373"/>
                  </a:ext>
                </a:extLst>
              </a:tr>
              <a:tr h="548950">
                <a:tc>
                  <a:txBody>
                    <a:bodyPr/>
                    <a:lstStyle/>
                    <a:p>
                      <a:pPr>
                        <a:lnSpc>
                          <a:spcPct val="107000"/>
                        </a:lnSpc>
                        <a:spcAft>
                          <a:spcPts val="0"/>
                        </a:spcAft>
                      </a:pPr>
                      <a:r>
                        <a:rPr lang="de-DE" sz="1600">
                          <a:solidFill>
                            <a:srgbClr val="181717"/>
                          </a:solidFill>
                          <a:effectLst/>
                          <a:latin typeface="Calibri" panose="020F0502020204030204" pitchFamily="34" charset="0"/>
                          <a:ea typeface="Calibri" panose="020F0502020204030204" pitchFamily="34" charset="0"/>
                          <a:cs typeface="Calibri" panose="020F0502020204030204" pitchFamily="34" charset="0"/>
                        </a:rPr>
                        <a:t>2</a:t>
                      </a:r>
                      <a:endParaRPr lang="de-DE" sz="160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tc>
                  <a:txBody>
                    <a:bodyPr/>
                    <a:lstStyle/>
                    <a:p>
                      <a:pPr marR="107950">
                        <a:lnSpc>
                          <a:spcPct val="107000"/>
                        </a:lnSpc>
                        <a:spcAft>
                          <a:spcPts val="0"/>
                        </a:spcAft>
                      </a:pPr>
                      <a:r>
                        <a:rPr lang="de-DE" sz="16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Identifikation interessierender Ereignisse und Zufallsgrößen</a:t>
                      </a:r>
                      <a:endPar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tc>
                  <a:txBody>
                    <a:bodyPr/>
                    <a:lstStyle/>
                    <a:p>
                      <a:pPr marL="252000" lvl="0" indent="-252000" fontAlgn="base">
                        <a:lnSpc>
                          <a:spcPct val="107000"/>
                        </a:lnSpc>
                        <a:spcAft>
                          <a:spcPts val="0"/>
                        </a:spcAft>
                        <a:buClr>
                          <a:srgbClr val="181717"/>
                        </a:buClr>
                        <a:buSzPct val="100000"/>
                        <a:buFont typeface="+mj-lt"/>
                        <a:buAutoNum type="arabicPeriod"/>
                      </a:pPr>
                      <a:r>
                        <a:rPr lang="de-DE" sz="1600" u="none" strike="noStrike" dirty="0">
                          <a:solidFill>
                            <a:srgbClr val="181717"/>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rPr>
                        <a:t>Feststellen, ob mindestens 6-mal „Kopf“</a:t>
                      </a:r>
                      <a:r>
                        <a:rPr lang="de-DE" sz="1600" u="none" strike="noStrike" baseline="0" dirty="0">
                          <a:solidFill>
                            <a:srgbClr val="181717"/>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rPr>
                        <a:t> </a:t>
                      </a:r>
                      <a:r>
                        <a:rPr lang="de-DE" sz="1600" u="none" strike="noStrike" dirty="0">
                          <a:solidFill>
                            <a:srgbClr val="181717"/>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rPr>
                        <a:t>gekommen ist (Ereignis)</a:t>
                      </a:r>
                      <a:endParaRPr lang="de-DE" sz="1600" u="none" strike="noStrike" dirty="0">
                        <a:solidFill>
                          <a:srgbClr val="000000"/>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endParaRPr>
                    </a:p>
                    <a:p>
                      <a:pPr marL="252000" lvl="0" indent="-252000" fontAlgn="base">
                        <a:lnSpc>
                          <a:spcPct val="107000"/>
                        </a:lnSpc>
                        <a:spcAft>
                          <a:spcPts val="0"/>
                        </a:spcAft>
                        <a:buClr>
                          <a:srgbClr val="181717"/>
                        </a:buClr>
                        <a:buSzPct val="100000"/>
                        <a:buFont typeface="+mj-lt"/>
                        <a:buAutoNum type="arabicPeriod"/>
                      </a:pPr>
                      <a:r>
                        <a:rPr lang="de-DE" sz="1600" u="none" strike="noStrike" dirty="0">
                          <a:solidFill>
                            <a:srgbClr val="181717"/>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rPr>
                        <a:t>Feststellen der Anzahl oder des Anteils der richtig beantworteten Fragen (Zufallsgrößen)</a:t>
                      </a:r>
                      <a:endParaRPr lang="de-DE" sz="1600" u="none" strike="noStrike" dirty="0">
                        <a:solidFill>
                          <a:srgbClr val="000000"/>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endParaRPr>
                    </a:p>
                  </a:txBody>
                  <a:tcPr marL="71755" marR="52070" marT="71755" marB="0"/>
                </a:tc>
                <a:extLst>
                  <a:ext uri="{0D108BD9-81ED-4DB2-BD59-A6C34878D82A}">
                    <a16:rowId xmlns:a16="http://schemas.microsoft.com/office/drawing/2014/main" val="3403049513"/>
                  </a:ext>
                </a:extLst>
              </a:tr>
              <a:tr h="1248393">
                <a:tc>
                  <a:txBody>
                    <a:bodyPr/>
                    <a:lstStyle/>
                    <a:p>
                      <a:pPr>
                        <a:lnSpc>
                          <a:spcPct val="107000"/>
                        </a:lnSpc>
                        <a:spcAft>
                          <a:spcPts val="0"/>
                        </a:spcAft>
                      </a:pPr>
                      <a:r>
                        <a:rPr lang="de-DE" sz="1600">
                          <a:solidFill>
                            <a:srgbClr val="181717"/>
                          </a:solidFill>
                          <a:effectLst/>
                          <a:latin typeface="Calibri" panose="020F0502020204030204" pitchFamily="34" charset="0"/>
                          <a:ea typeface="Calibri" panose="020F0502020204030204" pitchFamily="34" charset="0"/>
                          <a:cs typeface="Calibri" panose="020F0502020204030204" pitchFamily="34" charset="0"/>
                        </a:rPr>
                        <a:t>3</a:t>
                      </a:r>
                      <a:endParaRPr lang="de-DE" sz="160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tc>
                  <a:txBody>
                    <a:bodyPr/>
                    <a:lstStyle/>
                    <a:p>
                      <a:pPr>
                        <a:lnSpc>
                          <a:spcPct val="102000"/>
                        </a:lnSpc>
                        <a:spcAft>
                          <a:spcPts val="0"/>
                        </a:spcAft>
                      </a:pPr>
                      <a:r>
                        <a:rPr lang="de-DE" sz="16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Wiederholung des Modell-Zufallsexperiments und Sammeln von Daten bezüglich der Ereignisse und Zufallsgrößen</a:t>
                      </a:r>
                      <a:endPar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tc>
                  <a:txBody>
                    <a:bodyPr/>
                    <a:lstStyle/>
                    <a:p>
                      <a:pPr>
                        <a:lnSpc>
                          <a:spcPct val="107000"/>
                        </a:lnSpc>
                        <a:spcAft>
                          <a:spcPts val="0"/>
                        </a:spcAft>
                      </a:pPr>
                      <a:r>
                        <a:rPr lang="de-DE" sz="1600" dirty="0">
                          <a:solidFill>
                            <a:srgbClr val="181717"/>
                          </a:solidFill>
                          <a:effectLst/>
                          <a:latin typeface="Calibri" panose="020F0502020204030204" pitchFamily="34" charset="0"/>
                          <a:ea typeface="Calibri" panose="020F0502020204030204" pitchFamily="34" charset="0"/>
                          <a:cs typeface="Times New Roman" panose="02020603050405020304" pitchFamily="18" charset="0"/>
                        </a:rPr>
                        <a:t>Alle Lernenden spielen 10-mal einen Test durch, d. h. wir wiederholen den Test ca. 300-mal</a:t>
                      </a:r>
                      <a:endParaRPr lang="de-DE"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71755" marR="52070" marT="71755" marB="0"/>
                </a:tc>
                <a:extLst>
                  <a:ext uri="{0D108BD9-81ED-4DB2-BD59-A6C34878D82A}">
                    <a16:rowId xmlns:a16="http://schemas.microsoft.com/office/drawing/2014/main" val="3153268382"/>
                  </a:ext>
                </a:extLst>
              </a:tr>
              <a:tr h="396000">
                <a:tc>
                  <a:txBody>
                    <a:bodyPr/>
                    <a:lstStyle/>
                    <a:p>
                      <a:pPr>
                        <a:lnSpc>
                          <a:spcPct val="107000"/>
                        </a:lnSpc>
                        <a:spcAft>
                          <a:spcPts val="0"/>
                        </a:spcAft>
                      </a:pPr>
                      <a:r>
                        <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4</a:t>
                      </a:r>
                    </a:p>
                  </a:txBody>
                  <a:tcPr marL="71755" marR="73025" marT="71755" marB="0"/>
                </a:tc>
                <a:tc>
                  <a:txBody>
                    <a:bodyPr/>
                    <a:lstStyle/>
                    <a:p>
                      <a:pPr>
                        <a:lnSpc>
                          <a:spcPct val="107000"/>
                        </a:lnSpc>
                        <a:spcAft>
                          <a:spcPts val="0"/>
                        </a:spcAft>
                      </a:pPr>
                      <a:r>
                        <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p>
                  </a:txBody>
                  <a:tcPr marL="71755" marR="73025" marT="71755" marB="0"/>
                </a:tc>
                <a:tc>
                  <a:txBody>
                    <a:bodyPr/>
                    <a:lstStyle/>
                    <a:p>
                      <a:pPr marL="0" lvl="0" indent="0" fontAlgn="base">
                        <a:lnSpc>
                          <a:spcPct val="102000"/>
                        </a:lnSpc>
                        <a:spcAft>
                          <a:spcPts val="0"/>
                        </a:spcAft>
                        <a:buClr>
                          <a:srgbClr val="181717"/>
                        </a:buClr>
                        <a:buSzPts val="800"/>
                        <a:buFont typeface="+mj-lt"/>
                        <a:buNone/>
                      </a:pPr>
                      <a:r>
                        <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endParaRPr lang="de-DE"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71755" marR="52070" marT="71755" marB="0"/>
                </a:tc>
                <a:extLst>
                  <a:ext uri="{0D108BD9-81ED-4DB2-BD59-A6C34878D82A}">
                    <a16:rowId xmlns:a16="http://schemas.microsoft.com/office/drawing/2014/main" val="2234564537"/>
                  </a:ext>
                </a:extLst>
              </a:tr>
            </a:tbl>
          </a:graphicData>
        </a:graphic>
      </p:graphicFrame>
    </p:spTree>
    <p:extLst>
      <p:ext uri="{BB962C8B-B14F-4D97-AF65-F5344CB8AC3E}">
        <p14:creationId xmlns:p14="http://schemas.microsoft.com/office/powerpoint/2010/main" val="409461607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pPr marL="0" indent="0">
              <a:buNone/>
            </a:pPr>
            <a:endParaRPr lang="de-DE" dirty="0"/>
          </a:p>
        </p:txBody>
      </p:sp>
      <p:sp>
        <p:nvSpPr>
          <p:cNvPr id="9" name="Titel 6"/>
          <p:cNvSpPr>
            <a:spLocks noGrp="1"/>
          </p:cNvSpPr>
          <p:nvPr>
            <p:ph type="title"/>
          </p:nvPr>
        </p:nvSpPr>
        <p:spPr>
          <a:xfrm>
            <a:off x="0" y="417587"/>
            <a:ext cx="9252520" cy="490861"/>
          </a:xfrm>
        </p:spPr>
        <p:txBody>
          <a:bodyPr>
            <a:normAutofit fontScale="90000"/>
          </a:bodyPr>
          <a:lstStyle/>
          <a:p>
            <a:r>
              <a:rPr lang="de-DE" dirty="0">
                <a:latin typeface="Calibri" panose="020F0502020204030204" pitchFamily="34" charset="0"/>
              </a:rPr>
              <a:t>Exkurs: Simulationsplan am Beispiel des 10/20-Testproblems (Teil 2)</a:t>
            </a:r>
            <a:endParaRPr lang="en-US" sz="2800" dirty="0"/>
          </a:p>
        </p:txBody>
      </p:sp>
      <p:graphicFrame>
        <p:nvGraphicFramePr>
          <p:cNvPr id="8" name="Tabelle 7"/>
          <p:cNvGraphicFramePr>
            <a:graphicFrameLocks noGrp="1"/>
          </p:cNvGraphicFramePr>
          <p:nvPr>
            <p:extLst>
              <p:ext uri="{D42A27DB-BD31-4B8C-83A1-F6EECF244321}">
                <p14:modId xmlns:p14="http://schemas.microsoft.com/office/powerpoint/2010/main" val="2294973023"/>
              </p:ext>
            </p:extLst>
          </p:nvPr>
        </p:nvGraphicFramePr>
        <p:xfrm>
          <a:off x="402942" y="1252948"/>
          <a:ext cx="8266107" cy="4620084"/>
        </p:xfrm>
        <a:graphic>
          <a:graphicData uri="http://schemas.openxmlformats.org/drawingml/2006/table">
            <a:tbl>
              <a:tblPr firstRow="1" bandRow="1">
                <a:tableStyleId>{5C22544A-7EE6-4342-B048-85BDC9FD1C3A}</a:tableStyleId>
              </a:tblPr>
              <a:tblGrid>
                <a:gridCol w="489242">
                  <a:extLst>
                    <a:ext uri="{9D8B030D-6E8A-4147-A177-3AD203B41FA5}">
                      <a16:colId xmlns:a16="http://schemas.microsoft.com/office/drawing/2014/main" val="2768555093"/>
                    </a:ext>
                  </a:extLst>
                </a:gridCol>
                <a:gridCol w="3679816">
                  <a:extLst>
                    <a:ext uri="{9D8B030D-6E8A-4147-A177-3AD203B41FA5}">
                      <a16:colId xmlns:a16="http://schemas.microsoft.com/office/drawing/2014/main" val="466729425"/>
                    </a:ext>
                  </a:extLst>
                </a:gridCol>
                <a:gridCol w="4097049">
                  <a:extLst>
                    <a:ext uri="{9D8B030D-6E8A-4147-A177-3AD203B41FA5}">
                      <a16:colId xmlns:a16="http://schemas.microsoft.com/office/drawing/2014/main" val="4107875551"/>
                    </a:ext>
                  </a:extLst>
                </a:gridCol>
              </a:tblGrid>
              <a:tr h="309029">
                <a:tc>
                  <a:txBody>
                    <a:bodyPr/>
                    <a:lstStyle/>
                    <a:p>
                      <a:pPr>
                        <a:lnSpc>
                          <a:spcPct val="107000"/>
                        </a:lnSpc>
                        <a:spcAft>
                          <a:spcPts val="0"/>
                        </a:spcAft>
                      </a:pPr>
                      <a:r>
                        <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p>
                  </a:txBody>
                  <a:tcPr marL="71755" marR="73025" marT="71755" marB="0"/>
                </a:tc>
                <a:tc>
                  <a:txBody>
                    <a:bodyPr/>
                    <a:lstStyle/>
                    <a:p>
                      <a:pPr>
                        <a:lnSpc>
                          <a:spcPct val="107000"/>
                        </a:lnSpc>
                        <a:spcAft>
                          <a:spcPts val="0"/>
                        </a:spcAft>
                      </a:pPr>
                      <a:r>
                        <a:rPr lang="de-DE" sz="16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Stochastische Komponenten</a:t>
                      </a:r>
                      <a:endParaRPr lang="de-DE" sz="16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nchor="ctr"/>
                </a:tc>
                <a:tc>
                  <a:txBody>
                    <a:bodyPr/>
                    <a:lstStyle/>
                    <a:p>
                      <a:pPr>
                        <a:lnSpc>
                          <a:spcPct val="107000"/>
                        </a:lnSpc>
                        <a:spcAft>
                          <a:spcPts val="0"/>
                        </a:spcAft>
                      </a:pPr>
                      <a:r>
                        <a:rPr lang="de-DE" sz="16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Realisierung mit einem Zufallsgerät</a:t>
                      </a:r>
                      <a:endParaRPr lang="de-DE" sz="16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nchor="ctr"/>
                </a:tc>
                <a:extLst>
                  <a:ext uri="{0D108BD9-81ED-4DB2-BD59-A6C34878D82A}">
                    <a16:rowId xmlns:a16="http://schemas.microsoft.com/office/drawing/2014/main" val="212517790"/>
                  </a:ext>
                </a:extLst>
              </a:tr>
              <a:tr h="396000">
                <a:tc>
                  <a:txBody>
                    <a:bodyPr/>
                    <a:lstStyle/>
                    <a:p>
                      <a:pPr>
                        <a:lnSpc>
                          <a:spcPct val="107000"/>
                        </a:lnSpc>
                        <a:spcAft>
                          <a:spcPts val="0"/>
                        </a:spcAft>
                      </a:pPr>
                      <a:r>
                        <a:rPr lang="de-DE" sz="16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3</a:t>
                      </a:r>
                      <a:endPar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tc>
                  <a:txBody>
                    <a:bodyPr/>
                    <a:lstStyle/>
                    <a:p>
                      <a:pPr>
                        <a:lnSpc>
                          <a:spcPct val="107000"/>
                        </a:lnSpc>
                        <a:spcAft>
                          <a:spcPts val="0"/>
                        </a:spcAft>
                      </a:pPr>
                      <a:r>
                        <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p>
                  </a:txBody>
                  <a:tcPr marL="71755" marR="73025" marT="71755" marB="0"/>
                </a:tc>
                <a:tc>
                  <a:txBody>
                    <a:bodyPr/>
                    <a:lstStyle/>
                    <a:p>
                      <a:pPr marL="0" lvl="0" indent="0" fontAlgn="base">
                        <a:lnSpc>
                          <a:spcPct val="102000"/>
                        </a:lnSpc>
                        <a:spcAft>
                          <a:spcPts val="0"/>
                        </a:spcAft>
                        <a:buClr>
                          <a:srgbClr val="181717"/>
                        </a:buClr>
                        <a:buSzPts val="800"/>
                        <a:buFont typeface="+mj-lt"/>
                        <a:buNone/>
                      </a:pPr>
                      <a:r>
                        <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endParaRPr lang="de-DE"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71755" marR="52070" marT="71755" marB="0"/>
                </a:tc>
                <a:extLst>
                  <a:ext uri="{0D108BD9-81ED-4DB2-BD59-A6C34878D82A}">
                    <a16:rowId xmlns:a16="http://schemas.microsoft.com/office/drawing/2014/main" val="3153268382"/>
                  </a:ext>
                </a:extLst>
              </a:tr>
              <a:tr h="1038105">
                <a:tc>
                  <a:txBody>
                    <a:bodyPr/>
                    <a:lstStyle/>
                    <a:p>
                      <a:pPr>
                        <a:lnSpc>
                          <a:spcPct val="107000"/>
                        </a:lnSpc>
                        <a:spcAft>
                          <a:spcPts val="0"/>
                        </a:spcAft>
                      </a:pPr>
                      <a:r>
                        <a:rPr lang="de-DE" sz="1600">
                          <a:solidFill>
                            <a:srgbClr val="181717"/>
                          </a:solidFill>
                          <a:effectLst/>
                          <a:latin typeface="Calibri" panose="020F0502020204030204" pitchFamily="34" charset="0"/>
                          <a:ea typeface="Calibri" panose="020F0502020204030204" pitchFamily="34" charset="0"/>
                          <a:cs typeface="Calibri" panose="020F0502020204030204" pitchFamily="34" charset="0"/>
                        </a:rPr>
                        <a:t>4</a:t>
                      </a:r>
                      <a:endParaRPr lang="de-DE" sz="160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tc>
                  <a:txBody>
                    <a:bodyPr/>
                    <a:lstStyle/>
                    <a:p>
                      <a:pPr>
                        <a:lnSpc>
                          <a:spcPct val="107000"/>
                        </a:lnSpc>
                        <a:spcAft>
                          <a:spcPts val="0"/>
                        </a:spcAft>
                      </a:pPr>
                      <a:r>
                        <a:rPr lang="de-DE" sz="16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Datenanalyse: relative Häufigkeiten </a:t>
                      </a:r>
                      <a:endPar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0"/>
                        </a:spcAft>
                      </a:pPr>
                      <a:r>
                        <a:rPr lang="de-DE" sz="16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(Ereignisse); empirische Verteilungen </a:t>
                      </a:r>
                      <a:endPar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0"/>
                        </a:spcAft>
                      </a:pPr>
                      <a:r>
                        <a:rPr lang="de-DE" sz="16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(Zufallsgrößen)</a:t>
                      </a:r>
                      <a:endPar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tc>
                  <a:txBody>
                    <a:bodyPr/>
                    <a:lstStyle/>
                    <a:p>
                      <a:pPr marL="252000" marR="104775" lvl="0" indent="-252000" algn="l" defTabSz="457200" rtl="0" eaLnBrk="1" fontAlgn="base" latinLnBrk="0" hangingPunct="1">
                        <a:lnSpc>
                          <a:spcPct val="102000"/>
                        </a:lnSpc>
                        <a:spcAft>
                          <a:spcPts val="0"/>
                        </a:spcAft>
                        <a:buClr>
                          <a:srgbClr val="181717"/>
                        </a:buClr>
                        <a:buSzPct val="100000"/>
                        <a:buFont typeface="+mj-lt"/>
                        <a:buAutoNum type="arabicPeriod"/>
                      </a:pPr>
                      <a:r>
                        <a:rPr lang="de-DE" sz="1600" u="none" strike="noStrike" kern="1200" dirty="0">
                          <a:solidFill>
                            <a:srgbClr val="181717"/>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rPr>
                        <a:t>Ermittle den relativen Anteil an den 300 Tests, die bestanden wurden</a:t>
                      </a:r>
                    </a:p>
                    <a:p>
                      <a:pPr marL="252000" marR="104775" lvl="0" indent="-252000" algn="l" defTabSz="457200" rtl="0" eaLnBrk="1" fontAlgn="base" latinLnBrk="0" hangingPunct="1">
                        <a:lnSpc>
                          <a:spcPct val="102000"/>
                        </a:lnSpc>
                        <a:spcAft>
                          <a:spcPts val="45"/>
                        </a:spcAft>
                        <a:buClr>
                          <a:srgbClr val="181717"/>
                        </a:buClr>
                        <a:buSzPct val="100000"/>
                        <a:buFont typeface="+mj-lt"/>
                        <a:buAutoNum type="arabicPeriod"/>
                      </a:pPr>
                      <a:r>
                        <a:rPr lang="de-DE" sz="1600" u="none" strike="noStrike" kern="1200" dirty="0">
                          <a:solidFill>
                            <a:srgbClr val="181717"/>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rPr>
                        <a:t>Trage die 300 simulierten Werte der Größe „Anzahl der richtig gelösten Fragen“ bzw. „Anteil der richtig gelösten Fragen“ in ein Histogramm ein</a:t>
                      </a:r>
                    </a:p>
                  </a:txBody>
                  <a:tcPr marL="71755" marR="52070" marT="71755" marB="0"/>
                </a:tc>
                <a:extLst>
                  <a:ext uri="{0D108BD9-81ED-4DB2-BD59-A6C34878D82A}">
                    <a16:rowId xmlns:a16="http://schemas.microsoft.com/office/drawing/2014/main" val="2234564537"/>
                  </a:ext>
                </a:extLst>
              </a:tr>
              <a:tr h="309029">
                <a:tc>
                  <a:txBody>
                    <a:bodyPr/>
                    <a:lstStyle/>
                    <a:p>
                      <a:pPr>
                        <a:lnSpc>
                          <a:spcPct val="107000"/>
                        </a:lnSpc>
                        <a:spcAft>
                          <a:spcPts val="0"/>
                        </a:spcAft>
                      </a:pPr>
                      <a:r>
                        <a:rPr lang="de-DE" sz="1600">
                          <a:solidFill>
                            <a:srgbClr val="181717"/>
                          </a:solidFill>
                          <a:effectLst/>
                          <a:latin typeface="Calibri" panose="020F0502020204030204" pitchFamily="34" charset="0"/>
                          <a:ea typeface="Calibri" panose="020F0502020204030204" pitchFamily="34" charset="0"/>
                          <a:cs typeface="Calibri" panose="020F0502020204030204" pitchFamily="34" charset="0"/>
                        </a:rPr>
                        <a:t>I</a:t>
                      </a:r>
                      <a:endParaRPr lang="de-DE" sz="160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tc>
                  <a:txBody>
                    <a:bodyPr/>
                    <a:lstStyle/>
                    <a:p>
                      <a:pPr>
                        <a:lnSpc>
                          <a:spcPct val="107000"/>
                        </a:lnSpc>
                        <a:spcAft>
                          <a:spcPts val="0"/>
                        </a:spcAft>
                      </a:pPr>
                      <a:r>
                        <a:rPr lang="de-DE" sz="16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Interpretation und Validierung</a:t>
                      </a:r>
                      <a:endParaRPr lang="de-DE" sz="16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71755" marR="73025" marT="71755" marB="0"/>
                </a:tc>
                <a:tc>
                  <a:txBody>
                    <a:bodyPr/>
                    <a:lstStyle/>
                    <a:p>
                      <a:pPr marL="252000" marR="104775" lvl="0" indent="-252000" fontAlgn="base">
                        <a:lnSpc>
                          <a:spcPct val="107000"/>
                        </a:lnSpc>
                        <a:spcAft>
                          <a:spcPts val="0"/>
                        </a:spcAft>
                        <a:buClr>
                          <a:srgbClr val="181717"/>
                        </a:buClr>
                        <a:buSzPct val="100000"/>
                        <a:buFont typeface="+mj-lt"/>
                        <a:buAutoNum type="arabicPeriod"/>
                      </a:pPr>
                      <a:r>
                        <a:rPr lang="de-DE" sz="1600" u="none" strike="noStrike" dirty="0">
                          <a:solidFill>
                            <a:srgbClr val="181717"/>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rPr>
                        <a:t>Schätze mit dem Ergebnis von Schritt 1  die </a:t>
                      </a:r>
                      <a:r>
                        <a:rPr lang="de-DE" sz="1600" u="none" strike="noStrike" dirty="0" err="1">
                          <a:solidFill>
                            <a:srgbClr val="181717"/>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rPr>
                        <a:t>Bestehenswahrscheinlichkeit</a:t>
                      </a:r>
                      <a:r>
                        <a:rPr lang="de-DE" sz="1600" u="none" strike="noStrike" dirty="0">
                          <a:solidFill>
                            <a:srgbClr val="181717"/>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rPr>
                        <a:t>;</a:t>
                      </a:r>
                      <a:endParaRPr lang="de-DE" sz="1600" u="none" strike="noStrike" dirty="0">
                        <a:solidFill>
                          <a:srgbClr val="000000"/>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endParaRPr>
                    </a:p>
                    <a:p>
                      <a:pPr marL="252000" marR="104775" lvl="0" indent="-252000" fontAlgn="base">
                        <a:lnSpc>
                          <a:spcPct val="102000"/>
                        </a:lnSpc>
                        <a:spcAft>
                          <a:spcPts val="45"/>
                        </a:spcAft>
                        <a:buClr>
                          <a:srgbClr val="181717"/>
                        </a:buClr>
                        <a:buSzPct val="100000"/>
                        <a:buFont typeface="+mj-lt"/>
                        <a:buAutoNum type="arabicPeriod"/>
                      </a:pPr>
                      <a:r>
                        <a:rPr lang="de-DE" sz="1600" u="none" strike="noStrike" dirty="0">
                          <a:solidFill>
                            <a:srgbClr val="181717"/>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rPr>
                        <a:t>Welche Anzahl von Erfolgen kommt eigentlich am häufigsten vor, wie häufig kommen die verschiedenen Anzahlen vor: Je weiter </a:t>
                      </a:r>
                      <a:r>
                        <a:rPr lang="de-DE" sz="1600" u="none" strike="noStrike" baseline="0" dirty="0">
                          <a:solidFill>
                            <a:srgbClr val="000000"/>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rPr>
                        <a:t> </a:t>
                      </a:r>
                      <a:r>
                        <a:rPr lang="de-DE" sz="1600" dirty="0">
                          <a:solidFill>
                            <a:srgbClr val="181717"/>
                          </a:solidFill>
                          <a:effectLst/>
                          <a:latin typeface="Calibri" panose="020F0502020204030204" pitchFamily="34" charset="0"/>
                          <a:ea typeface="Calibri" panose="020F0502020204030204" pitchFamily="34" charset="0"/>
                          <a:cs typeface="Times New Roman" panose="02020603050405020304" pitchFamily="18" charset="0"/>
                        </a:rPr>
                        <a:t>die Anzahl von 5 entfernt ist, desto seltener</a:t>
                      </a:r>
                      <a:r>
                        <a:rPr lang="de-DE" sz="1600" baseline="0" dirty="0">
                          <a:solidFill>
                            <a:srgbClr val="181717"/>
                          </a:solidFill>
                          <a:effectLst/>
                          <a:latin typeface="Calibri" panose="020F0502020204030204" pitchFamily="34" charset="0"/>
                          <a:ea typeface="Calibri" panose="020F0502020204030204" pitchFamily="34" charset="0"/>
                          <a:cs typeface="Times New Roman" panose="02020603050405020304" pitchFamily="18" charset="0"/>
                        </a:rPr>
                        <a:t> </a:t>
                      </a:r>
                      <a:r>
                        <a:rPr lang="de-DE" sz="1600" dirty="0">
                          <a:solidFill>
                            <a:srgbClr val="181717"/>
                          </a:solidFill>
                          <a:effectLst/>
                          <a:latin typeface="Calibri" panose="020F0502020204030204" pitchFamily="34" charset="0"/>
                          <a:ea typeface="Calibri" panose="020F0502020204030204" pitchFamily="34" charset="0"/>
                          <a:cs typeface="Times New Roman" panose="02020603050405020304" pitchFamily="18" charset="0"/>
                        </a:rPr>
                        <a:t>tritt sie auf</a:t>
                      </a:r>
                      <a:endParaRPr lang="de-DE"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252000" marR="104775" lvl="0" indent="-252000" fontAlgn="base">
                        <a:lnSpc>
                          <a:spcPct val="107000"/>
                        </a:lnSpc>
                        <a:spcAft>
                          <a:spcPts val="0"/>
                        </a:spcAft>
                        <a:buClr>
                          <a:srgbClr val="181717"/>
                        </a:buClr>
                        <a:buSzPct val="100000"/>
                        <a:buFont typeface="+mj-lt"/>
                        <a:buAutoNum type="arabicPeriod"/>
                      </a:pPr>
                      <a:r>
                        <a:rPr lang="de-DE" sz="1600" u="none" strike="noStrike" dirty="0">
                          <a:solidFill>
                            <a:srgbClr val="181717"/>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rPr>
                        <a:t>Vergleiche die Wahrscheinlichkeiten und  die Verteilung mit dem 20er-Test.</a:t>
                      </a:r>
                      <a:endParaRPr lang="de-DE" sz="1600" u="none" strike="noStrike" dirty="0">
                        <a:solidFill>
                          <a:srgbClr val="000000"/>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endParaRPr>
                    </a:p>
                  </a:txBody>
                  <a:tcPr marL="71755" marR="52070" marT="71755" marB="0"/>
                </a:tc>
                <a:extLst>
                  <a:ext uri="{0D108BD9-81ED-4DB2-BD59-A6C34878D82A}">
                    <a16:rowId xmlns:a16="http://schemas.microsoft.com/office/drawing/2014/main" val="3047904587"/>
                  </a:ext>
                </a:extLst>
              </a:tr>
            </a:tbl>
          </a:graphicData>
        </a:graphic>
      </p:graphicFrame>
    </p:spTree>
    <p:extLst>
      <p:ext uri="{BB962C8B-B14F-4D97-AF65-F5344CB8AC3E}">
        <p14:creationId xmlns:p14="http://schemas.microsoft.com/office/powerpoint/2010/main" val="323555213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2"/>
          <p:cNvSpPr txBox="1">
            <a:spLocks/>
          </p:cNvSpPr>
          <p:nvPr/>
        </p:nvSpPr>
        <p:spPr bwMode="auto">
          <a:xfrm>
            <a:off x="-480362" y="3704615"/>
            <a:ext cx="9001000" cy="2820729"/>
          </a:xfrm>
          <a:prstGeom prst="rect">
            <a:avLst/>
          </a:prstGeom>
          <a:solidFill>
            <a:srgbClr val="327A86">
              <a:alpha val="25098"/>
            </a:srgbClr>
          </a:solidFill>
          <a:ln w="9525">
            <a:noFill/>
            <a:miter lim="800000"/>
            <a:headEnd/>
            <a:tailEnd/>
          </a:ln>
        </p:spPr>
        <p:txBody>
          <a:bodyPr vert="horz" wrap="square" lIns="72000" tIns="36000" rIns="72000" bIns="36000" numCol="1" anchor="t" anchorCtr="0" compatLnSpc="1">
            <a:prstTxWarp prst="textNoShape">
              <a:avLst/>
            </a:prstTxWarp>
            <a:normAutofit/>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endParaRPr lang="de-DE" dirty="0"/>
          </a:p>
        </p:txBody>
      </p:sp>
      <p:sp>
        <p:nvSpPr>
          <p:cNvPr id="2" name="Inhaltsplatzhalter 1"/>
          <p:cNvSpPr>
            <a:spLocks noGrp="1"/>
          </p:cNvSpPr>
          <p:nvPr>
            <p:ph idx="1"/>
          </p:nvPr>
        </p:nvSpPr>
        <p:spPr/>
        <p:txBody>
          <a:bodyPr/>
          <a:lstStyle/>
          <a:p>
            <a:pPr marL="0" indent="0">
              <a:buNone/>
            </a:pPr>
            <a:r>
              <a:rPr lang="de-DE" b="1" dirty="0"/>
              <a:t>Zeitpunkt der Simulation</a:t>
            </a:r>
          </a:p>
          <a:p>
            <a:pPr marL="456300" indent="-457200">
              <a:buFont typeface="+mj-lt"/>
              <a:buAutoNum type="arabicPeriod"/>
            </a:pPr>
            <a:r>
              <a:rPr lang="de-DE" dirty="0"/>
              <a:t>Die Durchführung eines Zufallsexperiments oder einer Simulation wird anschließend mathematisch modelliert und weitere Berechnungen werden angestellt.</a:t>
            </a:r>
          </a:p>
          <a:p>
            <a:pPr marL="456300" indent="-457200">
              <a:buFont typeface="+mj-lt"/>
              <a:buAutoNum type="arabicPeriod"/>
            </a:pPr>
            <a:r>
              <a:rPr lang="de-DE" dirty="0"/>
              <a:t>Die mathematische Modellierung eines Zufallsexperiments wird durch eine Simulation oder die Durchführung des Zufallsexperiments überprüft.</a:t>
            </a:r>
          </a:p>
          <a:p>
            <a:pPr marL="456300" indent="-457200">
              <a:buFont typeface="+mj-lt"/>
              <a:buAutoNum type="arabicPeriod"/>
            </a:pPr>
            <a:endParaRPr lang="de-DE" dirty="0"/>
          </a:p>
          <a:p>
            <a:pPr marL="0" indent="0">
              <a:buNone/>
            </a:pPr>
            <a:r>
              <a:rPr lang="de-DE" b="1" dirty="0"/>
              <a:t>Diskussionsfragen:</a:t>
            </a:r>
          </a:p>
          <a:p>
            <a:r>
              <a:rPr lang="de-DE" dirty="0"/>
              <a:t>In welcher Form könnten Sie sich vorstellen, Simulationen bei dieser Aufgabe im Unterricht einzusetzen? </a:t>
            </a:r>
          </a:p>
          <a:p>
            <a:r>
              <a:rPr lang="de-DE" dirty="0"/>
              <a:t>Was von unseren Vorschlägen könnten (und würden) Sie wie im Unterricht einsetzen?</a:t>
            </a:r>
          </a:p>
          <a:p>
            <a:r>
              <a:rPr lang="de-DE" dirty="0"/>
              <a:t>Wo sehen Sie Schwierigkeiten und Probleme in Bezug auf verständnisorientierte Lernziele?</a:t>
            </a:r>
          </a:p>
          <a:p>
            <a:endParaRPr lang="de-DE" dirty="0"/>
          </a:p>
          <a:p>
            <a:pPr marL="456300" indent="-457200">
              <a:buFont typeface="+mj-lt"/>
              <a:buAutoNum type="arabicPeriod"/>
            </a:pPr>
            <a:endParaRPr lang="de-DE" dirty="0"/>
          </a:p>
        </p:txBody>
      </p:sp>
      <p:sp>
        <p:nvSpPr>
          <p:cNvPr id="3" name="Titel 2"/>
          <p:cNvSpPr>
            <a:spLocks noGrp="1"/>
          </p:cNvSpPr>
          <p:nvPr>
            <p:ph type="title"/>
          </p:nvPr>
        </p:nvSpPr>
        <p:spPr/>
        <p:txBody>
          <a:bodyPr>
            <a:normAutofit fontScale="90000"/>
          </a:bodyPr>
          <a:lstStyle/>
          <a:p>
            <a:pPr>
              <a:buClr>
                <a:srgbClr val="327A86"/>
              </a:buClr>
            </a:pPr>
            <a:r>
              <a:rPr lang="de-DE" dirty="0">
                <a:latin typeface="Calibri" panose="020F0502020204030204" pitchFamily="34" charset="0"/>
              </a:rPr>
              <a:t>Nutzen von Simulationen</a:t>
            </a:r>
          </a:p>
        </p:txBody>
      </p:sp>
    </p:spTree>
    <p:extLst>
      <p:ext uri="{BB962C8B-B14F-4D97-AF65-F5344CB8AC3E}">
        <p14:creationId xmlns:p14="http://schemas.microsoft.com/office/powerpoint/2010/main" val="383130527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12" name="Rechteck 11"/>
          <p:cNvSpPr/>
          <p:nvPr/>
        </p:nvSpPr>
        <p:spPr bwMode="auto">
          <a:xfrm>
            <a:off x="0" y="3789040"/>
            <a:ext cx="8748464" cy="504056"/>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8" name="Titel 7"/>
          <p:cNvSpPr>
            <a:spLocks noGrp="1"/>
          </p:cNvSpPr>
          <p:nvPr>
            <p:ph type="title"/>
          </p:nvPr>
        </p:nvSpPr>
        <p:spPr/>
        <p:txBody>
          <a:bodyPr>
            <a:normAutofit/>
          </a:bodyPr>
          <a:lstStyle/>
          <a:p>
            <a:r>
              <a:rPr lang="en-GB" dirty="0"/>
              <a:t>Gliederung</a:t>
            </a:r>
          </a:p>
        </p:txBody>
      </p:sp>
      <p:sp>
        <p:nvSpPr>
          <p:cNvPr id="9" name="Inhaltsplatzhalter 8"/>
          <p:cNvSpPr>
            <a:spLocks noGrp="1"/>
          </p:cNvSpPr>
          <p:nvPr>
            <p:ph idx="1"/>
          </p:nvPr>
        </p:nvSpPr>
        <p:spPr/>
        <p:txBody>
          <a:bodyPr/>
          <a:lstStyle/>
          <a:p>
            <a:pPr marL="514350" indent="-514350">
              <a:buClr>
                <a:srgbClr val="327A86"/>
              </a:buClr>
              <a:buAutoNum type="arabicPeriod"/>
            </a:pPr>
            <a:r>
              <a:rPr lang="de-DE" dirty="0">
                <a:latin typeface="Calibri" panose="020F0502020204030204" pitchFamily="34" charset="0"/>
              </a:rPr>
              <a:t>Einführung in digitale Werkzeuge zur Stochastik</a:t>
            </a:r>
          </a:p>
          <a:p>
            <a:pPr marL="514350" indent="-514350">
              <a:buClr>
                <a:srgbClr val="327A86"/>
              </a:buClr>
              <a:buAutoNum type="arabicPeriod"/>
            </a:pPr>
            <a:r>
              <a:rPr lang="de-DE" dirty="0"/>
              <a:t>(Rechen-)Befehle zur Stochastik und Visualisierungen</a:t>
            </a:r>
          </a:p>
          <a:p>
            <a:pPr marL="514350" indent="-514350">
              <a:buClr>
                <a:srgbClr val="327A86"/>
              </a:buClr>
              <a:buAutoNum type="arabicPeriod"/>
            </a:pPr>
            <a:r>
              <a:rPr lang="de-DE" dirty="0">
                <a:solidFill>
                  <a:srgbClr val="FFFFFF"/>
                </a:solidFill>
                <a:latin typeface="Calibri" panose="020F0502020204030204" pitchFamily="34" charset="0"/>
              </a:rPr>
              <a:t>S</a:t>
            </a:r>
            <a:r>
              <a:rPr lang="de-DE" dirty="0"/>
              <a:t>tatistische Auswertungen und ihre Visualisierungen</a:t>
            </a:r>
          </a:p>
          <a:p>
            <a:pPr marL="514350" indent="-514350">
              <a:buClr>
                <a:srgbClr val="327A86"/>
              </a:buClr>
              <a:buAutoNum type="arabicPeriod"/>
            </a:pPr>
            <a:r>
              <a:rPr lang="de-DE" dirty="0">
                <a:solidFill>
                  <a:srgbClr val="FFFFFF"/>
                </a:solidFill>
                <a:latin typeface="Calibri" panose="020F0502020204030204" pitchFamily="34" charset="0"/>
              </a:rPr>
              <a:t>Stochastische Simulationen </a:t>
            </a:r>
          </a:p>
          <a:p>
            <a:pPr marL="514350" indent="-514350">
              <a:buClr>
                <a:srgbClr val="327A86"/>
              </a:buClr>
              <a:buAutoNum type="arabicPeriod"/>
            </a:pPr>
            <a:r>
              <a:rPr lang="de-DE" dirty="0">
                <a:solidFill>
                  <a:srgbClr val="327A86"/>
                </a:solidFill>
              </a:rPr>
              <a:t>Interessante Simulationskontexte</a:t>
            </a:r>
          </a:p>
          <a:p>
            <a:pPr marL="514350" indent="-514350">
              <a:buClr>
                <a:srgbClr val="327A86"/>
              </a:buClr>
              <a:buAutoNum type="arabicPeriod"/>
            </a:pPr>
            <a:r>
              <a:rPr lang="de-DE" dirty="0">
                <a:solidFill>
                  <a:srgbClr val="FFFFFF"/>
                </a:solidFill>
                <a:latin typeface="Calibri" panose="020F0502020204030204" pitchFamily="34" charset="0"/>
              </a:rPr>
              <a:t>Vorschlag für einen Unterrichtsverlauf</a:t>
            </a:r>
          </a:p>
          <a:p>
            <a:pPr marL="514350" indent="-514350">
              <a:buClr>
                <a:srgbClr val="327A86"/>
              </a:buClr>
              <a:buAutoNum type="arabicPeriod"/>
            </a:pPr>
            <a:endParaRPr lang="de-DE" dirty="0">
              <a:solidFill>
                <a:schemeClr val="tx2"/>
              </a:solidFill>
              <a:latin typeface="Calibri" panose="020F0502020204030204" pitchFamily="34" charset="0"/>
            </a:endParaRPr>
          </a:p>
          <a:p>
            <a:pPr marL="514350" indent="-514350">
              <a:buClr>
                <a:srgbClr val="327A86"/>
              </a:buClr>
              <a:buAutoNum type="arabicPeriod"/>
            </a:pPr>
            <a:endParaRPr lang="de-DE" dirty="0">
              <a:solidFill>
                <a:srgbClr val="FFFFFF"/>
              </a:solidFill>
              <a:latin typeface="Calibri" panose="020F0502020204030204" pitchFamily="34" charset="0"/>
            </a:endParaRPr>
          </a:p>
          <a:p>
            <a:pPr marL="514350" indent="-514350">
              <a:buClr>
                <a:srgbClr val="327A86"/>
              </a:buClr>
              <a:buAutoNum type="arabicPeriod"/>
            </a:pPr>
            <a:endParaRPr lang="de-DE" dirty="0">
              <a:solidFill>
                <a:schemeClr val="tx2"/>
              </a:solidFill>
              <a:latin typeface="Calibri" panose="020F0502020204030204" pitchFamily="34" charset="0"/>
            </a:endParaRPr>
          </a:p>
        </p:txBody>
      </p:sp>
    </p:spTree>
    <p:extLst>
      <p:ext uri="{BB962C8B-B14F-4D97-AF65-F5344CB8AC3E}">
        <p14:creationId xmlns:p14="http://schemas.microsoft.com/office/powerpoint/2010/main" val="1920883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AA8DE1C2-7C9F-4615-A6D5-840CD8B07997}"/>
              </a:ext>
            </a:extLst>
          </p:cNvPr>
          <p:cNvPicPr>
            <a:picLocks noChangeAspect="1"/>
          </p:cNvPicPr>
          <p:nvPr/>
        </p:nvPicPr>
        <p:blipFill rotWithShape="1">
          <a:blip r:embed="rId2"/>
          <a:srcRect l="19288" t="23762" r="18500" b="4280"/>
          <a:stretch/>
        </p:blipFill>
        <p:spPr>
          <a:xfrm>
            <a:off x="1115616" y="875094"/>
            <a:ext cx="6912768" cy="5759520"/>
          </a:xfrm>
          <a:prstGeom prst="rect">
            <a:avLst/>
          </a:prstGeom>
        </p:spPr>
      </p:pic>
      <p:sp>
        <p:nvSpPr>
          <p:cNvPr id="4" name="Titel 3">
            <a:extLst>
              <a:ext uri="{FF2B5EF4-FFF2-40B4-BE49-F238E27FC236}">
                <a16:creationId xmlns:a16="http://schemas.microsoft.com/office/drawing/2014/main" id="{FAD9ED25-CBBC-429D-8A42-E56A732B942C}"/>
              </a:ext>
            </a:extLst>
          </p:cNvPr>
          <p:cNvSpPr>
            <a:spLocks noGrp="1"/>
          </p:cNvSpPr>
          <p:nvPr>
            <p:ph type="title"/>
          </p:nvPr>
        </p:nvSpPr>
        <p:spPr/>
        <p:txBody>
          <a:bodyPr>
            <a:normAutofit fontScale="90000"/>
          </a:bodyPr>
          <a:lstStyle/>
          <a:p>
            <a:r>
              <a:rPr lang="de-DE" dirty="0"/>
              <a:t>Vorschlag für eine Zeitstruktur</a:t>
            </a:r>
          </a:p>
        </p:txBody>
      </p:sp>
    </p:spTree>
    <p:extLst>
      <p:ext uri="{BB962C8B-B14F-4D97-AF65-F5344CB8AC3E}">
        <p14:creationId xmlns:p14="http://schemas.microsoft.com/office/powerpoint/2010/main" val="251771234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a:t>Nach einer langen Phase, in der die Teilnehmenden der Fortbildung in ihrem eigenen Tempo mit Unterstützung durch die Hilfekarten und den Moderierenden gearbeitet haben, beginnt nun eine Phase der gemeinsamen Reflexion des heute neu gelernten Stoffes.</a:t>
            </a:r>
          </a:p>
          <a:p>
            <a:r>
              <a:rPr lang="de-DE" dirty="0"/>
              <a:t>Zur Einleitung empfehlen wir eine Methodik zum Sammeln von Ideen (z. B. Murmelphase, Kartenabfrage) zu den Leitfragen auf der nächsten Folie, und anschließend eine Methodik zum Ordnen, z. B. Sortieren der Karten an Stellwänden. Das geht natürlich auch digital, z. B. mit </a:t>
            </a:r>
            <a:r>
              <a:rPr lang="de-DE" dirty="0">
                <a:hlinkClick r:id="rId2"/>
              </a:rPr>
              <a:t>https://padlet.com/</a:t>
            </a:r>
            <a:r>
              <a:rPr lang="de-DE" dirty="0"/>
              <a:t>.</a:t>
            </a:r>
          </a:p>
          <a:p>
            <a:r>
              <a:rPr lang="de-DE" dirty="0"/>
              <a:t>Alternativ kann auch ausschließlich die Folie genutzt werden, die verschiedenen Aufgaben unterschiedliche Ziele zuordnet.</a:t>
            </a:r>
            <a:endParaRPr lang="en-US" dirty="0"/>
          </a:p>
        </p:txBody>
      </p:sp>
      <p:sp>
        <p:nvSpPr>
          <p:cNvPr id="3" name="Titel 2"/>
          <p:cNvSpPr>
            <a:spLocks noGrp="1"/>
          </p:cNvSpPr>
          <p:nvPr>
            <p:ph type="title"/>
          </p:nvPr>
        </p:nvSpPr>
        <p:spPr/>
        <p:txBody>
          <a:bodyPr>
            <a:normAutofit fontScale="90000"/>
          </a:bodyPr>
          <a:lstStyle/>
          <a:p>
            <a:r>
              <a:rPr lang="de-DE" dirty="0"/>
              <a:t>Moderationsimpuls</a:t>
            </a:r>
            <a:endParaRPr lang="en-US" dirty="0"/>
          </a:p>
        </p:txBody>
      </p:sp>
    </p:spTree>
    <p:extLst>
      <p:ext uri="{BB962C8B-B14F-4D97-AF65-F5344CB8AC3E}">
        <p14:creationId xmlns:p14="http://schemas.microsoft.com/office/powerpoint/2010/main" val="14638481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FAD9ED25-CBBC-429D-8A42-E56A732B942C}"/>
              </a:ext>
            </a:extLst>
          </p:cNvPr>
          <p:cNvSpPr>
            <a:spLocks noGrp="1"/>
          </p:cNvSpPr>
          <p:nvPr>
            <p:ph type="title"/>
          </p:nvPr>
        </p:nvSpPr>
        <p:spPr/>
        <p:txBody>
          <a:bodyPr>
            <a:normAutofit fontScale="90000"/>
          </a:bodyPr>
          <a:lstStyle/>
          <a:p>
            <a:r>
              <a:rPr lang="de-DE" dirty="0"/>
              <a:t>Vorschlag für eine Zeitstruktur</a:t>
            </a:r>
          </a:p>
        </p:txBody>
      </p:sp>
      <p:pic>
        <p:nvPicPr>
          <p:cNvPr id="11" name="Grafik 10">
            <a:extLst>
              <a:ext uri="{FF2B5EF4-FFF2-40B4-BE49-F238E27FC236}">
                <a16:creationId xmlns:a16="http://schemas.microsoft.com/office/drawing/2014/main" id="{39DA478E-98CA-4F48-93DE-C825EA9F69C5}"/>
              </a:ext>
            </a:extLst>
          </p:cNvPr>
          <p:cNvPicPr>
            <a:picLocks noChangeAspect="1"/>
          </p:cNvPicPr>
          <p:nvPr/>
        </p:nvPicPr>
        <p:blipFill rotWithShape="1">
          <a:blip r:embed="rId2"/>
          <a:srcRect l="17714" t="31415" r="16137" b="40161"/>
          <a:stretch/>
        </p:blipFill>
        <p:spPr>
          <a:xfrm>
            <a:off x="102479" y="2034702"/>
            <a:ext cx="9009307" cy="2788595"/>
          </a:xfrm>
          <a:prstGeom prst="rect">
            <a:avLst/>
          </a:prstGeom>
        </p:spPr>
      </p:pic>
    </p:spTree>
    <p:extLst>
      <p:ext uri="{BB962C8B-B14F-4D97-AF65-F5344CB8AC3E}">
        <p14:creationId xmlns:p14="http://schemas.microsoft.com/office/powerpoint/2010/main" val="130781189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p:cNvSpPr/>
          <p:nvPr/>
        </p:nvSpPr>
        <p:spPr bwMode="auto">
          <a:xfrm>
            <a:off x="-340648" y="1052736"/>
            <a:ext cx="9089112" cy="2592288"/>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srgbClr val="F8B44F"/>
              </a:solidFill>
              <a:effectLst/>
              <a:uLnTx/>
              <a:uFillTx/>
              <a:latin typeface="Calibri" panose="020F0502020204030204" pitchFamily="34" charset="0"/>
              <a:ea typeface="ＭＳ Ｐゴシック" charset="-128"/>
            </a:endParaRPr>
          </a:p>
        </p:txBody>
      </p:sp>
      <p:sp>
        <p:nvSpPr>
          <p:cNvPr id="2" name="Inhaltsplatzhalter 1"/>
          <p:cNvSpPr>
            <a:spLocks noGrp="1"/>
          </p:cNvSpPr>
          <p:nvPr>
            <p:ph idx="1"/>
          </p:nvPr>
        </p:nvSpPr>
        <p:spPr/>
        <p:txBody>
          <a:bodyPr/>
          <a:lstStyle/>
          <a:p>
            <a:pPr marL="0" indent="0">
              <a:buNone/>
            </a:pPr>
            <a:r>
              <a:rPr lang="de-DE" dirty="0"/>
              <a:t>Erstellen Sie eine Stichwortliste der Inhalte, die Sie heute gelernt haben, und sammeln Sie: </a:t>
            </a:r>
          </a:p>
          <a:p>
            <a:pPr marL="0" indent="0">
              <a:buNone/>
            </a:pPr>
            <a:endParaRPr lang="de-DE" dirty="0"/>
          </a:p>
          <a:p>
            <a:pPr marL="342900"/>
            <a:r>
              <a:rPr lang="de-DE" dirty="0"/>
              <a:t>Was könnten (und würden) Sie wie im Unterricht einsetzen?</a:t>
            </a:r>
          </a:p>
          <a:p>
            <a:pPr marL="342900"/>
            <a:r>
              <a:rPr lang="de-DE" dirty="0"/>
              <a:t>Welche Elemente können das Verständnis fördern?</a:t>
            </a:r>
          </a:p>
          <a:p>
            <a:pPr marL="342900"/>
            <a:r>
              <a:rPr lang="de-DE" dirty="0"/>
              <a:t>Wo sehen Sie Schwierigkeiten und Probleme?</a:t>
            </a:r>
          </a:p>
        </p:txBody>
      </p:sp>
      <p:sp>
        <p:nvSpPr>
          <p:cNvPr id="3" name="Titel 2"/>
          <p:cNvSpPr>
            <a:spLocks noGrp="1"/>
          </p:cNvSpPr>
          <p:nvPr>
            <p:ph type="title"/>
          </p:nvPr>
        </p:nvSpPr>
        <p:spPr/>
        <p:txBody>
          <a:bodyPr>
            <a:normAutofit fontScale="90000"/>
          </a:bodyPr>
          <a:lstStyle/>
          <a:p>
            <a:r>
              <a:rPr lang="de-DE" dirty="0"/>
              <a:t>Leitfragen zur Sammelphase</a:t>
            </a:r>
            <a:endParaRPr lang="en-US" dirty="0"/>
          </a:p>
        </p:txBody>
      </p:sp>
    </p:spTree>
    <p:extLst>
      <p:ext uri="{BB962C8B-B14F-4D97-AF65-F5344CB8AC3E}">
        <p14:creationId xmlns:p14="http://schemas.microsoft.com/office/powerpoint/2010/main" val="265455745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p:cNvSpPr/>
          <p:nvPr/>
        </p:nvSpPr>
        <p:spPr bwMode="auto">
          <a:xfrm>
            <a:off x="-340648" y="1052736"/>
            <a:ext cx="9089112" cy="3744416"/>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srgbClr val="F8B44F"/>
              </a:solidFill>
              <a:effectLst/>
              <a:uLnTx/>
              <a:uFillTx/>
              <a:latin typeface="Calibri" panose="020F0502020204030204" pitchFamily="34" charset="0"/>
              <a:ea typeface="ＭＳ Ｐゴシック" charset="-128"/>
            </a:endParaRPr>
          </a:p>
        </p:txBody>
      </p:sp>
      <p:sp>
        <p:nvSpPr>
          <p:cNvPr id="2" name="Inhaltsplatzhalter 1"/>
          <p:cNvSpPr>
            <a:spLocks noGrp="1"/>
          </p:cNvSpPr>
          <p:nvPr>
            <p:ph idx="1"/>
          </p:nvPr>
        </p:nvSpPr>
        <p:spPr/>
        <p:txBody>
          <a:bodyPr/>
          <a:lstStyle/>
          <a:p>
            <a:pPr marL="342900"/>
            <a:r>
              <a:rPr lang="de-DE" dirty="0"/>
              <a:t>Auf den folgenden Folien werden unterschiedliche Spiele und Beispiele vorgestellt. </a:t>
            </a:r>
          </a:p>
          <a:p>
            <a:pPr marL="342900"/>
            <a:r>
              <a:rPr lang="de-DE" dirty="0"/>
              <a:t>Darüber hinaus enthalten die Hilfekarten Hinweise, wie man mit den bereits bekannten Befehlen und Eingaben die Spiele simulieren, visualisieren und auswerten kann. </a:t>
            </a:r>
          </a:p>
          <a:p>
            <a:pPr marL="342900"/>
            <a:r>
              <a:rPr lang="de-DE" dirty="0"/>
              <a:t>Diese Spiele eigenen sich besonders gut für den Unterricht und eine Erkundung verschiedenster stochastischer Phänomene.</a:t>
            </a:r>
          </a:p>
          <a:p>
            <a:pPr marL="342900"/>
            <a:r>
              <a:rPr lang="de-DE" dirty="0"/>
              <a:t>Probieren Sie  einige der Spiele eigenständig aus und diskutieren Sie mit weiteren Teilnehmenden über den Nutzen und mögliche Einsetzungsmöglichkeiten für ihren Unterricht. </a:t>
            </a:r>
          </a:p>
          <a:p>
            <a:pPr marL="342900"/>
            <a:endParaRPr lang="de-DE" dirty="0"/>
          </a:p>
          <a:p>
            <a:pPr marL="342900"/>
            <a:endParaRPr lang="de-DE" dirty="0"/>
          </a:p>
          <a:p>
            <a:pPr marL="342900"/>
            <a:endParaRPr lang="de-DE" dirty="0"/>
          </a:p>
          <a:p>
            <a:endParaRPr lang="de-DE" dirty="0"/>
          </a:p>
          <a:p>
            <a:endParaRPr lang="de-DE" dirty="0"/>
          </a:p>
        </p:txBody>
      </p:sp>
      <p:sp>
        <p:nvSpPr>
          <p:cNvPr id="3" name="Titel 2"/>
          <p:cNvSpPr>
            <a:spLocks noGrp="1"/>
          </p:cNvSpPr>
          <p:nvPr>
            <p:ph type="title"/>
          </p:nvPr>
        </p:nvSpPr>
        <p:spPr/>
        <p:txBody>
          <a:bodyPr>
            <a:normAutofit fontScale="90000"/>
          </a:bodyPr>
          <a:lstStyle/>
          <a:p>
            <a:pPr>
              <a:buClr>
                <a:srgbClr val="327A86"/>
              </a:buClr>
            </a:pPr>
            <a:r>
              <a:rPr lang="de-DE" dirty="0"/>
              <a:t>Interessante Simulationskontexte</a:t>
            </a:r>
          </a:p>
        </p:txBody>
      </p:sp>
    </p:spTree>
    <p:extLst>
      <p:ext uri="{BB962C8B-B14F-4D97-AF65-F5344CB8AC3E}">
        <p14:creationId xmlns:p14="http://schemas.microsoft.com/office/powerpoint/2010/main" val="23365774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fontScale="90000"/>
          </a:bodyPr>
          <a:lstStyle/>
          <a:p>
            <a:r>
              <a:rPr lang="de-DE" dirty="0"/>
              <a:t>Beispiele: Welche Aufgabe verfolgt welches Ziel?</a:t>
            </a:r>
            <a:endParaRPr lang="en-US" dirty="0"/>
          </a:p>
        </p:txBody>
      </p:sp>
      <p:graphicFrame>
        <p:nvGraphicFramePr>
          <p:cNvPr id="4" name="Tabelle 3"/>
          <p:cNvGraphicFramePr>
            <a:graphicFrameLocks noGrp="1"/>
          </p:cNvGraphicFramePr>
          <p:nvPr>
            <p:extLst>
              <p:ext uri="{D42A27DB-BD31-4B8C-83A1-F6EECF244321}">
                <p14:modId xmlns:p14="http://schemas.microsoft.com/office/powerpoint/2010/main" val="2493916222"/>
              </p:ext>
            </p:extLst>
          </p:nvPr>
        </p:nvGraphicFramePr>
        <p:xfrm>
          <a:off x="107504" y="908448"/>
          <a:ext cx="8927999" cy="5366947"/>
        </p:xfrm>
        <a:graphic>
          <a:graphicData uri="http://schemas.openxmlformats.org/drawingml/2006/table">
            <a:tbl>
              <a:tblPr firstRow="1" bandRow="1">
                <a:tableStyleId>{5C22544A-7EE6-4342-B048-85BDC9FD1C3A}</a:tableStyleId>
              </a:tblPr>
              <a:tblGrid>
                <a:gridCol w="2530919">
                  <a:extLst>
                    <a:ext uri="{9D8B030D-6E8A-4147-A177-3AD203B41FA5}">
                      <a16:colId xmlns:a16="http://schemas.microsoft.com/office/drawing/2014/main" val="2358551132"/>
                    </a:ext>
                  </a:extLst>
                </a:gridCol>
                <a:gridCol w="4021809">
                  <a:extLst>
                    <a:ext uri="{9D8B030D-6E8A-4147-A177-3AD203B41FA5}">
                      <a16:colId xmlns:a16="http://schemas.microsoft.com/office/drawing/2014/main" val="3399911006"/>
                    </a:ext>
                  </a:extLst>
                </a:gridCol>
                <a:gridCol w="2375271">
                  <a:extLst>
                    <a:ext uri="{9D8B030D-6E8A-4147-A177-3AD203B41FA5}">
                      <a16:colId xmlns:a16="http://schemas.microsoft.com/office/drawing/2014/main" val="2527641277"/>
                    </a:ext>
                  </a:extLst>
                </a:gridCol>
              </a:tblGrid>
              <a:tr h="760527">
                <a:tc>
                  <a:txBody>
                    <a:bodyPr/>
                    <a:lstStyle/>
                    <a:p>
                      <a:r>
                        <a:rPr lang="de-DE" sz="2200" dirty="0">
                          <a:latin typeface="Calibri" panose="020F0502020204030204" pitchFamily="34" charset="0"/>
                          <a:cs typeface="Calibri" panose="020F0502020204030204" pitchFamily="34" charset="0"/>
                        </a:rPr>
                        <a:t>Aufgabe bzw. Situation</a:t>
                      </a:r>
                    </a:p>
                  </a:txBody>
                  <a:tcPr/>
                </a:tc>
                <a:tc>
                  <a:txBody>
                    <a:bodyPr/>
                    <a:lstStyle/>
                    <a:p>
                      <a:r>
                        <a:rPr lang="de-DE" sz="2200" dirty="0">
                          <a:latin typeface="Calibri" panose="020F0502020204030204" pitchFamily="34" charset="0"/>
                          <a:cs typeface="Calibri" panose="020F0502020204030204" pitchFamily="34" charset="0"/>
                        </a:rPr>
                        <a:t>Ziel</a:t>
                      </a:r>
                    </a:p>
                  </a:txBody>
                  <a:tcPr/>
                </a:tc>
                <a:tc>
                  <a:txBody>
                    <a:bodyPr/>
                    <a:lstStyle/>
                    <a:p>
                      <a:pPr algn="ctr"/>
                      <a:r>
                        <a:rPr lang="de-DE" sz="2200" dirty="0">
                          <a:latin typeface="Calibri" panose="020F0502020204030204" pitchFamily="34" charset="0"/>
                          <a:cs typeface="Calibri" panose="020F0502020204030204" pitchFamily="34" charset="0"/>
                        </a:rPr>
                        <a:t>Lösungshinweise (Hilfekarte)</a:t>
                      </a:r>
                    </a:p>
                  </a:txBody>
                  <a:tcPr/>
                </a:tc>
                <a:extLst>
                  <a:ext uri="{0D108BD9-81ED-4DB2-BD59-A6C34878D82A}">
                    <a16:rowId xmlns:a16="http://schemas.microsoft.com/office/drawing/2014/main" val="1963148775"/>
                  </a:ext>
                </a:extLst>
              </a:tr>
              <a:tr h="542791">
                <a:tc>
                  <a:txBody>
                    <a:bodyPr/>
                    <a:lstStyle/>
                    <a:p>
                      <a:r>
                        <a:rPr lang="de-DE" sz="2200" b="0" dirty="0">
                          <a:latin typeface="Calibri" panose="020F0502020204030204" pitchFamily="34" charset="0"/>
                          <a:cs typeface="Calibri" panose="020F0502020204030204" pitchFamily="34" charset="0"/>
                        </a:rPr>
                        <a:t>Differenz trifft </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2200" b="0" dirty="0">
                          <a:latin typeface="Calibri" panose="020F0502020204030204" pitchFamily="34" charset="0"/>
                          <a:cs typeface="Calibri" panose="020F0502020204030204" pitchFamily="34" charset="0"/>
                          <a:sym typeface="Wingdings" panose="05000000000000000000" pitchFamily="2" charset="2"/>
                        </a:rPr>
                        <a:t>Verteilungen visualisieren</a:t>
                      </a:r>
                      <a:endParaRPr lang="de-DE" sz="2200" b="0" dirty="0">
                        <a:latin typeface="Calibri" panose="020F0502020204030204" pitchFamily="34" charset="0"/>
                        <a:cs typeface="Calibri" panose="020F0502020204030204" pitchFamily="34"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2200" b="0" dirty="0">
                          <a:latin typeface="Calibri" panose="020F0502020204030204" pitchFamily="34" charset="0"/>
                          <a:cs typeface="Calibri" panose="020F0502020204030204" pitchFamily="34" charset="0"/>
                        </a:rPr>
                        <a:t>5.1.</a:t>
                      </a:r>
                    </a:p>
                  </a:txBody>
                  <a:tcPr/>
                </a:tc>
                <a:extLst>
                  <a:ext uri="{0D108BD9-81ED-4DB2-BD59-A6C34878D82A}">
                    <a16:rowId xmlns:a16="http://schemas.microsoft.com/office/drawing/2014/main" val="3498130621"/>
                  </a:ext>
                </a:extLst>
              </a:tr>
              <a:tr h="2214574">
                <a:tc>
                  <a:txBody>
                    <a:bodyPr/>
                    <a:lstStyle/>
                    <a:p>
                      <a:r>
                        <a:rPr lang="de-DE" sz="2200" b="0" dirty="0">
                          <a:latin typeface="Calibri" panose="020F0502020204030204" pitchFamily="34" charset="0"/>
                          <a:cs typeface="Calibri" panose="020F0502020204030204" pitchFamily="34" charset="0"/>
                          <a:sym typeface="Wingdings" panose="05000000000000000000" pitchFamily="2" charset="2"/>
                        </a:rPr>
                        <a:t>10/20-Testproblem </a:t>
                      </a:r>
                      <a:endParaRPr lang="de-DE" sz="2200" b="0" dirty="0">
                        <a:latin typeface="Calibri" panose="020F0502020204030204" pitchFamily="34" charset="0"/>
                        <a:cs typeface="Calibri" panose="020F0502020204030204" pitchFamily="34" charset="0"/>
                      </a:endParaRPr>
                    </a:p>
                  </a:txBody>
                  <a:tcPr/>
                </a:tc>
                <a:tc>
                  <a:txBody>
                    <a:bodyPr/>
                    <a:lstStyle/>
                    <a:p>
                      <a:pPr marL="457200" marR="0" indent="-457200" algn="l" defTabSz="457200" rtl="0" eaLnBrk="1" fontAlgn="auto" latinLnBrk="0" hangingPunct="1">
                        <a:lnSpc>
                          <a:spcPct val="100000"/>
                        </a:lnSpc>
                        <a:spcBef>
                          <a:spcPts val="0"/>
                        </a:spcBef>
                        <a:spcAft>
                          <a:spcPts val="0"/>
                        </a:spcAft>
                        <a:buClrTx/>
                        <a:buSzTx/>
                        <a:buFont typeface="+mj-lt"/>
                        <a:buAutoNum type="arabicPeriod"/>
                        <a:tabLst/>
                        <a:defRPr/>
                      </a:pPr>
                      <a:r>
                        <a:rPr lang="de-DE" sz="2200" b="0" dirty="0">
                          <a:latin typeface="Calibri" panose="020F0502020204030204" pitchFamily="34" charset="0"/>
                          <a:cs typeface="Calibri" panose="020F0502020204030204" pitchFamily="34" charset="0"/>
                          <a:sym typeface="Wingdings" panose="05000000000000000000" pitchFamily="2" charset="2"/>
                        </a:rPr>
                        <a:t>Einstieg in Wahrscheinlichkeiten mit Simulationen</a:t>
                      </a:r>
                    </a:p>
                    <a:p>
                      <a:pPr marL="457200" marR="0" indent="-457200" algn="l" defTabSz="457200" rtl="0" eaLnBrk="1" fontAlgn="auto" latinLnBrk="0" hangingPunct="1">
                        <a:lnSpc>
                          <a:spcPct val="100000"/>
                        </a:lnSpc>
                        <a:spcBef>
                          <a:spcPts val="0"/>
                        </a:spcBef>
                        <a:spcAft>
                          <a:spcPts val="0"/>
                        </a:spcAft>
                        <a:buClrTx/>
                        <a:buSzTx/>
                        <a:buFont typeface="+mj-lt"/>
                        <a:buAutoNum type="arabicPeriod"/>
                        <a:tabLst/>
                        <a:defRPr/>
                      </a:pPr>
                      <a:r>
                        <a:rPr lang="de-DE" sz="2200" b="0" dirty="0">
                          <a:latin typeface="Calibri" panose="020F0502020204030204" pitchFamily="34" charset="0"/>
                          <a:cs typeface="Calibri" panose="020F0502020204030204" pitchFamily="34" charset="0"/>
                          <a:sym typeface="Wingdings" panose="05000000000000000000" pitchFamily="2" charset="2"/>
                        </a:rPr>
                        <a:t>Verteilungen visualisieren und vergleichen, Kenngrößen der Binomialverteilung</a:t>
                      </a:r>
                      <a:endParaRPr lang="de-DE" sz="2200" b="0" dirty="0">
                        <a:latin typeface="Calibri" panose="020F0502020204030204" pitchFamily="34" charset="0"/>
                        <a:cs typeface="Calibri" panose="020F0502020204030204" pitchFamily="34"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 typeface="+mj-lt"/>
                        <a:buNone/>
                        <a:tabLst/>
                        <a:defRPr/>
                      </a:pPr>
                      <a:r>
                        <a:rPr lang="de-DE" sz="2200" b="0" dirty="0">
                          <a:latin typeface="Calibri" panose="020F0502020204030204" pitchFamily="34" charset="0"/>
                          <a:cs typeface="Calibri" panose="020F0502020204030204" pitchFamily="34" charset="0"/>
                        </a:rPr>
                        <a:t>5.2.</a:t>
                      </a:r>
                    </a:p>
                  </a:txBody>
                  <a:tcPr/>
                </a:tc>
                <a:extLst>
                  <a:ext uri="{0D108BD9-81ED-4DB2-BD59-A6C34878D82A}">
                    <a16:rowId xmlns:a16="http://schemas.microsoft.com/office/drawing/2014/main" val="2753151279"/>
                  </a:ext>
                </a:extLst>
              </a:tr>
              <a:tr h="542791">
                <a:tc>
                  <a:txBody>
                    <a:bodyPr/>
                    <a:lstStyle/>
                    <a:p>
                      <a:r>
                        <a:rPr lang="de-DE" sz="2200" b="0" dirty="0">
                          <a:latin typeface="Calibri" panose="020F0502020204030204" pitchFamily="34" charset="0"/>
                          <a:cs typeface="Calibri" panose="020F0502020204030204" pitchFamily="34" charset="0"/>
                          <a:sym typeface="Wingdings" panose="05000000000000000000" pitchFamily="2" charset="2"/>
                        </a:rPr>
                        <a:t>Chuck-a-</a:t>
                      </a:r>
                      <a:r>
                        <a:rPr lang="de-DE" sz="2200" b="0" dirty="0" err="1">
                          <a:latin typeface="Calibri" panose="020F0502020204030204" pitchFamily="34" charset="0"/>
                          <a:cs typeface="Calibri" panose="020F0502020204030204" pitchFamily="34" charset="0"/>
                          <a:sym typeface="Wingdings" panose="05000000000000000000" pitchFamily="2" charset="2"/>
                        </a:rPr>
                        <a:t>luck</a:t>
                      </a:r>
                      <a:r>
                        <a:rPr lang="de-DE" sz="2200" b="0" dirty="0">
                          <a:latin typeface="Calibri" panose="020F0502020204030204" pitchFamily="34" charset="0"/>
                          <a:cs typeface="Calibri" panose="020F0502020204030204" pitchFamily="34" charset="0"/>
                          <a:sym typeface="Wingdings" panose="05000000000000000000" pitchFamily="2" charset="2"/>
                        </a:rPr>
                        <a:t> </a:t>
                      </a:r>
                      <a:endParaRPr lang="de-DE" sz="2200" b="0" dirty="0">
                        <a:latin typeface="Calibri" panose="020F0502020204030204" pitchFamily="34" charset="0"/>
                        <a:cs typeface="Calibri" panose="020F0502020204030204" pitchFamily="34" charset="0"/>
                      </a:endParaRPr>
                    </a:p>
                  </a:txBody>
                  <a:tcPr/>
                </a:tc>
                <a:tc>
                  <a:txBody>
                    <a:bodyPr/>
                    <a:lstStyle/>
                    <a:p>
                      <a:r>
                        <a:rPr lang="de-DE" sz="2200" b="0" dirty="0">
                          <a:latin typeface="Calibri" panose="020F0502020204030204" pitchFamily="34" charset="0"/>
                          <a:cs typeface="Calibri" panose="020F0502020204030204" pitchFamily="34" charset="0"/>
                          <a:sym typeface="Wingdings" panose="05000000000000000000" pitchFamily="2" charset="2"/>
                        </a:rPr>
                        <a:t>Einführung des Erwartungswertes</a:t>
                      </a:r>
                      <a:endParaRPr lang="de-DE" sz="2200" b="0" dirty="0">
                        <a:latin typeface="Calibri" panose="020F0502020204030204" pitchFamily="34" charset="0"/>
                        <a:cs typeface="Calibri" panose="020F0502020204030204" pitchFamily="34" charset="0"/>
                      </a:endParaRPr>
                    </a:p>
                  </a:txBody>
                  <a:tcPr/>
                </a:tc>
                <a:tc>
                  <a:txBody>
                    <a:bodyPr/>
                    <a:lstStyle/>
                    <a:p>
                      <a:pPr algn="ctr"/>
                      <a:r>
                        <a:rPr lang="de-DE" sz="2200" b="0" dirty="0">
                          <a:latin typeface="Calibri" panose="020F0502020204030204" pitchFamily="34" charset="0"/>
                          <a:cs typeface="Calibri" panose="020F0502020204030204" pitchFamily="34" charset="0"/>
                        </a:rPr>
                        <a:t>5.3.</a:t>
                      </a:r>
                    </a:p>
                  </a:txBody>
                  <a:tcPr/>
                </a:tc>
                <a:extLst>
                  <a:ext uri="{0D108BD9-81ED-4DB2-BD59-A6C34878D82A}">
                    <a16:rowId xmlns:a16="http://schemas.microsoft.com/office/drawing/2014/main" val="3098669727"/>
                  </a:ext>
                </a:extLst>
              </a:tr>
              <a:tr h="542791">
                <a:tc>
                  <a:txBody>
                    <a:bodyPr/>
                    <a:lstStyle/>
                    <a:p>
                      <a:r>
                        <a:rPr lang="de-DE" sz="2200" b="0" dirty="0">
                          <a:latin typeface="Calibri" panose="020F0502020204030204" pitchFamily="34" charset="0"/>
                          <a:cs typeface="Calibri" panose="020F0502020204030204" pitchFamily="34" charset="0"/>
                          <a:sym typeface="Wingdings" panose="05000000000000000000" pitchFamily="2" charset="2"/>
                        </a:rPr>
                        <a:t>Geburtstagsproblem</a:t>
                      </a:r>
                      <a:endParaRPr lang="de-DE" sz="2200" b="0" dirty="0">
                        <a:latin typeface="Calibri" panose="020F0502020204030204" pitchFamily="34" charset="0"/>
                        <a:cs typeface="Calibri" panose="020F0502020204030204" pitchFamily="34" charset="0"/>
                      </a:endParaRPr>
                    </a:p>
                  </a:txBody>
                  <a:tcPr/>
                </a:tc>
                <a:tc>
                  <a:txBody>
                    <a:bodyPr/>
                    <a:lstStyle/>
                    <a:p>
                      <a:r>
                        <a:rPr lang="de-DE" sz="2200" b="0" dirty="0">
                          <a:latin typeface="Calibri" panose="020F0502020204030204" pitchFamily="34" charset="0"/>
                          <a:cs typeface="Calibri" panose="020F0502020204030204" pitchFamily="34" charset="0"/>
                          <a:sym typeface="Wingdings" panose="05000000000000000000" pitchFamily="2" charset="2"/>
                        </a:rPr>
                        <a:t>Modellierungen validieren</a:t>
                      </a:r>
                      <a:endParaRPr lang="de-DE" sz="2200" b="0" dirty="0">
                        <a:latin typeface="Calibri" panose="020F0502020204030204" pitchFamily="34" charset="0"/>
                        <a:cs typeface="Calibri" panose="020F0502020204030204" pitchFamily="34" charset="0"/>
                      </a:endParaRPr>
                    </a:p>
                  </a:txBody>
                  <a:tcPr/>
                </a:tc>
                <a:tc>
                  <a:txBody>
                    <a:bodyPr/>
                    <a:lstStyle/>
                    <a:p>
                      <a:pPr algn="ctr"/>
                      <a:r>
                        <a:rPr lang="de-DE" sz="2200" b="0" dirty="0">
                          <a:latin typeface="Calibri" panose="020F0502020204030204" pitchFamily="34" charset="0"/>
                          <a:cs typeface="Calibri" panose="020F0502020204030204" pitchFamily="34" charset="0"/>
                        </a:rPr>
                        <a:t>5.4. und 5.5</a:t>
                      </a:r>
                    </a:p>
                  </a:txBody>
                  <a:tcPr/>
                </a:tc>
                <a:extLst>
                  <a:ext uri="{0D108BD9-81ED-4DB2-BD59-A6C34878D82A}">
                    <a16:rowId xmlns:a16="http://schemas.microsoft.com/office/drawing/2014/main" val="639975090"/>
                  </a:ext>
                </a:extLst>
              </a:tr>
              <a:tr h="760527">
                <a:tc>
                  <a:txBody>
                    <a:bodyPr/>
                    <a:lstStyle/>
                    <a:p>
                      <a:r>
                        <a:rPr lang="de-DE" sz="2200" b="0" dirty="0">
                          <a:latin typeface="Calibri" panose="020F0502020204030204" pitchFamily="34" charset="0"/>
                          <a:cs typeface="Calibri" panose="020F0502020204030204" pitchFamily="34" charset="0"/>
                          <a:sym typeface="Wingdings" panose="05000000000000000000" pitchFamily="2" charset="2"/>
                        </a:rPr>
                        <a:t>Treffpunktproblem</a:t>
                      </a:r>
                      <a:endParaRPr lang="de-DE" sz="2200" b="0" dirty="0">
                        <a:latin typeface="Calibri" panose="020F0502020204030204" pitchFamily="34" charset="0"/>
                        <a:cs typeface="Calibri" panose="020F0502020204030204" pitchFamily="34" charset="0"/>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2200" b="0" dirty="0">
                          <a:latin typeface="Calibri" panose="020F0502020204030204" pitchFamily="34" charset="0"/>
                          <a:cs typeface="Calibri" panose="020F0502020204030204" pitchFamily="34" charset="0"/>
                          <a:sym typeface="Wingdings" panose="05000000000000000000" pitchFamily="2" charset="2"/>
                        </a:rPr>
                        <a:t>Modellieren einer stetigen Verteilung</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2200" b="0" dirty="0">
                          <a:latin typeface="Calibri" panose="020F0502020204030204" pitchFamily="34" charset="0"/>
                          <a:cs typeface="Calibri" panose="020F0502020204030204" pitchFamily="34" charset="0"/>
                          <a:sym typeface="Wingdings" panose="05000000000000000000" pitchFamily="2" charset="2"/>
                        </a:rPr>
                        <a:t>5.6. und 5.7.</a:t>
                      </a:r>
                    </a:p>
                  </a:txBody>
                  <a:tcPr/>
                </a:tc>
                <a:extLst>
                  <a:ext uri="{0D108BD9-81ED-4DB2-BD59-A6C34878D82A}">
                    <a16:rowId xmlns:a16="http://schemas.microsoft.com/office/drawing/2014/main" val="211998050"/>
                  </a:ext>
                </a:extLst>
              </a:tr>
            </a:tbl>
          </a:graphicData>
        </a:graphic>
      </p:graphicFrame>
      <p:sp>
        <p:nvSpPr>
          <p:cNvPr id="2" name="Rechteck 1"/>
          <p:cNvSpPr/>
          <p:nvPr/>
        </p:nvSpPr>
        <p:spPr>
          <a:xfrm>
            <a:off x="296155" y="6237312"/>
            <a:ext cx="8550696" cy="369332"/>
          </a:xfrm>
          <a:prstGeom prst="rect">
            <a:avLst/>
          </a:prstGeom>
        </p:spPr>
        <p:txBody>
          <a:bodyPr wrap="square">
            <a:spAutoFit/>
          </a:bodyPr>
          <a:lstStyle/>
          <a:p>
            <a:pPr marL="0" indent="0">
              <a:buNone/>
            </a:pPr>
            <a:r>
              <a:rPr lang="de-DE" sz="1800" dirty="0">
                <a:latin typeface="Calibri" panose="020F0502020204030204" pitchFamily="34" charset="0"/>
                <a:cs typeface="Calibri" panose="020F0502020204030204" pitchFamily="34" charset="0"/>
              </a:rPr>
              <a:t>Fertige Simulationsdateien sowie Arbeitsblätter zu allen Kontexten finden Sie im Material. </a:t>
            </a:r>
          </a:p>
        </p:txBody>
      </p:sp>
    </p:spTree>
    <p:extLst>
      <p:ext uri="{BB962C8B-B14F-4D97-AF65-F5344CB8AC3E}">
        <p14:creationId xmlns:p14="http://schemas.microsoft.com/office/powerpoint/2010/main" val="119312843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125760" y="1124744"/>
            <a:ext cx="8820472" cy="5400600"/>
          </a:xfrm>
        </p:spPr>
        <p:txBody>
          <a:bodyPr/>
          <a:lstStyle/>
          <a:p>
            <a:pPr fontAlgn="t"/>
            <a:r>
              <a:rPr lang="de-DE" dirty="0"/>
              <a:t>Einen ausgearbeiteten Unterrichtsvorschlag für die Beispiele Differenz trifft und dem 10/20-Testproblem finden Sie online unter:</a:t>
            </a:r>
          </a:p>
          <a:p>
            <a:pPr marL="0" indent="0" algn="ctr" fontAlgn="t">
              <a:buNone/>
            </a:pPr>
            <a:r>
              <a:rPr lang="de-DE" dirty="0">
                <a:hlinkClick r:id="rId2"/>
              </a:rPr>
              <a:t>https://dzlm.de/Stochastik_Sek</a:t>
            </a:r>
            <a:r>
              <a:rPr lang="de-DE" dirty="0"/>
              <a:t> </a:t>
            </a:r>
          </a:p>
          <a:p>
            <a:pPr marL="342900" fontAlgn="t"/>
            <a:r>
              <a:rPr lang="de-DE" dirty="0"/>
              <a:t>Dort finden Sie auch Ausführungen dazu welche Vorteil der Einsatz von Simulationen bei diesen Beispielen mit sich bringt. </a:t>
            </a:r>
          </a:p>
          <a:p>
            <a:pPr fontAlgn="t"/>
            <a:r>
              <a:rPr lang="de-DE" dirty="0"/>
              <a:t>Wenn Sie sich nicht nur technische Umsetzung der Beispiele interessieren, sondern auch an den didaktischen Möglichkeiten, die diese mit sich bringen, dann empfehlen wir Ihnen, sich das dort hochgeladene Material einmal anzuschauen.</a:t>
            </a:r>
          </a:p>
          <a:p>
            <a:pPr fontAlgn="t"/>
            <a:r>
              <a:rPr lang="de-DE" dirty="0"/>
              <a:t>Eine detailliere Behandlung der Beispiele geht mit einer inhaltlichen Aufklärung einher, die wir aus zeitlichen Gründen an dieser Stelle ausblenden und uns mehr auf die technische Umsetzung der dazugehörigen Simulationen beschränken. </a:t>
            </a:r>
          </a:p>
          <a:p>
            <a:pPr fontAlgn="t"/>
            <a:r>
              <a:rPr lang="de-DE" dirty="0"/>
              <a:t>Pro Beispiel entspricht die Behandlung einer Kurzfortbildung von ca. 3 Stunden.  </a:t>
            </a:r>
          </a:p>
        </p:txBody>
      </p:sp>
      <p:sp>
        <p:nvSpPr>
          <p:cNvPr id="3" name="Titel 2"/>
          <p:cNvSpPr>
            <a:spLocks noGrp="1"/>
          </p:cNvSpPr>
          <p:nvPr>
            <p:ph type="title"/>
          </p:nvPr>
        </p:nvSpPr>
        <p:spPr/>
        <p:txBody>
          <a:bodyPr>
            <a:normAutofit fontScale="90000"/>
          </a:bodyPr>
          <a:lstStyle/>
          <a:p>
            <a:r>
              <a:rPr lang="de-DE" dirty="0"/>
              <a:t>Hinweis zu den Beispielen</a:t>
            </a:r>
          </a:p>
        </p:txBody>
      </p:sp>
    </p:spTree>
    <p:extLst>
      <p:ext uri="{BB962C8B-B14F-4D97-AF65-F5344CB8AC3E}">
        <p14:creationId xmlns:p14="http://schemas.microsoft.com/office/powerpoint/2010/main" val="103912039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p:cNvSpPr/>
          <p:nvPr/>
        </p:nvSpPr>
        <p:spPr bwMode="auto">
          <a:xfrm>
            <a:off x="0" y="4378196"/>
            <a:ext cx="8532440" cy="490964"/>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8" name="Titel 7"/>
          <p:cNvSpPr>
            <a:spLocks noGrp="1"/>
          </p:cNvSpPr>
          <p:nvPr>
            <p:ph type="title"/>
          </p:nvPr>
        </p:nvSpPr>
        <p:spPr/>
        <p:txBody>
          <a:bodyPr>
            <a:normAutofit/>
          </a:bodyPr>
          <a:lstStyle/>
          <a:p>
            <a:r>
              <a:rPr lang="en-GB" dirty="0"/>
              <a:t>Gliederung</a:t>
            </a:r>
          </a:p>
        </p:txBody>
      </p:sp>
      <p:sp>
        <p:nvSpPr>
          <p:cNvPr id="9" name="Inhaltsplatzhalter 8"/>
          <p:cNvSpPr>
            <a:spLocks noGrp="1"/>
          </p:cNvSpPr>
          <p:nvPr>
            <p:ph idx="1"/>
          </p:nvPr>
        </p:nvSpPr>
        <p:spPr/>
        <p:txBody>
          <a:bodyPr/>
          <a:lstStyle/>
          <a:p>
            <a:pPr marL="514350" indent="-514350">
              <a:buClr>
                <a:srgbClr val="327A86"/>
              </a:buClr>
              <a:buAutoNum type="arabicPeriod"/>
            </a:pPr>
            <a:r>
              <a:rPr lang="de-DE" dirty="0">
                <a:latin typeface="Calibri" panose="020F0502020204030204" pitchFamily="34" charset="0"/>
              </a:rPr>
              <a:t>Einführung in digitale Werkzeuge zur Stochastik</a:t>
            </a:r>
          </a:p>
          <a:p>
            <a:pPr marL="514350" indent="-514350">
              <a:buClr>
                <a:srgbClr val="327A86"/>
              </a:buClr>
              <a:buAutoNum type="arabicPeriod"/>
            </a:pPr>
            <a:r>
              <a:rPr lang="de-DE" dirty="0"/>
              <a:t>(Rechen-)Befehle zur Stochastik und Visualisierungen</a:t>
            </a:r>
          </a:p>
          <a:p>
            <a:pPr marL="514350" indent="-514350">
              <a:buClr>
                <a:srgbClr val="327A86"/>
              </a:buClr>
              <a:buAutoNum type="arabicPeriod"/>
            </a:pPr>
            <a:r>
              <a:rPr lang="de-DE" dirty="0">
                <a:solidFill>
                  <a:srgbClr val="FFFFFF"/>
                </a:solidFill>
                <a:latin typeface="Calibri" panose="020F0502020204030204" pitchFamily="34" charset="0"/>
              </a:rPr>
              <a:t>S</a:t>
            </a:r>
            <a:r>
              <a:rPr lang="de-DE" dirty="0"/>
              <a:t>tatistische Auswertungen und ihre Visualisierungen</a:t>
            </a:r>
          </a:p>
          <a:p>
            <a:pPr marL="514350" indent="-514350">
              <a:buClr>
                <a:srgbClr val="327A86"/>
              </a:buClr>
              <a:buAutoNum type="arabicPeriod"/>
            </a:pPr>
            <a:r>
              <a:rPr lang="de-DE" dirty="0">
                <a:solidFill>
                  <a:srgbClr val="FFFFFF"/>
                </a:solidFill>
                <a:latin typeface="Calibri" panose="020F0502020204030204" pitchFamily="34" charset="0"/>
              </a:rPr>
              <a:t>Stochastische Simulationen </a:t>
            </a:r>
          </a:p>
          <a:p>
            <a:pPr marL="514350" indent="-514350">
              <a:buClr>
                <a:srgbClr val="327A86"/>
              </a:buClr>
              <a:buAutoNum type="arabicPeriod"/>
            </a:pPr>
            <a:r>
              <a:rPr lang="de-DE" dirty="0"/>
              <a:t>Interessante Simulationskontexte</a:t>
            </a:r>
          </a:p>
          <a:p>
            <a:pPr marL="514350" indent="-514350">
              <a:buClr>
                <a:srgbClr val="327A86"/>
              </a:buClr>
              <a:buAutoNum type="arabicPeriod"/>
            </a:pPr>
            <a:r>
              <a:rPr lang="de-DE" dirty="0">
                <a:solidFill>
                  <a:srgbClr val="327A86"/>
                </a:solidFill>
                <a:latin typeface="Calibri" panose="020F0502020204030204" pitchFamily="34" charset="0"/>
              </a:rPr>
              <a:t>Vorschlag für einen Unterrichtsverlauf</a:t>
            </a:r>
          </a:p>
          <a:p>
            <a:pPr marL="514350" indent="-514350">
              <a:buClr>
                <a:srgbClr val="327A86"/>
              </a:buClr>
              <a:buAutoNum type="arabicPeriod"/>
            </a:pPr>
            <a:endParaRPr lang="de-DE" dirty="0">
              <a:solidFill>
                <a:schemeClr val="tx2"/>
              </a:solidFill>
              <a:latin typeface="Calibri" panose="020F0502020204030204" pitchFamily="34" charset="0"/>
            </a:endParaRPr>
          </a:p>
        </p:txBody>
      </p:sp>
    </p:spTree>
    <p:extLst>
      <p:ext uri="{BB962C8B-B14F-4D97-AF65-F5344CB8AC3E}">
        <p14:creationId xmlns:p14="http://schemas.microsoft.com/office/powerpoint/2010/main" val="36709954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FAD9ED25-CBBC-429D-8A42-E56A732B942C}"/>
              </a:ext>
            </a:extLst>
          </p:cNvPr>
          <p:cNvSpPr>
            <a:spLocks noGrp="1"/>
          </p:cNvSpPr>
          <p:nvPr>
            <p:ph type="title"/>
          </p:nvPr>
        </p:nvSpPr>
        <p:spPr/>
        <p:txBody>
          <a:bodyPr>
            <a:normAutofit fontScale="90000"/>
          </a:bodyPr>
          <a:lstStyle/>
          <a:p>
            <a:r>
              <a:rPr lang="de-DE" dirty="0"/>
              <a:t>Vorschlag für eine Zeitstruktur</a:t>
            </a:r>
          </a:p>
        </p:txBody>
      </p:sp>
      <p:pic>
        <p:nvPicPr>
          <p:cNvPr id="6" name="Grafik 5">
            <a:extLst>
              <a:ext uri="{FF2B5EF4-FFF2-40B4-BE49-F238E27FC236}">
                <a16:creationId xmlns:a16="http://schemas.microsoft.com/office/drawing/2014/main" id="{161B76CD-2E59-4FB7-9369-FEB2829D1368}"/>
              </a:ext>
            </a:extLst>
          </p:cNvPr>
          <p:cNvPicPr>
            <a:picLocks noChangeAspect="1"/>
          </p:cNvPicPr>
          <p:nvPr/>
        </p:nvPicPr>
        <p:blipFill rotWithShape="1">
          <a:blip r:embed="rId2"/>
          <a:srcRect l="19287" t="39067" r="19288" b="50001"/>
          <a:stretch/>
        </p:blipFill>
        <p:spPr>
          <a:xfrm>
            <a:off x="130165" y="2859534"/>
            <a:ext cx="8883670" cy="1138932"/>
          </a:xfrm>
          <a:prstGeom prst="rect">
            <a:avLst/>
          </a:prstGeom>
        </p:spPr>
      </p:pic>
    </p:spTree>
    <p:extLst>
      <p:ext uri="{BB962C8B-B14F-4D97-AF65-F5344CB8AC3E}">
        <p14:creationId xmlns:p14="http://schemas.microsoft.com/office/powerpoint/2010/main" val="79829856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0" indent="0">
              <a:buNone/>
            </a:pPr>
            <a:r>
              <a:rPr lang="de-DE" dirty="0"/>
              <a:t>Wir sehen drei Möglichkeiten, hier vorzugehen:</a:t>
            </a:r>
          </a:p>
          <a:p>
            <a:pPr marL="342900"/>
            <a:r>
              <a:rPr lang="de-DE" dirty="0"/>
              <a:t>Unterrichtsvorschlag präsentieren und erläutern (siehe nächste Folie), mit Schwerpunkt auf Modellierungsbewusstsein und einem didaktisch sinnvollen Einsatz von Simulationen</a:t>
            </a:r>
          </a:p>
          <a:p>
            <a:pPr marL="342900"/>
            <a:r>
              <a:rPr lang="de-DE" dirty="0"/>
              <a:t>Teilnehmende entwickeln eigene Ideen und stellen diese zur Diskussion (siehe übernächste Folie).</a:t>
            </a:r>
          </a:p>
          <a:p>
            <a:pPr marL="342900"/>
            <a:r>
              <a:rPr lang="de-DE" dirty="0"/>
              <a:t>Ausgehend von den Lehrwerken der Teilnehmenden wird überlegt, an welchen Stellen der Einsatz von digitalen Medien sinnvoll ist (siehe drittnächste Folie).</a:t>
            </a:r>
            <a:endParaRPr lang="en-US" dirty="0"/>
          </a:p>
        </p:txBody>
      </p:sp>
      <p:sp>
        <p:nvSpPr>
          <p:cNvPr id="3" name="Titel 2"/>
          <p:cNvSpPr>
            <a:spLocks noGrp="1"/>
          </p:cNvSpPr>
          <p:nvPr>
            <p:ph type="title"/>
          </p:nvPr>
        </p:nvSpPr>
        <p:spPr/>
        <p:txBody>
          <a:bodyPr>
            <a:normAutofit fontScale="90000"/>
          </a:bodyPr>
          <a:lstStyle/>
          <a:p>
            <a:r>
              <a:rPr lang="de-DE" dirty="0"/>
              <a:t>Anmerkungen zur Moderation</a:t>
            </a:r>
            <a:endParaRPr lang="en-US" dirty="0"/>
          </a:p>
        </p:txBody>
      </p:sp>
    </p:spTree>
    <p:extLst>
      <p:ext uri="{BB962C8B-B14F-4D97-AF65-F5344CB8AC3E}">
        <p14:creationId xmlns:p14="http://schemas.microsoft.com/office/powerpoint/2010/main" val="141958387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1187624" y="1052736"/>
            <a:ext cx="7560840" cy="5400600"/>
          </a:xfrm>
        </p:spPr>
        <p:txBody>
          <a:bodyPr>
            <a:noAutofit/>
          </a:bodyPr>
          <a:lstStyle/>
          <a:p>
            <a:pPr marL="456300" indent="-457200">
              <a:buFont typeface="+mj-lt"/>
              <a:buAutoNum type="arabicPeriod"/>
            </a:pPr>
            <a:r>
              <a:rPr lang="de-DE" sz="1800" dirty="0"/>
              <a:t>Differenz trifft </a:t>
            </a:r>
            <a:r>
              <a:rPr lang="de-DE" sz="1800" dirty="0">
                <a:sym typeface="Wingdings" panose="05000000000000000000" pitchFamily="2" charset="2"/>
              </a:rPr>
              <a:t> (nicht-triviale) Verteilungen visualisieren, Modelle aufstellen</a:t>
            </a:r>
          </a:p>
          <a:p>
            <a:pPr marL="456300" indent="-457200">
              <a:spcBef>
                <a:spcPts val="0"/>
              </a:spcBef>
              <a:buFont typeface="+mj-lt"/>
              <a:buAutoNum type="arabicPeriod"/>
            </a:pPr>
            <a:r>
              <a:rPr lang="de-DE" sz="1800" dirty="0">
                <a:sym typeface="Wingdings" panose="05000000000000000000" pitchFamily="2" charset="2"/>
              </a:rPr>
              <a:t>10/20-Testproblem  Einstieg in Wahrscheinlichkeiten mit Simulationen</a:t>
            </a:r>
          </a:p>
          <a:p>
            <a:pPr marL="456300" indent="-457200">
              <a:spcBef>
                <a:spcPts val="0"/>
              </a:spcBef>
              <a:buFont typeface="+mj-lt"/>
              <a:buAutoNum type="arabicPeriod"/>
            </a:pPr>
            <a:r>
              <a:rPr lang="de-DE" sz="1800" dirty="0">
                <a:sym typeface="Wingdings" panose="05000000000000000000" pitchFamily="2" charset="2"/>
              </a:rPr>
              <a:t>anschließen: Wahrscheinlichkeitsmodelle (durch Simulationen </a:t>
            </a:r>
            <a:r>
              <a:rPr lang="de-DE" sz="1800" dirty="0" err="1">
                <a:sym typeface="Wingdings" panose="05000000000000000000" pitchFamily="2" charset="2"/>
              </a:rPr>
              <a:t>validierba</a:t>
            </a:r>
            <a:r>
              <a:rPr lang="de-DE" sz="1800" dirty="0">
                <a:sym typeface="Wingdings" panose="05000000000000000000" pitchFamily="2" charset="2"/>
              </a:rPr>
              <a:t>, Rückgriff auf </a:t>
            </a:r>
            <a:r>
              <a:rPr lang="de-DE" sz="1800" i="1" dirty="0">
                <a:sym typeface="Wingdings" panose="05000000000000000000" pitchFamily="2" charset="2"/>
              </a:rPr>
              <a:t>Differenz trifft</a:t>
            </a:r>
            <a:r>
              <a:rPr lang="de-DE" sz="1800" dirty="0">
                <a:sym typeface="Wingdings" panose="05000000000000000000" pitchFamily="2" charset="2"/>
              </a:rPr>
              <a:t>), (Kombinatorik), Zufallsgrößen</a:t>
            </a:r>
          </a:p>
          <a:p>
            <a:pPr marL="456300" indent="-457200">
              <a:spcBef>
                <a:spcPts val="0"/>
              </a:spcBef>
              <a:buFont typeface="+mj-lt"/>
              <a:buAutoNum type="arabicPeriod"/>
            </a:pPr>
            <a:r>
              <a:rPr lang="de-DE" sz="1800" dirty="0">
                <a:sym typeface="Wingdings" panose="05000000000000000000" pitchFamily="2" charset="2"/>
              </a:rPr>
              <a:t>Chuck-a-luck  Einführung des Erwartungswertes</a:t>
            </a:r>
          </a:p>
          <a:p>
            <a:pPr marL="456300" indent="-457200">
              <a:spcBef>
                <a:spcPts val="1200"/>
              </a:spcBef>
              <a:buFont typeface="+mj-lt"/>
              <a:buAutoNum type="arabicPeriod"/>
            </a:pPr>
            <a:r>
              <a:rPr lang="de-DE" sz="1800" dirty="0">
                <a:sym typeface="Wingdings" panose="05000000000000000000" pitchFamily="2" charset="2"/>
              </a:rPr>
              <a:t>Visualisierungen von Standardabweichung / Varianz, Binomialverteilung (mit Blick auf Modellierungsthematik)</a:t>
            </a:r>
          </a:p>
          <a:p>
            <a:pPr marL="456300" indent="-457200">
              <a:buFont typeface="+mj-lt"/>
              <a:buAutoNum type="arabicPeriod"/>
            </a:pPr>
            <a:r>
              <a:rPr lang="de-DE" sz="1800" dirty="0">
                <a:sym typeface="Wingdings" panose="05000000000000000000" pitchFamily="2" charset="2"/>
              </a:rPr>
              <a:t>10/20-Testproblem </a:t>
            </a:r>
            <a:r>
              <a:rPr lang="de-DE" sz="1800" i="1" dirty="0" err="1">
                <a:sym typeface="Wingdings" panose="05000000000000000000" pitchFamily="2" charset="2"/>
              </a:rPr>
              <a:t>revisited</a:t>
            </a:r>
            <a:r>
              <a:rPr lang="de-DE" sz="1800" dirty="0">
                <a:sym typeface="Wingdings" panose="05000000000000000000" pitchFamily="2" charset="2"/>
              </a:rPr>
              <a:t>  Anwendung der Binomialverteilung</a:t>
            </a:r>
          </a:p>
          <a:p>
            <a:pPr marL="456300" indent="-457200">
              <a:buFont typeface="+mj-lt"/>
              <a:buAutoNum type="arabicPeriod"/>
            </a:pPr>
            <a:r>
              <a:rPr lang="de-DE" sz="1800" dirty="0">
                <a:sym typeface="Wingdings" panose="05000000000000000000" pitchFamily="2" charset="2"/>
              </a:rPr>
              <a:t>Geburtstagsproblem  Modellierungen durch Simulation validieren</a:t>
            </a:r>
          </a:p>
          <a:p>
            <a:pPr marL="456300" indent="-457200">
              <a:buFont typeface="+mj-lt"/>
              <a:buAutoNum type="arabicPeriod"/>
            </a:pPr>
            <a:r>
              <a:rPr lang="de-DE" sz="1800" dirty="0">
                <a:sym typeface="Wingdings" panose="05000000000000000000" pitchFamily="2" charset="2"/>
              </a:rPr>
              <a:t>Visualisierungen zum Hypothesentests bzw. Konfidenzintervalle </a:t>
            </a:r>
            <a:br>
              <a:rPr lang="de-DE" sz="1800" dirty="0">
                <a:sym typeface="Wingdings" panose="05000000000000000000" pitchFamily="2" charset="2"/>
              </a:rPr>
            </a:br>
            <a:r>
              <a:rPr lang="de-DE" sz="1800" dirty="0">
                <a:sym typeface="Wingdings" panose="05000000000000000000" pitchFamily="2" charset="2"/>
              </a:rPr>
              <a:t>(z.B. dabei Fehler 1. und 2. Art visualisieren)</a:t>
            </a:r>
          </a:p>
          <a:p>
            <a:pPr marL="456300" indent="-457200">
              <a:buFont typeface="+mj-lt"/>
              <a:buAutoNum type="arabicPeriod"/>
            </a:pPr>
            <a:r>
              <a:rPr lang="de-DE" sz="1800" dirty="0">
                <a:sym typeface="Wingdings" panose="05000000000000000000" pitchFamily="2" charset="2"/>
              </a:rPr>
              <a:t>Treffpunktproblem  Modellierung durch Simulation inspiriert, Übergang zu stetigen Verteilungen</a:t>
            </a:r>
          </a:p>
          <a:p>
            <a:pPr marL="456300" indent="-457200">
              <a:buFont typeface="+mj-lt"/>
              <a:buAutoNum type="arabicPeriod"/>
            </a:pPr>
            <a:r>
              <a:rPr lang="de-DE" sz="1800" dirty="0">
                <a:sym typeface="Wingdings" panose="05000000000000000000" pitchFamily="2" charset="2"/>
              </a:rPr>
              <a:t>(anschließend: Normalverteilung)</a:t>
            </a:r>
            <a:endParaRPr lang="en-US" sz="1800" dirty="0"/>
          </a:p>
        </p:txBody>
      </p:sp>
      <p:sp>
        <p:nvSpPr>
          <p:cNvPr id="3" name="Titel 2"/>
          <p:cNvSpPr>
            <a:spLocks noGrp="1"/>
          </p:cNvSpPr>
          <p:nvPr>
            <p:ph type="title"/>
          </p:nvPr>
        </p:nvSpPr>
        <p:spPr>
          <a:xfrm>
            <a:off x="118781" y="417587"/>
            <a:ext cx="9001000" cy="490861"/>
          </a:xfrm>
        </p:spPr>
        <p:txBody>
          <a:bodyPr>
            <a:normAutofit fontScale="90000"/>
          </a:bodyPr>
          <a:lstStyle/>
          <a:p>
            <a:r>
              <a:rPr lang="de-DE" dirty="0"/>
              <a:t>Unterrichtsverlauf: Modellieren &amp; Simulieren mit digitalen Medien</a:t>
            </a:r>
            <a:endParaRPr lang="en-US" dirty="0"/>
          </a:p>
        </p:txBody>
      </p:sp>
      <p:sp>
        <p:nvSpPr>
          <p:cNvPr id="4" name="Rechteck 3"/>
          <p:cNvSpPr/>
          <p:nvPr/>
        </p:nvSpPr>
        <p:spPr bwMode="auto">
          <a:xfrm>
            <a:off x="179512" y="908448"/>
            <a:ext cx="8856984" cy="2143776"/>
          </a:xfrm>
          <a:prstGeom prst="rect">
            <a:avLst/>
          </a:prstGeom>
          <a:noFill/>
          <a:ln w="2857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sp>
        <p:nvSpPr>
          <p:cNvPr id="5" name="Rechteck 4"/>
          <p:cNvSpPr/>
          <p:nvPr/>
        </p:nvSpPr>
        <p:spPr bwMode="auto">
          <a:xfrm>
            <a:off x="179512" y="3071680"/>
            <a:ext cx="8856984" cy="1581456"/>
          </a:xfrm>
          <a:prstGeom prst="rect">
            <a:avLst/>
          </a:prstGeom>
          <a:noFill/>
          <a:ln w="2857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sp>
        <p:nvSpPr>
          <p:cNvPr id="6" name="Rechteck 5"/>
          <p:cNvSpPr/>
          <p:nvPr/>
        </p:nvSpPr>
        <p:spPr bwMode="auto">
          <a:xfrm>
            <a:off x="179512" y="4672592"/>
            <a:ext cx="8856984" cy="1800200"/>
          </a:xfrm>
          <a:prstGeom prst="rect">
            <a:avLst/>
          </a:prstGeom>
          <a:noFill/>
          <a:ln w="2857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sp>
        <p:nvSpPr>
          <p:cNvPr id="8" name="Textfeld 7"/>
          <p:cNvSpPr txBox="1"/>
          <p:nvPr/>
        </p:nvSpPr>
        <p:spPr>
          <a:xfrm rot="16200000">
            <a:off x="-560267" y="1670765"/>
            <a:ext cx="2232520" cy="707886"/>
          </a:xfrm>
          <a:prstGeom prst="rect">
            <a:avLst/>
          </a:prstGeom>
          <a:noFill/>
        </p:spPr>
        <p:txBody>
          <a:bodyPr wrap="square" rtlCol="0">
            <a:spAutoFit/>
          </a:bodyPr>
          <a:lstStyle/>
          <a:p>
            <a:pPr algn="ctr"/>
            <a:r>
              <a:rPr lang="de-DE" sz="2000" dirty="0">
                <a:latin typeface="Calibri" panose="020F0502020204030204" pitchFamily="34" charset="0"/>
              </a:rPr>
              <a:t>Einstieg in die Stochastik</a:t>
            </a:r>
          </a:p>
        </p:txBody>
      </p:sp>
      <p:sp>
        <p:nvSpPr>
          <p:cNvPr id="9" name="Textfeld 8"/>
          <p:cNvSpPr txBox="1"/>
          <p:nvPr/>
        </p:nvSpPr>
        <p:spPr>
          <a:xfrm rot="16200000">
            <a:off x="-312545" y="3652481"/>
            <a:ext cx="1692000" cy="707886"/>
          </a:xfrm>
          <a:prstGeom prst="rect">
            <a:avLst/>
          </a:prstGeom>
          <a:noFill/>
        </p:spPr>
        <p:txBody>
          <a:bodyPr wrap="square" rtlCol="0">
            <a:spAutoFit/>
          </a:bodyPr>
          <a:lstStyle/>
          <a:p>
            <a:pPr algn="ctr"/>
            <a:r>
              <a:rPr lang="de-DE" sz="2000" dirty="0">
                <a:latin typeface="Calibri" panose="020F0502020204030204" pitchFamily="34" charset="0"/>
              </a:rPr>
              <a:t>Binomial-</a:t>
            </a:r>
          </a:p>
          <a:p>
            <a:pPr algn="ctr"/>
            <a:r>
              <a:rPr lang="de-DE" sz="2000" dirty="0" err="1">
                <a:latin typeface="Calibri" panose="020F0502020204030204" pitchFamily="34" charset="0"/>
              </a:rPr>
              <a:t>verteilung</a:t>
            </a:r>
            <a:endParaRPr lang="de-DE" sz="2000" dirty="0">
              <a:latin typeface="Calibri" panose="020F0502020204030204" pitchFamily="34" charset="0"/>
            </a:endParaRPr>
          </a:p>
        </p:txBody>
      </p:sp>
      <p:sp>
        <p:nvSpPr>
          <p:cNvPr id="10" name="Textfeld 9"/>
          <p:cNvSpPr txBox="1"/>
          <p:nvPr/>
        </p:nvSpPr>
        <p:spPr>
          <a:xfrm rot="16200000">
            <a:off x="-290007" y="5253393"/>
            <a:ext cx="1692000" cy="707886"/>
          </a:xfrm>
          <a:prstGeom prst="rect">
            <a:avLst/>
          </a:prstGeom>
          <a:noFill/>
        </p:spPr>
        <p:txBody>
          <a:bodyPr wrap="square" rtlCol="0">
            <a:spAutoFit/>
          </a:bodyPr>
          <a:lstStyle/>
          <a:p>
            <a:pPr algn="ctr"/>
            <a:r>
              <a:rPr lang="de-DE" sz="2000" dirty="0">
                <a:latin typeface="Calibri" panose="020F0502020204030204" pitchFamily="34" charset="0"/>
              </a:rPr>
              <a:t>Hypothesen-testen</a:t>
            </a:r>
          </a:p>
        </p:txBody>
      </p:sp>
    </p:spTree>
    <p:extLst>
      <p:ext uri="{BB962C8B-B14F-4D97-AF65-F5344CB8AC3E}">
        <p14:creationId xmlns:p14="http://schemas.microsoft.com/office/powerpoint/2010/main" val="160164414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p:cNvSpPr/>
          <p:nvPr/>
        </p:nvSpPr>
        <p:spPr bwMode="auto">
          <a:xfrm>
            <a:off x="-340648" y="1052736"/>
            <a:ext cx="9089112" cy="1728192"/>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srgbClr val="F8B44F"/>
              </a:solidFill>
              <a:effectLst/>
              <a:uLnTx/>
              <a:uFillTx/>
              <a:latin typeface="Calibri" panose="020F0502020204030204" pitchFamily="34" charset="0"/>
              <a:ea typeface="ＭＳ Ｐゴシック" charset="-128"/>
            </a:endParaRPr>
          </a:p>
        </p:txBody>
      </p:sp>
      <p:sp>
        <p:nvSpPr>
          <p:cNvPr id="2" name="Inhaltsplatzhalter 1"/>
          <p:cNvSpPr>
            <a:spLocks noGrp="1"/>
          </p:cNvSpPr>
          <p:nvPr>
            <p:ph idx="1"/>
          </p:nvPr>
        </p:nvSpPr>
        <p:spPr/>
        <p:txBody>
          <a:bodyPr/>
          <a:lstStyle/>
          <a:p>
            <a:pPr marL="0" indent="0">
              <a:buNone/>
            </a:pPr>
            <a:r>
              <a:rPr lang="de-DE" dirty="0"/>
              <a:t>Entwerfen Sie einen (groben) Unterrichtsverlauf zu einem stochastischen Thema, der die Möglichkeiten, die Sie heute in Bezug auf digitale Werkzeuge kennengelernt haben, nutzt. </a:t>
            </a:r>
          </a:p>
          <a:p>
            <a:pPr marL="0" indent="0">
              <a:buNone/>
            </a:pPr>
            <a:r>
              <a:rPr lang="de-DE" dirty="0"/>
              <a:t>Diskutieren Sie Ihre Ideen in der Gruppe und bereiten Sie deren Präsentation im Plenum vor.</a:t>
            </a:r>
            <a:endParaRPr lang="en-US" dirty="0"/>
          </a:p>
        </p:txBody>
      </p:sp>
      <p:sp>
        <p:nvSpPr>
          <p:cNvPr id="3" name="Titel 2"/>
          <p:cNvSpPr>
            <a:spLocks noGrp="1"/>
          </p:cNvSpPr>
          <p:nvPr>
            <p:ph type="title"/>
          </p:nvPr>
        </p:nvSpPr>
        <p:spPr/>
        <p:txBody>
          <a:bodyPr>
            <a:normAutofit fontScale="90000"/>
          </a:bodyPr>
          <a:lstStyle/>
          <a:p>
            <a:r>
              <a:rPr lang="de-DE" dirty="0"/>
              <a:t>Planung eines Unterrichtsverlaufs</a:t>
            </a:r>
            <a:endParaRPr lang="en-US" dirty="0"/>
          </a:p>
        </p:txBody>
      </p:sp>
    </p:spTree>
    <p:extLst>
      <p:ext uri="{BB962C8B-B14F-4D97-AF65-F5344CB8AC3E}">
        <p14:creationId xmlns:p14="http://schemas.microsoft.com/office/powerpoint/2010/main" val="57361406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p:cNvSpPr/>
          <p:nvPr/>
        </p:nvSpPr>
        <p:spPr bwMode="auto">
          <a:xfrm>
            <a:off x="-340648" y="1052736"/>
            <a:ext cx="9089112" cy="1728192"/>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srgbClr val="F8B44F"/>
              </a:solidFill>
              <a:effectLst/>
              <a:uLnTx/>
              <a:uFillTx/>
              <a:latin typeface="Calibri" panose="020F0502020204030204" pitchFamily="34" charset="0"/>
              <a:ea typeface="ＭＳ Ｐゴシック" charset="-128"/>
            </a:endParaRPr>
          </a:p>
        </p:txBody>
      </p:sp>
      <p:sp>
        <p:nvSpPr>
          <p:cNvPr id="2" name="Inhaltsplatzhalter 1"/>
          <p:cNvSpPr>
            <a:spLocks noGrp="1"/>
          </p:cNvSpPr>
          <p:nvPr>
            <p:ph idx="1"/>
          </p:nvPr>
        </p:nvSpPr>
        <p:spPr/>
        <p:txBody>
          <a:bodyPr/>
          <a:lstStyle/>
          <a:p>
            <a:pPr marL="342900"/>
            <a:r>
              <a:rPr lang="de-DE" dirty="0"/>
              <a:t>Bilden Sie Gruppen, in denen Sie jeweils mit dem selben Lehrwerk arbeiten.</a:t>
            </a:r>
          </a:p>
          <a:p>
            <a:pPr marL="342900"/>
            <a:r>
              <a:rPr lang="de-DE" dirty="0"/>
              <a:t>Sichten Sie Ihr Lehrwerk nach Schnittstellen, an denen der Einsatz digitaler Werkzeuge im Inhaltsbereich Stochastik didaktisch sinnvoll ist.</a:t>
            </a:r>
          </a:p>
          <a:p>
            <a:pPr marL="342900"/>
            <a:r>
              <a:rPr lang="de-DE" dirty="0"/>
              <a:t>Bereiten Sie eine Zusammenfassung Ihrer Erkenntnisse im Plenum vor.</a:t>
            </a:r>
            <a:endParaRPr lang="en-US" dirty="0"/>
          </a:p>
        </p:txBody>
      </p:sp>
      <p:sp>
        <p:nvSpPr>
          <p:cNvPr id="3" name="Titel 2"/>
          <p:cNvSpPr>
            <a:spLocks noGrp="1"/>
          </p:cNvSpPr>
          <p:nvPr>
            <p:ph type="title"/>
          </p:nvPr>
        </p:nvSpPr>
        <p:spPr/>
        <p:txBody>
          <a:bodyPr>
            <a:normAutofit fontScale="90000"/>
          </a:bodyPr>
          <a:lstStyle/>
          <a:p>
            <a:r>
              <a:rPr lang="de-DE" dirty="0"/>
              <a:t>Unterrichtsverlauf im Lehrwerk, Einsatz </a:t>
            </a:r>
            <a:r>
              <a:rPr lang="de-DE" dirty="0">
                <a:sym typeface="Wingdings" panose="05000000000000000000" pitchFamily="2" charset="2"/>
              </a:rPr>
              <a:t>digitale Werkzeuge</a:t>
            </a:r>
            <a:endParaRPr lang="en-US" dirty="0"/>
          </a:p>
        </p:txBody>
      </p:sp>
    </p:spTree>
    <p:extLst>
      <p:ext uri="{BB962C8B-B14F-4D97-AF65-F5344CB8AC3E}">
        <p14:creationId xmlns:p14="http://schemas.microsoft.com/office/powerpoint/2010/main" val="41854557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a:t>Bei der Verwendung von GeoGebra empfehlen wir, auf </a:t>
            </a:r>
            <a:r>
              <a:rPr lang="de-DE" b="1" dirty="0"/>
              <a:t>GeoGebra Classic 6 </a:t>
            </a:r>
            <a:r>
              <a:rPr lang="de-DE" dirty="0"/>
              <a:t>zurückzugreifen. In dieser Version sind sämtliche Funktionen enthalten. </a:t>
            </a:r>
          </a:p>
          <a:p>
            <a:r>
              <a:rPr lang="de-DE" dirty="0"/>
              <a:t>Alternativ kann man auch auf GeoGebra (Classic) 5 zurückgreifen. Es verfügt über die selben Funktionalitäten, allerdings sind Design und Menüführung an wenigen Stellen leicht abweichend. </a:t>
            </a:r>
          </a:p>
          <a:p>
            <a:r>
              <a:rPr lang="de-DE" dirty="0"/>
              <a:t>Bevor man sich mit Berechnungen, Visualisierung und Simulationen im Bereich der Statistik und Wahrscheinlichkeitsrechnung beschäftigt, sollte man sich zunächst mit einigen grundlegenden Funktionen und Elementen im Umgang mit GeoGebra beschäftigen. </a:t>
            </a:r>
          </a:p>
          <a:p>
            <a:r>
              <a:rPr lang="de-DE" dirty="0"/>
              <a:t>Folgende drei Fenster sind im weiteren Verlauf relevant und werden und werden mit Hilfe von kleineren Aufgaben und Hilfekarten erkundet:</a:t>
            </a:r>
          </a:p>
          <a:p>
            <a:pPr marL="800100" lvl="1" indent="-342900">
              <a:buClr>
                <a:schemeClr val="tx2"/>
              </a:buClr>
              <a:buFont typeface="+mj-lt"/>
              <a:buAutoNum type="arabicPeriod"/>
            </a:pPr>
            <a:r>
              <a:rPr lang="de-DE" b="1" dirty="0"/>
              <a:t>Algebra-Fenster</a:t>
            </a:r>
          </a:p>
          <a:p>
            <a:pPr marL="800100" lvl="1" indent="-342900">
              <a:buClr>
                <a:schemeClr val="tx2"/>
              </a:buClr>
              <a:buFont typeface="+mj-lt"/>
              <a:buAutoNum type="arabicPeriod"/>
            </a:pPr>
            <a:r>
              <a:rPr lang="de-DE" b="1" dirty="0"/>
              <a:t>Grafik-Fenster</a:t>
            </a:r>
          </a:p>
          <a:p>
            <a:pPr marL="800100" lvl="1" indent="-342900">
              <a:buClr>
                <a:schemeClr val="tx2"/>
              </a:buClr>
              <a:buFont typeface="+mj-lt"/>
              <a:buAutoNum type="arabicPeriod"/>
            </a:pPr>
            <a:r>
              <a:rPr lang="de-DE" b="1" dirty="0"/>
              <a:t>Tabellen-fenster</a:t>
            </a:r>
          </a:p>
        </p:txBody>
      </p:sp>
      <p:sp>
        <p:nvSpPr>
          <p:cNvPr id="3" name="Titel 2"/>
          <p:cNvSpPr>
            <a:spLocks noGrp="1"/>
          </p:cNvSpPr>
          <p:nvPr>
            <p:ph type="title"/>
          </p:nvPr>
        </p:nvSpPr>
        <p:spPr/>
        <p:txBody>
          <a:bodyPr>
            <a:normAutofit fontScale="90000"/>
          </a:bodyPr>
          <a:lstStyle/>
          <a:p>
            <a:r>
              <a:rPr lang="de-DE" dirty="0"/>
              <a:t>Grundlegende Einführung GeoGebra</a:t>
            </a:r>
          </a:p>
        </p:txBody>
      </p:sp>
    </p:spTree>
    <p:extLst>
      <p:ext uri="{BB962C8B-B14F-4D97-AF65-F5344CB8AC3E}">
        <p14:creationId xmlns:p14="http://schemas.microsoft.com/office/powerpoint/2010/main" val="204233754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3"/>
          <p:cNvSpPr>
            <a:spLocks noGrp="1"/>
          </p:cNvSpPr>
          <p:nvPr>
            <p:ph type="title"/>
          </p:nvPr>
        </p:nvSpPr>
        <p:spPr>
          <a:xfrm>
            <a:off x="467544" y="3284984"/>
            <a:ext cx="8424936" cy="490861"/>
          </a:xfrm>
        </p:spPr>
        <p:txBody>
          <a:bodyPr>
            <a:noAutofit/>
          </a:bodyPr>
          <a:lstStyle/>
          <a:p>
            <a:pPr algn="ctr">
              <a:spcBef>
                <a:spcPts val="0"/>
              </a:spcBef>
              <a:spcAft>
                <a:spcPts val="0"/>
              </a:spcAft>
            </a:pPr>
            <a:r>
              <a:rPr lang="de-DE" dirty="0"/>
              <a:t>Ende des Fortbildungsbausteins</a:t>
            </a:r>
            <a:br>
              <a:rPr lang="de-DE" dirty="0"/>
            </a:br>
            <a:br>
              <a:rPr lang="de-DE" dirty="0"/>
            </a:br>
            <a:r>
              <a:rPr lang="de-DE" dirty="0"/>
              <a:t>Vielen Dank für Ihre Mitarbeit! </a:t>
            </a:r>
          </a:p>
        </p:txBody>
      </p:sp>
    </p:spTree>
    <p:extLst>
      <p:ext uri="{BB962C8B-B14F-4D97-AF65-F5344CB8AC3E}">
        <p14:creationId xmlns:p14="http://schemas.microsoft.com/office/powerpoint/2010/main" val="13749641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p:cNvPicPr>
            <a:picLocks noChangeAspect="1"/>
          </p:cNvPicPr>
          <p:nvPr/>
        </p:nvPicPr>
        <p:blipFill rotWithShape="1">
          <a:blip r:embed="rId2"/>
          <a:srcRect l="-6" r="67456" b="5900"/>
          <a:stretch/>
        </p:blipFill>
        <p:spPr>
          <a:xfrm>
            <a:off x="672" y="1126282"/>
            <a:ext cx="9030466" cy="4895006"/>
          </a:xfrm>
          <a:prstGeom prst="rect">
            <a:avLst/>
          </a:prstGeom>
        </p:spPr>
      </p:pic>
      <p:sp>
        <p:nvSpPr>
          <p:cNvPr id="3" name="Titel 2"/>
          <p:cNvSpPr>
            <a:spLocks noGrp="1"/>
          </p:cNvSpPr>
          <p:nvPr>
            <p:ph type="title"/>
          </p:nvPr>
        </p:nvSpPr>
        <p:spPr/>
        <p:txBody>
          <a:bodyPr>
            <a:normAutofit fontScale="90000"/>
          </a:bodyPr>
          <a:lstStyle/>
          <a:p>
            <a:r>
              <a:rPr lang="de-DE" dirty="0"/>
              <a:t>Erstes Öffnen von </a:t>
            </a:r>
            <a:r>
              <a:rPr lang="de-DE" dirty="0" err="1"/>
              <a:t>GeoGebra</a:t>
            </a:r>
            <a:r>
              <a:rPr lang="de-DE" dirty="0"/>
              <a:t> Classic 6</a:t>
            </a:r>
          </a:p>
        </p:txBody>
      </p:sp>
      <p:sp>
        <p:nvSpPr>
          <p:cNvPr id="9" name="Textfeld 8"/>
          <p:cNvSpPr txBox="1"/>
          <p:nvPr/>
        </p:nvSpPr>
        <p:spPr>
          <a:xfrm>
            <a:off x="312699" y="2846859"/>
            <a:ext cx="1114944" cy="707886"/>
          </a:xfrm>
          <a:prstGeom prst="rect">
            <a:avLst/>
          </a:prstGeom>
          <a:noFill/>
          <a:ln w="28575">
            <a:solidFill>
              <a:srgbClr val="327A86"/>
            </a:solidFill>
          </a:ln>
        </p:spPr>
        <p:txBody>
          <a:bodyPr wrap="square" rtlCol="0">
            <a:spAutoFit/>
          </a:bodyPr>
          <a:lstStyle/>
          <a:p>
            <a:r>
              <a:rPr lang="de-DE" sz="2000" b="1" dirty="0">
                <a:latin typeface="Calibri" panose="020F0502020204030204" pitchFamily="34" charset="0"/>
              </a:rPr>
              <a:t>Algebra-Fenster</a:t>
            </a:r>
          </a:p>
        </p:txBody>
      </p:sp>
      <p:sp>
        <p:nvSpPr>
          <p:cNvPr id="10" name="Rechteck 9"/>
          <p:cNvSpPr/>
          <p:nvPr/>
        </p:nvSpPr>
        <p:spPr bwMode="auto">
          <a:xfrm>
            <a:off x="672" y="1484784"/>
            <a:ext cx="1835024" cy="3456384"/>
          </a:xfrm>
          <a:prstGeom prst="rect">
            <a:avLst/>
          </a:prstGeom>
          <a:noFill/>
          <a:ln w="2857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sp>
        <p:nvSpPr>
          <p:cNvPr id="11" name="Textfeld 10"/>
          <p:cNvSpPr txBox="1"/>
          <p:nvPr/>
        </p:nvSpPr>
        <p:spPr>
          <a:xfrm>
            <a:off x="2123728" y="1700808"/>
            <a:ext cx="1693368" cy="400110"/>
          </a:xfrm>
          <a:prstGeom prst="rect">
            <a:avLst/>
          </a:prstGeom>
          <a:noFill/>
          <a:ln w="28575">
            <a:solidFill>
              <a:srgbClr val="FFC000"/>
            </a:solidFill>
          </a:ln>
        </p:spPr>
        <p:txBody>
          <a:bodyPr wrap="square" rtlCol="0">
            <a:spAutoFit/>
          </a:bodyPr>
          <a:lstStyle/>
          <a:p>
            <a:r>
              <a:rPr lang="de-DE" sz="2000" b="1" dirty="0">
                <a:latin typeface="Calibri" panose="020F0502020204030204" pitchFamily="34" charset="0"/>
              </a:rPr>
              <a:t>Grafik-Fenster</a:t>
            </a:r>
          </a:p>
        </p:txBody>
      </p:sp>
      <p:sp>
        <p:nvSpPr>
          <p:cNvPr id="12" name="Rechteck 11"/>
          <p:cNvSpPr/>
          <p:nvPr/>
        </p:nvSpPr>
        <p:spPr bwMode="auto">
          <a:xfrm>
            <a:off x="1864076" y="1484784"/>
            <a:ext cx="7167062" cy="3456384"/>
          </a:xfrm>
          <a:prstGeom prst="rect">
            <a:avLst/>
          </a:prstGeom>
          <a:noFill/>
          <a:ln w="2857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sp>
        <p:nvSpPr>
          <p:cNvPr id="13" name="Textfeld 12"/>
          <p:cNvSpPr txBox="1"/>
          <p:nvPr/>
        </p:nvSpPr>
        <p:spPr>
          <a:xfrm>
            <a:off x="6300192" y="5229200"/>
            <a:ext cx="1368152" cy="707886"/>
          </a:xfrm>
          <a:prstGeom prst="rect">
            <a:avLst/>
          </a:prstGeom>
          <a:noFill/>
          <a:ln w="28575">
            <a:solidFill>
              <a:srgbClr val="FF0000"/>
            </a:solidFill>
          </a:ln>
        </p:spPr>
        <p:txBody>
          <a:bodyPr wrap="square" rtlCol="0">
            <a:spAutoFit/>
          </a:bodyPr>
          <a:lstStyle/>
          <a:p>
            <a:r>
              <a:rPr lang="de-DE" sz="2000" b="1" dirty="0">
                <a:latin typeface="Calibri" panose="020F0502020204030204" pitchFamily="34" charset="0"/>
              </a:rPr>
              <a:t>Bildschirm-Tastatur</a:t>
            </a:r>
          </a:p>
        </p:txBody>
      </p:sp>
      <p:sp>
        <p:nvSpPr>
          <p:cNvPr id="14" name="Rechteck 13"/>
          <p:cNvSpPr/>
          <p:nvPr/>
        </p:nvSpPr>
        <p:spPr bwMode="auto">
          <a:xfrm>
            <a:off x="3025008" y="4969743"/>
            <a:ext cx="4715344" cy="108012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sp>
        <p:nvSpPr>
          <p:cNvPr id="15" name="Textfeld 14"/>
          <p:cNvSpPr txBox="1"/>
          <p:nvPr/>
        </p:nvSpPr>
        <p:spPr>
          <a:xfrm>
            <a:off x="286019" y="1959722"/>
            <a:ext cx="973613" cy="369332"/>
          </a:xfrm>
          <a:prstGeom prst="rect">
            <a:avLst/>
          </a:prstGeom>
          <a:noFill/>
          <a:ln w="28575">
            <a:solidFill>
              <a:srgbClr val="327A86"/>
            </a:solidFill>
          </a:ln>
        </p:spPr>
        <p:txBody>
          <a:bodyPr wrap="square" rtlCol="0">
            <a:spAutoFit/>
          </a:bodyPr>
          <a:lstStyle/>
          <a:p>
            <a:r>
              <a:rPr lang="de-DE" sz="1800" dirty="0">
                <a:latin typeface="Calibri" panose="020F0502020204030204" pitchFamily="34" charset="0"/>
              </a:rPr>
              <a:t>Eingabe</a:t>
            </a:r>
          </a:p>
        </p:txBody>
      </p:sp>
      <p:cxnSp>
        <p:nvCxnSpPr>
          <p:cNvPr id="17" name="Gerade Verbindung mit Pfeil 16"/>
          <p:cNvCxnSpPr>
            <a:stCxn id="15" idx="0"/>
          </p:cNvCxnSpPr>
          <p:nvPr/>
        </p:nvCxnSpPr>
        <p:spPr bwMode="auto">
          <a:xfrm flipH="1" flipV="1">
            <a:off x="467544" y="1628800"/>
            <a:ext cx="305282" cy="330922"/>
          </a:xfrm>
          <a:prstGeom prst="straightConnector1">
            <a:avLst/>
          </a:prstGeom>
          <a:solidFill>
            <a:schemeClr val="accent1"/>
          </a:solidFill>
          <a:ln w="28575" cap="flat" cmpd="sng" algn="ctr">
            <a:solidFill>
              <a:srgbClr val="327A86"/>
            </a:solidFill>
            <a:prstDash val="solid"/>
            <a:round/>
            <a:headEnd type="none" w="med" len="med"/>
            <a:tailEnd type="triangle"/>
          </a:ln>
          <a:effectLst/>
        </p:spPr>
      </p:cxnSp>
    </p:spTree>
    <p:extLst>
      <p:ext uri="{BB962C8B-B14F-4D97-AF65-F5344CB8AC3E}">
        <p14:creationId xmlns:p14="http://schemas.microsoft.com/office/powerpoint/2010/main" val="12029906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323528" y="1124744"/>
            <a:ext cx="5688632" cy="5400600"/>
          </a:xfrm>
        </p:spPr>
        <p:txBody>
          <a:bodyPr/>
          <a:lstStyle/>
          <a:p>
            <a:r>
              <a:rPr lang="de-DE" dirty="0"/>
              <a:t>Beim Öffnen eines neuen Dokumentes werden das Algebra-, das Grafik-Fenster und die Bildschirmtastatur standardmäßig geöffnet. </a:t>
            </a:r>
          </a:p>
          <a:p>
            <a:r>
              <a:rPr lang="de-DE" dirty="0"/>
              <a:t>Im Algebra-Fenster befindet sich auch die </a:t>
            </a:r>
            <a:r>
              <a:rPr lang="de-DE" b="1" i="1" dirty="0"/>
              <a:t>Eingabe</a:t>
            </a:r>
            <a:r>
              <a:rPr lang="de-DE" dirty="0"/>
              <a:t>, in die man Funktionen und Befehle eingeben kann.</a:t>
            </a:r>
          </a:p>
          <a:p>
            <a:r>
              <a:rPr lang="de-DE" dirty="0"/>
              <a:t>Sobald Funktionen oder auch andere Objekte wie Schieberegler definiert wurden, finden sich diese im Algebra-Fenster wieder. Dabei wird nach Objekttyp (z. B. Funktion oder Zahl) unterschieden. </a:t>
            </a:r>
          </a:p>
          <a:p>
            <a:pPr marL="0" indent="0">
              <a:buNone/>
            </a:pPr>
            <a:endParaRPr lang="de-DE" dirty="0"/>
          </a:p>
        </p:txBody>
      </p:sp>
      <p:sp>
        <p:nvSpPr>
          <p:cNvPr id="3" name="Titel 2"/>
          <p:cNvSpPr>
            <a:spLocks noGrp="1"/>
          </p:cNvSpPr>
          <p:nvPr>
            <p:ph type="title"/>
          </p:nvPr>
        </p:nvSpPr>
        <p:spPr/>
        <p:txBody>
          <a:bodyPr>
            <a:normAutofit fontScale="90000"/>
          </a:bodyPr>
          <a:lstStyle/>
          <a:p>
            <a:r>
              <a:rPr lang="de-DE" dirty="0"/>
              <a:t>Das Algebra-Fenster</a:t>
            </a:r>
          </a:p>
        </p:txBody>
      </p:sp>
      <p:pic>
        <p:nvPicPr>
          <p:cNvPr id="7" name="Grafik 6"/>
          <p:cNvPicPr>
            <a:picLocks noChangeAspect="1"/>
          </p:cNvPicPr>
          <p:nvPr/>
        </p:nvPicPr>
        <p:blipFill rotWithShape="1">
          <a:blip r:embed="rId2"/>
          <a:srcRect r="42612" b="59341"/>
          <a:stretch/>
        </p:blipFill>
        <p:spPr>
          <a:xfrm>
            <a:off x="6084168" y="1237033"/>
            <a:ext cx="2850630" cy="2574509"/>
          </a:xfrm>
          <a:prstGeom prst="rect">
            <a:avLst/>
          </a:prstGeom>
          <a:ln w="28575">
            <a:solidFill>
              <a:srgbClr val="327A86"/>
            </a:solidFill>
          </a:ln>
        </p:spPr>
      </p:pic>
      <p:grpSp>
        <p:nvGrpSpPr>
          <p:cNvPr id="27" name="Gruppieren 26"/>
          <p:cNvGrpSpPr/>
          <p:nvPr/>
        </p:nvGrpSpPr>
        <p:grpSpPr>
          <a:xfrm>
            <a:off x="755576" y="5116974"/>
            <a:ext cx="6912768" cy="1323439"/>
            <a:chOff x="302221" y="5214456"/>
            <a:chExt cx="6912768" cy="1323439"/>
          </a:xfrm>
        </p:grpSpPr>
        <p:sp>
          <p:nvSpPr>
            <p:cNvPr id="25" name="Rechteck 24"/>
            <p:cNvSpPr/>
            <p:nvPr/>
          </p:nvSpPr>
          <p:spPr>
            <a:xfrm>
              <a:off x="302221" y="5214456"/>
              <a:ext cx="6912768" cy="1323439"/>
            </a:xfrm>
            <a:prstGeom prst="rect">
              <a:avLst/>
            </a:prstGeom>
            <a:ln w="28575">
              <a:solidFill>
                <a:srgbClr val="FF0000"/>
              </a:solidFill>
            </a:ln>
          </p:spPr>
          <p:txBody>
            <a:bodyPr wrap="square">
              <a:spAutoFit/>
            </a:bodyPr>
            <a:lstStyle/>
            <a:p>
              <a:r>
                <a:rPr lang="de-DE" sz="2000" b="1" dirty="0">
                  <a:latin typeface="Calibri" panose="020F0502020204030204" pitchFamily="34" charset="0"/>
                  <a:cs typeface="Calibri" panose="020F0502020204030204" pitchFamily="34" charset="0"/>
                </a:rPr>
                <a:t>Hinweis:</a:t>
              </a:r>
            </a:p>
            <a:p>
              <a:r>
                <a:rPr lang="de-DE" sz="2000" kern="0" dirty="0">
                  <a:latin typeface="Calibri" panose="020F0502020204030204" pitchFamily="34" charset="0"/>
                  <a:cs typeface="Calibri" panose="020F0502020204030204" pitchFamily="34" charset="0"/>
                </a:rPr>
                <a:t>Falls man eine falsche Eingabe oder unabsichtliche Verschiebung gemacht hat, kann diese mit [STRG]+[Z] bzw.          rückgängig gemacht werden. </a:t>
              </a:r>
              <a:endParaRPr lang="de-DE" sz="2000" dirty="0">
                <a:latin typeface="Calibri" panose="020F0502020204030204" pitchFamily="34" charset="0"/>
                <a:cs typeface="Calibri" panose="020F0502020204030204" pitchFamily="34" charset="0"/>
              </a:endParaRPr>
            </a:p>
          </p:txBody>
        </p:sp>
        <p:pic>
          <p:nvPicPr>
            <p:cNvPr id="26" name="Grafik 25"/>
            <p:cNvPicPr>
              <a:picLocks noChangeAspect="1"/>
            </p:cNvPicPr>
            <p:nvPr/>
          </p:nvPicPr>
          <p:blipFill>
            <a:blip r:embed="rId3"/>
            <a:stretch>
              <a:fillRect/>
            </a:stretch>
          </p:blipFill>
          <p:spPr>
            <a:xfrm>
              <a:off x="5076056" y="5847600"/>
              <a:ext cx="381000" cy="342900"/>
            </a:xfrm>
            <a:prstGeom prst="rect">
              <a:avLst/>
            </a:prstGeom>
          </p:spPr>
        </p:pic>
      </p:grpSp>
    </p:spTree>
    <p:extLst>
      <p:ext uri="{BB962C8B-B14F-4D97-AF65-F5344CB8AC3E}">
        <p14:creationId xmlns:p14="http://schemas.microsoft.com/office/powerpoint/2010/main" val="787630167"/>
      </p:ext>
    </p:extLst>
  </p:cSld>
  <p:clrMapOvr>
    <a:masterClrMapping/>
  </p:clrMapOvr>
</p:sld>
</file>

<file path=ppt/theme/theme1.xml><?xml version="1.0" encoding="utf-8"?>
<a:theme xmlns:a="http://schemas.openxmlformats.org/drawingml/2006/main" name="Folien_DZLM_122016">
  <a:themeElements>
    <a:clrScheme name="DZLM">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00B0F0"/>
      </a:hlink>
      <a:folHlink>
        <a:srgbClr val="800080"/>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2.xml><?xml version="1.0" encoding="utf-8"?>
<a:theme xmlns:a="http://schemas.openxmlformats.org/drawingml/2006/main" name="1_FortbildnerFolien">
  <a:themeElements>
    <a:clrScheme name="Benutzerdefiniert 1">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327A86"/>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DZLM">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00B0F0"/>
    </a:hlink>
    <a:folHlink>
      <a:srgbClr val="800080"/>
    </a:folHlink>
  </a:clrScheme>
</a:themeOverride>
</file>

<file path=ppt/theme/themeOverride2.xml><?xml version="1.0" encoding="utf-8"?>
<a:themeOverride xmlns:a="http://schemas.openxmlformats.org/drawingml/2006/main">
  <a:clrScheme name="DZLM">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00B0F0"/>
    </a:hlink>
    <a:folHlink>
      <a:srgbClr val="800080"/>
    </a:folHlink>
  </a:clrScheme>
</a:themeOverride>
</file>

<file path=ppt/theme/themeOverride3.xml><?xml version="1.0" encoding="utf-8"?>
<a:themeOverride xmlns:a="http://schemas.openxmlformats.org/drawingml/2006/main">
  <a:clrScheme name="DZLM">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00B0F0"/>
    </a:hlink>
    <a:folHlink>
      <a:srgbClr val="800080"/>
    </a:folHlink>
  </a:clrScheme>
</a:themeOverride>
</file>

<file path=ppt/theme/themeOverride4.xml><?xml version="1.0" encoding="utf-8"?>
<a:themeOverride xmlns:a="http://schemas.openxmlformats.org/drawingml/2006/main">
  <a:clrScheme name="DZLM">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00B0F0"/>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0</TotalTime>
  <Words>5259</Words>
  <Application>Microsoft Office PowerPoint</Application>
  <PresentationFormat>Bildschirmpräsentation (4:3)</PresentationFormat>
  <Paragraphs>551</Paragraphs>
  <Slides>70</Slides>
  <Notes>28</Notes>
  <HiddenSlides>14</HiddenSlides>
  <MMClips>0</MMClips>
  <ScaleCrop>false</ScaleCrop>
  <HeadingPairs>
    <vt:vector size="6" baseType="variant">
      <vt:variant>
        <vt:lpstr>Verwendete Schriftarten</vt:lpstr>
      </vt:variant>
      <vt:variant>
        <vt:i4>4</vt:i4>
      </vt:variant>
      <vt:variant>
        <vt:lpstr>Design</vt:lpstr>
      </vt:variant>
      <vt:variant>
        <vt:i4>2</vt:i4>
      </vt:variant>
      <vt:variant>
        <vt:lpstr>Folientitel</vt:lpstr>
      </vt:variant>
      <vt:variant>
        <vt:i4>70</vt:i4>
      </vt:variant>
    </vt:vector>
  </HeadingPairs>
  <TitlesOfParts>
    <vt:vector size="76" baseType="lpstr">
      <vt:lpstr>Arial</vt:lpstr>
      <vt:lpstr>Calibri</vt:lpstr>
      <vt:lpstr>Cambria Math</vt:lpstr>
      <vt:lpstr>Wingdings</vt:lpstr>
      <vt:lpstr>Folien_DZLM_122016</vt:lpstr>
      <vt:lpstr>1_FortbildnerFolien</vt:lpstr>
      <vt:lpstr>Stochastik kompakt  Stochastik mit digitalen Werkzeugen (TI-Nspire CX II, CASIO fx-CG50 und GeoGebra) </vt:lpstr>
      <vt:lpstr>Hinweise zu den Lizenzbedingungen</vt:lpstr>
      <vt:lpstr>Achtung!</vt:lpstr>
      <vt:lpstr>Informationen zu den Hilfekarten</vt:lpstr>
      <vt:lpstr>Gliederung</vt:lpstr>
      <vt:lpstr>Vorschlag für eine Zeitstruktur</vt:lpstr>
      <vt:lpstr>Grundlegende Einführung GeoGebra</vt:lpstr>
      <vt:lpstr>Erstes Öffnen von GeoGebra Classic 6</vt:lpstr>
      <vt:lpstr>Das Algebra-Fenster</vt:lpstr>
      <vt:lpstr>Das Grafik-Fenster</vt:lpstr>
      <vt:lpstr>Arbeitsauftrag</vt:lpstr>
      <vt:lpstr>Das Tabellen-Fenster</vt:lpstr>
      <vt:lpstr>Arbeitsauftrag</vt:lpstr>
      <vt:lpstr>Vorzüge von GeoGebra Classic 6</vt:lpstr>
      <vt:lpstr>GeoGebra-Tube</vt:lpstr>
      <vt:lpstr>Speichern von GeoGebra-Dateien</vt:lpstr>
      <vt:lpstr>Gliederung</vt:lpstr>
      <vt:lpstr>Vorschlag für eine Zeitstruktur</vt:lpstr>
      <vt:lpstr>(Rechen-)Befehle zur Stochastik</vt:lpstr>
      <vt:lpstr>Arbeitsauftrag</vt:lpstr>
      <vt:lpstr>Arbeitsauftrag</vt:lpstr>
      <vt:lpstr>(Rechen-)Befehle zur Stochastik</vt:lpstr>
      <vt:lpstr>Visualisierungen der Binomialverteilung </vt:lpstr>
      <vt:lpstr>Arbeitsauftrag</vt:lpstr>
      <vt:lpstr>Arbeitsauftrag</vt:lpstr>
      <vt:lpstr>Arbeitsauftrag</vt:lpstr>
      <vt:lpstr>Visualisierungen zu Verteilungen</vt:lpstr>
      <vt:lpstr>Normalverteilung</vt:lpstr>
      <vt:lpstr>Informationen für die Moderation</vt:lpstr>
      <vt:lpstr>Gliederung</vt:lpstr>
      <vt:lpstr>Vorschlag für eine Zeitstruktur</vt:lpstr>
      <vt:lpstr>Statistische Auswertungen</vt:lpstr>
      <vt:lpstr>Statistische Auswertungen</vt:lpstr>
      <vt:lpstr>Arbeitsauftrag</vt:lpstr>
      <vt:lpstr>Arbeitsauftrag</vt:lpstr>
      <vt:lpstr>Differenz trifft</vt:lpstr>
      <vt:lpstr>Austausch über den Einsatz von Visualisierungen</vt:lpstr>
      <vt:lpstr>Austausch über den Einsatz von Visualisierungen (Teil 1)</vt:lpstr>
      <vt:lpstr>Austausch über den Einsatz von Visualisierungen (Teil 2)</vt:lpstr>
      <vt:lpstr>Gliederung</vt:lpstr>
      <vt:lpstr>Vorschlag für eine Zeitstruktur</vt:lpstr>
      <vt:lpstr>Erzeugen von Zufallszahlen in GeoGebra</vt:lpstr>
      <vt:lpstr>Urnenziehung in GeoGebra</vt:lpstr>
      <vt:lpstr>Einschränkung in GeoGebra 6</vt:lpstr>
      <vt:lpstr>Arbeitsauftrag</vt:lpstr>
      <vt:lpstr>Weiterführende Aufgabe:</vt:lpstr>
      <vt:lpstr>Lösungsansatz Zusatzaufgabe</vt:lpstr>
      <vt:lpstr>Lösungsansatz Zusatzaufgabe</vt:lpstr>
      <vt:lpstr>Exkurs: Arten des Simulationseinsatzes</vt:lpstr>
      <vt:lpstr>Exkurs: Aktivitätsstufen des Simulationseinsatzes</vt:lpstr>
      <vt:lpstr>Exkurs: Simulationsplan als Strukturierungshilfe</vt:lpstr>
      <vt:lpstr>Exkurs: Vorteile von Simulationen</vt:lpstr>
      <vt:lpstr>Exkurs: Simulation des 10/20-Testproblem</vt:lpstr>
      <vt:lpstr>Exkurs: Simulationsplan am Beispiel des 10/20-Testproblems (Teil 1)</vt:lpstr>
      <vt:lpstr>Exkurs: Simulationsplan am Beispiel des 10/20-Testproblems (Teil 2)</vt:lpstr>
      <vt:lpstr>Nutzen von Simulationen</vt:lpstr>
      <vt:lpstr>Gliederung</vt:lpstr>
      <vt:lpstr>Vorschlag für eine Zeitstruktur</vt:lpstr>
      <vt:lpstr>Moderationsimpuls</vt:lpstr>
      <vt:lpstr>Leitfragen zur Sammelphase</vt:lpstr>
      <vt:lpstr>Interessante Simulationskontexte</vt:lpstr>
      <vt:lpstr>Beispiele: Welche Aufgabe verfolgt welches Ziel?</vt:lpstr>
      <vt:lpstr>Hinweis zu den Beispielen</vt:lpstr>
      <vt:lpstr>Gliederung</vt:lpstr>
      <vt:lpstr>Vorschlag für eine Zeitstruktur</vt:lpstr>
      <vt:lpstr>Anmerkungen zur Moderation</vt:lpstr>
      <vt:lpstr>Unterrichtsverlauf: Modellieren &amp; Simulieren mit digitalen Medien</vt:lpstr>
      <vt:lpstr>Planung eines Unterrichtsverlaufs</vt:lpstr>
      <vt:lpstr>Unterrichtsverlauf im Lehrwerk, Einsatz digitale Werkzeuge</vt:lpstr>
      <vt:lpstr>Ende des Fortbildungsbausteins  Vielen Dank für Ihre Mitarbeit! </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Willkommen</dc:title>
  <dc:creator>stochastik_sek2_upb@dzlm.de</dc:creator>
  <cp:lastModifiedBy>Franziska Frenzel</cp:lastModifiedBy>
  <cp:revision>1779</cp:revision>
  <cp:lastPrinted>2016-01-05T12:41:03Z</cp:lastPrinted>
  <dcterms:created xsi:type="dcterms:W3CDTF">2012-04-26T09:45:40Z</dcterms:created>
  <dcterms:modified xsi:type="dcterms:W3CDTF">2022-01-11T11:39:11Z</dcterms:modified>
</cp:coreProperties>
</file>