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1" r:id="rId2"/>
  </p:sldMasterIdLst>
  <p:notesMasterIdLst>
    <p:notesMasterId r:id="rId58"/>
  </p:notesMasterIdLst>
  <p:sldIdLst>
    <p:sldId id="256" r:id="rId3"/>
    <p:sldId id="314" r:id="rId4"/>
    <p:sldId id="257" r:id="rId5"/>
    <p:sldId id="258" r:id="rId6"/>
    <p:sldId id="315" r:id="rId7"/>
    <p:sldId id="260" r:id="rId8"/>
    <p:sldId id="261" r:id="rId9"/>
    <p:sldId id="262" r:id="rId10"/>
    <p:sldId id="310" r:id="rId11"/>
    <p:sldId id="264" r:id="rId12"/>
    <p:sldId id="265" r:id="rId13"/>
    <p:sldId id="308" r:id="rId14"/>
    <p:sldId id="267" r:id="rId15"/>
    <p:sldId id="309" r:id="rId16"/>
    <p:sldId id="269" r:id="rId17"/>
    <p:sldId id="270" r:id="rId18"/>
    <p:sldId id="317" r:id="rId19"/>
    <p:sldId id="318"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313"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19" r:id="rId56"/>
    <p:sldId id="316" r:id="rId5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4" name="Dr. Rolf Biehler" initials="DRB" lastIdx="4" clrIdx="1"/>
  <p:cmAuthor id="36" name="Ralf" initials="R" lastIdx="13" clrIdx="0"/>
  <p:cmAuthor id="34" name="Dr. Rolf Biehler" initials="DRB [11]" lastIdx="1"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27A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4" autoAdjust="0"/>
    <p:restoredTop sz="78149" autoAdjust="0"/>
  </p:normalViewPr>
  <p:slideViewPr>
    <p:cSldViewPr snapToGrid="0">
      <p:cViewPr varScale="1">
        <p:scale>
          <a:sx n="91" d="100"/>
          <a:sy n="91" d="100"/>
        </p:scale>
        <p:origin x="2568"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commentAuthors" Target="commentAuthor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8D47C2-EFB2-4BFD-ACDF-BF33BCE94EA3}" type="datetimeFigureOut">
              <a:rPr lang="de-DE" smtClean="0"/>
              <a:t>18.06.2021</a:t>
            </a:fld>
            <a:endParaRPr lang="de-DE" dirty="0"/>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49B0EB-60CF-4256-89FB-EEEC3E3CD04F}" type="slidenum">
              <a:rPr lang="de-DE" smtClean="0"/>
              <a:t>‹Nr.›</a:t>
            </a:fld>
            <a:endParaRPr lang="de-DE" dirty="0"/>
          </a:p>
        </p:txBody>
      </p:sp>
    </p:spTree>
    <p:extLst>
      <p:ext uri="{BB962C8B-B14F-4D97-AF65-F5344CB8AC3E}">
        <p14:creationId xmlns:p14="http://schemas.microsoft.com/office/powerpoint/2010/main" val="4051161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1</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36989605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12</a:t>
            </a:fld>
            <a:endParaRPr lang="de-DE" dirty="0"/>
          </a:p>
        </p:txBody>
      </p:sp>
    </p:spTree>
    <p:extLst>
      <p:ext uri="{BB962C8B-B14F-4D97-AF65-F5344CB8AC3E}">
        <p14:creationId xmlns:p14="http://schemas.microsoft.com/office/powerpoint/2010/main" val="6431697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13</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2698609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14</a:t>
            </a:fld>
            <a:endParaRPr lang="de-DE" dirty="0"/>
          </a:p>
        </p:txBody>
      </p:sp>
    </p:spTree>
    <p:extLst>
      <p:ext uri="{BB962C8B-B14F-4D97-AF65-F5344CB8AC3E}">
        <p14:creationId xmlns:p14="http://schemas.microsoft.com/office/powerpoint/2010/main" val="10297107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8F49B0EB-60CF-4256-89FB-EEEC3E3CD04F}" type="slidenum">
              <a:rPr lang="de-DE" smtClean="0"/>
              <a:t>15</a:t>
            </a:fld>
            <a:endParaRPr lang="de-DE" dirty="0"/>
          </a:p>
        </p:txBody>
      </p:sp>
    </p:spTree>
    <p:extLst>
      <p:ext uri="{BB962C8B-B14F-4D97-AF65-F5344CB8AC3E}">
        <p14:creationId xmlns:p14="http://schemas.microsoft.com/office/powerpoint/2010/main" val="40285993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16</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13610474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Idee von Steffen:</a:t>
            </a:r>
          </a:p>
          <a:p>
            <a:r>
              <a:rPr lang="de-DE" dirty="0" smtClean="0"/>
              <a:t>Vorerfahrungen der </a:t>
            </a:r>
            <a:r>
              <a:rPr lang="de-DE" dirty="0" err="1" smtClean="0"/>
              <a:t>TeilnehmerInnen</a:t>
            </a:r>
            <a:r>
              <a:rPr lang="de-DE" dirty="0" smtClean="0"/>
              <a:t> mit Kartenabfrage erfassen. Dann kann ggf. später darauf zugegriffen werden.</a:t>
            </a:r>
          </a:p>
          <a:p>
            <a:endParaRPr lang="de-DE" dirty="0" smtClean="0"/>
          </a:p>
          <a:p>
            <a:r>
              <a:rPr lang="de-DE" dirty="0" smtClean="0"/>
              <a:t>Für spätere Moderatoren hier ggf. einige mögliche Antworten festhalten.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17</a:t>
            </a:fld>
            <a:endParaRPr lang="de-DE"/>
          </a:p>
        </p:txBody>
      </p:sp>
    </p:spTree>
    <p:extLst>
      <p:ext uri="{BB962C8B-B14F-4D97-AF65-F5344CB8AC3E}">
        <p14:creationId xmlns:p14="http://schemas.microsoft.com/office/powerpoint/2010/main" val="4449760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18</a:t>
            </a:fld>
            <a:endParaRPr kumimoji="0" lang="de-DE" sz="1200" b="0" i="0" u="none" strike="noStrike" kern="1200" cap="none" spc="0" normalizeH="0" baseline="0" noProof="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4087700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19</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3644641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AB noch nicht austeilen, erst bei Folgefolie</a:t>
            </a:r>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20</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37323912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smtClean="0"/>
              <a:t>- AB mit dem Namen </a:t>
            </a:r>
            <a:r>
              <a:rPr kumimoji="0" lang="de-DE" sz="12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sym typeface="Wingdings" panose="05000000000000000000" pitchFamily="2" charset="2"/>
              </a:rPr>
              <a:t>01_Differenz_trifft_AB</a:t>
            </a:r>
            <a:r>
              <a:rPr kumimoji="0" lang="de-DE" sz="12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rPr>
              <a:t>.docx </a:t>
            </a:r>
            <a:r>
              <a:rPr lang="de-DE" dirty="0" smtClean="0"/>
              <a:t>austeilen (siehe Materialordner)</a:t>
            </a:r>
          </a:p>
          <a:p>
            <a:endParaRPr lang="de-DE" dirty="0" smtClean="0"/>
          </a:p>
          <a:p>
            <a:r>
              <a:rPr lang="de-DE" dirty="0" smtClean="0"/>
              <a:t>- Aufgabenteil a) bearbeiten lassen und Ergebnisse der </a:t>
            </a:r>
            <a:r>
              <a:rPr lang="de-DE" dirty="0" err="1" smtClean="0"/>
              <a:t>TeilnehmerInnen</a:t>
            </a:r>
            <a:r>
              <a:rPr lang="de-DE" dirty="0" smtClean="0"/>
              <a:t> sammeln / vorstellen lassen (Sie finden Kategorien von möglichen Antworten auf der Folgefolie).</a:t>
            </a:r>
          </a:p>
          <a:p>
            <a:endParaRPr lang="de-DE" dirty="0" smtClean="0"/>
          </a:p>
          <a:p>
            <a:r>
              <a:rPr lang="de-DE" dirty="0" smtClean="0"/>
              <a:t>- Anschließend Aufgabe b);</a:t>
            </a:r>
            <a:r>
              <a:rPr lang="de-DE" baseline="0" dirty="0" smtClean="0"/>
              <a:t> Oft kommen hier im Vergleich zu a) nicht viele weitere Varianten hinzu. </a:t>
            </a:r>
          </a:p>
          <a:p>
            <a:endParaRPr lang="de-DE" dirty="0" smtClean="0"/>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21</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3784996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3</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38823684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Kategorien für Verteilungen</a:t>
            </a:r>
            <a:endParaRPr lang="de-DE" baseline="0" dirty="0" smtClean="0"/>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22</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22611715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Grundlage jeder folgenden Theorie</a:t>
            </a:r>
            <a:r>
              <a:rPr lang="de-DE" baseline="0" dirty="0" smtClean="0"/>
              <a:t> (Kombinatorik und Simulation) ist ein Laplace-Modell bzgl. des Würfelwurfs.</a:t>
            </a:r>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23</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6538549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Grundlage jeder folgenden Theorie</a:t>
            </a:r>
            <a:r>
              <a:rPr lang="de-DE" baseline="0" dirty="0" smtClean="0"/>
              <a:t> (Kombinatorik und Simulation) ist ein Laplace-Modell bzgl. des Würfelwurfs.</a:t>
            </a:r>
          </a:p>
          <a:p>
            <a:r>
              <a:rPr lang="de-DE" baseline="0" dirty="0" smtClean="0"/>
              <a:t>Hinweis: Es gibt mathematische Ergebnisse, dass es noch bessere Strategien als die Wahrscheinlichkeitsstrategie gibt. Deshalb sollte man die Sprechweise von „optimaler Strategie“ vermeiden.</a:t>
            </a:r>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24</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2216224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r>
                  <a:rPr lang="de-DE" dirty="0" smtClean="0"/>
                  <a:t>„Kombinatorische Methode“ heißt, auf eine eher theoretische Art und Weise die Anzahl der zu</a:t>
                </a:r>
                <a:r>
                  <a:rPr lang="de-DE" baseline="0" dirty="0" smtClean="0"/>
                  <a:t> erwartenden Differenzen zu ermitteln.</a:t>
                </a:r>
              </a:p>
              <a:p>
                <a:endParaRPr lang="de-DE" baseline="0" dirty="0" smtClean="0"/>
              </a:p>
              <a:p>
                <a:r>
                  <a:rPr lang="de-DE" baseline="0" dirty="0" smtClean="0"/>
                  <a:t>„Experimentelle Methode“ bedeutet, dass im Unterricht zunächst „echt“ gewürfelt wird; Ergebnisse werden gesammelt; In der Regel hat man jedoch eine zu kleine Anzahl von Versuchsdurchführungen, um die gewonnenen relativen Häufigkeiten sinnvoll nutzen zu können. Um an noch mehr Ergebnisse zu gelangen, kann man Simulationen nutzen. Sie stellen eine Erweiterung der experimentellen Methode dar.</a:t>
                </a:r>
              </a:p>
              <a:p>
                <a:endParaRPr lang="de-DE" baseline="0" dirty="0" smtClean="0"/>
              </a:p>
              <a:p>
                <a:r>
                  <a:rPr lang="de-DE" baseline="0" dirty="0" smtClean="0"/>
                  <a:t>Diese Überlegungen führen wir gleich im Anschluss durch, dann folgt die Simulation.</a:t>
                </a:r>
              </a:p>
              <a:p>
                <a:endParaRPr lang="de-DE" baseline="0" dirty="0" smtClean="0"/>
              </a:p>
              <a:p>
                <a:r>
                  <a:rPr lang="de-DE" baseline="0" dirty="0" smtClean="0"/>
                  <a:t>Was heißt „genau“: Mit einer Wahrscheinlichkeit von 95 % wird die rel. Häufigkeit der Simulationsergebnisse um nicht mehr als x % von dem Erwartungswert abweichen. Diese Angaben wurden mit Hilfe des </a:t>
                </a:r>
                <a:r>
                  <a:rPr lang="de-DE" dirty="0" smtClean="0"/>
                  <a:t>-Gesetzes ermittelt.</a:t>
                </a:r>
                <a:endParaRPr lang="de-DE" dirty="0"/>
              </a:p>
            </p:txBody>
          </p:sp>
        </mc:Choice>
        <mc:Fallback xmlns="">
          <p:sp>
            <p:nvSpPr>
              <p:cNvPr id="3" name="Notizenplatzhalter 2"/>
              <p:cNvSpPr>
                <a:spLocks noGrp="1"/>
              </p:cNvSpPr>
              <p:nvPr>
                <p:ph type="body" idx="1"/>
              </p:nvPr>
            </p:nvSpPr>
            <p:spPr/>
            <p:txBody>
              <a:bodyPr/>
              <a:lstStyle/>
              <a:p>
                <a:r>
                  <a:rPr lang="de-DE" dirty="0" smtClean="0"/>
                  <a:t>„kombinatorische Methode“ heißt, auf eine eher theoretische Art und Weise die Anzahl der zu</a:t>
                </a:r>
                <a:r>
                  <a:rPr lang="de-DE" baseline="0" dirty="0" smtClean="0"/>
                  <a:t> erwartenden Differenzen zu ermitteln.</a:t>
                </a:r>
              </a:p>
              <a:p>
                <a:endParaRPr lang="de-DE" baseline="0" dirty="0" smtClean="0"/>
              </a:p>
              <a:p>
                <a:r>
                  <a:rPr lang="de-DE" baseline="0" dirty="0" smtClean="0"/>
                  <a:t>„experimentelle Methode“ bedeutet, dass im Unterricht zunächst „echt“ gewürfelt wird; Ergebnisse werden gesammelt; um an noch mehr Ergebnisse zu gelangen, wird simuliert.</a:t>
                </a:r>
              </a:p>
              <a:p>
                <a:endParaRPr lang="de-DE" baseline="0" dirty="0" smtClean="0"/>
              </a:p>
              <a:p>
                <a:r>
                  <a:rPr lang="de-DE" baseline="0" dirty="0" smtClean="0"/>
                  <a:t>Diese Überlegungen führen wir gleich im Anschluss durch, dann folgt die Simulation.</a:t>
                </a:r>
              </a:p>
              <a:p>
                <a:endParaRPr lang="de-DE" baseline="0" dirty="0" smtClean="0"/>
              </a:p>
              <a:p>
                <a:r>
                  <a:rPr lang="de-DE" baseline="0" dirty="0" smtClean="0"/>
                  <a:t>Was heißt „genau“: Mit einer </a:t>
                </a:r>
                <a:r>
                  <a:rPr lang="de-DE" baseline="0" dirty="0" err="1" smtClean="0"/>
                  <a:t>W‘keit</a:t>
                </a:r>
                <a:r>
                  <a:rPr lang="de-DE" baseline="0" dirty="0" smtClean="0"/>
                  <a:t> von 95 % wird die rel. Häufigkeit der Simulationsergebnisse um nicht mehr als x % von dem Erwartungswert abweichen</a:t>
                </a:r>
                <a:r>
                  <a:rPr lang="de-DE" baseline="0" dirty="0" smtClean="0"/>
                  <a:t>. Diese Angaben wurden mit Hilfe des </a:t>
                </a:r>
                <a:r>
                  <a:rPr lang="de-DE" b="0" i="0" baseline="0" smtClean="0">
                    <a:latin typeface="Cambria Math" panose="02040503050406030204" pitchFamily="18" charset="0"/>
                  </a:rPr>
                  <a:t>1/√𝑛</a:t>
                </a:r>
                <a:r>
                  <a:rPr lang="de-DE" dirty="0" smtClean="0"/>
                  <a:t>-Gesetzes ermittelt.</a:t>
                </a:r>
                <a:endParaRPr lang="de-DE" dirty="0"/>
              </a:p>
            </p:txBody>
          </p:sp>
        </mc:Fallback>
      </mc:AlternateContent>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25</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20642690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 der TI-Datei können die händischen Würfelergebnisse von bis zu 16 </a:t>
            </a:r>
            <a:r>
              <a:rPr lang="de-DE" dirty="0" err="1" smtClean="0"/>
              <a:t>SchülerInnen</a:t>
            </a:r>
            <a:r>
              <a:rPr lang="de-DE" dirty="0" smtClean="0"/>
              <a:t>-Gruppen gesammelt werden. </a:t>
            </a:r>
          </a:p>
          <a:p>
            <a:r>
              <a:rPr lang="de-DE" dirty="0" smtClean="0"/>
              <a:t>Wurde in der Fortbildung auch händisch gewürfelt (s. o.), kann das „live“ vorgeführt werden.</a:t>
            </a:r>
          </a:p>
          <a:p>
            <a:r>
              <a:rPr lang="de-DE" dirty="0" smtClean="0"/>
              <a:t>Spannend ist für</a:t>
            </a:r>
            <a:r>
              <a:rPr lang="de-DE" baseline="0" dirty="0" smtClean="0"/>
              <a:t> die </a:t>
            </a:r>
            <a:r>
              <a:rPr lang="de-DE" baseline="0" dirty="0" err="1" smtClean="0"/>
              <a:t>SchülerInnen</a:t>
            </a:r>
            <a:r>
              <a:rPr lang="de-DE" baseline="0" dirty="0" smtClean="0"/>
              <a:t> erfahrungsgemäß, dass sich mit jeder Eingabe das Säulendiagramm aufbaut und anpasst.</a:t>
            </a:r>
          </a:p>
          <a:p>
            <a:endParaRPr lang="de-DE" baseline="0" dirty="0" smtClean="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26</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13814095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 der TI-Datei können die händischen Würfelergebnisse von bis zu 16 </a:t>
            </a:r>
            <a:r>
              <a:rPr lang="de-DE" dirty="0" err="1" smtClean="0"/>
              <a:t>SchülerInnen</a:t>
            </a:r>
            <a:r>
              <a:rPr lang="de-DE" dirty="0" smtClean="0"/>
              <a:t>-Gruppen gesammelt werden. </a:t>
            </a:r>
          </a:p>
          <a:p>
            <a:r>
              <a:rPr lang="de-DE" dirty="0" smtClean="0"/>
              <a:t>Wurde in der Fortbildung auch händisch gewürfelt (s. o.), kann das „live“ vorgeführt werden.</a:t>
            </a:r>
          </a:p>
          <a:p>
            <a:r>
              <a:rPr lang="de-DE" dirty="0" smtClean="0"/>
              <a:t>Spannend ist für</a:t>
            </a:r>
            <a:r>
              <a:rPr lang="de-DE" baseline="0" dirty="0" smtClean="0"/>
              <a:t> die </a:t>
            </a:r>
            <a:r>
              <a:rPr lang="de-DE" baseline="0" dirty="0" err="1" smtClean="0"/>
              <a:t>SchülerInnen</a:t>
            </a:r>
            <a:r>
              <a:rPr lang="de-DE" baseline="0" dirty="0" smtClean="0"/>
              <a:t> erfahrungsgemäß, dass sich mit jeder Eingabe das Säulendiagramm aufbaut und anpasst.</a:t>
            </a:r>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27</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15183449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Bemerkung:</a:t>
            </a:r>
          </a:p>
          <a:p>
            <a:r>
              <a:rPr lang="de-DE" dirty="0" smtClean="0"/>
              <a:t>Eigentlich kann man schon hier die rel. Häufigkeit ausrechnen und dann mal 18 nehmen, um zu sehen, was das für die 18 Chips bedeutet.</a:t>
            </a:r>
          </a:p>
          <a:p>
            <a:r>
              <a:rPr lang="de-DE" dirty="0" smtClean="0"/>
              <a:t>Muss</a:t>
            </a:r>
            <a:r>
              <a:rPr lang="de-DE" baseline="0" dirty="0" smtClean="0"/>
              <a:t> aber noch nicht gemacht werden, vgl. F39.</a:t>
            </a:r>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28</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17483205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dirty="0" smtClean="0"/>
              <a:t>Das Auszählen von Kombinationen kann als ein eher theoretischer Ansatz gesehen werden.</a:t>
            </a:r>
          </a:p>
          <a:p>
            <a:pPr marL="0" marR="0" indent="0" algn="l" defTabSz="914400" rtl="0" eaLnBrk="1" fontAlgn="base" latinLnBrk="0" hangingPunct="1">
              <a:lnSpc>
                <a:spcPct val="100000"/>
              </a:lnSpc>
              <a:spcBef>
                <a:spcPct val="30000"/>
              </a:spcBef>
              <a:spcAft>
                <a:spcPct val="0"/>
              </a:spcAft>
              <a:buClrTx/>
              <a:buSzTx/>
              <a:buFontTx/>
              <a:buNone/>
              <a:tabLst/>
              <a:defRPr/>
            </a:pPr>
            <a:r>
              <a:rPr lang="de-DE" dirty="0" smtClean="0"/>
              <a:t>Über den Laplace-Ansatz gelangt man dann zu den Wahrscheinlichkeiten für die einzelnen Differenzen.</a:t>
            </a:r>
          </a:p>
          <a:p>
            <a:pPr marL="0" marR="0" indent="0" algn="l" defTabSz="914400" rtl="0" eaLnBrk="1" fontAlgn="base" latinLnBrk="0" hangingPunct="1">
              <a:lnSpc>
                <a:spcPct val="100000"/>
              </a:lnSpc>
              <a:spcBef>
                <a:spcPct val="30000"/>
              </a:spcBef>
              <a:spcAft>
                <a:spcPct val="0"/>
              </a:spcAft>
              <a:buClrTx/>
              <a:buSzTx/>
              <a:buFontTx/>
              <a:buNone/>
              <a:tabLst/>
              <a:defRPr/>
            </a:pPr>
            <a:endParaRPr lang="de-DE"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de-DE" dirty="0" smtClean="0"/>
              <a:t>Anknüpfung an Wissen über Laplace-Wahrscheinlichkeit,</a:t>
            </a:r>
            <a:r>
              <a:rPr lang="de-DE" baseline="0" dirty="0" smtClean="0"/>
              <a:t> die hier implizit als Modellannahme gemacht wird.</a:t>
            </a:r>
            <a:endParaRPr lang="de-DE" dirty="0" smtClean="0"/>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30</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32143445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31</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1475497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32</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1548912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 ist ein kleiner</a:t>
            </a:r>
            <a:r>
              <a:rPr lang="de-DE" baseline="0" dirty="0" smtClean="0"/>
              <a:t> Auszug, welche Fragen man sich bei der Unterrichtsplanung stellen kann und die in der Fortbildung geklärt werden. </a:t>
            </a:r>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32068513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Für Laplace</a:t>
            </a:r>
            <a:r>
              <a:rPr lang="de-DE" baseline="0" dirty="0" smtClean="0"/>
              <a:t> muss man die Anzahl der Möglichkeiten wissen, wie oft jede Differenz auftritt.</a:t>
            </a:r>
          </a:p>
          <a:p>
            <a:r>
              <a:rPr lang="de-DE" baseline="0" dirty="0" smtClean="0"/>
              <a:t>Die Tabelle rechts zeigt auf, was passiert, wenn man die Würfe (nicht) unterscheidet. </a:t>
            </a:r>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33</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18837386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34</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27815650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37</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20504464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8F49B0EB-60CF-4256-89FB-EEEC3E3CD04F}" type="slidenum">
              <a:rPr lang="de-DE" smtClean="0"/>
              <a:t>38</a:t>
            </a:fld>
            <a:endParaRPr lang="de-DE" dirty="0"/>
          </a:p>
        </p:txBody>
      </p:sp>
    </p:spTree>
    <p:extLst>
      <p:ext uri="{BB962C8B-B14F-4D97-AF65-F5344CB8AC3E}">
        <p14:creationId xmlns:p14="http://schemas.microsoft.com/office/powerpoint/2010/main" val="38630664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a:t>
            </a:r>
            <a:r>
              <a:rPr lang="de-DE" dirty="0" err="1" smtClean="0"/>
              <a:t>TeilnehmerInnen</a:t>
            </a:r>
            <a:r>
              <a:rPr lang="de-DE" dirty="0" smtClean="0"/>
              <a:t> erstellen die Simulation.</a:t>
            </a:r>
          </a:p>
          <a:p>
            <a:endParaRPr lang="de-DE" dirty="0" smtClean="0"/>
          </a:p>
          <a:p>
            <a:r>
              <a:rPr lang="de-DE" dirty="0" smtClean="0"/>
              <a:t>Ein Thema,</a:t>
            </a:r>
            <a:r>
              <a:rPr lang="de-DE" baseline="0" dirty="0" smtClean="0"/>
              <a:t> das</a:t>
            </a:r>
            <a:r>
              <a:rPr lang="de-DE" dirty="0" smtClean="0"/>
              <a:t> hier aufkommen kann</a:t>
            </a:r>
            <a:r>
              <a:rPr lang="de-DE" baseline="0" dirty="0" smtClean="0"/>
              <a:t> ist die Frage nach:</a:t>
            </a:r>
          </a:p>
          <a:p>
            <a:r>
              <a:rPr lang="de-DE" baseline="0" dirty="0" smtClean="0"/>
              <a:t>Zusammenhang realer Zufallszahlen und von Computern generierten Zufallszahlen. Hierzu sollte man wissen, dass Computergeneratoren so gebaut sind, dass man darauf vertrauen kann, dass sie sich praktisch so wie reale Zufallszahlen verhalten, andererseits kann ein realer Würfelwurf auch so durchgeführt werden, dass keine guten Zufallszahlen entstehen. Beides ist richtig, ist aber nur vor dem Hintergrund zu verstehen, dass die mathematische Theorie quasi festlegt, was gute Zufallszahlen sind und dann bei Computergeneratoren wie bei (anderen) realen Generatoren geprüft wird, wie gut sie dieser theoretischen Norm entsprechen.</a:t>
            </a:r>
          </a:p>
          <a:p>
            <a:endParaRPr lang="de-DE" baseline="0" dirty="0" smtClean="0"/>
          </a:p>
          <a:p>
            <a:r>
              <a:rPr lang="de-DE" u="sng" baseline="0" dirty="0" smtClean="0"/>
              <a:t>Zwei didaktische Fragen die sich hier anschließen könnten und zu denen sich ein/</a:t>
            </a:r>
            <a:r>
              <a:rPr lang="de-DE" u="sng" baseline="0" dirty="0" err="1" smtClean="0"/>
              <a:t>e</a:t>
            </a:r>
            <a:r>
              <a:rPr lang="de-DE" u="sng" baseline="0" dirty="0" smtClean="0"/>
              <a:t> </a:t>
            </a:r>
            <a:r>
              <a:rPr lang="de-DE" u="sng" baseline="0" dirty="0" err="1" smtClean="0"/>
              <a:t>ModeratorIn</a:t>
            </a:r>
            <a:r>
              <a:rPr lang="de-DE" u="sng" baseline="0" dirty="0" smtClean="0"/>
              <a:t> im vorhinein Gedanken machen sollte, sind: </a:t>
            </a:r>
          </a:p>
          <a:p>
            <a:pPr marL="171450" indent="-171450">
              <a:buFont typeface="Arial" panose="020B0604020202020204" pitchFamily="34" charset="0"/>
              <a:buChar char="•"/>
            </a:pPr>
            <a:r>
              <a:rPr lang="de-DE" sz="1200" b="0" i="1" u="none" strike="noStrike" kern="1200" baseline="0" dirty="0" smtClean="0">
                <a:solidFill>
                  <a:schemeClr val="tx1"/>
                </a:solidFill>
                <a:effectLst/>
                <a:latin typeface="Arial" charset="0"/>
                <a:ea typeface="ＭＳ Ｐゴシック" charset="-128"/>
                <a:cs typeface="ＭＳ Ｐゴシック" charset="-128"/>
              </a:rPr>
              <a:t>„</a:t>
            </a:r>
            <a:r>
              <a:rPr lang="de-DE" sz="1200" b="0" i="1" u="none" strike="noStrike" kern="1200" dirty="0" smtClean="0">
                <a:solidFill>
                  <a:schemeClr val="tx1"/>
                </a:solidFill>
                <a:effectLst/>
                <a:latin typeface="Arial" charset="0"/>
                <a:ea typeface="ＭＳ Ｐゴシック" charset="-128"/>
                <a:cs typeface="ＭＳ Ｐゴシック" charset="-128"/>
              </a:rPr>
              <a:t>Ist es legitim, Zufallszahlengeneratoren ohne tiefere Erklärungen in den Unterricht einzubringen? Wenn ja, warum?“</a:t>
            </a:r>
          </a:p>
          <a:p>
            <a:pPr marL="171450" indent="-171450">
              <a:buFont typeface="Arial" panose="020B0604020202020204" pitchFamily="34" charset="0"/>
              <a:buChar char="•"/>
            </a:pPr>
            <a:r>
              <a:rPr lang="de-DE" sz="1200" b="0" i="1" u="none" strike="noStrike" kern="1200" dirty="0" smtClean="0">
                <a:solidFill>
                  <a:schemeClr val="tx1"/>
                </a:solidFill>
                <a:effectLst/>
                <a:latin typeface="Arial" charset="0"/>
                <a:ea typeface="ＭＳ Ｐゴシック" charset="-128"/>
                <a:cs typeface="ＭＳ Ｐゴシック" charset="-128"/>
              </a:rPr>
              <a:t>„Und was erkläre ich den </a:t>
            </a:r>
            <a:r>
              <a:rPr lang="de-DE" sz="1200" b="0" i="1" u="none" strike="noStrike" kern="1200" dirty="0" err="1" smtClean="0">
                <a:solidFill>
                  <a:schemeClr val="tx1"/>
                </a:solidFill>
                <a:effectLst/>
                <a:latin typeface="Arial" charset="0"/>
                <a:ea typeface="ＭＳ Ｐゴシック" charset="-128"/>
                <a:cs typeface="ＭＳ Ｐゴシック" charset="-128"/>
              </a:rPr>
              <a:t>SchülerInnen</a:t>
            </a:r>
            <a:r>
              <a:rPr lang="de-DE" sz="1200" b="0" i="1" u="none" strike="noStrike" kern="1200" dirty="0" smtClean="0">
                <a:solidFill>
                  <a:schemeClr val="tx1"/>
                </a:solidFill>
                <a:effectLst/>
                <a:latin typeface="Arial" charset="0"/>
                <a:ea typeface="ＭＳ Ｐゴシック" charset="-128"/>
                <a:cs typeface="ＭＳ Ｐゴシック" charset="-128"/>
              </a:rPr>
              <a:t> zur Generierung von Zufallszahlen am Anfang ihrer Benutzung, oder evtl. auch zu einem späteren Zeitpunkt“</a:t>
            </a:r>
          </a:p>
          <a:p>
            <a:pPr marL="171450" indent="-171450">
              <a:buFont typeface="Arial" panose="020B0604020202020204" pitchFamily="34" charset="0"/>
              <a:buChar char="•"/>
            </a:pPr>
            <a:endParaRPr lang="de-DE" sz="1200" b="0" i="1" u="none" strike="noStrike" kern="1200" dirty="0" smtClean="0">
              <a:solidFill>
                <a:schemeClr val="tx1"/>
              </a:solidFill>
              <a:effectLst/>
              <a:latin typeface="Arial" charset="0"/>
              <a:ea typeface="ＭＳ Ｐゴシック" charset="-128"/>
              <a:cs typeface="ＭＳ Ｐゴシック" charset="-128"/>
            </a:endParaRPr>
          </a:p>
          <a:p>
            <a:pPr marL="0" indent="0">
              <a:buFont typeface="Arial" panose="020B0604020202020204" pitchFamily="34" charset="0"/>
              <a:buNone/>
            </a:pPr>
            <a:r>
              <a:rPr lang="de-DE" sz="1200" b="0" i="0" u="sng" strike="noStrike" kern="1200" dirty="0" smtClean="0">
                <a:solidFill>
                  <a:schemeClr val="tx1"/>
                </a:solidFill>
                <a:effectLst/>
                <a:latin typeface="Arial" charset="0"/>
                <a:ea typeface="ＭＳ Ｐゴシック" charset="-128"/>
                <a:cs typeface="ＭＳ Ｐゴシック" charset="-128"/>
              </a:rPr>
              <a:t>Mögliche</a:t>
            </a:r>
            <a:r>
              <a:rPr lang="de-DE" sz="1200" b="0" i="0" u="sng" strike="noStrike" kern="1200" baseline="0" dirty="0" smtClean="0">
                <a:solidFill>
                  <a:schemeClr val="tx1"/>
                </a:solidFill>
                <a:effectLst/>
                <a:latin typeface="Arial" charset="0"/>
                <a:ea typeface="ＭＳ Ｐゴシック" charset="-128"/>
                <a:cs typeface="ＭＳ Ｐゴシック" charset="-128"/>
              </a:rPr>
              <a:t> Überlegungen hierzu könnten lauten: </a:t>
            </a:r>
            <a:endParaRPr lang="de-DE" sz="1200" b="0" i="0" u="sng" strike="noStrike" kern="1200" dirty="0" smtClean="0">
              <a:solidFill>
                <a:schemeClr val="tx1"/>
              </a:solidFill>
              <a:effectLst/>
              <a:latin typeface="Arial" charset="0"/>
              <a:ea typeface="ＭＳ Ｐゴシック" charset="-128"/>
              <a:cs typeface="ＭＳ Ｐゴシック" charset="-128"/>
            </a:endParaRPr>
          </a:p>
          <a:p>
            <a:pPr marL="0" indent="0">
              <a:buFont typeface="Arial" panose="020B0604020202020204" pitchFamily="34" charset="0"/>
              <a:buNone/>
            </a:pPr>
            <a:r>
              <a:rPr lang="de-DE" dirty="0" smtClean="0"/>
              <a:t>Es wird häufiger davor gewarnt, dass fertige Simulationen als unverstandene Black Box wirken. Um dem zu entgehen startet man mit einer durchschaubaren Simulation mit Realgeräten (Münzen) und überträgt die schrittweise auf den Rechner, so dass die </a:t>
            </a:r>
            <a:r>
              <a:rPr lang="de-DE" dirty="0" err="1" smtClean="0"/>
              <a:t>SchülerInnen</a:t>
            </a:r>
            <a:r>
              <a:rPr lang="de-DE" dirty="0" smtClean="0"/>
              <a:t> nachvollziehen können, dass mit bestimmten Befehlen eine Münze simuliert wird und dann Daten gesammelt werden. Zusätzlich kann man weitere Argumente für Realsimulationen anführen (kognitionspsychologisch: Machen von Primärerfahrung). </a:t>
            </a:r>
          </a:p>
          <a:p>
            <a:pPr marL="0" indent="0">
              <a:buFont typeface="Arial" panose="020B0604020202020204" pitchFamily="34" charset="0"/>
              <a:buNone/>
            </a:pPr>
            <a:r>
              <a:rPr lang="de-DE" dirty="0" smtClean="0"/>
              <a:t>Das halbautomatische Verfahren ist elementarer und transparenter für die </a:t>
            </a:r>
            <a:r>
              <a:rPr lang="de-DE" dirty="0" err="1" smtClean="0"/>
              <a:t>SchülerInnen</a:t>
            </a:r>
            <a:r>
              <a:rPr lang="de-DE" dirty="0" smtClean="0"/>
              <a:t> (nicht so vielschrittig) wie das vollautomatische. Will man letzteres auch nur nachvollziehen, braucht man sehr viel mehr Verständnis für den GTR (Spreadsheet-Modul, Listenverarbeitung, randsamp, countif...). Die</a:t>
            </a:r>
            <a:r>
              <a:rPr lang="de-DE" baseline="0" dirty="0" smtClean="0"/>
              <a:t> Nachvollziehbarkeit solcher Simulationen kann aber durch interaktive Arbeitsblätter anstelle fertiger Applets im Ti-nspire oder GeoGebra-Dateien gefördert werden. </a:t>
            </a:r>
          </a:p>
          <a:p>
            <a:pPr marL="0" marR="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de-DE" dirty="0" smtClean="0"/>
              <a:t>Allerdings ist der GTR für die Unterstützung des Denkprozesses weniger gut geeignet als andere Programme wie Fathom oder Tinkerplots. </a:t>
            </a:r>
          </a:p>
          <a:p>
            <a:endParaRPr lang="de-DE" dirty="0" smtClean="0"/>
          </a:p>
          <a:p>
            <a:endParaRPr lang="de-DE" dirty="0" smtClean="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40</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18614740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a:t>
            </a:r>
            <a:r>
              <a:rPr lang="de-DE" baseline="0" dirty="0" smtClean="0"/>
              <a:t> Die beiden Spalten werden durch den GTR stochastisch unabhängig simuliert, das entspricht der Gleichverteilung der 36 möglichen Ergebnisse.</a:t>
            </a:r>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41</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1261277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den absoluten Zahlen der Simulation werden die relativen Häufigkeiten</a:t>
            </a:r>
            <a:r>
              <a:rPr lang="de-DE" baseline="0" dirty="0" smtClean="0"/>
              <a:t> ermittelt und mit den Wahrscheinlichkeiten des kombinatorischen Ansatzes verglichen (Achtung, ja, hier vergleicht man rel. Häufigkeiten mit Wahrscheinlichkeiten!).</a:t>
            </a:r>
          </a:p>
          <a:p>
            <a:r>
              <a:rPr lang="de-DE" baseline="0" dirty="0" smtClean="0"/>
              <a:t>Sieht doch recht gut aus, soll heißen: ähnlich. Wenn später das 1/Wurzel(n)-Gesetz bekannt ist, weiß man, dass sich die relative Häufigkeit der Experimente mit einer Sicherheit von 95 % im 0,02-Intervall der mit der Kombinatorik ermittelten Wahrscheinlichkeiten liegen.</a:t>
            </a:r>
          </a:p>
          <a:p>
            <a:endParaRPr lang="de-DE" dirty="0" smtClean="0"/>
          </a:p>
          <a:p>
            <a:r>
              <a:rPr lang="de-DE" dirty="0" smtClean="0"/>
              <a:t>Um die Verteilung der Chips zu ermitteln, kann man nun auf die Ws aus der Kombinatorik oder die relative Häufigkeit der experimentellen Methode zurückgreifen. Auch wenn die Verteilungen (fast?) gleich sind: Das sind zwei völlig unterschiedliche</a:t>
            </a:r>
            <a:r>
              <a:rPr lang="de-DE" baseline="0" dirty="0" smtClean="0"/>
              <a:t> Methoden, weil die eine rein theoretisch, die andere rein experimentell ermittelt wurde.</a:t>
            </a:r>
            <a:endParaRPr lang="de-DE" dirty="0" smtClean="0"/>
          </a:p>
          <a:p>
            <a:endParaRPr lang="de-DE"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de-DE" baseline="0" dirty="0" smtClean="0"/>
              <a:t>(Nun ist auch klar, warum die Erfinder des Spiels „Differenz trifft“ genau 18 Chips auf die Felder verteilen lassen wollen.)</a:t>
            </a:r>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42</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10231437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43</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39092375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r>
                  <a:rPr lang="de-DE" dirty="0" smtClean="0"/>
                  <a:t>Das Gesetz der großen</a:t>
                </a:r>
                <a:r>
                  <a:rPr lang="de-DE" baseline="0" dirty="0" smtClean="0"/>
                  <a:t> Zahlen heißt hier empirisches Gesetz der großen Zahlen, da es im Rahmen von Simulationen genutzt wird und nicht aus einem axiomatischen Zugang der Wahrscheinlichkeitsrechnung abgeleitet wird.</a:t>
                </a:r>
              </a:p>
              <a:p>
                <a:r>
                  <a:rPr lang="de-DE" baseline="0" dirty="0" smtClean="0"/>
                  <a:t>Es ist im Sinne eines Naturgesetzes zu verstehen, das man nicht beweisen kann, sondern das einfach gilt. In Block 3 dieser Fortbildungsreihe steht es im Mittelpunkt und wird mittels des </a:t>
                </a:r>
                <a:r>
                  <a:rPr lang="de-DE" dirty="0" smtClean="0"/>
                  <a:t>-Gesetzes präzisiert.</a:t>
                </a:r>
                <a:endParaRPr lang="de-DE" dirty="0"/>
              </a:p>
            </p:txBody>
          </p:sp>
        </mc:Choice>
        <mc:Fallback xmlns="">
          <p:sp>
            <p:nvSpPr>
              <p:cNvPr id="3" name="Notizenplatzhalter 2"/>
              <p:cNvSpPr>
                <a:spLocks noGrp="1"/>
              </p:cNvSpPr>
              <p:nvPr>
                <p:ph type="body" idx="1"/>
              </p:nvPr>
            </p:nvSpPr>
            <p:spPr/>
            <p:txBody>
              <a:bodyPr/>
              <a:lstStyle/>
              <a:p>
                <a:r>
                  <a:rPr lang="de-DE" dirty="0" smtClean="0"/>
                  <a:t>Das Gesetz der großen</a:t>
                </a:r>
                <a:r>
                  <a:rPr lang="de-DE" baseline="0" dirty="0" smtClean="0"/>
                  <a:t> Zahlen heißt hier empirisches Gesetz der großen Zahlen, da es im rahmen von Simulationen genutzt wird und nicht aus einem axiomatischen Zugang der </a:t>
                </a:r>
                <a:r>
                  <a:rPr lang="de-DE" baseline="0" dirty="0" err="1" smtClean="0"/>
                  <a:t>W‘keitsrechnung</a:t>
                </a:r>
                <a:r>
                  <a:rPr lang="de-DE" baseline="0" dirty="0" smtClean="0"/>
                  <a:t> abgeleitet wird.</a:t>
                </a:r>
              </a:p>
              <a:p>
                <a:r>
                  <a:rPr lang="de-DE" baseline="0" dirty="0" smtClean="0"/>
                  <a:t>Es ist im Sinne eines Naturgesetzes zu verstehen, das man nicht beweisen kann, sondern das einfach gilt. In Block3 dieser Fortbildungsreihe steht es im Mittelpunkt und wird mittels des </a:t>
                </a:r>
                <a:r>
                  <a:rPr lang="de-DE" b="0" i="0" baseline="0" smtClean="0">
                    <a:latin typeface="Cambria Math" panose="02040503050406030204" pitchFamily="18" charset="0"/>
                  </a:rPr>
                  <a:t>1/√𝑛</a:t>
                </a:r>
                <a:r>
                  <a:rPr lang="de-DE" dirty="0" smtClean="0"/>
                  <a:t>Gesetzes präzisiert.</a:t>
                </a:r>
                <a:endParaRPr lang="de-DE" dirty="0"/>
              </a:p>
            </p:txBody>
          </p:sp>
        </mc:Fallback>
      </mc:AlternateContent>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44</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9210544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45</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2502266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Auf</a:t>
            </a:r>
            <a:r>
              <a:rPr lang="de-DE" baseline="0" dirty="0" smtClean="0"/>
              <a:t> Schwierigkeiten bei Grundvorstellungen wird in der Fortbildung öfters eingegangen </a:t>
            </a:r>
          </a:p>
          <a:p>
            <a:r>
              <a:rPr lang="de-DE" baseline="0" dirty="0" smtClean="0"/>
              <a:t>Differenz trifft =&gt; Würfelunterscheiden</a:t>
            </a:r>
          </a:p>
          <a:p>
            <a:r>
              <a:rPr lang="de-DE" baseline="0" dirty="0" smtClean="0"/>
              <a:t>10 20 Testproblem „Gesetz der kleinen Zahlen“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5</a:t>
            </a:fld>
            <a:endParaRPr lang="de-DE"/>
          </a:p>
        </p:txBody>
      </p:sp>
    </p:spTree>
    <p:extLst>
      <p:ext uri="{BB962C8B-B14F-4D97-AF65-F5344CB8AC3E}">
        <p14:creationId xmlns:p14="http://schemas.microsoft.com/office/powerpoint/2010/main" val="379952248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46</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4768126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Simulationen im Matheunterricht können</a:t>
            </a:r>
            <a:r>
              <a:rPr lang="de-DE" baseline="0" dirty="0" smtClean="0"/>
              <a:t> in ähnlichen Konstellationen eingesetzt werden, wie z. B. Modelle in der Biologie/Physik/Chemie. </a:t>
            </a:r>
            <a:endParaRPr lang="de-DE" dirty="0" smtClean="0"/>
          </a:p>
          <a:p>
            <a:endParaRPr lang="de-DE" dirty="0" smtClean="0"/>
          </a:p>
          <a:p>
            <a:r>
              <a:rPr lang="de-DE" dirty="0" smtClean="0"/>
              <a:t>Eine Auswahl</a:t>
            </a:r>
            <a:r>
              <a:rPr lang="de-DE" baseline="0" dirty="0" smtClean="0"/>
              <a:t> möglicher Antworten der </a:t>
            </a:r>
            <a:r>
              <a:rPr lang="de-DE" baseline="0" dirty="0" smtClean="0"/>
              <a:t>TeilnehmerInnen </a:t>
            </a:r>
            <a:r>
              <a:rPr lang="de-DE" baseline="0" dirty="0" smtClean="0"/>
              <a:t>zu c) finden sich auf der nächsten Folie, diese Liste kann noch weiter ergänzt werden, sie zeigt allerdings bereits die häufigsten Einsatzmöglichkeiten. </a:t>
            </a:r>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47</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94845245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48</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56243997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49</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292841079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50</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235952903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51</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322728157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52</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338108682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53</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23373665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mtClean="0"/>
              <a:t>Vorschau</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55</a:t>
            </a:fld>
            <a:endParaRPr lang="de-DE"/>
          </a:p>
        </p:txBody>
      </p:sp>
    </p:spTree>
    <p:extLst>
      <p:ext uri="{BB962C8B-B14F-4D97-AF65-F5344CB8AC3E}">
        <p14:creationId xmlns:p14="http://schemas.microsoft.com/office/powerpoint/2010/main" val="6710210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hier aufgeführten Erwartungen beziehen sich auf den KLP von NRW.</a:t>
            </a:r>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6</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10766665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dirty="0" smtClean="0"/>
              <a:t>Die hier aufgeführten Erwartungen beziehen sich auf den KLP von NRW.</a:t>
            </a:r>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7</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1646014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dirty="0" smtClean="0"/>
              <a:t>Die hier aufgeführten Erwartungen beziehen sich auf den KLP von NRW.</a:t>
            </a:r>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8</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30034155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 Folgenden werden die Definitionen der zentralen Begriffe auf schulischem Niveau vorgestellt (können je nach Kompetenzlevel der </a:t>
            </a:r>
            <a:r>
              <a:rPr lang="de-DE" dirty="0" err="1" smtClean="0"/>
              <a:t>TeilnehmerInnen</a:t>
            </a:r>
            <a:r>
              <a:rPr lang="de-DE" baseline="0" dirty="0" smtClean="0"/>
              <a:t> </a:t>
            </a:r>
            <a:r>
              <a:rPr lang="de-DE" dirty="0" smtClean="0"/>
              <a:t>auch übersprungen werden).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9</a:t>
            </a:fld>
            <a:endParaRPr lang="de-DE" dirty="0"/>
          </a:p>
        </p:txBody>
      </p:sp>
    </p:spTree>
    <p:extLst>
      <p:ext uri="{BB962C8B-B14F-4D97-AF65-F5344CB8AC3E}">
        <p14:creationId xmlns:p14="http://schemas.microsoft.com/office/powerpoint/2010/main" val="35836521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8F49B0EB-60CF-4256-89FB-EEEC3E3CD04F}" type="slidenum">
              <a:rPr lang="de-DE" smtClean="0"/>
              <a:t>11</a:t>
            </a:fld>
            <a:endParaRPr lang="de-DE" dirty="0"/>
          </a:p>
        </p:txBody>
      </p:sp>
    </p:spTree>
    <p:extLst>
      <p:ext uri="{BB962C8B-B14F-4D97-AF65-F5344CB8AC3E}">
        <p14:creationId xmlns:p14="http://schemas.microsoft.com/office/powerpoint/2010/main" val="10464697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Überschrift+Text">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smtClean="0"/>
              <a:t>Titelmasterformat durch Klicken bearbeiten</a:t>
            </a:r>
            <a:endParaRPr lang="de-DE" dirty="0"/>
          </a:p>
        </p:txBody>
      </p:sp>
      <p:sp>
        <p:nvSpPr>
          <p:cNvPr id="11" name="Rectangle 8"/>
          <p:cNvSpPr>
            <a:spLocks noGrp="1" noChangeArrowheads="1"/>
          </p:cNvSpPr>
          <p:nvPr>
            <p:ph idx="1" hasCustomPrompt="1"/>
          </p:nvPr>
        </p:nvSpPr>
        <p:spPr bwMode="auto">
          <a:xfrm>
            <a:off x="323528" y="1124744"/>
            <a:ext cx="8424936" cy="5400600"/>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Text</a:t>
            </a:r>
          </a:p>
        </p:txBody>
      </p:sp>
      <p:sp>
        <p:nvSpPr>
          <p:cNvPr id="4" name="Textplatzhalter 9"/>
          <p:cNvSpPr>
            <a:spLocks noGrp="1"/>
          </p:cNvSpPr>
          <p:nvPr>
            <p:ph type="body" sz="quarter" idx="18" hasCustomPrompt="1"/>
          </p:nvPr>
        </p:nvSpPr>
        <p:spPr>
          <a:xfrm>
            <a:off x="3707904" y="91512"/>
            <a:ext cx="5300492" cy="144016"/>
          </a:xfrm>
        </p:spPr>
        <p:txBody>
          <a:bodyPr/>
          <a:lstStyle>
            <a:lvl1pPr marL="0" indent="0" algn="r">
              <a:buNone/>
              <a:defRPr sz="1000">
                <a:solidFill>
                  <a:schemeClr val="bg1"/>
                </a:solidFill>
              </a:defRPr>
            </a:lvl1pPr>
          </a:lstStyle>
          <a:p>
            <a:pPr lvl="0"/>
            <a:r>
              <a:rPr lang="de-DE" dirty="0" smtClean="0"/>
              <a:t>DZLM </a:t>
            </a:r>
            <a:r>
              <a:rPr lang="de-DE" dirty="0" err="1" smtClean="0"/>
              <a:t>Stochastikteam</a:t>
            </a:r>
            <a:r>
              <a:rPr lang="de-DE" dirty="0" smtClean="0"/>
              <a:t> UPB| Kurztitel | Datum</a:t>
            </a:r>
            <a:endParaRPr lang="de-DE" dirty="0"/>
          </a:p>
        </p:txBody>
      </p:sp>
    </p:spTree>
    <p:extLst>
      <p:ext uri="{BB962C8B-B14F-4D97-AF65-F5344CB8AC3E}">
        <p14:creationId xmlns:p14="http://schemas.microsoft.com/office/powerpoint/2010/main" val="2066752972"/>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Ü | ZÜ | Text/Aufz.">
    <p:spTree>
      <p:nvGrpSpPr>
        <p:cNvPr id="1" name=""/>
        <p:cNvGrpSpPr/>
        <p:nvPr/>
      </p:nvGrpSpPr>
      <p:grpSpPr>
        <a:xfrm>
          <a:off x="0" y="0"/>
          <a:ext cx="0" cy="0"/>
          <a:chOff x="0" y="0"/>
          <a:chExt cx="0" cy="0"/>
        </a:xfrm>
      </p:grpSpPr>
      <p:sp>
        <p:nvSpPr>
          <p:cNvPr id="12" name="Inhaltsplatzhalter 2"/>
          <p:cNvSpPr>
            <a:spLocks noGrp="1"/>
          </p:cNvSpPr>
          <p:nvPr>
            <p:ph idx="17" hasCustomPrompt="1"/>
          </p:nvPr>
        </p:nvSpPr>
        <p:spPr>
          <a:xfrm>
            <a:off x="324000" y="1124744"/>
            <a:ext cx="8427398" cy="288032"/>
          </a:xfrm>
        </p:spPr>
        <p:txBody>
          <a:bodyPr lIns="90000"/>
          <a:lstStyle>
            <a:lvl1pPr marL="0" indent="0">
              <a:spcAft>
                <a:spcPts val="1200"/>
              </a:spcAft>
              <a:buClr>
                <a:srgbClr val="CBB98A"/>
              </a:buClr>
              <a:buNone/>
              <a:defRPr b="0">
                <a:solidFill>
                  <a:schemeClr val="accent3"/>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
        <p:nvSpPr>
          <p:cNvPr id="9" name="Titelplatzhalter 2"/>
          <p:cNvSpPr>
            <a:spLocks noGrp="1"/>
          </p:cNvSpPr>
          <p:nvPr>
            <p:ph type="title"/>
          </p:nvPr>
        </p:nvSpPr>
        <p:spPr>
          <a:xfrm>
            <a:off x="324000" y="332656"/>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
        <p:nvSpPr>
          <p:cNvPr id="11" name="Rectangle 8"/>
          <p:cNvSpPr>
            <a:spLocks noGrp="1" noChangeArrowheads="1"/>
          </p:cNvSpPr>
          <p:nvPr>
            <p:ph idx="1" hasCustomPrompt="1"/>
          </p:nvPr>
        </p:nvSpPr>
        <p:spPr bwMode="auto">
          <a:xfrm>
            <a:off x="323528" y="1514224"/>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sz="1800"/>
            </a:lvl3pPr>
          </a:lstStyle>
          <a:p>
            <a:pPr lvl="0"/>
            <a:r>
              <a:rPr lang="de-DE" dirty="0"/>
              <a:t>Erste Ebene</a:t>
            </a:r>
          </a:p>
          <a:p>
            <a:pPr lvl="1"/>
            <a:r>
              <a:rPr lang="de-DE" dirty="0"/>
              <a:t>Zweite Ebene</a:t>
            </a:r>
          </a:p>
          <a:p>
            <a:pPr lvl="2"/>
            <a:r>
              <a:rPr lang="de-DE" dirty="0"/>
              <a:t>Dritte </a:t>
            </a:r>
            <a:r>
              <a:rPr lang="de-DE" dirty="0" smtClean="0"/>
              <a:t>Ebene</a:t>
            </a:r>
            <a:endParaRPr lang="de-DE" dirty="0"/>
          </a:p>
        </p:txBody>
      </p:sp>
    </p:spTree>
    <p:extLst>
      <p:ext uri="{BB962C8B-B14F-4D97-AF65-F5344CB8AC3E}">
        <p14:creationId xmlns:p14="http://schemas.microsoft.com/office/powerpoint/2010/main" val="3956809639"/>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4000" y="331200"/>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Tree>
    <p:extLst>
      <p:ext uri="{BB962C8B-B14F-4D97-AF65-F5344CB8AC3E}">
        <p14:creationId xmlns:p14="http://schemas.microsoft.com/office/powerpoint/2010/main" val="1621866054"/>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Überschrift+Text/Aufzählung">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smtClean="0"/>
              <a:t>Titelmasterformat durch Klicken bearbeiten</a:t>
            </a:r>
            <a:endParaRPr lang="de-DE" dirty="0"/>
          </a:p>
        </p:txBody>
      </p:sp>
      <p:sp>
        <p:nvSpPr>
          <p:cNvPr id="10" name="Textplatzhalter 9"/>
          <p:cNvSpPr>
            <a:spLocks noGrp="1"/>
          </p:cNvSpPr>
          <p:nvPr>
            <p:ph type="body" sz="quarter" idx="18" hasCustomPrompt="1"/>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DZLM </a:t>
            </a:r>
            <a:r>
              <a:rPr lang="de-DE" dirty="0" err="1" smtClean="0"/>
              <a:t>Stochastikteam</a:t>
            </a:r>
            <a:r>
              <a:rPr lang="de-DE" dirty="0" smtClean="0"/>
              <a:t> UPB| Kurztitel | Datum</a:t>
            </a:r>
            <a:endParaRPr lang="de-DE" dirty="0"/>
          </a:p>
        </p:txBody>
      </p:sp>
    </p:spTree>
    <p:extLst>
      <p:ext uri="{BB962C8B-B14F-4D97-AF65-F5344CB8AC3E}">
        <p14:creationId xmlns:p14="http://schemas.microsoft.com/office/powerpoint/2010/main" val="3880660261"/>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Ü | ZÜ | Text/Aufz.">
    <p:spTree>
      <p:nvGrpSpPr>
        <p:cNvPr id="1" name=""/>
        <p:cNvGrpSpPr/>
        <p:nvPr/>
      </p:nvGrpSpPr>
      <p:grpSpPr>
        <a:xfrm>
          <a:off x="0" y="0"/>
          <a:ext cx="0" cy="0"/>
          <a:chOff x="0" y="0"/>
          <a:chExt cx="0" cy="0"/>
        </a:xfrm>
      </p:grpSpPr>
      <p:sp>
        <p:nvSpPr>
          <p:cNvPr id="12" name="Inhaltsplatzhalter 2"/>
          <p:cNvSpPr>
            <a:spLocks noGrp="1"/>
          </p:cNvSpPr>
          <p:nvPr>
            <p:ph idx="17" hasCustomPrompt="1"/>
          </p:nvPr>
        </p:nvSpPr>
        <p:spPr>
          <a:xfrm>
            <a:off x="321066" y="1124744"/>
            <a:ext cx="8427398" cy="288032"/>
          </a:xfrm>
        </p:spPr>
        <p:txBody>
          <a:bodyPr lIns="90000"/>
          <a:lstStyle>
            <a:lvl1pPr marL="0" indent="0">
              <a:spcAft>
                <a:spcPts val="1200"/>
              </a:spcAft>
              <a:buClr>
                <a:srgbClr val="CBB98A"/>
              </a:buClr>
              <a:buNone/>
              <a:defRPr b="0">
                <a:solidFill>
                  <a:srgbClr val="327A86"/>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
        <p:nvSpPr>
          <p:cNvPr id="11" name="Rectangle 8"/>
          <p:cNvSpPr>
            <a:spLocks noGrp="1" noChangeArrowheads="1"/>
          </p:cNvSpPr>
          <p:nvPr>
            <p:ph idx="1" hasCustomPrompt="1"/>
          </p:nvPr>
        </p:nvSpPr>
        <p:spPr bwMode="auto">
          <a:xfrm>
            <a:off x="323528" y="1514224"/>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Tree>
    <p:extLst>
      <p:ext uri="{BB962C8B-B14F-4D97-AF65-F5344CB8AC3E}">
        <p14:creationId xmlns:p14="http://schemas.microsoft.com/office/powerpoint/2010/main" val="2666087896"/>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Ü | Text/Aufz.">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
        <p:nvSpPr>
          <p:cNvPr id="10" name="Textplatzhalter 9"/>
          <p:cNvSpPr>
            <a:spLocks noGrp="1"/>
          </p:cNvSpPr>
          <p:nvPr>
            <p:ph type="body" sz="quarter" idx="18" hasCustomPrompt="1"/>
          </p:nvPr>
        </p:nvSpPr>
        <p:spPr>
          <a:xfrm>
            <a:off x="3707904" y="91512"/>
            <a:ext cx="5300492" cy="144016"/>
          </a:xfrm>
        </p:spPr>
        <p:txBody>
          <a:bodyPr/>
          <a:lstStyle>
            <a:lvl1pPr marL="0" indent="0" algn="r">
              <a:buNone/>
              <a:defRPr sz="1000">
                <a:solidFill>
                  <a:schemeClr val="bg1"/>
                </a:solidFill>
              </a:defRPr>
            </a:lvl1pPr>
          </a:lstStyle>
          <a:p>
            <a:pPr lvl="0"/>
            <a:r>
              <a:rPr lang="de-DE" dirty="0"/>
              <a:t>Evtl. Kapitel oder Autor | Kurztitel | Datum</a:t>
            </a:r>
          </a:p>
        </p:txBody>
      </p:sp>
    </p:spTree>
    <p:extLst>
      <p:ext uri="{BB962C8B-B14F-4D97-AF65-F5344CB8AC3E}">
        <p14:creationId xmlns:p14="http://schemas.microsoft.com/office/powerpoint/2010/main" val="1641382397"/>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Gliederung">
    <p:bg>
      <p:bgPr>
        <a:solidFill>
          <a:schemeClr val="bg1"/>
        </a:solidFill>
        <a:effectLst/>
      </p:bgPr>
    </p:bg>
    <p:spTree>
      <p:nvGrpSpPr>
        <p:cNvPr id="1" name=""/>
        <p:cNvGrpSpPr/>
        <p:nvPr/>
      </p:nvGrpSpPr>
      <p:grpSpPr>
        <a:xfrm>
          <a:off x="0" y="0"/>
          <a:ext cx="0" cy="0"/>
          <a:chOff x="0" y="0"/>
          <a:chExt cx="0" cy="0"/>
        </a:xfrm>
      </p:grpSpPr>
      <p:sp>
        <p:nvSpPr>
          <p:cNvPr id="6" name="Rechteck 5"/>
          <p:cNvSpPr/>
          <p:nvPr userDrawn="1"/>
        </p:nvSpPr>
        <p:spPr bwMode="auto">
          <a:xfrm>
            <a:off x="0" y="332656"/>
            <a:ext cx="9144000" cy="6525344"/>
          </a:xfrm>
          <a:prstGeom prst="rect">
            <a:avLst/>
          </a:prstGeom>
          <a:solidFill>
            <a:srgbClr val="327A86">
              <a:alpha val="52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24" name="Rechteck 23"/>
          <p:cNvSpPr/>
          <p:nvPr userDrawn="1"/>
        </p:nvSpPr>
        <p:spPr bwMode="auto">
          <a:xfrm>
            <a:off x="0" y="1268760"/>
            <a:ext cx="899592" cy="5589239"/>
          </a:xfrm>
          <a:prstGeom prst="rect">
            <a:avLst/>
          </a:prstGeom>
          <a:solidFill>
            <a:srgbClr val="327A8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4" name="Textplatzhalter 9"/>
          <p:cNvSpPr>
            <a:spLocks noGrp="1"/>
          </p:cNvSpPr>
          <p:nvPr>
            <p:ph type="body" sz="quarter" idx="18" hasCustomPrompt="1"/>
          </p:nvPr>
        </p:nvSpPr>
        <p:spPr>
          <a:xfrm>
            <a:off x="3635896" y="80628"/>
            <a:ext cx="5300492" cy="144016"/>
          </a:xfrm>
        </p:spPr>
        <p:txBody>
          <a:bodyPr/>
          <a:lstStyle>
            <a:lvl1pPr marL="0" indent="0" algn="r">
              <a:buNone/>
              <a:defRPr sz="1000">
                <a:solidFill>
                  <a:schemeClr val="bg1"/>
                </a:solidFill>
              </a:defRPr>
            </a:lvl1pPr>
          </a:lstStyle>
          <a:p>
            <a:pPr lvl="0"/>
            <a:r>
              <a:rPr lang="de-DE" dirty="0" smtClean="0"/>
              <a:t>DZLM </a:t>
            </a:r>
            <a:r>
              <a:rPr lang="de-DE" dirty="0" err="1" smtClean="0"/>
              <a:t>Stochastikteam</a:t>
            </a:r>
            <a:r>
              <a:rPr lang="de-DE" dirty="0" smtClean="0"/>
              <a:t> UPB| </a:t>
            </a:r>
            <a:r>
              <a:rPr lang="de-DE" dirty="0"/>
              <a:t>Kurztitel | Datum</a:t>
            </a:r>
          </a:p>
        </p:txBody>
      </p:sp>
      <p:sp>
        <p:nvSpPr>
          <p:cNvPr id="23" name="Titelplatzhalter 2"/>
          <p:cNvSpPr>
            <a:spLocks noGrp="1"/>
          </p:cNvSpPr>
          <p:nvPr>
            <p:ph type="title" hasCustomPrompt="1"/>
          </p:nvPr>
        </p:nvSpPr>
        <p:spPr>
          <a:xfrm>
            <a:off x="323528" y="417587"/>
            <a:ext cx="8424936" cy="490861"/>
          </a:xfrm>
          <a:prstGeom prst="rect">
            <a:avLst/>
          </a:prstGeom>
        </p:spPr>
        <p:txBody>
          <a:bodyPr vert="horz" lIns="91440" tIns="45720" rIns="91440" bIns="45720" rtlCol="0" anchor="t">
            <a:normAutofit/>
          </a:bodyPr>
          <a:lstStyle>
            <a:lvl1pPr>
              <a:defRPr b="1">
                <a:solidFill>
                  <a:schemeClr val="bg1"/>
                </a:solidFill>
              </a:defRPr>
            </a:lvl1pPr>
          </a:lstStyle>
          <a:p>
            <a:r>
              <a:rPr lang="de-DE"/>
              <a:t>Gliederung</a:t>
            </a:r>
            <a:endParaRPr lang="de-DE" dirty="0"/>
          </a:p>
        </p:txBody>
      </p:sp>
      <p:sp>
        <p:nvSpPr>
          <p:cNvPr id="33" name="Rectangle 8"/>
          <p:cNvSpPr>
            <a:spLocks noGrp="1" noChangeArrowheads="1"/>
          </p:cNvSpPr>
          <p:nvPr>
            <p:ph idx="1" hasCustomPrompt="1"/>
          </p:nvPr>
        </p:nvSpPr>
        <p:spPr bwMode="auto">
          <a:xfrm>
            <a:off x="395536" y="1340768"/>
            <a:ext cx="8424936" cy="3672408"/>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marR="0" indent="0" algn="l" defTabSz="914400" rtl="0" eaLnBrk="1" fontAlgn="base" latinLnBrk="0" hangingPunct="1">
              <a:lnSpc>
                <a:spcPts val="3600"/>
              </a:lnSpc>
              <a:spcBef>
                <a:spcPts val="576"/>
              </a:spcBef>
              <a:spcAft>
                <a:spcPts val="600"/>
              </a:spcAft>
              <a:buClr>
                <a:schemeClr val="bg1"/>
              </a:buClr>
              <a:buSzTx/>
              <a:buFont typeface="Arial" panose="020B0604020202020204" pitchFamily="34" charset="0"/>
              <a:buChar char="•"/>
              <a:tabLst>
                <a:tab pos="622300" algn="l"/>
              </a:tabLst>
              <a:defRPr sz="2800" b="1"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a:t>Kapitel</a:t>
            </a:r>
          </a:p>
        </p:txBody>
      </p:sp>
    </p:spTree>
    <p:extLst>
      <p:ext uri="{BB962C8B-B14F-4D97-AF65-F5344CB8AC3E}">
        <p14:creationId xmlns:p14="http://schemas.microsoft.com/office/powerpoint/2010/main" val="41348919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p:spTree>
      <p:nvGrpSpPr>
        <p:cNvPr id="1" name=""/>
        <p:cNvGrpSpPr/>
        <p:nvPr/>
      </p:nvGrpSpPr>
      <p:grpSpPr>
        <a:xfrm>
          <a:off x="0" y="0"/>
          <a:ext cx="0" cy="0"/>
          <a:chOff x="0" y="0"/>
          <a:chExt cx="0" cy="0"/>
        </a:xfrm>
      </p:grpSpPr>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Arial" charset="0"/>
              <a:ea typeface="ＭＳ Ｐゴシック" charset="-128"/>
            </a:endParaRPr>
          </a:p>
        </p:txBody>
      </p:sp>
      <p:sp>
        <p:nvSpPr>
          <p:cNvPr id="12" name="Rectangle 19"/>
          <p:cNvSpPr>
            <a:spLocks noChangeArrowheads="1"/>
          </p:cNvSpPr>
          <p:nvPr userDrawn="1"/>
        </p:nvSpPr>
        <p:spPr bwMode="auto">
          <a:xfrm>
            <a:off x="0" y="3789035"/>
            <a:ext cx="6876256" cy="2880325"/>
          </a:xfrm>
          <a:prstGeom prst="rect">
            <a:avLst/>
          </a:prstGeom>
          <a:solidFill>
            <a:srgbClr val="327A86"/>
          </a:solidFill>
          <a:ln w="9525">
            <a:noFill/>
            <a:miter lim="800000"/>
            <a:headEnd/>
            <a:tailEnd/>
          </a:ln>
        </p:spPr>
        <p:txBody>
          <a:bodyPr wrap="none" anchor="ctr">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Arial" charset="0"/>
              <a:ea typeface="ＭＳ Ｐゴシック" charset="-128"/>
            </a:endParaRPr>
          </a:p>
        </p:txBody>
      </p:sp>
      <p:sp>
        <p:nvSpPr>
          <p:cNvPr id="14" name="Rechteck 13"/>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Arial" charset="0"/>
              <a:ea typeface="ＭＳ Ｐゴシック" charset="-128"/>
              <a:cs typeface="ＭＳ Ｐゴシック" charset="-128"/>
            </a:endParaRPr>
          </a:p>
        </p:txBody>
      </p:sp>
      <p:pic>
        <p:nvPicPr>
          <p:cNvPr id="2" name="Bild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5670" y="-99392"/>
            <a:ext cx="3306824" cy="760076"/>
          </a:xfrm>
          <a:prstGeom prst="rect">
            <a:avLst/>
          </a:prstGeom>
        </p:spPr>
      </p:pic>
      <p:sp>
        <p:nvSpPr>
          <p:cNvPr id="3074" name="Rectangle 2"/>
          <p:cNvSpPr>
            <a:spLocks noGrp="1" noChangeArrowheads="1"/>
          </p:cNvSpPr>
          <p:nvPr userDrawn="1">
            <p:ph type="ctrTitle" hasCustomPrompt="1"/>
          </p:nvPr>
        </p:nvSpPr>
        <p:spPr>
          <a:xfrm>
            <a:off x="633963" y="3861048"/>
            <a:ext cx="5882253" cy="1143000"/>
          </a:xfrm>
          <a:prstGeom prst="rect">
            <a:avLst/>
          </a:prstGeom>
        </p:spPr>
        <p:txBody>
          <a:bodyPr tIns="108000" bIns="108000"/>
          <a:lstStyle>
            <a:lvl1pPr marL="0" indent="0">
              <a:defRPr baseline="0">
                <a:solidFill>
                  <a:schemeClr val="bg1"/>
                </a:solidFill>
              </a:defRPr>
            </a:lvl1pPr>
          </a:lstStyle>
          <a:p>
            <a:r>
              <a:rPr lang="de-DE" dirty="0" err="1"/>
              <a:t>Subtitel</a:t>
            </a:r>
            <a:endParaRPr lang="de-DE" dirty="0"/>
          </a:p>
        </p:txBody>
      </p:sp>
      <p:sp>
        <p:nvSpPr>
          <p:cNvPr id="3075" name="Rectangle 3"/>
          <p:cNvSpPr>
            <a:spLocks noGrp="1" noChangeArrowheads="1"/>
          </p:cNvSpPr>
          <p:nvPr userDrawn="1">
            <p:ph type="subTitle" idx="1"/>
          </p:nvPr>
        </p:nvSpPr>
        <p:spPr>
          <a:xfrm>
            <a:off x="619472" y="5060776"/>
            <a:ext cx="5896744" cy="1320552"/>
          </a:xfrm>
        </p:spPr>
        <p:txBody>
          <a:bodyPr lIns="108000" tIns="108000" bIns="108000"/>
          <a:lstStyle>
            <a:lvl1pPr marL="0" indent="0">
              <a:buFontTx/>
              <a:buNone/>
              <a:defRPr baseline="0">
                <a:solidFill>
                  <a:schemeClr val="bg1"/>
                </a:solidFill>
              </a:defRPr>
            </a:lvl1pPr>
          </a:lstStyle>
          <a:p>
            <a:r>
              <a:rPr lang="de-DE" smtClean="0"/>
              <a:t>Formatvorlage des Untertitelmasters durch Klicken bearbeiten</a:t>
            </a:r>
            <a:endParaRPr lang="de-DE" dirty="0"/>
          </a:p>
        </p:txBody>
      </p:sp>
      <p:sp>
        <p:nvSpPr>
          <p:cNvPr id="6" name="Bildplatzhalter 5"/>
          <p:cNvSpPr>
            <a:spLocks noGrp="1"/>
          </p:cNvSpPr>
          <p:nvPr userDrawn="1">
            <p:ph type="pic" sz="quarter" idx="10"/>
          </p:nvPr>
        </p:nvSpPr>
        <p:spPr>
          <a:xfrm>
            <a:off x="0" y="765175"/>
            <a:ext cx="9144000" cy="2807841"/>
          </a:xfrm>
        </p:spPr>
        <p:txBody>
          <a:bodyPr/>
          <a:lstStyle/>
          <a:p>
            <a:r>
              <a:rPr lang="de-DE" dirty="0" smtClean="0"/>
              <a:t>Bild durch Klicken auf Symbol hinzufügen</a:t>
            </a:r>
            <a:endParaRPr lang="de-DE" dirty="0"/>
          </a:p>
        </p:txBody>
      </p:sp>
      <p:grpSp>
        <p:nvGrpSpPr>
          <p:cNvPr id="17" name="Gruppieren 16"/>
          <p:cNvGrpSpPr/>
          <p:nvPr userDrawn="1"/>
        </p:nvGrpSpPr>
        <p:grpSpPr>
          <a:xfrm>
            <a:off x="7105927" y="4004785"/>
            <a:ext cx="2038073" cy="558237"/>
            <a:chOff x="7105927" y="5823091"/>
            <a:chExt cx="2038073" cy="558237"/>
          </a:xfrm>
        </p:grpSpPr>
        <p:sp>
          <p:nvSpPr>
            <p:cNvPr id="19" name="Textfeld 18"/>
            <p:cNvSpPr txBox="1"/>
            <p:nvPr userDrawn="1"/>
          </p:nvSpPr>
          <p:spPr>
            <a:xfrm>
              <a:off x="7105927" y="5823091"/>
              <a:ext cx="899592" cy="230832"/>
            </a:xfrm>
            <a:prstGeom prst="rect">
              <a:avLst/>
            </a:prstGeom>
            <a:noFill/>
          </p:spPr>
          <p:txBody>
            <a:bodyPr wrap="square" rtlCol="0">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85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rPr>
                <a:t>Initiiert durch</a:t>
              </a:r>
            </a:p>
          </p:txBody>
        </p:sp>
        <p:grpSp>
          <p:nvGrpSpPr>
            <p:cNvPr id="20" name="Gruppieren 19"/>
            <p:cNvGrpSpPr/>
            <p:nvPr userDrawn="1"/>
          </p:nvGrpSpPr>
          <p:grpSpPr>
            <a:xfrm>
              <a:off x="7308304" y="6067571"/>
              <a:ext cx="1835696" cy="313757"/>
              <a:chOff x="7308304" y="5923555"/>
              <a:chExt cx="1835696" cy="313757"/>
            </a:xfrm>
          </p:grpSpPr>
          <p:sp>
            <p:nvSpPr>
              <p:cNvPr id="21" name="Rechteck 20"/>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pic>
            <p:nvPicPr>
              <p:cNvPr id="27" name="Grafik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pic>
        <p:nvPicPr>
          <p:cNvPr id="22" name="Grafik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49028" y="6264675"/>
            <a:ext cx="771810" cy="278358"/>
          </a:xfrm>
          <a:prstGeom prst="rect">
            <a:avLst/>
          </a:prstGeom>
        </p:spPr>
      </p:pic>
    </p:spTree>
    <p:extLst>
      <p:ext uri="{BB962C8B-B14F-4D97-AF65-F5344CB8AC3E}">
        <p14:creationId xmlns:p14="http://schemas.microsoft.com/office/powerpoint/2010/main" val="31720116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folie ohne Bild">
    <p:spTree>
      <p:nvGrpSpPr>
        <p:cNvPr id="1" name=""/>
        <p:cNvGrpSpPr/>
        <p:nvPr/>
      </p:nvGrpSpPr>
      <p:grpSpPr>
        <a:xfrm>
          <a:off x="0" y="0"/>
          <a:ext cx="0" cy="0"/>
          <a:chOff x="0" y="0"/>
          <a:chExt cx="0" cy="0"/>
        </a:xfrm>
      </p:grpSpPr>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Arial" charset="0"/>
              <a:ea typeface="ＭＳ Ｐゴシック" charset="-128"/>
            </a:endParaRPr>
          </a:p>
        </p:txBody>
      </p:sp>
      <p:sp>
        <p:nvSpPr>
          <p:cNvPr id="12" name="Rectangle 19"/>
          <p:cNvSpPr>
            <a:spLocks noChangeArrowheads="1"/>
          </p:cNvSpPr>
          <p:nvPr userDrawn="1"/>
        </p:nvSpPr>
        <p:spPr bwMode="auto">
          <a:xfrm>
            <a:off x="0" y="3789035"/>
            <a:ext cx="6876256" cy="2880325"/>
          </a:xfrm>
          <a:prstGeom prst="rect">
            <a:avLst/>
          </a:prstGeom>
          <a:solidFill>
            <a:srgbClr val="327A86"/>
          </a:solidFill>
          <a:ln w="9525">
            <a:noFill/>
            <a:miter lim="800000"/>
            <a:headEnd/>
            <a:tailEnd/>
          </a:ln>
        </p:spPr>
        <p:txBody>
          <a:bodyPr wrap="none" anchor="ctr">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Arial" charset="0"/>
              <a:ea typeface="ＭＳ Ｐゴシック" charset="-128"/>
            </a:endParaRPr>
          </a:p>
        </p:txBody>
      </p:sp>
      <p:sp>
        <p:nvSpPr>
          <p:cNvPr id="14" name="Rechteck 13"/>
          <p:cNvSpPr/>
          <p:nvPr userDrawn="1"/>
        </p:nvSpPr>
        <p:spPr bwMode="auto">
          <a:xfrm>
            <a:off x="7092281" y="3789035"/>
            <a:ext cx="2051719" cy="2880325"/>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Arial" charset="0"/>
              <a:ea typeface="ＭＳ Ｐゴシック" charset="-128"/>
              <a:cs typeface="ＭＳ Ｐゴシック" charset="-128"/>
            </a:endParaRPr>
          </a:p>
        </p:txBody>
      </p:sp>
      <p:pic>
        <p:nvPicPr>
          <p:cNvPr id="2" name="Bild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6462" y="-99392"/>
            <a:ext cx="3306824" cy="760076"/>
          </a:xfrm>
          <a:prstGeom prst="rect">
            <a:avLst/>
          </a:prstGeom>
        </p:spPr>
      </p:pic>
      <p:sp>
        <p:nvSpPr>
          <p:cNvPr id="3074" name="Rectangle 2"/>
          <p:cNvSpPr>
            <a:spLocks noGrp="1" noChangeArrowheads="1"/>
          </p:cNvSpPr>
          <p:nvPr userDrawn="1">
            <p:ph type="ctrTitle" hasCustomPrompt="1"/>
          </p:nvPr>
        </p:nvSpPr>
        <p:spPr>
          <a:xfrm>
            <a:off x="633963" y="3861048"/>
            <a:ext cx="5882253" cy="1143000"/>
          </a:xfrm>
          <a:prstGeom prst="rect">
            <a:avLst/>
          </a:prstGeom>
        </p:spPr>
        <p:txBody>
          <a:bodyPr tIns="108000" bIns="108000"/>
          <a:lstStyle>
            <a:lvl1pPr marL="0" indent="0">
              <a:defRPr baseline="0">
                <a:solidFill>
                  <a:schemeClr val="bg1"/>
                </a:solidFill>
              </a:defRPr>
            </a:lvl1pPr>
          </a:lstStyle>
          <a:p>
            <a:r>
              <a:rPr lang="de-DE" dirty="0" err="1"/>
              <a:t>Subtitel</a:t>
            </a:r>
            <a:endParaRPr lang="de-DE" dirty="0"/>
          </a:p>
        </p:txBody>
      </p:sp>
      <p:sp>
        <p:nvSpPr>
          <p:cNvPr id="3075" name="Rectangle 3"/>
          <p:cNvSpPr>
            <a:spLocks noGrp="1" noChangeArrowheads="1"/>
          </p:cNvSpPr>
          <p:nvPr userDrawn="1">
            <p:ph type="subTitle" idx="1"/>
          </p:nvPr>
        </p:nvSpPr>
        <p:spPr>
          <a:xfrm>
            <a:off x="619472" y="5060776"/>
            <a:ext cx="5896744" cy="1320552"/>
          </a:xfrm>
        </p:spPr>
        <p:txBody>
          <a:bodyPr lIns="108000" tIns="108000" bIns="108000"/>
          <a:lstStyle>
            <a:lvl1pPr marL="0" indent="0">
              <a:buFontTx/>
              <a:buNone/>
              <a:defRPr baseline="0">
                <a:solidFill>
                  <a:schemeClr val="bg1"/>
                </a:solidFill>
              </a:defRPr>
            </a:lvl1pPr>
          </a:lstStyle>
          <a:p>
            <a:r>
              <a:rPr lang="de-DE" smtClean="0"/>
              <a:t>Formatvorlage des Untertitelmasters durch Klicken bearbeiten</a:t>
            </a:r>
            <a:endParaRPr lang="de-DE" dirty="0"/>
          </a:p>
        </p:txBody>
      </p:sp>
      <p:sp>
        <p:nvSpPr>
          <p:cNvPr id="13" name="Rectangle 2"/>
          <p:cNvSpPr txBox="1">
            <a:spLocks noChangeArrowheads="1"/>
          </p:cNvSpPr>
          <p:nvPr userDrawn="1"/>
        </p:nvSpPr>
        <p:spPr>
          <a:xfrm>
            <a:off x="633442" y="1137283"/>
            <a:ext cx="7898998" cy="1143000"/>
          </a:xfrm>
          <a:prstGeom prst="rect">
            <a:avLst/>
          </a:prstGeom>
        </p:spPr>
        <p:txBody>
          <a:bodyPr vert="horz" lIns="91440" tIns="108000" rIns="91440" bIns="108000" rtlCol="0" anchor="ctr">
            <a:noAutofit/>
          </a:bodyPr>
          <a:lstStyle>
            <a:lvl1pPr marL="0" indent="0" algn="l" rtl="0" eaLnBrk="1" fontAlgn="base" hangingPunct="1">
              <a:spcBef>
                <a:spcPct val="0"/>
              </a:spcBef>
              <a:spcAft>
                <a:spcPct val="0"/>
              </a:spcAft>
              <a:defRPr sz="2800" b="0" baseline="0">
                <a:solidFill>
                  <a:schemeClr val="bg1"/>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3600" b="1" i="0" u="none" strike="noStrike" kern="0" cap="none" spc="0" normalizeH="0" baseline="0" noProof="0" dirty="0">
                <a:ln>
                  <a:noFill/>
                </a:ln>
                <a:solidFill>
                  <a:srgbClr val="327A86"/>
                </a:solidFill>
                <a:effectLst/>
                <a:uLnTx/>
                <a:uFillTx/>
                <a:latin typeface="Calibri"/>
                <a:ea typeface="ＭＳ Ｐゴシック"/>
                <a:cs typeface="Calibri"/>
              </a:rPr>
              <a:t>Titel ohne Bild</a:t>
            </a:r>
          </a:p>
        </p:txBody>
      </p:sp>
      <p:grpSp>
        <p:nvGrpSpPr>
          <p:cNvPr id="27" name="Gruppieren 26"/>
          <p:cNvGrpSpPr/>
          <p:nvPr userDrawn="1"/>
        </p:nvGrpSpPr>
        <p:grpSpPr>
          <a:xfrm>
            <a:off x="7105927" y="4004785"/>
            <a:ext cx="2038073" cy="558237"/>
            <a:chOff x="7105927" y="5823091"/>
            <a:chExt cx="2038073" cy="558237"/>
          </a:xfrm>
        </p:grpSpPr>
        <p:sp>
          <p:nvSpPr>
            <p:cNvPr id="28" name="Textfeld 27"/>
            <p:cNvSpPr txBox="1"/>
            <p:nvPr userDrawn="1"/>
          </p:nvSpPr>
          <p:spPr>
            <a:xfrm>
              <a:off x="7105927" y="5823091"/>
              <a:ext cx="899592" cy="230832"/>
            </a:xfrm>
            <a:prstGeom prst="rect">
              <a:avLst/>
            </a:prstGeom>
            <a:noFill/>
          </p:spPr>
          <p:txBody>
            <a:bodyPr wrap="square" rtlCol="0">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85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rPr>
                <a:t>Initiiert durch</a:t>
              </a:r>
            </a:p>
          </p:txBody>
        </p:sp>
        <p:grpSp>
          <p:nvGrpSpPr>
            <p:cNvPr id="29" name="Gruppieren 28"/>
            <p:cNvGrpSpPr/>
            <p:nvPr userDrawn="1"/>
          </p:nvGrpSpPr>
          <p:grpSpPr>
            <a:xfrm>
              <a:off x="7308304" y="6067571"/>
              <a:ext cx="1835696" cy="313757"/>
              <a:chOff x="7308304" y="5923555"/>
              <a:chExt cx="1835696" cy="313757"/>
            </a:xfrm>
          </p:grpSpPr>
          <p:sp>
            <p:nvSpPr>
              <p:cNvPr id="30" name="Rechteck 29"/>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pic>
            <p:nvPicPr>
              <p:cNvPr id="31" name="Grafik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pic>
        <p:nvPicPr>
          <p:cNvPr id="16" name="Grafik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49028" y="6264675"/>
            <a:ext cx="771810" cy="278358"/>
          </a:xfrm>
          <a:prstGeom prst="rect">
            <a:avLst/>
          </a:prstGeom>
        </p:spPr>
      </p:pic>
    </p:spTree>
    <p:extLst>
      <p:ext uri="{BB962C8B-B14F-4D97-AF65-F5344CB8AC3E}">
        <p14:creationId xmlns:p14="http://schemas.microsoft.com/office/powerpoint/2010/main" val="377228511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Ende">
    <p:spTree>
      <p:nvGrpSpPr>
        <p:cNvPr id="1" name=""/>
        <p:cNvGrpSpPr/>
        <p:nvPr/>
      </p:nvGrpSpPr>
      <p:grpSpPr>
        <a:xfrm>
          <a:off x="0" y="0"/>
          <a:ext cx="0" cy="0"/>
          <a:chOff x="0" y="0"/>
          <a:chExt cx="0" cy="0"/>
        </a:xfrm>
      </p:grpSpPr>
      <p:sp>
        <p:nvSpPr>
          <p:cNvPr id="16" name="Rechteck 15"/>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Arial" charset="0"/>
              <a:ea typeface="ＭＳ Ｐゴシック" charset="-128"/>
              <a:cs typeface="ＭＳ Ｐゴシック" charset="-128"/>
            </a:endParaRPr>
          </a:p>
        </p:txBody>
      </p:sp>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Arial" charset="0"/>
              <a:ea typeface="ＭＳ Ｐゴシック" charset="-128"/>
            </a:endParaRPr>
          </a:p>
        </p:txBody>
      </p:sp>
      <p:sp>
        <p:nvSpPr>
          <p:cNvPr id="5" name="Bildplatzhalter 4"/>
          <p:cNvSpPr>
            <a:spLocks noGrp="1"/>
          </p:cNvSpPr>
          <p:nvPr>
            <p:ph type="pic" sz="quarter" idx="10"/>
          </p:nvPr>
        </p:nvSpPr>
        <p:spPr>
          <a:xfrm>
            <a:off x="0" y="3787878"/>
            <a:ext cx="6876256" cy="2881481"/>
          </a:xfrm>
        </p:spPr>
        <p:txBody>
          <a:bodyPr/>
          <a:lstStyle/>
          <a:p>
            <a:r>
              <a:rPr lang="de-DE" dirty="0" smtClean="0"/>
              <a:t>Bild durch Klicken auf Symbol hinzufügen</a:t>
            </a:r>
            <a:endParaRPr lang="de-DE" dirty="0"/>
          </a:p>
        </p:txBody>
      </p:sp>
      <p:sp>
        <p:nvSpPr>
          <p:cNvPr id="4" name="Textplatzhalter 3"/>
          <p:cNvSpPr>
            <a:spLocks noGrp="1"/>
          </p:cNvSpPr>
          <p:nvPr>
            <p:ph type="body" sz="quarter" idx="11" hasCustomPrompt="1"/>
          </p:nvPr>
        </p:nvSpPr>
        <p:spPr>
          <a:xfrm>
            <a:off x="323528" y="1414872"/>
            <a:ext cx="7681991" cy="501960"/>
          </a:xfrm>
        </p:spPr>
        <p:txBody>
          <a:bodyPr/>
          <a:lstStyle>
            <a:lvl1pPr marL="0" indent="0" algn="ctr">
              <a:buNone/>
              <a:defRPr sz="28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Vielen Dank für Ihre Aufmerksamkeit!</a:t>
            </a:r>
          </a:p>
        </p:txBody>
      </p:sp>
      <p:sp>
        <p:nvSpPr>
          <p:cNvPr id="15" name="Textplatzhalter 3"/>
          <p:cNvSpPr>
            <a:spLocks noGrp="1"/>
          </p:cNvSpPr>
          <p:nvPr>
            <p:ph type="body" sz="quarter" idx="12" hasCustomPrompt="1"/>
          </p:nvPr>
        </p:nvSpPr>
        <p:spPr>
          <a:xfrm>
            <a:off x="4947156" y="2094760"/>
            <a:ext cx="3510136" cy="501960"/>
          </a:xfrm>
        </p:spPr>
        <p:txBody>
          <a:bodyPr/>
          <a:lstStyle>
            <a:lvl1pPr marL="0" indent="0" algn="ctr">
              <a:buNone/>
              <a:defRPr sz="2000" b="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Fragen &amp; Diskussion</a:t>
            </a:r>
          </a:p>
        </p:txBody>
      </p:sp>
      <p:grpSp>
        <p:nvGrpSpPr>
          <p:cNvPr id="14" name="Gruppieren 13"/>
          <p:cNvGrpSpPr/>
          <p:nvPr userDrawn="1"/>
        </p:nvGrpSpPr>
        <p:grpSpPr>
          <a:xfrm>
            <a:off x="7105927" y="4004785"/>
            <a:ext cx="2038073" cy="558237"/>
            <a:chOff x="7105927" y="5823091"/>
            <a:chExt cx="2038073" cy="558237"/>
          </a:xfrm>
        </p:grpSpPr>
        <p:sp>
          <p:nvSpPr>
            <p:cNvPr id="17" name="Textfeld 16"/>
            <p:cNvSpPr txBox="1"/>
            <p:nvPr userDrawn="1"/>
          </p:nvSpPr>
          <p:spPr>
            <a:xfrm>
              <a:off x="7105927" y="5823091"/>
              <a:ext cx="899592" cy="230832"/>
            </a:xfrm>
            <a:prstGeom prst="rect">
              <a:avLst/>
            </a:prstGeom>
            <a:noFill/>
          </p:spPr>
          <p:txBody>
            <a:bodyPr wrap="square" rtlCol="0">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85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rPr>
                <a:t>Initiiert durch</a:t>
              </a:r>
            </a:p>
          </p:txBody>
        </p:sp>
        <p:grpSp>
          <p:nvGrpSpPr>
            <p:cNvPr id="19" name="Gruppieren 18"/>
            <p:cNvGrpSpPr/>
            <p:nvPr userDrawn="1"/>
          </p:nvGrpSpPr>
          <p:grpSpPr>
            <a:xfrm>
              <a:off x="7308304" y="6067571"/>
              <a:ext cx="1835696" cy="313757"/>
              <a:chOff x="7308304" y="5923555"/>
              <a:chExt cx="1835696" cy="313757"/>
            </a:xfrm>
          </p:grpSpPr>
          <p:sp>
            <p:nvSpPr>
              <p:cNvPr id="20" name="Rechteck 19"/>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pic>
            <p:nvPicPr>
              <p:cNvPr id="21"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pic>
        <p:nvPicPr>
          <p:cNvPr id="22" name="Bild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5670" y="-99392"/>
            <a:ext cx="3306824" cy="760076"/>
          </a:xfrm>
          <a:prstGeom prst="rect">
            <a:avLst/>
          </a:prstGeom>
        </p:spPr>
      </p:pic>
      <p:pic>
        <p:nvPicPr>
          <p:cNvPr id="23" name="Grafik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49028" y="6264675"/>
            <a:ext cx="771810" cy="278358"/>
          </a:xfrm>
          <a:prstGeom prst="rect">
            <a:avLst/>
          </a:prstGeom>
        </p:spPr>
      </p:pic>
    </p:spTree>
    <p:extLst>
      <p:ext uri="{BB962C8B-B14F-4D97-AF65-F5344CB8AC3E}">
        <p14:creationId xmlns:p14="http://schemas.microsoft.com/office/powerpoint/2010/main" val="37140227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Ü | Text/Aufz.">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38762"/>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4000" y="332656"/>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Tree>
    <p:extLst>
      <p:ext uri="{BB962C8B-B14F-4D97-AF65-F5344CB8AC3E}">
        <p14:creationId xmlns:p14="http://schemas.microsoft.com/office/powerpoint/2010/main" val="301853906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7" Type="http://schemas.openxmlformats.org/officeDocument/2006/relationships/image" Target="../media/image3.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rgbClr val="327A86"/>
          </a:solidFill>
          <a:ln w="9525">
            <a:noFill/>
            <a:miter lim="800000"/>
            <a:headEnd/>
            <a:tailEnd/>
          </a:ln>
        </p:spPr>
        <p:txBody>
          <a:bodyPr wrap="none" anchor="ctr">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Arial" charset="0"/>
              <a:ea typeface="ＭＳ Ｐゴシック" charset="-128"/>
            </a:endParaRPr>
          </a:p>
        </p:txBody>
      </p:sp>
      <p:sp>
        <p:nvSpPr>
          <p:cNvPr id="1032" name="Rectangle 8"/>
          <p:cNvSpPr>
            <a:spLocks noGrp="1" noChangeArrowheads="1"/>
          </p:cNvSpPr>
          <p:nvPr>
            <p:ph type="body" idx="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10"/>
          <a:srcRect r="52817" b="-3558"/>
          <a:stretch/>
        </p:blipFill>
        <p:spPr>
          <a:xfrm>
            <a:off x="421200" y="77051"/>
            <a:ext cx="720080" cy="189207"/>
          </a:xfrm>
          <a:prstGeom prst="rect">
            <a:avLst/>
          </a:prstGeom>
        </p:spPr>
      </p:pic>
      <p:sp>
        <p:nvSpPr>
          <p:cNvPr id="3" name="Titelplatzhalter 2"/>
          <p:cNvSpPr>
            <a:spLocks noGrp="1"/>
          </p:cNvSpPr>
          <p:nvPr>
            <p:ph type="title"/>
          </p:nvPr>
        </p:nvSpPr>
        <p:spPr>
          <a:xfrm>
            <a:off x="324000" y="417600"/>
            <a:ext cx="8424936" cy="490861"/>
          </a:xfrm>
          <a:prstGeom prst="rect">
            <a:avLst/>
          </a:prstGeom>
        </p:spPr>
        <p:txBody>
          <a:bodyPr vert="horz" lIns="91440" tIns="45720" rIns="91440" bIns="45720" rtlCol="0" anchor="ctr">
            <a:noAutofit/>
          </a:bodyPr>
          <a:lstStyle/>
          <a:p>
            <a:r>
              <a:rPr lang="de-DE" dirty="0"/>
              <a:t>Titelmasterformat durch Klicken bearbeiten</a:t>
            </a:r>
          </a:p>
        </p:txBody>
      </p:sp>
    </p:spTree>
    <p:extLst>
      <p:ext uri="{BB962C8B-B14F-4D97-AF65-F5344CB8AC3E}">
        <p14:creationId xmlns:p14="http://schemas.microsoft.com/office/powerpoint/2010/main" val="2637410230"/>
      </p:ext>
    </p:extLst>
  </p:cSld>
  <p:clrMap bg1="lt1" tx1="dk1" bg2="lt2" tx2="dk2" accent1="accent1" accent2="accent2" accent3="accent3" accent4="accent4" accent5="accent5" accent6="accent6" hlink="hlink" folHlink="folHlink"/>
  <p:sldLayoutIdLst>
    <p:sldLayoutId id="2147483662" r:id="rId1"/>
    <p:sldLayoutId id="2147483668" r:id="rId2"/>
    <p:sldLayoutId id="2147483669" r:id="rId3"/>
    <p:sldLayoutId id="2147483679" r:id="rId4"/>
    <p:sldLayoutId id="2147483680" r:id="rId5"/>
    <p:sldLayoutId id="2147483664" r:id="rId6"/>
    <p:sldLayoutId id="2147483665" r:id="rId7"/>
    <p:sldLayoutId id="2147483667" r:id="rId8"/>
  </p:sldLayoutIdLst>
  <p:hf hdr="0" ftr="0" dt="0"/>
  <p:txStyles>
    <p:titleStyle>
      <a:lvl1pPr algn="l" rtl="0" eaLnBrk="1" fontAlgn="base" hangingPunct="1">
        <a:spcBef>
          <a:spcPct val="0"/>
        </a:spcBef>
        <a:spcAft>
          <a:spcPct val="0"/>
        </a:spcAft>
        <a:defRPr sz="25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11"/>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2"/>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2"/>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2"/>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chemeClr val="accent3"/>
          </a:solidFill>
          <a:ln w="9525">
            <a:noFill/>
            <a:miter lim="800000"/>
            <a:headEnd/>
            <a:tailEnd/>
          </a:ln>
        </p:spPr>
        <p:txBody>
          <a:bodyPr wrap="none" anchor="ctr">
            <a:prstTxWarp prst="textNoShape">
              <a:avLst/>
            </a:prstTxWarp>
          </a:bodyPr>
          <a:lstStyle/>
          <a:p>
            <a:endParaRPr lang="de-DE" b="0" i="0" dirty="0">
              <a:latin typeface="Calibri Normal" charset="0"/>
            </a:endParaRPr>
          </a:p>
        </p:txBody>
      </p:sp>
      <p:sp>
        <p:nvSpPr>
          <p:cNvPr id="1032" name="Rectangle 8"/>
          <p:cNvSpPr>
            <a:spLocks noGrp="1" noChangeArrowheads="1"/>
          </p:cNvSpPr>
          <p:nvPr>
            <p:ph type="body" idx="1"/>
          </p:nvPr>
        </p:nvSpPr>
        <p:spPr bwMode="auto">
          <a:xfrm>
            <a:off x="324000" y="980728"/>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5" cstate="screen">
            <a:extLst>
              <a:ext uri="{28A0092B-C50C-407E-A947-70E740481C1C}">
                <a14:useLocalDpi xmlns:a14="http://schemas.microsoft.com/office/drawing/2010/main"/>
              </a:ext>
            </a:extLst>
          </a:blip>
          <a:srcRect r="52817" b="-3558"/>
          <a:stretch/>
        </p:blipFill>
        <p:spPr>
          <a:xfrm>
            <a:off x="421200" y="77051"/>
            <a:ext cx="720080" cy="189207"/>
          </a:xfrm>
          <a:prstGeom prst="rect">
            <a:avLst/>
          </a:prstGeom>
        </p:spPr>
      </p:pic>
      <p:sp>
        <p:nvSpPr>
          <p:cNvPr id="3" name="Titelplatzhalter 2"/>
          <p:cNvSpPr>
            <a:spLocks noGrp="1"/>
          </p:cNvSpPr>
          <p:nvPr>
            <p:ph type="title"/>
          </p:nvPr>
        </p:nvSpPr>
        <p:spPr>
          <a:xfrm>
            <a:off x="324000" y="332656"/>
            <a:ext cx="8424936" cy="490861"/>
          </a:xfrm>
          <a:prstGeom prst="rect">
            <a:avLst/>
          </a:prstGeom>
        </p:spPr>
        <p:txBody>
          <a:bodyPr vert="horz" lIns="91440" tIns="45720" rIns="91440" bIns="45720" rtlCol="0" anchor="ctr">
            <a:noAutofit/>
          </a:bodyPr>
          <a:lstStyle/>
          <a:p>
            <a:r>
              <a:rPr lang="de-DE" dirty="0"/>
              <a:t>Titelmasterformat durch Klicken bearbeiten</a:t>
            </a:r>
          </a:p>
        </p:txBody>
      </p:sp>
      <p:sp>
        <p:nvSpPr>
          <p:cNvPr id="6" name="Textplatzhalter 9"/>
          <p:cNvSpPr txBox="1">
            <a:spLocks/>
          </p:cNvSpPr>
          <p:nvPr userDrawn="1"/>
        </p:nvSpPr>
        <p:spPr>
          <a:xfrm>
            <a:off x="2555776" y="-52504"/>
            <a:ext cx="6552728" cy="241144"/>
          </a:xfrm>
          <a:prstGeom prst="rect">
            <a:avLst/>
          </a:prstGeom>
        </p:spPr>
        <p:txBody>
          <a:bodyPr/>
          <a:lstStyle>
            <a:lvl1pPr marL="0" indent="0" algn="r" rtl="0" eaLnBrk="1" fontAlgn="base" hangingPunct="1">
              <a:lnSpc>
                <a:spcPct val="100000"/>
              </a:lnSpc>
              <a:spcBef>
                <a:spcPts val="576"/>
              </a:spcBef>
              <a:spcAft>
                <a:spcPts val="600"/>
              </a:spcAft>
              <a:buClr>
                <a:srgbClr val="327A86"/>
              </a:buClr>
              <a:buFont typeface="Wingdings" charset="2"/>
              <a:buNone/>
              <a:defRPr sz="1800" b="1">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6"/>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7"/>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7"/>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7"/>
              </a:buBlip>
              <a:defRPr sz="1200">
                <a:solidFill>
                  <a:schemeClr val="tx1"/>
                </a:solidFill>
                <a:latin typeface="+mn-lt"/>
                <a:ea typeface="+mn-ea"/>
              </a:defRPr>
            </a:lvl9pPr>
          </a:lstStyle>
          <a:p>
            <a:r>
              <a:rPr lang="de-DE" dirty="0" smtClean="0"/>
              <a:t>Zwischenfolien zur Struktur-Transparenz (für Fortbildende)</a:t>
            </a:r>
          </a:p>
        </p:txBody>
      </p:sp>
    </p:spTree>
    <p:extLst>
      <p:ext uri="{BB962C8B-B14F-4D97-AF65-F5344CB8AC3E}">
        <p14:creationId xmlns:p14="http://schemas.microsoft.com/office/powerpoint/2010/main" val="1116244918"/>
      </p:ext>
    </p:extLst>
  </p:cSld>
  <p:clrMap bg1="lt1" tx1="dk1" bg2="lt2" tx2="dk2" accent1="accent1" accent2="accent2" accent3="accent3" accent4="accent4" accent5="accent5" accent6="accent6" hlink="hlink" folHlink="folHlink"/>
  <p:sldLayoutIdLst>
    <p:sldLayoutId id="2147483682" r:id="rId1"/>
    <p:sldLayoutId id="2147483684" r:id="rId2"/>
    <p:sldLayoutId id="2147483683" r:id="rId3"/>
  </p:sldLayoutIdLst>
  <p:timing>
    <p:tnLst>
      <p:par>
        <p:cTn id="1" dur="indefinite" restart="never" nodeType="tmRoot"/>
      </p:par>
    </p:tnLst>
  </p:timing>
  <p:hf hdr="0" ftr="0" dt="0"/>
  <p:txStyles>
    <p:titleStyle>
      <a:lvl1pPr algn="l" rtl="0" eaLnBrk="1" fontAlgn="base" hangingPunct="1">
        <a:spcBef>
          <a:spcPct val="0"/>
        </a:spcBef>
        <a:spcAft>
          <a:spcPct val="0"/>
        </a:spcAft>
        <a:defRPr sz="2500" b="1">
          <a:solidFill>
            <a:schemeClr val="accent3"/>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6"/>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7"/>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7"/>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7"/>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dzlm.de/" TargetMode="External"/><Relationship Id="rId2" Type="http://schemas.openxmlformats.org/officeDocument/2006/relationships/hyperlink" Target="http://creativecommons.org/licenses/by-sa/4.0/" TargetMode="External"/><Relationship Id="rId1" Type="http://schemas.openxmlformats.org/officeDocument/2006/relationships/slideLayout" Target="../slideLayouts/slideLayout10.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9.png"/><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37.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1.xml"/><Relationship Id="rId5" Type="http://schemas.openxmlformats.org/officeDocument/2006/relationships/image" Target="../media/image36.png"/><Relationship Id="rId4" Type="http://schemas.openxmlformats.org/officeDocument/2006/relationships/image" Target="../media/image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20.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5.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44512" y="4105568"/>
            <a:ext cx="5882253" cy="1297216"/>
          </a:xfrm>
        </p:spPr>
        <p:txBody>
          <a:bodyPr/>
          <a:lstStyle/>
          <a:p>
            <a:r>
              <a:rPr lang="de-DE" dirty="0" smtClean="0"/>
              <a:t>Stochastik </a:t>
            </a:r>
            <a:r>
              <a:rPr lang="de-DE" dirty="0"/>
              <a:t>kompakt </a:t>
            </a:r>
            <a:br>
              <a:rPr lang="de-DE" dirty="0"/>
            </a:br>
            <a:r>
              <a:rPr lang="de-DE" sz="2400" b="0" dirty="0"/>
              <a:t>Baustein 1: Einstieg in die Stochastik mit Hilfe des Spiels </a:t>
            </a:r>
            <a:r>
              <a:rPr lang="de-DE" sz="2400" b="0" dirty="0" smtClean="0"/>
              <a:t>„</a:t>
            </a:r>
            <a:r>
              <a:rPr lang="de-DE" sz="2400" b="0" dirty="0"/>
              <a:t>Differenz trifft“</a:t>
            </a:r>
            <a:br>
              <a:rPr lang="de-DE" sz="2400" b="0" dirty="0"/>
            </a:br>
            <a:endParaRPr lang="de-DE" sz="2400" b="0" dirty="0"/>
          </a:p>
        </p:txBody>
      </p:sp>
      <p:sp>
        <p:nvSpPr>
          <p:cNvPr id="5" name="Inhaltsplatzhalter 4"/>
          <p:cNvSpPr>
            <a:spLocks noGrp="1"/>
          </p:cNvSpPr>
          <p:nvPr>
            <p:ph type="subTitle" idx="1"/>
          </p:nvPr>
        </p:nvSpPr>
        <p:spPr>
          <a:xfrm>
            <a:off x="543600" y="5297064"/>
            <a:ext cx="6337919" cy="1320552"/>
          </a:xfrm>
        </p:spPr>
        <p:txBody>
          <a:bodyPr/>
          <a:lstStyle/>
          <a:p>
            <a:r>
              <a:rPr lang="de-DE" sz="1800" dirty="0" smtClean="0"/>
              <a:t>DZLM Stochastik-Team der Universität Paderborn:</a:t>
            </a:r>
            <a:r>
              <a:rPr lang="de-DE" sz="1800" dirty="0"/>
              <a:t/>
            </a:r>
            <a:br>
              <a:rPr lang="de-DE" sz="1800" dirty="0"/>
            </a:br>
            <a:r>
              <a:rPr lang="de-DE" sz="1800" dirty="0" smtClean="0"/>
              <a:t>Prof</a:t>
            </a:r>
            <a:r>
              <a:rPr lang="de-DE" sz="1800" dirty="0"/>
              <a:t>. Dr. Rolf Biehler, Dr. Hauke Friedrich, Dr. Birgit Griese, </a:t>
            </a:r>
            <a:br>
              <a:rPr lang="de-DE" sz="1800" dirty="0"/>
            </a:br>
            <a:r>
              <a:rPr lang="de-DE" sz="1800" dirty="0" smtClean="0"/>
              <a:t>Ralf </a:t>
            </a:r>
            <a:r>
              <a:rPr lang="de-DE" sz="1800" dirty="0" err="1" smtClean="0"/>
              <a:t>Nieszporek</a:t>
            </a:r>
            <a:endParaRPr lang="de-DE" sz="1800" dirty="0"/>
          </a:p>
        </p:txBody>
      </p:sp>
      <p:pic>
        <p:nvPicPr>
          <p:cNvPr id="7" name="Bildplatzhalter 6"/>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t="26966" b="26966"/>
          <a:stretch>
            <a:fillRect/>
          </a:stretch>
        </p:blipFill>
        <p:spPr/>
      </p:pic>
    </p:spTree>
    <p:extLst>
      <p:ext uri="{BB962C8B-B14F-4D97-AF65-F5344CB8AC3E}">
        <p14:creationId xmlns:p14="http://schemas.microsoft.com/office/powerpoint/2010/main" val="37891041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Grundlagen:</a:t>
            </a:r>
          </a:p>
        </p:txBody>
      </p:sp>
      <p:sp>
        <p:nvSpPr>
          <p:cNvPr id="3" name="Inhaltsplatzhalter 2"/>
          <p:cNvSpPr>
            <a:spLocks noGrp="1"/>
          </p:cNvSpPr>
          <p:nvPr>
            <p:ph idx="1"/>
          </p:nvPr>
        </p:nvSpPr>
        <p:spPr/>
        <p:txBody>
          <a:bodyPr/>
          <a:lstStyle/>
          <a:p>
            <a:pPr marL="457200" indent="-457200">
              <a:buFont typeface="+mj-lt"/>
              <a:buAutoNum type="arabicPeriod"/>
            </a:pPr>
            <a:r>
              <a:rPr lang="de-DE" b="1" dirty="0" smtClean="0"/>
              <a:t>Zufallsexperiment:</a:t>
            </a:r>
            <a:br>
              <a:rPr lang="de-DE" b="1" dirty="0" smtClean="0"/>
            </a:br>
            <a:r>
              <a:rPr lang="de-DE" b="1" dirty="0" smtClean="0"/>
              <a:t/>
            </a:r>
            <a:br>
              <a:rPr lang="de-DE" b="1" dirty="0" smtClean="0"/>
            </a:br>
            <a:r>
              <a:rPr lang="de-DE" sz="2000" dirty="0" smtClean="0"/>
              <a:t>Ein Experiment, bei dem man das Ergebnis nicht sicher vorhersagen kann (hängt vom Zufall ab)</a:t>
            </a:r>
            <a:br>
              <a:rPr lang="de-DE" sz="2000" dirty="0" smtClean="0"/>
            </a:br>
            <a:r>
              <a:rPr lang="de-DE" sz="2000" dirty="0" smtClean="0"/>
              <a:t/>
            </a:r>
            <a:br>
              <a:rPr lang="de-DE" sz="2000" dirty="0" smtClean="0"/>
            </a:br>
            <a:r>
              <a:rPr lang="de-DE" sz="2000" dirty="0" smtClean="0"/>
              <a:t>Das Experiment kann unter den gleichen Bedingungen (beliebig oft) wiederholt werden.</a:t>
            </a:r>
            <a:br>
              <a:rPr lang="de-DE" sz="2000" dirty="0" smtClean="0"/>
            </a:br>
            <a:r>
              <a:rPr lang="de-DE" sz="2000" dirty="0" smtClean="0"/>
              <a:t/>
            </a:r>
            <a:br>
              <a:rPr lang="de-DE" sz="2000" dirty="0" smtClean="0"/>
            </a:br>
            <a:r>
              <a:rPr lang="de-DE" sz="2000" dirty="0" smtClean="0"/>
              <a:t>Es lassen sich mögliche Ergebnisse angeben, die man auch zu einer Ergebnismenge zusammenfassen kann.</a:t>
            </a:r>
            <a:br>
              <a:rPr lang="de-DE" sz="2000" dirty="0" smtClean="0"/>
            </a:br>
            <a:r>
              <a:rPr lang="de-DE" sz="2000" dirty="0" smtClean="0"/>
              <a:t/>
            </a:r>
            <a:br>
              <a:rPr lang="de-DE" sz="2000" dirty="0" smtClean="0"/>
            </a:br>
            <a:r>
              <a:rPr lang="de-DE" sz="2000" dirty="0" smtClean="0"/>
              <a:t>Mehrere Ergebnisse fasst man zu Ereignissen zusammen </a:t>
            </a:r>
            <a:br>
              <a:rPr lang="de-DE" sz="2000" dirty="0" smtClean="0"/>
            </a:br>
            <a:r>
              <a:rPr lang="de-DE" sz="2000" dirty="0" smtClean="0"/>
              <a:t>(Teilmenge der Ergebnismenge).</a:t>
            </a:r>
          </a:p>
          <a:p>
            <a:pPr marL="685800" lvl="1"/>
            <a:endParaRPr lang="de-DE" sz="2000" dirty="0" smtClean="0"/>
          </a:p>
          <a:p>
            <a:endParaRPr lang="de-DE" dirty="0"/>
          </a:p>
          <a:p>
            <a:pPr marL="857250" lvl="1" indent="-457200">
              <a:buFont typeface="+mj-lt"/>
              <a:buAutoNum type="arabicPeriod"/>
            </a:pPr>
            <a:endParaRPr lang="de-DE" dirty="0"/>
          </a:p>
        </p:txBody>
      </p:sp>
      <p:sp>
        <p:nvSpPr>
          <p:cNvPr id="8" name="Textplatzhalter 9"/>
          <p:cNvSpPr>
            <a:spLocks noGrp="1"/>
          </p:cNvSpPr>
          <p:nvPr>
            <p:ph type="body" sz="quarter" idx="18"/>
          </p:nvPr>
        </p:nvSpPr>
        <p:spPr>
          <a:xfrm>
            <a:off x="3707904" y="91512"/>
            <a:ext cx="5300492" cy="292462"/>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8916897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457200" indent="-457200">
              <a:buFont typeface="+mj-lt"/>
              <a:buAutoNum type="arabicPeriod" startAt="2"/>
            </a:pPr>
            <a:r>
              <a:rPr lang="de-DE" b="1" dirty="0" smtClean="0"/>
              <a:t>Absolute und relative Häufigkeit eines Ereignisses/Ergebnisses:</a:t>
            </a:r>
            <a:br>
              <a:rPr lang="de-DE" b="1" dirty="0" smtClean="0"/>
            </a:br>
            <a:r>
              <a:rPr lang="de-DE" b="1" dirty="0" smtClean="0"/>
              <a:t/>
            </a:r>
            <a:br>
              <a:rPr lang="de-DE" b="1" dirty="0" smtClean="0"/>
            </a:br>
            <a:r>
              <a:rPr lang="de-DE" sz="2000" dirty="0" smtClean="0"/>
              <a:t>Die absolute Häufigkeit gibt an, wie oft das Ereignis/Ergebnis in der Versuchsreihe aufgetreten ist. </a:t>
            </a:r>
            <a:br>
              <a:rPr lang="de-DE" sz="2000" dirty="0" smtClean="0"/>
            </a:br>
            <a:r>
              <a:rPr lang="de-DE" sz="2000" dirty="0" smtClean="0"/>
              <a:t/>
            </a:r>
            <a:br>
              <a:rPr lang="de-DE" sz="2000" dirty="0" smtClean="0"/>
            </a:br>
            <a:r>
              <a:rPr lang="de-DE" sz="2000" dirty="0" smtClean="0"/>
              <a:t>Die relative Häufigkeit gibt an, mit welchem Anteil an den durchgeführten Versuchen das Ereignis/Ergebnis eingetreten ist. </a:t>
            </a:r>
          </a:p>
          <a:p>
            <a:pPr marL="685800" lvl="1"/>
            <a:endParaRPr lang="de-DE" dirty="0" smtClean="0">
              <a:latin typeface="Calibri" panose="020F0502020204030204" pitchFamily="34" charset="0"/>
            </a:endParaRPr>
          </a:p>
          <a:p>
            <a:pPr marL="457200" indent="-457200">
              <a:buFont typeface="+mj-lt"/>
              <a:buAutoNum type="arabicPeriod" startAt="2"/>
            </a:pPr>
            <a:endParaRPr lang="de-DE" dirty="0"/>
          </a:p>
          <a:p>
            <a:pPr marL="857250" lvl="1" indent="-457200">
              <a:buFont typeface="+mj-lt"/>
              <a:buAutoNum type="arabicPeriod"/>
            </a:pPr>
            <a:endParaRPr lang="de-DE" dirty="0"/>
          </a:p>
        </p:txBody>
      </p:sp>
      <p:sp>
        <p:nvSpPr>
          <p:cNvPr id="2" name="Titel 1"/>
          <p:cNvSpPr>
            <a:spLocks noGrp="1"/>
          </p:cNvSpPr>
          <p:nvPr>
            <p:ph type="title"/>
          </p:nvPr>
        </p:nvSpPr>
        <p:spPr/>
        <p:txBody>
          <a:bodyPr>
            <a:normAutofit/>
          </a:bodyPr>
          <a:lstStyle/>
          <a:p>
            <a:r>
              <a:rPr lang="de-DE" dirty="0"/>
              <a:t>Grundlagen:</a:t>
            </a:r>
          </a:p>
        </p:txBody>
      </p:sp>
      <p:sp>
        <p:nvSpPr>
          <p:cNvPr id="6" name="Textplatzhalter 9"/>
          <p:cNvSpPr>
            <a:spLocks noGrp="1"/>
          </p:cNvSpPr>
          <p:nvPr>
            <p:ph type="body" sz="quarter" idx="18"/>
          </p:nvPr>
        </p:nvSpPr>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mc:AlternateContent xmlns:mc="http://schemas.openxmlformats.org/markup-compatibility/2006" xmlns:a14="http://schemas.microsoft.com/office/drawing/2010/main">
        <mc:Choice Requires="a14">
          <p:sp>
            <p:nvSpPr>
              <p:cNvPr id="4" name="Rechteck 3"/>
              <p:cNvSpPr/>
              <p:nvPr/>
            </p:nvSpPr>
            <p:spPr>
              <a:xfrm>
                <a:off x="1558885" y="3951447"/>
                <a:ext cx="5624111" cy="66749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de-DE">
                          <a:latin typeface="Cambria Math" panose="02040503050406030204" pitchFamily="18" charset="0"/>
                        </a:rPr>
                        <m:t>Relative</m:t>
                      </m:r>
                      <m:r>
                        <a:rPr lang="de-DE">
                          <a:latin typeface="Cambria Math" panose="02040503050406030204" pitchFamily="18" charset="0"/>
                        </a:rPr>
                        <m:t> </m:t>
                      </m:r>
                      <m:r>
                        <m:rPr>
                          <m:sty m:val="p"/>
                        </m:rPr>
                        <a:rPr lang="de-DE">
                          <a:latin typeface="Cambria Math" panose="02040503050406030204" pitchFamily="18" charset="0"/>
                        </a:rPr>
                        <m:t>H</m:t>
                      </m:r>
                      <m:r>
                        <a:rPr lang="de-DE">
                          <a:latin typeface="Cambria Math" panose="02040503050406030204" pitchFamily="18" charset="0"/>
                        </a:rPr>
                        <m:t>ä</m:t>
                      </m:r>
                      <m:r>
                        <m:rPr>
                          <m:sty m:val="p"/>
                        </m:rPr>
                        <a:rPr lang="de-DE">
                          <a:latin typeface="Cambria Math" panose="02040503050406030204" pitchFamily="18" charset="0"/>
                        </a:rPr>
                        <m:t>ufigkeit</m:t>
                      </m:r>
                      <m:r>
                        <a:rPr lang="de-DE">
                          <a:latin typeface="Cambria Math" panose="02040503050406030204" pitchFamily="18" charset="0"/>
                        </a:rPr>
                        <m:t>=</m:t>
                      </m:r>
                      <m:f>
                        <m:fPr>
                          <m:ctrlPr>
                            <a:rPr lang="de-DE" i="1">
                              <a:latin typeface="Cambria Math" panose="02040503050406030204" pitchFamily="18" charset="0"/>
                            </a:rPr>
                          </m:ctrlPr>
                        </m:fPr>
                        <m:num>
                          <m:r>
                            <m:rPr>
                              <m:sty m:val="p"/>
                            </m:rPr>
                            <a:rPr lang="de-DE">
                              <a:latin typeface="Cambria Math" panose="02040503050406030204" pitchFamily="18" charset="0"/>
                            </a:rPr>
                            <m:t>absolute</m:t>
                          </m:r>
                          <m:r>
                            <a:rPr lang="de-DE">
                              <a:latin typeface="Cambria Math" panose="02040503050406030204" pitchFamily="18" charset="0"/>
                            </a:rPr>
                            <m:t> </m:t>
                          </m:r>
                          <m:r>
                            <m:rPr>
                              <m:sty m:val="p"/>
                            </m:rPr>
                            <a:rPr lang="de-DE">
                              <a:latin typeface="Cambria Math" panose="02040503050406030204" pitchFamily="18" charset="0"/>
                            </a:rPr>
                            <m:t>H</m:t>
                          </m:r>
                          <m:r>
                            <a:rPr lang="de-DE">
                              <a:latin typeface="Cambria Math" panose="02040503050406030204" pitchFamily="18" charset="0"/>
                            </a:rPr>
                            <m:t>ä</m:t>
                          </m:r>
                          <m:r>
                            <m:rPr>
                              <m:sty m:val="p"/>
                            </m:rPr>
                            <a:rPr lang="de-DE">
                              <a:latin typeface="Cambria Math" panose="02040503050406030204" pitchFamily="18" charset="0"/>
                            </a:rPr>
                            <m:t>ufigkeit</m:t>
                          </m:r>
                        </m:num>
                        <m:den>
                          <m:r>
                            <m:rPr>
                              <m:sty m:val="p"/>
                            </m:rPr>
                            <a:rPr lang="de-DE">
                              <a:latin typeface="Cambria Math" panose="02040503050406030204" pitchFamily="18" charset="0"/>
                            </a:rPr>
                            <m:t>Anz</m:t>
                          </m:r>
                          <m:r>
                            <a:rPr lang="de-DE">
                              <a:latin typeface="Cambria Math" panose="02040503050406030204" pitchFamily="18" charset="0"/>
                            </a:rPr>
                            <m:t>.  </m:t>
                          </m:r>
                          <m:r>
                            <m:rPr>
                              <m:sty m:val="p"/>
                            </m:rPr>
                            <a:rPr lang="de-DE">
                              <a:latin typeface="Cambria Math" panose="02040503050406030204" pitchFamily="18" charset="0"/>
                            </a:rPr>
                            <m:t>Versuchsdurchf</m:t>
                          </m:r>
                          <m:r>
                            <a:rPr lang="de-DE">
                              <a:latin typeface="Cambria Math" panose="02040503050406030204" pitchFamily="18" charset="0"/>
                            </a:rPr>
                            <m:t>ü</m:t>
                          </m:r>
                          <m:r>
                            <m:rPr>
                              <m:sty m:val="p"/>
                            </m:rPr>
                            <a:rPr lang="de-DE">
                              <a:latin typeface="Cambria Math" panose="02040503050406030204" pitchFamily="18" charset="0"/>
                            </a:rPr>
                            <m:t>hrungen</m:t>
                          </m:r>
                        </m:den>
                      </m:f>
                    </m:oMath>
                  </m:oMathPara>
                </a14:m>
                <a:endParaRPr lang="de-DE" dirty="0"/>
              </a:p>
            </p:txBody>
          </p:sp>
        </mc:Choice>
        <mc:Fallback xmlns="">
          <p:sp>
            <p:nvSpPr>
              <p:cNvPr id="4" name="Rechteck 3"/>
              <p:cNvSpPr>
                <a:spLocks noRot="1" noChangeAspect="1" noMove="1" noResize="1" noEditPoints="1" noAdjustHandles="1" noChangeArrowheads="1" noChangeShapeType="1" noTextEdit="1"/>
              </p:cNvSpPr>
              <p:nvPr/>
            </p:nvSpPr>
            <p:spPr>
              <a:xfrm>
                <a:off x="1558885" y="3951447"/>
                <a:ext cx="5624111" cy="667490"/>
              </a:xfrm>
              <a:prstGeom prst="rect">
                <a:avLst/>
              </a:prstGeom>
              <a:blipFill rotWithShape="0">
                <a:blip r:embed="rId3"/>
                <a:stretch>
                  <a:fillRect/>
                </a:stretch>
              </a:blipFill>
            </p:spPr>
            <p:txBody>
              <a:bodyPr/>
              <a:lstStyle/>
              <a:p>
                <a:r>
                  <a:rPr lang="de-DE">
                    <a:noFill/>
                  </a:rPr>
                  <a:t> </a:t>
                </a:r>
              </a:p>
            </p:txBody>
          </p:sp>
        </mc:Fallback>
      </mc:AlternateContent>
    </p:spTree>
    <p:extLst>
      <p:ext uri="{BB962C8B-B14F-4D97-AF65-F5344CB8AC3E}">
        <p14:creationId xmlns:p14="http://schemas.microsoft.com/office/powerpoint/2010/main" val="10878088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Inhaltsplatzhalter 2"/>
              <p:cNvSpPr>
                <a:spLocks noGrp="1"/>
              </p:cNvSpPr>
              <p:nvPr>
                <p:ph idx="1"/>
              </p:nvPr>
            </p:nvSpPr>
            <p:spPr/>
            <p:txBody>
              <a:bodyPr/>
              <a:lstStyle/>
              <a:p>
                <a:pPr marL="457200" indent="-457200">
                  <a:buFont typeface="+mj-lt"/>
                  <a:buAutoNum type="arabicPeriod" startAt="3"/>
                </a:pPr>
                <a:r>
                  <a:rPr lang="de-DE" b="1" dirty="0" smtClean="0"/>
                  <a:t>Empirisches Gesetz der Gesetz der großen Zahlen</a:t>
                </a:r>
              </a:p>
              <a:p>
                <a:pPr lvl="1"/>
                <a:r>
                  <a:rPr lang="de-DE" sz="2000" dirty="0" smtClean="0">
                    <a:solidFill>
                      <a:schemeClr val="tx1"/>
                    </a:solidFill>
                  </a:rPr>
                  <a:t>In </a:t>
                </a:r>
                <a:r>
                  <a:rPr lang="de-DE" sz="2000" dirty="0">
                    <a:solidFill>
                      <a:schemeClr val="tx1"/>
                    </a:solidFill>
                  </a:rPr>
                  <a:t>der Stochastik werden solche Zufallsexperimente modelliert, bei denen   </a:t>
                </a:r>
                <a:r>
                  <a:rPr lang="de-DE" sz="2000" dirty="0" smtClean="0">
                    <a:solidFill>
                      <a:schemeClr val="tx1"/>
                    </a:solidFill>
                  </a:rPr>
                  <a:t>sich </a:t>
                </a:r>
                <a:r>
                  <a:rPr lang="de-DE" sz="2000" dirty="0">
                    <a:solidFill>
                      <a:schemeClr val="tx1"/>
                    </a:solidFill>
                  </a:rPr>
                  <a:t>die relativen Häufigkeiten für Ereignisse </a:t>
                </a:r>
                <a:r>
                  <a:rPr lang="de-DE" sz="2000" dirty="0" smtClean="0">
                    <a:solidFill>
                      <a:schemeClr val="tx1"/>
                    </a:solidFill>
                  </a:rPr>
                  <a:t>bei ausreichend großem </a:t>
                </a:r>
                <a14:m>
                  <m:oMath xmlns:m="http://schemas.openxmlformats.org/officeDocument/2006/math">
                    <m:r>
                      <a:rPr lang="de-DE" sz="2000" i="1" dirty="0" smtClean="0">
                        <a:solidFill>
                          <a:schemeClr val="tx1"/>
                        </a:solidFill>
                        <a:latin typeface="Cambria Math" panose="02040503050406030204" pitchFamily="18" charset="0"/>
                      </a:rPr>
                      <m:t>𝑛</m:t>
                    </m:r>
                  </m:oMath>
                </a14:m>
                <a:r>
                  <a:rPr lang="de-DE" sz="2000" dirty="0" smtClean="0">
                    <a:solidFill>
                      <a:schemeClr val="tx1"/>
                    </a:solidFill>
                  </a:rPr>
                  <a:t> immer </a:t>
                </a:r>
                <a:r>
                  <a:rPr lang="de-DE" sz="2000" dirty="0">
                    <a:solidFill>
                      <a:schemeClr val="tx1"/>
                    </a:solidFill>
                  </a:rPr>
                  <a:t>wieder um </a:t>
                </a:r>
                <a:r>
                  <a:rPr lang="de-DE" sz="2000" dirty="0" smtClean="0">
                    <a:solidFill>
                      <a:schemeClr val="tx1"/>
                    </a:solidFill>
                  </a:rPr>
                  <a:t>in etwa die </a:t>
                </a:r>
                <a:r>
                  <a:rPr lang="de-DE" sz="2000" dirty="0">
                    <a:solidFill>
                      <a:schemeClr val="tx1"/>
                    </a:solidFill>
                  </a:rPr>
                  <a:t>gleiche Zahl </a:t>
                </a:r>
                <a:r>
                  <a:rPr lang="de-DE" sz="2000" dirty="0" smtClean="0">
                    <a:solidFill>
                      <a:schemeClr val="tx1"/>
                    </a:solidFill>
                  </a:rPr>
                  <a:t>einpendeln.</a:t>
                </a:r>
                <a:endParaRPr lang="de-DE" dirty="0">
                  <a:solidFill>
                    <a:schemeClr val="tx1"/>
                  </a:solidFill>
                </a:endParaRPr>
              </a:p>
              <a:p>
                <a:pPr marL="457200" indent="-457200">
                  <a:buFont typeface="+mj-lt"/>
                  <a:buAutoNum type="arabicPeriod" startAt="3"/>
                </a:pPr>
                <a:r>
                  <a:rPr lang="de-DE" b="1" dirty="0" smtClean="0"/>
                  <a:t>Wahrscheinlichkeit</a:t>
                </a:r>
              </a:p>
              <a:p>
                <a:pPr lvl="1"/>
                <a:r>
                  <a:rPr lang="de-DE" sz="2000" dirty="0" smtClean="0"/>
                  <a:t>Bei einem Zufallsexperiment (in dem das empirische Gesetz der großen Zahlen zutrifft) kann man den einzelnen Ergebnissen Zahlen („die Wahrscheinlichkeiten“) zuordnen, die zusammen 100% ergeben müssen. </a:t>
                </a:r>
              </a:p>
              <a:p>
                <a:pPr lvl="1"/>
                <a:r>
                  <a:rPr lang="de-DE" sz="2000" dirty="0" smtClean="0"/>
                  <a:t>Die Wahrscheinlichkeiten sind gut gewählt, wenn sie die relativen Häufigkeiten bei großer Versuchszahl gut und mit hoher Sicherheit vorhergesagt werden können. </a:t>
                </a:r>
              </a:p>
              <a:p>
                <a:pPr lvl="1"/>
                <a:r>
                  <a:rPr lang="de-DE" sz="2000" dirty="0" smtClean="0"/>
                  <a:t>Solche Wahrscheinlichkeiten sind immer nur Modellgrößen, die die „wahren Wahrscheinlichkeiten“ bestenfalls gut annähern</a:t>
                </a:r>
                <a:br>
                  <a:rPr lang="de-DE" sz="2000" dirty="0" smtClean="0"/>
                </a:br>
                <a:endParaRPr lang="de-DE" sz="2000" dirty="0" smtClean="0"/>
              </a:p>
              <a:p>
                <a:endParaRPr lang="de-DE" dirty="0"/>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blipFill rotWithShape="0">
                <a:blip r:embed="rId3"/>
                <a:stretch>
                  <a:fillRect l="-579" t="-1695" r="-1013"/>
                </a:stretch>
              </a:blipFill>
            </p:spPr>
            <p:txBody>
              <a:bodyPr/>
              <a:lstStyle/>
              <a:p>
                <a:r>
                  <a:rPr lang="de-DE">
                    <a:noFill/>
                  </a:rPr>
                  <a:t> </a:t>
                </a:r>
              </a:p>
            </p:txBody>
          </p:sp>
        </mc:Fallback>
      </mc:AlternateContent>
      <p:sp>
        <p:nvSpPr>
          <p:cNvPr id="2" name="Titel 1"/>
          <p:cNvSpPr>
            <a:spLocks noGrp="1"/>
          </p:cNvSpPr>
          <p:nvPr>
            <p:ph type="title"/>
          </p:nvPr>
        </p:nvSpPr>
        <p:spPr/>
        <p:txBody>
          <a:bodyPr>
            <a:normAutofit/>
          </a:bodyPr>
          <a:lstStyle/>
          <a:p>
            <a:r>
              <a:rPr lang="de-DE" dirty="0"/>
              <a:t>Grundlagen:</a:t>
            </a:r>
          </a:p>
        </p:txBody>
      </p:sp>
      <p:sp>
        <p:nvSpPr>
          <p:cNvPr id="8" name="Textplatzhalter 9"/>
          <p:cNvSpPr>
            <a:spLocks noGrp="1"/>
          </p:cNvSpPr>
          <p:nvPr>
            <p:ph type="body" sz="quarter" idx="18"/>
          </p:nvPr>
        </p:nvSpPr>
        <p:spPr>
          <a:xfrm>
            <a:off x="3707904" y="91512"/>
            <a:ext cx="5300492" cy="292462"/>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22919388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Grundlagen:</a:t>
            </a:r>
          </a:p>
        </p:txBody>
      </p:sp>
      <mc:AlternateContent xmlns:mc="http://schemas.openxmlformats.org/markup-compatibility/2006" xmlns:a14="http://schemas.microsoft.com/office/drawing/2010/main">
        <mc:Choice Requires="a14">
          <p:sp>
            <p:nvSpPr>
              <p:cNvPr id="3" name="Inhaltsplatzhalter 2"/>
              <p:cNvSpPr>
                <a:spLocks noGrp="1"/>
              </p:cNvSpPr>
              <p:nvPr>
                <p:ph idx="1"/>
              </p:nvPr>
            </p:nvSpPr>
            <p:spPr>
              <a:xfrm>
                <a:off x="324000" y="948333"/>
                <a:ext cx="8799119" cy="5997871"/>
              </a:xfrm>
            </p:spPr>
            <p:txBody>
              <a:bodyPr/>
              <a:lstStyle/>
              <a:p>
                <a:pPr marL="457200" indent="-457200">
                  <a:buFont typeface="+mj-lt"/>
                  <a:buAutoNum type="arabicPeriod" startAt="5"/>
                </a:pPr>
                <a:r>
                  <a:rPr lang="de-DE" sz="2000" b="1" dirty="0" smtClean="0"/>
                  <a:t>Mathematisches Modell eines Zufallsexperiments</a:t>
                </a:r>
                <a:r>
                  <a:rPr lang="de-DE" sz="2000" dirty="0" smtClean="0"/>
                  <a:t/>
                </a:r>
                <a:br>
                  <a:rPr lang="de-DE" sz="2000" dirty="0" smtClean="0"/>
                </a:br>
                <a:r>
                  <a:rPr lang="de-DE" sz="1900" dirty="0" smtClean="0"/>
                  <a:t>Ein </a:t>
                </a:r>
                <a:r>
                  <a:rPr lang="de-DE" sz="1900" i="1" dirty="0" smtClean="0"/>
                  <a:t>Zufallsversuch</a:t>
                </a:r>
                <a:r>
                  <a:rPr lang="de-DE" sz="1900" dirty="0" smtClean="0"/>
                  <a:t> ist ein Experiment, das beschrieben wird durch:</a:t>
                </a:r>
              </a:p>
              <a:p>
                <a:pPr marL="324000" indent="-457200">
                  <a:buAutoNum type="alphaLcParenBoth"/>
                </a:pPr>
                <a:r>
                  <a:rPr lang="de-DE" sz="1900" dirty="0" smtClean="0"/>
                  <a:t>die Menge der möglichen Ergebnisse, die </a:t>
                </a:r>
                <a:r>
                  <a:rPr lang="de-DE" sz="1900" b="1" dirty="0" smtClean="0"/>
                  <a:t>Ergebnismenge</a:t>
                </a:r>
                <a:r>
                  <a:rPr lang="de-DE" sz="1900" dirty="0" smtClean="0"/>
                  <a:t> </a:t>
                </a:r>
                <a14:m>
                  <m:oMath xmlns:m="http://schemas.openxmlformats.org/officeDocument/2006/math">
                    <m:r>
                      <m:rPr>
                        <m:sty m:val="p"/>
                      </m:rPr>
                      <a:rPr lang="de-DE" sz="1900" b="0" i="0" smtClean="0">
                        <a:latin typeface="Cambria Math" panose="02040503050406030204" pitchFamily="18" charset="0"/>
                      </a:rPr>
                      <m:t>Ω</m:t>
                    </m:r>
                    <m:r>
                      <a:rPr lang="de-DE" sz="1900" b="0" i="1" smtClean="0">
                        <a:latin typeface="Cambria Math" panose="02040503050406030204" pitchFamily="18" charset="0"/>
                      </a:rPr>
                      <m:t>=</m:t>
                    </m:r>
                    <m:d>
                      <m:dPr>
                        <m:begChr m:val="{"/>
                        <m:endChr m:val="}"/>
                        <m:ctrlPr>
                          <a:rPr lang="de-DE" sz="1900" b="0" i="1" smtClean="0">
                            <a:latin typeface="Cambria Math" panose="02040503050406030204" pitchFamily="18" charset="0"/>
                          </a:rPr>
                        </m:ctrlPr>
                      </m:dPr>
                      <m:e>
                        <m:sSub>
                          <m:sSubPr>
                            <m:ctrlPr>
                              <a:rPr lang="de-DE" sz="1900" b="0" i="1" smtClean="0">
                                <a:latin typeface="Cambria Math" panose="02040503050406030204" pitchFamily="18" charset="0"/>
                              </a:rPr>
                            </m:ctrlPr>
                          </m:sSubPr>
                          <m:e>
                            <m:r>
                              <a:rPr lang="de-DE" sz="1900" b="0" i="1" smtClean="0">
                                <a:latin typeface="Cambria Math" panose="02040503050406030204" pitchFamily="18" charset="0"/>
                              </a:rPr>
                              <m:t>𝜔</m:t>
                            </m:r>
                          </m:e>
                          <m:sub>
                            <m:r>
                              <a:rPr lang="de-DE" sz="1900" b="0" i="1" smtClean="0">
                                <a:latin typeface="Cambria Math" panose="02040503050406030204" pitchFamily="18" charset="0"/>
                              </a:rPr>
                              <m:t>1</m:t>
                            </m:r>
                          </m:sub>
                        </m:sSub>
                        <m:r>
                          <a:rPr lang="de-DE" sz="1900" b="0" i="1" smtClean="0">
                            <a:latin typeface="Cambria Math" panose="02040503050406030204" pitchFamily="18" charset="0"/>
                          </a:rPr>
                          <m:t>,</m:t>
                        </m:r>
                        <m:sSub>
                          <m:sSubPr>
                            <m:ctrlPr>
                              <a:rPr lang="de-DE" sz="1900" b="0" i="1" smtClean="0">
                                <a:latin typeface="Cambria Math" panose="02040503050406030204" pitchFamily="18" charset="0"/>
                              </a:rPr>
                            </m:ctrlPr>
                          </m:sSubPr>
                          <m:e>
                            <m:r>
                              <a:rPr lang="de-DE" sz="1900" i="1">
                                <a:latin typeface="Cambria Math" panose="02040503050406030204" pitchFamily="18" charset="0"/>
                              </a:rPr>
                              <m:t>𝜔</m:t>
                            </m:r>
                          </m:e>
                          <m:sub>
                            <m:r>
                              <a:rPr lang="de-DE" sz="1900" b="0" i="1" smtClean="0">
                                <a:latin typeface="Cambria Math" panose="02040503050406030204" pitchFamily="18" charset="0"/>
                              </a:rPr>
                              <m:t>2</m:t>
                            </m:r>
                          </m:sub>
                        </m:sSub>
                        <m:r>
                          <a:rPr lang="de-DE" sz="1900" b="0" i="1" smtClean="0">
                            <a:latin typeface="Cambria Math" panose="02040503050406030204" pitchFamily="18" charset="0"/>
                          </a:rPr>
                          <m:t>, …,</m:t>
                        </m:r>
                        <m:sSub>
                          <m:sSubPr>
                            <m:ctrlPr>
                              <a:rPr lang="de-DE" sz="1900" b="0" i="1" smtClean="0">
                                <a:latin typeface="Cambria Math" panose="02040503050406030204" pitchFamily="18" charset="0"/>
                              </a:rPr>
                            </m:ctrlPr>
                          </m:sSubPr>
                          <m:e>
                            <m:r>
                              <a:rPr lang="de-DE" sz="1900" i="1">
                                <a:latin typeface="Cambria Math" panose="02040503050406030204" pitchFamily="18" charset="0"/>
                              </a:rPr>
                              <m:t>𝜔</m:t>
                            </m:r>
                          </m:e>
                          <m:sub>
                            <m:r>
                              <a:rPr lang="de-DE" sz="1900" b="0" i="1" smtClean="0">
                                <a:latin typeface="Cambria Math" panose="02040503050406030204" pitchFamily="18" charset="0"/>
                              </a:rPr>
                              <m:t>𝑛</m:t>
                            </m:r>
                          </m:sub>
                        </m:sSub>
                      </m:e>
                    </m:d>
                    <m:r>
                      <a:rPr lang="de-DE" sz="1900" b="0" i="1" smtClean="0">
                        <a:latin typeface="Cambria Math" panose="02040503050406030204" pitchFamily="18" charset="0"/>
                      </a:rPr>
                      <m:t>,</m:t>
                    </m:r>
                  </m:oMath>
                </a14:m>
                <a:endParaRPr lang="de-DE" sz="1900" b="0" dirty="0" smtClean="0"/>
              </a:p>
              <a:p>
                <a:pPr marL="432000" indent="-457200">
                  <a:buAutoNum type="alphaLcParenBoth"/>
                </a:pPr>
                <a:r>
                  <a:rPr lang="de-DE" sz="1900" dirty="0" smtClean="0"/>
                  <a:t>die </a:t>
                </a:r>
                <a:r>
                  <a:rPr lang="de-DE" sz="1900" b="1" dirty="0" smtClean="0"/>
                  <a:t>Zuordnung</a:t>
                </a:r>
                <a:r>
                  <a:rPr lang="de-DE" sz="1900" dirty="0" smtClean="0"/>
                  <a:t> </a:t>
                </a:r>
                <a14:m>
                  <m:oMath xmlns:m="http://schemas.openxmlformats.org/officeDocument/2006/math">
                    <m:sSub>
                      <m:sSubPr>
                        <m:ctrlPr>
                          <a:rPr lang="de-DE" sz="1900" b="0" i="1" smtClean="0">
                            <a:latin typeface="Cambria Math" panose="02040503050406030204" pitchFamily="18" charset="0"/>
                          </a:rPr>
                        </m:ctrlPr>
                      </m:sSubPr>
                      <m:e>
                        <m:r>
                          <a:rPr lang="de-DE" sz="1900" i="1">
                            <a:latin typeface="Cambria Math" panose="02040503050406030204" pitchFamily="18" charset="0"/>
                          </a:rPr>
                          <m:t>𝜔</m:t>
                        </m:r>
                      </m:e>
                      <m:sub>
                        <m:r>
                          <a:rPr lang="de-DE" sz="1900" b="0" i="1" smtClean="0">
                            <a:latin typeface="Cambria Math" panose="02040503050406030204" pitchFamily="18" charset="0"/>
                          </a:rPr>
                          <m:t>𝑖</m:t>
                        </m:r>
                      </m:sub>
                    </m:sSub>
                    <m:r>
                      <a:rPr lang="de-DE" sz="1900" b="0" i="1" smtClean="0">
                        <a:latin typeface="Cambria Math" panose="02040503050406030204" pitchFamily="18" charset="0"/>
                      </a:rPr>
                      <m:t>→</m:t>
                    </m:r>
                    <m:r>
                      <a:rPr lang="de-DE" sz="1900" b="0" i="1" smtClean="0">
                        <a:latin typeface="Cambria Math" panose="02040503050406030204" pitchFamily="18" charset="0"/>
                      </a:rPr>
                      <m:t>𝑃</m:t>
                    </m:r>
                    <m:r>
                      <a:rPr lang="de-DE" sz="1900" b="0" i="1" smtClean="0">
                        <a:latin typeface="Cambria Math" panose="02040503050406030204" pitchFamily="18" charset="0"/>
                      </a:rPr>
                      <m:t>(</m:t>
                    </m:r>
                    <m:sSub>
                      <m:sSubPr>
                        <m:ctrlPr>
                          <a:rPr lang="de-DE" sz="1900" b="0" i="1" smtClean="0">
                            <a:latin typeface="Cambria Math" panose="02040503050406030204" pitchFamily="18" charset="0"/>
                          </a:rPr>
                        </m:ctrlPr>
                      </m:sSubPr>
                      <m:e>
                        <m:r>
                          <a:rPr lang="de-DE" sz="1900" i="1">
                            <a:latin typeface="Cambria Math" panose="02040503050406030204" pitchFamily="18" charset="0"/>
                          </a:rPr>
                          <m:t>𝜔</m:t>
                        </m:r>
                      </m:e>
                      <m:sub>
                        <m:r>
                          <a:rPr lang="de-DE" sz="1900" b="0" i="1" smtClean="0">
                            <a:latin typeface="Cambria Math" panose="02040503050406030204" pitchFamily="18" charset="0"/>
                          </a:rPr>
                          <m:t>𝑖</m:t>
                        </m:r>
                      </m:sub>
                    </m:sSub>
                    <m:r>
                      <a:rPr lang="de-DE" sz="1900" b="0" i="1" smtClean="0">
                        <a:latin typeface="Cambria Math" panose="02040503050406030204" pitchFamily="18" charset="0"/>
                      </a:rPr>
                      <m:t>)</m:t>
                    </m:r>
                  </m:oMath>
                </a14:m>
                <a:r>
                  <a:rPr lang="de-DE" sz="1900" dirty="0" smtClean="0"/>
                  <a:t>, die jedem Ergebnis </a:t>
                </a:r>
                <a14:m>
                  <m:oMath xmlns:m="http://schemas.openxmlformats.org/officeDocument/2006/math">
                    <m:sSub>
                      <m:sSubPr>
                        <m:ctrlPr>
                          <a:rPr lang="de-DE" sz="1900" b="0" i="1" smtClean="0">
                            <a:latin typeface="Cambria Math" panose="02040503050406030204" pitchFamily="18" charset="0"/>
                          </a:rPr>
                        </m:ctrlPr>
                      </m:sSubPr>
                      <m:e>
                        <m:r>
                          <a:rPr lang="de-DE" sz="1900" i="1">
                            <a:latin typeface="Cambria Math" panose="02040503050406030204" pitchFamily="18" charset="0"/>
                          </a:rPr>
                          <m:t>𝜔</m:t>
                        </m:r>
                      </m:e>
                      <m:sub>
                        <m:r>
                          <a:rPr lang="de-DE" sz="1900" b="0" i="1" smtClean="0">
                            <a:latin typeface="Cambria Math" panose="02040503050406030204" pitchFamily="18" charset="0"/>
                          </a:rPr>
                          <m:t>𝑖</m:t>
                        </m:r>
                      </m:sub>
                    </m:sSub>
                  </m:oMath>
                </a14:m>
                <a:r>
                  <a:rPr lang="de-DE" sz="1900" dirty="0" smtClean="0"/>
                  <a:t> eine Wahrscheinlichkeit </a:t>
                </a:r>
                <a14:m>
                  <m:oMath xmlns:m="http://schemas.openxmlformats.org/officeDocument/2006/math">
                    <m:r>
                      <a:rPr lang="de-DE" sz="1900" b="0" i="1" smtClean="0">
                        <a:latin typeface="Cambria Math" panose="02040503050406030204" pitchFamily="18" charset="0"/>
                      </a:rPr>
                      <m:t>𝑃</m:t>
                    </m:r>
                    <m:r>
                      <a:rPr lang="de-DE" sz="1900" b="0" i="1" smtClean="0">
                        <a:latin typeface="Cambria Math" panose="02040503050406030204" pitchFamily="18" charset="0"/>
                      </a:rPr>
                      <m:t>(</m:t>
                    </m:r>
                    <m:sSub>
                      <m:sSubPr>
                        <m:ctrlPr>
                          <a:rPr lang="de-DE" sz="1900" b="0" i="1" smtClean="0">
                            <a:latin typeface="Cambria Math" panose="02040503050406030204" pitchFamily="18" charset="0"/>
                          </a:rPr>
                        </m:ctrlPr>
                      </m:sSubPr>
                      <m:e>
                        <m:r>
                          <a:rPr lang="de-DE" sz="1900" i="1">
                            <a:latin typeface="Cambria Math" panose="02040503050406030204" pitchFamily="18" charset="0"/>
                          </a:rPr>
                          <m:t>𝜔</m:t>
                        </m:r>
                      </m:e>
                      <m:sub>
                        <m:r>
                          <a:rPr lang="de-DE" sz="1900" b="0" i="1" smtClean="0">
                            <a:latin typeface="Cambria Math" panose="02040503050406030204" pitchFamily="18" charset="0"/>
                          </a:rPr>
                          <m:t>𝑖</m:t>
                        </m:r>
                      </m:sub>
                    </m:sSub>
                    <m:r>
                      <a:rPr lang="de-DE" sz="1900" b="0" i="1" smtClean="0">
                        <a:latin typeface="Cambria Math" panose="02040503050406030204" pitchFamily="18" charset="0"/>
                      </a:rPr>
                      <m:t>)</m:t>
                    </m:r>
                  </m:oMath>
                </a14:m>
                <a:r>
                  <a:rPr lang="de-DE" sz="1900" dirty="0" smtClean="0"/>
                  <a:t> zuordnet mit </a:t>
                </a:r>
                <a14:m>
                  <m:oMath xmlns:m="http://schemas.openxmlformats.org/officeDocument/2006/math">
                    <m:r>
                      <a:rPr lang="de-DE" sz="1900" b="0" i="1" smtClean="0">
                        <a:latin typeface="Cambria Math" panose="02040503050406030204" pitchFamily="18" charset="0"/>
                      </a:rPr>
                      <m:t>𝑃</m:t>
                    </m:r>
                    <m:d>
                      <m:dPr>
                        <m:ctrlPr>
                          <a:rPr lang="de-DE" sz="1900" b="0" i="1" smtClean="0">
                            <a:latin typeface="Cambria Math" panose="02040503050406030204" pitchFamily="18" charset="0"/>
                          </a:rPr>
                        </m:ctrlPr>
                      </m:dPr>
                      <m:e>
                        <m:sSub>
                          <m:sSubPr>
                            <m:ctrlPr>
                              <a:rPr lang="de-DE" sz="1900" b="0" i="1" smtClean="0">
                                <a:latin typeface="Cambria Math" panose="02040503050406030204" pitchFamily="18" charset="0"/>
                              </a:rPr>
                            </m:ctrlPr>
                          </m:sSubPr>
                          <m:e>
                            <m:r>
                              <a:rPr lang="de-DE" sz="1900" i="1">
                                <a:latin typeface="Cambria Math" panose="02040503050406030204" pitchFamily="18" charset="0"/>
                              </a:rPr>
                              <m:t>𝜔</m:t>
                            </m:r>
                          </m:e>
                          <m:sub>
                            <m:r>
                              <a:rPr lang="de-DE" sz="1900" b="0" i="1" smtClean="0">
                                <a:latin typeface="Cambria Math" panose="02040503050406030204" pitchFamily="18" charset="0"/>
                              </a:rPr>
                              <m:t>𝑖</m:t>
                            </m:r>
                          </m:sub>
                        </m:sSub>
                      </m:e>
                    </m:d>
                    <m:r>
                      <a:rPr lang="de-DE" sz="1900" b="0" i="1" smtClean="0">
                        <a:latin typeface="Cambria Math" panose="02040503050406030204" pitchFamily="18" charset="0"/>
                      </a:rPr>
                      <m:t>≥0 </m:t>
                    </m:r>
                  </m:oMath>
                </a14:m>
                <a:r>
                  <a:rPr lang="de-DE" sz="1900" dirty="0"/>
                  <a:t>für alle </a:t>
                </a:r>
                <a14:m>
                  <m:oMath xmlns:m="http://schemas.openxmlformats.org/officeDocument/2006/math">
                    <m:r>
                      <a:rPr lang="de-DE" sz="1900" i="1" dirty="0" smtClean="0">
                        <a:latin typeface="Cambria Math" panose="02040503050406030204" pitchFamily="18" charset="0"/>
                      </a:rPr>
                      <m:t>𝑖</m:t>
                    </m:r>
                    <m:r>
                      <a:rPr lang="de-DE" sz="1900" i="1" dirty="0" smtClean="0">
                        <a:latin typeface="Cambria Math" panose="02040503050406030204" pitchFamily="18" charset="0"/>
                      </a:rPr>
                      <m:t>=1,…,</m:t>
                    </m:r>
                    <m:r>
                      <a:rPr lang="de-DE" sz="1900" i="1" dirty="0" smtClean="0">
                        <a:latin typeface="Cambria Math" panose="02040503050406030204" pitchFamily="18" charset="0"/>
                      </a:rPr>
                      <m:t>𝑛</m:t>
                    </m:r>
                  </m:oMath>
                </a14:m>
                <a:r>
                  <a:rPr lang="de-DE" sz="1900" dirty="0" smtClean="0"/>
                  <a:t> und </a:t>
                </a:r>
                <a14:m>
                  <m:oMath xmlns:m="http://schemas.openxmlformats.org/officeDocument/2006/math">
                    <m:r>
                      <a:rPr lang="de-DE" sz="1900" b="0" i="1" smtClean="0">
                        <a:latin typeface="Cambria Math" panose="02040503050406030204" pitchFamily="18" charset="0"/>
                      </a:rPr>
                      <m:t>𝑃</m:t>
                    </m:r>
                    <m:d>
                      <m:dPr>
                        <m:ctrlPr>
                          <a:rPr lang="de-DE" sz="1900" b="0" i="1" smtClean="0">
                            <a:latin typeface="Cambria Math" panose="02040503050406030204" pitchFamily="18" charset="0"/>
                          </a:rPr>
                        </m:ctrlPr>
                      </m:dPr>
                      <m:e>
                        <m:sSub>
                          <m:sSubPr>
                            <m:ctrlPr>
                              <a:rPr lang="de-DE" sz="1900" b="0" i="1" smtClean="0">
                                <a:latin typeface="Cambria Math" panose="02040503050406030204" pitchFamily="18" charset="0"/>
                              </a:rPr>
                            </m:ctrlPr>
                          </m:sSubPr>
                          <m:e>
                            <m:r>
                              <a:rPr lang="de-DE" sz="1900" b="0" i="1" smtClean="0">
                                <a:latin typeface="Cambria Math" panose="02040503050406030204" pitchFamily="18" charset="0"/>
                              </a:rPr>
                              <m:t>𝜔</m:t>
                            </m:r>
                          </m:e>
                          <m:sub>
                            <m:r>
                              <a:rPr lang="de-DE" sz="1900" b="0" i="1" smtClean="0">
                                <a:latin typeface="Cambria Math" panose="02040503050406030204" pitchFamily="18" charset="0"/>
                              </a:rPr>
                              <m:t>1</m:t>
                            </m:r>
                          </m:sub>
                        </m:sSub>
                      </m:e>
                    </m:d>
                    <m:r>
                      <a:rPr lang="de-DE" sz="1900" i="1">
                        <a:latin typeface="Cambria Math" panose="02040503050406030204" pitchFamily="18" charset="0"/>
                      </a:rPr>
                      <m:t>+…+</m:t>
                    </m:r>
                    <m:r>
                      <a:rPr lang="de-DE" sz="1900" i="1">
                        <a:latin typeface="Cambria Math" panose="02040503050406030204" pitchFamily="18" charset="0"/>
                      </a:rPr>
                      <m:t>𝑃</m:t>
                    </m:r>
                    <m:d>
                      <m:dPr>
                        <m:ctrlPr>
                          <a:rPr lang="de-DE" sz="1900" i="1">
                            <a:latin typeface="Cambria Math" panose="02040503050406030204" pitchFamily="18" charset="0"/>
                          </a:rPr>
                        </m:ctrlPr>
                      </m:dPr>
                      <m:e>
                        <m:sSub>
                          <m:sSubPr>
                            <m:ctrlPr>
                              <a:rPr lang="de-DE" sz="1900" i="1">
                                <a:latin typeface="Cambria Math" panose="02040503050406030204" pitchFamily="18" charset="0"/>
                              </a:rPr>
                            </m:ctrlPr>
                          </m:sSubPr>
                          <m:e>
                            <m:r>
                              <a:rPr lang="de-DE" sz="1900" i="1">
                                <a:latin typeface="Cambria Math" panose="02040503050406030204" pitchFamily="18" charset="0"/>
                              </a:rPr>
                              <m:t>𝜔</m:t>
                            </m:r>
                          </m:e>
                          <m:sub>
                            <m:r>
                              <a:rPr lang="de-DE" sz="1900" b="0" i="1" smtClean="0">
                                <a:latin typeface="Cambria Math" panose="02040503050406030204" pitchFamily="18" charset="0"/>
                              </a:rPr>
                              <m:t>𝑛</m:t>
                            </m:r>
                          </m:sub>
                        </m:sSub>
                      </m:e>
                    </m:d>
                    <m:r>
                      <a:rPr lang="de-DE" sz="1900" b="0" i="1" smtClean="0">
                        <a:latin typeface="Cambria Math" panose="02040503050406030204" pitchFamily="18" charset="0"/>
                      </a:rPr>
                      <m:t>=1.</m:t>
                    </m:r>
                  </m:oMath>
                </a14:m>
                <a:endParaRPr lang="de-DE" sz="1900" b="0" dirty="0" smtClean="0"/>
              </a:p>
              <a:p>
                <a:r>
                  <a:rPr lang="de-DE" sz="1900" dirty="0" smtClean="0"/>
                  <a:t>Durch (a) und (b) wird eine </a:t>
                </a:r>
                <a:r>
                  <a:rPr lang="de-DE" sz="1900" b="1" dirty="0" smtClean="0"/>
                  <a:t>Wahrscheinlichkeitsverteilung</a:t>
                </a:r>
                <a:r>
                  <a:rPr lang="de-DE" sz="1900" dirty="0" smtClean="0"/>
                  <a:t> auf der Ergebnismenge </a:t>
                </a:r>
                <a14:m>
                  <m:oMath xmlns:m="http://schemas.openxmlformats.org/officeDocument/2006/math">
                    <m:r>
                      <m:rPr>
                        <m:sty m:val="p"/>
                      </m:rPr>
                      <a:rPr lang="de-DE" sz="1900" b="0" i="0" smtClean="0">
                        <a:latin typeface="Cambria Math" panose="02040503050406030204" pitchFamily="18" charset="0"/>
                      </a:rPr>
                      <m:t>Ω</m:t>
                    </m:r>
                    <m:r>
                      <a:rPr lang="de-DE" sz="1900" b="0" i="1" smtClean="0">
                        <a:latin typeface="Cambria Math" panose="02040503050406030204" pitchFamily="18" charset="0"/>
                      </a:rPr>
                      <m:t> </m:t>
                    </m:r>
                  </m:oMath>
                </a14:m>
                <a:r>
                  <a:rPr lang="de-DE" sz="1900" dirty="0" smtClean="0"/>
                  <a:t>definiert.</a:t>
                </a:r>
              </a:p>
              <a:p>
                <a:endParaRPr lang="de-DE" sz="1900" dirty="0" smtClean="0"/>
              </a:p>
              <a:p>
                <a:r>
                  <a:rPr lang="de-DE" sz="1900" b="1" dirty="0" smtClean="0"/>
                  <a:t>Zufallsversuch:</a:t>
                </a:r>
                <a:r>
                  <a:rPr lang="de-DE" sz="1900" dirty="0" smtClean="0"/>
                  <a:t> Wurf mit zwei Würfeln</a:t>
                </a:r>
              </a:p>
              <a:p>
                <a:r>
                  <a:rPr lang="de-DE" sz="1900" dirty="0" smtClean="0"/>
                  <a:t>Der zufällige Vorgang allein, in diesem Fall das Werfen der beiden Würfel, beschreibt den Zufallsversuch noch nicht ausreichend. Man muss auch angeben, welche Art von Ergebnissen man protokollieren will. Hier sind verschiedene Ansätze möglich, z. B.:</a:t>
                </a:r>
              </a:p>
              <a:p>
                <a:r>
                  <a:rPr lang="de-DE" sz="1900" b="1" dirty="0" smtClean="0"/>
                  <a:t>Ergebnismenge:</a:t>
                </a:r>
                <a:r>
                  <a:rPr lang="de-DE" sz="1900" dirty="0" smtClean="0"/>
                  <a:t> geordnete Tupel 		</a:t>
                </a:r>
                <a:r>
                  <a:rPr lang="de-DE" sz="1900" b="1" dirty="0" smtClean="0"/>
                  <a:t>Ergebnismenge:</a:t>
                </a:r>
                <a:r>
                  <a:rPr lang="de-DE" sz="1900" dirty="0" smtClean="0"/>
                  <a:t> Augensumme</a:t>
                </a:r>
              </a:p>
              <a:p>
                <a14:m>
                  <m:oMath xmlns:m="http://schemas.openxmlformats.org/officeDocument/2006/math">
                    <m:sSub>
                      <m:sSubPr>
                        <m:ctrlPr>
                          <a:rPr lang="de-DE" sz="1900" b="0" i="1" smtClean="0">
                            <a:latin typeface="Cambria Math" panose="02040503050406030204" pitchFamily="18" charset="0"/>
                          </a:rPr>
                        </m:ctrlPr>
                      </m:sSubPr>
                      <m:e>
                        <m:r>
                          <m:rPr>
                            <m:sty m:val="p"/>
                          </m:rPr>
                          <a:rPr lang="de-DE" sz="1900" b="0" i="0" smtClean="0">
                            <a:latin typeface="Cambria Math" panose="02040503050406030204" pitchFamily="18" charset="0"/>
                          </a:rPr>
                          <m:t>Ω</m:t>
                        </m:r>
                      </m:e>
                      <m:sub>
                        <m:r>
                          <a:rPr lang="de-DE" sz="1900" b="0" i="1" smtClean="0">
                            <a:latin typeface="Cambria Math" panose="02040503050406030204" pitchFamily="18" charset="0"/>
                          </a:rPr>
                          <m:t>1</m:t>
                        </m:r>
                      </m:sub>
                    </m:sSub>
                    <m:r>
                      <a:rPr lang="de-DE" sz="1900" b="0" i="1" smtClean="0">
                        <a:latin typeface="Cambria Math" panose="02040503050406030204" pitchFamily="18" charset="0"/>
                      </a:rPr>
                      <m:t>=</m:t>
                    </m:r>
                    <m:d>
                      <m:dPr>
                        <m:begChr m:val="{"/>
                        <m:endChr m:val="}"/>
                        <m:ctrlPr>
                          <a:rPr lang="de-DE" sz="1900" b="0" i="1" smtClean="0">
                            <a:latin typeface="Cambria Math" panose="02040503050406030204" pitchFamily="18" charset="0"/>
                          </a:rPr>
                        </m:ctrlPr>
                      </m:dPr>
                      <m:e>
                        <m:d>
                          <m:dPr>
                            <m:ctrlPr>
                              <a:rPr lang="de-DE" sz="1900" b="0" i="1" smtClean="0">
                                <a:latin typeface="Cambria Math" panose="02040503050406030204" pitchFamily="18" charset="0"/>
                              </a:rPr>
                            </m:ctrlPr>
                          </m:dPr>
                          <m:e>
                            <m:r>
                              <a:rPr lang="de-DE" sz="1900" b="0" i="1" smtClean="0">
                                <a:latin typeface="Cambria Math" panose="02040503050406030204" pitchFamily="18" charset="0"/>
                              </a:rPr>
                              <m:t>1,1</m:t>
                            </m:r>
                          </m:e>
                        </m:d>
                        <m:r>
                          <a:rPr lang="de-DE" sz="1900" b="0" i="1" smtClean="0">
                            <a:latin typeface="Cambria Math" panose="02040503050406030204" pitchFamily="18" charset="0"/>
                          </a:rPr>
                          <m:t>;</m:t>
                        </m:r>
                        <m:d>
                          <m:dPr>
                            <m:ctrlPr>
                              <a:rPr lang="de-DE" sz="1900" b="0" i="1" smtClean="0">
                                <a:latin typeface="Cambria Math" panose="02040503050406030204" pitchFamily="18" charset="0"/>
                              </a:rPr>
                            </m:ctrlPr>
                          </m:dPr>
                          <m:e>
                            <m:r>
                              <a:rPr lang="de-DE" sz="1900" b="0" i="1" smtClean="0">
                                <a:latin typeface="Cambria Math" panose="02040503050406030204" pitchFamily="18" charset="0"/>
                              </a:rPr>
                              <m:t>1,2</m:t>
                            </m:r>
                          </m:e>
                        </m:d>
                        <m:r>
                          <a:rPr lang="de-DE" sz="1900" b="0" i="1" smtClean="0">
                            <a:latin typeface="Cambria Math" panose="02040503050406030204" pitchFamily="18" charset="0"/>
                          </a:rPr>
                          <m:t>;…;</m:t>
                        </m:r>
                        <m:d>
                          <m:dPr>
                            <m:ctrlPr>
                              <a:rPr lang="de-DE" sz="1900" b="0" i="1" smtClean="0">
                                <a:latin typeface="Cambria Math" panose="02040503050406030204" pitchFamily="18" charset="0"/>
                              </a:rPr>
                            </m:ctrlPr>
                          </m:dPr>
                          <m:e>
                            <m:r>
                              <a:rPr lang="de-DE" sz="1900" b="0" i="1" smtClean="0">
                                <a:latin typeface="Cambria Math" panose="02040503050406030204" pitchFamily="18" charset="0"/>
                              </a:rPr>
                              <m:t>6,6</m:t>
                            </m:r>
                          </m:e>
                        </m:d>
                      </m:e>
                    </m:d>
                  </m:oMath>
                </a14:m>
                <a:r>
                  <a:rPr lang="de-DE" sz="1900" dirty="0" smtClean="0"/>
                  <a:t> 		</a:t>
                </a:r>
                <a14:m>
                  <m:oMath xmlns:m="http://schemas.openxmlformats.org/officeDocument/2006/math">
                    <m:sSub>
                      <m:sSubPr>
                        <m:ctrlPr>
                          <a:rPr lang="de-DE" sz="1900" i="1">
                            <a:latin typeface="Cambria Math" panose="02040503050406030204" pitchFamily="18" charset="0"/>
                          </a:rPr>
                        </m:ctrlPr>
                      </m:sSubPr>
                      <m:e>
                        <m:r>
                          <m:rPr>
                            <m:sty m:val="p"/>
                          </m:rPr>
                          <a:rPr lang="de-DE" sz="1900">
                            <a:latin typeface="Cambria Math" panose="02040503050406030204" pitchFamily="18" charset="0"/>
                          </a:rPr>
                          <m:t>Ω</m:t>
                        </m:r>
                      </m:e>
                      <m:sub>
                        <m:r>
                          <a:rPr lang="de-DE" sz="1900" b="0" i="1" smtClean="0">
                            <a:latin typeface="Cambria Math" panose="02040503050406030204" pitchFamily="18" charset="0"/>
                          </a:rPr>
                          <m:t>2</m:t>
                        </m:r>
                      </m:sub>
                    </m:sSub>
                    <m:r>
                      <a:rPr lang="de-DE" sz="1900" i="1">
                        <a:latin typeface="Cambria Math" panose="02040503050406030204" pitchFamily="18" charset="0"/>
                      </a:rPr>
                      <m:t>={</m:t>
                    </m:r>
                    <m:r>
                      <a:rPr lang="de-DE" sz="1900" b="0" i="1" smtClean="0">
                        <a:latin typeface="Cambria Math" panose="02040503050406030204" pitchFamily="18" charset="0"/>
                      </a:rPr>
                      <m:t>2;3;4,;…,;12</m:t>
                    </m:r>
                    <m:r>
                      <a:rPr lang="de-DE" sz="1900" i="1">
                        <a:latin typeface="Cambria Math" panose="02040503050406030204" pitchFamily="18" charset="0"/>
                      </a:rPr>
                      <m:t>}</m:t>
                    </m:r>
                  </m:oMath>
                </a14:m>
                <a:endParaRPr lang="de-DE" sz="1900" dirty="0"/>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xfrm>
                <a:off x="324000" y="948333"/>
                <a:ext cx="8799119" cy="5997871"/>
              </a:xfrm>
              <a:blipFill rotWithShape="0">
                <a:blip r:embed="rId3"/>
                <a:stretch>
                  <a:fillRect l="-554" t="-1526"/>
                </a:stretch>
              </a:blipFill>
            </p:spPr>
            <p:txBody>
              <a:bodyPr/>
              <a:lstStyle/>
              <a:p>
                <a:r>
                  <a:rPr lang="de-DE">
                    <a:noFill/>
                  </a:rPr>
                  <a:t> </a:t>
                </a:r>
              </a:p>
            </p:txBody>
          </p:sp>
        </mc:Fallback>
      </mc:AlternateContent>
      <p:sp>
        <p:nvSpPr>
          <p:cNvPr id="5" name="Textplatzhalter 9"/>
          <p:cNvSpPr>
            <a:spLocks noGrp="1"/>
          </p:cNvSpPr>
          <p:nvPr>
            <p:ph type="body" sz="quarter" idx="18"/>
          </p:nvPr>
        </p:nvSpPr>
        <p:spPr>
          <a:xfrm>
            <a:off x="3707904" y="91511"/>
            <a:ext cx="5300492" cy="314235"/>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12553649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Grundlagen:</a:t>
            </a:r>
          </a:p>
        </p:txBody>
      </p:sp>
      <mc:AlternateContent xmlns:mc="http://schemas.openxmlformats.org/markup-compatibility/2006" xmlns:a14="http://schemas.microsoft.com/office/drawing/2010/main">
        <mc:Choice Requires="a14">
          <p:sp>
            <p:nvSpPr>
              <p:cNvPr id="3" name="Inhaltsplatzhalter 2"/>
              <p:cNvSpPr>
                <a:spLocks noGrp="1"/>
              </p:cNvSpPr>
              <p:nvPr>
                <p:ph idx="1"/>
              </p:nvPr>
            </p:nvSpPr>
            <p:spPr>
              <a:xfrm>
                <a:off x="324000" y="946800"/>
                <a:ext cx="8856256" cy="5871098"/>
              </a:xfrm>
            </p:spPr>
            <p:txBody>
              <a:bodyPr/>
              <a:lstStyle/>
              <a:p>
                <a:pPr marL="457200" indent="-457200">
                  <a:buFont typeface="+mj-lt"/>
                  <a:buAutoNum type="arabicPeriod" startAt="6"/>
                </a:pPr>
                <a:r>
                  <a:rPr lang="de-DE" sz="2000" b="1" dirty="0" smtClean="0"/>
                  <a:t>Mathematisches Modell eines Zufallsexperiments: Ereigniswahrscheinlichkeiten</a:t>
                </a:r>
              </a:p>
              <a:p>
                <a:r>
                  <a:rPr lang="de-DE" dirty="0" smtClean="0"/>
                  <a:t>Häufig interessiert man sich nicht nur für die einzelnen Ergebnisse von</a:t>
                </a:r>
                <a14:m>
                  <m:oMath xmlns:m="http://schemas.openxmlformats.org/officeDocument/2006/math">
                    <m:r>
                      <m:rPr>
                        <m:sty m:val="p"/>
                      </m:rPr>
                      <a:rPr lang="de-DE" b="0" i="0" smtClean="0">
                        <a:latin typeface="Cambria Math" panose="02040503050406030204" pitchFamily="18" charset="0"/>
                      </a:rPr>
                      <m:t>Ω</m:t>
                    </m:r>
                  </m:oMath>
                </a14:m>
                <a:r>
                  <a:rPr lang="de-DE" sz="2000" dirty="0" smtClean="0"/>
                  <a:t>, sondern auch für Teilmengen von </a:t>
                </a:r>
                <a14:m>
                  <m:oMath xmlns:m="http://schemas.openxmlformats.org/officeDocument/2006/math">
                    <m:r>
                      <m:rPr>
                        <m:sty m:val="p"/>
                      </m:rPr>
                      <a:rPr lang="de-DE" sz="2000" b="0" i="0" smtClean="0">
                        <a:latin typeface="Cambria Math" panose="02040503050406030204" pitchFamily="18" charset="0"/>
                      </a:rPr>
                      <m:t>Ω</m:t>
                    </m:r>
                  </m:oMath>
                </a14:m>
                <a:r>
                  <a:rPr lang="de-DE" sz="2000" dirty="0" smtClean="0"/>
                  <a:t>. ein Ereignis E fasst Ergebnisse zusammen. Jede Teil-menge E der Ergebnismenge </a:t>
                </a:r>
                <a14:m>
                  <m:oMath xmlns:m="http://schemas.openxmlformats.org/officeDocument/2006/math">
                    <m:r>
                      <m:rPr>
                        <m:sty m:val="p"/>
                      </m:rPr>
                      <a:rPr lang="de-DE" sz="2000" b="0" i="0" smtClean="0">
                        <a:latin typeface="Cambria Math" panose="02040503050406030204" pitchFamily="18" charset="0"/>
                      </a:rPr>
                      <m:t>Ω</m:t>
                    </m:r>
                  </m:oMath>
                </a14:m>
                <a:r>
                  <a:rPr lang="de-DE" sz="2000" dirty="0" smtClean="0"/>
                  <a:t>ist ein Ereignis. Auch die leere Menge {} ist eine Teilmenge von </a:t>
                </a:r>
                <a14:m>
                  <m:oMath xmlns:m="http://schemas.openxmlformats.org/officeDocument/2006/math">
                    <m:r>
                      <m:rPr>
                        <m:sty m:val="p"/>
                      </m:rPr>
                      <a:rPr lang="de-DE" sz="2000" b="0" i="0" smtClean="0">
                        <a:latin typeface="Cambria Math" panose="02040503050406030204" pitchFamily="18" charset="0"/>
                      </a:rPr>
                      <m:t>Ω</m:t>
                    </m:r>
                  </m:oMath>
                </a14:m>
                <a:r>
                  <a:rPr lang="de-DE" sz="2000" dirty="0" smtClean="0"/>
                  <a:t>. Wir betrachten sie formal auch als „Ereignis“ und ordnen ihr die Wahrscheinlichkeit 0 zu.</a:t>
                </a:r>
              </a:p>
              <a:p>
                <a:r>
                  <a:rPr lang="de-DE" dirty="0" smtClean="0">
                    <a:solidFill>
                      <a:schemeClr val="tx2"/>
                    </a:solidFill>
                  </a:rPr>
                  <a:t>Wahrscheinlichkeit von Ereignissen:</a:t>
                </a:r>
                <a:r>
                  <a:rPr lang="de-DE" dirty="0" smtClean="0"/>
                  <a:t/>
                </a:r>
                <a:br>
                  <a:rPr lang="de-DE" dirty="0" smtClean="0"/>
                </a:br>
                <a:r>
                  <a:rPr lang="de-DE" sz="2000" dirty="0" smtClean="0"/>
                  <a:t>Die Wahrscheinlichkeit </a:t>
                </a:r>
                <a14:m>
                  <m:oMath xmlns:m="http://schemas.openxmlformats.org/officeDocument/2006/math">
                    <m:r>
                      <a:rPr lang="de-DE" sz="2000" b="0" i="1" smtClean="0">
                        <a:latin typeface="Cambria Math" panose="02040503050406030204" pitchFamily="18" charset="0"/>
                      </a:rPr>
                      <m:t>𝑃</m:t>
                    </m:r>
                    <m:r>
                      <a:rPr lang="de-DE" sz="2000" b="0" i="1" smtClean="0">
                        <a:latin typeface="Cambria Math" panose="02040503050406030204" pitchFamily="18" charset="0"/>
                      </a:rPr>
                      <m:t>(</m:t>
                    </m:r>
                    <m:r>
                      <a:rPr lang="de-DE" sz="2000" b="0" i="1" smtClean="0">
                        <a:latin typeface="Cambria Math" panose="02040503050406030204" pitchFamily="18" charset="0"/>
                      </a:rPr>
                      <m:t>𝐸</m:t>
                    </m:r>
                    <m:r>
                      <a:rPr lang="de-DE" sz="2000" b="0" i="1" smtClean="0">
                        <a:latin typeface="Cambria Math" panose="02040503050406030204" pitchFamily="18" charset="0"/>
                      </a:rPr>
                      <m:t>)</m:t>
                    </m:r>
                  </m:oMath>
                </a14:m>
                <a:r>
                  <a:rPr lang="de-DE" sz="2000" dirty="0" smtClean="0"/>
                  <a:t> eines Ereignisses </a:t>
                </a:r>
                <a14:m>
                  <m:oMath xmlns:m="http://schemas.openxmlformats.org/officeDocument/2006/math">
                    <m:r>
                      <a:rPr lang="de-DE" sz="2000" b="0" i="1" smtClean="0">
                        <a:latin typeface="Cambria Math" panose="02040503050406030204" pitchFamily="18" charset="0"/>
                      </a:rPr>
                      <m:t>𝐸</m:t>
                    </m:r>
                  </m:oMath>
                </a14:m>
                <a:r>
                  <a:rPr lang="de-DE" sz="2000" dirty="0" smtClean="0"/>
                  <a:t> ist die Summe der Wahrscheinlich-keiten, mit denen jedes Element von </a:t>
                </a:r>
                <a14:m>
                  <m:oMath xmlns:m="http://schemas.openxmlformats.org/officeDocument/2006/math">
                    <m:r>
                      <a:rPr lang="de-DE" sz="2000" b="0" i="1" smtClean="0">
                        <a:latin typeface="Cambria Math" panose="02040503050406030204" pitchFamily="18" charset="0"/>
                      </a:rPr>
                      <m:t>𝐸</m:t>
                    </m:r>
                  </m:oMath>
                </a14:m>
                <a:r>
                  <a:rPr lang="de-DE" sz="2000" dirty="0" smtClean="0"/>
                  <a:t> auftritt.</a:t>
                </a:r>
              </a:p>
              <a:p>
                <a:endParaRPr lang="de-DE" dirty="0" smtClean="0"/>
              </a:p>
              <a:p>
                <a14:m>
                  <m:oMath xmlns:m="http://schemas.openxmlformats.org/officeDocument/2006/math">
                    <m:r>
                      <a:rPr lang="de-DE" sz="1700" b="0" i="1" smtClean="0">
                        <a:latin typeface="Cambria Math" panose="02040503050406030204" pitchFamily="18" charset="0"/>
                      </a:rPr>
                      <m:t>𝑃</m:t>
                    </m:r>
                    <m:d>
                      <m:dPr>
                        <m:ctrlPr>
                          <a:rPr lang="de-DE" sz="1700" b="0" i="1" smtClean="0">
                            <a:latin typeface="Cambria Math" panose="02040503050406030204" pitchFamily="18" charset="0"/>
                          </a:rPr>
                        </m:ctrlPr>
                      </m:dPr>
                      <m:e>
                        <m:r>
                          <a:rPr lang="de-DE" sz="1700" b="0" i="1" smtClean="0">
                            <a:latin typeface="Cambria Math" panose="02040503050406030204" pitchFamily="18" charset="0"/>
                          </a:rPr>
                          <m:t>𝐸</m:t>
                        </m:r>
                      </m:e>
                    </m:d>
                    <m:r>
                      <a:rPr lang="de-DE" sz="1700" b="0" i="1" smtClean="0">
                        <a:latin typeface="Cambria Math" panose="02040503050406030204" pitchFamily="18" charset="0"/>
                      </a:rPr>
                      <m:t>=</m:t>
                    </m:r>
                    <m:r>
                      <a:rPr lang="de-DE" sz="1700" b="0" i="1" smtClean="0">
                        <a:latin typeface="Cambria Math" panose="02040503050406030204" pitchFamily="18" charset="0"/>
                      </a:rPr>
                      <m:t>𝑃</m:t>
                    </m:r>
                    <m:d>
                      <m:dPr>
                        <m:ctrlPr>
                          <a:rPr lang="de-DE" sz="1700" b="0" i="1" smtClean="0">
                            <a:latin typeface="Cambria Math" panose="02040503050406030204" pitchFamily="18" charset="0"/>
                          </a:rPr>
                        </m:ctrlPr>
                      </m:dPr>
                      <m:e>
                        <m:sSub>
                          <m:sSubPr>
                            <m:ctrlPr>
                              <a:rPr lang="de-DE" sz="1700" b="0" i="1" smtClean="0">
                                <a:latin typeface="Cambria Math" panose="02040503050406030204" pitchFamily="18" charset="0"/>
                              </a:rPr>
                            </m:ctrlPr>
                          </m:sSubPr>
                          <m:e>
                            <m:r>
                              <a:rPr lang="de-DE" sz="1700" b="0" i="1" smtClean="0">
                                <a:latin typeface="Cambria Math" panose="02040503050406030204" pitchFamily="18" charset="0"/>
                              </a:rPr>
                              <m:t>𝜔</m:t>
                            </m:r>
                          </m:e>
                          <m:sub>
                            <m:r>
                              <a:rPr lang="de-DE" sz="1700" b="0" i="1" smtClean="0">
                                <a:latin typeface="Cambria Math" panose="02040503050406030204" pitchFamily="18" charset="0"/>
                              </a:rPr>
                              <m:t>1</m:t>
                            </m:r>
                          </m:sub>
                        </m:sSub>
                      </m:e>
                    </m:d>
                    <m:r>
                      <a:rPr lang="de-DE" sz="1700" b="0" i="1" smtClean="0">
                        <a:latin typeface="Cambria Math" panose="02040503050406030204" pitchFamily="18" charset="0"/>
                      </a:rPr>
                      <m:t>+</m:t>
                    </m:r>
                    <m:r>
                      <a:rPr lang="de-DE" sz="1700" b="0" i="1" smtClean="0">
                        <a:latin typeface="Cambria Math" panose="02040503050406030204" pitchFamily="18" charset="0"/>
                      </a:rPr>
                      <m:t>𝑃</m:t>
                    </m:r>
                    <m:d>
                      <m:dPr>
                        <m:ctrlPr>
                          <a:rPr lang="de-DE" sz="1700" b="0" i="1" smtClean="0">
                            <a:latin typeface="Cambria Math" panose="02040503050406030204" pitchFamily="18" charset="0"/>
                          </a:rPr>
                        </m:ctrlPr>
                      </m:dPr>
                      <m:e>
                        <m:sSub>
                          <m:sSubPr>
                            <m:ctrlPr>
                              <a:rPr lang="de-DE" sz="1700" b="0" i="1" smtClean="0">
                                <a:latin typeface="Cambria Math" panose="02040503050406030204" pitchFamily="18" charset="0"/>
                              </a:rPr>
                            </m:ctrlPr>
                          </m:sSubPr>
                          <m:e>
                            <m:r>
                              <a:rPr lang="de-DE" sz="1700" b="0" i="1" smtClean="0">
                                <a:latin typeface="Cambria Math" panose="02040503050406030204" pitchFamily="18" charset="0"/>
                              </a:rPr>
                              <m:t>𝜔</m:t>
                            </m:r>
                          </m:e>
                          <m:sub>
                            <m:r>
                              <a:rPr lang="de-DE" sz="1700" b="0" i="1" smtClean="0">
                                <a:latin typeface="Cambria Math" panose="02040503050406030204" pitchFamily="18" charset="0"/>
                              </a:rPr>
                              <m:t>2</m:t>
                            </m:r>
                          </m:sub>
                        </m:sSub>
                      </m:e>
                    </m:d>
                    <m:r>
                      <a:rPr lang="de-DE" sz="1700" b="0" i="1" smtClean="0">
                        <a:latin typeface="Cambria Math" panose="02040503050406030204" pitchFamily="18" charset="0"/>
                      </a:rPr>
                      <m:t>+</m:t>
                    </m:r>
                    <m:r>
                      <a:rPr lang="de-DE" sz="1700" b="0" i="1" smtClean="0">
                        <a:latin typeface="Cambria Math" panose="02040503050406030204" pitchFamily="18" charset="0"/>
                      </a:rPr>
                      <m:t>𝑃</m:t>
                    </m:r>
                    <m:r>
                      <a:rPr lang="de-DE" sz="1700" b="0" i="1" smtClean="0">
                        <a:latin typeface="Cambria Math" panose="02040503050406030204" pitchFamily="18" charset="0"/>
                      </a:rPr>
                      <m:t>(</m:t>
                    </m:r>
                    <m:sSub>
                      <m:sSubPr>
                        <m:ctrlPr>
                          <a:rPr lang="de-DE" sz="1700" b="0" i="1" smtClean="0">
                            <a:latin typeface="Cambria Math" panose="02040503050406030204" pitchFamily="18" charset="0"/>
                          </a:rPr>
                        </m:ctrlPr>
                      </m:sSubPr>
                      <m:e>
                        <m:r>
                          <a:rPr lang="de-DE" sz="1700" b="0" i="1" smtClean="0">
                            <a:latin typeface="Cambria Math" panose="02040503050406030204" pitchFamily="18" charset="0"/>
                          </a:rPr>
                          <m:t>𝜔</m:t>
                        </m:r>
                      </m:e>
                      <m:sub>
                        <m:r>
                          <a:rPr lang="de-DE" sz="1700" b="0" i="1" smtClean="0">
                            <a:latin typeface="Cambria Math" panose="02040503050406030204" pitchFamily="18" charset="0"/>
                          </a:rPr>
                          <m:t>3</m:t>
                        </m:r>
                      </m:sub>
                    </m:sSub>
                    <m:r>
                      <a:rPr lang="de-DE" sz="1700" b="0" i="1" smtClean="0">
                        <a:latin typeface="Cambria Math" panose="02040503050406030204" pitchFamily="18" charset="0"/>
                      </a:rPr>
                      <m:t>)</m:t>
                    </m:r>
                  </m:oMath>
                </a14:m>
                <a:r>
                  <a:rPr lang="de-DE" sz="1700" dirty="0" smtClean="0"/>
                  <a:t> </a:t>
                </a:r>
              </a:p>
              <a:p>
                <a:endParaRPr lang="de-DE" dirty="0"/>
              </a:p>
              <a:p>
                <a:r>
                  <a:rPr lang="de-DE" dirty="0" smtClean="0"/>
                  <a:t>allgemein:</a:t>
                </a:r>
              </a:p>
              <a:p>
                <a14:m>
                  <m:oMath xmlns:m="http://schemas.openxmlformats.org/officeDocument/2006/math">
                    <m:r>
                      <a:rPr lang="de-DE" b="0" i="1" smtClean="0">
                        <a:latin typeface="Cambria Math" panose="02040503050406030204" pitchFamily="18" charset="0"/>
                      </a:rPr>
                      <m:t>𝑃</m:t>
                    </m:r>
                    <m:d>
                      <m:dPr>
                        <m:ctrlPr>
                          <a:rPr lang="de-DE" b="0" i="1" smtClean="0">
                            <a:latin typeface="Cambria Math" panose="02040503050406030204" pitchFamily="18" charset="0"/>
                          </a:rPr>
                        </m:ctrlPr>
                      </m:dPr>
                      <m:e>
                        <m:r>
                          <a:rPr lang="de-DE" b="0" i="1" smtClean="0">
                            <a:latin typeface="Cambria Math" panose="02040503050406030204" pitchFamily="18" charset="0"/>
                          </a:rPr>
                          <m:t>𝐸</m:t>
                        </m:r>
                      </m:e>
                    </m:d>
                    <m:r>
                      <a:rPr lang="de-DE" b="0" i="1" smtClean="0">
                        <a:latin typeface="Cambria Math" panose="02040503050406030204" pitchFamily="18" charset="0"/>
                      </a:rPr>
                      <m:t>=</m:t>
                    </m:r>
                    <m:nary>
                      <m:naryPr>
                        <m:chr m:val="∑"/>
                        <m:supHide m:val="on"/>
                        <m:ctrlPr>
                          <a:rPr lang="de-DE" b="0" i="1" smtClean="0">
                            <a:latin typeface="Cambria Math" panose="02040503050406030204" pitchFamily="18" charset="0"/>
                          </a:rPr>
                        </m:ctrlPr>
                      </m:naryPr>
                      <m:sub>
                        <m:sSub>
                          <m:sSubPr>
                            <m:ctrlPr>
                              <a:rPr lang="de-DE" b="0" i="1" smtClean="0">
                                <a:latin typeface="Cambria Math" panose="02040503050406030204" pitchFamily="18" charset="0"/>
                              </a:rPr>
                            </m:ctrlPr>
                          </m:sSubPr>
                          <m:e>
                            <m:r>
                              <a:rPr lang="de-DE" b="0" i="1" smtClean="0">
                                <a:latin typeface="Cambria Math" panose="02040503050406030204" pitchFamily="18" charset="0"/>
                              </a:rPr>
                              <m:t>𝜔</m:t>
                            </m:r>
                          </m:e>
                          <m:sub>
                            <m:r>
                              <a:rPr lang="de-DE" b="0" i="1" smtClean="0">
                                <a:latin typeface="Cambria Math" panose="02040503050406030204" pitchFamily="18" charset="0"/>
                              </a:rPr>
                              <m:t>𝑖</m:t>
                            </m:r>
                          </m:sub>
                        </m:sSub>
                        <m:r>
                          <a:rPr lang="de-DE" b="0" i="1" smtClean="0">
                            <a:latin typeface="Cambria Math" panose="02040503050406030204" pitchFamily="18" charset="0"/>
                          </a:rPr>
                          <m:t>∈</m:t>
                        </m:r>
                        <m:r>
                          <m:rPr>
                            <m:sty m:val="p"/>
                          </m:rPr>
                          <a:rPr lang="de-DE" b="0" i="0" smtClean="0">
                            <a:latin typeface="Cambria Math" panose="02040503050406030204" pitchFamily="18" charset="0"/>
                          </a:rPr>
                          <m:t>E</m:t>
                        </m:r>
                      </m:sub>
                      <m:sup/>
                      <m:e>
                        <m:r>
                          <a:rPr lang="de-DE" b="0" i="1" smtClean="0">
                            <a:latin typeface="Cambria Math" panose="02040503050406030204" pitchFamily="18" charset="0"/>
                          </a:rPr>
                          <m:t>𝑃</m:t>
                        </m:r>
                        <m:r>
                          <a:rPr lang="de-DE" b="0" i="1" smtClean="0">
                            <a:latin typeface="Cambria Math" panose="02040503050406030204" pitchFamily="18" charset="0"/>
                          </a:rPr>
                          <m:t>(</m:t>
                        </m:r>
                        <m:sSub>
                          <m:sSubPr>
                            <m:ctrlPr>
                              <a:rPr lang="de-DE" b="0" i="1" smtClean="0">
                                <a:latin typeface="Cambria Math" panose="02040503050406030204" pitchFamily="18" charset="0"/>
                              </a:rPr>
                            </m:ctrlPr>
                          </m:sSubPr>
                          <m:e>
                            <m:r>
                              <a:rPr lang="de-DE" b="0" i="1" smtClean="0">
                                <a:latin typeface="Cambria Math" panose="02040503050406030204" pitchFamily="18" charset="0"/>
                              </a:rPr>
                              <m:t>𝜔</m:t>
                            </m:r>
                          </m:e>
                          <m:sub>
                            <m:r>
                              <a:rPr lang="de-DE" b="0" i="1" smtClean="0">
                                <a:latin typeface="Cambria Math" panose="02040503050406030204" pitchFamily="18" charset="0"/>
                              </a:rPr>
                              <m:t>𝑖</m:t>
                            </m:r>
                          </m:sub>
                        </m:sSub>
                        <m:r>
                          <a:rPr lang="de-DE" b="0" i="1" smtClean="0">
                            <a:latin typeface="Cambria Math" panose="02040503050406030204" pitchFamily="18" charset="0"/>
                          </a:rPr>
                          <m:t>)</m:t>
                        </m:r>
                      </m:e>
                    </m:nary>
                  </m:oMath>
                </a14:m>
                <a:r>
                  <a:rPr lang="de-DE" dirty="0" smtClean="0"/>
                  <a:t> </a:t>
                </a:r>
              </a:p>
              <a:p>
                <a:endParaRPr lang="de-DE" dirty="0"/>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xfrm>
                <a:off x="324000" y="946800"/>
                <a:ext cx="8856256" cy="5871098"/>
              </a:xfrm>
              <a:blipFill>
                <a:blip r:embed="rId3"/>
                <a:stretch>
                  <a:fillRect l="-551" t="-1454" r="-688" b="-8723"/>
                </a:stretch>
              </a:blipFill>
            </p:spPr>
            <p:txBody>
              <a:bodyPr/>
              <a:lstStyle/>
              <a:p>
                <a:r>
                  <a:rPr lang="de-DE">
                    <a:noFill/>
                  </a:rPr>
                  <a:t> </a:t>
                </a:r>
              </a:p>
            </p:txBody>
          </p:sp>
        </mc:Fallback>
      </mc:AlternateContent>
      <p:grpSp>
        <p:nvGrpSpPr>
          <p:cNvPr id="25" name="Gruppieren 24"/>
          <p:cNvGrpSpPr/>
          <p:nvPr/>
        </p:nvGrpSpPr>
        <p:grpSpPr>
          <a:xfrm>
            <a:off x="2944201" y="4403311"/>
            <a:ext cx="6142634" cy="2454689"/>
            <a:chOff x="2871029" y="4363042"/>
            <a:chExt cx="6142634" cy="2454689"/>
          </a:xfrm>
        </p:grpSpPr>
        <p:grpSp>
          <p:nvGrpSpPr>
            <p:cNvPr id="8" name="Gruppieren 7"/>
            <p:cNvGrpSpPr/>
            <p:nvPr/>
          </p:nvGrpSpPr>
          <p:grpSpPr>
            <a:xfrm>
              <a:off x="2871029" y="5252258"/>
              <a:ext cx="6142634" cy="1525370"/>
              <a:chOff x="2771800" y="5229200"/>
              <a:chExt cx="6236596" cy="1525370"/>
            </a:xfrm>
          </p:grpSpPr>
          <mc:AlternateContent xmlns:mc="http://schemas.openxmlformats.org/markup-compatibility/2006" xmlns:a14="http://schemas.microsoft.com/office/drawing/2010/main">
            <mc:Choice Requires="a14">
              <p:sp>
                <p:nvSpPr>
                  <p:cNvPr id="6" name="Rechteck 5"/>
                  <p:cNvSpPr/>
                  <p:nvPr/>
                </p:nvSpPr>
                <p:spPr bwMode="auto">
                  <a:xfrm>
                    <a:off x="2771800" y="5229200"/>
                    <a:ext cx="6236596" cy="1525370"/>
                  </a:xfrm>
                  <a:prstGeom prst="rect">
                    <a:avLst/>
                  </a:prstGeom>
                  <a:solidFill>
                    <a:schemeClr val="tx2">
                      <a:lumMod val="60000"/>
                      <a:lumOff val="40000"/>
                    </a:schemeClr>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r>
                      <a:rPr lang="de-DE" sz="2000" dirty="0" smtClean="0">
                        <a:ea typeface="Cambria Math" panose="02040503050406030204" pitchFamily="18" charset="0"/>
                      </a:rPr>
                      <a:t>			</a:t>
                    </a:r>
                    <a14:m>
                      <m:oMath xmlns:m="http://schemas.openxmlformats.org/officeDocument/2006/math">
                        <m:sSub>
                          <m:sSubPr>
                            <m:ctrlPr>
                              <a:rPr lang="de-DE" sz="2000" i="1" smtClean="0">
                                <a:ln>
                                  <a:solidFill>
                                    <a:schemeClr val="tx1"/>
                                  </a:solidFill>
                                </a:ln>
                                <a:solidFill>
                                  <a:schemeClr val="tx1"/>
                                </a:solidFill>
                                <a:latin typeface="Cambria Math" panose="02040503050406030204" pitchFamily="18" charset="0"/>
                                <a:ea typeface="Cambria Math" panose="02040503050406030204" pitchFamily="18" charset="0"/>
                              </a:rPr>
                            </m:ctrlPr>
                          </m:sSubPr>
                          <m:e>
                            <m:r>
                              <a:rPr lang="de-DE" sz="2000" i="1">
                                <a:ln>
                                  <a:solidFill>
                                    <a:schemeClr val="tx1"/>
                                  </a:solidFill>
                                </a:ln>
                                <a:solidFill>
                                  <a:schemeClr val="tx1"/>
                                </a:solidFill>
                                <a:latin typeface="Cambria Math" panose="02040503050406030204" pitchFamily="18" charset="0"/>
                                <a:ea typeface="Cambria Math" panose="02040503050406030204" pitchFamily="18" charset="0"/>
                              </a:rPr>
                              <m:t>𝜔</m:t>
                            </m:r>
                          </m:e>
                          <m:sub>
                            <m:r>
                              <a:rPr lang="de-DE" sz="2000" b="0" i="1" smtClean="0">
                                <a:ln>
                                  <a:solidFill>
                                    <a:schemeClr val="tx1"/>
                                  </a:solidFill>
                                </a:ln>
                                <a:solidFill>
                                  <a:schemeClr val="tx1"/>
                                </a:solidFill>
                                <a:latin typeface="Cambria Math" panose="02040503050406030204" pitchFamily="18" charset="0"/>
                                <a:ea typeface="Cambria Math" panose="02040503050406030204" pitchFamily="18" charset="0"/>
                              </a:rPr>
                              <m:t>4</m:t>
                            </m:r>
                          </m:sub>
                        </m:sSub>
                      </m:oMath>
                    </a14:m>
                    <a:r>
                      <a:rPr lang="de-DE" sz="2000" dirty="0">
                        <a:ln>
                          <a:solidFill>
                            <a:schemeClr val="tx1"/>
                          </a:solidFill>
                        </a:ln>
                        <a:solidFill>
                          <a:schemeClr val="tx1"/>
                        </a:solidFill>
                        <a:latin typeface="Calibri" panose="020F0502020204030204" pitchFamily="34" charset="0"/>
                      </a:rPr>
                      <a:t>	</a:t>
                    </a:r>
                    <a14:m>
                      <m:oMath xmlns:m="http://schemas.openxmlformats.org/officeDocument/2006/math">
                        <m:sSub>
                          <m:sSubPr>
                            <m:ctrlPr>
                              <a:rPr lang="de-DE" sz="2000" i="1">
                                <a:ln>
                                  <a:solidFill>
                                    <a:schemeClr val="tx1"/>
                                  </a:solidFill>
                                </a:ln>
                                <a:solidFill>
                                  <a:schemeClr val="tx1"/>
                                </a:solidFill>
                                <a:latin typeface="Cambria Math" panose="02040503050406030204" pitchFamily="18" charset="0"/>
                                <a:ea typeface="Cambria Math" panose="02040503050406030204" pitchFamily="18" charset="0"/>
                              </a:rPr>
                            </m:ctrlPr>
                          </m:sSubPr>
                          <m:e>
                            <m:r>
                              <a:rPr lang="de-DE" sz="2000" i="1">
                                <a:ln>
                                  <a:solidFill>
                                    <a:schemeClr val="tx1"/>
                                  </a:solidFill>
                                </a:ln>
                                <a:solidFill>
                                  <a:schemeClr val="tx1"/>
                                </a:solidFill>
                                <a:latin typeface="Cambria Math" panose="02040503050406030204" pitchFamily="18" charset="0"/>
                                <a:ea typeface="Cambria Math" panose="02040503050406030204" pitchFamily="18" charset="0"/>
                              </a:rPr>
                              <m:t>𝜔</m:t>
                            </m:r>
                          </m:e>
                          <m:sub>
                            <m:r>
                              <a:rPr lang="de-DE" sz="2000" b="0" i="1" smtClean="0">
                                <a:ln>
                                  <a:solidFill>
                                    <a:schemeClr val="tx1"/>
                                  </a:solidFill>
                                </a:ln>
                                <a:solidFill>
                                  <a:schemeClr val="tx1"/>
                                </a:solidFill>
                                <a:latin typeface="Cambria Math" panose="02040503050406030204" pitchFamily="18" charset="0"/>
                                <a:ea typeface="Cambria Math" panose="02040503050406030204" pitchFamily="18" charset="0"/>
                              </a:rPr>
                              <m:t>5</m:t>
                            </m:r>
                          </m:sub>
                        </m:sSub>
                      </m:oMath>
                    </a14:m>
                    <a:r>
                      <a:rPr lang="de-DE" sz="2000" dirty="0">
                        <a:ln>
                          <a:solidFill>
                            <a:schemeClr val="tx1"/>
                          </a:solidFill>
                        </a:ln>
                        <a:solidFill>
                          <a:schemeClr val="tx1"/>
                        </a:solidFill>
                        <a:latin typeface="Calibri" panose="020F0502020204030204" pitchFamily="34" charset="0"/>
                      </a:rPr>
                      <a:t>	</a:t>
                    </a:r>
                    <a:r>
                      <a:rPr lang="de-DE" sz="2000" dirty="0" smtClean="0">
                        <a:ln>
                          <a:solidFill>
                            <a:schemeClr val="tx1"/>
                          </a:solidFill>
                        </a:ln>
                        <a:solidFill>
                          <a:schemeClr val="tx1"/>
                        </a:solidFill>
                        <a:latin typeface="Calibri" panose="020F0502020204030204" pitchFamily="34" charset="0"/>
                      </a:rPr>
                      <a:t>…	</a:t>
                    </a:r>
                    <a14:m>
                      <m:oMath xmlns:m="http://schemas.openxmlformats.org/officeDocument/2006/math">
                        <m:sSub>
                          <m:sSubPr>
                            <m:ctrlPr>
                              <a:rPr lang="de-DE" sz="2000" i="1">
                                <a:ln>
                                  <a:solidFill>
                                    <a:schemeClr val="tx1"/>
                                  </a:solidFill>
                                </a:ln>
                                <a:solidFill>
                                  <a:schemeClr val="tx1"/>
                                </a:solidFill>
                                <a:latin typeface="Cambria Math" panose="02040503050406030204" pitchFamily="18" charset="0"/>
                                <a:ea typeface="Cambria Math" panose="02040503050406030204" pitchFamily="18" charset="0"/>
                              </a:rPr>
                            </m:ctrlPr>
                          </m:sSubPr>
                          <m:e>
                            <m:r>
                              <a:rPr lang="de-DE" sz="2000" i="1">
                                <a:ln>
                                  <a:solidFill>
                                    <a:schemeClr val="tx1"/>
                                  </a:solidFill>
                                </a:ln>
                                <a:solidFill>
                                  <a:schemeClr val="tx1"/>
                                </a:solidFill>
                                <a:latin typeface="Cambria Math" panose="02040503050406030204" pitchFamily="18" charset="0"/>
                                <a:ea typeface="Cambria Math" panose="02040503050406030204" pitchFamily="18" charset="0"/>
                              </a:rPr>
                              <m:t>𝜔</m:t>
                            </m:r>
                          </m:e>
                          <m:sub>
                            <m:r>
                              <a:rPr lang="de-DE" sz="2000" b="0" i="1" smtClean="0">
                                <a:ln>
                                  <a:solidFill>
                                    <a:schemeClr val="tx1"/>
                                  </a:solidFill>
                                </a:ln>
                                <a:solidFill>
                                  <a:schemeClr val="tx1"/>
                                </a:solidFill>
                                <a:latin typeface="Cambria Math" panose="02040503050406030204" pitchFamily="18" charset="0"/>
                                <a:ea typeface="Cambria Math" panose="02040503050406030204" pitchFamily="18" charset="0"/>
                              </a:rPr>
                              <m:t>𝑛</m:t>
                            </m:r>
                          </m:sub>
                        </m:sSub>
                      </m:oMath>
                    </a14:m>
                    <a:endParaRPr kumimoji="0" lang="de-DE" sz="2000" b="0" i="0" u="none" strike="noStrike" cap="none" normalizeH="0" baseline="0" dirty="0" smtClean="0">
                      <a:ln>
                        <a:solidFill>
                          <a:schemeClr val="tx1"/>
                        </a:solidFill>
                      </a:ln>
                      <a:solidFill>
                        <a:schemeClr val="bg1"/>
                      </a:solidFill>
                      <a:effectLst/>
                      <a:latin typeface="Calibri" panose="020F0502020204030204" pitchFamily="34" charset="0"/>
                    </a:endParaRPr>
                  </a:p>
                </p:txBody>
              </p:sp>
            </mc:Choice>
            <mc:Fallback xmlns="">
              <p:sp>
                <p:nvSpPr>
                  <p:cNvPr id="6" name="Rechteck 5"/>
                  <p:cNvSpPr>
                    <a:spLocks noRot="1" noChangeAspect="1" noMove="1" noResize="1" noEditPoints="1" noAdjustHandles="1" noChangeArrowheads="1" noChangeShapeType="1" noTextEdit="1"/>
                  </p:cNvSpPr>
                  <p:nvPr/>
                </p:nvSpPr>
                <p:spPr bwMode="auto">
                  <a:xfrm>
                    <a:off x="2771800" y="5229200"/>
                    <a:ext cx="6236596" cy="1525370"/>
                  </a:xfrm>
                  <a:prstGeom prst="rect">
                    <a:avLst/>
                  </a:prstGeom>
                  <a:blipFill>
                    <a:blip r:embed="rId4"/>
                    <a:stretch>
                      <a:fillRect/>
                    </a:stretch>
                  </a:blipFill>
                  <a:ln w="9525" cap="flat" cmpd="sng" algn="ctr">
                    <a:solidFill>
                      <a:schemeClr val="tx2"/>
                    </a:solidFill>
                    <a:prstDash val="solid"/>
                    <a:round/>
                    <a:headEnd type="none" w="med" len="med"/>
                    <a:tailEnd type="none" w="med" len="med"/>
                  </a:ln>
                  <a:effectLst/>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7" name="Rechteck 6"/>
                  <p:cNvSpPr/>
                  <p:nvPr/>
                </p:nvSpPr>
                <p:spPr bwMode="auto">
                  <a:xfrm>
                    <a:off x="2956111" y="5455711"/>
                    <a:ext cx="2376264" cy="936104"/>
                  </a:xfrm>
                  <a:prstGeom prst="rect">
                    <a:avLst/>
                  </a:prstGeom>
                  <a:solidFill>
                    <a:schemeClr val="accent2"/>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14:m>
                      <m:oMath xmlns:m="http://schemas.openxmlformats.org/officeDocument/2006/math">
                        <m:sSub>
                          <m:sSubPr>
                            <m:ctrlPr>
                              <a:rPr kumimoji="0" lang="de-DE" sz="2000" b="0" i="1" u="none" strike="noStrike" cap="none" normalizeH="0" baseline="0" smtClean="0">
                                <a:ln>
                                  <a:solidFill>
                                    <a:schemeClr val="tx1"/>
                                  </a:solidFill>
                                </a:ln>
                                <a:solidFill>
                                  <a:schemeClr val="tx1"/>
                                </a:solidFill>
                                <a:effectLst/>
                                <a:latin typeface="Cambria Math" panose="02040503050406030204" pitchFamily="18" charset="0"/>
                                <a:ea typeface="Cambria Math" panose="02040503050406030204" pitchFamily="18" charset="0"/>
                              </a:rPr>
                            </m:ctrlPr>
                          </m:sSubPr>
                          <m:e>
                            <m:r>
                              <a:rPr kumimoji="0" lang="de-DE" sz="2000" b="0" i="1" u="none" strike="noStrike" cap="none" normalizeH="0" baseline="0" smtClean="0">
                                <a:ln>
                                  <a:solidFill>
                                    <a:schemeClr val="tx1"/>
                                  </a:solidFill>
                                </a:ln>
                                <a:solidFill>
                                  <a:schemeClr val="tx1"/>
                                </a:solidFill>
                                <a:effectLst/>
                                <a:latin typeface="Cambria Math" panose="02040503050406030204" pitchFamily="18" charset="0"/>
                                <a:ea typeface="Cambria Math" panose="02040503050406030204" pitchFamily="18" charset="0"/>
                              </a:rPr>
                              <m:t>𝜔</m:t>
                            </m:r>
                          </m:e>
                          <m:sub>
                            <m:r>
                              <a:rPr kumimoji="0" lang="de-DE" sz="2000" b="0" i="1" u="none" strike="noStrike" cap="none" normalizeH="0" baseline="0" smtClean="0">
                                <a:ln>
                                  <a:solidFill>
                                    <a:schemeClr val="tx1"/>
                                  </a:solidFill>
                                </a:ln>
                                <a:solidFill>
                                  <a:schemeClr val="tx1"/>
                                </a:solidFill>
                                <a:effectLst/>
                                <a:latin typeface="Cambria Math" panose="02040503050406030204" pitchFamily="18" charset="0"/>
                                <a:ea typeface="Cambria Math" panose="02040503050406030204" pitchFamily="18" charset="0"/>
                              </a:rPr>
                              <m:t>1</m:t>
                            </m:r>
                          </m:sub>
                        </m:sSub>
                      </m:oMath>
                    </a14:m>
                    <a:r>
                      <a:rPr kumimoji="0" lang="de-DE" sz="2000" b="0" i="0" u="none" strike="noStrike" cap="none" normalizeH="0" baseline="0" dirty="0" smtClean="0">
                        <a:ln>
                          <a:solidFill>
                            <a:schemeClr val="tx1"/>
                          </a:solidFill>
                        </a:ln>
                        <a:solidFill>
                          <a:schemeClr val="tx1"/>
                        </a:solidFill>
                        <a:effectLst/>
                        <a:latin typeface="Calibri" panose="020F0502020204030204" pitchFamily="34" charset="0"/>
                      </a:rPr>
                      <a:t>	</a:t>
                    </a:r>
                    <a14:m>
                      <m:oMath xmlns:m="http://schemas.openxmlformats.org/officeDocument/2006/math">
                        <m:sSub>
                          <m:sSubPr>
                            <m:ctrlPr>
                              <a:rPr lang="de-DE" sz="2000" i="1">
                                <a:ln>
                                  <a:solidFill>
                                    <a:schemeClr val="tx1"/>
                                  </a:solidFill>
                                </a:ln>
                                <a:solidFill>
                                  <a:schemeClr val="tx1"/>
                                </a:solidFill>
                                <a:latin typeface="Cambria Math" panose="02040503050406030204" pitchFamily="18" charset="0"/>
                                <a:ea typeface="Cambria Math" panose="02040503050406030204" pitchFamily="18" charset="0"/>
                              </a:rPr>
                            </m:ctrlPr>
                          </m:sSubPr>
                          <m:e>
                            <m:r>
                              <a:rPr lang="de-DE" sz="2000" i="1">
                                <a:ln>
                                  <a:solidFill>
                                    <a:schemeClr val="tx1"/>
                                  </a:solidFill>
                                </a:ln>
                                <a:solidFill>
                                  <a:schemeClr val="tx1"/>
                                </a:solidFill>
                                <a:latin typeface="Cambria Math" panose="02040503050406030204" pitchFamily="18" charset="0"/>
                                <a:ea typeface="Cambria Math" panose="02040503050406030204" pitchFamily="18" charset="0"/>
                              </a:rPr>
                              <m:t>𝜔</m:t>
                            </m:r>
                          </m:e>
                          <m:sub>
                            <m:r>
                              <a:rPr lang="de-DE" sz="2000" b="0" i="1" smtClean="0">
                                <a:ln>
                                  <a:solidFill>
                                    <a:schemeClr val="tx1"/>
                                  </a:solidFill>
                                </a:ln>
                                <a:solidFill>
                                  <a:schemeClr val="tx1"/>
                                </a:solidFill>
                                <a:latin typeface="Cambria Math" panose="02040503050406030204" pitchFamily="18" charset="0"/>
                                <a:ea typeface="Cambria Math" panose="02040503050406030204" pitchFamily="18" charset="0"/>
                              </a:rPr>
                              <m:t>2</m:t>
                            </m:r>
                          </m:sub>
                        </m:sSub>
                      </m:oMath>
                    </a14:m>
                    <a:r>
                      <a:rPr kumimoji="0" lang="de-DE" sz="2000" b="0" i="0" u="none" strike="noStrike" cap="none" normalizeH="0" baseline="0" dirty="0" smtClean="0">
                        <a:ln>
                          <a:solidFill>
                            <a:schemeClr val="tx1"/>
                          </a:solidFill>
                        </a:ln>
                        <a:solidFill>
                          <a:schemeClr val="tx1"/>
                        </a:solidFill>
                        <a:effectLst/>
                        <a:latin typeface="Calibri" panose="020F0502020204030204" pitchFamily="34" charset="0"/>
                      </a:rPr>
                      <a:t>	</a:t>
                    </a:r>
                    <a14:m>
                      <m:oMath xmlns:m="http://schemas.openxmlformats.org/officeDocument/2006/math">
                        <m:sSub>
                          <m:sSubPr>
                            <m:ctrlPr>
                              <a:rPr lang="de-DE" sz="2000" i="1">
                                <a:ln>
                                  <a:solidFill>
                                    <a:schemeClr val="tx1"/>
                                  </a:solidFill>
                                </a:ln>
                                <a:solidFill>
                                  <a:schemeClr val="tx1"/>
                                </a:solidFill>
                                <a:latin typeface="Cambria Math" panose="02040503050406030204" pitchFamily="18" charset="0"/>
                                <a:ea typeface="Cambria Math" panose="02040503050406030204" pitchFamily="18" charset="0"/>
                              </a:rPr>
                            </m:ctrlPr>
                          </m:sSubPr>
                          <m:e>
                            <m:r>
                              <a:rPr lang="de-DE" sz="2000" i="1">
                                <a:ln>
                                  <a:solidFill>
                                    <a:schemeClr val="tx1"/>
                                  </a:solidFill>
                                </a:ln>
                                <a:solidFill>
                                  <a:schemeClr val="tx1"/>
                                </a:solidFill>
                                <a:latin typeface="Cambria Math" panose="02040503050406030204" pitchFamily="18" charset="0"/>
                                <a:ea typeface="Cambria Math" panose="02040503050406030204" pitchFamily="18" charset="0"/>
                              </a:rPr>
                              <m:t>𝜔</m:t>
                            </m:r>
                          </m:e>
                          <m:sub>
                            <m:r>
                              <a:rPr lang="de-DE" sz="2000" b="0" i="1" smtClean="0">
                                <a:ln>
                                  <a:solidFill>
                                    <a:schemeClr val="tx1"/>
                                  </a:solidFill>
                                </a:ln>
                                <a:solidFill>
                                  <a:schemeClr val="tx1"/>
                                </a:solidFill>
                                <a:latin typeface="Cambria Math" panose="02040503050406030204" pitchFamily="18" charset="0"/>
                                <a:ea typeface="Cambria Math" panose="02040503050406030204" pitchFamily="18" charset="0"/>
                              </a:rPr>
                              <m:t>3</m:t>
                            </m:r>
                          </m:sub>
                        </m:sSub>
                      </m:oMath>
                    </a14:m>
                    <a:endParaRPr kumimoji="0" lang="de-DE" sz="2000" b="0" i="0" u="none" strike="noStrike" cap="none" normalizeH="0" baseline="0" dirty="0" smtClean="0">
                      <a:ln>
                        <a:noFill/>
                      </a:ln>
                      <a:solidFill>
                        <a:schemeClr val="tx1"/>
                      </a:solidFill>
                      <a:effectLst/>
                      <a:latin typeface="Calibri" panose="020F0502020204030204" pitchFamily="34" charset="0"/>
                    </a:endParaRPr>
                  </a:p>
                </p:txBody>
              </p:sp>
            </mc:Choice>
            <mc:Fallback xmlns="">
              <p:sp>
                <p:nvSpPr>
                  <p:cNvPr id="7" name="Rechteck 6"/>
                  <p:cNvSpPr>
                    <a:spLocks noRot="1" noChangeAspect="1" noMove="1" noResize="1" noEditPoints="1" noAdjustHandles="1" noChangeArrowheads="1" noChangeShapeType="1" noTextEdit="1"/>
                  </p:cNvSpPr>
                  <p:nvPr/>
                </p:nvSpPr>
                <p:spPr bwMode="auto">
                  <a:xfrm>
                    <a:off x="2956111" y="5455711"/>
                    <a:ext cx="2376264" cy="936104"/>
                  </a:xfrm>
                  <a:prstGeom prst="rect">
                    <a:avLst/>
                  </a:prstGeom>
                  <a:blipFill>
                    <a:blip r:embed="rId5"/>
                    <a:stretch>
                      <a:fillRect/>
                    </a:stretch>
                  </a:blipFill>
                  <a:ln w="9525" cap="flat" cmpd="sng" algn="ctr">
                    <a:solidFill>
                      <a:schemeClr val="tx2"/>
                    </a:solidFill>
                    <a:prstDash val="solid"/>
                    <a:round/>
                    <a:headEnd type="none" w="med" len="med"/>
                    <a:tailEnd type="none" w="med" len="med"/>
                  </a:ln>
                  <a:effectLst/>
                </p:spPr>
                <p:txBody>
                  <a:bodyPr/>
                  <a:lstStyle/>
                  <a:p>
                    <a:r>
                      <a:rPr lang="de-DE">
                        <a:noFill/>
                      </a:rPr>
                      <a:t> </a:t>
                    </a:r>
                  </a:p>
                </p:txBody>
              </p:sp>
            </mc:Fallback>
          </mc:AlternateContent>
        </p:grpSp>
        <p:sp>
          <p:nvSpPr>
            <p:cNvPr id="9" name="Textfeld 8"/>
            <p:cNvSpPr txBox="1"/>
            <p:nvPr/>
          </p:nvSpPr>
          <p:spPr>
            <a:xfrm>
              <a:off x="5344184" y="6232956"/>
              <a:ext cx="305674" cy="584775"/>
            </a:xfrm>
            <a:prstGeom prst="rect">
              <a:avLst/>
            </a:prstGeom>
            <a:noFill/>
          </p:spPr>
          <p:txBody>
            <a:bodyPr wrap="square" rtlCol="0">
              <a:spAutoFit/>
            </a:bodyPr>
            <a:lstStyle/>
            <a:p>
              <a:r>
                <a:rPr lang="de-DE" sz="3200" b="1" dirty="0" smtClean="0">
                  <a:ln>
                    <a:solidFill>
                      <a:schemeClr val="tx1"/>
                    </a:solidFill>
                  </a:ln>
                  <a:solidFill>
                    <a:srgbClr val="F1A63F"/>
                  </a:solidFill>
                  <a:latin typeface="Calibri" panose="020F0502020204030204" pitchFamily="34" charset="0"/>
                </a:rPr>
                <a:t>E</a:t>
              </a:r>
              <a:endParaRPr lang="de-DE" sz="3200" b="1" dirty="0">
                <a:ln>
                  <a:solidFill>
                    <a:schemeClr val="tx1"/>
                  </a:solidFill>
                </a:ln>
                <a:solidFill>
                  <a:srgbClr val="F1A63F"/>
                </a:solidFill>
                <a:latin typeface="Calibri" panose="020F0502020204030204" pitchFamily="34" charset="0"/>
              </a:endParaRPr>
            </a:p>
          </p:txBody>
        </p:sp>
        <p:cxnSp>
          <p:nvCxnSpPr>
            <p:cNvPr id="11" name="Gerader Verbinder 10"/>
            <p:cNvCxnSpPr/>
            <p:nvPr/>
          </p:nvCxnSpPr>
          <p:spPr bwMode="auto">
            <a:xfrm flipV="1">
              <a:off x="3275856" y="4363042"/>
              <a:ext cx="936104" cy="1442222"/>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2" name="Gerader Verbinder 11"/>
            <p:cNvCxnSpPr/>
            <p:nvPr/>
          </p:nvCxnSpPr>
          <p:spPr bwMode="auto">
            <a:xfrm flipV="1">
              <a:off x="4211960" y="4363042"/>
              <a:ext cx="0" cy="1415422"/>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3" name="Gerader Verbinder 12"/>
            <p:cNvCxnSpPr/>
            <p:nvPr/>
          </p:nvCxnSpPr>
          <p:spPr bwMode="auto">
            <a:xfrm flipH="1" flipV="1">
              <a:off x="4206693" y="4363042"/>
              <a:ext cx="873315" cy="1415422"/>
            </a:xfrm>
            <a:prstGeom prst="line">
              <a:avLst/>
            </a:prstGeom>
            <a:solidFill>
              <a:schemeClr val="accent1"/>
            </a:solidFill>
            <a:ln w="38100" cap="flat" cmpd="sng" algn="ctr">
              <a:solidFill>
                <a:schemeClr val="tx1"/>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21" name="Textfeld 20"/>
                <p:cNvSpPr txBox="1"/>
                <p:nvPr/>
              </p:nvSpPr>
              <p:spPr>
                <a:xfrm>
                  <a:off x="8595627" y="4743574"/>
                  <a:ext cx="305674"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3200" b="1" i="1" dirty="0" smtClean="0">
                            <a:ln>
                              <a:solidFill>
                                <a:schemeClr val="tx1"/>
                              </a:solidFill>
                            </a:ln>
                            <a:solidFill>
                              <a:schemeClr val="tx2">
                                <a:lumMod val="60000"/>
                                <a:lumOff val="40000"/>
                              </a:schemeClr>
                            </a:solidFill>
                            <a:latin typeface="Cambria Math" panose="02040503050406030204" pitchFamily="18" charset="0"/>
                            <a:ea typeface="Cambria Math" panose="02040503050406030204" pitchFamily="18" charset="0"/>
                          </a:rPr>
                          <m:t>𝛀</m:t>
                        </m:r>
                      </m:oMath>
                    </m:oMathPara>
                  </a14:m>
                  <a:endParaRPr lang="de-DE" sz="3200" b="1" dirty="0">
                    <a:ln>
                      <a:solidFill>
                        <a:schemeClr val="tx1"/>
                      </a:solidFill>
                    </a:ln>
                    <a:solidFill>
                      <a:schemeClr val="tx2">
                        <a:lumMod val="60000"/>
                        <a:lumOff val="40000"/>
                      </a:schemeClr>
                    </a:solidFill>
                    <a:latin typeface="Calibri" panose="020F0502020204030204" pitchFamily="34" charset="0"/>
                  </a:endParaRPr>
                </a:p>
              </p:txBody>
            </p:sp>
          </mc:Choice>
          <mc:Fallback xmlns="">
            <p:sp>
              <p:nvSpPr>
                <p:cNvPr id="21" name="Textfeld 20"/>
                <p:cNvSpPr txBox="1">
                  <a:spLocks noRot="1" noChangeAspect="1" noMove="1" noResize="1" noEditPoints="1" noAdjustHandles="1" noChangeArrowheads="1" noChangeShapeType="1" noTextEdit="1"/>
                </p:cNvSpPr>
                <p:nvPr/>
              </p:nvSpPr>
              <p:spPr>
                <a:xfrm>
                  <a:off x="8595627" y="4743574"/>
                  <a:ext cx="305674" cy="584775"/>
                </a:xfrm>
                <a:prstGeom prst="rect">
                  <a:avLst/>
                </a:prstGeom>
                <a:blipFill>
                  <a:blip r:embed="rId6"/>
                  <a:stretch>
                    <a:fillRect r="-2800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2" name="Textfeld 21"/>
                <p:cNvSpPr txBox="1"/>
                <p:nvPr/>
              </p:nvSpPr>
              <p:spPr>
                <a:xfrm>
                  <a:off x="3168761" y="4394748"/>
                  <a:ext cx="835546"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2000" b="1" i="1" dirty="0" smtClean="0">
                            <a:solidFill>
                              <a:schemeClr val="tx1"/>
                            </a:solidFill>
                            <a:latin typeface="Cambria Math" panose="02040503050406030204" pitchFamily="18" charset="0"/>
                            <a:ea typeface="Cambria Math" panose="02040503050406030204" pitchFamily="18" charset="0"/>
                          </a:rPr>
                          <m:t>𝑷</m:t>
                        </m:r>
                        <m:r>
                          <a:rPr lang="de-DE" sz="2000" b="1" i="1" dirty="0" smtClean="0">
                            <a:solidFill>
                              <a:schemeClr val="tx1"/>
                            </a:solidFill>
                            <a:latin typeface="Cambria Math" panose="02040503050406030204" pitchFamily="18" charset="0"/>
                            <a:ea typeface="Cambria Math" panose="02040503050406030204" pitchFamily="18" charset="0"/>
                          </a:rPr>
                          <m:t>(</m:t>
                        </m:r>
                        <m:sSub>
                          <m:sSubPr>
                            <m:ctrlPr>
                              <a:rPr lang="de-DE" sz="2000" b="1" i="1" dirty="0" smtClean="0">
                                <a:solidFill>
                                  <a:schemeClr val="tx1"/>
                                </a:solidFill>
                                <a:latin typeface="Cambria Math" panose="02040503050406030204" pitchFamily="18" charset="0"/>
                                <a:ea typeface="Cambria Math" panose="02040503050406030204" pitchFamily="18" charset="0"/>
                              </a:rPr>
                            </m:ctrlPr>
                          </m:sSubPr>
                          <m:e>
                            <m:r>
                              <a:rPr lang="de-DE" sz="2000" b="1" i="1" dirty="0" smtClean="0">
                                <a:solidFill>
                                  <a:schemeClr val="tx1"/>
                                </a:solidFill>
                                <a:latin typeface="Cambria Math" panose="02040503050406030204" pitchFamily="18" charset="0"/>
                                <a:ea typeface="Cambria Math" panose="02040503050406030204" pitchFamily="18" charset="0"/>
                              </a:rPr>
                              <m:t>𝝎</m:t>
                            </m:r>
                          </m:e>
                          <m:sub>
                            <m:r>
                              <a:rPr lang="de-DE" sz="2000" b="1" i="1" dirty="0" smtClean="0">
                                <a:solidFill>
                                  <a:schemeClr val="tx1"/>
                                </a:solidFill>
                                <a:latin typeface="Cambria Math" panose="02040503050406030204" pitchFamily="18" charset="0"/>
                                <a:ea typeface="Cambria Math" panose="02040503050406030204" pitchFamily="18" charset="0"/>
                              </a:rPr>
                              <m:t>𝟏</m:t>
                            </m:r>
                          </m:sub>
                        </m:sSub>
                        <m:r>
                          <a:rPr lang="de-DE" sz="2000" b="1" i="1" dirty="0" smtClean="0">
                            <a:solidFill>
                              <a:schemeClr val="tx1"/>
                            </a:solidFill>
                            <a:latin typeface="Cambria Math" panose="02040503050406030204" pitchFamily="18" charset="0"/>
                            <a:ea typeface="Cambria Math" panose="02040503050406030204" pitchFamily="18" charset="0"/>
                          </a:rPr>
                          <m:t>)</m:t>
                        </m:r>
                      </m:oMath>
                    </m:oMathPara>
                  </a14:m>
                  <a:endParaRPr lang="de-DE" sz="3200" b="1" dirty="0">
                    <a:solidFill>
                      <a:schemeClr val="tx2">
                        <a:lumMod val="60000"/>
                        <a:lumOff val="40000"/>
                      </a:schemeClr>
                    </a:solidFill>
                    <a:latin typeface="Calibri" panose="020F0502020204030204" pitchFamily="34" charset="0"/>
                  </a:endParaRPr>
                </a:p>
              </p:txBody>
            </p:sp>
          </mc:Choice>
          <mc:Fallback xmlns="">
            <p:sp>
              <p:nvSpPr>
                <p:cNvPr id="22" name="Textfeld 21"/>
                <p:cNvSpPr txBox="1">
                  <a:spLocks noRot="1" noChangeAspect="1" noMove="1" noResize="1" noEditPoints="1" noAdjustHandles="1" noChangeArrowheads="1" noChangeShapeType="1" noTextEdit="1"/>
                </p:cNvSpPr>
                <p:nvPr/>
              </p:nvSpPr>
              <p:spPr>
                <a:xfrm>
                  <a:off x="3168761" y="4394748"/>
                  <a:ext cx="835546" cy="400110"/>
                </a:xfrm>
                <a:prstGeom prst="rect">
                  <a:avLst/>
                </a:prstGeom>
                <a:blipFill>
                  <a:blip r:embed="rId7"/>
                  <a:stretch>
                    <a:fillRect r="-10949" b="-1538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3" name="Textfeld 22"/>
                <p:cNvSpPr txBox="1"/>
                <p:nvPr/>
              </p:nvSpPr>
              <p:spPr>
                <a:xfrm>
                  <a:off x="4427577" y="4394263"/>
                  <a:ext cx="835546"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2000" b="1" i="1" dirty="0" smtClean="0">
                            <a:solidFill>
                              <a:schemeClr val="tx1"/>
                            </a:solidFill>
                            <a:latin typeface="Cambria Math" panose="02040503050406030204" pitchFamily="18" charset="0"/>
                            <a:ea typeface="Cambria Math" panose="02040503050406030204" pitchFamily="18" charset="0"/>
                          </a:rPr>
                          <m:t>𝑷</m:t>
                        </m:r>
                        <m:r>
                          <a:rPr lang="de-DE" sz="2000" b="1" i="1" dirty="0" smtClean="0">
                            <a:solidFill>
                              <a:schemeClr val="tx1"/>
                            </a:solidFill>
                            <a:latin typeface="Cambria Math" panose="02040503050406030204" pitchFamily="18" charset="0"/>
                            <a:ea typeface="Cambria Math" panose="02040503050406030204" pitchFamily="18" charset="0"/>
                          </a:rPr>
                          <m:t>(</m:t>
                        </m:r>
                        <m:sSub>
                          <m:sSubPr>
                            <m:ctrlPr>
                              <a:rPr lang="de-DE" sz="2000" b="1" i="1" dirty="0" smtClean="0">
                                <a:solidFill>
                                  <a:schemeClr val="tx1"/>
                                </a:solidFill>
                                <a:latin typeface="Cambria Math" panose="02040503050406030204" pitchFamily="18" charset="0"/>
                                <a:ea typeface="Cambria Math" panose="02040503050406030204" pitchFamily="18" charset="0"/>
                              </a:rPr>
                            </m:ctrlPr>
                          </m:sSubPr>
                          <m:e>
                            <m:r>
                              <a:rPr lang="de-DE" sz="2000" b="1" i="1" dirty="0" smtClean="0">
                                <a:solidFill>
                                  <a:schemeClr val="tx1"/>
                                </a:solidFill>
                                <a:latin typeface="Cambria Math" panose="02040503050406030204" pitchFamily="18" charset="0"/>
                                <a:ea typeface="Cambria Math" panose="02040503050406030204" pitchFamily="18" charset="0"/>
                              </a:rPr>
                              <m:t>𝝎</m:t>
                            </m:r>
                          </m:e>
                          <m:sub>
                            <m:r>
                              <a:rPr lang="de-DE" sz="2000" b="1" i="1" dirty="0" smtClean="0">
                                <a:solidFill>
                                  <a:schemeClr val="tx1"/>
                                </a:solidFill>
                                <a:latin typeface="Cambria Math" panose="02040503050406030204" pitchFamily="18" charset="0"/>
                                <a:ea typeface="Cambria Math" panose="02040503050406030204" pitchFamily="18" charset="0"/>
                              </a:rPr>
                              <m:t>𝟑</m:t>
                            </m:r>
                          </m:sub>
                        </m:sSub>
                        <m:r>
                          <a:rPr lang="de-DE" sz="2000" b="1" i="1" dirty="0" smtClean="0">
                            <a:solidFill>
                              <a:schemeClr val="tx1"/>
                            </a:solidFill>
                            <a:latin typeface="Cambria Math" panose="02040503050406030204" pitchFamily="18" charset="0"/>
                            <a:ea typeface="Cambria Math" panose="02040503050406030204" pitchFamily="18" charset="0"/>
                          </a:rPr>
                          <m:t>)</m:t>
                        </m:r>
                      </m:oMath>
                    </m:oMathPara>
                  </a14:m>
                  <a:endParaRPr lang="de-DE" sz="3200" b="1" dirty="0">
                    <a:solidFill>
                      <a:schemeClr val="tx2">
                        <a:lumMod val="60000"/>
                        <a:lumOff val="40000"/>
                      </a:schemeClr>
                    </a:solidFill>
                    <a:latin typeface="Calibri" panose="020F0502020204030204" pitchFamily="34" charset="0"/>
                  </a:endParaRPr>
                </a:p>
              </p:txBody>
            </p:sp>
          </mc:Choice>
          <mc:Fallback xmlns="">
            <p:sp>
              <p:nvSpPr>
                <p:cNvPr id="23" name="Textfeld 22"/>
                <p:cNvSpPr txBox="1">
                  <a:spLocks noRot="1" noChangeAspect="1" noMove="1" noResize="1" noEditPoints="1" noAdjustHandles="1" noChangeArrowheads="1" noChangeShapeType="1" noTextEdit="1"/>
                </p:cNvSpPr>
                <p:nvPr/>
              </p:nvSpPr>
              <p:spPr>
                <a:xfrm>
                  <a:off x="4427577" y="4394263"/>
                  <a:ext cx="835546" cy="400110"/>
                </a:xfrm>
                <a:prstGeom prst="rect">
                  <a:avLst/>
                </a:prstGeom>
                <a:blipFill>
                  <a:blip r:embed="rId8"/>
                  <a:stretch>
                    <a:fillRect r="-10949" b="-15152"/>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4" name="Textfeld 23"/>
                <p:cNvSpPr txBox="1"/>
                <p:nvPr/>
              </p:nvSpPr>
              <p:spPr>
                <a:xfrm>
                  <a:off x="3893675" y="4921423"/>
                  <a:ext cx="608676" cy="307777"/>
                </a:xfrm>
                <a:prstGeom prst="rect">
                  <a:avLst/>
                </a:prstGeom>
                <a:solidFill>
                  <a:schemeClr val="bg1"/>
                </a:solid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de-DE" sz="2000" b="1" i="1" dirty="0" smtClean="0">
                            <a:solidFill>
                              <a:schemeClr val="tx1"/>
                            </a:solidFill>
                            <a:latin typeface="Cambria Math" panose="02040503050406030204" pitchFamily="18" charset="0"/>
                            <a:ea typeface="Cambria Math" panose="02040503050406030204" pitchFamily="18" charset="0"/>
                          </a:rPr>
                          <m:t>𝑷</m:t>
                        </m:r>
                        <m:r>
                          <a:rPr lang="de-DE" sz="2000" b="1" i="1" dirty="0" smtClean="0">
                            <a:solidFill>
                              <a:schemeClr val="tx1"/>
                            </a:solidFill>
                            <a:latin typeface="Cambria Math" panose="02040503050406030204" pitchFamily="18" charset="0"/>
                            <a:ea typeface="Cambria Math" panose="02040503050406030204" pitchFamily="18" charset="0"/>
                          </a:rPr>
                          <m:t>(</m:t>
                        </m:r>
                        <m:sSub>
                          <m:sSubPr>
                            <m:ctrlPr>
                              <a:rPr lang="de-DE" sz="2000" b="1" i="1" dirty="0" smtClean="0">
                                <a:solidFill>
                                  <a:schemeClr val="tx1"/>
                                </a:solidFill>
                                <a:latin typeface="Cambria Math" panose="02040503050406030204" pitchFamily="18" charset="0"/>
                                <a:ea typeface="Cambria Math" panose="02040503050406030204" pitchFamily="18" charset="0"/>
                              </a:rPr>
                            </m:ctrlPr>
                          </m:sSubPr>
                          <m:e>
                            <m:r>
                              <a:rPr lang="de-DE" sz="2000" b="1" i="1" dirty="0" smtClean="0">
                                <a:solidFill>
                                  <a:schemeClr val="tx1"/>
                                </a:solidFill>
                                <a:latin typeface="Cambria Math" panose="02040503050406030204" pitchFamily="18" charset="0"/>
                                <a:ea typeface="Cambria Math" panose="02040503050406030204" pitchFamily="18" charset="0"/>
                              </a:rPr>
                              <m:t>𝝎</m:t>
                            </m:r>
                          </m:e>
                          <m:sub>
                            <m:r>
                              <a:rPr lang="de-DE" sz="2000" b="1" i="1" dirty="0" smtClean="0">
                                <a:solidFill>
                                  <a:schemeClr val="tx1"/>
                                </a:solidFill>
                                <a:latin typeface="Cambria Math" panose="02040503050406030204" pitchFamily="18" charset="0"/>
                                <a:ea typeface="Cambria Math" panose="02040503050406030204" pitchFamily="18" charset="0"/>
                              </a:rPr>
                              <m:t>𝟐</m:t>
                            </m:r>
                          </m:sub>
                        </m:sSub>
                        <m:r>
                          <a:rPr lang="de-DE" sz="2000" b="1" i="1" dirty="0" smtClean="0">
                            <a:solidFill>
                              <a:schemeClr val="tx1"/>
                            </a:solidFill>
                            <a:latin typeface="Cambria Math" panose="02040503050406030204" pitchFamily="18" charset="0"/>
                            <a:ea typeface="Cambria Math" panose="02040503050406030204" pitchFamily="18" charset="0"/>
                          </a:rPr>
                          <m:t>)</m:t>
                        </m:r>
                      </m:oMath>
                    </m:oMathPara>
                  </a14:m>
                  <a:endParaRPr lang="de-DE" sz="3200" b="1" dirty="0">
                    <a:solidFill>
                      <a:schemeClr val="tx2">
                        <a:lumMod val="60000"/>
                        <a:lumOff val="40000"/>
                      </a:schemeClr>
                    </a:solidFill>
                    <a:latin typeface="Calibri" panose="020F0502020204030204" pitchFamily="34" charset="0"/>
                  </a:endParaRPr>
                </a:p>
              </p:txBody>
            </p:sp>
          </mc:Choice>
          <mc:Fallback xmlns="">
            <p:sp>
              <p:nvSpPr>
                <p:cNvPr id="24" name="Textfeld 23"/>
                <p:cNvSpPr txBox="1">
                  <a:spLocks noRot="1" noChangeAspect="1" noMove="1" noResize="1" noEditPoints="1" noAdjustHandles="1" noChangeArrowheads="1" noChangeShapeType="1" noTextEdit="1"/>
                </p:cNvSpPr>
                <p:nvPr/>
              </p:nvSpPr>
              <p:spPr>
                <a:xfrm>
                  <a:off x="3893675" y="4921423"/>
                  <a:ext cx="608676" cy="307777"/>
                </a:xfrm>
                <a:prstGeom prst="rect">
                  <a:avLst/>
                </a:prstGeom>
                <a:blipFill>
                  <a:blip r:embed="rId9"/>
                  <a:stretch>
                    <a:fillRect l="-15000" t="-2000" r="-37000" b="-36000"/>
                  </a:stretch>
                </a:blipFill>
              </p:spPr>
              <p:txBody>
                <a:bodyPr/>
                <a:lstStyle/>
                <a:p>
                  <a:r>
                    <a:rPr lang="de-DE">
                      <a:noFill/>
                    </a:rPr>
                    <a:t> </a:t>
                  </a:r>
                </a:p>
              </p:txBody>
            </p:sp>
          </mc:Fallback>
        </mc:AlternateContent>
      </p:grpSp>
      <p:sp>
        <p:nvSpPr>
          <p:cNvPr id="18"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28545239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Inhaltsplatzhalter 2"/>
              <p:cNvSpPr>
                <a:spLocks noGrp="1"/>
              </p:cNvSpPr>
              <p:nvPr>
                <p:ph idx="1"/>
              </p:nvPr>
            </p:nvSpPr>
            <p:spPr/>
            <p:txBody>
              <a:bodyPr/>
              <a:lstStyle/>
              <a:p>
                <a:pPr marL="457200" indent="-457200">
                  <a:buFont typeface="+mj-lt"/>
                  <a:buAutoNum type="arabicPeriod" startAt="7"/>
                </a:pPr>
                <a:r>
                  <a:rPr lang="de-DE" b="1" dirty="0" smtClean="0"/>
                  <a:t>Laplace-Wahrscheinlichkeit und Experimente</a:t>
                </a:r>
              </a:p>
              <a:p>
                <a:pPr lvl="1">
                  <a:buClr>
                    <a:schemeClr val="tx2"/>
                  </a:buClr>
                </a:pPr>
                <a:r>
                  <a:rPr lang="de-DE" sz="2000" dirty="0" smtClean="0"/>
                  <a:t>Zufallsversuche, bei denen man alle Ergebnisse gleichwahrscheinlich annimmt, nennt man Laplace-Experimente (besser eigentlich Laplace-Modelle).</a:t>
                </a:r>
              </a:p>
              <a:p>
                <a:pPr lvl="1">
                  <a:buClr>
                    <a:schemeClr val="tx2"/>
                  </a:buClr>
                </a:pPr>
                <a:r>
                  <a:rPr lang="de-DE" sz="2000" dirty="0"/>
                  <a:t>Die Laplace-Wahrscheinlichkeit eines jeden </a:t>
                </a:r>
                <a:r>
                  <a:rPr lang="de-DE" sz="2000" dirty="0" smtClean="0"/>
                  <a:t>Ergebnis </a:t>
                </a:r>
                <a:r>
                  <a:rPr lang="de-DE" sz="2000" dirty="0"/>
                  <a:t>beträgt </a:t>
                </a:r>
                <a14:m>
                  <m:oMath xmlns:m="http://schemas.openxmlformats.org/officeDocument/2006/math">
                    <m:f>
                      <m:fPr>
                        <m:ctrlPr>
                          <a:rPr lang="de-DE" sz="2000" i="1">
                            <a:latin typeface="Cambria Math" panose="02040503050406030204" pitchFamily="18" charset="0"/>
                          </a:rPr>
                        </m:ctrlPr>
                      </m:fPr>
                      <m:num>
                        <m:r>
                          <a:rPr lang="de-DE" sz="2000" i="1">
                            <a:latin typeface="Cambria Math" panose="02040503050406030204" pitchFamily="18" charset="0"/>
                          </a:rPr>
                          <m:t>1</m:t>
                        </m:r>
                      </m:num>
                      <m:den>
                        <m:r>
                          <a:rPr lang="de-DE" sz="2000" i="1">
                            <a:latin typeface="Cambria Math" panose="02040503050406030204" pitchFamily="18" charset="0"/>
                          </a:rPr>
                          <m:t>𝑛</m:t>
                        </m:r>
                      </m:den>
                    </m:f>
                  </m:oMath>
                </a14:m>
                <a:r>
                  <a:rPr lang="de-DE" sz="2000" dirty="0"/>
                  <a:t>, wobei </a:t>
                </a:r>
                <a14:m>
                  <m:oMath xmlns:m="http://schemas.openxmlformats.org/officeDocument/2006/math">
                    <m:r>
                      <a:rPr lang="de-DE" sz="2000" i="1" dirty="0">
                        <a:latin typeface="Cambria Math" panose="02040503050406030204" pitchFamily="18" charset="0"/>
                      </a:rPr>
                      <m:t>𝑛</m:t>
                    </m:r>
                  </m:oMath>
                </a14:m>
                <a:r>
                  <a:rPr lang="de-DE" sz="2000" dirty="0"/>
                  <a:t> die Anzahl der unterschiedlichen </a:t>
                </a:r>
                <a:r>
                  <a:rPr lang="de-DE" sz="2000" dirty="0" smtClean="0"/>
                  <a:t>Ergebnisse </a:t>
                </a:r>
                <a:r>
                  <a:rPr lang="de-DE" sz="2000" dirty="0"/>
                  <a:t>ist. </a:t>
                </a:r>
                <a:endParaRPr lang="de-DE" sz="2000" dirty="0" smtClean="0"/>
              </a:p>
              <a:p>
                <a:pPr lvl="1">
                  <a:buClr>
                    <a:schemeClr val="tx2"/>
                  </a:buClr>
                </a:pPr>
                <a:r>
                  <a:rPr lang="de-DE" sz="2000" dirty="0" smtClean="0"/>
                  <a:t>Für Ereigniswahrscheinlichkeiten gilt in diesem Spezialfall folgende einfache Formel</a:t>
                </a:r>
                <a:endParaRPr lang="de-DE" sz="2000" dirty="0"/>
              </a:p>
              <a:p>
                <a:pPr marL="0" indent="0">
                  <a:buNone/>
                </a:pPr>
                <a:endParaRPr lang="de-DE" dirty="0"/>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blipFill rotWithShape="0">
                <a:blip r:embed="rId3"/>
                <a:stretch>
                  <a:fillRect l="-796" t="-1695"/>
                </a:stretch>
              </a:blipFill>
            </p:spPr>
            <p:txBody>
              <a:bodyPr/>
              <a:lstStyle/>
              <a:p>
                <a:r>
                  <a:rPr lang="de-DE">
                    <a:noFill/>
                  </a:rPr>
                  <a:t> </a:t>
                </a:r>
              </a:p>
            </p:txBody>
          </p:sp>
        </mc:Fallback>
      </mc:AlternateContent>
      <p:sp>
        <p:nvSpPr>
          <p:cNvPr id="2" name="Titel 1"/>
          <p:cNvSpPr>
            <a:spLocks noGrp="1"/>
          </p:cNvSpPr>
          <p:nvPr>
            <p:ph type="title"/>
          </p:nvPr>
        </p:nvSpPr>
        <p:spPr/>
        <p:txBody>
          <a:bodyPr>
            <a:normAutofit/>
          </a:bodyPr>
          <a:lstStyle/>
          <a:p>
            <a:r>
              <a:rPr lang="de-DE" dirty="0"/>
              <a:t>Grundlagen:</a:t>
            </a:r>
          </a:p>
        </p:txBody>
      </p:sp>
      <p:sp>
        <p:nvSpPr>
          <p:cNvPr id="5" name="Textplatzhalter 9"/>
          <p:cNvSpPr>
            <a:spLocks noGrp="1"/>
          </p:cNvSpPr>
          <p:nvPr>
            <p:ph type="body" sz="quarter" idx="18"/>
          </p:nvPr>
        </p:nvSpPr>
        <p:spPr>
          <a:xfrm>
            <a:off x="3708210" y="91511"/>
            <a:ext cx="5300492" cy="275377"/>
          </a:xfrm>
        </p:spPr>
        <p:txBody>
          <a:bodyPr/>
          <a:lstStyle>
            <a:lvl1pPr marL="0" indent="0" algn="r">
              <a:buNone/>
              <a:defRPr sz="1000" baseline="0">
                <a:solidFill>
                  <a:schemeClr val="bg1"/>
                </a:solidFill>
              </a:defRPr>
            </a:lvl1pPr>
          </a:lstStyle>
          <a:p>
            <a:pPr lvl="0"/>
            <a:r>
              <a:rPr lang="de-DE" dirty="0" smtClean="0"/>
              <a:t>Fortbildungsbaustein 1 | Differenz trifft</a:t>
            </a:r>
          </a:p>
          <a:p>
            <a:pPr lvl="0"/>
            <a:endParaRPr lang="de-DE" dirty="0"/>
          </a:p>
        </p:txBody>
      </p:sp>
      <mc:AlternateContent xmlns:mc="http://schemas.openxmlformats.org/markup-compatibility/2006" xmlns:a14="http://schemas.microsoft.com/office/drawing/2010/main">
        <mc:Choice Requires="a14">
          <p:sp>
            <p:nvSpPr>
              <p:cNvPr id="6" name="Rechteck 5"/>
              <p:cNvSpPr/>
              <p:nvPr/>
            </p:nvSpPr>
            <p:spPr>
              <a:xfrm>
                <a:off x="287524" y="4759790"/>
                <a:ext cx="8568952" cy="533864"/>
              </a:xfrm>
              <a:prstGeom prst="rect">
                <a:avLst/>
              </a:prstGeom>
              <a:ln>
                <a:solidFill>
                  <a:schemeClr val="tx1"/>
                </a:solidFill>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14:m>
                  <m:oMath xmlns:m="http://schemas.openxmlformats.org/officeDocument/2006/math">
                    <m:r>
                      <m:rPr>
                        <m:sty m:val="p"/>
                      </m:rPr>
                      <a:rPr kumimoji="0" lang="de-DE" sz="1600" b="0" i="0" u="none" strike="noStrike" kern="1200" cap="none" spc="0" normalizeH="0" baseline="0" noProof="0" smtClean="0">
                        <a:ln>
                          <a:noFill/>
                        </a:ln>
                        <a:solidFill>
                          <a:prstClr val="black"/>
                        </a:solidFill>
                        <a:effectLst/>
                        <a:uLnTx/>
                        <a:uFillTx/>
                        <a:latin typeface="Cambria Math" panose="02040503050406030204" pitchFamily="18" charset="0"/>
                      </a:rPr>
                      <m:t>Wahrscheinlichkeit</m:t>
                    </m:r>
                    <m:r>
                      <a:rPr kumimoji="0" lang="de-DE" sz="1600" b="0" i="0" u="none" strike="noStrike" kern="1200" cap="none" spc="0" normalizeH="0" baseline="0" noProof="0" smtClean="0">
                        <a:ln>
                          <a:noFill/>
                        </a:ln>
                        <a:solidFill>
                          <a:prstClr val="black"/>
                        </a:solidFill>
                        <a:effectLst/>
                        <a:uLnTx/>
                        <a:uFillTx/>
                        <a:latin typeface="Cambria Math" panose="02040503050406030204" pitchFamily="18" charset="0"/>
                      </a:rPr>
                      <m:t> </m:t>
                    </m:r>
                    <m:r>
                      <m:rPr>
                        <m:sty m:val="p"/>
                      </m:rPr>
                      <a:rPr kumimoji="0" lang="de-DE" sz="1600" b="0" i="0" u="none" strike="noStrike" kern="1200" cap="none" spc="0" normalizeH="0" baseline="0" noProof="0" smtClean="0">
                        <a:ln>
                          <a:noFill/>
                        </a:ln>
                        <a:solidFill>
                          <a:prstClr val="black"/>
                        </a:solidFill>
                        <a:effectLst/>
                        <a:uLnTx/>
                        <a:uFillTx/>
                        <a:latin typeface="Cambria Math" panose="02040503050406030204" pitchFamily="18" charset="0"/>
                      </a:rPr>
                      <m:t>eines</m:t>
                    </m:r>
                    <m:r>
                      <a:rPr kumimoji="0" lang="de-DE" sz="1600" b="0" i="0" u="none" strike="noStrike" kern="1200" cap="none" spc="0" normalizeH="0" baseline="0" noProof="0" smtClean="0">
                        <a:ln>
                          <a:noFill/>
                        </a:ln>
                        <a:solidFill>
                          <a:prstClr val="black"/>
                        </a:solidFill>
                        <a:effectLst/>
                        <a:uLnTx/>
                        <a:uFillTx/>
                        <a:latin typeface="Cambria Math" panose="02040503050406030204" pitchFamily="18" charset="0"/>
                      </a:rPr>
                      <m:t> </m:t>
                    </m:r>
                    <m:r>
                      <m:rPr>
                        <m:sty m:val="p"/>
                      </m:rPr>
                      <a:rPr kumimoji="0" lang="de-DE" sz="1600" b="0" i="0" u="none" strike="noStrike" kern="1200" cap="none" spc="0" normalizeH="0" baseline="0" noProof="0" smtClean="0">
                        <a:ln>
                          <a:noFill/>
                        </a:ln>
                        <a:solidFill>
                          <a:prstClr val="black"/>
                        </a:solidFill>
                        <a:effectLst/>
                        <a:uLnTx/>
                        <a:uFillTx/>
                        <a:latin typeface="Cambria Math" panose="02040503050406030204" pitchFamily="18" charset="0"/>
                      </a:rPr>
                      <m:t>Ereignisses</m:t>
                    </m:r>
                  </m:oMath>
                </a14:m>
                <a:r>
                  <a:rPr kumimoji="0" lang="de-DE" sz="1600" b="0" i="0" u="none" strike="noStrike" kern="1200" cap="none" spc="0" normalizeH="0" baseline="0" noProof="0" dirty="0" smtClean="0">
                    <a:ln>
                      <a:noFill/>
                    </a:ln>
                    <a:solidFill>
                      <a:prstClr val="black"/>
                    </a:solidFill>
                    <a:effectLst/>
                    <a:uLnTx/>
                    <a:uFillTx/>
                    <a:latin typeface="Arial"/>
                    <a:ea typeface="ＭＳ Ｐゴシック" charset="-128"/>
                  </a:rPr>
                  <a:t> </a:t>
                </a:r>
                <a14:m>
                  <m:oMath xmlns:m="http://schemas.openxmlformats.org/officeDocument/2006/math">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m:t>
                    </m:r>
                    <m:f>
                      <m:f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rPr>
                        </m:ctrlPr>
                      </m:fPr>
                      <m:num>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Anzahl</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der</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zum</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Ereignis</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geh</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ö</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renden</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Ergebnisse</m:t>
                        </m:r>
                      </m:num>
                      <m:den>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Anzahl</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der</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m</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ö</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glichen</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Ergebnisse</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des</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Zufallsexperimentes</m:t>
                        </m:r>
                      </m:den>
                    </m:f>
                    <m:r>
                      <a:rPr kumimoji="0" lang="de-DE" sz="1800" b="0" i="0" u="none" strike="noStrike" kern="1200" cap="none" spc="0" normalizeH="0" baseline="0" noProof="0">
                        <a:ln>
                          <a:noFill/>
                        </a:ln>
                        <a:solidFill>
                          <a:prstClr val="black"/>
                        </a:solidFill>
                        <a:effectLst/>
                        <a:uLnTx/>
                        <a:uFillTx/>
                        <a:latin typeface="Cambria Math" panose="02040503050406030204" pitchFamily="18" charset="0"/>
                      </a:rPr>
                      <m:t> </m:t>
                    </m:r>
                  </m:oMath>
                </a14:m>
                <a:endParaRPr kumimoji="0" lang="de-DE" sz="1800" b="0" i="0" u="none" strike="noStrike" kern="1200" cap="none" spc="0" normalizeH="0" baseline="0" noProof="0" dirty="0">
                  <a:ln>
                    <a:noFill/>
                  </a:ln>
                  <a:solidFill>
                    <a:prstClr val="black"/>
                  </a:solidFill>
                  <a:effectLst/>
                  <a:uLnTx/>
                  <a:uFillTx/>
                  <a:latin typeface="Arial" charset="0"/>
                  <a:ea typeface="ＭＳ Ｐゴシック" charset="-128"/>
                </a:endParaRPr>
              </a:p>
            </p:txBody>
          </p:sp>
        </mc:Choice>
        <mc:Fallback xmlns="">
          <p:sp>
            <p:nvSpPr>
              <p:cNvPr id="6" name="Rechteck 5"/>
              <p:cNvSpPr>
                <a:spLocks noRot="1" noChangeAspect="1" noMove="1" noResize="1" noEditPoints="1" noAdjustHandles="1" noChangeArrowheads="1" noChangeShapeType="1" noTextEdit="1"/>
              </p:cNvSpPr>
              <p:nvPr/>
            </p:nvSpPr>
            <p:spPr>
              <a:xfrm>
                <a:off x="287524" y="4759790"/>
                <a:ext cx="8568952" cy="533864"/>
              </a:xfrm>
              <a:prstGeom prst="rect">
                <a:avLst/>
              </a:prstGeom>
              <a:blipFill rotWithShape="0">
                <a:blip r:embed="rId4"/>
                <a:stretch>
                  <a:fillRect b="-5618"/>
                </a:stretch>
              </a:blipFill>
              <a:ln>
                <a:solidFill>
                  <a:schemeClr val="tx1"/>
                </a:solidFill>
              </a:ln>
            </p:spPr>
            <p:txBody>
              <a:bodyPr/>
              <a:lstStyle/>
              <a:p>
                <a:r>
                  <a:rPr lang="de-DE">
                    <a:noFill/>
                  </a:rPr>
                  <a:t> </a:t>
                </a:r>
              </a:p>
            </p:txBody>
          </p:sp>
        </mc:Fallback>
      </mc:AlternateContent>
    </p:spTree>
    <p:extLst>
      <p:ext uri="{BB962C8B-B14F-4D97-AF65-F5344CB8AC3E}">
        <p14:creationId xmlns:p14="http://schemas.microsoft.com/office/powerpoint/2010/main" val="10487897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Grundlagen:</a:t>
            </a:r>
          </a:p>
        </p:txBody>
      </p:sp>
      <mc:AlternateContent xmlns:mc="http://schemas.openxmlformats.org/markup-compatibility/2006" xmlns:a14="http://schemas.microsoft.com/office/drawing/2010/main">
        <mc:Choice Requires="a14">
          <p:sp>
            <p:nvSpPr>
              <p:cNvPr id="3" name="Inhaltsplatzhalter 2"/>
              <p:cNvSpPr>
                <a:spLocks noGrp="1"/>
              </p:cNvSpPr>
              <p:nvPr>
                <p:ph idx="1"/>
              </p:nvPr>
            </p:nvSpPr>
            <p:spPr/>
            <p:txBody>
              <a:bodyPr/>
              <a:lstStyle/>
              <a:p>
                <a:pPr marL="0" indent="0">
                  <a:buNone/>
                </a:pPr>
                <a:r>
                  <a:rPr lang="de-DE" b="1" dirty="0" smtClean="0"/>
                  <a:t>Regeln</a:t>
                </a:r>
              </a:p>
              <a:p>
                <a:pPr marL="457200" indent="-457200">
                  <a:buFont typeface="+mj-lt"/>
                  <a:buAutoNum type="arabicPeriod"/>
                </a:pPr>
                <a:r>
                  <a:rPr lang="de-DE" b="1" dirty="0"/>
                  <a:t>Summenregel</a:t>
                </a:r>
              </a:p>
              <a:p>
                <a:pPr marL="457200" lvl="1" indent="0">
                  <a:buNone/>
                </a:pPr>
                <a:r>
                  <a:rPr lang="de-DE" sz="2000" dirty="0"/>
                  <a:t>Die Wahrscheinlichkeit eines Ereignisses ist die Summe der Wahrscheinlichkeiten der zugehörigen Ergebnisse</a:t>
                </a:r>
                <a:r>
                  <a:rPr lang="de-DE" sz="2000" dirty="0" smtClean="0"/>
                  <a:t>.</a:t>
                </a:r>
              </a:p>
              <a:p>
                <a:pPr marL="457200" lvl="1" indent="0">
                  <a:buNone/>
                </a:pPr>
                <a:endParaRPr lang="de-DE" sz="2000" dirty="0"/>
              </a:p>
              <a:p>
                <a:pPr marL="457200" indent="-457200">
                  <a:buFont typeface="+mj-lt"/>
                  <a:buAutoNum type="arabicPeriod"/>
                </a:pPr>
                <a:r>
                  <a:rPr lang="de-DE" b="1" dirty="0" smtClean="0"/>
                  <a:t>Komplementärregel</a:t>
                </a:r>
              </a:p>
              <a:p>
                <a:pPr lvl="1"/>
                <a:r>
                  <a:rPr lang="de-DE" sz="2000" dirty="0"/>
                  <a:t>Die Wahrscheinlichkeit </a:t>
                </a:r>
                <a14:m>
                  <m:oMath xmlns:m="http://schemas.openxmlformats.org/officeDocument/2006/math">
                    <m:r>
                      <m:rPr>
                        <m:sty m:val="p"/>
                      </m:rPr>
                      <a:rPr lang="de-DE" sz="2000">
                        <a:latin typeface="Cambria Math" panose="02040503050406030204" pitchFamily="18" charset="0"/>
                      </a:rPr>
                      <m:t>P</m:t>
                    </m:r>
                    <m:r>
                      <a:rPr lang="de-DE" sz="2000">
                        <a:latin typeface="Cambria Math" panose="02040503050406030204" pitchFamily="18" charset="0"/>
                      </a:rPr>
                      <m:t>(</m:t>
                    </m:r>
                    <m:r>
                      <m:rPr>
                        <m:sty m:val="p"/>
                      </m:rPr>
                      <a:rPr lang="de-DE" sz="2000">
                        <a:latin typeface="Cambria Math" panose="02040503050406030204" pitchFamily="18" charset="0"/>
                      </a:rPr>
                      <m:t>E</m:t>
                    </m:r>
                    <m:r>
                      <a:rPr lang="de-DE" sz="2000">
                        <a:latin typeface="Cambria Math" panose="02040503050406030204" pitchFamily="18" charset="0"/>
                      </a:rPr>
                      <m:t>)</m:t>
                    </m:r>
                  </m:oMath>
                </a14:m>
                <a:r>
                  <a:rPr lang="de-DE" sz="2000" dirty="0"/>
                  <a:t> eines Ereignisses E und die Wahrscheinlichkeit </a:t>
                </a:r>
                <a14:m>
                  <m:oMath xmlns:m="http://schemas.openxmlformats.org/officeDocument/2006/math">
                    <m:r>
                      <m:rPr>
                        <m:sty m:val="p"/>
                      </m:rPr>
                      <a:rPr lang="de-DE" sz="2000">
                        <a:latin typeface="Cambria Math" panose="02040503050406030204" pitchFamily="18" charset="0"/>
                      </a:rPr>
                      <m:t>P</m:t>
                    </m:r>
                    <m:r>
                      <a:rPr lang="de-DE" sz="2000">
                        <a:latin typeface="Cambria Math" panose="02040503050406030204" pitchFamily="18" charset="0"/>
                      </a:rPr>
                      <m:t>(</m:t>
                    </m:r>
                    <m:acc>
                      <m:accPr>
                        <m:chr m:val="̅"/>
                        <m:ctrlPr>
                          <a:rPr lang="de-DE" sz="2000" i="1">
                            <a:latin typeface="Cambria Math" panose="02040503050406030204" pitchFamily="18" charset="0"/>
                          </a:rPr>
                        </m:ctrlPr>
                      </m:accPr>
                      <m:e>
                        <m:r>
                          <m:rPr>
                            <m:sty m:val="p"/>
                          </m:rPr>
                          <a:rPr lang="de-DE" sz="2000">
                            <a:latin typeface="Cambria Math" panose="02040503050406030204" pitchFamily="18" charset="0"/>
                          </a:rPr>
                          <m:t>E</m:t>
                        </m:r>
                      </m:e>
                    </m:acc>
                    <m:r>
                      <a:rPr lang="de-DE" sz="2000">
                        <a:latin typeface="Cambria Math" panose="02040503050406030204" pitchFamily="18" charset="0"/>
                      </a:rPr>
                      <m:t>)</m:t>
                    </m:r>
                  </m:oMath>
                </a14:m>
                <a:r>
                  <a:rPr lang="de-DE" sz="2000" dirty="0"/>
                  <a:t> ergänzen sich zu 1. </a:t>
                </a:r>
              </a:p>
              <a:p>
                <a:pPr marL="0" indent="0">
                  <a:buNone/>
                </a:pPr>
                <a:endParaRPr lang="de-DE" sz="2000" dirty="0" smtClean="0"/>
              </a:p>
              <a:p>
                <a:pPr marL="457200" indent="-457200">
                  <a:buFont typeface="+mj-lt"/>
                  <a:buAutoNum type="arabicPeriod" startAt="3"/>
                </a:pPr>
                <a:r>
                  <a:rPr lang="de-DE" b="1" dirty="0"/>
                  <a:t>Pfadregeln</a:t>
                </a:r>
              </a:p>
              <a:p>
                <a:pPr lvl="1"/>
                <a:r>
                  <a:rPr lang="de-DE" sz="2000" dirty="0"/>
                  <a:t>Auf die Pfadregeln wird in den Materialien zur Vor- und Nachbereitung eingegangen.</a:t>
                </a:r>
                <a:br>
                  <a:rPr lang="de-DE" sz="2000" dirty="0"/>
                </a:br>
                <a:endParaRPr lang="de-DE" sz="2000" dirty="0"/>
              </a:p>
              <a:p>
                <a:pPr marL="857250" lvl="1" indent="-457200">
                  <a:buFont typeface="+mj-lt"/>
                  <a:buAutoNum type="arabicPeriod"/>
                </a:pPr>
                <a:endParaRPr lang="de-DE" dirty="0"/>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blipFill rotWithShape="0">
                <a:blip r:embed="rId3"/>
                <a:stretch>
                  <a:fillRect l="-579" t="-1469"/>
                </a:stretch>
              </a:blipFill>
            </p:spPr>
            <p:txBody>
              <a:bodyPr/>
              <a:lstStyle/>
              <a:p>
                <a:r>
                  <a:rPr lang="de-DE">
                    <a:noFill/>
                  </a:rPr>
                  <a:t> </a:t>
                </a:r>
              </a:p>
            </p:txBody>
          </p:sp>
        </mc:Fallback>
      </mc:AlternateContent>
      <p:sp>
        <p:nvSpPr>
          <p:cNvPr id="5" name="Textplatzhalter 9"/>
          <p:cNvSpPr>
            <a:spLocks noGrp="1"/>
          </p:cNvSpPr>
          <p:nvPr>
            <p:ph type="body" sz="quarter" idx="18"/>
          </p:nvPr>
        </p:nvSpPr>
        <p:spPr>
          <a:xfrm>
            <a:off x="3707904" y="91511"/>
            <a:ext cx="5300492" cy="303599"/>
          </a:xfrm>
        </p:spPr>
        <p:txBody>
          <a:bodyPr/>
          <a:lstStyle>
            <a:lvl1pPr marL="0" indent="0" algn="r">
              <a:buNone/>
              <a:defRPr sz="1000" baseline="0">
                <a:solidFill>
                  <a:schemeClr val="bg1"/>
                </a:solidFill>
              </a:defRPr>
            </a:lvl1pPr>
          </a:lstStyle>
          <a:p>
            <a:pPr lvl="0"/>
            <a:r>
              <a:rPr lang="de-DE" dirty="0" smtClean="0"/>
              <a:t>Fortbildungsbaustein 1 | Differenz trifft</a:t>
            </a:r>
          </a:p>
          <a:p>
            <a:pPr lvl="0"/>
            <a:endParaRPr lang="de-DE" dirty="0"/>
          </a:p>
        </p:txBody>
      </p:sp>
    </p:spTree>
    <p:extLst>
      <p:ext uri="{BB962C8B-B14F-4D97-AF65-F5344CB8AC3E}">
        <p14:creationId xmlns:p14="http://schemas.microsoft.com/office/powerpoint/2010/main" val="34569946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2"/>
          <p:cNvSpPr txBox="1">
            <a:spLocks/>
          </p:cNvSpPr>
          <p:nvPr/>
        </p:nvSpPr>
        <p:spPr bwMode="auto">
          <a:xfrm>
            <a:off x="468582" y="4292601"/>
            <a:ext cx="9001000" cy="1380065"/>
          </a:xfrm>
          <a:prstGeom prst="rect">
            <a:avLst/>
          </a:prstGeom>
          <a:solidFill>
            <a:srgbClr val="327A86">
              <a:alpha val="25098"/>
            </a:srgbClr>
          </a:solidFill>
          <a:ln w="9525">
            <a:noFill/>
            <a:miter lim="800000"/>
            <a:headEnd/>
            <a:tailEnd/>
          </a:ln>
        </p:spPr>
        <p:txBody>
          <a:bodyPr vert="horz" wrap="square" lIns="72000" tIns="36000" rIns="72000" bIns="36000" numCol="1" anchor="t" anchorCtr="0" compatLnSpc="1">
            <a:prstTxWarp prst="textNoShape">
              <a:avLst/>
            </a:prstTxWarp>
            <a:normAutofit/>
          </a:bodyPr>
          <a:lstStyle>
            <a:lvl1pPr marL="0" indent="0" algn="l" rtl="0" eaLnBrk="1" fontAlgn="base" hangingPunct="1">
              <a:lnSpc>
                <a:spcPct val="100000"/>
              </a:lnSpc>
              <a:spcBef>
                <a:spcPts val="576"/>
              </a:spcBef>
              <a:spcAft>
                <a:spcPts val="600"/>
              </a:spcAft>
              <a:buClr>
                <a:srgbClr val="327A86"/>
              </a:buClr>
              <a:buFont typeface="Wingdings" charset="2"/>
              <a:buNone/>
              <a:defRPr sz="2000">
                <a:solidFill>
                  <a:schemeClr val="tx1"/>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endParaRPr lang="de-DE" dirty="0"/>
          </a:p>
        </p:txBody>
      </p:sp>
      <p:sp>
        <p:nvSpPr>
          <p:cNvPr id="6" name="Titel 1"/>
          <p:cNvSpPr>
            <a:spLocks noGrp="1"/>
          </p:cNvSpPr>
          <p:nvPr>
            <p:ph type="title"/>
          </p:nvPr>
        </p:nvSpPr>
        <p:spPr/>
        <p:txBody>
          <a:bodyPr>
            <a:normAutofit/>
          </a:bodyPr>
          <a:lstStyle/>
          <a:p>
            <a:r>
              <a:rPr lang="de-DE" dirty="0"/>
              <a:t>Voraussetzungen</a:t>
            </a:r>
          </a:p>
        </p:txBody>
      </p:sp>
      <p:sp>
        <p:nvSpPr>
          <p:cNvPr id="8" name="Textfeld 7"/>
          <p:cNvSpPr txBox="1"/>
          <p:nvPr/>
        </p:nvSpPr>
        <p:spPr>
          <a:xfrm>
            <a:off x="348844" y="1196752"/>
            <a:ext cx="8496944" cy="4524315"/>
          </a:xfrm>
          <a:prstGeom prst="rect">
            <a:avLst/>
          </a:prstGeom>
          <a:noFill/>
        </p:spPr>
        <p:txBody>
          <a:bodyPr wrap="square" rtlCol="0">
            <a:spAutoFit/>
          </a:bodyPr>
          <a:lstStyle/>
          <a:p>
            <a:r>
              <a:rPr lang="de-DE" sz="2200" b="1" dirty="0">
                <a:latin typeface="Calibri" panose="020F0502020204030204" pitchFamily="34" charset="0"/>
                <a:cs typeface="Calibri" panose="020F0502020204030204" pitchFamily="34" charset="0"/>
              </a:rPr>
              <a:t>Welche Voraussetzungen bringen die </a:t>
            </a:r>
            <a:r>
              <a:rPr lang="de-DE" sz="2200" b="1" dirty="0" smtClean="0">
                <a:latin typeface="Calibri" panose="020F0502020204030204" pitchFamily="34" charset="0"/>
                <a:cs typeface="Calibri" panose="020F0502020204030204" pitchFamily="34" charset="0"/>
              </a:rPr>
              <a:t>Schülerinnen und Schüler am </a:t>
            </a:r>
            <a:r>
              <a:rPr lang="de-DE" sz="2200" b="1" dirty="0">
                <a:latin typeface="Calibri" panose="020F0502020204030204" pitchFamily="34" charset="0"/>
                <a:cs typeface="Calibri" panose="020F0502020204030204" pitchFamily="34" charset="0"/>
              </a:rPr>
              <a:t>Anfang der </a:t>
            </a:r>
            <a:r>
              <a:rPr lang="de-DE" sz="2200" b="1" dirty="0" smtClean="0">
                <a:latin typeface="Calibri" panose="020F0502020204030204" pitchFamily="34" charset="0"/>
                <a:cs typeface="Calibri" panose="020F0502020204030204" pitchFamily="34" charset="0"/>
              </a:rPr>
              <a:t>Einführungsphase </a:t>
            </a:r>
            <a:r>
              <a:rPr lang="de-DE" sz="2200" b="1" dirty="0">
                <a:latin typeface="Calibri" panose="020F0502020204030204" pitchFamily="34" charset="0"/>
                <a:cs typeface="Calibri" panose="020F0502020204030204" pitchFamily="34" charset="0"/>
              </a:rPr>
              <a:t>mit</a:t>
            </a:r>
            <a:r>
              <a:rPr lang="de-DE" sz="2200" b="1" dirty="0" smtClean="0">
                <a:latin typeface="Calibri" panose="020F0502020204030204" pitchFamily="34" charset="0"/>
                <a:cs typeface="Calibri" panose="020F0502020204030204" pitchFamily="34" charset="0"/>
              </a:rPr>
              <a:t>?</a:t>
            </a:r>
          </a:p>
          <a:p>
            <a:endParaRPr lang="de-DE" b="1" dirty="0" smtClean="0">
              <a:latin typeface="Calibri" panose="020F0502020204030204" pitchFamily="34" charset="0"/>
              <a:cs typeface="Calibri" panose="020F0502020204030204" pitchFamily="34" charset="0"/>
            </a:endParaRPr>
          </a:p>
          <a:p>
            <a:endParaRPr lang="de-DE" sz="2000" dirty="0">
              <a:latin typeface="Calibri" panose="020F0502020204030204" pitchFamily="34" charset="0"/>
              <a:cs typeface="Calibri" panose="020F0502020204030204" pitchFamily="34" charset="0"/>
            </a:endParaRPr>
          </a:p>
          <a:p>
            <a:pPr marL="342900" indent="-342900">
              <a:buClr>
                <a:srgbClr val="327A86"/>
              </a:buClr>
              <a:buFont typeface="Wingdings" panose="05000000000000000000" pitchFamily="2" charset="2"/>
              <a:buChar char="§"/>
            </a:pPr>
            <a:r>
              <a:rPr lang="de-DE" sz="2000" dirty="0" smtClean="0">
                <a:solidFill>
                  <a:schemeClr val="bg1">
                    <a:lumMod val="65000"/>
                  </a:schemeClr>
                </a:solidFill>
                <a:latin typeface="Calibri" panose="020F0502020204030204" pitchFamily="34" charset="0"/>
                <a:cs typeface="Calibri" panose="020F0502020204030204" pitchFamily="34" charset="0"/>
              </a:rPr>
              <a:t>Was </a:t>
            </a:r>
            <a:r>
              <a:rPr lang="de-DE" sz="2000" dirty="0">
                <a:solidFill>
                  <a:schemeClr val="bg1">
                    <a:lumMod val="65000"/>
                  </a:schemeClr>
                </a:solidFill>
                <a:latin typeface="Calibri" panose="020F0502020204030204" pitchFamily="34" charset="0"/>
                <a:cs typeface="Calibri" panose="020F0502020204030204" pitchFamily="34" charset="0"/>
              </a:rPr>
              <a:t>sollten sie eigentlich können?</a:t>
            </a:r>
            <a:br>
              <a:rPr lang="de-DE" sz="2000" dirty="0">
                <a:solidFill>
                  <a:schemeClr val="bg1">
                    <a:lumMod val="65000"/>
                  </a:schemeClr>
                </a:solidFill>
                <a:latin typeface="Calibri" panose="020F0502020204030204" pitchFamily="34" charset="0"/>
                <a:cs typeface="Calibri" panose="020F0502020204030204" pitchFamily="34" charset="0"/>
              </a:rPr>
            </a:br>
            <a:r>
              <a:rPr lang="de-DE" sz="2000" i="1" dirty="0">
                <a:solidFill>
                  <a:schemeClr val="bg1">
                    <a:lumMod val="65000"/>
                  </a:schemeClr>
                </a:solidFill>
                <a:latin typeface="Calibri" panose="020F0502020204030204" pitchFamily="34" charset="0"/>
                <a:cs typeface="Calibri" panose="020F0502020204030204" pitchFamily="34" charset="0"/>
              </a:rPr>
              <a:t>(Welche Kompetenzen verlangt der Kernlehrplan am Ende der Sek I?) </a:t>
            </a:r>
            <a:r>
              <a:rPr lang="de-DE" sz="2000" i="1" dirty="0" smtClean="0">
                <a:solidFill>
                  <a:schemeClr val="bg1">
                    <a:lumMod val="65000"/>
                  </a:schemeClr>
                </a:solidFill>
                <a:latin typeface="Calibri" panose="020F0502020204030204" pitchFamily="34" charset="0"/>
                <a:cs typeface="Calibri" panose="020F0502020204030204" pitchFamily="34" charset="0"/>
              </a:rPr>
              <a:t/>
            </a:r>
            <a:br>
              <a:rPr lang="de-DE" sz="2000" i="1" dirty="0" smtClean="0">
                <a:solidFill>
                  <a:schemeClr val="bg1">
                    <a:lumMod val="65000"/>
                  </a:schemeClr>
                </a:solidFill>
                <a:latin typeface="Calibri" panose="020F0502020204030204" pitchFamily="34" charset="0"/>
                <a:cs typeface="Calibri" panose="020F0502020204030204" pitchFamily="34" charset="0"/>
              </a:rPr>
            </a:br>
            <a:endParaRPr lang="de-DE" sz="2000" dirty="0">
              <a:latin typeface="Calibri" panose="020F0502020204030204" pitchFamily="34" charset="0"/>
              <a:cs typeface="Calibri" panose="020F0502020204030204" pitchFamily="34" charset="0"/>
            </a:endParaRPr>
          </a:p>
          <a:p>
            <a:pPr marL="342900" indent="-342900">
              <a:buClr>
                <a:srgbClr val="327A86"/>
              </a:buClr>
              <a:buFont typeface="Wingdings" panose="05000000000000000000" pitchFamily="2" charset="2"/>
              <a:buChar char="§"/>
            </a:pPr>
            <a:r>
              <a:rPr lang="de-DE" sz="2000" dirty="0" smtClean="0">
                <a:latin typeface="Calibri" panose="020F0502020204030204" pitchFamily="34" charset="0"/>
                <a:cs typeface="Calibri" panose="020F0502020204030204" pitchFamily="34" charset="0"/>
              </a:rPr>
              <a:t>Gibt </a:t>
            </a:r>
            <a:r>
              <a:rPr lang="de-DE" sz="2000" dirty="0">
                <a:latin typeface="Calibri" panose="020F0502020204030204" pitchFamily="34" charset="0"/>
                <a:cs typeface="Calibri" panose="020F0502020204030204" pitchFamily="34" charset="0"/>
              </a:rPr>
              <a:t>es Schwierigkeiten bei </a:t>
            </a:r>
            <a:r>
              <a:rPr lang="de-DE" sz="2000" dirty="0" smtClean="0">
                <a:latin typeface="Calibri" panose="020F0502020204030204" pitchFamily="34" charset="0"/>
                <a:cs typeface="Calibri" panose="020F0502020204030204" pitchFamily="34" charset="0"/>
              </a:rPr>
              <a:t>Vorstellungen und Begriffen im </a:t>
            </a:r>
            <a:r>
              <a:rPr lang="de-DE" sz="2000" dirty="0">
                <a:latin typeface="Calibri" panose="020F0502020204030204" pitchFamily="34" charset="0"/>
                <a:cs typeface="Calibri" panose="020F0502020204030204" pitchFamily="34" charset="0"/>
              </a:rPr>
              <a:t>Bereich der Stochastik</a:t>
            </a:r>
            <a:r>
              <a:rPr lang="de-DE" sz="2000" dirty="0" smtClean="0">
                <a:latin typeface="Calibri" panose="020F0502020204030204" pitchFamily="34" charset="0"/>
                <a:cs typeface="Calibri" panose="020F0502020204030204" pitchFamily="34" charset="0"/>
              </a:rPr>
              <a:t>?</a:t>
            </a:r>
            <a:br>
              <a:rPr lang="de-DE" sz="2000" dirty="0" smtClean="0">
                <a:latin typeface="Calibri" panose="020F0502020204030204" pitchFamily="34" charset="0"/>
                <a:cs typeface="Calibri" panose="020F0502020204030204" pitchFamily="34" charset="0"/>
              </a:rPr>
            </a:br>
            <a:r>
              <a:rPr lang="de-DE" sz="2000" dirty="0" smtClean="0">
                <a:latin typeface="Calibri" panose="020F0502020204030204" pitchFamily="34" charset="0"/>
                <a:cs typeface="Calibri" panose="020F0502020204030204" pitchFamily="34" charset="0"/>
              </a:rPr>
              <a:t/>
            </a:r>
            <a:br>
              <a:rPr lang="de-DE" sz="2000" dirty="0" smtClean="0">
                <a:latin typeface="Calibri" panose="020F0502020204030204" pitchFamily="34" charset="0"/>
                <a:cs typeface="Calibri" panose="020F0502020204030204" pitchFamily="34" charset="0"/>
              </a:rPr>
            </a:br>
            <a:r>
              <a:rPr lang="de-DE" sz="2000" dirty="0">
                <a:latin typeface="Calibri" panose="020F0502020204030204" pitchFamily="34" charset="0"/>
                <a:cs typeface="Calibri" panose="020F0502020204030204" pitchFamily="34" charset="0"/>
              </a:rPr>
              <a:t/>
            </a:r>
            <a:br>
              <a:rPr lang="de-DE" sz="2000" dirty="0">
                <a:latin typeface="Calibri" panose="020F0502020204030204" pitchFamily="34" charset="0"/>
                <a:cs typeface="Calibri" panose="020F0502020204030204" pitchFamily="34" charset="0"/>
              </a:rPr>
            </a:br>
            <a:r>
              <a:rPr lang="de-DE" sz="2000" dirty="0" smtClean="0">
                <a:latin typeface="Calibri" panose="020F0502020204030204" pitchFamily="34" charset="0"/>
                <a:cs typeface="Calibri" panose="020F0502020204030204" pitchFamily="34" charset="0"/>
              </a:rPr>
              <a:t>Tauschen Sie sich mit Ihrer Nachbarinnen oder Ihren Nachbarn über Ihre Erfahrungen aus und notieren Sie ihre Punkte auf den ausliegenden Karten.</a:t>
            </a:r>
          </a:p>
          <a:p>
            <a:endParaRPr lang="de-DE" sz="2000" dirty="0">
              <a:latin typeface="Calibri" panose="020F0502020204030204" pitchFamily="34" charset="0"/>
              <a:cs typeface="Calibri" panose="020F0502020204030204" pitchFamily="34" charset="0"/>
            </a:endParaRPr>
          </a:p>
        </p:txBody>
      </p:sp>
      <p:sp>
        <p:nvSpPr>
          <p:cNvPr id="7" name="Textplatzhalter 9"/>
          <p:cNvSpPr>
            <a:spLocks noGrp="1"/>
          </p:cNvSpPr>
          <p:nvPr>
            <p:ph type="body" sz="quarter" idx="18"/>
          </p:nvPr>
        </p:nvSpPr>
        <p:spPr>
          <a:xfrm>
            <a:off x="3707904" y="91512"/>
            <a:ext cx="5300492" cy="289488"/>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15110221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Inhaltsplatzhalter 3"/>
          <p:cNvSpPr>
            <a:spLocks noGrp="1"/>
          </p:cNvSpPr>
          <p:nvPr>
            <p:ph idx="1"/>
          </p:nvPr>
        </p:nvSpPr>
        <p:spPr>
          <a:xfrm>
            <a:off x="323528" y="1039985"/>
            <a:ext cx="8424936" cy="5011120"/>
          </a:xfrm>
        </p:spPr>
        <p:txBody>
          <a:bodyPr>
            <a:noAutofit/>
          </a:bodyPr>
          <a:lstStyle/>
          <a:p>
            <a:pPr marL="0" indent="0">
              <a:buNone/>
            </a:pPr>
            <a:r>
              <a:rPr lang="de-DE" dirty="0" smtClean="0"/>
              <a:t>Die Frage dient als gedanklicher Ausgangspunkt für den Einstieg über eine Kartenabfrage.</a:t>
            </a:r>
          </a:p>
          <a:p>
            <a:pPr marL="342900"/>
            <a:r>
              <a:rPr lang="de-DE" dirty="0" smtClean="0"/>
              <a:t>Einstiegsproblem: </a:t>
            </a:r>
            <a:r>
              <a:rPr lang="de-DE" dirty="0"/>
              <a:t>Gibt es Schwierigkeiten bei Vorstellungen und Begriffen im Bereich der Stochastik? </a:t>
            </a:r>
            <a:endParaRPr lang="de-DE" dirty="0" smtClean="0"/>
          </a:p>
          <a:p>
            <a:pPr marL="342900"/>
            <a:r>
              <a:rPr lang="de-DE" dirty="0" smtClean="0"/>
              <a:t>Das Wissen der TN über mögliche Schwierigkeiten und Fehlvorstellungen ihrer </a:t>
            </a:r>
            <a:r>
              <a:rPr lang="de-DE" dirty="0" smtClean="0"/>
              <a:t>Schülerinnen und Schüler </a:t>
            </a:r>
            <a:r>
              <a:rPr lang="de-DE" dirty="0" smtClean="0"/>
              <a:t>wird über eine Kartenabfrage gesichert. Die TN sollen in Partnerarbeit ihre Antworten in Stichpunkten auf Karten notieren </a:t>
            </a:r>
            <a:r>
              <a:rPr lang="de-DE" dirty="0"/>
              <a:t>[5 </a:t>
            </a:r>
            <a:r>
              <a:rPr lang="de-DE" dirty="0" smtClean="0"/>
              <a:t>Minuten] und an die Pinnwand heften [5 Minuten]. </a:t>
            </a:r>
          </a:p>
          <a:p>
            <a:pPr marL="342900"/>
            <a:r>
              <a:rPr lang="de-DE" dirty="0" smtClean="0"/>
              <a:t>Das entstehende Bild wird zunächst nur oberflächlich besprochen (nur Verständnisprobleme und Nachfragen der TN). </a:t>
            </a:r>
            <a:r>
              <a:rPr lang="de-DE" dirty="0"/>
              <a:t>[max. </a:t>
            </a:r>
            <a:r>
              <a:rPr lang="de-DE" dirty="0" smtClean="0"/>
              <a:t>5 </a:t>
            </a:r>
            <a:r>
              <a:rPr lang="de-DE" dirty="0"/>
              <a:t>Minuten, eher </a:t>
            </a:r>
            <a:r>
              <a:rPr lang="de-DE" dirty="0" smtClean="0"/>
              <a:t>kürzer] Es wird erst im Rahmen der Reflexion wieder aufgegriffen.</a:t>
            </a:r>
          </a:p>
          <a:p>
            <a:pPr marL="342900"/>
            <a:r>
              <a:rPr lang="de-DE" dirty="0" smtClean="0"/>
              <a:t>Das entstandene Bild wird durch ein Foto gesichert, bzw. nicht abgehängt, um während der verschiedenen Phasen der Präsentation immer wieder darauf zurück zugreifen, um z. B. Möglichkeiten zur Beseitigung von Schwierigkeiten aufzuzeigen und wie man mit den Fehlvorstellungen adäquat umgehen kann.  </a:t>
            </a:r>
          </a:p>
        </p:txBody>
      </p:sp>
      <p:sp>
        <p:nvSpPr>
          <p:cNvPr id="2" name="Titel 1"/>
          <p:cNvSpPr>
            <a:spLocks noGrp="1"/>
          </p:cNvSpPr>
          <p:nvPr>
            <p:ph type="title"/>
          </p:nvPr>
        </p:nvSpPr>
        <p:spPr/>
        <p:txBody>
          <a:bodyPr>
            <a:normAutofit/>
          </a:bodyPr>
          <a:lstStyle/>
          <a:p>
            <a:r>
              <a:rPr lang="de-DE" dirty="0" smtClean="0">
                <a:solidFill>
                  <a:schemeClr val="tx1">
                    <a:lumMod val="50000"/>
                    <a:lumOff val="50000"/>
                  </a:schemeClr>
                </a:solidFill>
              </a:rPr>
              <a:t>Kartenabfrage: [max. 15 min]</a:t>
            </a:r>
            <a:endParaRPr lang="de-DE" dirty="0">
              <a:solidFill>
                <a:schemeClr val="tx1">
                  <a:lumMod val="50000"/>
                  <a:lumOff val="50000"/>
                </a:schemeClr>
              </a:solidFill>
            </a:endParaRPr>
          </a:p>
        </p:txBody>
      </p:sp>
    </p:spTree>
    <p:extLst>
      <p:ext uri="{BB962C8B-B14F-4D97-AF65-F5344CB8AC3E}">
        <p14:creationId xmlns:p14="http://schemas.microsoft.com/office/powerpoint/2010/main" val="227149381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9"/>
          <p:cNvSpPr/>
          <p:nvPr/>
        </p:nvSpPr>
        <p:spPr bwMode="auto">
          <a:xfrm>
            <a:off x="0" y="1875533"/>
            <a:ext cx="8532440" cy="648072"/>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7" name="Textplatzhalter 9"/>
          <p:cNvSpPr>
            <a:spLocks noGrp="1"/>
          </p:cNvSpPr>
          <p:nvPr>
            <p:ph type="body" sz="quarter" idx="18"/>
          </p:nvPr>
        </p:nvSpPr>
        <p:spPr>
          <a:xfrm>
            <a:off x="3704921" y="80627"/>
            <a:ext cx="5300492" cy="286261"/>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
        <p:nvSpPr>
          <p:cNvPr id="8" name="Titel 7"/>
          <p:cNvSpPr>
            <a:spLocks noGrp="1"/>
          </p:cNvSpPr>
          <p:nvPr>
            <p:ph type="title"/>
          </p:nvPr>
        </p:nvSpPr>
        <p:spPr/>
        <p:txBody>
          <a:bodyPr>
            <a:normAutofit/>
          </a:bodyPr>
          <a:lstStyle/>
          <a:p>
            <a:r>
              <a:rPr lang="en-GB" dirty="0" smtClean="0"/>
              <a:t>Gliederung</a:t>
            </a:r>
            <a:endParaRPr lang="en-GB"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sz="2500" dirty="0" smtClean="0"/>
              <a:t>Voraussetzungen und Grundlagen aus der Sek I</a:t>
            </a:r>
            <a:endParaRPr lang="de-DE" sz="2500" dirty="0"/>
          </a:p>
          <a:p>
            <a:pPr marL="514350" indent="-514350">
              <a:buClr>
                <a:srgbClr val="327A86"/>
              </a:buClr>
              <a:buFont typeface="Arial" panose="020B0604020202020204" pitchFamily="34" charset="0"/>
              <a:buAutoNum type="arabicPeriod"/>
            </a:pPr>
            <a:r>
              <a:rPr lang="de-DE" sz="2500" dirty="0" smtClean="0">
                <a:solidFill>
                  <a:srgbClr val="327A86"/>
                </a:solidFill>
              </a:rPr>
              <a:t>Möglicher Einstieg in die EF: Differenz </a:t>
            </a:r>
            <a:r>
              <a:rPr lang="de-DE" sz="2500" dirty="0">
                <a:solidFill>
                  <a:srgbClr val="327A86"/>
                </a:solidFill>
              </a:rPr>
              <a:t>trifft</a:t>
            </a:r>
          </a:p>
          <a:p>
            <a:pPr marL="514350" indent="-514350">
              <a:buClr>
                <a:srgbClr val="327A86"/>
              </a:buClr>
              <a:buAutoNum type="arabicPeriod"/>
            </a:pPr>
            <a:r>
              <a:rPr lang="de-DE" sz="2500" dirty="0" smtClean="0"/>
              <a:t>Nutzen von Simulationen</a:t>
            </a:r>
            <a:endParaRPr lang="de-DE" sz="2500" dirty="0"/>
          </a:p>
          <a:p>
            <a:pPr>
              <a:buClr>
                <a:srgbClr val="327A86"/>
              </a:buClr>
              <a:buNone/>
            </a:pPr>
            <a:endParaRPr lang="de-DE" dirty="0"/>
          </a:p>
        </p:txBody>
      </p:sp>
    </p:spTree>
    <p:extLst>
      <p:ext uri="{BB962C8B-B14F-4D97-AF65-F5344CB8AC3E}">
        <p14:creationId xmlns:p14="http://schemas.microsoft.com/office/powerpoint/2010/main" val="40749691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Inhaltsplatzhalter 4"/>
          <p:cNvSpPr>
            <a:spLocks noGrp="1"/>
          </p:cNvSpPr>
          <p:nvPr>
            <p:ph idx="17"/>
          </p:nvPr>
        </p:nvSpPr>
        <p:spPr>
          <a:xfrm>
            <a:off x="324000" y="834818"/>
            <a:ext cx="8427398" cy="288032"/>
          </a:xfrm>
          <a:prstGeom prst="rect">
            <a:avLst/>
          </a:prstGeom>
        </p:spPr>
        <p:txBody>
          <a:bodyPr/>
          <a:lstStyle/>
          <a:p>
            <a:r>
              <a:rPr lang="de-DE" sz="1800" b="1" dirty="0" smtClean="0">
                <a:solidFill>
                  <a:schemeClr val="accent2"/>
                </a:solidFill>
              </a:rPr>
              <a:t>Diese Folie gehört mit zum Material und darf nicht entfernt werden.</a:t>
            </a:r>
            <a:endParaRPr lang="de-DE" sz="1800" b="1" dirty="0">
              <a:solidFill>
                <a:schemeClr val="accent2"/>
              </a:solidFill>
            </a:endParaRPr>
          </a:p>
        </p:txBody>
      </p:sp>
      <p:sp>
        <p:nvSpPr>
          <p:cNvPr id="5" name="Titel 4"/>
          <p:cNvSpPr>
            <a:spLocks noGrp="1"/>
          </p:cNvSpPr>
          <p:nvPr>
            <p:ph type="title"/>
          </p:nvPr>
        </p:nvSpPr>
        <p:spPr/>
        <p:txBody>
          <a:bodyPr>
            <a:normAutofit/>
          </a:bodyPr>
          <a:lstStyle/>
          <a:p>
            <a:r>
              <a:rPr lang="de-DE" dirty="0"/>
              <a:t>Hinweise zu den </a:t>
            </a:r>
            <a:r>
              <a:rPr lang="de-DE" dirty="0" smtClean="0"/>
              <a:t>Lizenzbedingungen</a:t>
            </a:r>
            <a:endParaRPr lang="de-DE" dirty="0"/>
          </a:p>
        </p:txBody>
      </p:sp>
      <p:sp>
        <p:nvSpPr>
          <p:cNvPr id="13" name="Inhaltsplatzhalter 2"/>
          <p:cNvSpPr>
            <a:spLocks noGrp="1"/>
          </p:cNvSpPr>
          <p:nvPr>
            <p:ph idx="1"/>
          </p:nvPr>
        </p:nvSpPr>
        <p:spPr>
          <a:xfrm>
            <a:off x="323528" y="1224298"/>
            <a:ext cx="8677246" cy="5011120"/>
          </a:xfrm>
        </p:spPr>
        <p:txBody>
          <a:bodyPr>
            <a:noAutofit/>
          </a:bodyPr>
          <a:lstStyle/>
          <a:p>
            <a:pPr marL="285750" indent="-285750"/>
            <a:r>
              <a:rPr lang="de-DE" sz="1800" dirty="0" smtClean="0"/>
              <a:t>Dieses Material wurde für das Deutsche Zentrum für Lehrerbildung Mathematik (DZLM) konzipiert und kann, soweit nicht anderweitig gekennzeichnet, unter der </a:t>
            </a:r>
            <a:r>
              <a:rPr lang="de-DE" sz="1800" dirty="0" smtClean="0">
                <a:solidFill>
                  <a:schemeClr val="tx2"/>
                </a:solidFill>
                <a:hlinkClick r:id="rId2"/>
              </a:rPr>
              <a:t>Creative </a:t>
            </a:r>
            <a:r>
              <a:rPr lang="de-DE" sz="1800" dirty="0">
                <a:solidFill>
                  <a:schemeClr val="tx2"/>
                </a:solidFill>
                <a:hlinkClick r:id="rId2"/>
              </a:rPr>
              <a:t>Commons Namensnennung </a:t>
            </a:r>
            <a:r>
              <a:rPr lang="de-DE" sz="1800" dirty="0" smtClean="0">
                <a:solidFill>
                  <a:schemeClr val="tx2"/>
                </a:solidFill>
                <a:hlinkClick r:id="rId2"/>
              </a:rPr>
              <a:t>– </a:t>
            </a:r>
            <a:r>
              <a:rPr lang="de-DE" sz="1800" dirty="0">
                <a:solidFill>
                  <a:schemeClr val="tx2"/>
                </a:solidFill>
                <a:hlinkClick r:id="rId2"/>
              </a:rPr>
              <a:t>Weitergabe unter gleichen Bedingungen 4.0 </a:t>
            </a:r>
            <a:r>
              <a:rPr lang="de-DE" sz="1800" dirty="0" smtClean="0">
                <a:solidFill>
                  <a:schemeClr val="tx2"/>
                </a:solidFill>
                <a:hlinkClick r:id="rId2"/>
              </a:rPr>
              <a:t>Internationale Lizenz</a:t>
            </a:r>
            <a:r>
              <a:rPr lang="de-DE" sz="1800" dirty="0">
                <a:solidFill>
                  <a:schemeClr val="tx2"/>
                </a:solidFill>
              </a:rPr>
              <a:t> </a:t>
            </a:r>
            <a:r>
              <a:rPr lang="de-DE" sz="1800" dirty="0" smtClean="0"/>
              <a:t>weiterverwendet werden.</a:t>
            </a:r>
          </a:p>
          <a:p>
            <a:pPr marL="285750" indent="-285750">
              <a:spcBef>
                <a:spcPts val="0"/>
              </a:spcBef>
              <a:spcAft>
                <a:spcPts val="0"/>
              </a:spcAft>
            </a:pPr>
            <a:r>
              <a:rPr lang="de-DE" sz="1800" dirty="0" smtClean="0"/>
              <a:t>Autorinnen und Autoren dieses Materials: DZLM </a:t>
            </a:r>
            <a:r>
              <a:rPr lang="de-DE" sz="1800" dirty="0"/>
              <a:t>Stochastik-Team der Universität </a:t>
            </a:r>
            <a:r>
              <a:rPr lang="de-DE" sz="1800" dirty="0" smtClean="0"/>
              <a:t>Paderborn: Prof. Dr. Rolf </a:t>
            </a:r>
            <a:r>
              <a:rPr lang="de-DE" sz="1800" dirty="0"/>
              <a:t>Biehler, </a:t>
            </a:r>
            <a:r>
              <a:rPr lang="de-DE" sz="1800" dirty="0" smtClean="0"/>
              <a:t>Dr. Hauke </a:t>
            </a:r>
            <a:r>
              <a:rPr lang="de-DE" sz="1800" dirty="0"/>
              <a:t>Friedrich, </a:t>
            </a:r>
            <a:r>
              <a:rPr lang="de-DE" sz="1800" dirty="0" smtClean="0"/>
              <a:t>Dr. Birgit </a:t>
            </a:r>
            <a:r>
              <a:rPr lang="de-DE" sz="1800" dirty="0"/>
              <a:t>Griese, </a:t>
            </a:r>
            <a:r>
              <a:rPr lang="de-DE" sz="1800" dirty="0" smtClean="0"/>
              <a:t>Ralf </a:t>
            </a:r>
            <a:r>
              <a:rPr lang="de-DE" sz="1800" dirty="0" err="1" smtClean="0"/>
              <a:t>Nieszporek</a:t>
            </a:r>
            <a:endParaRPr lang="de-DE" sz="1800" dirty="0"/>
          </a:p>
          <a:p>
            <a:pPr marL="285750" indent="-285750"/>
            <a:r>
              <a:rPr lang="de-DE" sz="1800" dirty="0" smtClean="0"/>
              <a:t>Dieses Material ist eine Weiterentwicklung früherer Fortbildungsmaterialien unseres Teams, zu denen noch jeweils andere Personen beigetragen haben. Dafür danken wir: </a:t>
            </a:r>
          </a:p>
          <a:p>
            <a:pPr marL="686700" lvl="1">
              <a:spcBef>
                <a:spcPts val="0"/>
              </a:spcBef>
              <a:spcAft>
                <a:spcPts val="0"/>
              </a:spcAft>
            </a:pPr>
            <a:r>
              <a:rPr lang="de-DE" b="1" dirty="0" smtClean="0"/>
              <a:t>Stochastik in der gymnasialen Oberstufe (Bez.-Reg. Arnsberg): </a:t>
            </a:r>
            <a:r>
              <a:rPr lang="de-DE" dirty="0" smtClean="0"/>
              <a:t>Matthias </a:t>
            </a:r>
            <a:r>
              <a:rPr lang="de-DE" dirty="0" err="1" smtClean="0"/>
              <a:t>Dickel</a:t>
            </a:r>
            <a:r>
              <a:rPr lang="de-DE" dirty="0" smtClean="0"/>
              <a:t>, Thomas Jörgens, Gernot Jost, Sven </a:t>
            </a:r>
            <a:r>
              <a:rPr lang="de-DE" dirty="0" err="1" smtClean="0"/>
              <a:t>Meyhoefer</a:t>
            </a:r>
            <a:r>
              <a:rPr lang="de-DE" dirty="0" smtClean="0"/>
              <a:t>, Wolfgang Unkelbach | BR Arnsberg</a:t>
            </a:r>
          </a:p>
          <a:p>
            <a:pPr marL="686700" lvl="1">
              <a:spcBef>
                <a:spcPts val="0"/>
              </a:spcBef>
              <a:spcAft>
                <a:spcPts val="0"/>
              </a:spcAft>
            </a:pPr>
            <a:r>
              <a:rPr lang="de-DE" b="1" dirty="0" smtClean="0"/>
              <a:t>Stochastik </a:t>
            </a:r>
            <a:r>
              <a:rPr lang="de-DE" b="1" dirty="0"/>
              <a:t>kompakt – Thüringen 2015</a:t>
            </a:r>
            <a:r>
              <a:rPr lang="de-DE" b="1" dirty="0" smtClean="0"/>
              <a:t>: </a:t>
            </a:r>
            <a:r>
              <a:rPr lang="de-DE" dirty="0" smtClean="0"/>
              <a:t>Hubert </a:t>
            </a:r>
            <a:r>
              <a:rPr lang="de-DE" dirty="0"/>
              <a:t>Langlotz, Andreas Prömmel, Wilfried Zappe | beauftragt vom </a:t>
            </a:r>
            <a:r>
              <a:rPr lang="de-DE" dirty="0" err="1"/>
              <a:t>Thillm</a:t>
            </a:r>
            <a:r>
              <a:rPr lang="de-DE" dirty="0"/>
              <a:t> </a:t>
            </a:r>
            <a:r>
              <a:rPr lang="de-DE" dirty="0" smtClean="0"/>
              <a:t>Thüringen</a:t>
            </a:r>
            <a:endParaRPr lang="de-DE" dirty="0"/>
          </a:p>
          <a:p>
            <a:pPr marL="686700" lvl="1">
              <a:spcBef>
                <a:spcPts val="0"/>
              </a:spcBef>
              <a:spcAft>
                <a:spcPts val="0"/>
              </a:spcAft>
            </a:pPr>
            <a:r>
              <a:rPr lang="de-DE" b="1" dirty="0"/>
              <a:t>Stochastik kompakt </a:t>
            </a:r>
            <a:r>
              <a:rPr lang="de-DE" b="1" dirty="0" smtClean="0"/>
              <a:t>2013–2015: </a:t>
            </a:r>
            <a:r>
              <a:rPr lang="de-DE" dirty="0" smtClean="0"/>
              <a:t>Michael </a:t>
            </a:r>
            <a:r>
              <a:rPr lang="de-DE" dirty="0"/>
              <a:t>Casper, Ruben Loest, Janina Niemann | Universität </a:t>
            </a:r>
            <a:r>
              <a:rPr lang="de-DE" dirty="0" smtClean="0"/>
              <a:t>Paderborn</a:t>
            </a:r>
            <a:endParaRPr lang="de-DE" dirty="0"/>
          </a:p>
          <a:p>
            <a:pPr marL="441325" indent="0">
              <a:buNone/>
            </a:pPr>
            <a:r>
              <a:rPr lang="de-DE" sz="1800" dirty="0" smtClean="0"/>
              <a:t>Wir bedanken uns ferner bei Steffen Lünne für eine kritische Durchsicht einer früheren Version dieser Materialien.</a:t>
            </a:r>
          </a:p>
          <a:p>
            <a:pPr marL="0" indent="0">
              <a:buNone/>
            </a:pPr>
            <a:r>
              <a:rPr lang="de-DE" sz="1600" dirty="0" smtClean="0"/>
              <a:t>Bildnachweise und Zitatquellen finden Sie auf den jeweiligen Folien bzw. Zusatzmaterialien. Weitere Hinweise und Informationen zum DZLM finden Sie unter </a:t>
            </a:r>
            <a:r>
              <a:rPr lang="de-DE" sz="1600" dirty="0" smtClean="0">
                <a:hlinkClick r:id="rId3"/>
              </a:rPr>
              <a:t>dzlm.de</a:t>
            </a:r>
            <a:r>
              <a:rPr lang="de-DE" sz="1600" dirty="0" smtClean="0"/>
              <a:t>.</a:t>
            </a:r>
          </a:p>
        </p:txBody>
      </p:sp>
      <p:sp>
        <p:nvSpPr>
          <p:cNvPr id="12" name="Titel 1"/>
          <p:cNvSpPr txBox="1">
            <a:spLocks/>
          </p:cNvSpPr>
          <p:nvPr/>
        </p:nvSpPr>
        <p:spPr>
          <a:xfrm>
            <a:off x="323528" y="417587"/>
            <a:ext cx="8424936" cy="490861"/>
          </a:xfrm>
          <a:prstGeom prst="rect">
            <a:avLst/>
          </a:prstGeom>
        </p:spPr>
        <p:txBody>
          <a:bodyPr vert="horz" lIns="91440" tIns="45720" rIns="91440" bIns="45720" rtlCol="0" anchor="ctr">
            <a:normAutofit fontScale="97500" lnSpcReduction="10000"/>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2800" b="1" i="0" u="none" strike="noStrike" kern="0" cap="none" spc="0" normalizeH="0" baseline="0" noProof="0" dirty="0">
              <a:ln>
                <a:noFill/>
              </a:ln>
              <a:solidFill>
                <a:srgbClr val="327A86"/>
              </a:solidFill>
              <a:effectLst/>
              <a:uLnTx/>
              <a:uFillTx/>
              <a:latin typeface="Calibri"/>
              <a:ea typeface="ＭＳ Ｐゴシック"/>
              <a:cs typeface="Calibri"/>
            </a:endParaRPr>
          </a:p>
        </p:txBody>
      </p:sp>
      <p:pic>
        <p:nvPicPr>
          <p:cNvPr id="7" name="Grafik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68344" y="476672"/>
            <a:ext cx="1224136" cy="441491"/>
          </a:xfrm>
          <a:prstGeom prst="rect">
            <a:avLst/>
          </a:prstGeom>
        </p:spPr>
      </p:pic>
    </p:spTree>
    <p:extLst>
      <p:ext uri="{BB962C8B-B14F-4D97-AF65-F5344CB8AC3E}">
        <p14:creationId xmlns:p14="http://schemas.microsoft.com/office/powerpoint/2010/main" val="34535286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174567" y="1721556"/>
            <a:ext cx="8734987" cy="3541888"/>
          </a:xfrm>
          <a:prstGeom prst="rect">
            <a:avLst/>
          </a:prstGeom>
          <a:solidFill>
            <a:srgbClr val="F8B44F">
              <a:alpha val="2470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2" name="Titel 1"/>
          <p:cNvSpPr>
            <a:spLocks noGrp="1"/>
          </p:cNvSpPr>
          <p:nvPr>
            <p:ph type="title"/>
          </p:nvPr>
        </p:nvSpPr>
        <p:spPr/>
        <p:txBody>
          <a:bodyPr>
            <a:normAutofit/>
          </a:bodyPr>
          <a:lstStyle/>
          <a:p>
            <a:r>
              <a:rPr lang="de-DE" dirty="0" smtClean="0"/>
              <a:t>Spielregeln „Differenz trifft“</a:t>
            </a:r>
            <a:endParaRPr lang="de-DE" dirty="0"/>
          </a:p>
        </p:txBody>
      </p:sp>
      <p:sp>
        <p:nvSpPr>
          <p:cNvPr id="3" name="Inhaltsplatzhalter 2"/>
          <p:cNvSpPr>
            <a:spLocks noGrp="1"/>
          </p:cNvSpPr>
          <p:nvPr>
            <p:ph idx="1"/>
          </p:nvPr>
        </p:nvSpPr>
        <p:spPr>
          <a:xfrm>
            <a:off x="324000" y="1856053"/>
            <a:ext cx="8424936" cy="3280392"/>
          </a:xfrm>
        </p:spPr>
        <p:txBody>
          <a:bodyPr/>
          <a:lstStyle/>
          <a:p>
            <a:r>
              <a:rPr lang="de-DE" dirty="0" smtClean="0"/>
              <a:t>Zwei normale Würfel </a:t>
            </a:r>
          </a:p>
          <a:p>
            <a:r>
              <a:rPr lang="de-DE" dirty="0" smtClean="0"/>
              <a:t>Beobachtung: Differenz</a:t>
            </a:r>
          </a:p>
          <a:p>
            <a:r>
              <a:rPr lang="de-DE" dirty="0" smtClean="0"/>
              <a:t>Man hat 18 Steine, die sie auf die Differenzfelder 0 bis 5 setzen können.</a:t>
            </a:r>
          </a:p>
          <a:p>
            <a:r>
              <a:rPr lang="de-DE" dirty="0" smtClean="0"/>
              <a:t>Wird eine Differenz geworfen, kann der entsprechende Spielstein entfernt werden.</a:t>
            </a:r>
          </a:p>
          <a:p>
            <a:r>
              <a:rPr lang="de-DE" dirty="0" smtClean="0"/>
              <a:t>Es wird solange gespielt, bis jemand keine Spielsteine mehr auf dem Spielfeld hat. Diese Person hat dann gewonnen.</a:t>
            </a:r>
          </a:p>
          <a:p>
            <a:r>
              <a:rPr lang="de-DE" dirty="0" smtClean="0"/>
              <a:t>Finden Sie eine optimale Strategie.</a:t>
            </a:r>
          </a:p>
        </p:txBody>
      </p:sp>
      <p:pic>
        <p:nvPicPr>
          <p:cNvPr id="8" name="Grafik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29765" y="545592"/>
            <a:ext cx="1530655" cy="1012465"/>
          </a:xfrm>
          <a:prstGeom prst="rect">
            <a:avLst/>
          </a:prstGeom>
        </p:spPr>
      </p:pic>
      <p:sp>
        <p:nvSpPr>
          <p:cNvPr id="9" name="Textfeld 8"/>
          <p:cNvSpPr txBox="1"/>
          <p:nvPr/>
        </p:nvSpPr>
        <p:spPr>
          <a:xfrm>
            <a:off x="7029765" y="1499499"/>
            <a:ext cx="2088232" cy="21544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0" i="0" u="none" strike="noStrike" kern="1200" cap="none" spc="0" normalizeH="0" baseline="0" noProof="0" dirty="0" smtClean="0">
                <a:ln>
                  <a:noFill/>
                </a:ln>
                <a:solidFill>
                  <a:prstClr val="black"/>
                </a:solidFill>
                <a:effectLst/>
                <a:uLnTx/>
                <a:uFillTx/>
                <a:latin typeface="Times New Roman" panose="02020603050405020304" pitchFamily="18" charset="0"/>
                <a:ea typeface="ＭＳ Ｐゴシック" charset="-128"/>
                <a:cs typeface="Times New Roman" panose="02020603050405020304" pitchFamily="18" charset="0"/>
              </a:rPr>
              <a:t>Bildquelle: pixabay.com (CC0)</a:t>
            </a:r>
            <a:endParaRPr kumimoji="0" lang="de-DE" sz="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charset="-128"/>
              <a:cs typeface="Times New Roman" panose="02020603050405020304" pitchFamily="18" charset="0"/>
            </a:endParaRPr>
          </a:p>
        </p:txBody>
      </p:sp>
      <p:sp>
        <p:nvSpPr>
          <p:cNvPr id="10" name="Textplatzhalter 9"/>
          <p:cNvSpPr>
            <a:spLocks noGrp="1"/>
          </p:cNvSpPr>
          <p:nvPr>
            <p:ph type="body" sz="quarter" idx="18"/>
          </p:nvPr>
        </p:nvSpPr>
        <p:spPr>
          <a:xfrm>
            <a:off x="3707904" y="91512"/>
            <a:ext cx="5300492" cy="26126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pic>
        <p:nvPicPr>
          <p:cNvPr id="4" name="Grafik 3"/>
          <p:cNvPicPr>
            <a:picLocks noChangeAspect="1"/>
          </p:cNvPicPr>
          <p:nvPr/>
        </p:nvPicPr>
        <p:blipFill>
          <a:blip r:embed="rId4"/>
          <a:stretch>
            <a:fillRect/>
          </a:stretch>
        </p:blipFill>
        <p:spPr>
          <a:xfrm>
            <a:off x="2204166" y="5270716"/>
            <a:ext cx="3709618" cy="1491335"/>
          </a:xfrm>
          <a:prstGeom prst="rect">
            <a:avLst/>
          </a:prstGeom>
        </p:spPr>
      </p:pic>
    </p:spTree>
    <p:extLst>
      <p:ext uri="{BB962C8B-B14F-4D97-AF65-F5344CB8AC3E}">
        <p14:creationId xmlns:p14="http://schemas.microsoft.com/office/powerpoint/2010/main" val="13939107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hteck 8"/>
          <p:cNvSpPr/>
          <p:nvPr/>
        </p:nvSpPr>
        <p:spPr bwMode="auto">
          <a:xfrm>
            <a:off x="-157942" y="1001889"/>
            <a:ext cx="8814925" cy="5503333"/>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srgbClr val="F8B44F"/>
              </a:solidFill>
              <a:effectLst/>
              <a:uLnTx/>
              <a:uFillTx/>
              <a:latin typeface="Calibri" panose="020F0502020204030204" pitchFamily="34" charset="0"/>
              <a:ea typeface="ＭＳ Ｐゴシック" charset="-128"/>
            </a:endParaRPr>
          </a:p>
        </p:txBody>
      </p:sp>
      <p:sp>
        <p:nvSpPr>
          <p:cNvPr id="2" name="Titel 1"/>
          <p:cNvSpPr>
            <a:spLocks noGrp="1"/>
          </p:cNvSpPr>
          <p:nvPr>
            <p:ph type="title"/>
          </p:nvPr>
        </p:nvSpPr>
        <p:spPr/>
        <p:txBody>
          <a:bodyPr>
            <a:normAutofit/>
          </a:bodyPr>
          <a:lstStyle/>
          <a:p>
            <a:r>
              <a:rPr lang="de-DE" dirty="0" smtClean="0"/>
              <a:t>Diskussion zum Spielblatt „Differenz trifft“</a:t>
            </a:r>
            <a:endParaRPr lang="de-DE" dirty="0"/>
          </a:p>
        </p:txBody>
      </p:sp>
      <p:sp>
        <p:nvSpPr>
          <p:cNvPr id="5" name="Inhaltsplatzhalter 2"/>
          <p:cNvSpPr>
            <a:spLocks noGrp="1"/>
          </p:cNvSpPr>
          <p:nvPr>
            <p:ph idx="1"/>
          </p:nvPr>
        </p:nvSpPr>
        <p:spPr/>
        <p:txBody>
          <a:bodyPr/>
          <a:lstStyle/>
          <a:p>
            <a:r>
              <a:rPr lang="de-DE" b="1" dirty="0" smtClean="0"/>
              <a:t>Diskussionsfrage:</a:t>
            </a:r>
            <a:endParaRPr lang="de-DE" sz="2000" b="1" dirty="0" smtClean="0"/>
          </a:p>
          <a:p>
            <a:pPr marL="457200" indent="-457200">
              <a:buFont typeface="+mj-lt"/>
              <a:buAutoNum type="alphaLcParenR"/>
            </a:pPr>
            <a:r>
              <a:rPr lang="de-DE" sz="2000" dirty="0" smtClean="0"/>
              <a:t>Wie würden Sie die 18 Chips verteilen?</a:t>
            </a:r>
          </a:p>
          <a:p>
            <a:pPr marL="457200" indent="-457200">
              <a:buFont typeface="+mj-lt"/>
              <a:buAutoNum type="alphaLcParenR"/>
            </a:pPr>
            <a:r>
              <a:rPr lang="de-DE" sz="2000" dirty="0" smtClean="0"/>
              <a:t>Welche Verteilungen erwarten Sie bei Schüler</a:t>
            </a:r>
            <a:r>
              <a:rPr lang="de-DE" dirty="0" smtClean="0"/>
              <a:t>i</a:t>
            </a:r>
            <a:r>
              <a:rPr lang="de-DE" sz="2000" dirty="0" smtClean="0"/>
              <a:t>nnen und Schülern?</a:t>
            </a:r>
          </a:p>
          <a:p>
            <a:pPr marL="457200" indent="-457200">
              <a:buFont typeface="+mj-lt"/>
              <a:buAutoNum type="alphaLcParenR"/>
            </a:pPr>
            <a:endParaRPr lang="de-DE" dirty="0"/>
          </a:p>
          <a:p>
            <a:pPr marL="457200" indent="-457200">
              <a:buFont typeface="+mj-lt"/>
              <a:buAutoNum type="alphaLcParenR"/>
            </a:pPr>
            <a:endParaRPr lang="de-DE" sz="2000" dirty="0" smtClean="0"/>
          </a:p>
          <a:p>
            <a:pPr marL="457200" indent="-457200">
              <a:buFont typeface="+mj-lt"/>
              <a:buAutoNum type="alphaLcParenR"/>
            </a:pPr>
            <a:endParaRPr lang="de-DE" dirty="0"/>
          </a:p>
          <a:p>
            <a:pPr marL="457200" indent="-457200">
              <a:buFont typeface="+mj-lt"/>
              <a:buAutoNum type="alphaLcParenR"/>
            </a:pPr>
            <a:endParaRPr lang="de-DE" sz="2000" dirty="0" smtClean="0"/>
          </a:p>
          <a:p>
            <a:pPr marL="457200" indent="-457200">
              <a:buFont typeface="+mj-lt"/>
              <a:buAutoNum type="alphaLcParenR"/>
            </a:pPr>
            <a:endParaRPr lang="de-DE" dirty="0"/>
          </a:p>
          <a:p>
            <a:pPr marL="457200" indent="-457200">
              <a:buFont typeface="+mj-lt"/>
              <a:buAutoNum type="alphaLcParenR"/>
            </a:pPr>
            <a:endParaRPr lang="de-DE" sz="2000" dirty="0" smtClean="0"/>
          </a:p>
          <a:p>
            <a:pPr marL="457200" indent="-457200">
              <a:buFont typeface="+mj-lt"/>
              <a:buAutoNum type="alphaLcParenR"/>
            </a:pPr>
            <a:endParaRPr lang="de-DE" dirty="0" smtClean="0"/>
          </a:p>
          <a:p>
            <a:pPr marL="457200" indent="-457200">
              <a:buFont typeface="+mj-lt"/>
              <a:buAutoNum type="alphaLcParenR"/>
            </a:pPr>
            <a:r>
              <a:rPr lang="de-DE" sz="2000" dirty="0" smtClean="0"/>
              <a:t>Spielen Sie ein paar Runden „Differenz trifft“ und notieren Sie Ihre Würfelergebnisse auf der Rückseite des Arbeitsblatts.</a:t>
            </a:r>
          </a:p>
          <a:p>
            <a:pPr lvl="1">
              <a:buFont typeface="Arial"/>
              <a:buChar char="•"/>
            </a:pPr>
            <a:endParaRPr lang="de-DE" dirty="0"/>
          </a:p>
          <a:p>
            <a:pPr marL="457200" lvl="1" indent="0">
              <a:buNone/>
            </a:pPr>
            <a:r>
              <a:rPr lang="de-DE" dirty="0" smtClean="0"/>
              <a:t>					</a:t>
            </a:r>
            <a:endParaRPr lang="de-DE" dirty="0"/>
          </a:p>
        </p:txBody>
      </p:sp>
      <p:sp>
        <p:nvSpPr>
          <p:cNvPr id="3" name="Textfeld 2"/>
          <p:cNvSpPr txBox="1"/>
          <p:nvPr/>
        </p:nvSpPr>
        <p:spPr>
          <a:xfrm>
            <a:off x="6630215" y="6525344"/>
            <a:ext cx="3419872" cy="307777"/>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sym typeface="Wingdings" panose="05000000000000000000" pitchFamily="2" charset="2"/>
              </a:rPr>
              <a:t> 01_Differenz_trifft_AB</a:t>
            </a:r>
            <a: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rPr>
              <a:t>.docx</a:t>
            </a:r>
          </a:p>
        </p:txBody>
      </p:sp>
      <p:graphicFrame>
        <p:nvGraphicFramePr>
          <p:cNvPr id="4" name="Tabelle 3"/>
          <p:cNvGraphicFramePr>
            <a:graphicFrameLocks noGrp="1"/>
          </p:cNvGraphicFramePr>
          <p:nvPr>
            <p:extLst>
              <p:ext uri="{D42A27DB-BD31-4B8C-83A1-F6EECF244321}">
                <p14:modId xmlns:p14="http://schemas.microsoft.com/office/powerpoint/2010/main" val="427272248"/>
              </p:ext>
            </p:extLst>
          </p:nvPr>
        </p:nvGraphicFramePr>
        <p:xfrm>
          <a:off x="827584" y="2446347"/>
          <a:ext cx="7207673" cy="2868014"/>
        </p:xfrm>
        <a:graphic>
          <a:graphicData uri="http://schemas.openxmlformats.org/drawingml/2006/table">
            <a:tbl>
              <a:tblPr firstRow="1" bandRow="1">
                <a:tableStyleId>{5C22544A-7EE6-4342-B048-85BDC9FD1C3A}</a:tableStyleId>
              </a:tblPr>
              <a:tblGrid>
                <a:gridCol w="1603403">
                  <a:extLst>
                    <a:ext uri="{9D8B030D-6E8A-4147-A177-3AD203B41FA5}">
                      <a16:colId xmlns:a16="http://schemas.microsoft.com/office/drawing/2014/main" val="2871525173"/>
                    </a:ext>
                  </a:extLst>
                </a:gridCol>
                <a:gridCol w="934045">
                  <a:extLst>
                    <a:ext uri="{9D8B030D-6E8A-4147-A177-3AD203B41FA5}">
                      <a16:colId xmlns:a16="http://schemas.microsoft.com/office/drawing/2014/main" val="3106522429"/>
                    </a:ext>
                  </a:extLst>
                </a:gridCol>
                <a:gridCol w="934045">
                  <a:extLst>
                    <a:ext uri="{9D8B030D-6E8A-4147-A177-3AD203B41FA5}">
                      <a16:colId xmlns:a16="http://schemas.microsoft.com/office/drawing/2014/main" val="2066756301"/>
                    </a:ext>
                  </a:extLst>
                </a:gridCol>
                <a:gridCol w="934045">
                  <a:extLst>
                    <a:ext uri="{9D8B030D-6E8A-4147-A177-3AD203B41FA5}">
                      <a16:colId xmlns:a16="http://schemas.microsoft.com/office/drawing/2014/main" val="2200137937"/>
                    </a:ext>
                  </a:extLst>
                </a:gridCol>
                <a:gridCol w="934045">
                  <a:extLst>
                    <a:ext uri="{9D8B030D-6E8A-4147-A177-3AD203B41FA5}">
                      <a16:colId xmlns:a16="http://schemas.microsoft.com/office/drawing/2014/main" val="1072335460"/>
                    </a:ext>
                  </a:extLst>
                </a:gridCol>
                <a:gridCol w="934045">
                  <a:extLst>
                    <a:ext uri="{9D8B030D-6E8A-4147-A177-3AD203B41FA5}">
                      <a16:colId xmlns:a16="http://schemas.microsoft.com/office/drawing/2014/main" val="493300679"/>
                    </a:ext>
                  </a:extLst>
                </a:gridCol>
                <a:gridCol w="934045">
                  <a:extLst>
                    <a:ext uri="{9D8B030D-6E8A-4147-A177-3AD203B41FA5}">
                      <a16:colId xmlns:a16="http://schemas.microsoft.com/office/drawing/2014/main" val="1143624628"/>
                    </a:ext>
                  </a:extLst>
                </a:gridCol>
              </a:tblGrid>
              <a:tr h="544413">
                <a:tc>
                  <a:txBody>
                    <a:bodyPr/>
                    <a:lstStyle/>
                    <a:p>
                      <a:pPr algn="ctr"/>
                      <a:r>
                        <a:rPr lang="de-DE" dirty="0" smtClean="0">
                          <a:latin typeface="Calibri"/>
                          <a:cs typeface="Calibri"/>
                        </a:rPr>
                        <a:t>Differenz</a:t>
                      </a:r>
                      <a:endParaRPr lang="de-DE" dirty="0">
                        <a:latin typeface="Calibri"/>
                        <a:cs typeface="Calibri"/>
                      </a:endParaRPr>
                    </a:p>
                  </a:txBody>
                  <a:tcPr>
                    <a:solidFill>
                      <a:srgbClr val="327A86"/>
                    </a:solidFill>
                  </a:tcPr>
                </a:tc>
                <a:tc>
                  <a:txBody>
                    <a:bodyPr/>
                    <a:lstStyle/>
                    <a:p>
                      <a:pPr algn="ctr"/>
                      <a:r>
                        <a:rPr lang="de-DE" dirty="0" smtClean="0"/>
                        <a:t>0</a:t>
                      </a:r>
                      <a:endParaRPr lang="de-DE" dirty="0"/>
                    </a:p>
                  </a:txBody>
                  <a:tcPr>
                    <a:solidFill>
                      <a:srgbClr val="327A86"/>
                    </a:solidFill>
                  </a:tcPr>
                </a:tc>
                <a:tc>
                  <a:txBody>
                    <a:bodyPr/>
                    <a:lstStyle/>
                    <a:p>
                      <a:pPr algn="ctr"/>
                      <a:r>
                        <a:rPr lang="de-DE" dirty="0" smtClean="0"/>
                        <a:t>1</a:t>
                      </a:r>
                      <a:endParaRPr lang="de-DE" dirty="0"/>
                    </a:p>
                  </a:txBody>
                  <a:tcPr>
                    <a:solidFill>
                      <a:srgbClr val="327A86"/>
                    </a:solidFill>
                  </a:tcPr>
                </a:tc>
                <a:tc>
                  <a:txBody>
                    <a:bodyPr/>
                    <a:lstStyle/>
                    <a:p>
                      <a:pPr algn="ctr"/>
                      <a:r>
                        <a:rPr lang="de-DE" dirty="0" smtClean="0"/>
                        <a:t>2</a:t>
                      </a:r>
                      <a:endParaRPr lang="de-DE" dirty="0"/>
                    </a:p>
                  </a:txBody>
                  <a:tcPr>
                    <a:solidFill>
                      <a:srgbClr val="327A86"/>
                    </a:solidFill>
                  </a:tcPr>
                </a:tc>
                <a:tc>
                  <a:txBody>
                    <a:bodyPr/>
                    <a:lstStyle/>
                    <a:p>
                      <a:pPr algn="ctr"/>
                      <a:r>
                        <a:rPr lang="de-DE" dirty="0" smtClean="0"/>
                        <a:t>3</a:t>
                      </a:r>
                      <a:endParaRPr lang="de-DE" dirty="0"/>
                    </a:p>
                  </a:txBody>
                  <a:tcPr>
                    <a:solidFill>
                      <a:srgbClr val="327A86"/>
                    </a:solidFill>
                  </a:tcPr>
                </a:tc>
                <a:tc>
                  <a:txBody>
                    <a:bodyPr/>
                    <a:lstStyle/>
                    <a:p>
                      <a:pPr algn="ctr"/>
                      <a:r>
                        <a:rPr lang="de-DE" dirty="0" smtClean="0"/>
                        <a:t>4</a:t>
                      </a:r>
                      <a:endParaRPr lang="de-DE" dirty="0"/>
                    </a:p>
                  </a:txBody>
                  <a:tcPr>
                    <a:solidFill>
                      <a:srgbClr val="327A86"/>
                    </a:solidFill>
                  </a:tcPr>
                </a:tc>
                <a:tc>
                  <a:txBody>
                    <a:bodyPr/>
                    <a:lstStyle/>
                    <a:p>
                      <a:pPr algn="ctr"/>
                      <a:r>
                        <a:rPr lang="de-DE" dirty="0" smtClean="0"/>
                        <a:t>5</a:t>
                      </a:r>
                      <a:endParaRPr lang="de-DE" dirty="0"/>
                    </a:p>
                  </a:txBody>
                  <a:tcPr>
                    <a:solidFill>
                      <a:srgbClr val="327A86"/>
                    </a:solidFill>
                  </a:tcPr>
                </a:tc>
                <a:extLst>
                  <a:ext uri="{0D108BD9-81ED-4DB2-BD59-A6C34878D82A}">
                    <a16:rowId xmlns:a16="http://schemas.microsoft.com/office/drawing/2014/main" val="2319459327"/>
                  </a:ext>
                </a:extLst>
              </a:tr>
              <a:tr h="2323601">
                <a:tc>
                  <a:txBody>
                    <a:bodyPr/>
                    <a:lstStyle/>
                    <a:p>
                      <a:pPr algn="ctr"/>
                      <a:r>
                        <a:rPr lang="de-DE" dirty="0" smtClean="0">
                          <a:latin typeface="Calibri"/>
                          <a:cs typeface="Calibri"/>
                        </a:rPr>
                        <a:t>18 Spielmarken auf 6</a:t>
                      </a:r>
                      <a:r>
                        <a:rPr lang="de-DE" baseline="0" dirty="0" smtClean="0">
                          <a:latin typeface="Calibri"/>
                          <a:cs typeface="Calibri"/>
                        </a:rPr>
                        <a:t> Felder verteilen</a:t>
                      </a:r>
                      <a:endParaRPr lang="de-DE" dirty="0">
                        <a:latin typeface="Calibri"/>
                        <a:cs typeface="Calibri"/>
                      </a:endParaRPr>
                    </a:p>
                  </a:txBody>
                  <a:tcPr vert="vert270" anchor="ctr"/>
                </a:tc>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extLst>
                  <a:ext uri="{0D108BD9-81ED-4DB2-BD59-A6C34878D82A}">
                    <a16:rowId xmlns:a16="http://schemas.microsoft.com/office/drawing/2014/main" val="353762529"/>
                  </a:ext>
                </a:extLst>
              </a:tr>
            </a:tbl>
          </a:graphicData>
        </a:graphic>
      </p:graphicFrame>
      <p:sp>
        <p:nvSpPr>
          <p:cNvPr id="10"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1957839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Gewinnstrategien</a:t>
            </a:r>
            <a:endParaRPr lang="de-DE" dirty="0"/>
          </a:p>
        </p:txBody>
      </p:sp>
      <p:sp>
        <p:nvSpPr>
          <p:cNvPr id="3" name="Inhaltsplatzhalter 2"/>
          <p:cNvSpPr>
            <a:spLocks noGrp="1"/>
          </p:cNvSpPr>
          <p:nvPr>
            <p:ph idx="1"/>
          </p:nvPr>
        </p:nvSpPr>
        <p:spPr/>
        <p:txBody>
          <a:bodyPr/>
          <a:lstStyle/>
          <a:p>
            <a:pPr marL="0" indent="0">
              <a:buNone/>
            </a:pPr>
            <a:r>
              <a:rPr lang="de-DE" dirty="0" smtClean="0"/>
              <a:t>Welche Verteilungen der 18 Chips werden für erfolgversprechend gehalten?				</a:t>
            </a:r>
            <a:endParaRPr lang="de-DE" dirty="0"/>
          </a:p>
        </p:txBody>
      </p:sp>
      <p:sp>
        <p:nvSpPr>
          <p:cNvPr id="5" name="Textfeld 4"/>
          <p:cNvSpPr txBox="1"/>
          <p:nvPr/>
        </p:nvSpPr>
        <p:spPr>
          <a:xfrm>
            <a:off x="323528" y="2636912"/>
            <a:ext cx="2304256" cy="32316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24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rPr>
              <a:t>„Alles auf eine Karte</a:t>
            </a:r>
            <a:r>
              <a:rPr kumimoji="0" lang="de-DE" sz="2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2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 </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8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auf </a:t>
            </a:r>
            <a:r>
              <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rPr>
              <a:t>das vermeintlich </a:t>
            </a:r>
            <a:r>
              <a:rPr kumimoji="0" lang="de-DE" sz="18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wahrscheinlichste Ergebnis</a:t>
            </a:r>
            <a:br>
              <a:rPr kumimoji="0" lang="de-DE" sz="18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br>
            <a:endParaRPr kumimoji="0" lang="de-DE" sz="18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8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
            </a:r>
            <a:br>
              <a:rPr kumimoji="0" lang="de-DE" sz="18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br>
            <a:r>
              <a:rPr kumimoji="0" lang="de-DE" sz="18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extrem konzentriert</a:t>
            </a:r>
            <a:endPar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6" name="Textfeld 5"/>
          <p:cNvSpPr txBox="1"/>
          <p:nvPr/>
        </p:nvSpPr>
        <p:spPr>
          <a:xfrm>
            <a:off x="6228184" y="2636912"/>
            <a:ext cx="2520280" cy="32316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2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Gleichverteilung </a:t>
            </a:r>
          </a:p>
          <a:p>
            <a:pPr marL="0" marR="0" lvl="1"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endParaRPr>
          </a:p>
          <a:p>
            <a:pPr marL="0" marR="0" lvl="1"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endParaRPr>
          </a:p>
          <a:p>
            <a:pPr marL="0" marR="0" lvl="1" indent="0" algn="l" defTabSz="914400" rtl="0" eaLnBrk="0" fontAlgn="base" latinLnBrk="0" hangingPunct="0">
              <a:lnSpc>
                <a:spcPct val="100000"/>
              </a:lnSpc>
              <a:spcBef>
                <a:spcPct val="0"/>
              </a:spcBef>
              <a:spcAft>
                <a:spcPct val="0"/>
              </a:spcAft>
              <a:buClrTx/>
              <a:buSzTx/>
              <a:buFontTx/>
              <a:buNone/>
              <a:tabLst/>
              <a:defRPr/>
            </a:pPr>
            <a:endParaRPr lang="de-DE" sz="2400" dirty="0">
              <a:solidFill>
                <a:prstClr val="black"/>
              </a:solidFill>
              <a:latin typeface="Calibri" panose="020F0502020204030204" pitchFamily="34" charset="0"/>
              <a:ea typeface="ＭＳ Ｐゴシック" charset="-128"/>
            </a:endParaRPr>
          </a:p>
          <a:p>
            <a:pPr marL="0" marR="0" lvl="1" indent="0" algn="l" defTabSz="914400" rtl="0" eaLnBrk="0" fontAlgn="base" latinLnBrk="0" hangingPunct="0">
              <a:lnSpc>
                <a:spcPct val="100000"/>
              </a:lnSpc>
              <a:spcBef>
                <a:spcPct val="0"/>
              </a:spcBef>
              <a:spcAft>
                <a:spcPct val="0"/>
              </a:spcAft>
              <a:buClrTx/>
              <a:buSzTx/>
              <a:buFontTx/>
              <a:buNone/>
              <a:tabLst/>
              <a:defRPr/>
            </a:pPr>
            <a:r>
              <a:rPr kumimoji="0" lang="de-DE" sz="18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Gleichverteilung </a:t>
            </a:r>
            <a:r>
              <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rPr>
              <a:t>über </a:t>
            </a:r>
            <a:r>
              <a:rPr kumimoji="0" lang="de-DE" sz="18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alle</a:t>
            </a:r>
            <a:r>
              <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rPr>
              <a:t> Felder; Wunsch, der „</a:t>
            </a:r>
            <a:r>
              <a:rPr kumimoji="0" lang="de-DE" sz="18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Risikoverminderung</a:t>
            </a:r>
            <a:r>
              <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rPr>
              <a:t>“ durch </a:t>
            </a:r>
            <a:r>
              <a:rPr kumimoji="0" lang="de-DE" sz="18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Aufteilung</a:t>
            </a:r>
            <a:br>
              <a:rPr kumimoji="0" lang="de-DE" sz="18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br>
            <a:endParaRPr kumimoji="0" lang="de-DE" sz="18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endParaRPr>
          </a:p>
          <a:p>
            <a:pPr marL="0" marR="0" lvl="1" indent="0" algn="l" defTabSz="914400" rtl="0" eaLnBrk="0" fontAlgn="base" latinLnBrk="0" hangingPunct="0">
              <a:lnSpc>
                <a:spcPct val="100000"/>
              </a:lnSpc>
              <a:spcBef>
                <a:spcPct val="0"/>
              </a:spcBef>
              <a:spcAft>
                <a:spcPct val="0"/>
              </a:spcAft>
              <a:buClrTx/>
              <a:buSzTx/>
              <a:buFontTx/>
              <a:buNone/>
              <a:tabLst/>
              <a:defRPr/>
            </a:pPr>
            <a:r>
              <a:rPr kumimoji="0" lang="de-DE" sz="18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extrem verteilt</a:t>
            </a:r>
            <a:endPar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7" name="Textfeld 6"/>
          <p:cNvSpPr txBox="1"/>
          <p:nvPr/>
        </p:nvSpPr>
        <p:spPr>
          <a:xfrm>
            <a:off x="3131840" y="2636912"/>
            <a:ext cx="2664296" cy="3508653"/>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2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Verteilung um „Schwerpunkt“</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8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Viele </a:t>
            </a:r>
            <a:r>
              <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rPr>
              <a:t>Chips  auf das für am </a:t>
            </a:r>
            <a:r>
              <a:rPr kumimoji="0" lang="de-DE" sz="18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wahrscheinlichsten gehal-tene </a:t>
            </a:r>
            <a:r>
              <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rPr>
              <a:t>Ergebnis, weniger auf benachbarte Felder</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18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8" name="Textplatzhalter 9"/>
          <p:cNvSpPr>
            <a:spLocks noGrp="1"/>
          </p:cNvSpPr>
          <p:nvPr>
            <p:ph type="body" sz="quarter" idx="18"/>
          </p:nvPr>
        </p:nvSpPr>
        <p:spPr>
          <a:xfrm>
            <a:off x="3707904" y="91512"/>
            <a:ext cx="5300492" cy="261266"/>
          </a:xfrm>
        </p:spPr>
        <p:txBody>
          <a:bodyPr/>
          <a:lstStyle>
            <a:lvl1pPr marL="0" indent="0" algn="r">
              <a:buNone/>
              <a:defRPr sz="1000" baseline="0">
                <a:solidFill>
                  <a:schemeClr val="bg1"/>
                </a:solidFill>
              </a:defRPr>
            </a:lvl1pPr>
          </a:lstStyle>
          <a:p>
            <a:pPr lvl="0"/>
            <a:r>
              <a:rPr lang="de-DE" dirty="0" smtClean="0"/>
              <a:t>Fortbildungsbaustein 1 | Differenz trifft</a:t>
            </a:r>
          </a:p>
          <a:p>
            <a:pPr lvl="0"/>
            <a:endParaRPr lang="de-DE" dirty="0"/>
          </a:p>
        </p:txBody>
      </p:sp>
    </p:spTree>
    <p:extLst>
      <p:ext uri="{BB962C8B-B14F-4D97-AF65-F5344CB8AC3E}">
        <p14:creationId xmlns:p14="http://schemas.microsoft.com/office/powerpoint/2010/main" val="366800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Zentrale Fragen</a:t>
            </a:r>
            <a:endParaRPr lang="de-DE" dirty="0"/>
          </a:p>
        </p:txBody>
      </p:sp>
      <p:sp>
        <p:nvSpPr>
          <p:cNvPr id="3" name="Inhaltsplatzhalter 2"/>
          <p:cNvSpPr>
            <a:spLocks noGrp="1"/>
          </p:cNvSpPr>
          <p:nvPr>
            <p:ph idx="1"/>
          </p:nvPr>
        </p:nvSpPr>
        <p:spPr/>
        <p:txBody>
          <a:bodyPr/>
          <a:lstStyle/>
          <a:p>
            <a:pPr marL="457200" indent="-457200">
              <a:buFont typeface="Wingdings" charset="2"/>
              <a:buChar char="§"/>
            </a:pPr>
            <a:r>
              <a:rPr lang="de-DE" dirty="0" smtClean="0"/>
              <a:t> Welche Strategie ist besser?</a:t>
            </a:r>
          </a:p>
          <a:p>
            <a:pPr marL="457200" indent="-457200">
              <a:buFont typeface="Wingdings" charset="2"/>
              <a:buChar char="§"/>
            </a:pPr>
            <a:r>
              <a:rPr lang="de-DE" dirty="0"/>
              <a:t> </a:t>
            </a:r>
            <a:r>
              <a:rPr lang="de-DE" dirty="0" smtClean="0"/>
              <a:t>Welche Strategie ist denn nun die günstigste?</a:t>
            </a:r>
          </a:p>
          <a:p>
            <a:pPr marL="0" indent="0">
              <a:buNone/>
            </a:pPr>
            <a:endParaRPr lang="de-DE" dirty="0" smtClean="0"/>
          </a:p>
          <a:p>
            <a:pPr marL="0" indent="0">
              <a:buNone/>
            </a:pPr>
            <a:r>
              <a:rPr lang="de-DE" dirty="0" smtClean="0"/>
              <a:t>Beantworten lässt sich beides mit Hilfe einer Kombination aus Theorie und Simulation.</a:t>
            </a:r>
          </a:p>
          <a:p>
            <a:pPr marL="0" indent="0">
              <a:buNone/>
            </a:pPr>
            <a:endParaRPr lang="de-DE" dirty="0"/>
          </a:p>
        </p:txBody>
      </p:sp>
      <p:sp>
        <p:nvSpPr>
          <p:cNvPr id="5" name="Textplatzhalter 9"/>
          <p:cNvSpPr>
            <a:spLocks noGrp="1"/>
          </p:cNvSpPr>
          <p:nvPr>
            <p:ph type="body" sz="quarter" idx="18"/>
          </p:nvPr>
        </p:nvSpPr>
        <p:spPr/>
        <p:txBody>
          <a:bodyPr/>
          <a:lstStyle>
            <a:lvl1pPr marL="0" indent="0" algn="r">
              <a:buNone/>
              <a:defRPr sz="1000" baseline="0">
                <a:solidFill>
                  <a:schemeClr val="bg1"/>
                </a:solidFill>
              </a:defRPr>
            </a:lvl1pPr>
          </a:lstStyle>
          <a:p>
            <a:pPr lvl="0"/>
            <a:r>
              <a:rPr lang="de-DE" dirty="0" smtClean="0"/>
              <a:t>Fortbildungsbaustein 1 | Differenz trifft</a:t>
            </a:r>
          </a:p>
          <a:p>
            <a:pPr lvl="0"/>
            <a:endParaRPr lang="de-DE" dirty="0"/>
          </a:p>
        </p:txBody>
      </p:sp>
    </p:spTree>
    <p:extLst>
      <p:ext uri="{BB962C8B-B14F-4D97-AF65-F5344CB8AC3E}">
        <p14:creationId xmlns:p14="http://schemas.microsoft.com/office/powerpoint/2010/main" val="712961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Zentrale Fragen</a:t>
            </a:r>
            <a:endParaRPr lang="de-DE" dirty="0"/>
          </a:p>
        </p:txBody>
      </p:sp>
      <p:sp>
        <p:nvSpPr>
          <p:cNvPr id="3" name="Inhaltsplatzhalter 2"/>
          <p:cNvSpPr>
            <a:spLocks noGrp="1"/>
          </p:cNvSpPr>
          <p:nvPr>
            <p:ph idx="1"/>
          </p:nvPr>
        </p:nvSpPr>
        <p:spPr/>
        <p:txBody>
          <a:bodyPr/>
          <a:lstStyle/>
          <a:p>
            <a:r>
              <a:rPr lang="de-DE" dirty="0" smtClean="0"/>
              <a:t>Beantworten lässt sich beides mit Hilfe einer Kombination aus Theorie und Simulation.</a:t>
            </a:r>
          </a:p>
          <a:p>
            <a:pPr marL="0" indent="0">
              <a:buNone/>
            </a:pPr>
            <a:r>
              <a:rPr lang="de-DE" dirty="0" smtClean="0"/>
              <a:t>Im Unterricht kann man selbst zu </a:t>
            </a:r>
            <a:r>
              <a:rPr lang="de-DE" dirty="0"/>
              <a:t>s</a:t>
            </a:r>
            <a:r>
              <a:rPr lang="de-DE" dirty="0" smtClean="0"/>
              <a:t>pielen beginnen oder mit theoretischen Überlegungen, wie wahrscheinlich die einzelnen Ergebnisse sind.</a:t>
            </a:r>
          </a:p>
          <a:p>
            <a:pPr marL="0" indent="0">
              <a:buNone/>
            </a:pPr>
            <a:r>
              <a:rPr lang="de-DE" dirty="0" smtClean="0"/>
              <a:t>Durch eigenes Experimentieren wird meistens klar, dass weder die „Alles auf eine Karte“-Strategie noch die Gleichverteilungsstrategie die günstigste ist. </a:t>
            </a:r>
            <a:br>
              <a:rPr lang="de-DE" dirty="0" smtClean="0"/>
            </a:br>
            <a:r>
              <a:rPr lang="de-DE" dirty="0" smtClean="0"/>
              <a:t>Die „Verteilung um den Schwerpunkt“ scheint überlegen, aber damit ist die genaue Verteilung der Chips noch nicht klar.</a:t>
            </a:r>
          </a:p>
          <a:p>
            <a:pPr marL="0" indent="0">
              <a:buNone/>
            </a:pPr>
            <a:r>
              <a:rPr lang="de-DE" b="1" dirty="0" smtClean="0"/>
              <a:t>Idee: Chips so verteilen, dass es den Wahrscheinlichkeiten der sechs möglichen Ergebnisse entspricht: „Die Wahrscheinlichkeitsstrategie“</a:t>
            </a:r>
          </a:p>
          <a:p>
            <a:pPr marL="0" indent="0">
              <a:buNone/>
            </a:pPr>
            <a:r>
              <a:rPr lang="de-DE" dirty="0" smtClean="0"/>
              <a:t>Ermitteln lässt sich diese Wahrscheinlichkeit durch Simulation/Experiment und systematisches Zählen („Kombinatorik“) bzw. Kombination davon.</a:t>
            </a:r>
          </a:p>
          <a:p>
            <a:pPr marL="0" indent="0">
              <a:buNone/>
            </a:pPr>
            <a:endParaRPr lang="de-DE" dirty="0"/>
          </a:p>
        </p:txBody>
      </p:sp>
      <p:sp>
        <p:nvSpPr>
          <p:cNvPr id="5" name="Textplatzhalter 9"/>
          <p:cNvSpPr>
            <a:spLocks noGrp="1"/>
          </p:cNvSpPr>
          <p:nvPr>
            <p:ph type="body" sz="quarter" idx="18"/>
          </p:nvPr>
        </p:nvSpPr>
        <p:spPr/>
        <p:txBody>
          <a:bodyPr/>
          <a:lstStyle>
            <a:lvl1pPr marL="0" indent="0" algn="r">
              <a:buNone/>
              <a:defRPr sz="1000" baseline="0">
                <a:solidFill>
                  <a:schemeClr val="bg1"/>
                </a:solidFill>
              </a:defRPr>
            </a:lvl1pPr>
          </a:lstStyle>
          <a:p>
            <a:pPr lvl="0"/>
            <a:r>
              <a:rPr lang="de-DE" dirty="0" smtClean="0"/>
              <a:t>Fortbildungsbaustein 1 | Differenz trifft</a:t>
            </a:r>
          </a:p>
          <a:p>
            <a:pPr lvl="0"/>
            <a:endParaRPr lang="de-DE" dirty="0"/>
          </a:p>
        </p:txBody>
      </p:sp>
    </p:spTree>
    <p:extLst>
      <p:ext uri="{BB962C8B-B14F-4D97-AF65-F5344CB8AC3E}">
        <p14:creationId xmlns:p14="http://schemas.microsoft.com/office/powerpoint/2010/main" val="3893114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Strategien</a:t>
            </a:r>
            <a:endParaRPr lang="de-DE" dirty="0"/>
          </a:p>
        </p:txBody>
      </p:sp>
      <mc:AlternateContent xmlns:mc="http://schemas.openxmlformats.org/markup-compatibility/2006" xmlns:a14="http://schemas.microsoft.com/office/drawing/2010/main">
        <mc:Choice Requires="a14">
          <p:sp>
            <p:nvSpPr>
              <p:cNvPr id="3" name="Inhaltsplatzhalter 2"/>
              <p:cNvSpPr>
                <a:spLocks noGrp="1"/>
              </p:cNvSpPr>
              <p:nvPr>
                <p:ph idx="1"/>
              </p:nvPr>
            </p:nvSpPr>
            <p:spPr/>
            <p:txBody>
              <a:bodyPr/>
              <a:lstStyle/>
              <a:p>
                <a:pPr marL="0" indent="0">
                  <a:buNone/>
                </a:pPr>
                <a:r>
                  <a:rPr lang="de-DE" b="1" dirty="0"/>
                  <a:t>B</a:t>
                </a:r>
                <a:r>
                  <a:rPr lang="de-DE" b="1" dirty="0" smtClean="0"/>
                  <a:t>ekannt aus der Sek I:</a:t>
                </a:r>
              </a:p>
              <a:p>
                <a:pPr marL="342900" indent="-342900">
                  <a:buFont typeface="Wingdings" panose="05000000000000000000" pitchFamily="2" charset="2"/>
                  <a:buChar char="§"/>
                </a:pPr>
                <a:r>
                  <a:rPr lang="de-DE" dirty="0" smtClean="0"/>
                  <a:t>kombinatorische Methode</a:t>
                </a:r>
              </a:p>
              <a:p>
                <a:pPr marL="342900" indent="-342900">
                  <a:buFont typeface="Wingdings" panose="05000000000000000000" pitchFamily="2" charset="2"/>
                  <a:buChar char="§"/>
                </a:pPr>
                <a:r>
                  <a:rPr lang="de-DE" dirty="0" smtClean="0"/>
                  <a:t>experimentelle Methode</a:t>
                </a:r>
              </a:p>
              <a:p>
                <a:pPr marL="0" indent="0">
                  <a:buNone/>
                </a:pPr>
                <a:endParaRPr lang="de-DE" dirty="0"/>
              </a:p>
              <a:p>
                <a:pPr marL="0" indent="0">
                  <a:buNone/>
                </a:pPr>
                <a:r>
                  <a:rPr lang="de-DE" b="1" dirty="0" smtClean="0"/>
                  <a:t>Neu:</a:t>
                </a:r>
              </a:p>
              <a:p>
                <a:pPr marL="342900" indent="-342900">
                  <a:buFont typeface="Wingdings" panose="05000000000000000000" pitchFamily="2" charset="2"/>
                  <a:buChar char="§"/>
                </a:pPr>
                <a:r>
                  <a:rPr lang="de-DE" dirty="0" smtClean="0"/>
                  <a:t>Kombination aus Kombinatorik und Experiment</a:t>
                </a:r>
              </a:p>
              <a:p>
                <a:pPr marL="342900" indent="-342900">
                  <a:buFont typeface="Wingdings" panose="05000000000000000000" pitchFamily="2" charset="2"/>
                  <a:buChar char="§"/>
                </a:pPr>
                <a:r>
                  <a:rPr lang="de-DE" dirty="0" smtClean="0"/>
                  <a:t>Simulation als Erweiterung der experimentellen Methode</a:t>
                </a:r>
              </a:p>
              <a:p>
                <a:pPr marL="342900" indent="-342900">
                  <a:buFont typeface="Wingdings" panose="05000000000000000000" pitchFamily="2" charset="2"/>
                  <a:buChar char="§"/>
                </a:pPr>
                <a:r>
                  <a:rPr lang="de-DE" dirty="0" smtClean="0"/>
                  <a:t>Offene Frage: 	Wie groß muss </a:t>
                </a:r>
                <a14:m>
                  <m:oMath xmlns:m="http://schemas.openxmlformats.org/officeDocument/2006/math">
                    <m:r>
                      <a:rPr lang="de-DE" i="1" dirty="0" smtClean="0">
                        <a:latin typeface="Cambria Math" panose="02040503050406030204" pitchFamily="18" charset="0"/>
                      </a:rPr>
                      <m:t>𝑛</m:t>
                    </m:r>
                  </m:oMath>
                </a14:m>
                <a:r>
                  <a:rPr lang="de-DE" dirty="0" smtClean="0"/>
                  <a:t> sein?</a:t>
                </a:r>
                <a:br>
                  <a:rPr lang="de-DE" dirty="0" smtClean="0"/>
                </a:br>
                <a:r>
                  <a:rPr lang="de-DE" dirty="0" smtClean="0"/>
                  <a:t>		Wie genau ist die experimentelle Methode?</a:t>
                </a:r>
              </a:p>
              <a:p>
                <a:pPr marL="342900" indent="-342900">
                  <a:buFont typeface="Wingdings" panose="05000000000000000000" pitchFamily="2" charset="2"/>
                  <a:buChar char="§"/>
                </a:pPr>
                <a:r>
                  <a:rPr lang="de-DE" dirty="0" smtClean="0"/>
                  <a:t>Ausblick: 	bei </a:t>
                </a:r>
                <a14:m>
                  <m:oMath xmlns:m="http://schemas.openxmlformats.org/officeDocument/2006/math">
                    <m:r>
                      <a:rPr lang="de-DE" i="1" dirty="0" smtClean="0">
                        <a:latin typeface="Cambria Math" panose="02040503050406030204" pitchFamily="18" charset="0"/>
                      </a:rPr>
                      <m:t>𝑛</m:t>
                    </m:r>
                    <m:r>
                      <a:rPr lang="de-DE" i="1" dirty="0" smtClean="0">
                        <a:latin typeface="Cambria Math" panose="02040503050406030204" pitchFamily="18" charset="0"/>
                      </a:rPr>
                      <m:t>=1000</m:t>
                    </m:r>
                  </m:oMath>
                </a14:m>
                <a:r>
                  <a:rPr lang="de-DE" dirty="0" smtClean="0"/>
                  <a:t>    </a:t>
                </a:r>
                <a14:m>
                  <m:oMath xmlns:m="http://schemas.openxmlformats.org/officeDocument/2006/math">
                    <m:r>
                      <a:rPr lang="de-DE" i="1" smtClean="0">
                        <a:latin typeface="Cambria Math" panose="02040503050406030204" pitchFamily="18" charset="0"/>
                        <a:sym typeface="Wingdings" panose="05000000000000000000" pitchFamily="2" charset="2"/>
                      </a:rPr>
                      <m:t>⇒</m:t>
                    </m:r>
                  </m:oMath>
                </a14:m>
                <a:r>
                  <a:rPr lang="de-DE" dirty="0" smtClean="0">
                    <a:sym typeface="Wingdings" panose="05000000000000000000" pitchFamily="2" charset="2"/>
                  </a:rPr>
                  <a:t> Abweichung bei ca. 3 %</a:t>
                </a:r>
                <a:br>
                  <a:rPr lang="de-DE" dirty="0" smtClean="0">
                    <a:sym typeface="Wingdings" panose="05000000000000000000" pitchFamily="2" charset="2"/>
                  </a:rPr>
                </a:br>
                <a:r>
                  <a:rPr lang="de-DE" dirty="0" smtClean="0">
                    <a:sym typeface="Wingdings" panose="05000000000000000000" pitchFamily="2" charset="2"/>
                  </a:rPr>
                  <a:t>		bei </a:t>
                </a:r>
                <a14:m>
                  <m:oMath xmlns:m="http://schemas.openxmlformats.org/officeDocument/2006/math">
                    <m:r>
                      <a:rPr lang="de-DE" i="1" dirty="0" smtClean="0">
                        <a:latin typeface="Cambria Math" panose="02040503050406030204" pitchFamily="18" charset="0"/>
                        <a:sym typeface="Wingdings" panose="05000000000000000000" pitchFamily="2" charset="2"/>
                      </a:rPr>
                      <m:t>𝑛</m:t>
                    </m:r>
                    <m:r>
                      <a:rPr lang="de-DE" i="1" dirty="0" smtClean="0">
                        <a:latin typeface="Cambria Math" panose="02040503050406030204" pitchFamily="18" charset="0"/>
                        <a:sym typeface="Wingdings" panose="05000000000000000000" pitchFamily="2" charset="2"/>
                      </a:rPr>
                      <m:t>=10000</m:t>
                    </m:r>
                  </m:oMath>
                </a14:m>
                <a:r>
                  <a:rPr lang="de-DE" dirty="0" smtClean="0">
                    <a:sym typeface="Wingdings" panose="05000000000000000000" pitchFamily="2" charset="2"/>
                  </a:rPr>
                  <a:t>  </a:t>
                </a:r>
                <a14:m>
                  <m:oMath xmlns:m="http://schemas.openxmlformats.org/officeDocument/2006/math">
                    <m:r>
                      <a:rPr lang="de-DE" i="1">
                        <a:latin typeface="Cambria Math" panose="02040503050406030204" pitchFamily="18" charset="0"/>
                        <a:sym typeface="Wingdings" panose="05000000000000000000" pitchFamily="2" charset="2"/>
                      </a:rPr>
                      <m:t>⇒</m:t>
                    </m:r>
                  </m:oMath>
                </a14:m>
                <a:r>
                  <a:rPr lang="de-DE" dirty="0" smtClean="0">
                    <a:sym typeface="Wingdings" panose="05000000000000000000" pitchFamily="2" charset="2"/>
                  </a:rPr>
                  <a:t> Abweichung bei ca. 1 %</a:t>
                </a:r>
                <a:endParaRPr lang="de-DE" dirty="0" smtClean="0"/>
              </a:p>
              <a:p>
                <a:pPr marL="0" indent="0">
                  <a:buNone/>
                </a:pPr>
                <a:endParaRPr lang="de-DE" dirty="0"/>
              </a:p>
              <a:p>
                <a:pPr marL="0" indent="0">
                  <a:buNone/>
                </a:pPr>
                <a:endParaRPr lang="de-DE" dirty="0" smtClean="0"/>
              </a:p>
              <a:p>
                <a:pPr marL="0" indent="0">
                  <a:buNone/>
                </a:pPr>
                <a:endParaRPr lang="de-DE" dirty="0"/>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blipFill>
                <a:blip r:embed="rId3"/>
                <a:stretch>
                  <a:fillRect l="-579" t="-1469"/>
                </a:stretch>
              </a:blipFill>
            </p:spPr>
            <p:txBody>
              <a:bodyPr/>
              <a:lstStyle/>
              <a:p>
                <a:r>
                  <a:rPr lang="de-DE">
                    <a:noFill/>
                  </a:rPr>
                  <a:t> </a:t>
                </a:r>
              </a:p>
            </p:txBody>
          </p:sp>
        </mc:Fallback>
      </mc:AlternateContent>
      <p:sp>
        <p:nvSpPr>
          <p:cNvPr id="5" name="Textplatzhalter 9"/>
          <p:cNvSpPr>
            <a:spLocks noGrp="1"/>
          </p:cNvSpPr>
          <p:nvPr>
            <p:ph type="body" sz="quarter" idx="18"/>
          </p:nvPr>
        </p:nvSpPr>
        <p:spPr>
          <a:xfrm>
            <a:off x="3707904" y="91512"/>
            <a:ext cx="5300492" cy="345932"/>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3578467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de-DE" dirty="0" smtClean="0"/>
              <a:t>Experimentelles Vorgehen</a:t>
            </a:r>
            <a:endParaRPr lang="de-DE" dirty="0"/>
          </a:p>
        </p:txBody>
      </p:sp>
      <p:sp>
        <p:nvSpPr>
          <p:cNvPr id="6" name="Textplatzhalter 5"/>
          <p:cNvSpPr>
            <a:spLocks noGrp="1"/>
          </p:cNvSpPr>
          <p:nvPr>
            <p:ph idx="1"/>
          </p:nvPr>
        </p:nvSpPr>
        <p:spPr/>
        <p:txBody>
          <a:bodyPr/>
          <a:lstStyle/>
          <a:p>
            <a:pPr marL="0" indent="0">
              <a:buNone/>
            </a:pPr>
            <a:r>
              <a:rPr lang="de-DE" b="1" dirty="0" smtClean="0"/>
              <a:t>Idee:</a:t>
            </a:r>
          </a:p>
          <a:p>
            <a:r>
              <a:rPr lang="de-DE" dirty="0" smtClean="0"/>
              <a:t>Die Schüler</a:t>
            </a:r>
            <a:r>
              <a:rPr lang="de-DE" dirty="0"/>
              <a:t>i</a:t>
            </a:r>
            <a:r>
              <a:rPr lang="de-DE" dirty="0" smtClean="0"/>
              <a:t>nnen und Schüler sollen in Partnerarbeit 20-mal würfeln, und sie sollen dabei ihre Ergebnisse notieren. </a:t>
            </a:r>
          </a:p>
          <a:p>
            <a:endParaRPr lang="de-DE" dirty="0" smtClean="0"/>
          </a:p>
          <a:p>
            <a:pPr marL="0" indent="0">
              <a:buNone/>
            </a:pPr>
            <a:r>
              <a:rPr lang="de-DE" dirty="0" smtClean="0"/>
              <a:t>Vielleicht kann man anhand der Würfelergebnisse erkennen, ob die Würfel unterschieden werden müssen.</a:t>
            </a:r>
            <a:endParaRPr lang="de-DE" dirty="0"/>
          </a:p>
          <a:p>
            <a:pPr marL="457200" indent="-457200">
              <a:buFont typeface="+mj-lt"/>
              <a:buAutoNum type="arabicPeriod"/>
            </a:pPr>
            <a:endParaRPr lang="de-DE" dirty="0" smtClean="0"/>
          </a:p>
          <a:p>
            <a:pPr marL="0" indent="0">
              <a:buNone/>
            </a:pPr>
            <a:r>
              <a:rPr lang="de-DE" b="1" dirty="0" smtClean="0"/>
              <a:t>Aufgabe:</a:t>
            </a:r>
          </a:p>
          <a:p>
            <a:pPr marL="0" indent="0">
              <a:buNone/>
            </a:pPr>
            <a:r>
              <a:rPr lang="de-DE" dirty="0" smtClean="0"/>
              <a:t>Sammeln der Würfelergebnisse (vgl. Folie 27) der Teilnehmerinnen und Teilnehmer in einer TI-Datei.</a:t>
            </a:r>
          </a:p>
          <a:p>
            <a:pPr marL="0" indent="0">
              <a:buNone/>
            </a:pPr>
            <a:endParaRPr lang="de-DE" dirty="0"/>
          </a:p>
          <a:p>
            <a:pPr marL="0" indent="0" algn="r">
              <a:buNone/>
            </a:pPr>
            <a:endParaRPr lang="de-DE" sz="1600" b="1" dirty="0" smtClean="0"/>
          </a:p>
        </p:txBody>
      </p:sp>
      <p:sp>
        <p:nvSpPr>
          <p:cNvPr id="3" name="Rechteck 2"/>
          <p:cNvSpPr/>
          <p:nvPr/>
        </p:nvSpPr>
        <p:spPr>
          <a:xfrm>
            <a:off x="4535996" y="6488668"/>
            <a:ext cx="4572000" cy="369332"/>
          </a:xfrm>
          <a:prstGeom prst="rect">
            <a:avLst/>
          </a:prstGeom>
        </p:spPr>
        <p:txBody>
          <a:bodyPr>
            <a:spAutoFit/>
          </a:bodyPr>
          <a:lstStyle/>
          <a:p>
            <a:pPr algn="r"/>
            <a:r>
              <a:rPr lang="de-DE" dirty="0">
                <a:sym typeface="Wingdings" panose="05000000000000000000" pitchFamily="2" charset="2"/>
              </a:rPr>
              <a:t></a:t>
            </a:r>
            <a:r>
              <a:rPr lang="de-DE" dirty="0"/>
              <a:t> </a:t>
            </a:r>
            <a:r>
              <a:rPr lang="de-DE" sz="1400" dirty="0">
                <a:latin typeface="Calibri" panose="020F0502020204030204" pitchFamily="34" charset="0"/>
                <a:cs typeface="Calibri" panose="020F0502020204030204" pitchFamily="34" charset="0"/>
              </a:rPr>
              <a:t>01_GTR_TI_Differenz_trifft_sammeln.tns</a:t>
            </a:r>
            <a:endParaRPr lang="de-DE" dirty="0">
              <a:latin typeface="Calibri" panose="020F0502020204030204" pitchFamily="34" charset="0"/>
              <a:cs typeface="Calibri" panose="020F0502020204030204" pitchFamily="34" charset="0"/>
            </a:endParaRPr>
          </a:p>
        </p:txBody>
      </p:sp>
      <p:sp>
        <p:nvSpPr>
          <p:cNvPr id="7" name="Textplatzhalter 9"/>
          <p:cNvSpPr>
            <a:spLocks noGrp="1"/>
          </p:cNvSpPr>
          <p:nvPr>
            <p:ph type="body" sz="quarter" idx="18"/>
          </p:nvPr>
        </p:nvSpPr>
        <p:spPr>
          <a:xfrm>
            <a:off x="3707904" y="91511"/>
            <a:ext cx="5300492" cy="275377"/>
          </a:xfrm>
        </p:spPr>
        <p:txBody>
          <a:bodyPr/>
          <a:lstStyle>
            <a:lvl1pPr marL="0" indent="0" algn="r">
              <a:buNone/>
              <a:defRPr sz="1000" baseline="0">
                <a:solidFill>
                  <a:schemeClr val="bg1"/>
                </a:solidFill>
              </a:defRPr>
            </a:lvl1pPr>
          </a:lstStyle>
          <a:p>
            <a:pPr lvl="0"/>
            <a:r>
              <a:rPr lang="de-DE" dirty="0" smtClean="0"/>
              <a:t>Fortbildungsbaustein 1 | Differenz trifft</a:t>
            </a:r>
          </a:p>
          <a:p>
            <a:pPr lvl="0"/>
            <a:endParaRPr lang="de-DE" dirty="0"/>
          </a:p>
        </p:txBody>
      </p:sp>
    </p:spTree>
    <p:extLst>
      <p:ext uri="{BB962C8B-B14F-4D97-AF65-F5344CB8AC3E}">
        <p14:creationId xmlns:p14="http://schemas.microsoft.com/office/powerpoint/2010/main" val="5221283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de-DE" dirty="0" smtClean="0"/>
              <a:t>Experimentelles Vorgehen</a:t>
            </a:r>
            <a:endParaRPr lang="de-DE" dirty="0"/>
          </a:p>
        </p:txBody>
      </p:sp>
      <p:sp>
        <p:nvSpPr>
          <p:cNvPr id="6" name="Textplatzhalter 5"/>
          <p:cNvSpPr>
            <a:spLocks noGrp="1"/>
          </p:cNvSpPr>
          <p:nvPr>
            <p:ph idx="1"/>
          </p:nvPr>
        </p:nvSpPr>
        <p:spPr/>
        <p:txBody>
          <a:bodyPr/>
          <a:lstStyle/>
          <a:p>
            <a:pPr marL="457200" indent="-457200">
              <a:buFont typeface="+mj-lt"/>
              <a:buAutoNum type="arabicPeriod"/>
            </a:pPr>
            <a:r>
              <a:rPr lang="de-DE" dirty="0" smtClean="0"/>
              <a:t>Die </a:t>
            </a:r>
            <a:r>
              <a:rPr lang="de-DE" dirty="0"/>
              <a:t>Schülerinnen und Schüler </a:t>
            </a:r>
            <a:r>
              <a:rPr lang="de-DE" dirty="0" smtClean="0"/>
              <a:t>sollen in Partnerarbeit 20-mal würfeln, und sie sollen dabei ihre Ergebnisse notieren. </a:t>
            </a:r>
            <a:r>
              <a:rPr lang="de-DE" sz="1400" dirty="0" smtClean="0"/>
              <a:t>(Drei Beispiele für Gruppenergebniss</a:t>
            </a:r>
            <a:r>
              <a:rPr lang="de-DE" sz="1400" dirty="0"/>
              <a:t>e)</a:t>
            </a:r>
          </a:p>
          <a:p>
            <a:pPr marL="457200" indent="-457200">
              <a:buFont typeface="+mj-lt"/>
              <a:buAutoNum type="arabicPeriod"/>
            </a:pPr>
            <a:endParaRPr lang="de-DE" dirty="0"/>
          </a:p>
          <a:p>
            <a:pPr marL="457200" indent="-457200">
              <a:buFont typeface="+mj-lt"/>
              <a:buAutoNum type="arabicPeriod"/>
            </a:pPr>
            <a:endParaRPr lang="de-DE" dirty="0" smtClean="0"/>
          </a:p>
          <a:p>
            <a:pPr marL="457200" indent="-457200">
              <a:buFont typeface="+mj-lt"/>
              <a:buAutoNum type="arabicPeriod"/>
            </a:pPr>
            <a:endParaRPr lang="de-DE" dirty="0"/>
          </a:p>
          <a:p>
            <a:pPr marL="457200" indent="-457200">
              <a:buFont typeface="+mj-lt"/>
              <a:buAutoNum type="arabicPeriod"/>
            </a:pPr>
            <a:endParaRPr lang="de-DE" dirty="0" smtClean="0"/>
          </a:p>
          <a:p>
            <a:pPr marL="457200" indent="-457200">
              <a:buFont typeface="+mj-lt"/>
              <a:buAutoNum type="arabicPeriod"/>
            </a:pPr>
            <a:endParaRPr lang="de-DE" sz="1600" dirty="0" smtClean="0"/>
          </a:p>
          <a:p>
            <a:pPr marL="457200" indent="-457200">
              <a:buFont typeface="+mj-lt"/>
              <a:buAutoNum type="arabicPeriod"/>
            </a:pPr>
            <a:r>
              <a:rPr lang="de-DE" dirty="0" smtClean="0"/>
              <a:t>Alle Gruppenergebnisse werden vorne gesammelt:</a:t>
            </a:r>
          </a:p>
          <a:p>
            <a:endParaRPr lang="de-DE" dirty="0"/>
          </a:p>
          <a:p>
            <a:pPr marL="0" indent="0">
              <a:buNone/>
            </a:pPr>
            <a:endParaRPr lang="de-DE" dirty="0" smtClean="0"/>
          </a:p>
          <a:p>
            <a:pPr marL="0" indent="0">
              <a:buNone/>
            </a:pPr>
            <a:endParaRPr lang="de-DE" dirty="0"/>
          </a:p>
          <a:p>
            <a:pPr marL="0" indent="0" algn="r">
              <a:buNone/>
            </a:pPr>
            <a:endParaRPr lang="de-DE" sz="1600" b="1" dirty="0" smtClean="0"/>
          </a:p>
        </p:txBody>
      </p:sp>
      <p:pic>
        <p:nvPicPr>
          <p:cNvPr id="3" name="Grafik 2"/>
          <p:cNvPicPr>
            <a:picLocks noChangeAspect="1"/>
          </p:cNvPicPr>
          <p:nvPr/>
        </p:nvPicPr>
        <p:blipFill>
          <a:blip r:embed="rId3"/>
          <a:stretch>
            <a:fillRect/>
          </a:stretch>
        </p:blipFill>
        <p:spPr>
          <a:xfrm>
            <a:off x="332304" y="2021439"/>
            <a:ext cx="2347143" cy="1767601"/>
          </a:xfrm>
          <a:prstGeom prst="rect">
            <a:avLst/>
          </a:prstGeom>
        </p:spPr>
      </p:pic>
      <p:pic>
        <p:nvPicPr>
          <p:cNvPr id="7" name="Grafik 6"/>
          <p:cNvPicPr>
            <a:picLocks noChangeAspect="1"/>
          </p:cNvPicPr>
          <p:nvPr/>
        </p:nvPicPr>
        <p:blipFill>
          <a:blip r:embed="rId4"/>
          <a:stretch>
            <a:fillRect/>
          </a:stretch>
        </p:blipFill>
        <p:spPr>
          <a:xfrm>
            <a:off x="3315225" y="2021439"/>
            <a:ext cx="2347143" cy="1767601"/>
          </a:xfrm>
          <a:prstGeom prst="rect">
            <a:avLst/>
          </a:prstGeom>
        </p:spPr>
      </p:pic>
      <p:pic>
        <p:nvPicPr>
          <p:cNvPr id="9" name="Grafik 8"/>
          <p:cNvPicPr>
            <a:picLocks noChangeAspect="1"/>
          </p:cNvPicPr>
          <p:nvPr/>
        </p:nvPicPr>
        <p:blipFill>
          <a:blip r:embed="rId5"/>
          <a:stretch>
            <a:fillRect/>
          </a:stretch>
        </p:blipFill>
        <p:spPr>
          <a:xfrm>
            <a:off x="6339561" y="1988840"/>
            <a:ext cx="2390429" cy="1800200"/>
          </a:xfrm>
          <a:prstGeom prst="rect">
            <a:avLst/>
          </a:prstGeom>
        </p:spPr>
      </p:pic>
      <p:pic>
        <p:nvPicPr>
          <p:cNvPr id="11" name="Grafik 10"/>
          <p:cNvPicPr>
            <a:picLocks noChangeAspect="1"/>
          </p:cNvPicPr>
          <p:nvPr/>
        </p:nvPicPr>
        <p:blipFill>
          <a:blip r:embed="rId6"/>
          <a:stretch>
            <a:fillRect/>
          </a:stretch>
        </p:blipFill>
        <p:spPr>
          <a:xfrm>
            <a:off x="3163370" y="4519788"/>
            <a:ext cx="2376264" cy="1789532"/>
          </a:xfrm>
          <a:prstGeom prst="rect">
            <a:avLst/>
          </a:prstGeom>
        </p:spPr>
      </p:pic>
      <p:sp>
        <p:nvSpPr>
          <p:cNvPr id="10" name="Textplatzhalter 9"/>
          <p:cNvSpPr>
            <a:spLocks noGrp="1"/>
          </p:cNvSpPr>
          <p:nvPr>
            <p:ph type="body" sz="quarter" idx="18"/>
          </p:nvPr>
        </p:nvSpPr>
        <p:spPr>
          <a:xfrm>
            <a:off x="3707904" y="91512"/>
            <a:ext cx="5300492" cy="233044"/>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10088263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Methode 1</a:t>
            </a:r>
            <a:r>
              <a:rPr lang="de-DE" dirty="0"/>
              <a:t>: Experimente</a:t>
            </a:r>
          </a:p>
        </p:txBody>
      </p:sp>
      <p:sp>
        <p:nvSpPr>
          <p:cNvPr id="3" name="Inhaltsplatzhalter 2"/>
          <p:cNvSpPr>
            <a:spLocks noGrp="1"/>
          </p:cNvSpPr>
          <p:nvPr>
            <p:ph idx="1"/>
          </p:nvPr>
        </p:nvSpPr>
        <p:spPr/>
        <p:txBody>
          <a:bodyPr/>
          <a:lstStyle/>
          <a:p>
            <a:r>
              <a:rPr lang="de-DE" dirty="0" smtClean="0"/>
              <a:t>Die folgende Graphik zeigt, wie in acht Gruppen gewürfelt wurde. Wenn man die Daten zusammenträgt, wird die Verteilung stabiler, aber es gibt noch keine eindeutige Entscheidung, wie man die 18 Chips verteilen soll.</a:t>
            </a:r>
            <a:endParaRPr lang="de-DE" dirty="0"/>
          </a:p>
        </p:txBody>
      </p:sp>
      <p:pic>
        <p:nvPicPr>
          <p:cNvPr id="5" name="Bild 3"/>
          <p:cNvPicPr>
            <a:picLocks noChangeAspect="1"/>
          </p:cNvPicPr>
          <p:nvPr/>
        </p:nvPicPr>
        <p:blipFill rotWithShape="1">
          <a:blip r:embed="rId3">
            <a:extLst>
              <a:ext uri="{28A0092B-C50C-407E-A947-70E740481C1C}">
                <a14:useLocalDpi xmlns:a14="http://schemas.microsoft.com/office/drawing/2010/main" val="0"/>
              </a:ext>
            </a:extLst>
          </a:blip>
          <a:srcRect t="4780"/>
          <a:stretch/>
        </p:blipFill>
        <p:spPr bwMode="auto">
          <a:xfrm>
            <a:off x="0" y="2490952"/>
            <a:ext cx="9144000" cy="4250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platzhalter 9"/>
          <p:cNvSpPr>
            <a:spLocks noGrp="1"/>
          </p:cNvSpPr>
          <p:nvPr>
            <p:ph type="body" sz="quarter" idx="18"/>
          </p:nvPr>
        </p:nvSpPr>
        <p:spPr>
          <a:xfrm>
            <a:off x="3707904" y="91512"/>
            <a:ext cx="5300492" cy="26126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33585750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Methode 1</a:t>
            </a:r>
            <a:r>
              <a:rPr lang="de-DE" dirty="0"/>
              <a:t>: Experimente</a:t>
            </a:r>
          </a:p>
        </p:txBody>
      </p:sp>
      <p:sp>
        <p:nvSpPr>
          <p:cNvPr id="3" name="Inhaltsplatzhalter 2"/>
          <p:cNvSpPr>
            <a:spLocks noGrp="1"/>
          </p:cNvSpPr>
          <p:nvPr>
            <p:ph idx="1"/>
          </p:nvPr>
        </p:nvSpPr>
        <p:spPr/>
        <p:txBody>
          <a:bodyPr/>
          <a:lstStyle/>
          <a:p>
            <a:r>
              <a:rPr lang="de-DE" dirty="0" smtClean="0"/>
              <a:t>Fazit auf der Basis eines intuitiven Verständnisses des Gesetzes der großen Zahlen: </a:t>
            </a:r>
          </a:p>
          <a:p>
            <a:endParaRPr lang="de-DE" dirty="0"/>
          </a:p>
          <a:p>
            <a:r>
              <a:rPr lang="de-DE" dirty="0" smtClean="0"/>
              <a:t>Versuchsanzahl muss erhöht werden, um die Wahrscheinlichkeiten für die 6 möglichen Ergebnisse so genau schätzen zu können, dass man die 18 Chips proportional verteilen kann.</a:t>
            </a:r>
          </a:p>
          <a:p>
            <a:endParaRPr lang="de-DE" dirty="0"/>
          </a:p>
          <a:p>
            <a:r>
              <a:rPr lang="de-DE" dirty="0" smtClean="0">
                <a:sym typeface="Wingdings"/>
              </a:rPr>
              <a:t> Motivation für Simulation</a:t>
            </a:r>
            <a:br>
              <a:rPr lang="de-DE" dirty="0" smtClean="0">
                <a:sym typeface="Wingdings"/>
              </a:rPr>
            </a:br>
            <a:r>
              <a:rPr lang="de-DE" dirty="0" smtClean="0">
                <a:sym typeface="Wingdings"/>
              </a:rPr>
              <a:t/>
            </a:r>
            <a:br>
              <a:rPr lang="de-DE" dirty="0" smtClean="0">
                <a:sym typeface="Wingdings"/>
              </a:rPr>
            </a:br>
            <a:r>
              <a:rPr lang="de-DE" dirty="0" smtClean="0">
                <a:sym typeface="Wingdings"/>
              </a:rPr>
              <a:t>(Zunächst soll eine zweite Methode vorgestellt werden, dann wird die Idee der Simulation wieder aufgegriffen.)</a:t>
            </a:r>
            <a:endParaRPr lang="de-DE" dirty="0"/>
          </a:p>
        </p:txBody>
      </p:sp>
      <p:sp>
        <p:nvSpPr>
          <p:cNvPr id="5" name="Textplatzhalter 9"/>
          <p:cNvSpPr>
            <a:spLocks noGrp="1"/>
          </p:cNvSpPr>
          <p:nvPr>
            <p:ph type="body" sz="quarter" idx="18"/>
          </p:nvPr>
        </p:nvSpPr>
        <p:spPr>
          <a:xfrm>
            <a:off x="3707904" y="91512"/>
            <a:ext cx="5300492" cy="233044"/>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6726860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1268760"/>
            <a:ext cx="8532440" cy="648072"/>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10" name="Textplatzhalter 9"/>
          <p:cNvSpPr>
            <a:spLocks noGrp="1"/>
          </p:cNvSpPr>
          <p:nvPr>
            <p:ph type="body" sz="quarter" idx="18"/>
          </p:nvPr>
        </p:nvSpPr>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
        <p:nvSpPr>
          <p:cNvPr id="8" name="Titel 7"/>
          <p:cNvSpPr>
            <a:spLocks noGrp="1"/>
          </p:cNvSpPr>
          <p:nvPr>
            <p:ph type="title"/>
          </p:nvPr>
        </p:nvSpPr>
        <p:spPr/>
        <p:txBody>
          <a:bodyPr>
            <a:normAutofit/>
          </a:bodyPr>
          <a:lstStyle/>
          <a:p>
            <a:r>
              <a:rPr lang="en-GB" dirty="0" smtClean="0"/>
              <a:t>Gliederung</a:t>
            </a:r>
            <a:endParaRPr lang="en-GB"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sz="2500" dirty="0" smtClean="0">
                <a:solidFill>
                  <a:srgbClr val="327A86"/>
                </a:solidFill>
              </a:rPr>
              <a:t>Vorwissen der Stochastik aus </a:t>
            </a:r>
            <a:r>
              <a:rPr lang="de-DE" sz="2500" dirty="0">
                <a:solidFill>
                  <a:srgbClr val="327A86"/>
                </a:solidFill>
              </a:rPr>
              <a:t>der Sek I</a:t>
            </a:r>
          </a:p>
          <a:p>
            <a:pPr marL="514350" indent="-514350">
              <a:buClr>
                <a:srgbClr val="327A86"/>
              </a:buClr>
              <a:buAutoNum type="arabicPeriod"/>
            </a:pPr>
            <a:r>
              <a:rPr lang="de-DE" sz="2500" dirty="0"/>
              <a:t>Möglicher Einstieg in die EF: </a:t>
            </a:r>
            <a:r>
              <a:rPr lang="de-DE" sz="2500" dirty="0" smtClean="0"/>
              <a:t>„Differenz trifft“</a:t>
            </a:r>
            <a:endParaRPr lang="de-DE" sz="2500" dirty="0"/>
          </a:p>
          <a:p>
            <a:pPr marL="514350" indent="-514350">
              <a:buClr>
                <a:srgbClr val="327A86"/>
              </a:buClr>
              <a:buAutoNum type="arabicPeriod"/>
            </a:pPr>
            <a:r>
              <a:rPr lang="de-DE" sz="2500" dirty="0" smtClean="0"/>
              <a:t>Nutzen von Simulationen</a:t>
            </a:r>
            <a:endParaRPr lang="de-DE" sz="2500" dirty="0"/>
          </a:p>
        </p:txBody>
      </p:sp>
    </p:spTree>
    <p:extLst>
      <p:ext uri="{BB962C8B-B14F-4D97-AF65-F5344CB8AC3E}">
        <p14:creationId xmlns:p14="http://schemas.microsoft.com/office/powerpoint/2010/main" val="30363057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Methode 2: Systematisches Zählen („Kombinatorik“)</a:t>
            </a:r>
            <a:endParaRPr lang="de-DE" dirty="0"/>
          </a:p>
        </p:txBody>
      </p:sp>
      <mc:AlternateContent xmlns:mc="http://schemas.openxmlformats.org/markup-compatibility/2006" xmlns:a14="http://schemas.microsoft.com/office/drawing/2010/main">
        <mc:Choice Requires="a14">
          <p:sp>
            <p:nvSpPr>
              <p:cNvPr id="3" name="Inhaltsplatzhalter 2"/>
              <p:cNvSpPr>
                <a:spLocks noGrp="1"/>
              </p:cNvSpPr>
              <p:nvPr>
                <p:ph idx="1"/>
              </p:nvPr>
            </p:nvSpPr>
            <p:spPr/>
            <p:txBody>
              <a:bodyPr/>
              <a:lstStyle/>
              <a:p>
                <a:r>
                  <a:rPr lang="de-DE" dirty="0" smtClean="0"/>
                  <a:t>Tabelle von 36 möglichen Fällen, es wird im Kern der Tabelle jeweils die Differenz notiert.</a:t>
                </a:r>
              </a:p>
              <a:p>
                <a:r>
                  <a:rPr lang="de-DE" dirty="0" smtClean="0"/>
                  <a:t>„Differenz = 0“  ist dann als Ereignis aufzufassen, dass sich aus den 6 Ergebnissen </a:t>
                </a:r>
                <a14:m>
                  <m:oMath xmlns:m="http://schemas.openxmlformats.org/officeDocument/2006/math">
                    <m:r>
                      <a:rPr lang="de-DE" i="1" dirty="0" smtClean="0">
                        <a:latin typeface="Cambria Math" panose="02040503050406030204" pitchFamily="18" charset="0"/>
                      </a:rPr>
                      <m:t>(1;1), (2;2) … (6;6) </m:t>
                    </m:r>
                  </m:oMath>
                </a14:m>
                <a:r>
                  <a:rPr lang="de-DE" dirty="0" smtClean="0"/>
                  <a:t>zusammensetzt.</a:t>
                </a:r>
              </a:p>
              <a:p>
                <a:r>
                  <a:rPr lang="de-DE" dirty="0" smtClean="0"/>
                  <a:t>Zu jedem Ereignis </a:t>
                </a:r>
                <a:r>
                  <a:rPr lang="de-DE" dirty="0" smtClean="0">
                    <a:sym typeface="Wingdings"/>
                  </a:rPr>
                  <a:t> Ereigniswahrscheinlichkeit über den Laplace-Ansatz: </a:t>
                </a:r>
                <a:br>
                  <a:rPr lang="de-DE" dirty="0" smtClean="0">
                    <a:sym typeface="Wingdings"/>
                  </a:rPr>
                </a:br>
                <a:r>
                  <a:rPr lang="de-DE" dirty="0" smtClean="0">
                    <a:sym typeface="Wingdings"/>
                  </a:rPr>
                  <a:t>Anz. günstige Ergebnisse / Anz. mögliche Ergebnisse</a:t>
                </a:r>
                <a:endParaRPr lang="de-DE" dirty="0"/>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blipFill rotWithShape="0">
                <a:blip r:embed="rId3"/>
                <a:stretch>
                  <a:fillRect l="-579" t="-1469"/>
                </a:stretch>
              </a:blipFill>
            </p:spPr>
            <p:txBody>
              <a:bodyPr/>
              <a:lstStyle/>
              <a:p>
                <a:r>
                  <a:rPr lang="de-DE">
                    <a:noFill/>
                  </a:rPr>
                  <a:t> </a:t>
                </a:r>
              </a:p>
            </p:txBody>
          </p:sp>
        </mc:Fallback>
      </mc:AlternateContent>
      <p:graphicFrame>
        <p:nvGraphicFramePr>
          <p:cNvPr id="6" name="Tabelle 5"/>
          <p:cNvGraphicFramePr>
            <a:graphicFrameLocks noGrp="1"/>
          </p:cNvGraphicFramePr>
          <p:nvPr>
            <p:extLst/>
          </p:nvPr>
        </p:nvGraphicFramePr>
        <p:xfrm>
          <a:off x="2339752" y="3645024"/>
          <a:ext cx="4234678" cy="2088235"/>
        </p:xfrm>
        <a:graphic>
          <a:graphicData uri="http://schemas.openxmlformats.org/drawingml/2006/table">
            <a:tbl>
              <a:tblPr firstRow="1" firstCol="1" bandRow="1">
                <a:tableStyleId>{5C22544A-7EE6-4342-B048-85BDC9FD1C3A}</a:tableStyleId>
              </a:tblPr>
              <a:tblGrid>
                <a:gridCol w="1162426">
                  <a:extLst>
                    <a:ext uri="{9D8B030D-6E8A-4147-A177-3AD203B41FA5}">
                      <a16:colId xmlns:a16="http://schemas.microsoft.com/office/drawing/2014/main" val="2732109261"/>
                    </a:ext>
                  </a:extLst>
                </a:gridCol>
                <a:gridCol w="512042">
                  <a:extLst>
                    <a:ext uri="{9D8B030D-6E8A-4147-A177-3AD203B41FA5}">
                      <a16:colId xmlns:a16="http://schemas.microsoft.com/office/drawing/2014/main" val="1438758378"/>
                    </a:ext>
                  </a:extLst>
                </a:gridCol>
                <a:gridCol w="512042">
                  <a:extLst>
                    <a:ext uri="{9D8B030D-6E8A-4147-A177-3AD203B41FA5}">
                      <a16:colId xmlns:a16="http://schemas.microsoft.com/office/drawing/2014/main" val="372908003"/>
                    </a:ext>
                  </a:extLst>
                </a:gridCol>
                <a:gridCol w="512042">
                  <a:extLst>
                    <a:ext uri="{9D8B030D-6E8A-4147-A177-3AD203B41FA5}">
                      <a16:colId xmlns:a16="http://schemas.microsoft.com/office/drawing/2014/main" val="2133689126"/>
                    </a:ext>
                  </a:extLst>
                </a:gridCol>
                <a:gridCol w="512042">
                  <a:extLst>
                    <a:ext uri="{9D8B030D-6E8A-4147-A177-3AD203B41FA5}">
                      <a16:colId xmlns:a16="http://schemas.microsoft.com/office/drawing/2014/main" val="2510857996"/>
                    </a:ext>
                  </a:extLst>
                </a:gridCol>
                <a:gridCol w="512042">
                  <a:extLst>
                    <a:ext uri="{9D8B030D-6E8A-4147-A177-3AD203B41FA5}">
                      <a16:colId xmlns:a16="http://schemas.microsoft.com/office/drawing/2014/main" val="3589178660"/>
                    </a:ext>
                  </a:extLst>
                </a:gridCol>
                <a:gridCol w="512042">
                  <a:extLst>
                    <a:ext uri="{9D8B030D-6E8A-4147-A177-3AD203B41FA5}">
                      <a16:colId xmlns:a16="http://schemas.microsoft.com/office/drawing/2014/main" val="2298080342"/>
                    </a:ext>
                  </a:extLst>
                </a:gridCol>
              </a:tblGrid>
              <a:tr h="474210">
                <a:tc>
                  <a:txBody>
                    <a:bodyPr/>
                    <a:lstStyle/>
                    <a:p>
                      <a:pPr algn="ctr">
                        <a:lnSpc>
                          <a:spcPct val="107000"/>
                        </a:lnSpc>
                        <a:spcAft>
                          <a:spcPts val="0"/>
                        </a:spcAft>
                      </a:pPr>
                      <a:endParaRPr lang="de-DE" sz="1100" dirty="0" smtClean="0">
                        <a:solidFill>
                          <a:schemeClr val="bg1"/>
                        </a:solidFill>
                        <a:effectLst/>
                      </a:endParaRPr>
                    </a:p>
                    <a:p>
                      <a:pPr algn="ctr">
                        <a:lnSpc>
                          <a:spcPct val="107000"/>
                        </a:lnSpc>
                        <a:spcAft>
                          <a:spcPts val="0"/>
                        </a:spcAft>
                      </a:pPr>
                      <a:r>
                        <a:rPr lang="de-DE" sz="1100" dirty="0" smtClean="0">
                          <a:solidFill>
                            <a:schemeClr val="bg1"/>
                          </a:solidFill>
                          <a:effectLst/>
                        </a:rPr>
                        <a:t>Würfel 2 </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rowSpan="2">
                  <a:txBody>
                    <a:bodyPr/>
                    <a:lstStyle/>
                    <a:p>
                      <a:pPr algn="ctr">
                        <a:lnSpc>
                          <a:spcPct val="107000"/>
                        </a:lnSpc>
                        <a:spcAft>
                          <a:spcPts val="0"/>
                        </a:spcAft>
                      </a:pPr>
                      <a:r>
                        <a:rPr lang="de-DE" sz="1100" dirty="0">
                          <a:solidFill>
                            <a:schemeClr val="bg1"/>
                          </a:solidFill>
                          <a:effectLst/>
                        </a:rPr>
                        <a:t>1</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rowSpan="2">
                  <a:txBody>
                    <a:bodyPr/>
                    <a:lstStyle/>
                    <a:p>
                      <a:pPr algn="ctr">
                        <a:lnSpc>
                          <a:spcPct val="107000"/>
                        </a:lnSpc>
                        <a:spcAft>
                          <a:spcPts val="0"/>
                        </a:spcAft>
                      </a:pPr>
                      <a:r>
                        <a:rPr lang="de-DE" sz="1100" dirty="0">
                          <a:solidFill>
                            <a:schemeClr val="bg1"/>
                          </a:solidFill>
                          <a:effectLst/>
                        </a:rPr>
                        <a:t>2</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rowSpan="2">
                  <a:txBody>
                    <a:bodyPr/>
                    <a:lstStyle/>
                    <a:p>
                      <a:pPr algn="ctr">
                        <a:lnSpc>
                          <a:spcPct val="107000"/>
                        </a:lnSpc>
                        <a:spcAft>
                          <a:spcPts val="0"/>
                        </a:spcAft>
                      </a:pPr>
                      <a:r>
                        <a:rPr lang="de-DE" sz="1100" dirty="0">
                          <a:solidFill>
                            <a:schemeClr val="bg1"/>
                          </a:solidFill>
                          <a:effectLst/>
                        </a:rPr>
                        <a:t>3</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rowSpan="2">
                  <a:txBody>
                    <a:bodyPr/>
                    <a:lstStyle/>
                    <a:p>
                      <a:pPr algn="ctr">
                        <a:lnSpc>
                          <a:spcPct val="107000"/>
                        </a:lnSpc>
                        <a:spcAft>
                          <a:spcPts val="0"/>
                        </a:spcAft>
                      </a:pPr>
                      <a:r>
                        <a:rPr lang="de-DE" sz="1100" dirty="0">
                          <a:solidFill>
                            <a:schemeClr val="bg1"/>
                          </a:solidFill>
                          <a:effectLst/>
                        </a:rPr>
                        <a:t>4</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rowSpan="2">
                  <a:txBody>
                    <a:bodyPr/>
                    <a:lstStyle/>
                    <a:p>
                      <a:pPr algn="ctr">
                        <a:lnSpc>
                          <a:spcPct val="107000"/>
                        </a:lnSpc>
                        <a:spcAft>
                          <a:spcPts val="0"/>
                        </a:spcAft>
                      </a:pPr>
                      <a:r>
                        <a:rPr lang="de-DE" sz="1100" dirty="0">
                          <a:solidFill>
                            <a:schemeClr val="bg1"/>
                          </a:solidFill>
                          <a:effectLst/>
                        </a:rPr>
                        <a:t>5</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rowSpan="2">
                  <a:txBody>
                    <a:bodyPr/>
                    <a:lstStyle/>
                    <a:p>
                      <a:pPr algn="ctr">
                        <a:lnSpc>
                          <a:spcPct val="107000"/>
                        </a:lnSpc>
                        <a:spcAft>
                          <a:spcPts val="0"/>
                        </a:spcAft>
                      </a:pPr>
                      <a:r>
                        <a:rPr lang="de-DE" sz="1100" dirty="0">
                          <a:solidFill>
                            <a:schemeClr val="bg1"/>
                          </a:solidFill>
                          <a:effectLst/>
                        </a:rPr>
                        <a:t>6</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extLst>
                  <a:ext uri="{0D108BD9-81ED-4DB2-BD59-A6C34878D82A}">
                    <a16:rowId xmlns:a16="http://schemas.microsoft.com/office/drawing/2014/main" val="2908817779"/>
                  </a:ext>
                </a:extLst>
              </a:tr>
              <a:tr h="230575">
                <a:tc>
                  <a:txBody>
                    <a:bodyPr/>
                    <a:lstStyle/>
                    <a:p>
                      <a:pPr algn="ctr">
                        <a:lnSpc>
                          <a:spcPct val="107000"/>
                        </a:lnSpc>
                        <a:spcAft>
                          <a:spcPts val="0"/>
                        </a:spcAft>
                      </a:pPr>
                      <a:r>
                        <a:rPr lang="de-DE" sz="1100" dirty="0" smtClean="0">
                          <a:solidFill>
                            <a:schemeClr val="bg1"/>
                          </a:solidFill>
                          <a:effectLst/>
                        </a:rPr>
                        <a:t>Würfel 1</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extLst>
                  <a:ext uri="{0D108BD9-81ED-4DB2-BD59-A6C34878D82A}">
                    <a16:rowId xmlns:a16="http://schemas.microsoft.com/office/drawing/2014/main" val="1914369411"/>
                  </a:ext>
                </a:extLst>
              </a:tr>
              <a:tr h="230575">
                <a:tc>
                  <a:txBody>
                    <a:bodyPr/>
                    <a:lstStyle/>
                    <a:p>
                      <a:pPr algn="ctr">
                        <a:lnSpc>
                          <a:spcPct val="107000"/>
                        </a:lnSpc>
                        <a:spcAft>
                          <a:spcPts val="0"/>
                        </a:spcAft>
                      </a:pPr>
                      <a:r>
                        <a:rPr lang="de-DE" sz="1100" dirty="0">
                          <a:solidFill>
                            <a:schemeClr val="bg1"/>
                          </a:solidFill>
                          <a:effectLst/>
                        </a:rPr>
                        <a:t>1</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10472468"/>
                  </a:ext>
                </a:extLst>
              </a:tr>
              <a:tr h="230575">
                <a:tc>
                  <a:txBody>
                    <a:bodyPr/>
                    <a:lstStyle/>
                    <a:p>
                      <a:pPr algn="ctr">
                        <a:lnSpc>
                          <a:spcPct val="107000"/>
                        </a:lnSpc>
                        <a:spcAft>
                          <a:spcPts val="0"/>
                        </a:spcAft>
                      </a:pPr>
                      <a:r>
                        <a:rPr lang="de-DE" sz="1100" dirty="0">
                          <a:solidFill>
                            <a:schemeClr val="bg1"/>
                          </a:solidFill>
                          <a:effectLst/>
                        </a:rPr>
                        <a:t>2</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67384308"/>
                  </a:ext>
                </a:extLst>
              </a:tr>
              <a:tr h="230575">
                <a:tc>
                  <a:txBody>
                    <a:bodyPr/>
                    <a:lstStyle/>
                    <a:p>
                      <a:pPr algn="ctr">
                        <a:lnSpc>
                          <a:spcPct val="107000"/>
                        </a:lnSpc>
                        <a:spcAft>
                          <a:spcPts val="0"/>
                        </a:spcAft>
                      </a:pPr>
                      <a:r>
                        <a:rPr lang="de-DE" sz="1100" dirty="0">
                          <a:solidFill>
                            <a:schemeClr val="bg1"/>
                          </a:solidFill>
                          <a:effectLst/>
                        </a:rPr>
                        <a:t>3</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8094919"/>
                  </a:ext>
                </a:extLst>
              </a:tr>
              <a:tr h="230575">
                <a:tc>
                  <a:txBody>
                    <a:bodyPr/>
                    <a:lstStyle/>
                    <a:p>
                      <a:pPr algn="ctr">
                        <a:lnSpc>
                          <a:spcPct val="107000"/>
                        </a:lnSpc>
                        <a:spcAft>
                          <a:spcPts val="0"/>
                        </a:spcAft>
                      </a:pPr>
                      <a:r>
                        <a:rPr lang="de-DE" sz="1100" dirty="0">
                          <a:solidFill>
                            <a:schemeClr val="bg1"/>
                          </a:solidFill>
                          <a:effectLst/>
                        </a:rPr>
                        <a:t>4</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65127999"/>
                  </a:ext>
                </a:extLst>
              </a:tr>
              <a:tr h="230575">
                <a:tc>
                  <a:txBody>
                    <a:bodyPr/>
                    <a:lstStyle/>
                    <a:p>
                      <a:pPr algn="ctr">
                        <a:lnSpc>
                          <a:spcPct val="107000"/>
                        </a:lnSpc>
                        <a:spcAft>
                          <a:spcPts val="0"/>
                        </a:spcAft>
                      </a:pPr>
                      <a:r>
                        <a:rPr lang="de-DE" sz="1100" dirty="0">
                          <a:solidFill>
                            <a:schemeClr val="bg1"/>
                          </a:solidFill>
                          <a:effectLst/>
                        </a:rPr>
                        <a:t>5</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90952731"/>
                  </a:ext>
                </a:extLst>
              </a:tr>
              <a:tr h="230575">
                <a:tc>
                  <a:txBody>
                    <a:bodyPr/>
                    <a:lstStyle/>
                    <a:p>
                      <a:pPr algn="ctr">
                        <a:lnSpc>
                          <a:spcPct val="107000"/>
                        </a:lnSpc>
                        <a:spcAft>
                          <a:spcPts val="0"/>
                        </a:spcAft>
                      </a:pPr>
                      <a:r>
                        <a:rPr lang="de-DE" sz="1100" dirty="0">
                          <a:solidFill>
                            <a:schemeClr val="bg1"/>
                          </a:solidFill>
                          <a:effectLst/>
                        </a:rPr>
                        <a:t>6</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8047082"/>
                  </a:ext>
                </a:extLst>
              </a:tr>
            </a:tbl>
          </a:graphicData>
        </a:graphic>
      </p:graphicFrame>
      <p:sp>
        <p:nvSpPr>
          <p:cNvPr id="7" name="Textplatzhalter 9"/>
          <p:cNvSpPr>
            <a:spLocks noGrp="1"/>
          </p:cNvSpPr>
          <p:nvPr>
            <p:ph type="body" sz="quarter" idx="18"/>
          </p:nvPr>
        </p:nvSpPr>
        <p:spPr>
          <a:xfrm>
            <a:off x="3707904" y="91511"/>
            <a:ext cx="5300492" cy="247155"/>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1887586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Auszählen der Kombinationen</a:t>
            </a:r>
            <a:endParaRPr lang="de-DE" dirty="0"/>
          </a:p>
        </p:txBody>
      </p:sp>
      <p:graphicFrame>
        <p:nvGraphicFramePr>
          <p:cNvPr id="9" name="Inhaltsplatzhalter 4"/>
          <p:cNvGraphicFramePr>
            <a:graphicFrameLocks noGrp="1"/>
          </p:cNvGraphicFramePr>
          <p:nvPr>
            <p:ph idx="1"/>
            <p:extLst>
              <p:ext uri="{D42A27DB-BD31-4B8C-83A1-F6EECF244321}">
                <p14:modId xmlns:p14="http://schemas.microsoft.com/office/powerpoint/2010/main" val="2754331860"/>
              </p:ext>
            </p:extLst>
          </p:nvPr>
        </p:nvGraphicFramePr>
        <p:xfrm>
          <a:off x="323850" y="1125538"/>
          <a:ext cx="8425408" cy="2095232"/>
        </p:xfrm>
        <a:graphic>
          <a:graphicData uri="http://schemas.openxmlformats.org/drawingml/2006/table">
            <a:tbl>
              <a:tblPr firstRow="1" firstCol="1" bandRow="1">
                <a:tableStyleId>{5C22544A-7EE6-4342-B048-85BDC9FD1C3A}</a:tableStyleId>
              </a:tblPr>
              <a:tblGrid>
                <a:gridCol w="2979748">
                  <a:extLst>
                    <a:ext uri="{9D8B030D-6E8A-4147-A177-3AD203B41FA5}">
                      <a16:colId xmlns:a16="http://schemas.microsoft.com/office/drawing/2014/main" val="1727318630"/>
                    </a:ext>
                  </a:extLst>
                </a:gridCol>
                <a:gridCol w="907610">
                  <a:extLst>
                    <a:ext uri="{9D8B030D-6E8A-4147-A177-3AD203B41FA5}">
                      <a16:colId xmlns:a16="http://schemas.microsoft.com/office/drawing/2014/main" val="3471042269"/>
                    </a:ext>
                  </a:extLst>
                </a:gridCol>
                <a:gridCol w="907610">
                  <a:extLst>
                    <a:ext uri="{9D8B030D-6E8A-4147-A177-3AD203B41FA5}">
                      <a16:colId xmlns:a16="http://schemas.microsoft.com/office/drawing/2014/main" val="2534555456"/>
                    </a:ext>
                  </a:extLst>
                </a:gridCol>
                <a:gridCol w="907610">
                  <a:extLst>
                    <a:ext uri="{9D8B030D-6E8A-4147-A177-3AD203B41FA5}">
                      <a16:colId xmlns:a16="http://schemas.microsoft.com/office/drawing/2014/main" val="2412031021"/>
                    </a:ext>
                  </a:extLst>
                </a:gridCol>
                <a:gridCol w="907610">
                  <a:extLst>
                    <a:ext uri="{9D8B030D-6E8A-4147-A177-3AD203B41FA5}">
                      <a16:colId xmlns:a16="http://schemas.microsoft.com/office/drawing/2014/main" val="3713779807"/>
                    </a:ext>
                  </a:extLst>
                </a:gridCol>
                <a:gridCol w="907610">
                  <a:extLst>
                    <a:ext uri="{9D8B030D-6E8A-4147-A177-3AD203B41FA5}">
                      <a16:colId xmlns:a16="http://schemas.microsoft.com/office/drawing/2014/main" val="1658462280"/>
                    </a:ext>
                  </a:extLst>
                </a:gridCol>
                <a:gridCol w="907610">
                  <a:extLst>
                    <a:ext uri="{9D8B030D-6E8A-4147-A177-3AD203B41FA5}">
                      <a16:colId xmlns:a16="http://schemas.microsoft.com/office/drawing/2014/main" val="2634233243"/>
                    </a:ext>
                  </a:extLst>
                </a:gridCol>
              </a:tblGrid>
              <a:tr h="261904">
                <a:tc>
                  <a:txBody>
                    <a:bodyPr/>
                    <a:lstStyle/>
                    <a:p>
                      <a:pPr algn="ctr">
                        <a:lnSpc>
                          <a:spcPct val="107000"/>
                        </a:lnSpc>
                        <a:spcAft>
                          <a:spcPts val="0"/>
                        </a:spcAft>
                      </a:pPr>
                      <a:r>
                        <a:rPr lang="de-DE" sz="1600" dirty="0" smtClean="0">
                          <a:solidFill>
                            <a:schemeClr val="bg1"/>
                          </a:solidFill>
                          <a:effectLst/>
                          <a:latin typeface="Calibri" panose="020F0502020204030204" pitchFamily="34" charset="0"/>
                        </a:rPr>
                        <a:t>Würfel 2 </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rowSpan="2">
                  <a:txBody>
                    <a:bodyPr/>
                    <a:lstStyle/>
                    <a:p>
                      <a:pPr algn="ctr">
                        <a:lnSpc>
                          <a:spcPct val="107000"/>
                        </a:lnSpc>
                        <a:spcAft>
                          <a:spcPts val="0"/>
                        </a:spcAft>
                      </a:pPr>
                      <a:r>
                        <a:rPr lang="de-DE" sz="1600" dirty="0">
                          <a:solidFill>
                            <a:schemeClr val="bg1"/>
                          </a:solidFill>
                          <a:effectLst/>
                          <a:latin typeface="Calibri" panose="020F0502020204030204" pitchFamily="34" charset="0"/>
                        </a:rPr>
                        <a:t>1</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rowSpan="2">
                  <a:txBody>
                    <a:bodyPr/>
                    <a:lstStyle/>
                    <a:p>
                      <a:pPr algn="ctr">
                        <a:lnSpc>
                          <a:spcPct val="107000"/>
                        </a:lnSpc>
                        <a:spcAft>
                          <a:spcPts val="0"/>
                        </a:spcAft>
                      </a:pPr>
                      <a:r>
                        <a:rPr lang="de-DE" sz="1600" dirty="0">
                          <a:solidFill>
                            <a:schemeClr val="bg1"/>
                          </a:solidFill>
                          <a:effectLst/>
                          <a:latin typeface="Calibri" panose="020F0502020204030204" pitchFamily="34" charset="0"/>
                        </a:rPr>
                        <a:t>2</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rowSpan="2">
                  <a:txBody>
                    <a:bodyPr/>
                    <a:lstStyle/>
                    <a:p>
                      <a:pPr algn="ctr">
                        <a:lnSpc>
                          <a:spcPct val="107000"/>
                        </a:lnSpc>
                        <a:spcAft>
                          <a:spcPts val="0"/>
                        </a:spcAft>
                      </a:pPr>
                      <a:r>
                        <a:rPr lang="de-DE" sz="1600" dirty="0">
                          <a:solidFill>
                            <a:schemeClr val="bg1"/>
                          </a:solidFill>
                          <a:effectLst/>
                          <a:latin typeface="Calibri" panose="020F0502020204030204" pitchFamily="34" charset="0"/>
                        </a:rPr>
                        <a:t>3</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rowSpan="2">
                  <a:txBody>
                    <a:bodyPr/>
                    <a:lstStyle/>
                    <a:p>
                      <a:pPr algn="ctr">
                        <a:lnSpc>
                          <a:spcPct val="107000"/>
                        </a:lnSpc>
                        <a:spcAft>
                          <a:spcPts val="0"/>
                        </a:spcAft>
                      </a:pPr>
                      <a:r>
                        <a:rPr lang="de-DE" sz="1600" dirty="0">
                          <a:solidFill>
                            <a:schemeClr val="bg1"/>
                          </a:solidFill>
                          <a:effectLst/>
                          <a:latin typeface="Calibri" panose="020F0502020204030204" pitchFamily="34" charset="0"/>
                        </a:rPr>
                        <a:t>4</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rowSpan="2">
                  <a:txBody>
                    <a:bodyPr/>
                    <a:lstStyle/>
                    <a:p>
                      <a:pPr algn="ctr">
                        <a:lnSpc>
                          <a:spcPct val="107000"/>
                        </a:lnSpc>
                        <a:spcAft>
                          <a:spcPts val="0"/>
                        </a:spcAft>
                      </a:pPr>
                      <a:r>
                        <a:rPr lang="de-DE" sz="1600" dirty="0">
                          <a:solidFill>
                            <a:schemeClr val="bg1"/>
                          </a:solidFill>
                          <a:effectLst/>
                          <a:latin typeface="Calibri" panose="020F0502020204030204" pitchFamily="34" charset="0"/>
                        </a:rPr>
                        <a:t>5</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rowSpan="2">
                  <a:txBody>
                    <a:bodyPr/>
                    <a:lstStyle/>
                    <a:p>
                      <a:pPr algn="ctr">
                        <a:lnSpc>
                          <a:spcPct val="107000"/>
                        </a:lnSpc>
                        <a:spcAft>
                          <a:spcPts val="0"/>
                        </a:spcAft>
                      </a:pPr>
                      <a:r>
                        <a:rPr lang="de-DE" sz="1600" dirty="0">
                          <a:solidFill>
                            <a:schemeClr val="bg1"/>
                          </a:solidFill>
                          <a:effectLst/>
                          <a:latin typeface="Calibri" panose="020F0502020204030204" pitchFamily="34" charset="0"/>
                        </a:rPr>
                        <a:t>6</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extLst>
                  <a:ext uri="{0D108BD9-81ED-4DB2-BD59-A6C34878D82A}">
                    <a16:rowId xmlns:a16="http://schemas.microsoft.com/office/drawing/2014/main" val="2662949791"/>
                  </a:ext>
                </a:extLst>
              </a:tr>
              <a:tr h="261904">
                <a:tc>
                  <a:txBody>
                    <a:bodyPr/>
                    <a:lstStyle/>
                    <a:p>
                      <a:pPr algn="ctr">
                        <a:lnSpc>
                          <a:spcPct val="107000"/>
                        </a:lnSpc>
                        <a:spcAft>
                          <a:spcPts val="0"/>
                        </a:spcAft>
                      </a:pPr>
                      <a:r>
                        <a:rPr lang="de-DE" sz="1600" dirty="0" smtClean="0">
                          <a:solidFill>
                            <a:schemeClr val="bg1"/>
                          </a:solidFill>
                          <a:effectLst/>
                          <a:latin typeface="Calibri" panose="020F0502020204030204" pitchFamily="34" charset="0"/>
                        </a:rPr>
                        <a:t>Würfel 1</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extLst>
                  <a:ext uri="{0D108BD9-81ED-4DB2-BD59-A6C34878D82A}">
                    <a16:rowId xmlns:a16="http://schemas.microsoft.com/office/drawing/2014/main" val="2969926206"/>
                  </a:ext>
                </a:extLst>
              </a:tr>
              <a:tr h="261904">
                <a:tc>
                  <a:txBody>
                    <a:bodyPr/>
                    <a:lstStyle/>
                    <a:p>
                      <a:pPr algn="ctr">
                        <a:lnSpc>
                          <a:spcPct val="107000"/>
                        </a:lnSpc>
                        <a:spcAft>
                          <a:spcPts val="0"/>
                        </a:spcAft>
                      </a:pPr>
                      <a:r>
                        <a:rPr lang="de-DE" sz="1600" dirty="0">
                          <a:solidFill>
                            <a:schemeClr val="bg1"/>
                          </a:solidFill>
                          <a:effectLst/>
                          <a:latin typeface="Calibri" panose="020F0502020204030204" pitchFamily="34" charset="0"/>
                        </a:rPr>
                        <a:t>1</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0</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2</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3</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4</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5</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64886119"/>
                  </a:ext>
                </a:extLst>
              </a:tr>
              <a:tr h="261904">
                <a:tc>
                  <a:txBody>
                    <a:bodyPr/>
                    <a:lstStyle/>
                    <a:p>
                      <a:pPr algn="ctr">
                        <a:lnSpc>
                          <a:spcPct val="107000"/>
                        </a:lnSpc>
                        <a:spcAft>
                          <a:spcPts val="0"/>
                        </a:spcAft>
                      </a:pPr>
                      <a:r>
                        <a:rPr lang="de-DE" sz="1600" dirty="0">
                          <a:solidFill>
                            <a:schemeClr val="bg1"/>
                          </a:solidFill>
                          <a:effectLst/>
                          <a:latin typeface="Calibri" panose="020F0502020204030204" pitchFamily="34" charset="0"/>
                        </a:rPr>
                        <a:t>2</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0</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2</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3</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4</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83507064"/>
                  </a:ext>
                </a:extLst>
              </a:tr>
              <a:tr h="261904">
                <a:tc>
                  <a:txBody>
                    <a:bodyPr/>
                    <a:lstStyle/>
                    <a:p>
                      <a:pPr algn="ctr">
                        <a:lnSpc>
                          <a:spcPct val="107000"/>
                        </a:lnSpc>
                        <a:spcAft>
                          <a:spcPts val="0"/>
                        </a:spcAft>
                      </a:pPr>
                      <a:r>
                        <a:rPr lang="de-DE" sz="1600" dirty="0">
                          <a:solidFill>
                            <a:schemeClr val="bg1"/>
                          </a:solidFill>
                          <a:effectLst/>
                          <a:latin typeface="Calibri" panose="020F0502020204030204" pitchFamily="34" charset="0"/>
                        </a:rPr>
                        <a:t>3</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2</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0</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2</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3</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46357884"/>
                  </a:ext>
                </a:extLst>
              </a:tr>
              <a:tr h="261904">
                <a:tc>
                  <a:txBody>
                    <a:bodyPr/>
                    <a:lstStyle/>
                    <a:p>
                      <a:pPr algn="ctr">
                        <a:lnSpc>
                          <a:spcPct val="107000"/>
                        </a:lnSpc>
                        <a:spcAft>
                          <a:spcPts val="0"/>
                        </a:spcAft>
                      </a:pPr>
                      <a:r>
                        <a:rPr lang="de-DE" sz="1600" dirty="0">
                          <a:solidFill>
                            <a:schemeClr val="bg1"/>
                          </a:solidFill>
                          <a:effectLst/>
                          <a:latin typeface="Calibri" panose="020F0502020204030204" pitchFamily="34" charset="0"/>
                        </a:rPr>
                        <a:t>4</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3</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2</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0</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2</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45142499"/>
                  </a:ext>
                </a:extLst>
              </a:tr>
              <a:tr h="261904">
                <a:tc>
                  <a:txBody>
                    <a:bodyPr/>
                    <a:lstStyle/>
                    <a:p>
                      <a:pPr algn="ctr">
                        <a:lnSpc>
                          <a:spcPct val="107000"/>
                        </a:lnSpc>
                        <a:spcAft>
                          <a:spcPts val="0"/>
                        </a:spcAft>
                      </a:pPr>
                      <a:r>
                        <a:rPr lang="de-DE" sz="1600" dirty="0">
                          <a:solidFill>
                            <a:schemeClr val="bg1"/>
                          </a:solidFill>
                          <a:effectLst/>
                          <a:latin typeface="Calibri" panose="020F0502020204030204" pitchFamily="34" charset="0"/>
                        </a:rPr>
                        <a:t>5</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4</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3</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2</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0</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33456079"/>
                  </a:ext>
                </a:extLst>
              </a:tr>
              <a:tr h="261904">
                <a:tc>
                  <a:txBody>
                    <a:bodyPr/>
                    <a:lstStyle/>
                    <a:p>
                      <a:pPr algn="ctr">
                        <a:lnSpc>
                          <a:spcPct val="107000"/>
                        </a:lnSpc>
                        <a:spcAft>
                          <a:spcPts val="0"/>
                        </a:spcAft>
                      </a:pPr>
                      <a:r>
                        <a:rPr lang="de-DE" sz="1600" dirty="0">
                          <a:solidFill>
                            <a:schemeClr val="bg1"/>
                          </a:solidFill>
                          <a:effectLst/>
                          <a:latin typeface="Calibri" panose="020F0502020204030204" pitchFamily="34" charset="0"/>
                        </a:rPr>
                        <a:t>6</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5</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4</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3</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2</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0</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23924109"/>
                  </a:ext>
                </a:extLst>
              </a:tr>
            </a:tbl>
          </a:graphicData>
        </a:graphic>
      </p:graphicFrame>
      <mc:AlternateContent xmlns:mc="http://schemas.openxmlformats.org/markup-compatibility/2006" xmlns:a14="http://schemas.microsoft.com/office/drawing/2010/main">
        <mc:Choice Requires="a14">
          <p:sp>
            <p:nvSpPr>
              <p:cNvPr id="10" name="Inhaltsplatzhalter 2"/>
              <p:cNvSpPr txBox="1">
                <a:spLocks/>
              </p:cNvSpPr>
              <p:nvPr/>
            </p:nvSpPr>
            <p:spPr bwMode="auto">
              <a:xfrm>
                <a:off x="251520" y="3732754"/>
                <a:ext cx="8568952" cy="2216526"/>
              </a:xfrm>
              <a:prstGeom prst="rect">
                <a:avLst/>
              </a:prstGeom>
              <a:noFill/>
              <a:ln w="9525">
                <a:noFill/>
                <a:miter lim="800000"/>
                <a:headEnd/>
                <a:tailEnd/>
              </a:ln>
            </p:spPr>
            <p:txBody>
              <a:bodyPr vert="horz" wrap="square" lIns="0" tIns="0" rIns="91440" bIns="45720" numCol="1" anchor="t" anchorCtr="0" compatLnSpc="1">
                <a:prstTxWarp prst="textNoShape">
                  <a:avLst/>
                </a:prstTxWarp>
              </a:bodyPr>
              <a:lstStyle>
                <a:lvl1pPr marL="342900" indent="-342900" algn="l" rtl="0" fontAlgn="base">
                  <a:spcBef>
                    <a:spcPct val="20000"/>
                  </a:spcBef>
                  <a:spcAft>
                    <a:spcPct val="0"/>
                  </a:spcAft>
                  <a:buClr>
                    <a:srgbClr val="CBB98A"/>
                  </a:buClr>
                  <a:buFont typeface="Wingdings" charset="2"/>
                  <a:buChar char="§"/>
                  <a:defRPr sz="2400">
                    <a:solidFill>
                      <a:schemeClr val="tx1"/>
                    </a:solidFill>
                    <a:latin typeface="Calibri"/>
                    <a:ea typeface="+mn-ea"/>
                    <a:cs typeface="Calibri"/>
                  </a:defRPr>
                </a:lvl1pPr>
                <a:lvl2pPr marL="742950" indent="-285750" algn="l" rtl="0" fontAlgn="base">
                  <a:spcBef>
                    <a:spcPct val="20000"/>
                  </a:spcBef>
                  <a:spcAft>
                    <a:spcPct val="0"/>
                  </a:spcAft>
                  <a:buClr>
                    <a:srgbClr val="CBB98A"/>
                  </a:buClr>
                  <a:buFont typeface="Wingdings" charset="2"/>
                  <a:buChar char="§"/>
                  <a:defRPr>
                    <a:solidFill>
                      <a:schemeClr val="tx1"/>
                    </a:solidFill>
                    <a:latin typeface="Calibri"/>
                    <a:ea typeface="+mn-ea"/>
                    <a:cs typeface="Calibri"/>
                  </a:defRPr>
                </a:lvl2pPr>
                <a:lvl3pPr marL="1143000" indent="-228600" algn="l" rtl="0" fontAlgn="base">
                  <a:spcBef>
                    <a:spcPct val="20000"/>
                  </a:spcBef>
                  <a:spcAft>
                    <a:spcPct val="0"/>
                  </a:spcAft>
                  <a:buClr>
                    <a:srgbClr val="CBB98A"/>
                  </a:buClr>
                  <a:buFont typeface="Wingdings" charset="2"/>
                  <a:buChar char="§"/>
                  <a:defRPr>
                    <a:solidFill>
                      <a:schemeClr val="tx1"/>
                    </a:solidFill>
                    <a:latin typeface="Calibri"/>
                    <a:ea typeface="+mn-ea"/>
                    <a:cs typeface="Calibri"/>
                  </a:defRPr>
                </a:lvl3pPr>
                <a:lvl4pPr marL="1600200" indent="-228600" algn="l" rtl="0" fontAlgn="base">
                  <a:spcBef>
                    <a:spcPct val="20000"/>
                  </a:spcBef>
                  <a:spcAft>
                    <a:spcPct val="0"/>
                  </a:spcAft>
                  <a:buClr>
                    <a:srgbClr val="CBB98A"/>
                  </a:buClr>
                  <a:buFont typeface="Wingdings" charset="2"/>
                  <a:buChar char="§"/>
                  <a:defRPr sz="1200">
                    <a:solidFill>
                      <a:schemeClr val="tx1"/>
                    </a:solidFill>
                    <a:latin typeface="Calibri"/>
                    <a:ea typeface="+mn-ea"/>
                    <a:cs typeface="Calibri"/>
                  </a:defRPr>
                </a:lvl4pPr>
                <a:lvl5pPr marL="2057400" indent="-228600" algn="l" rtl="0" fontAlgn="base">
                  <a:spcBef>
                    <a:spcPct val="20000"/>
                  </a:spcBef>
                  <a:spcAft>
                    <a:spcPct val="0"/>
                  </a:spcAft>
                  <a:buClr>
                    <a:srgbClr val="CBB98A"/>
                  </a:buClr>
                  <a:buFont typeface="Wingdings" charset="2"/>
                  <a:buChar char="§"/>
                  <a:defRPr sz="1200">
                    <a:solidFill>
                      <a:schemeClr val="tx1"/>
                    </a:solidFill>
                    <a:latin typeface="Calibri"/>
                    <a:ea typeface="+mn-ea"/>
                    <a:cs typeface="Calibri"/>
                  </a:defRPr>
                </a:lvl5pPr>
                <a:lvl6pPr marL="2514600" indent="-228600" algn="l" rtl="0" fontAlgn="base">
                  <a:spcBef>
                    <a:spcPct val="20000"/>
                  </a:spcBef>
                  <a:spcAft>
                    <a:spcPct val="0"/>
                  </a:spcAft>
                  <a:buBlip>
                    <a:blip r:embed="rId3"/>
                  </a:buBlip>
                  <a:defRPr sz="1200">
                    <a:solidFill>
                      <a:schemeClr val="tx1"/>
                    </a:solidFill>
                    <a:latin typeface="+mn-lt"/>
                    <a:ea typeface="+mn-ea"/>
                  </a:defRPr>
                </a:lvl6pPr>
                <a:lvl7pPr marL="2971800" indent="-228600" algn="l" rtl="0" fontAlgn="base">
                  <a:spcBef>
                    <a:spcPct val="20000"/>
                  </a:spcBef>
                  <a:spcAft>
                    <a:spcPct val="0"/>
                  </a:spcAft>
                  <a:buBlip>
                    <a:blip r:embed="rId4"/>
                  </a:buBlip>
                  <a:defRPr sz="1200">
                    <a:solidFill>
                      <a:schemeClr val="tx1"/>
                    </a:solidFill>
                    <a:latin typeface="+mn-lt"/>
                    <a:ea typeface="+mn-ea"/>
                  </a:defRPr>
                </a:lvl7pPr>
                <a:lvl8pPr marL="3429000" indent="-228600" algn="l" rtl="0" fontAlgn="base">
                  <a:spcBef>
                    <a:spcPct val="20000"/>
                  </a:spcBef>
                  <a:spcAft>
                    <a:spcPct val="0"/>
                  </a:spcAft>
                  <a:buBlip>
                    <a:blip r:embed="rId4"/>
                  </a:buBlip>
                  <a:defRPr sz="1200">
                    <a:solidFill>
                      <a:schemeClr val="tx1"/>
                    </a:solidFill>
                    <a:latin typeface="+mn-lt"/>
                    <a:ea typeface="+mn-ea"/>
                  </a:defRPr>
                </a:lvl8pPr>
                <a:lvl9pPr marL="3886200" indent="-228600" algn="l" rtl="0" fontAlgn="base">
                  <a:spcBef>
                    <a:spcPct val="20000"/>
                  </a:spcBef>
                  <a:spcAft>
                    <a:spcPct val="0"/>
                  </a:spcAft>
                  <a:buBlip>
                    <a:blip r:embed="rId4"/>
                  </a:buBlip>
                  <a:defRPr sz="1200">
                    <a:solidFill>
                      <a:schemeClr val="tx1"/>
                    </a:solidFill>
                    <a:latin typeface="+mn-lt"/>
                    <a:ea typeface="+mn-ea"/>
                  </a:defRPr>
                </a:lvl9pPr>
              </a:lstStyle>
              <a:p>
                <a:pPr marL="0" lvl="0" indent="0">
                  <a:buNone/>
                  <a:defRPr/>
                </a:pPr>
                <a:r>
                  <a:rPr kumimoji="0" lang="de-DE" sz="2000" b="0" i="0" u="none" strike="noStrike" kern="0" cap="none" spc="0" normalizeH="0" baseline="0" noProof="0" dirty="0" smtClean="0">
                    <a:ln>
                      <a:noFill/>
                    </a:ln>
                    <a:solidFill>
                      <a:prstClr val="black"/>
                    </a:solidFill>
                    <a:effectLst/>
                    <a:uLnTx/>
                    <a:uFillTx/>
                    <a:ea typeface="ＭＳ Ｐゴシック"/>
                  </a:rPr>
                  <a:t>Spätestens an dieser Stelle tritt für manche </a:t>
                </a:r>
                <a:r>
                  <a:rPr lang="de-DE" sz="2000" dirty="0"/>
                  <a:t>Schülerinnen und Schüler</a:t>
                </a:r>
                <a:r>
                  <a:rPr kumimoji="0" lang="de-DE" sz="2000" b="0" i="0" u="none" strike="noStrike" kern="0" cap="none" spc="0" normalizeH="0" baseline="0" noProof="0" dirty="0" smtClean="0">
                    <a:ln>
                      <a:noFill/>
                    </a:ln>
                    <a:solidFill>
                      <a:prstClr val="black"/>
                    </a:solidFill>
                    <a:effectLst/>
                    <a:uLnTx/>
                    <a:uFillTx/>
                    <a:ea typeface="ＭＳ Ｐゴシック"/>
                  </a:rPr>
                  <a:t> die Frage auf, ob es korrekt ist, Kombinationen doppelt zu zählen:</a:t>
                </a:r>
              </a:p>
              <a:p>
                <a:pPr marL="0" marR="0" lvl="0" indent="0" algn="l" defTabSz="914400" rtl="0" eaLnBrk="1" fontAlgn="base" latinLnBrk="0" hangingPunct="1">
                  <a:lnSpc>
                    <a:spcPct val="100000"/>
                  </a:lnSpc>
                  <a:spcBef>
                    <a:spcPct val="20000"/>
                  </a:spcBef>
                  <a:spcAft>
                    <a:spcPct val="0"/>
                  </a:spcAft>
                  <a:buClr>
                    <a:srgbClr val="CBB98A"/>
                  </a:buClr>
                  <a:buSzTx/>
                  <a:buFont typeface="Wingdings" charset="2"/>
                  <a:buNone/>
                  <a:tabLst/>
                  <a:defRPr/>
                </a:pPr>
                <a:endParaRPr kumimoji="0" lang="de-DE" sz="2000" b="0" i="0" u="none" strike="noStrike" kern="0" cap="none" spc="0" normalizeH="0" baseline="0" noProof="0" dirty="0" smtClean="0">
                  <a:ln>
                    <a:noFill/>
                  </a:ln>
                  <a:solidFill>
                    <a:prstClr val="black"/>
                  </a:solidFill>
                  <a:effectLst/>
                  <a:uLnTx/>
                  <a:uFillTx/>
                  <a:ea typeface="ＭＳ Ｐゴシック"/>
                </a:endParaRPr>
              </a:p>
              <a:p>
                <a:pPr marL="0" marR="0" lvl="0" indent="0" algn="ctr" defTabSz="914400" rtl="0" eaLnBrk="1" fontAlgn="base" latinLnBrk="0" hangingPunct="1">
                  <a:lnSpc>
                    <a:spcPct val="100000"/>
                  </a:lnSpc>
                  <a:spcBef>
                    <a:spcPct val="20000"/>
                  </a:spcBef>
                  <a:spcAft>
                    <a:spcPct val="0"/>
                  </a:spcAft>
                  <a:buClr>
                    <a:srgbClr val="CBB98A"/>
                  </a:buClr>
                  <a:buSzTx/>
                  <a:buFont typeface="Wingdings" charset="2"/>
                  <a:buNone/>
                  <a:tabLst/>
                  <a:defRPr/>
                </a:pPr>
                <a:r>
                  <a:rPr kumimoji="0" lang="de-DE" sz="2000" b="0" i="1" u="none" strike="noStrike" kern="0" cap="none" spc="0" normalizeH="0" baseline="0" noProof="0" dirty="0" smtClean="0">
                    <a:ln>
                      <a:noFill/>
                    </a:ln>
                    <a:solidFill>
                      <a:prstClr val="black"/>
                    </a:solidFill>
                    <a:effectLst/>
                    <a:uLnTx/>
                    <a:uFillTx/>
                    <a:latin typeface="Calibri" panose="020F0502020204030204" pitchFamily="34" charset="0"/>
                    <a:ea typeface="ＭＳ Ｐゴシック"/>
                  </a:rPr>
                  <a:t>„Ist </a:t>
                </a:r>
                <a14:m>
                  <m:oMath xmlns:m="http://schemas.openxmlformats.org/officeDocument/2006/math">
                    <m:r>
                      <a:rPr kumimoji="0" lang="de-DE" sz="2000" b="0" i="1" u="none" strike="noStrike" kern="0" cap="none" spc="0" normalizeH="0" baseline="0" noProof="0" dirty="0" smtClean="0">
                        <a:ln>
                          <a:noFill/>
                        </a:ln>
                        <a:solidFill>
                          <a:prstClr val="black"/>
                        </a:solidFill>
                        <a:effectLst/>
                        <a:uLnTx/>
                        <a:uFillTx/>
                        <a:latin typeface="Cambria Math" panose="02040503050406030204" pitchFamily="18" charset="0"/>
                        <a:ea typeface="ＭＳ Ｐゴシック"/>
                      </a:rPr>
                      <m:t>(2|1) </m:t>
                    </m:r>
                  </m:oMath>
                </a14:m>
                <a:r>
                  <a:rPr kumimoji="0" lang="de-DE" sz="2000" b="0" i="1" u="none" strike="noStrike" kern="0" cap="none" spc="0" normalizeH="0" baseline="0" noProof="0" dirty="0" smtClean="0">
                    <a:ln>
                      <a:noFill/>
                    </a:ln>
                    <a:solidFill>
                      <a:prstClr val="black"/>
                    </a:solidFill>
                    <a:effectLst/>
                    <a:uLnTx/>
                    <a:uFillTx/>
                    <a:latin typeface="Calibri" panose="020F0502020204030204" pitchFamily="34" charset="0"/>
                    <a:ea typeface="ＭＳ Ｐゴシック"/>
                  </a:rPr>
                  <a:t>nicht dasselbe Ergebnis wie </a:t>
                </a:r>
                <a14:m>
                  <m:oMath xmlns:m="http://schemas.openxmlformats.org/officeDocument/2006/math">
                    <m:r>
                      <a:rPr kumimoji="0" lang="de-DE" sz="2000" b="0" i="1" u="none" strike="noStrike" kern="0" cap="none" spc="0" normalizeH="0" baseline="0" noProof="0" dirty="0" smtClean="0">
                        <a:ln>
                          <a:noFill/>
                        </a:ln>
                        <a:solidFill>
                          <a:prstClr val="black"/>
                        </a:solidFill>
                        <a:effectLst/>
                        <a:uLnTx/>
                        <a:uFillTx/>
                        <a:latin typeface="Cambria Math" panose="02040503050406030204" pitchFamily="18" charset="0"/>
                        <a:ea typeface="ＭＳ Ｐゴシック"/>
                      </a:rPr>
                      <m:t>(1|2)</m:t>
                    </m:r>
                  </m:oMath>
                </a14:m>
                <a:r>
                  <a:rPr kumimoji="0" lang="de-DE" sz="2000" b="0" i="1" u="none" strike="noStrike" kern="0" cap="none" spc="0" normalizeH="0" baseline="0" noProof="0" dirty="0" smtClean="0">
                    <a:ln>
                      <a:noFill/>
                    </a:ln>
                    <a:solidFill>
                      <a:prstClr val="black"/>
                    </a:solidFill>
                    <a:effectLst/>
                    <a:uLnTx/>
                    <a:uFillTx/>
                    <a:latin typeface="Calibri" panose="020F0502020204030204" pitchFamily="34" charset="0"/>
                    <a:ea typeface="ＭＳ Ｐゴシック"/>
                  </a:rPr>
                  <a:t>, man kann die Würfel unter</a:t>
                </a:r>
                <a:r>
                  <a:rPr kumimoji="0" lang="de-DE" sz="2000" b="0" i="1" u="none" strike="noStrike" kern="0" cap="none" spc="0" normalizeH="0" noProof="0" dirty="0" smtClean="0">
                    <a:ln>
                      <a:noFill/>
                    </a:ln>
                    <a:solidFill>
                      <a:prstClr val="black"/>
                    </a:solidFill>
                    <a:effectLst/>
                    <a:uLnTx/>
                    <a:uFillTx/>
                    <a:latin typeface="Calibri" panose="020F0502020204030204" pitchFamily="34" charset="0"/>
                    <a:ea typeface="ＭＳ Ｐゴシック"/>
                  </a:rPr>
                  <a:t> </a:t>
                </a:r>
                <a:r>
                  <a:rPr kumimoji="0" lang="de-DE" sz="2000" b="0" i="1" u="none" strike="noStrike" kern="0" cap="none" spc="0" normalizeH="0" baseline="0" noProof="0" dirty="0" smtClean="0">
                    <a:ln>
                      <a:noFill/>
                    </a:ln>
                    <a:solidFill>
                      <a:prstClr val="black"/>
                    </a:solidFill>
                    <a:effectLst/>
                    <a:uLnTx/>
                    <a:uFillTx/>
                    <a:latin typeface="Calibri" panose="020F0502020204030204" pitchFamily="34" charset="0"/>
                    <a:ea typeface="ＭＳ Ｐゴシック"/>
                  </a:rPr>
                  <a:t>U</a:t>
                </a:r>
                <a:r>
                  <a:rPr lang="de-DE" sz="2000" i="1" kern="0" dirty="0" err="1" smtClean="0">
                    <a:solidFill>
                      <a:prstClr val="black"/>
                    </a:solidFill>
                    <a:latin typeface="Calibri" panose="020F0502020204030204" pitchFamily="34" charset="0"/>
                    <a:ea typeface="ＭＳ Ｐゴシック"/>
                  </a:rPr>
                  <a:t>mständen</a:t>
                </a:r>
                <a:r>
                  <a:rPr kumimoji="0" lang="de-DE" sz="2000" b="0" i="1" u="none" strike="noStrike" kern="0" cap="none" spc="0" normalizeH="0" baseline="0" noProof="0" dirty="0" smtClean="0">
                    <a:ln>
                      <a:noFill/>
                    </a:ln>
                    <a:solidFill>
                      <a:prstClr val="black"/>
                    </a:solidFill>
                    <a:effectLst/>
                    <a:uLnTx/>
                    <a:uFillTx/>
                    <a:latin typeface="Calibri" panose="020F0502020204030204" pitchFamily="34" charset="0"/>
                    <a:ea typeface="ＭＳ Ｐゴシック"/>
                  </a:rPr>
                  <a:t> gar nicht unterscheiden?“</a:t>
                </a:r>
              </a:p>
              <a:p>
                <a:pPr marL="0" marR="0" lvl="0" indent="0" algn="l" defTabSz="914400" rtl="0" eaLnBrk="1" fontAlgn="base" latinLnBrk="0" hangingPunct="1">
                  <a:lnSpc>
                    <a:spcPct val="100000"/>
                  </a:lnSpc>
                  <a:spcBef>
                    <a:spcPct val="20000"/>
                  </a:spcBef>
                  <a:spcAft>
                    <a:spcPct val="0"/>
                  </a:spcAft>
                  <a:buClr>
                    <a:srgbClr val="CBB98A"/>
                  </a:buClr>
                  <a:buSzTx/>
                  <a:buFont typeface="Wingdings" charset="2"/>
                  <a:buNone/>
                  <a:tabLst/>
                  <a:defRPr/>
                </a:pPr>
                <a:endParaRPr kumimoji="0" lang="de-DE" sz="2000" b="0" i="0" u="none" strike="noStrike" kern="0" cap="none" spc="0" normalizeH="0" baseline="0" noProof="0" dirty="0" smtClean="0">
                  <a:ln>
                    <a:noFill/>
                  </a:ln>
                  <a:solidFill>
                    <a:prstClr val="black"/>
                  </a:solidFill>
                  <a:effectLst/>
                  <a:uLnTx/>
                  <a:uFillTx/>
                  <a:ea typeface="ＭＳ Ｐゴシック"/>
                </a:endParaRPr>
              </a:p>
              <a:p>
                <a:pPr marL="0" marR="0" lvl="0" indent="0" algn="l" defTabSz="914400" rtl="0" eaLnBrk="1" fontAlgn="base" latinLnBrk="0" hangingPunct="1">
                  <a:lnSpc>
                    <a:spcPct val="100000"/>
                  </a:lnSpc>
                  <a:spcBef>
                    <a:spcPct val="20000"/>
                  </a:spcBef>
                  <a:spcAft>
                    <a:spcPct val="0"/>
                  </a:spcAft>
                  <a:buClr>
                    <a:srgbClr val="CBB98A"/>
                  </a:buClr>
                  <a:buSzTx/>
                  <a:buFont typeface="Wingdings" charset="2"/>
                  <a:buNone/>
                  <a:tabLst/>
                  <a:defRPr/>
                </a:pPr>
                <a:endParaRPr kumimoji="0" lang="de-DE" sz="2400" b="0" i="0" u="none" strike="noStrike" kern="0" cap="none" spc="0" normalizeH="0" baseline="0" noProof="0" dirty="0">
                  <a:ln>
                    <a:noFill/>
                  </a:ln>
                  <a:solidFill>
                    <a:prstClr val="black"/>
                  </a:solidFill>
                  <a:effectLst/>
                  <a:uLnTx/>
                  <a:uFillTx/>
                  <a:latin typeface="Calibri"/>
                  <a:ea typeface="ＭＳ Ｐゴシック"/>
                  <a:cs typeface="Calibri"/>
                </a:endParaRPr>
              </a:p>
            </p:txBody>
          </p:sp>
        </mc:Choice>
        <mc:Fallback xmlns="">
          <p:sp>
            <p:nvSpPr>
              <p:cNvPr id="10" name="Inhaltsplatzhalter 2"/>
              <p:cNvSpPr txBox="1">
                <a:spLocks noRot="1" noChangeAspect="1" noMove="1" noResize="1" noEditPoints="1" noAdjustHandles="1" noChangeArrowheads="1" noChangeShapeType="1" noTextEdit="1"/>
              </p:cNvSpPr>
              <p:nvPr/>
            </p:nvSpPr>
            <p:spPr bwMode="auto">
              <a:xfrm>
                <a:off x="251520" y="3732754"/>
                <a:ext cx="8568952" cy="2216526"/>
              </a:xfrm>
              <a:prstGeom prst="rect">
                <a:avLst/>
              </a:prstGeom>
              <a:blipFill>
                <a:blip r:embed="rId5"/>
                <a:stretch>
                  <a:fillRect l="-1778" t="-3571"/>
                </a:stretch>
              </a:blipFill>
              <a:ln w="9525">
                <a:noFill/>
                <a:miter lim="800000"/>
                <a:headEnd/>
                <a:tailEnd/>
              </a:ln>
            </p:spPr>
            <p:txBody>
              <a:bodyPr/>
              <a:lstStyle/>
              <a:p>
                <a:r>
                  <a:rPr lang="de-DE">
                    <a:noFill/>
                  </a:rPr>
                  <a:t> </a:t>
                </a:r>
              </a:p>
            </p:txBody>
          </p:sp>
        </mc:Fallback>
      </mc:AlternateContent>
      <p:sp>
        <p:nvSpPr>
          <p:cNvPr id="6" name="Textplatzhalter 9"/>
          <p:cNvSpPr>
            <a:spLocks noGrp="1"/>
          </p:cNvSpPr>
          <p:nvPr>
            <p:ph type="body" sz="quarter" idx="18"/>
          </p:nvPr>
        </p:nvSpPr>
        <p:spPr>
          <a:xfrm>
            <a:off x="3707904" y="91511"/>
            <a:ext cx="5300492" cy="275377"/>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3537627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Auszählen der Kombinationen</a:t>
            </a:r>
            <a:endParaRPr lang="de-DE" dirty="0"/>
          </a:p>
        </p:txBody>
      </p:sp>
      <mc:AlternateContent xmlns:mc="http://schemas.openxmlformats.org/markup-compatibility/2006" xmlns:a14="http://schemas.microsoft.com/office/drawing/2010/main">
        <mc:Choice Requires="a14">
          <p:sp>
            <p:nvSpPr>
              <p:cNvPr id="5" name="Inhaltsplatzhalter 4"/>
              <p:cNvSpPr>
                <a:spLocks noGrp="1"/>
              </p:cNvSpPr>
              <p:nvPr>
                <p:ph idx="1"/>
              </p:nvPr>
            </p:nvSpPr>
            <p:spPr/>
            <p:txBody>
              <a:bodyPr/>
              <a:lstStyle/>
              <a:p>
                <a:pPr lvl="0" algn="ctr">
                  <a:spcBef>
                    <a:spcPct val="20000"/>
                  </a:spcBef>
                  <a:spcAft>
                    <a:spcPct val="0"/>
                  </a:spcAft>
                  <a:buClr>
                    <a:srgbClr val="CBB98A"/>
                  </a:buClr>
                  <a:defRPr/>
                </a:pPr>
                <a:r>
                  <a:rPr lang="de-DE" i="1" dirty="0">
                    <a:solidFill>
                      <a:prstClr val="black"/>
                    </a:solidFill>
                  </a:rPr>
                  <a:t>„Ist </a:t>
                </a:r>
                <a14:m>
                  <m:oMath xmlns:m="http://schemas.openxmlformats.org/officeDocument/2006/math">
                    <m:r>
                      <a:rPr lang="de-DE" i="1" dirty="0" smtClean="0">
                        <a:solidFill>
                          <a:prstClr val="black"/>
                        </a:solidFill>
                        <a:latin typeface="Cambria Math" panose="02040503050406030204" pitchFamily="18" charset="0"/>
                      </a:rPr>
                      <m:t>(2|1) </m:t>
                    </m:r>
                  </m:oMath>
                </a14:m>
                <a:r>
                  <a:rPr lang="de-DE" i="1" dirty="0">
                    <a:solidFill>
                      <a:prstClr val="black"/>
                    </a:solidFill>
                  </a:rPr>
                  <a:t>nicht dasselbe Ergebnis wie </a:t>
                </a:r>
                <a14:m>
                  <m:oMath xmlns:m="http://schemas.openxmlformats.org/officeDocument/2006/math">
                    <m:r>
                      <a:rPr lang="de-DE" i="1" dirty="0" smtClean="0">
                        <a:solidFill>
                          <a:prstClr val="black"/>
                        </a:solidFill>
                        <a:latin typeface="Cambria Math" panose="02040503050406030204" pitchFamily="18" charset="0"/>
                      </a:rPr>
                      <m:t>(1|2)</m:t>
                    </m:r>
                  </m:oMath>
                </a14:m>
                <a:r>
                  <a:rPr lang="de-DE" i="1" dirty="0" smtClean="0">
                    <a:solidFill>
                      <a:prstClr val="black"/>
                    </a:solidFill>
                  </a:rPr>
                  <a:t>, </a:t>
                </a:r>
                <a:r>
                  <a:rPr lang="de-DE" i="1" dirty="0">
                    <a:solidFill>
                      <a:prstClr val="black"/>
                    </a:solidFill>
                  </a:rPr>
                  <a:t>man kann die Würfel u</a:t>
                </a:r>
                <a:r>
                  <a:rPr lang="de-DE" i="1" dirty="0" smtClean="0">
                    <a:solidFill>
                      <a:prstClr val="black"/>
                    </a:solidFill>
                  </a:rPr>
                  <a:t>. U</a:t>
                </a:r>
                <a:r>
                  <a:rPr lang="de-DE" i="1" dirty="0">
                    <a:solidFill>
                      <a:prstClr val="black"/>
                    </a:solidFill>
                  </a:rPr>
                  <a:t>. gar nicht unterscheiden</a:t>
                </a:r>
                <a:r>
                  <a:rPr lang="de-DE" i="1" dirty="0" smtClean="0">
                    <a:solidFill>
                      <a:prstClr val="black"/>
                    </a:solidFill>
                  </a:rPr>
                  <a:t>?“</a:t>
                </a:r>
              </a:p>
              <a:p>
                <a:pPr lvl="0" algn="ctr">
                  <a:spcBef>
                    <a:spcPct val="20000"/>
                  </a:spcBef>
                  <a:spcAft>
                    <a:spcPct val="0"/>
                  </a:spcAft>
                  <a:buClr>
                    <a:srgbClr val="CBB98A"/>
                  </a:buClr>
                  <a:defRPr/>
                </a:pPr>
                <a:endParaRPr lang="de-DE" sz="2400" i="1" dirty="0">
                  <a:solidFill>
                    <a:prstClr val="black"/>
                  </a:solidFill>
                </a:endParaRPr>
              </a:p>
              <a:p>
                <a:pPr lvl="0">
                  <a:spcBef>
                    <a:spcPct val="20000"/>
                  </a:spcBef>
                  <a:spcAft>
                    <a:spcPct val="0"/>
                  </a:spcAft>
                  <a:buClr>
                    <a:srgbClr val="CBB98A"/>
                  </a:buClr>
                  <a:defRPr/>
                </a:pPr>
                <a:r>
                  <a:rPr lang="de-DE" dirty="0">
                    <a:solidFill>
                      <a:prstClr val="black"/>
                    </a:solidFill>
                  </a:rPr>
                  <a:t>Ausdifferenzieren der Frage zentral für Unterricht:</a:t>
                </a:r>
              </a:p>
              <a:p>
                <a:pPr marL="342900" lvl="0" indent="-342900">
                  <a:spcBef>
                    <a:spcPct val="20000"/>
                  </a:spcBef>
                  <a:spcAft>
                    <a:spcPct val="0"/>
                  </a:spcAft>
                  <a:buFont typeface="Wingdings" charset="2"/>
                  <a:buChar char="§"/>
                  <a:defRPr/>
                </a:pPr>
                <a:r>
                  <a:rPr lang="de-DE" b="1" dirty="0">
                    <a:solidFill>
                      <a:prstClr val="black"/>
                    </a:solidFill>
                  </a:rPr>
                  <a:t>Welche Ergebnismenge soll man unterscheiden?</a:t>
                </a:r>
              </a:p>
              <a:p>
                <a:pPr marL="742950" lvl="1" indent="-285750">
                  <a:spcAft>
                    <a:spcPct val="0"/>
                  </a:spcAft>
                  <a:buClr>
                    <a:srgbClr val="CBB98A"/>
                  </a:buClr>
                  <a:buFont typeface="Wingdings" charset="2"/>
                  <a:buChar char="§"/>
                  <a:defRPr/>
                </a:pPr>
                <a:r>
                  <a:rPr lang="de-DE" sz="2000" dirty="0">
                    <a:solidFill>
                      <a:prstClr val="black"/>
                    </a:solidFill>
                  </a:rPr>
                  <a:t>Modell 1: Die Würfel werden (künstlich) unterschieden.</a:t>
                </a:r>
              </a:p>
              <a:p>
                <a:pPr marL="742950" lvl="1" indent="-285750">
                  <a:spcAft>
                    <a:spcPct val="0"/>
                  </a:spcAft>
                  <a:buClr>
                    <a:srgbClr val="CBB98A"/>
                  </a:buClr>
                  <a:buFont typeface="Wingdings" charset="2"/>
                  <a:buChar char="§"/>
                  <a:defRPr/>
                </a:pPr>
                <a:r>
                  <a:rPr lang="de-DE" sz="2000" dirty="0">
                    <a:solidFill>
                      <a:prstClr val="black"/>
                    </a:solidFill>
                  </a:rPr>
                  <a:t>Modell 2: Die Würfel werden nicht unterschieden</a:t>
                </a:r>
                <a:r>
                  <a:rPr lang="de-DE" sz="2000" dirty="0" smtClean="0">
                    <a:solidFill>
                      <a:prstClr val="black"/>
                    </a:solidFill>
                  </a:rPr>
                  <a:t>.</a:t>
                </a:r>
              </a:p>
              <a:p>
                <a:pPr marL="742950" lvl="1" indent="-285750">
                  <a:spcAft>
                    <a:spcPct val="0"/>
                  </a:spcAft>
                  <a:buClr>
                    <a:srgbClr val="CBB98A"/>
                  </a:buClr>
                  <a:buFont typeface="Wingdings" charset="2"/>
                  <a:buChar char="§"/>
                  <a:defRPr/>
                </a:pPr>
                <a:endParaRPr lang="de-DE" sz="2000" dirty="0">
                  <a:solidFill>
                    <a:prstClr val="black"/>
                  </a:solidFill>
                </a:endParaRPr>
              </a:p>
              <a:p>
                <a:pPr marL="342900" lvl="0" indent="-342900">
                  <a:spcBef>
                    <a:spcPct val="20000"/>
                  </a:spcBef>
                  <a:spcAft>
                    <a:spcPct val="0"/>
                  </a:spcAft>
                  <a:buFont typeface="Wingdings" charset="2"/>
                  <a:buChar char="§"/>
                  <a:defRPr/>
                </a:pPr>
                <a:r>
                  <a:rPr lang="de-DE" b="1" dirty="0">
                    <a:solidFill>
                      <a:prstClr val="black"/>
                    </a:solidFill>
                  </a:rPr>
                  <a:t>Welche Wahrscheinlichkeiten kann man den Ergebnissen zuordnen?</a:t>
                </a:r>
              </a:p>
              <a:p>
                <a:pPr marL="742950" lvl="1" indent="-285750">
                  <a:spcAft>
                    <a:spcPct val="0"/>
                  </a:spcAft>
                  <a:buClr>
                    <a:srgbClr val="CBB98A"/>
                  </a:buClr>
                  <a:buFont typeface="Wingdings" charset="2"/>
                  <a:buChar char="§"/>
                  <a:defRPr/>
                </a:pPr>
                <a:r>
                  <a:rPr lang="de-DE" sz="2000" dirty="0">
                    <a:solidFill>
                      <a:prstClr val="black"/>
                    </a:solidFill>
                  </a:rPr>
                  <a:t>Modell 1: 36 mögliche gleichwahrscheinliche Fälle</a:t>
                </a:r>
              </a:p>
              <a:p>
                <a:pPr marL="742950" lvl="1" indent="-285750">
                  <a:spcAft>
                    <a:spcPct val="0"/>
                  </a:spcAft>
                  <a:buClr>
                    <a:srgbClr val="CBB98A"/>
                  </a:buClr>
                  <a:buFont typeface="Wingdings" charset="2"/>
                  <a:buChar char="§"/>
                  <a:defRPr/>
                </a:pPr>
                <a:r>
                  <a:rPr lang="de-DE" sz="2000" dirty="0">
                    <a:solidFill>
                      <a:prstClr val="black"/>
                    </a:solidFill>
                  </a:rPr>
                  <a:t>Modell 2: 21 mögliche Fälle</a:t>
                </a:r>
              </a:p>
              <a:p>
                <a:pPr marL="1143000" lvl="2" indent="-228600">
                  <a:spcAft>
                    <a:spcPct val="0"/>
                  </a:spcAft>
                  <a:buFont typeface="Wingdings" charset="2"/>
                  <a:buChar char="§"/>
                  <a:defRPr/>
                </a:pPr>
                <a:r>
                  <a:rPr lang="de-DE" sz="2000" dirty="0">
                    <a:solidFill>
                      <a:prstClr val="black"/>
                    </a:solidFill>
                  </a:rPr>
                  <a:t>a) Alle 21 Fälle sind gleichwahrscheinlich.</a:t>
                </a:r>
              </a:p>
              <a:p>
                <a:pPr marL="1143000" lvl="2" indent="-228600">
                  <a:spcAft>
                    <a:spcPct val="0"/>
                  </a:spcAft>
                  <a:buFont typeface="Wingdings" charset="2"/>
                  <a:buChar char="§"/>
                  <a:defRPr/>
                </a:pPr>
                <a:r>
                  <a:rPr lang="de-DE" sz="2000" dirty="0">
                    <a:solidFill>
                      <a:prstClr val="black"/>
                    </a:solidFill>
                  </a:rPr>
                  <a:t>b) Die 21 Fälle haben nicht die </a:t>
                </a:r>
                <a:r>
                  <a:rPr lang="de-DE" sz="2000" dirty="0" smtClean="0">
                    <a:solidFill>
                      <a:prstClr val="black"/>
                    </a:solidFill>
                  </a:rPr>
                  <a:t>gleiche Wahrscheinlichkeit.</a:t>
                </a:r>
                <a:endParaRPr lang="de-DE" sz="2000" dirty="0">
                  <a:solidFill>
                    <a:prstClr val="black"/>
                  </a:solidFill>
                </a:endParaRPr>
              </a:p>
              <a:p>
                <a:endParaRPr lang="de-DE" dirty="0"/>
              </a:p>
            </p:txBody>
          </p:sp>
        </mc:Choice>
        <mc:Fallback xmlns="">
          <p:sp>
            <p:nvSpPr>
              <p:cNvPr id="5" name="Inhaltsplatzhalter 4"/>
              <p:cNvSpPr>
                <a:spLocks noGrp="1" noRot="1" noChangeAspect="1" noMove="1" noResize="1" noEditPoints="1" noAdjustHandles="1" noChangeArrowheads="1" noChangeShapeType="1" noTextEdit="1"/>
              </p:cNvSpPr>
              <p:nvPr>
                <p:ph idx="1"/>
              </p:nvPr>
            </p:nvSpPr>
            <p:spPr>
              <a:blipFill rotWithShape="0">
                <a:blip r:embed="rId3"/>
                <a:stretch>
                  <a:fillRect l="-579" t="-1469"/>
                </a:stretch>
              </a:blipFill>
            </p:spPr>
            <p:txBody>
              <a:bodyPr/>
              <a:lstStyle/>
              <a:p>
                <a:r>
                  <a:rPr lang="de-DE">
                    <a:noFill/>
                  </a:rPr>
                  <a:t> </a:t>
                </a:r>
              </a:p>
            </p:txBody>
          </p:sp>
        </mc:Fallback>
      </mc:AlternateContent>
      <p:sp>
        <p:nvSpPr>
          <p:cNvPr id="7" name="Textplatzhalter 9"/>
          <p:cNvSpPr>
            <a:spLocks noGrp="1"/>
          </p:cNvSpPr>
          <p:nvPr>
            <p:ph type="body" sz="quarter" idx="18"/>
          </p:nvPr>
        </p:nvSpPr>
        <p:spPr>
          <a:xfrm>
            <a:off x="3707904" y="91512"/>
            <a:ext cx="5300492" cy="218932"/>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15354695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2"/>
          <p:cNvSpPr txBox="1">
            <a:spLocks/>
          </p:cNvSpPr>
          <p:nvPr/>
        </p:nvSpPr>
        <p:spPr bwMode="auto">
          <a:xfrm>
            <a:off x="324000" y="3732753"/>
            <a:ext cx="8496944" cy="2583963"/>
          </a:xfrm>
          <a:prstGeom prst="rect">
            <a:avLst/>
          </a:prstGeom>
          <a:noFill/>
          <a:ln w="9525">
            <a:noFill/>
            <a:miter lim="800000"/>
            <a:headEnd/>
            <a:tailEnd/>
          </a:ln>
        </p:spPr>
        <p:txBody>
          <a:bodyPr vert="horz" wrap="square" lIns="0" tIns="0" rIns="91440" bIns="45720" numCol="1" anchor="t" anchorCtr="0" compatLnSpc="1">
            <a:prstTxWarp prst="textNoShape">
              <a:avLst/>
            </a:prstTxWarp>
          </a:bodyPr>
          <a:lstStyle>
            <a:lvl1pPr marL="342900" indent="-342900" algn="l" rtl="0" fontAlgn="base">
              <a:spcBef>
                <a:spcPct val="20000"/>
              </a:spcBef>
              <a:spcAft>
                <a:spcPct val="0"/>
              </a:spcAft>
              <a:buClr>
                <a:srgbClr val="CBB98A"/>
              </a:buClr>
              <a:buFont typeface="Wingdings" charset="2"/>
              <a:buChar char="§"/>
              <a:defRPr sz="2400">
                <a:solidFill>
                  <a:schemeClr val="tx1"/>
                </a:solidFill>
                <a:latin typeface="Calibri"/>
                <a:ea typeface="+mn-ea"/>
                <a:cs typeface="Calibri"/>
              </a:defRPr>
            </a:lvl1pPr>
            <a:lvl2pPr marL="742950" indent="-285750" algn="l" rtl="0" fontAlgn="base">
              <a:spcBef>
                <a:spcPct val="20000"/>
              </a:spcBef>
              <a:spcAft>
                <a:spcPct val="0"/>
              </a:spcAft>
              <a:buClr>
                <a:srgbClr val="CBB98A"/>
              </a:buClr>
              <a:buFont typeface="Wingdings" charset="2"/>
              <a:buChar char="§"/>
              <a:defRPr>
                <a:solidFill>
                  <a:schemeClr val="tx1"/>
                </a:solidFill>
                <a:latin typeface="Calibri"/>
                <a:ea typeface="+mn-ea"/>
                <a:cs typeface="Calibri"/>
              </a:defRPr>
            </a:lvl2pPr>
            <a:lvl3pPr marL="1143000" indent="-228600" algn="l" rtl="0" fontAlgn="base">
              <a:spcBef>
                <a:spcPct val="20000"/>
              </a:spcBef>
              <a:spcAft>
                <a:spcPct val="0"/>
              </a:spcAft>
              <a:buClr>
                <a:srgbClr val="CBB98A"/>
              </a:buClr>
              <a:buFont typeface="Wingdings" charset="2"/>
              <a:buChar char="§"/>
              <a:defRPr>
                <a:solidFill>
                  <a:schemeClr val="tx1"/>
                </a:solidFill>
                <a:latin typeface="Calibri"/>
                <a:ea typeface="+mn-ea"/>
                <a:cs typeface="Calibri"/>
              </a:defRPr>
            </a:lvl3pPr>
            <a:lvl4pPr marL="1600200" indent="-228600" algn="l" rtl="0" fontAlgn="base">
              <a:spcBef>
                <a:spcPct val="20000"/>
              </a:spcBef>
              <a:spcAft>
                <a:spcPct val="0"/>
              </a:spcAft>
              <a:buClr>
                <a:srgbClr val="CBB98A"/>
              </a:buClr>
              <a:buFont typeface="Wingdings" charset="2"/>
              <a:buChar char="§"/>
              <a:defRPr sz="1200">
                <a:solidFill>
                  <a:schemeClr val="tx1"/>
                </a:solidFill>
                <a:latin typeface="Calibri"/>
                <a:ea typeface="+mn-ea"/>
                <a:cs typeface="Calibri"/>
              </a:defRPr>
            </a:lvl4pPr>
            <a:lvl5pPr marL="2057400" indent="-228600" algn="l" rtl="0" fontAlgn="base">
              <a:spcBef>
                <a:spcPct val="20000"/>
              </a:spcBef>
              <a:spcAft>
                <a:spcPct val="0"/>
              </a:spcAft>
              <a:buClr>
                <a:srgbClr val="CBB98A"/>
              </a:buClr>
              <a:buFont typeface="Wingdings" charset="2"/>
              <a:buChar char="§"/>
              <a:defRPr sz="1200">
                <a:solidFill>
                  <a:schemeClr val="tx1"/>
                </a:solidFill>
                <a:latin typeface="Calibri"/>
                <a:ea typeface="+mn-ea"/>
                <a:cs typeface="Calibri"/>
              </a:defRPr>
            </a:lvl5pPr>
            <a:lvl6pPr marL="2514600" indent="-228600" algn="l" rtl="0" fontAlgn="base">
              <a:spcBef>
                <a:spcPct val="20000"/>
              </a:spcBef>
              <a:spcAft>
                <a:spcPct val="0"/>
              </a:spcAft>
              <a:buBlip>
                <a:blip r:embed="rId3"/>
              </a:buBlip>
              <a:defRPr sz="1200">
                <a:solidFill>
                  <a:schemeClr val="tx1"/>
                </a:solidFill>
                <a:latin typeface="+mn-lt"/>
                <a:ea typeface="+mn-ea"/>
              </a:defRPr>
            </a:lvl6pPr>
            <a:lvl7pPr marL="2971800" indent="-228600" algn="l" rtl="0" fontAlgn="base">
              <a:spcBef>
                <a:spcPct val="20000"/>
              </a:spcBef>
              <a:spcAft>
                <a:spcPct val="0"/>
              </a:spcAft>
              <a:buBlip>
                <a:blip r:embed="rId4"/>
              </a:buBlip>
              <a:defRPr sz="1200">
                <a:solidFill>
                  <a:schemeClr val="tx1"/>
                </a:solidFill>
                <a:latin typeface="+mn-lt"/>
                <a:ea typeface="+mn-ea"/>
              </a:defRPr>
            </a:lvl7pPr>
            <a:lvl8pPr marL="3429000" indent="-228600" algn="l" rtl="0" fontAlgn="base">
              <a:spcBef>
                <a:spcPct val="20000"/>
              </a:spcBef>
              <a:spcAft>
                <a:spcPct val="0"/>
              </a:spcAft>
              <a:buBlip>
                <a:blip r:embed="rId4"/>
              </a:buBlip>
              <a:defRPr sz="1200">
                <a:solidFill>
                  <a:schemeClr val="tx1"/>
                </a:solidFill>
                <a:latin typeface="+mn-lt"/>
                <a:ea typeface="+mn-ea"/>
              </a:defRPr>
            </a:lvl8pPr>
            <a:lvl9pPr marL="3886200" indent="-228600" algn="l" rtl="0" fontAlgn="base">
              <a:spcBef>
                <a:spcPct val="20000"/>
              </a:spcBef>
              <a:spcAft>
                <a:spcPct val="0"/>
              </a:spcAft>
              <a:buBlip>
                <a:blip r:embed="rId4"/>
              </a:buBlip>
              <a:defRPr sz="1200">
                <a:solidFill>
                  <a:schemeClr val="tx1"/>
                </a:solidFill>
                <a:latin typeface="+mn-lt"/>
                <a:ea typeface="+mn-ea"/>
              </a:defRPr>
            </a:lvl9pPr>
          </a:lstStyle>
          <a:p>
            <a:pPr marL="0" marR="0" lvl="0" indent="0" algn="l" defTabSz="914400" rtl="0" eaLnBrk="1" fontAlgn="base" latinLnBrk="0" hangingPunct="1">
              <a:lnSpc>
                <a:spcPct val="100000"/>
              </a:lnSpc>
              <a:spcBef>
                <a:spcPct val="20000"/>
              </a:spcBef>
              <a:spcAft>
                <a:spcPct val="0"/>
              </a:spcAft>
              <a:buClr>
                <a:srgbClr val="CBB98A"/>
              </a:buClr>
              <a:buSzTx/>
              <a:buFont typeface="Wingdings" charset="2"/>
              <a:buNone/>
              <a:tabLst/>
              <a:defRPr/>
            </a:pPr>
            <a:r>
              <a:rPr kumimoji="0" lang="de-DE" sz="2000" b="0" i="0" u="none" strike="noStrike" kern="0" cap="none" spc="0" normalizeH="0" baseline="0" noProof="0" dirty="0">
                <a:ln>
                  <a:noFill/>
                </a:ln>
                <a:solidFill>
                  <a:prstClr val="black"/>
                </a:solidFill>
                <a:effectLst/>
                <a:uLnTx/>
                <a:uFillTx/>
                <a:latin typeface="Calibri"/>
                <a:ea typeface="ＭＳ Ｐゴシック"/>
                <a:cs typeface="Calibri"/>
              </a:rPr>
              <a:t>Variante 1: Die Würfel werden (künstlich) </a:t>
            </a:r>
            <a:r>
              <a:rPr kumimoji="0" lang="de-DE" sz="2000" b="0" i="0" u="none" strike="noStrike" kern="0" cap="none" spc="0" normalizeH="0" baseline="0" noProof="0" dirty="0" smtClean="0">
                <a:ln>
                  <a:noFill/>
                </a:ln>
                <a:solidFill>
                  <a:prstClr val="black"/>
                </a:solidFill>
                <a:effectLst/>
                <a:uLnTx/>
                <a:uFillTx/>
                <a:latin typeface="Calibri"/>
                <a:ea typeface="ＭＳ Ｐゴシック"/>
                <a:cs typeface="Calibri"/>
              </a:rPr>
              <a:t>unterschieden: 36 Fälle, </a:t>
            </a:r>
            <a:br>
              <a:rPr kumimoji="0" lang="de-DE" sz="2000" b="0" i="0" u="none" strike="noStrike" kern="0" cap="none" spc="0" normalizeH="0" baseline="0" noProof="0" dirty="0" smtClean="0">
                <a:ln>
                  <a:noFill/>
                </a:ln>
                <a:solidFill>
                  <a:prstClr val="black"/>
                </a:solidFill>
                <a:effectLst/>
                <a:uLnTx/>
                <a:uFillTx/>
                <a:latin typeface="Calibri"/>
                <a:ea typeface="ＭＳ Ｐゴシック"/>
                <a:cs typeface="Calibri"/>
              </a:rPr>
            </a:br>
            <a:r>
              <a:rPr kumimoji="0" lang="de-DE" sz="2000" b="0" i="0" u="none" strike="noStrike" kern="0" cap="none" spc="0" normalizeH="0" baseline="0" noProof="0" dirty="0" smtClean="0">
                <a:ln>
                  <a:noFill/>
                </a:ln>
                <a:solidFill>
                  <a:prstClr val="black"/>
                </a:solidFill>
                <a:effectLst/>
                <a:uLnTx/>
                <a:uFillTx/>
                <a:latin typeface="Calibri"/>
                <a:ea typeface="ＭＳ Ｐゴシック"/>
                <a:cs typeface="Calibri"/>
              </a:rPr>
              <a:t>                       	rot und schwarz in der Tabelle</a:t>
            </a:r>
            <a:endParaRPr kumimoji="0" lang="de-DE" sz="2000" b="0" i="0" u="none" strike="noStrike" kern="0" cap="none" spc="0" normalizeH="0" baseline="0" noProof="0" dirty="0">
              <a:ln>
                <a:noFill/>
              </a:ln>
              <a:solidFill>
                <a:prstClr val="black"/>
              </a:solidFill>
              <a:effectLst/>
              <a:uLnTx/>
              <a:uFillTx/>
              <a:latin typeface="Calibri"/>
              <a:ea typeface="ＭＳ Ｐゴシック"/>
              <a:cs typeface="Calibri"/>
            </a:endParaRPr>
          </a:p>
          <a:p>
            <a:pPr marL="0" marR="0" lvl="0" indent="0" algn="l" defTabSz="914400" rtl="0" eaLnBrk="1" fontAlgn="base" latinLnBrk="0" hangingPunct="1">
              <a:lnSpc>
                <a:spcPct val="100000"/>
              </a:lnSpc>
              <a:spcBef>
                <a:spcPct val="20000"/>
              </a:spcBef>
              <a:spcAft>
                <a:spcPct val="0"/>
              </a:spcAft>
              <a:buClr>
                <a:srgbClr val="CBB98A"/>
              </a:buClr>
              <a:buSzTx/>
              <a:buFont typeface="Wingdings" charset="2"/>
              <a:buNone/>
              <a:tabLst/>
              <a:defRPr/>
            </a:pPr>
            <a:r>
              <a:rPr kumimoji="0" lang="de-DE" sz="2000" b="0" i="0" u="none" strike="noStrike" kern="0" cap="none" spc="0" normalizeH="0" baseline="0" noProof="0" dirty="0">
                <a:ln>
                  <a:noFill/>
                </a:ln>
                <a:solidFill>
                  <a:prstClr val="black"/>
                </a:solidFill>
                <a:effectLst/>
                <a:uLnTx/>
                <a:uFillTx/>
                <a:latin typeface="Calibri"/>
                <a:ea typeface="ＭＳ Ｐゴシック"/>
                <a:cs typeface="Calibri"/>
              </a:rPr>
              <a:t>Variante </a:t>
            </a:r>
            <a:r>
              <a:rPr kumimoji="0" lang="de-DE" sz="2000" b="0" i="0" u="none" strike="noStrike" kern="0" cap="none" spc="0" normalizeH="0" baseline="0" noProof="0" dirty="0" smtClean="0">
                <a:ln>
                  <a:noFill/>
                </a:ln>
                <a:solidFill>
                  <a:prstClr val="black"/>
                </a:solidFill>
                <a:effectLst/>
                <a:uLnTx/>
                <a:uFillTx/>
                <a:latin typeface="Calibri"/>
                <a:ea typeface="ＭＳ Ｐゴシック"/>
                <a:cs typeface="Calibri"/>
              </a:rPr>
              <a:t>2a: </a:t>
            </a:r>
            <a:r>
              <a:rPr kumimoji="0" lang="de-DE" sz="2000" b="0" i="0" u="none" strike="noStrike" kern="0" cap="none" spc="0" normalizeH="0" baseline="0" noProof="0" dirty="0">
                <a:ln>
                  <a:noFill/>
                </a:ln>
                <a:solidFill>
                  <a:prstClr val="black"/>
                </a:solidFill>
                <a:effectLst/>
                <a:uLnTx/>
                <a:uFillTx/>
                <a:latin typeface="Calibri"/>
                <a:ea typeface="ＭＳ Ｐゴシック"/>
                <a:cs typeface="Calibri"/>
              </a:rPr>
              <a:t>Die Würfel werden nicht </a:t>
            </a:r>
            <a:r>
              <a:rPr kumimoji="0" lang="de-DE" sz="2000" b="0" i="0" u="none" strike="noStrike" kern="0" cap="none" spc="0" normalizeH="0" baseline="0" noProof="0" dirty="0" smtClean="0">
                <a:ln>
                  <a:noFill/>
                </a:ln>
                <a:solidFill>
                  <a:prstClr val="black"/>
                </a:solidFill>
                <a:effectLst/>
                <a:uLnTx/>
                <a:uFillTx/>
                <a:latin typeface="Calibri"/>
                <a:ea typeface="ＭＳ Ｐゴシック"/>
                <a:cs typeface="Calibri"/>
              </a:rPr>
              <a:t>unterschieden: 21 Fälle. </a:t>
            </a:r>
          </a:p>
          <a:p>
            <a:pPr marL="0" marR="0" lvl="0" indent="0" algn="l" defTabSz="914400" rtl="0" eaLnBrk="1" fontAlgn="base" latinLnBrk="0" hangingPunct="1">
              <a:lnSpc>
                <a:spcPct val="100000"/>
              </a:lnSpc>
              <a:spcBef>
                <a:spcPct val="20000"/>
              </a:spcBef>
              <a:spcAft>
                <a:spcPct val="0"/>
              </a:spcAft>
              <a:buClr>
                <a:srgbClr val="CBB98A"/>
              </a:buClr>
              <a:buSzTx/>
              <a:buFont typeface="Wingdings" charset="2"/>
              <a:buNone/>
              <a:tabLst/>
              <a:defRPr/>
            </a:pPr>
            <a:r>
              <a:rPr lang="de-DE" sz="2000" kern="0" dirty="0">
                <a:solidFill>
                  <a:prstClr val="black"/>
                </a:solidFill>
                <a:ea typeface="ＭＳ Ｐゴシック"/>
              </a:rPr>
              <a:t>	</a:t>
            </a:r>
            <a:r>
              <a:rPr lang="de-DE" sz="2000" kern="0" dirty="0" smtClean="0">
                <a:solidFill>
                  <a:prstClr val="black"/>
                </a:solidFill>
                <a:ea typeface="ＭＳ Ｐゴシック"/>
              </a:rPr>
              <a:t>	</a:t>
            </a:r>
            <a:r>
              <a:rPr kumimoji="0" lang="de-DE" sz="2000" b="0" i="0" u="none" strike="noStrike" kern="0" cap="none" spc="0" normalizeH="0" baseline="0" noProof="0" dirty="0" smtClean="0">
                <a:ln>
                  <a:noFill/>
                </a:ln>
                <a:solidFill>
                  <a:prstClr val="black"/>
                </a:solidFill>
                <a:effectLst/>
                <a:uLnTx/>
                <a:uFillTx/>
                <a:latin typeface="Calibri"/>
                <a:ea typeface="ＭＳ Ｐゴシック"/>
                <a:cs typeface="Calibri"/>
              </a:rPr>
              <a:t>Die 21 Fälle haben die gleiche Wahrscheinlichkeit, </a:t>
            </a:r>
            <a:br>
              <a:rPr kumimoji="0" lang="de-DE" sz="2000" b="0" i="0" u="none" strike="noStrike" kern="0" cap="none" spc="0" normalizeH="0" baseline="0" noProof="0" dirty="0" smtClean="0">
                <a:ln>
                  <a:noFill/>
                </a:ln>
                <a:solidFill>
                  <a:prstClr val="black"/>
                </a:solidFill>
                <a:effectLst/>
                <a:uLnTx/>
                <a:uFillTx/>
                <a:latin typeface="Calibri"/>
                <a:ea typeface="ＭＳ Ｐゴシック"/>
                <a:cs typeface="Calibri"/>
              </a:rPr>
            </a:br>
            <a:r>
              <a:rPr kumimoji="0" lang="de-DE" sz="2000" b="0" i="0" u="none" strike="noStrike" kern="0" cap="none" spc="0" normalizeH="0" baseline="0" noProof="0" dirty="0" smtClean="0">
                <a:ln>
                  <a:noFill/>
                </a:ln>
                <a:solidFill>
                  <a:prstClr val="black"/>
                </a:solidFill>
                <a:effectLst/>
                <a:uLnTx/>
                <a:uFillTx/>
                <a:latin typeface="Calibri"/>
                <a:ea typeface="ＭＳ Ｐゴシック"/>
                <a:cs typeface="Calibri"/>
              </a:rPr>
              <a:t>		nur rot in der Tabelle.</a:t>
            </a:r>
            <a:endParaRPr lang="de-DE" kern="0" dirty="0">
              <a:solidFill>
                <a:prstClr val="black"/>
              </a:solidFill>
              <a:ea typeface="ＭＳ Ｐゴシック"/>
            </a:endParaRPr>
          </a:p>
          <a:p>
            <a:pPr marL="0" marR="0" lvl="0" indent="0" algn="l" defTabSz="914400" rtl="0" eaLnBrk="1" fontAlgn="base" latinLnBrk="0" hangingPunct="1">
              <a:lnSpc>
                <a:spcPct val="100000"/>
              </a:lnSpc>
              <a:spcBef>
                <a:spcPct val="20000"/>
              </a:spcBef>
              <a:spcAft>
                <a:spcPct val="0"/>
              </a:spcAft>
              <a:buClr>
                <a:srgbClr val="CBB98A"/>
              </a:buClr>
              <a:buSzTx/>
              <a:buFont typeface="Wingdings" charset="2"/>
              <a:buNone/>
              <a:tabLst/>
              <a:defRPr/>
            </a:pPr>
            <a:endParaRPr kumimoji="0" lang="de-DE" sz="2400" b="0" i="0" u="none" strike="noStrike" kern="0" cap="none" spc="0" normalizeH="0" baseline="0" noProof="0" dirty="0" smtClean="0">
              <a:ln>
                <a:noFill/>
              </a:ln>
              <a:solidFill>
                <a:prstClr val="black"/>
              </a:solidFill>
              <a:effectLst/>
              <a:uLnTx/>
              <a:uFillTx/>
              <a:latin typeface="Calibri"/>
              <a:ea typeface="ＭＳ Ｐゴシック"/>
              <a:cs typeface="Calibri"/>
            </a:endParaRPr>
          </a:p>
          <a:p>
            <a:pPr marL="0" marR="0" lvl="0" indent="0" algn="l" defTabSz="914400" rtl="0" eaLnBrk="1" fontAlgn="base" latinLnBrk="0" hangingPunct="1">
              <a:lnSpc>
                <a:spcPct val="100000"/>
              </a:lnSpc>
              <a:spcBef>
                <a:spcPct val="20000"/>
              </a:spcBef>
              <a:spcAft>
                <a:spcPct val="0"/>
              </a:spcAft>
              <a:buClr>
                <a:srgbClr val="CBB98A"/>
              </a:buClr>
              <a:buSzTx/>
              <a:buFont typeface="Wingdings" charset="2"/>
              <a:buNone/>
              <a:tabLst/>
              <a:defRPr/>
            </a:pPr>
            <a:r>
              <a:rPr kumimoji="0" lang="de-DE" sz="2000" b="0" i="0" u="none" strike="noStrike" kern="0" cap="none" spc="0" normalizeH="0" baseline="0" noProof="0" dirty="0" smtClean="0">
                <a:ln>
                  <a:noFill/>
                </a:ln>
                <a:solidFill>
                  <a:prstClr val="black"/>
                </a:solidFill>
                <a:effectLst/>
                <a:uLnTx/>
                <a:uFillTx/>
                <a:latin typeface="Calibri"/>
                <a:ea typeface="ＭＳ Ｐゴシック"/>
                <a:cs typeface="Calibri"/>
              </a:rPr>
              <a:t>In diesen beiden Fällen sind Laplace-Ansätze möglich.</a:t>
            </a:r>
            <a:endParaRPr kumimoji="0" lang="de-DE" sz="2000" b="0" i="0" u="none" strike="noStrike" kern="0" cap="none" spc="0" normalizeH="0" baseline="0" noProof="0" dirty="0">
              <a:ln>
                <a:noFill/>
              </a:ln>
              <a:solidFill>
                <a:prstClr val="black"/>
              </a:solidFill>
              <a:effectLst/>
              <a:uLnTx/>
              <a:uFillTx/>
              <a:latin typeface="Calibri"/>
              <a:ea typeface="ＭＳ Ｐゴシック"/>
              <a:cs typeface="Calibri"/>
            </a:endParaRPr>
          </a:p>
        </p:txBody>
      </p:sp>
      <p:sp>
        <p:nvSpPr>
          <p:cNvPr id="2" name="Titel 1"/>
          <p:cNvSpPr>
            <a:spLocks noGrp="1"/>
          </p:cNvSpPr>
          <p:nvPr>
            <p:ph type="title"/>
          </p:nvPr>
        </p:nvSpPr>
        <p:spPr/>
        <p:txBody>
          <a:bodyPr>
            <a:normAutofit/>
          </a:bodyPr>
          <a:lstStyle/>
          <a:p>
            <a:r>
              <a:rPr lang="de-DE" dirty="0" smtClean="0"/>
              <a:t>Auszählen der Kombinationen</a:t>
            </a:r>
            <a:endParaRPr lang="de-DE" dirty="0"/>
          </a:p>
        </p:txBody>
      </p:sp>
      <p:graphicFrame>
        <p:nvGraphicFramePr>
          <p:cNvPr id="10" name="Inhaltsplatzhalter 4"/>
          <p:cNvGraphicFramePr>
            <a:graphicFrameLocks noGrp="1"/>
          </p:cNvGraphicFramePr>
          <p:nvPr>
            <p:ph idx="1"/>
            <p:extLst>
              <p:ext uri="{D42A27DB-BD31-4B8C-83A1-F6EECF244321}">
                <p14:modId xmlns:p14="http://schemas.microsoft.com/office/powerpoint/2010/main" val="3596737441"/>
              </p:ext>
            </p:extLst>
          </p:nvPr>
        </p:nvGraphicFramePr>
        <p:xfrm>
          <a:off x="179512" y="1090507"/>
          <a:ext cx="6110657" cy="2336980"/>
        </p:xfrm>
        <a:graphic>
          <a:graphicData uri="http://schemas.openxmlformats.org/drawingml/2006/table">
            <a:tbl>
              <a:tblPr firstRow="1" firstCol="1" bandRow="1">
                <a:tableStyleId>{5C22544A-7EE6-4342-B048-85BDC9FD1C3A}</a:tableStyleId>
              </a:tblPr>
              <a:tblGrid>
                <a:gridCol w="1236581">
                  <a:extLst>
                    <a:ext uri="{9D8B030D-6E8A-4147-A177-3AD203B41FA5}">
                      <a16:colId xmlns:a16="http://schemas.microsoft.com/office/drawing/2014/main" val="1727318630"/>
                    </a:ext>
                  </a:extLst>
                </a:gridCol>
                <a:gridCol w="812346">
                  <a:extLst>
                    <a:ext uri="{9D8B030D-6E8A-4147-A177-3AD203B41FA5}">
                      <a16:colId xmlns:a16="http://schemas.microsoft.com/office/drawing/2014/main" val="3471042269"/>
                    </a:ext>
                  </a:extLst>
                </a:gridCol>
                <a:gridCol w="812346">
                  <a:extLst>
                    <a:ext uri="{9D8B030D-6E8A-4147-A177-3AD203B41FA5}">
                      <a16:colId xmlns:a16="http://schemas.microsoft.com/office/drawing/2014/main" val="2534555456"/>
                    </a:ext>
                  </a:extLst>
                </a:gridCol>
                <a:gridCol w="812346">
                  <a:extLst>
                    <a:ext uri="{9D8B030D-6E8A-4147-A177-3AD203B41FA5}">
                      <a16:colId xmlns:a16="http://schemas.microsoft.com/office/drawing/2014/main" val="2412031021"/>
                    </a:ext>
                  </a:extLst>
                </a:gridCol>
                <a:gridCol w="812346">
                  <a:extLst>
                    <a:ext uri="{9D8B030D-6E8A-4147-A177-3AD203B41FA5}">
                      <a16:colId xmlns:a16="http://schemas.microsoft.com/office/drawing/2014/main" val="3713779807"/>
                    </a:ext>
                  </a:extLst>
                </a:gridCol>
                <a:gridCol w="812346">
                  <a:extLst>
                    <a:ext uri="{9D8B030D-6E8A-4147-A177-3AD203B41FA5}">
                      <a16:colId xmlns:a16="http://schemas.microsoft.com/office/drawing/2014/main" val="1658462280"/>
                    </a:ext>
                  </a:extLst>
                </a:gridCol>
                <a:gridCol w="812346">
                  <a:extLst>
                    <a:ext uri="{9D8B030D-6E8A-4147-A177-3AD203B41FA5}">
                      <a16:colId xmlns:a16="http://schemas.microsoft.com/office/drawing/2014/main" val="2634233243"/>
                    </a:ext>
                  </a:extLst>
                </a:gridCol>
              </a:tblGrid>
              <a:tr h="261904">
                <a:tc>
                  <a:txBody>
                    <a:bodyPr/>
                    <a:lstStyle/>
                    <a:p>
                      <a:pPr algn="ctr">
                        <a:lnSpc>
                          <a:spcPct val="107000"/>
                        </a:lnSpc>
                        <a:spcAft>
                          <a:spcPts val="0"/>
                        </a:spcAft>
                      </a:pPr>
                      <a:r>
                        <a:rPr lang="de-DE" sz="1200" dirty="0" smtClean="0">
                          <a:solidFill>
                            <a:schemeClr val="bg1"/>
                          </a:solidFill>
                          <a:effectLst/>
                          <a:latin typeface="Calibri" panose="020F0502020204030204" pitchFamily="34" charset="0"/>
                        </a:rPr>
                        <a:t>Würfel 2 </a:t>
                      </a:r>
                      <a:endParaRPr lang="de-DE"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rowSpan="2">
                  <a:txBody>
                    <a:bodyPr/>
                    <a:lstStyle/>
                    <a:p>
                      <a:pPr algn="ctr">
                        <a:lnSpc>
                          <a:spcPct val="107000"/>
                        </a:lnSpc>
                        <a:spcAft>
                          <a:spcPts val="0"/>
                        </a:spcAft>
                      </a:pPr>
                      <a:r>
                        <a:rPr lang="de-DE" sz="1600" dirty="0">
                          <a:solidFill>
                            <a:schemeClr val="bg1"/>
                          </a:solidFill>
                          <a:effectLst/>
                          <a:latin typeface="Calibri" panose="020F0502020204030204" pitchFamily="34" charset="0"/>
                        </a:rPr>
                        <a:t>1</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rowSpan="2">
                  <a:txBody>
                    <a:bodyPr/>
                    <a:lstStyle/>
                    <a:p>
                      <a:pPr algn="ctr">
                        <a:lnSpc>
                          <a:spcPct val="107000"/>
                        </a:lnSpc>
                        <a:spcAft>
                          <a:spcPts val="0"/>
                        </a:spcAft>
                      </a:pPr>
                      <a:r>
                        <a:rPr lang="de-DE" sz="1600" dirty="0">
                          <a:solidFill>
                            <a:schemeClr val="bg1"/>
                          </a:solidFill>
                          <a:effectLst/>
                          <a:latin typeface="Calibri" panose="020F0502020204030204" pitchFamily="34" charset="0"/>
                        </a:rPr>
                        <a:t>2</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rowSpan="2">
                  <a:txBody>
                    <a:bodyPr/>
                    <a:lstStyle/>
                    <a:p>
                      <a:pPr algn="ctr">
                        <a:lnSpc>
                          <a:spcPct val="107000"/>
                        </a:lnSpc>
                        <a:spcAft>
                          <a:spcPts val="0"/>
                        </a:spcAft>
                      </a:pPr>
                      <a:r>
                        <a:rPr lang="de-DE" sz="1600" dirty="0">
                          <a:solidFill>
                            <a:schemeClr val="bg1"/>
                          </a:solidFill>
                          <a:effectLst/>
                          <a:latin typeface="Calibri" panose="020F0502020204030204" pitchFamily="34" charset="0"/>
                        </a:rPr>
                        <a:t>3</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rowSpan="2">
                  <a:txBody>
                    <a:bodyPr/>
                    <a:lstStyle/>
                    <a:p>
                      <a:pPr algn="ctr">
                        <a:lnSpc>
                          <a:spcPct val="107000"/>
                        </a:lnSpc>
                        <a:spcAft>
                          <a:spcPts val="0"/>
                        </a:spcAft>
                      </a:pPr>
                      <a:r>
                        <a:rPr lang="de-DE" sz="1600" dirty="0">
                          <a:solidFill>
                            <a:schemeClr val="bg1"/>
                          </a:solidFill>
                          <a:effectLst/>
                          <a:latin typeface="Calibri" panose="020F0502020204030204" pitchFamily="34" charset="0"/>
                        </a:rPr>
                        <a:t>4</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rowSpan="2">
                  <a:txBody>
                    <a:bodyPr/>
                    <a:lstStyle/>
                    <a:p>
                      <a:pPr algn="ctr">
                        <a:lnSpc>
                          <a:spcPct val="107000"/>
                        </a:lnSpc>
                        <a:spcAft>
                          <a:spcPts val="0"/>
                        </a:spcAft>
                      </a:pPr>
                      <a:r>
                        <a:rPr lang="de-DE" sz="1600" dirty="0">
                          <a:solidFill>
                            <a:schemeClr val="bg1"/>
                          </a:solidFill>
                          <a:effectLst/>
                          <a:latin typeface="Calibri" panose="020F0502020204030204" pitchFamily="34" charset="0"/>
                        </a:rPr>
                        <a:t>5</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rowSpan="2">
                  <a:txBody>
                    <a:bodyPr/>
                    <a:lstStyle/>
                    <a:p>
                      <a:pPr algn="ctr">
                        <a:lnSpc>
                          <a:spcPct val="107000"/>
                        </a:lnSpc>
                        <a:spcAft>
                          <a:spcPts val="0"/>
                        </a:spcAft>
                      </a:pPr>
                      <a:r>
                        <a:rPr lang="de-DE" sz="1600" dirty="0">
                          <a:solidFill>
                            <a:schemeClr val="bg1"/>
                          </a:solidFill>
                          <a:effectLst/>
                          <a:latin typeface="Calibri" panose="020F0502020204030204" pitchFamily="34" charset="0"/>
                        </a:rPr>
                        <a:t>6</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extLst>
                  <a:ext uri="{0D108BD9-81ED-4DB2-BD59-A6C34878D82A}">
                    <a16:rowId xmlns:a16="http://schemas.microsoft.com/office/drawing/2014/main" val="2662949791"/>
                  </a:ext>
                </a:extLst>
              </a:tr>
              <a:tr h="261904">
                <a:tc>
                  <a:txBody>
                    <a:bodyPr/>
                    <a:lstStyle/>
                    <a:p>
                      <a:pPr algn="ctr">
                        <a:lnSpc>
                          <a:spcPct val="107000"/>
                        </a:lnSpc>
                        <a:spcAft>
                          <a:spcPts val="0"/>
                        </a:spcAft>
                      </a:pPr>
                      <a:r>
                        <a:rPr lang="de-DE" sz="1200" dirty="0" smtClean="0">
                          <a:solidFill>
                            <a:schemeClr val="bg1"/>
                          </a:solidFill>
                          <a:effectLst/>
                          <a:latin typeface="Calibri" panose="020F0502020204030204" pitchFamily="34" charset="0"/>
                        </a:rPr>
                        <a:t>Würfel 1</a:t>
                      </a:r>
                      <a:endParaRPr lang="de-DE"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extLst>
                  <a:ext uri="{0D108BD9-81ED-4DB2-BD59-A6C34878D82A}">
                    <a16:rowId xmlns:a16="http://schemas.microsoft.com/office/drawing/2014/main" val="2969926206"/>
                  </a:ext>
                </a:extLst>
              </a:tr>
              <a:tr h="261904">
                <a:tc>
                  <a:txBody>
                    <a:bodyPr/>
                    <a:lstStyle/>
                    <a:p>
                      <a:pPr algn="ctr">
                        <a:lnSpc>
                          <a:spcPct val="107000"/>
                        </a:lnSpc>
                        <a:spcAft>
                          <a:spcPts val="0"/>
                        </a:spcAft>
                      </a:pPr>
                      <a:r>
                        <a:rPr lang="de-DE" sz="1600" dirty="0">
                          <a:solidFill>
                            <a:schemeClr val="bg1"/>
                          </a:solidFill>
                          <a:effectLst/>
                          <a:latin typeface="Calibri" panose="020F0502020204030204" pitchFamily="34" charset="0"/>
                        </a:rPr>
                        <a:t>1</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ln>
                            <a:solidFill>
                              <a:srgbClr val="C00000"/>
                            </a:solidFill>
                          </a:ln>
                          <a:solidFill>
                            <a:srgbClr val="FF0000"/>
                          </a:solidFill>
                          <a:effectLst/>
                          <a:latin typeface="Calibri" panose="020F0502020204030204" pitchFamily="34" charset="0"/>
                        </a:rPr>
                        <a:t>0</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ln>
                            <a:solidFill>
                              <a:srgbClr val="C00000"/>
                            </a:solidFill>
                          </a:ln>
                          <a:solidFill>
                            <a:srgbClr val="FF0000"/>
                          </a:solidFill>
                          <a:effectLst/>
                          <a:latin typeface="Calibri" panose="020F0502020204030204" pitchFamily="34" charset="0"/>
                        </a:rPr>
                        <a:t>1</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ln>
                            <a:solidFill>
                              <a:srgbClr val="C00000"/>
                            </a:solidFill>
                          </a:ln>
                          <a:solidFill>
                            <a:srgbClr val="FF0000"/>
                          </a:solidFill>
                          <a:effectLst/>
                          <a:latin typeface="Calibri" panose="020F0502020204030204" pitchFamily="34" charset="0"/>
                        </a:rPr>
                        <a:t>2</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ln>
                            <a:solidFill>
                              <a:srgbClr val="C00000"/>
                            </a:solidFill>
                          </a:ln>
                          <a:solidFill>
                            <a:srgbClr val="FF0000"/>
                          </a:solidFill>
                          <a:effectLst/>
                          <a:latin typeface="Calibri" panose="020F0502020204030204" pitchFamily="34" charset="0"/>
                        </a:rPr>
                        <a:t>3</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ln>
                            <a:solidFill>
                              <a:srgbClr val="C00000"/>
                            </a:solidFill>
                          </a:ln>
                          <a:solidFill>
                            <a:srgbClr val="FF0000"/>
                          </a:solidFill>
                          <a:effectLst/>
                          <a:latin typeface="Calibri" panose="020F0502020204030204" pitchFamily="34" charset="0"/>
                        </a:rPr>
                        <a:t>4</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ln>
                            <a:solidFill>
                              <a:srgbClr val="C00000"/>
                            </a:solidFill>
                          </a:ln>
                          <a:solidFill>
                            <a:srgbClr val="FF0000"/>
                          </a:solidFill>
                          <a:effectLst/>
                          <a:latin typeface="Calibri" panose="020F0502020204030204" pitchFamily="34" charset="0"/>
                        </a:rPr>
                        <a:t>5</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64886119"/>
                  </a:ext>
                </a:extLst>
              </a:tr>
              <a:tr h="261904">
                <a:tc>
                  <a:txBody>
                    <a:bodyPr/>
                    <a:lstStyle/>
                    <a:p>
                      <a:pPr algn="ctr">
                        <a:lnSpc>
                          <a:spcPct val="107000"/>
                        </a:lnSpc>
                        <a:spcAft>
                          <a:spcPts val="0"/>
                        </a:spcAft>
                      </a:pPr>
                      <a:r>
                        <a:rPr lang="de-DE" sz="1600" dirty="0">
                          <a:solidFill>
                            <a:schemeClr val="bg1"/>
                          </a:solidFill>
                          <a:effectLst/>
                          <a:latin typeface="Calibri" panose="020F0502020204030204" pitchFamily="34" charset="0"/>
                        </a:rPr>
                        <a:t>2</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rPr>
                        <a:t>0</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1</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ln>
                            <a:solidFill>
                              <a:srgbClr val="C00000"/>
                            </a:solidFill>
                          </a:ln>
                          <a:solidFill>
                            <a:srgbClr val="FF0000"/>
                          </a:solidFill>
                          <a:effectLst/>
                          <a:latin typeface="Calibri" panose="020F0502020204030204" pitchFamily="34" charset="0"/>
                        </a:rPr>
                        <a:t>2</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ln>
                            <a:solidFill>
                              <a:srgbClr val="C00000"/>
                            </a:solidFill>
                          </a:ln>
                          <a:solidFill>
                            <a:srgbClr val="FF0000"/>
                          </a:solidFill>
                          <a:effectLst/>
                          <a:latin typeface="Calibri" panose="020F0502020204030204" pitchFamily="34" charset="0"/>
                        </a:rPr>
                        <a:t>3</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ln>
                            <a:solidFill>
                              <a:srgbClr val="C00000"/>
                            </a:solidFill>
                          </a:ln>
                          <a:solidFill>
                            <a:srgbClr val="FF0000"/>
                          </a:solidFill>
                          <a:effectLst/>
                          <a:latin typeface="Calibri" panose="020F0502020204030204" pitchFamily="34" charset="0"/>
                        </a:rPr>
                        <a:t>4</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83507064"/>
                  </a:ext>
                </a:extLst>
              </a:tr>
              <a:tr h="261904">
                <a:tc>
                  <a:txBody>
                    <a:bodyPr/>
                    <a:lstStyle/>
                    <a:p>
                      <a:pPr algn="ctr">
                        <a:lnSpc>
                          <a:spcPct val="107000"/>
                        </a:lnSpc>
                        <a:spcAft>
                          <a:spcPts val="0"/>
                        </a:spcAft>
                      </a:pPr>
                      <a:r>
                        <a:rPr lang="de-DE" sz="1600" dirty="0">
                          <a:solidFill>
                            <a:schemeClr val="bg1"/>
                          </a:solidFill>
                          <a:effectLst/>
                          <a:latin typeface="Calibri" panose="020F0502020204030204" pitchFamily="34" charset="0"/>
                        </a:rPr>
                        <a:t>3</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2</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ln>
                            <a:solidFill>
                              <a:srgbClr val="C00000"/>
                            </a:solidFill>
                          </a:ln>
                          <a:solidFill>
                            <a:srgbClr val="FF0000"/>
                          </a:solidFill>
                          <a:effectLst/>
                          <a:latin typeface="Calibri" panose="020F0502020204030204" pitchFamily="34" charset="0"/>
                        </a:rPr>
                        <a:t>0</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ln>
                            <a:solidFill>
                              <a:srgbClr val="C00000"/>
                            </a:solidFill>
                          </a:ln>
                          <a:solidFill>
                            <a:srgbClr val="FF0000"/>
                          </a:solidFill>
                          <a:effectLst/>
                          <a:latin typeface="Calibri" panose="020F0502020204030204" pitchFamily="34" charset="0"/>
                        </a:rPr>
                        <a:t>1</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ln>
                            <a:solidFill>
                              <a:srgbClr val="C00000"/>
                            </a:solidFill>
                          </a:ln>
                          <a:solidFill>
                            <a:srgbClr val="FF0000"/>
                          </a:solidFill>
                          <a:effectLst/>
                          <a:latin typeface="Calibri" panose="020F0502020204030204" pitchFamily="34" charset="0"/>
                        </a:rPr>
                        <a:t>2</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ln>
                            <a:solidFill>
                              <a:srgbClr val="C00000"/>
                            </a:solidFill>
                          </a:ln>
                          <a:solidFill>
                            <a:srgbClr val="FF0000"/>
                          </a:solidFill>
                          <a:effectLst/>
                          <a:latin typeface="Calibri" panose="020F0502020204030204" pitchFamily="34" charset="0"/>
                        </a:rPr>
                        <a:t>3</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46357884"/>
                  </a:ext>
                </a:extLst>
              </a:tr>
              <a:tr h="261904">
                <a:tc>
                  <a:txBody>
                    <a:bodyPr/>
                    <a:lstStyle/>
                    <a:p>
                      <a:pPr algn="ctr">
                        <a:lnSpc>
                          <a:spcPct val="107000"/>
                        </a:lnSpc>
                        <a:spcAft>
                          <a:spcPts val="0"/>
                        </a:spcAft>
                      </a:pPr>
                      <a:r>
                        <a:rPr lang="de-DE" sz="1600" dirty="0">
                          <a:solidFill>
                            <a:schemeClr val="bg1"/>
                          </a:solidFill>
                          <a:effectLst/>
                          <a:latin typeface="Calibri" panose="020F0502020204030204" pitchFamily="34" charset="0"/>
                        </a:rPr>
                        <a:t>4</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3</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2</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ln>
                            <a:solidFill>
                              <a:srgbClr val="C00000"/>
                            </a:solidFill>
                          </a:ln>
                          <a:solidFill>
                            <a:srgbClr val="FF0000"/>
                          </a:solidFill>
                          <a:effectLst/>
                          <a:latin typeface="Calibri" panose="020F0502020204030204" pitchFamily="34" charset="0"/>
                        </a:rPr>
                        <a:t>0</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ln>
                            <a:solidFill>
                              <a:srgbClr val="C00000"/>
                            </a:solidFill>
                          </a:ln>
                          <a:solidFill>
                            <a:srgbClr val="FF0000"/>
                          </a:solidFill>
                          <a:effectLst/>
                          <a:latin typeface="Calibri" panose="020F0502020204030204" pitchFamily="34" charset="0"/>
                        </a:rPr>
                        <a:t>1</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ln>
                            <a:solidFill>
                              <a:srgbClr val="C00000"/>
                            </a:solidFill>
                          </a:ln>
                          <a:solidFill>
                            <a:srgbClr val="FF0000"/>
                          </a:solidFill>
                          <a:effectLst/>
                          <a:latin typeface="Calibri" panose="020F0502020204030204" pitchFamily="34" charset="0"/>
                        </a:rPr>
                        <a:t>2</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45142499"/>
                  </a:ext>
                </a:extLst>
              </a:tr>
              <a:tr h="261904">
                <a:tc>
                  <a:txBody>
                    <a:bodyPr/>
                    <a:lstStyle/>
                    <a:p>
                      <a:pPr algn="ctr">
                        <a:lnSpc>
                          <a:spcPct val="107000"/>
                        </a:lnSpc>
                        <a:spcAft>
                          <a:spcPts val="0"/>
                        </a:spcAft>
                      </a:pPr>
                      <a:r>
                        <a:rPr lang="de-DE" sz="1600" dirty="0">
                          <a:solidFill>
                            <a:schemeClr val="bg1"/>
                          </a:solidFill>
                          <a:effectLst/>
                          <a:latin typeface="Calibri" panose="020F0502020204030204" pitchFamily="34" charset="0"/>
                        </a:rPr>
                        <a:t>5</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4</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3</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2</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ln>
                            <a:solidFill>
                              <a:srgbClr val="C00000"/>
                            </a:solidFill>
                          </a:ln>
                          <a:solidFill>
                            <a:srgbClr val="FF0000"/>
                          </a:solidFill>
                          <a:effectLst/>
                          <a:latin typeface="Calibri" panose="020F0502020204030204" pitchFamily="34" charset="0"/>
                        </a:rPr>
                        <a:t>0</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ln>
                            <a:solidFill>
                              <a:srgbClr val="C00000"/>
                            </a:solidFill>
                          </a:ln>
                          <a:solidFill>
                            <a:srgbClr val="FF0000"/>
                          </a:solidFill>
                          <a:effectLst/>
                          <a:latin typeface="Calibri" panose="020F0502020204030204" pitchFamily="34" charset="0"/>
                        </a:rPr>
                        <a:t>1</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33456079"/>
                  </a:ext>
                </a:extLst>
              </a:tr>
              <a:tr h="261904">
                <a:tc>
                  <a:txBody>
                    <a:bodyPr/>
                    <a:lstStyle/>
                    <a:p>
                      <a:pPr algn="ctr">
                        <a:lnSpc>
                          <a:spcPct val="107000"/>
                        </a:lnSpc>
                        <a:spcAft>
                          <a:spcPts val="0"/>
                        </a:spcAft>
                      </a:pPr>
                      <a:r>
                        <a:rPr lang="de-DE" sz="1600" dirty="0">
                          <a:solidFill>
                            <a:schemeClr val="bg1"/>
                          </a:solidFill>
                          <a:effectLst/>
                          <a:latin typeface="Calibri" panose="020F0502020204030204" pitchFamily="34" charset="0"/>
                        </a:rPr>
                        <a:t>6</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5</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4</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3</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2</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a:ln>
                            <a:solidFill>
                              <a:srgbClr val="C00000"/>
                            </a:solidFill>
                          </a:ln>
                          <a:solidFill>
                            <a:srgbClr val="FF0000"/>
                          </a:solidFill>
                          <a:effectLst/>
                          <a:latin typeface="Calibri" panose="020F0502020204030204" pitchFamily="34" charset="0"/>
                        </a:rPr>
                        <a:t>0</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473" marR="3934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23924109"/>
                  </a:ext>
                </a:extLst>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2142280156"/>
              </p:ext>
            </p:extLst>
          </p:nvPr>
        </p:nvGraphicFramePr>
        <p:xfrm>
          <a:off x="6358150" y="1090507"/>
          <a:ext cx="2717305" cy="2335966"/>
        </p:xfrm>
        <a:graphic>
          <a:graphicData uri="http://schemas.openxmlformats.org/drawingml/2006/table">
            <a:tbl>
              <a:tblPr firstRow="1" firstCol="1" bandRow="1">
                <a:tableStyleId>{5C22544A-7EE6-4342-B048-85BDC9FD1C3A}</a:tableStyleId>
              </a:tblPr>
              <a:tblGrid>
                <a:gridCol w="833425">
                  <a:extLst>
                    <a:ext uri="{9D8B030D-6E8A-4147-A177-3AD203B41FA5}">
                      <a16:colId xmlns:a16="http://schemas.microsoft.com/office/drawing/2014/main" val="3158137620"/>
                    </a:ext>
                  </a:extLst>
                </a:gridCol>
                <a:gridCol w="941940">
                  <a:extLst>
                    <a:ext uri="{9D8B030D-6E8A-4147-A177-3AD203B41FA5}">
                      <a16:colId xmlns:a16="http://schemas.microsoft.com/office/drawing/2014/main" val="4141571105"/>
                    </a:ext>
                  </a:extLst>
                </a:gridCol>
                <a:gridCol w="941940">
                  <a:extLst>
                    <a:ext uri="{9D8B030D-6E8A-4147-A177-3AD203B41FA5}">
                      <a16:colId xmlns:a16="http://schemas.microsoft.com/office/drawing/2014/main" val="484148836"/>
                    </a:ext>
                  </a:extLst>
                </a:gridCol>
              </a:tblGrid>
              <a:tr h="595504">
                <a:tc>
                  <a:txBody>
                    <a:bodyPr/>
                    <a:lstStyle/>
                    <a:p>
                      <a:pPr algn="ctr">
                        <a:lnSpc>
                          <a:spcPct val="107000"/>
                        </a:lnSpc>
                        <a:spcAft>
                          <a:spcPts val="0"/>
                        </a:spcAft>
                      </a:pPr>
                      <a:r>
                        <a:rPr lang="de-DE" sz="1600" dirty="0" smtClean="0">
                          <a:solidFill>
                            <a:schemeClr val="bg1"/>
                          </a:solidFill>
                          <a:effectLst/>
                          <a:latin typeface="Calibri" panose="020F0502020204030204" pitchFamily="34" charset="0"/>
                        </a:rPr>
                        <a:t>Diffe-renz</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dirty="0" smtClean="0">
                          <a:solidFill>
                            <a:schemeClr val="bg1"/>
                          </a:solidFill>
                          <a:effectLst/>
                          <a:latin typeface="Calibri" panose="020F0502020204030204" pitchFamily="34" charset="0"/>
                        </a:rPr>
                        <a:t>Anzahl</a:t>
                      </a:r>
                    </a:p>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Var. 1</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Anzahl</a:t>
                      </a:r>
                      <a:b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Var. 2</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extLst>
                  <a:ext uri="{0D108BD9-81ED-4DB2-BD59-A6C34878D82A}">
                    <a16:rowId xmlns:a16="http://schemas.microsoft.com/office/drawing/2014/main" val="2690334045"/>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0</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6</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6</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54185616"/>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1</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10</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5</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45088882"/>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2</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8</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4</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75115186"/>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3</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6</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3</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24318086"/>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4</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4</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2</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1268062"/>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5</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2</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1</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21958929"/>
                  </a:ext>
                </a:extLst>
              </a:tr>
            </a:tbl>
          </a:graphicData>
        </a:graphic>
      </p:graphicFrame>
      <p:sp>
        <p:nvSpPr>
          <p:cNvPr id="8"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2076263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2"/>
          <p:cNvSpPr txBox="1">
            <a:spLocks/>
          </p:cNvSpPr>
          <p:nvPr/>
        </p:nvSpPr>
        <p:spPr bwMode="auto">
          <a:xfrm>
            <a:off x="324000" y="4077072"/>
            <a:ext cx="7344816" cy="2216526"/>
          </a:xfrm>
          <a:prstGeom prst="rect">
            <a:avLst/>
          </a:prstGeom>
          <a:noFill/>
          <a:ln w="9525">
            <a:noFill/>
            <a:miter lim="800000"/>
            <a:headEnd/>
            <a:tailEnd/>
          </a:ln>
        </p:spPr>
        <p:txBody>
          <a:bodyPr vert="horz" wrap="square" lIns="0" tIns="0" rIns="91440" bIns="45720" numCol="1" anchor="t" anchorCtr="0" compatLnSpc="1">
            <a:prstTxWarp prst="textNoShape">
              <a:avLst/>
            </a:prstTxWarp>
          </a:bodyPr>
          <a:lstStyle>
            <a:lvl1pPr marL="342900" indent="-342900" algn="l" rtl="0" fontAlgn="base">
              <a:spcBef>
                <a:spcPct val="20000"/>
              </a:spcBef>
              <a:spcAft>
                <a:spcPct val="0"/>
              </a:spcAft>
              <a:buClr>
                <a:srgbClr val="CBB98A"/>
              </a:buClr>
              <a:buFont typeface="Wingdings" charset="2"/>
              <a:buChar char="§"/>
              <a:defRPr sz="2400">
                <a:solidFill>
                  <a:schemeClr val="tx1"/>
                </a:solidFill>
                <a:latin typeface="Calibri"/>
                <a:ea typeface="+mn-ea"/>
                <a:cs typeface="Calibri"/>
              </a:defRPr>
            </a:lvl1pPr>
            <a:lvl2pPr marL="742950" indent="-285750" algn="l" rtl="0" fontAlgn="base">
              <a:spcBef>
                <a:spcPct val="20000"/>
              </a:spcBef>
              <a:spcAft>
                <a:spcPct val="0"/>
              </a:spcAft>
              <a:buClr>
                <a:srgbClr val="CBB98A"/>
              </a:buClr>
              <a:buFont typeface="Wingdings" charset="2"/>
              <a:buChar char="§"/>
              <a:defRPr>
                <a:solidFill>
                  <a:schemeClr val="tx1"/>
                </a:solidFill>
                <a:latin typeface="Calibri"/>
                <a:ea typeface="+mn-ea"/>
                <a:cs typeface="Calibri"/>
              </a:defRPr>
            </a:lvl2pPr>
            <a:lvl3pPr marL="1143000" indent="-228600" algn="l" rtl="0" fontAlgn="base">
              <a:spcBef>
                <a:spcPct val="20000"/>
              </a:spcBef>
              <a:spcAft>
                <a:spcPct val="0"/>
              </a:spcAft>
              <a:buClr>
                <a:srgbClr val="CBB98A"/>
              </a:buClr>
              <a:buFont typeface="Wingdings" charset="2"/>
              <a:buChar char="§"/>
              <a:defRPr>
                <a:solidFill>
                  <a:schemeClr val="tx1"/>
                </a:solidFill>
                <a:latin typeface="Calibri"/>
                <a:ea typeface="+mn-ea"/>
                <a:cs typeface="Calibri"/>
              </a:defRPr>
            </a:lvl3pPr>
            <a:lvl4pPr marL="1600200" indent="-228600" algn="l" rtl="0" fontAlgn="base">
              <a:spcBef>
                <a:spcPct val="20000"/>
              </a:spcBef>
              <a:spcAft>
                <a:spcPct val="0"/>
              </a:spcAft>
              <a:buClr>
                <a:srgbClr val="CBB98A"/>
              </a:buClr>
              <a:buFont typeface="Wingdings" charset="2"/>
              <a:buChar char="§"/>
              <a:defRPr sz="1200">
                <a:solidFill>
                  <a:schemeClr val="tx1"/>
                </a:solidFill>
                <a:latin typeface="Calibri"/>
                <a:ea typeface="+mn-ea"/>
                <a:cs typeface="Calibri"/>
              </a:defRPr>
            </a:lvl4pPr>
            <a:lvl5pPr marL="2057400" indent="-228600" algn="l" rtl="0" fontAlgn="base">
              <a:spcBef>
                <a:spcPct val="20000"/>
              </a:spcBef>
              <a:spcAft>
                <a:spcPct val="0"/>
              </a:spcAft>
              <a:buClr>
                <a:srgbClr val="CBB98A"/>
              </a:buClr>
              <a:buFont typeface="Wingdings" charset="2"/>
              <a:buChar char="§"/>
              <a:defRPr sz="1200">
                <a:solidFill>
                  <a:schemeClr val="tx1"/>
                </a:solidFill>
                <a:latin typeface="Calibri"/>
                <a:ea typeface="+mn-ea"/>
                <a:cs typeface="Calibri"/>
              </a:defRPr>
            </a:lvl5pPr>
            <a:lvl6pPr marL="2514600" indent="-228600" algn="l" rtl="0" fontAlgn="base">
              <a:spcBef>
                <a:spcPct val="20000"/>
              </a:spcBef>
              <a:spcAft>
                <a:spcPct val="0"/>
              </a:spcAft>
              <a:buBlip>
                <a:blip r:embed="rId3"/>
              </a:buBlip>
              <a:defRPr sz="1200">
                <a:solidFill>
                  <a:schemeClr val="tx1"/>
                </a:solidFill>
                <a:latin typeface="+mn-lt"/>
                <a:ea typeface="+mn-ea"/>
              </a:defRPr>
            </a:lvl6pPr>
            <a:lvl7pPr marL="2971800" indent="-228600" algn="l" rtl="0" fontAlgn="base">
              <a:spcBef>
                <a:spcPct val="20000"/>
              </a:spcBef>
              <a:spcAft>
                <a:spcPct val="0"/>
              </a:spcAft>
              <a:buBlip>
                <a:blip r:embed="rId4"/>
              </a:buBlip>
              <a:defRPr sz="1200">
                <a:solidFill>
                  <a:schemeClr val="tx1"/>
                </a:solidFill>
                <a:latin typeface="+mn-lt"/>
                <a:ea typeface="+mn-ea"/>
              </a:defRPr>
            </a:lvl7pPr>
            <a:lvl8pPr marL="3429000" indent="-228600" algn="l" rtl="0" fontAlgn="base">
              <a:spcBef>
                <a:spcPct val="20000"/>
              </a:spcBef>
              <a:spcAft>
                <a:spcPct val="0"/>
              </a:spcAft>
              <a:buBlip>
                <a:blip r:embed="rId4"/>
              </a:buBlip>
              <a:defRPr sz="1200">
                <a:solidFill>
                  <a:schemeClr val="tx1"/>
                </a:solidFill>
                <a:latin typeface="+mn-lt"/>
                <a:ea typeface="+mn-ea"/>
              </a:defRPr>
            </a:lvl8pPr>
            <a:lvl9pPr marL="3886200" indent="-228600" algn="l" rtl="0" fontAlgn="base">
              <a:spcBef>
                <a:spcPct val="20000"/>
              </a:spcBef>
              <a:spcAft>
                <a:spcPct val="0"/>
              </a:spcAft>
              <a:buBlip>
                <a:blip r:embed="rId4"/>
              </a:buBlip>
              <a:defRPr sz="1200">
                <a:solidFill>
                  <a:schemeClr val="tx1"/>
                </a:solidFill>
                <a:latin typeface="+mn-lt"/>
                <a:ea typeface="+mn-ea"/>
              </a:defRPr>
            </a:lvl9pPr>
          </a:lstStyle>
          <a:p>
            <a:pPr marL="0" marR="0" lvl="0" indent="0" algn="l" defTabSz="914400" rtl="0" eaLnBrk="1" fontAlgn="base" latinLnBrk="0" hangingPunct="1">
              <a:lnSpc>
                <a:spcPct val="100000"/>
              </a:lnSpc>
              <a:spcBef>
                <a:spcPct val="20000"/>
              </a:spcBef>
              <a:spcAft>
                <a:spcPct val="0"/>
              </a:spcAft>
              <a:buClr>
                <a:srgbClr val="CBB98A"/>
              </a:buClr>
              <a:buSzTx/>
              <a:buFont typeface="Wingdings" charset="2"/>
              <a:buNone/>
              <a:tabLst/>
              <a:defRPr/>
            </a:pPr>
            <a:r>
              <a:rPr kumimoji="0" lang="de-DE" sz="2000" b="0" i="0" u="none" strike="noStrike" kern="0" cap="none" spc="0" normalizeH="0" baseline="0" noProof="0" dirty="0" smtClean="0">
                <a:ln>
                  <a:noFill/>
                </a:ln>
                <a:solidFill>
                  <a:prstClr val="black"/>
                </a:solidFill>
                <a:effectLst/>
                <a:uLnTx/>
                <a:uFillTx/>
                <a:latin typeface="Calibri"/>
                <a:ea typeface="ＭＳ Ｐゴシック"/>
                <a:cs typeface="Calibri"/>
              </a:rPr>
              <a:t>Laplace-Ansätze liefern unterschiedliche Wahrscheinlichkeiten.</a:t>
            </a:r>
          </a:p>
          <a:p>
            <a:pPr marL="0" marR="0" lvl="0" indent="0" algn="l" defTabSz="914400" rtl="0" eaLnBrk="1" fontAlgn="base" latinLnBrk="0" hangingPunct="1">
              <a:lnSpc>
                <a:spcPct val="100000"/>
              </a:lnSpc>
              <a:spcBef>
                <a:spcPct val="20000"/>
              </a:spcBef>
              <a:spcAft>
                <a:spcPct val="0"/>
              </a:spcAft>
              <a:buClr>
                <a:srgbClr val="CBB98A"/>
              </a:buClr>
              <a:buSzTx/>
              <a:buFont typeface="Wingdings" charset="2"/>
              <a:buNone/>
              <a:tabLst/>
              <a:defRPr/>
            </a:pPr>
            <a:endParaRPr kumimoji="0" lang="de-DE" sz="2000" b="0" i="0" u="none" strike="noStrike" kern="0" cap="none" spc="0" normalizeH="0" baseline="0" noProof="0" dirty="0">
              <a:ln>
                <a:noFill/>
              </a:ln>
              <a:solidFill>
                <a:prstClr val="black"/>
              </a:solidFill>
              <a:effectLst/>
              <a:uLnTx/>
              <a:uFillTx/>
              <a:latin typeface="Calibri"/>
              <a:ea typeface="ＭＳ Ｐゴシック"/>
              <a:cs typeface="Calibri"/>
            </a:endParaRPr>
          </a:p>
          <a:p>
            <a:pPr marL="0" marR="0" lvl="0" indent="0" algn="l" defTabSz="914400" rtl="0" eaLnBrk="1" fontAlgn="base" latinLnBrk="0" hangingPunct="1">
              <a:lnSpc>
                <a:spcPct val="100000"/>
              </a:lnSpc>
              <a:spcBef>
                <a:spcPct val="20000"/>
              </a:spcBef>
              <a:spcAft>
                <a:spcPct val="0"/>
              </a:spcAft>
              <a:buClr>
                <a:srgbClr val="CBB98A"/>
              </a:buClr>
              <a:buSzTx/>
              <a:buFont typeface="Wingdings" charset="2"/>
              <a:buNone/>
              <a:tabLst/>
              <a:defRPr/>
            </a:pPr>
            <a:r>
              <a:rPr kumimoji="0" lang="de-DE" sz="2000" b="0" i="0" u="none" strike="noStrike" kern="0" cap="none" spc="0" normalizeH="0" baseline="0" noProof="0" dirty="0" smtClean="0">
                <a:ln>
                  <a:noFill/>
                </a:ln>
                <a:solidFill>
                  <a:prstClr val="black"/>
                </a:solidFill>
                <a:effectLst/>
                <a:uLnTx/>
                <a:uFillTx/>
                <a:latin typeface="Calibri"/>
                <a:ea typeface="ＭＳ Ｐゴシック"/>
                <a:cs typeface="Calibri"/>
              </a:rPr>
              <a:t>Spätestens jetzt könnte man Experimente machen, um zu sehen, welches Modell besser auf die Daten passt.</a:t>
            </a:r>
            <a:endParaRPr kumimoji="0" lang="de-DE" sz="2000" b="0" i="0" u="none" strike="noStrike" kern="0" cap="none" spc="0" normalizeH="0" baseline="0" noProof="0" dirty="0">
              <a:ln>
                <a:noFill/>
              </a:ln>
              <a:solidFill>
                <a:prstClr val="black"/>
              </a:solidFill>
              <a:effectLst/>
              <a:uLnTx/>
              <a:uFillTx/>
              <a:latin typeface="Calibri"/>
              <a:ea typeface="ＭＳ Ｐゴシック"/>
              <a:cs typeface="Calibri"/>
            </a:endParaRPr>
          </a:p>
        </p:txBody>
      </p:sp>
      <p:sp>
        <p:nvSpPr>
          <p:cNvPr id="2" name="Titel 1"/>
          <p:cNvSpPr>
            <a:spLocks noGrp="1"/>
          </p:cNvSpPr>
          <p:nvPr>
            <p:ph type="title"/>
          </p:nvPr>
        </p:nvSpPr>
        <p:spPr/>
        <p:txBody>
          <a:bodyPr>
            <a:normAutofit/>
          </a:bodyPr>
          <a:lstStyle/>
          <a:p>
            <a:r>
              <a:rPr lang="de-DE" dirty="0" smtClean="0"/>
              <a:t>Auszählen der Kombinationen</a:t>
            </a:r>
            <a:endParaRPr lang="de-DE" dirty="0"/>
          </a:p>
        </p:txBody>
      </p:sp>
      <mc:AlternateContent xmlns:mc="http://schemas.openxmlformats.org/markup-compatibility/2006" xmlns:a14="http://schemas.microsoft.com/office/drawing/2010/main">
        <mc:Choice Requires="a14">
          <p:graphicFrame>
            <p:nvGraphicFramePr>
              <p:cNvPr id="9" name="Tabelle 8"/>
              <p:cNvGraphicFramePr>
                <a:graphicFrameLocks noGrp="1"/>
              </p:cNvGraphicFramePr>
              <p:nvPr>
                <p:extLst>
                  <p:ext uri="{D42A27DB-BD31-4B8C-83A1-F6EECF244321}">
                    <p14:modId xmlns:p14="http://schemas.microsoft.com/office/powerpoint/2010/main" val="1574763735"/>
                  </p:ext>
                </p:extLst>
              </p:nvPr>
            </p:nvGraphicFramePr>
            <p:xfrm>
              <a:off x="984574" y="1324777"/>
              <a:ext cx="5027585" cy="2335966"/>
            </p:xfrm>
            <a:graphic>
              <a:graphicData uri="http://schemas.openxmlformats.org/drawingml/2006/table">
                <a:tbl>
                  <a:tblPr firstRow="1" firstCol="1" bandRow="1">
                    <a:tableStyleId>{5C22544A-7EE6-4342-B048-85BDC9FD1C3A}</a:tableStyleId>
                  </a:tblPr>
                  <a:tblGrid>
                    <a:gridCol w="910661">
                      <a:extLst>
                        <a:ext uri="{9D8B030D-6E8A-4147-A177-3AD203B41FA5}">
                          <a16:colId xmlns:a16="http://schemas.microsoft.com/office/drawing/2014/main" val="3158137620"/>
                        </a:ext>
                      </a:extLst>
                    </a:gridCol>
                    <a:gridCol w="1029231">
                      <a:extLst>
                        <a:ext uri="{9D8B030D-6E8A-4147-A177-3AD203B41FA5}">
                          <a16:colId xmlns:a16="http://schemas.microsoft.com/office/drawing/2014/main" val="4141571105"/>
                        </a:ext>
                      </a:extLst>
                    </a:gridCol>
                    <a:gridCol w="1029231">
                      <a:extLst>
                        <a:ext uri="{9D8B030D-6E8A-4147-A177-3AD203B41FA5}">
                          <a16:colId xmlns:a16="http://schemas.microsoft.com/office/drawing/2014/main" val="484148836"/>
                        </a:ext>
                      </a:extLst>
                    </a:gridCol>
                    <a:gridCol w="1029231">
                      <a:extLst>
                        <a:ext uri="{9D8B030D-6E8A-4147-A177-3AD203B41FA5}">
                          <a16:colId xmlns:a16="http://schemas.microsoft.com/office/drawing/2014/main" val="20003"/>
                        </a:ext>
                      </a:extLst>
                    </a:gridCol>
                    <a:gridCol w="1029231">
                      <a:extLst>
                        <a:ext uri="{9D8B030D-6E8A-4147-A177-3AD203B41FA5}">
                          <a16:colId xmlns:a16="http://schemas.microsoft.com/office/drawing/2014/main" val="20004"/>
                        </a:ext>
                      </a:extLst>
                    </a:gridCol>
                  </a:tblGrid>
                  <a:tr h="595504">
                    <a:tc>
                      <a:txBody>
                        <a:bodyPr/>
                        <a:lstStyle/>
                        <a:p>
                          <a:pPr algn="ctr">
                            <a:lnSpc>
                              <a:spcPct val="107000"/>
                            </a:lnSpc>
                            <a:spcAft>
                              <a:spcPts val="0"/>
                            </a:spcAft>
                          </a:pPr>
                          <a:r>
                            <a:rPr lang="de-DE" sz="1600" dirty="0" smtClean="0">
                              <a:solidFill>
                                <a:schemeClr val="bg1"/>
                              </a:solidFill>
                              <a:effectLst/>
                              <a:latin typeface="Calibri" panose="020F0502020204030204" pitchFamily="34" charset="0"/>
                            </a:rPr>
                            <a:t>Diffe-renz</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dirty="0" smtClean="0">
                              <a:solidFill>
                                <a:schemeClr val="bg1"/>
                              </a:solidFill>
                              <a:effectLst/>
                              <a:latin typeface="Calibri" panose="020F0502020204030204" pitchFamily="34" charset="0"/>
                            </a:rPr>
                            <a:t>Anzahl</a:t>
                          </a:r>
                        </a:p>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Modell.1</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Anzahl</a:t>
                          </a:r>
                          <a:b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Modell 2</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Ws.</a:t>
                          </a:r>
                        </a:p>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Modell 1</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Ws.</a:t>
                          </a:r>
                        </a:p>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Modell 2</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extLst>
                      <a:ext uri="{0D108BD9-81ED-4DB2-BD59-A6C34878D82A}">
                        <a16:rowId xmlns:a16="http://schemas.microsoft.com/office/drawing/2014/main" val="2690334045"/>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0</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6</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6</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𝟏𝟕</m:t>
                                </m:r>
                              </m:oMath>
                            </m:oMathPara>
                          </a14:m>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𝟐𝟗</m:t>
                                </m:r>
                              </m:oMath>
                            </m:oMathPara>
                          </a14:m>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54185616"/>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1</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10</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5</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𝟐𝟖</m:t>
                                </m:r>
                              </m:oMath>
                            </m:oMathPara>
                          </a14:m>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𝟐𝟒</m:t>
                                </m:r>
                              </m:oMath>
                            </m:oMathPara>
                          </a14:m>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45088882"/>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2</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8</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4</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𝟐</m:t>
                                </m:r>
                              </m:oMath>
                            </m:oMathPara>
                          </a14:m>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𝟏𝟗</m:t>
                                </m:r>
                              </m:oMath>
                            </m:oMathPara>
                          </a14:m>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75115186"/>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3</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6</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3</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𝟏𝟕</m:t>
                                </m:r>
                              </m:oMath>
                            </m:oMathPara>
                          </a14:m>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𝟏𝟒</m:t>
                                </m:r>
                              </m:oMath>
                            </m:oMathPara>
                          </a14:m>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24318086"/>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4</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4</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2</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𝟏</m:t>
                                </m:r>
                              </m:oMath>
                            </m:oMathPara>
                          </a14:m>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m:t>
                                </m:r>
                              </m:oMath>
                            </m:oMathPara>
                          </a14:m>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1268062"/>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5</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2</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1</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𝟎𝟔</m:t>
                                </m:r>
                              </m:oMath>
                            </m:oMathPara>
                          </a14:m>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𝟎𝟓</m:t>
                                </m:r>
                              </m:oMath>
                            </m:oMathPara>
                          </a14:m>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21958929"/>
                      </a:ext>
                    </a:extLst>
                  </a:tr>
                </a:tbl>
              </a:graphicData>
            </a:graphic>
          </p:graphicFrame>
        </mc:Choice>
        <mc:Fallback xmlns="">
          <p:graphicFrame>
            <p:nvGraphicFramePr>
              <p:cNvPr id="9" name="Tabelle 8"/>
              <p:cNvGraphicFramePr>
                <a:graphicFrameLocks noGrp="1"/>
              </p:cNvGraphicFramePr>
              <p:nvPr>
                <p:extLst>
                  <p:ext uri="{D42A27DB-BD31-4B8C-83A1-F6EECF244321}">
                    <p14:modId xmlns:p14="http://schemas.microsoft.com/office/powerpoint/2010/main" val="1574763735"/>
                  </p:ext>
                </p:extLst>
              </p:nvPr>
            </p:nvGraphicFramePr>
            <p:xfrm>
              <a:off x="984574" y="1324777"/>
              <a:ext cx="5027585" cy="2335966"/>
            </p:xfrm>
            <a:graphic>
              <a:graphicData uri="http://schemas.openxmlformats.org/drawingml/2006/table">
                <a:tbl>
                  <a:tblPr firstRow="1" firstCol="1" bandRow="1">
                    <a:tableStyleId>{5C22544A-7EE6-4342-B048-85BDC9FD1C3A}</a:tableStyleId>
                  </a:tblPr>
                  <a:tblGrid>
                    <a:gridCol w="910661">
                      <a:extLst>
                        <a:ext uri="{9D8B030D-6E8A-4147-A177-3AD203B41FA5}">
                          <a16:colId xmlns="" xmlns:a16="http://schemas.microsoft.com/office/drawing/2014/main" xmlns:a14="http://schemas.microsoft.com/office/drawing/2010/main" val="3158137620"/>
                        </a:ext>
                      </a:extLst>
                    </a:gridCol>
                    <a:gridCol w="1029231">
                      <a:extLst>
                        <a:ext uri="{9D8B030D-6E8A-4147-A177-3AD203B41FA5}">
                          <a16:colId xmlns="" xmlns:a16="http://schemas.microsoft.com/office/drawing/2014/main" xmlns:a14="http://schemas.microsoft.com/office/drawing/2010/main" val="4141571105"/>
                        </a:ext>
                      </a:extLst>
                    </a:gridCol>
                    <a:gridCol w="1029231">
                      <a:extLst>
                        <a:ext uri="{9D8B030D-6E8A-4147-A177-3AD203B41FA5}">
                          <a16:colId xmlns="" xmlns:a16="http://schemas.microsoft.com/office/drawing/2014/main" xmlns:a14="http://schemas.microsoft.com/office/drawing/2010/main" val="484148836"/>
                        </a:ext>
                      </a:extLst>
                    </a:gridCol>
                    <a:gridCol w="1029231">
                      <a:extLst>
                        <a:ext uri="{9D8B030D-6E8A-4147-A177-3AD203B41FA5}">
                          <a16:colId xmlns="" xmlns:a16="http://schemas.microsoft.com/office/drawing/2014/main" xmlns:a14="http://schemas.microsoft.com/office/drawing/2010/main" val="20003"/>
                        </a:ext>
                      </a:extLst>
                    </a:gridCol>
                    <a:gridCol w="1029231">
                      <a:extLst>
                        <a:ext uri="{9D8B030D-6E8A-4147-A177-3AD203B41FA5}">
                          <a16:colId xmlns="" xmlns:a16="http://schemas.microsoft.com/office/drawing/2014/main" xmlns:a14="http://schemas.microsoft.com/office/drawing/2010/main" val="20004"/>
                        </a:ext>
                      </a:extLst>
                    </a:gridCol>
                  </a:tblGrid>
                  <a:tr h="595504">
                    <a:tc>
                      <a:txBody>
                        <a:bodyPr/>
                        <a:lstStyle/>
                        <a:p>
                          <a:pPr algn="ctr">
                            <a:lnSpc>
                              <a:spcPct val="107000"/>
                            </a:lnSpc>
                            <a:spcAft>
                              <a:spcPts val="0"/>
                            </a:spcAft>
                          </a:pPr>
                          <a:r>
                            <a:rPr lang="de-DE" sz="1600" dirty="0" smtClean="0">
                              <a:solidFill>
                                <a:schemeClr val="bg1"/>
                              </a:solidFill>
                              <a:effectLst/>
                              <a:latin typeface="Calibri" panose="020F0502020204030204" pitchFamily="34" charset="0"/>
                            </a:rPr>
                            <a:t>Diffe-renz</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dirty="0" smtClean="0">
                              <a:solidFill>
                                <a:schemeClr val="bg1"/>
                              </a:solidFill>
                              <a:effectLst/>
                              <a:latin typeface="Calibri" panose="020F0502020204030204" pitchFamily="34" charset="0"/>
                            </a:rPr>
                            <a:t>Anzahl</a:t>
                          </a:r>
                        </a:p>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Modell.1</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Anzahl</a:t>
                          </a:r>
                          <a:b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Modell 2</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Ws.</a:t>
                          </a:r>
                        </a:p>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Modell 1</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Ws.</a:t>
                          </a:r>
                        </a:p>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Modell 2</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extLst>
                      <a:ext uri="{0D108BD9-81ED-4DB2-BD59-A6C34878D82A}">
                        <a16:rowId xmlns="" xmlns:a16="http://schemas.microsoft.com/office/drawing/2014/main" xmlns:a14="http://schemas.microsoft.com/office/drawing/2010/main" val="2690334045"/>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0</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6</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6</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5"/>
                          <a:stretch>
                            <a:fillRect l="-289349" t="-222917" r="-101183" b="-522917"/>
                          </a:stretch>
                        </a:blip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5"/>
                          <a:stretch>
                            <a:fillRect l="-389349" t="-222917" r="-1183" b="-522917"/>
                          </a:stretch>
                        </a:blipFill>
                      </a:tcPr>
                    </a:tc>
                    <a:extLst>
                      <a:ext uri="{0D108BD9-81ED-4DB2-BD59-A6C34878D82A}">
                        <a16:rowId xmlns="" xmlns:a16="http://schemas.microsoft.com/office/drawing/2014/main" xmlns:a14="http://schemas.microsoft.com/office/drawing/2010/main" val="1154185616"/>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1</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10</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5</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5"/>
                          <a:stretch>
                            <a:fillRect l="-289349" t="-329787" r="-101183" b="-434043"/>
                          </a:stretch>
                        </a:blip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5"/>
                          <a:stretch>
                            <a:fillRect l="-389349" t="-329787" r="-1183" b="-434043"/>
                          </a:stretch>
                        </a:blipFill>
                      </a:tcPr>
                    </a:tc>
                    <a:extLst>
                      <a:ext uri="{0D108BD9-81ED-4DB2-BD59-A6C34878D82A}">
                        <a16:rowId xmlns="" xmlns:a16="http://schemas.microsoft.com/office/drawing/2014/main" xmlns:a14="http://schemas.microsoft.com/office/drawing/2010/main" val="2345088882"/>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2</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8</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4</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5"/>
                          <a:stretch>
                            <a:fillRect l="-289349" t="-420833" r="-101183" b="-325000"/>
                          </a:stretch>
                        </a:blip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5"/>
                          <a:stretch>
                            <a:fillRect l="-389349" t="-420833" r="-1183" b="-325000"/>
                          </a:stretch>
                        </a:blipFill>
                      </a:tcPr>
                    </a:tc>
                    <a:extLst>
                      <a:ext uri="{0D108BD9-81ED-4DB2-BD59-A6C34878D82A}">
                        <a16:rowId xmlns="" xmlns:a16="http://schemas.microsoft.com/office/drawing/2014/main" xmlns:a14="http://schemas.microsoft.com/office/drawing/2010/main" val="975115186"/>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3</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6</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3</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5"/>
                          <a:stretch>
                            <a:fillRect l="-289349" t="-520833" r="-101183" b="-225000"/>
                          </a:stretch>
                        </a:blip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5"/>
                          <a:stretch>
                            <a:fillRect l="-389349" t="-520833" r="-1183" b="-225000"/>
                          </a:stretch>
                        </a:blipFill>
                      </a:tcPr>
                    </a:tc>
                    <a:extLst>
                      <a:ext uri="{0D108BD9-81ED-4DB2-BD59-A6C34878D82A}">
                        <a16:rowId xmlns="" xmlns:a16="http://schemas.microsoft.com/office/drawing/2014/main" xmlns:a14="http://schemas.microsoft.com/office/drawing/2010/main" val="1724318086"/>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4</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4</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2</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5"/>
                          <a:stretch>
                            <a:fillRect l="-289349" t="-634043" r="-101183" b="-129787"/>
                          </a:stretch>
                        </a:blip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5"/>
                          <a:stretch>
                            <a:fillRect l="-389349" t="-634043" r="-1183" b="-129787"/>
                          </a:stretch>
                        </a:blipFill>
                      </a:tcPr>
                    </a:tc>
                    <a:extLst>
                      <a:ext uri="{0D108BD9-81ED-4DB2-BD59-A6C34878D82A}">
                        <a16:rowId xmlns="" xmlns:a16="http://schemas.microsoft.com/office/drawing/2014/main" xmlns:a14="http://schemas.microsoft.com/office/drawing/2010/main" val="371268062"/>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5</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2</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1</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5"/>
                          <a:stretch>
                            <a:fillRect l="-289349" t="-718750" r="-101183" b="-27083"/>
                          </a:stretch>
                        </a:blip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5"/>
                          <a:stretch>
                            <a:fillRect l="-389349" t="-718750" r="-1183" b="-27083"/>
                          </a:stretch>
                        </a:blipFill>
                      </a:tcPr>
                    </a:tc>
                    <a:extLst>
                      <a:ext uri="{0D108BD9-81ED-4DB2-BD59-A6C34878D82A}">
                        <a16:rowId xmlns="" xmlns:a16="http://schemas.microsoft.com/office/drawing/2014/main" xmlns:a14="http://schemas.microsoft.com/office/drawing/2010/main" val="1021958929"/>
                      </a:ext>
                    </a:extLst>
                  </a:tr>
                </a:tbl>
              </a:graphicData>
            </a:graphic>
          </p:graphicFrame>
        </mc:Fallback>
      </mc:AlternateContent>
      <p:sp>
        <p:nvSpPr>
          <p:cNvPr id="6"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3673902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Visualisierung </a:t>
            </a:r>
            <a:endParaRPr lang="de-DE" dirty="0"/>
          </a:p>
        </p:txBody>
      </p:sp>
      <p:cxnSp>
        <p:nvCxnSpPr>
          <p:cNvPr id="7" name="Gerade Verbindung mit Pfeil 6"/>
          <p:cNvCxnSpPr/>
          <p:nvPr/>
        </p:nvCxnSpPr>
        <p:spPr bwMode="auto">
          <a:xfrm flipH="1">
            <a:off x="4507179" y="3212105"/>
            <a:ext cx="144000" cy="1296144"/>
          </a:xfrm>
          <a:prstGeom prst="straightConnector1">
            <a:avLst/>
          </a:prstGeom>
          <a:solidFill>
            <a:schemeClr val="accent1"/>
          </a:solidFill>
          <a:ln w="76200" cap="flat" cmpd="sng" algn="ctr">
            <a:solidFill>
              <a:schemeClr val="tx1"/>
            </a:solidFill>
            <a:prstDash val="solid"/>
            <a:round/>
            <a:headEnd type="none" w="med" len="med"/>
            <a:tailEnd type="triangle"/>
          </a:ln>
          <a:effectLst/>
        </p:spPr>
      </p:cxnSp>
      <p:cxnSp>
        <p:nvCxnSpPr>
          <p:cNvPr id="8" name="Gerade Verbindung mit Pfeil 7"/>
          <p:cNvCxnSpPr/>
          <p:nvPr/>
        </p:nvCxnSpPr>
        <p:spPr bwMode="auto">
          <a:xfrm>
            <a:off x="6015845" y="3066928"/>
            <a:ext cx="284347" cy="1441321"/>
          </a:xfrm>
          <a:prstGeom prst="straightConnector1">
            <a:avLst/>
          </a:prstGeom>
          <a:solidFill>
            <a:schemeClr val="accent1"/>
          </a:solidFill>
          <a:ln w="76200" cap="flat" cmpd="sng" algn="ctr">
            <a:solidFill>
              <a:schemeClr val="tx1"/>
            </a:solidFill>
            <a:prstDash val="solid"/>
            <a:round/>
            <a:headEnd type="none" w="med" len="med"/>
            <a:tailEnd type="triangle"/>
          </a:ln>
          <a:effectLst/>
        </p:spPr>
      </p:cxnSp>
      <mc:AlternateContent xmlns:mc="http://schemas.openxmlformats.org/markup-compatibility/2006" xmlns:a14="http://schemas.microsoft.com/office/drawing/2010/main">
        <mc:Choice Requires="a14">
          <p:graphicFrame>
            <p:nvGraphicFramePr>
              <p:cNvPr id="11" name="Tabelle 10"/>
              <p:cNvGraphicFramePr>
                <a:graphicFrameLocks noGrp="1"/>
              </p:cNvGraphicFramePr>
              <p:nvPr>
                <p:extLst>
                  <p:ext uri="{D42A27DB-BD31-4B8C-83A1-F6EECF244321}">
                    <p14:modId xmlns:p14="http://schemas.microsoft.com/office/powerpoint/2010/main" val="1909140994"/>
                  </p:ext>
                </p:extLst>
              </p:nvPr>
            </p:nvGraphicFramePr>
            <p:xfrm>
              <a:off x="1401036" y="975582"/>
              <a:ext cx="5027585" cy="2335966"/>
            </p:xfrm>
            <a:graphic>
              <a:graphicData uri="http://schemas.openxmlformats.org/drawingml/2006/table">
                <a:tbl>
                  <a:tblPr firstRow="1" firstCol="1" bandRow="1">
                    <a:tableStyleId>{5C22544A-7EE6-4342-B048-85BDC9FD1C3A}</a:tableStyleId>
                  </a:tblPr>
                  <a:tblGrid>
                    <a:gridCol w="910661">
                      <a:extLst>
                        <a:ext uri="{9D8B030D-6E8A-4147-A177-3AD203B41FA5}">
                          <a16:colId xmlns:a16="http://schemas.microsoft.com/office/drawing/2014/main" val="3158137620"/>
                        </a:ext>
                      </a:extLst>
                    </a:gridCol>
                    <a:gridCol w="1029231">
                      <a:extLst>
                        <a:ext uri="{9D8B030D-6E8A-4147-A177-3AD203B41FA5}">
                          <a16:colId xmlns:a16="http://schemas.microsoft.com/office/drawing/2014/main" val="4141571105"/>
                        </a:ext>
                      </a:extLst>
                    </a:gridCol>
                    <a:gridCol w="1029231">
                      <a:extLst>
                        <a:ext uri="{9D8B030D-6E8A-4147-A177-3AD203B41FA5}">
                          <a16:colId xmlns:a16="http://schemas.microsoft.com/office/drawing/2014/main" val="484148836"/>
                        </a:ext>
                      </a:extLst>
                    </a:gridCol>
                    <a:gridCol w="1029231">
                      <a:extLst>
                        <a:ext uri="{9D8B030D-6E8A-4147-A177-3AD203B41FA5}">
                          <a16:colId xmlns:a16="http://schemas.microsoft.com/office/drawing/2014/main" val="20003"/>
                        </a:ext>
                      </a:extLst>
                    </a:gridCol>
                    <a:gridCol w="1029231">
                      <a:extLst>
                        <a:ext uri="{9D8B030D-6E8A-4147-A177-3AD203B41FA5}">
                          <a16:colId xmlns:a16="http://schemas.microsoft.com/office/drawing/2014/main" val="20004"/>
                        </a:ext>
                      </a:extLst>
                    </a:gridCol>
                  </a:tblGrid>
                  <a:tr h="595504">
                    <a:tc>
                      <a:txBody>
                        <a:bodyPr/>
                        <a:lstStyle/>
                        <a:p>
                          <a:pPr algn="ctr">
                            <a:lnSpc>
                              <a:spcPct val="107000"/>
                            </a:lnSpc>
                            <a:spcAft>
                              <a:spcPts val="0"/>
                            </a:spcAft>
                          </a:pPr>
                          <a:r>
                            <a:rPr lang="de-DE" sz="1600" dirty="0" smtClean="0">
                              <a:solidFill>
                                <a:schemeClr val="bg1"/>
                              </a:solidFill>
                              <a:effectLst/>
                              <a:latin typeface="Calibri" panose="020F0502020204030204" pitchFamily="34" charset="0"/>
                            </a:rPr>
                            <a:t>Diffe-renz</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dirty="0" smtClean="0">
                              <a:solidFill>
                                <a:schemeClr val="bg1"/>
                              </a:solidFill>
                              <a:effectLst/>
                              <a:latin typeface="Calibri" panose="020F0502020204030204" pitchFamily="34" charset="0"/>
                            </a:rPr>
                            <a:t>Anzahl</a:t>
                          </a:r>
                        </a:p>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Modell.1</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Anzahl</a:t>
                          </a:r>
                          <a:b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Modell 2</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Ws.</a:t>
                          </a:r>
                        </a:p>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Modell 1</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Ws.</a:t>
                          </a:r>
                        </a:p>
                        <a:p>
                          <a:pPr algn="ctr">
                            <a:lnSpc>
                              <a:spcPct val="107000"/>
                            </a:lnSpc>
                            <a:spcAft>
                              <a:spcPts val="0"/>
                            </a:spcAft>
                          </a:pPr>
                          <a:r>
                            <a:rPr lang="de-DE" sz="1600"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Modell 2</a:t>
                          </a:r>
                          <a:endParaRPr lang="de-DE" sz="1600"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extLst>
                      <a:ext uri="{0D108BD9-81ED-4DB2-BD59-A6C34878D82A}">
                        <a16:rowId xmlns:a16="http://schemas.microsoft.com/office/drawing/2014/main" val="2690334045"/>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0</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6</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6</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𝟏𝟕</m:t>
                                </m:r>
                              </m:oMath>
                            </m:oMathPara>
                          </a14:m>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𝟐𝟗</m:t>
                                </m:r>
                              </m:oMath>
                            </m:oMathPara>
                          </a14:m>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54185616"/>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1</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10</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5</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𝟐𝟖</m:t>
                                </m:r>
                              </m:oMath>
                            </m:oMathPara>
                          </a14:m>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𝟐𝟒</m:t>
                                </m:r>
                              </m:oMath>
                            </m:oMathPara>
                          </a14:m>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45088882"/>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2</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8</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4</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𝟐</m:t>
                                </m:r>
                              </m:oMath>
                            </m:oMathPara>
                          </a14:m>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𝟏𝟗</m:t>
                                </m:r>
                              </m:oMath>
                            </m:oMathPara>
                          </a14:m>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75115186"/>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3</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6</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3</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𝟏𝟕</m:t>
                                </m:r>
                              </m:oMath>
                            </m:oMathPara>
                          </a14:m>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𝟏𝟒</m:t>
                                </m:r>
                              </m:oMath>
                            </m:oMathPara>
                          </a14:m>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24318086"/>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4</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4</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2</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𝟏</m:t>
                                </m:r>
                              </m:oMath>
                            </m:oMathPara>
                          </a14:m>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m:t>
                                </m:r>
                              </m:oMath>
                            </m:oMathPara>
                          </a14:m>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1268062"/>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5</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2</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1</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𝟎𝟔</m:t>
                                </m:r>
                              </m:oMath>
                            </m:oMathPara>
                          </a14:m>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𝟎</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de-DE" sz="1600" b="1" i="1" smtClean="0">
                                    <a:ln>
                                      <a:solidFill>
                                        <a:srgbClr val="C00000"/>
                                      </a:solid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𝟎𝟓</m:t>
                                </m:r>
                              </m:oMath>
                            </m:oMathPara>
                          </a14:m>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21958929"/>
                      </a:ext>
                    </a:extLst>
                  </a:tr>
                </a:tbl>
              </a:graphicData>
            </a:graphic>
          </p:graphicFrame>
        </mc:Choice>
        <mc:Fallback xmlns="">
          <p:graphicFrame>
            <p:nvGraphicFramePr>
              <p:cNvPr id="11" name="Tabelle 10"/>
              <p:cNvGraphicFramePr>
                <a:graphicFrameLocks noGrp="1"/>
              </p:cNvGraphicFramePr>
              <p:nvPr>
                <p:extLst>
                  <p:ext uri="{D42A27DB-BD31-4B8C-83A1-F6EECF244321}">
                    <p14:modId xmlns:p14="http://schemas.microsoft.com/office/powerpoint/2010/main" val="1909140994"/>
                  </p:ext>
                </p:extLst>
              </p:nvPr>
            </p:nvGraphicFramePr>
            <p:xfrm>
              <a:off x="1401036" y="975582"/>
              <a:ext cx="5027585" cy="2335966"/>
            </p:xfrm>
            <a:graphic>
              <a:graphicData uri="http://schemas.openxmlformats.org/drawingml/2006/table">
                <a:tbl>
                  <a:tblPr firstRow="1" firstCol="1" bandRow="1">
                    <a:tableStyleId>{5C22544A-7EE6-4342-B048-85BDC9FD1C3A}</a:tableStyleId>
                  </a:tblPr>
                  <a:tblGrid>
                    <a:gridCol w="910661">
                      <a:extLst>
                        <a:ext uri="{9D8B030D-6E8A-4147-A177-3AD203B41FA5}">
                          <a16:colId xmlns="" xmlns:a16="http://schemas.microsoft.com/office/drawing/2014/main" xmlns:a14="http://schemas.microsoft.com/office/drawing/2010/main" val="3158137620"/>
                        </a:ext>
                      </a:extLst>
                    </a:gridCol>
                    <a:gridCol w="1029231">
                      <a:extLst>
                        <a:ext uri="{9D8B030D-6E8A-4147-A177-3AD203B41FA5}">
                          <a16:colId xmlns="" xmlns:a16="http://schemas.microsoft.com/office/drawing/2014/main" xmlns:a14="http://schemas.microsoft.com/office/drawing/2010/main" val="4141571105"/>
                        </a:ext>
                      </a:extLst>
                    </a:gridCol>
                    <a:gridCol w="1029231">
                      <a:extLst>
                        <a:ext uri="{9D8B030D-6E8A-4147-A177-3AD203B41FA5}">
                          <a16:colId xmlns="" xmlns:a16="http://schemas.microsoft.com/office/drawing/2014/main" xmlns:a14="http://schemas.microsoft.com/office/drawing/2010/main" val="484148836"/>
                        </a:ext>
                      </a:extLst>
                    </a:gridCol>
                    <a:gridCol w="1029231">
                      <a:extLst>
                        <a:ext uri="{9D8B030D-6E8A-4147-A177-3AD203B41FA5}">
                          <a16:colId xmlns="" xmlns:a16="http://schemas.microsoft.com/office/drawing/2014/main" xmlns:a14="http://schemas.microsoft.com/office/drawing/2010/main" val="20003"/>
                        </a:ext>
                      </a:extLst>
                    </a:gridCol>
                    <a:gridCol w="1029231">
                      <a:extLst>
                        <a:ext uri="{9D8B030D-6E8A-4147-A177-3AD203B41FA5}">
                          <a16:colId xmlns="" xmlns:a16="http://schemas.microsoft.com/office/drawing/2014/main" xmlns:a14="http://schemas.microsoft.com/office/drawing/2010/main" val="20004"/>
                        </a:ext>
                      </a:extLst>
                    </a:gridCol>
                  </a:tblGrid>
                  <a:tr h="595504">
                    <a:tc>
                      <a:txBody>
                        <a:bodyPr/>
                        <a:lstStyle/>
                        <a:p>
                          <a:pPr algn="ctr">
                            <a:lnSpc>
                              <a:spcPct val="107000"/>
                            </a:lnSpc>
                            <a:spcAft>
                              <a:spcPts val="0"/>
                            </a:spcAft>
                          </a:pPr>
                          <a:r>
                            <a:rPr lang="de-DE" sz="1600" dirty="0" smtClean="0">
                              <a:solidFill>
                                <a:schemeClr val="bg1"/>
                              </a:solidFill>
                              <a:effectLst/>
                              <a:latin typeface="Calibri" panose="020F0502020204030204" pitchFamily="34" charset="0"/>
                            </a:rPr>
                            <a:t>Diffe-renz</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dirty="0" smtClean="0">
                              <a:solidFill>
                                <a:schemeClr val="bg1"/>
                              </a:solidFill>
                              <a:effectLst/>
                              <a:latin typeface="Calibri" panose="020F0502020204030204" pitchFamily="34" charset="0"/>
                            </a:rPr>
                            <a:t>Anzahl</a:t>
                          </a:r>
                        </a:p>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Modell.1</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Anzahl</a:t>
                          </a:r>
                          <a:b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Modell 2</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Ws.</a:t>
                          </a:r>
                        </a:p>
                        <a:p>
                          <a:pPr algn="ctr">
                            <a:lnSpc>
                              <a:spcPct val="107000"/>
                            </a:lnSpc>
                            <a:spcAft>
                              <a:spcPts val="0"/>
                            </a:spcAft>
                          </a:pPr>
                          <a:r>
                            <a:rPr lang="de-DE"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Modell 1</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Ws.</a:t>
                          </a:r>
                        </a:p>
                        <a:p>
                          <a:pPr algn="ctr">
                            <a:lnSpc>
                              <a:spcPct val="107000"/>
                            </a:lnSpc>
                            <a:spcAft>
                              <a:spcPts val="0"/>
                            </a:spcAft>
                          </a:pPr>
                          <a:r>
                            <a:rPr lang="de-DE" sz="1600"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Modell 2</a:t>
                          </a:r>
                          <a:endParaRPr lang="de-DE" sz="1600"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extLst>
                      <a:ext uri="{0D108BD9-81ED-4DB2-BD59-A6C34878D82A}">
                        <a16:rowId xmlns="" xmlns:a16="http://schemas.microsoft.com/office/drawing/2014/main" xmlns:a14="http://schemas.microsoft.com/office/drawing/2010/main" val="2690334045"/>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0</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6</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6</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89349" t="-222917" r="-101183" b="-522917"/>
                          </a:stretch>
                        </a:blip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89349" t="-222917" r="-1183" b="-522917"/>
                          </a:stretch>
                        </a:blipFill>
                      </a:tcPr>
                    </a:tc>
                    <a:extLst>
                      <a:ext uri="{0D108BD9-81ED-4DB2-BD59-A6C34878D82A}">
                        <a16:rowId xmlns="" xmlns:a16="http://schemas.microsoft.com/office/drawing/2014/main" xmlns:a14="http://schemas.microsoft.com/office/drawing/2010/main" val="1154185616"/>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1</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10</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5</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89349" t="-329787" r="-101183" b="-434043"/>
                          </a:stretch>
                        </a:blip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89349" t="-329787" r="-1183" b="-434043"/>
                          </a:stretch>
                        </a:blipFill>
                      </a:tcPr>
                    </a:tc>
                    <a:extLst>
                      <a:ext uri="{0D108BD9-81ED-4DB2-BD59-A6C34878D82A}">
                        <a16:rowId xmlns="" xmlns:a16="http://schemas.microsoft.com/office/drawing/2014/main" xmlns:a14="http://schemas.microsoft.com/office/drawing/2010/main" val="2345088882"/>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2</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8</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4</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89349" t="-420833" r="-101183" b="-325000"/>
                          </a:stretch>
                        </a:blip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89349" t="-420833" r="-1183" b="-325000"/>
                          </a:stretch>
                        </a:blipFill>
                      </a:tcPr>
                    </a:tc>
                    <a:extLst>
                      <a:ext uri="{0D108BD9-81ED-4DB2-BD59-A6C34878D82A}">
                        <a16:rowId xmlns="" xmlns:a16="http://schemas.microsoft.com/office/drawing/2014/main" xmlns:a14="http://schemas.microsoft.com/office/drawing/2010/main" val="975115186"/>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3</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6</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3</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89349" t="-520833" r="-101183" b="-225000"/>
                          </a:stretch>
                        </a:blip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89349" t="-520833" r="-1183" b="-225000"/>
                          </a:stretch>
                        </a:blipFill>
                      </a:tcPr>
                    </a:tc>
                    <a:extLst>
                      <a:ext uri="{0D108BD9-81ED-4DB2-BD59-A6C34878D82A}">
                        <a16:rowId xmlns="" xmlns:a16="http://schemas.microsoft.com/office/drawing/2014/main" xmlns:a14="http://schemas.microsoft.com/office/drawing/2010/main" val="1724318086"/>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4</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4</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2</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89349" t="-634043" r="-101183" b="-129787"/>
                          </a:stretch>
                        </a:blip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89349" t="-634043" r="-1183" b="-129787"/>
                          </a:stretch>
                        </a:blipFill>
                      </a:tcPr>
                    </a:tc>
                    <a:extLst>
                      <a:ext uri="{0D108BD9-81ED-4DB2-BD59-A6C34878D82A}">
                        <a16:rowId xmlns="" xmlns:a16="http://schemas.microsoft.com/office/drawing/2014/main" xmlns:a14="http://schemas.microsoft.com/office/drawing/2010/main" val="371268062"/>
                      </a:ext>
                    </a:extLst>
                  </a:tr>
                  <a:tr h="290077">
                    <a:tc>
                      <a:txBody>
                        <a:bodyPr/>
                        <a:lstStyle/>
                        <a:p>
                          <a:pPr algn="ctr">
                            <a:lnSpc>
                              <a:spcPct val="107000"/>
                            </a:lnSpc>
                            <a:spcAft>
                              <a:spcPts val="0"/>
                            </a:spcAft>
                          </a:pPr>
                          <a:r>
                            <a:rPr lang="de-DE" sz="1600" dirty="0">
                              <a:solidFill>
                                <a:schemeClr val="bg1"/>
                              </a:solidFill>
                              <a:effectLst/>
                              <a:latin typeface="Calibri" panose="020F0502020204030204" pitchFamily="34" charset="0"/>
                            </a:rPr>
                            <a:t>5</a:t>
                          </a:r>
                          <a:endParaRPr lang="de-D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7A86"/>
                        </a:solidFill>
                      </a:tcPr>
                    </a:tc>
                    <a:tc>
                      <a:txBody>
                        <a:bodyPr/>
                        <a:lstStyle/>
                        <a:p>
                          <a:pPr algn="ctr">
                            <a:lnSpc>
                              <a:spcPct val="107000"/>
                            </a:lnSpc>
                            <a:spcAft>
                              <a:spcPts val="0"/>
                            </a:spcAft>
                          </a:pPr>
                          <a:r>
                            <a:rPr lang="de-DE" sz="1600" b="1" dirty="0">
                              <a:solidFill>
                                <a:schemeClr val="tx1"/>
                              </a:solidFill>
                              <a:effectLst/>
                              <a:latin typeface="Calibri" panose="020F0502020204030204" pitchFamily="34" charset="0"/>
                            </a:rPr>
                            <a:t>2</a:t>
                          </a:r>
                          <a:endParaRPr lang="de-D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de-DE" sz="1600" b="1" dirty="0" smtClean="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1</a:t>
                          </a:r>
                          <a:endParaRPr lang="de-DE" sz="1600" b="1" dirty="0">
                            <a:ln>
                              <a:solidFill>
                                <a:srgbClr val="C00000"/>
                              </a:solid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89349" t="-718750" r="-101183" b="-27083"/>
                          </a:stretch>
                        </a:blipFill>
                      </a:tcPr>
                    </a:tc>
                    <a:tc>
                      <a:txBody>
                        <a:bodyPr/>
                        <a:lstStyle/>
                        <a:p>
                          <a:endParaRPr lang="de-DE"/>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89349" t="-718750" r="-1183" b="-27083"/>
                          </a:stretch>
                        </a:blipFill>
                      </a:tcPr>
                    </a:tc>
                    <a:extLst>
                      <a:ext uri="{0D108BD9-81ED-4DB2-BD59-A6C34878D82A}">
                        <a16:rowId xmlns="" xmlns:a16="http://schemas.microsoft.com/office/drawing/2014/main" xmlns:a14="http://schemas.microsoft.com/office/drawing/2010/main" val="1021958929"/>
                      </a:ext>
                    </a:extLst>
                  </a:tr>
                </a:tbl>
              </a:graphicData>
            </a:graphic>
          </p:graphicFrame>
        </mc:Fallback>
      </mc:AlternateContent>
      <p:pic>
        <p:nvPicPr>
          <p:cNvPr id="3" name="Grafik 2"/>
          <p:cNvPicPr>
            <a:picLocks noChangeAspect="1"/>
          </p:cNvPicPr>
          <p:nvPr/>
        </p:nvPicPr>
        <p:blipFill>
          <a:blip r:embed="rId3"/>
          <a:stretch>
            <a:fillRect/>
          </a:stretch>
        </p:blipFill>
        <p:spPr>
          <a:xfrm>
            <a:off x="2219498" y="4508249"/>
            <a:ext cx="2640534" cy="1986553"/>
          </a:xfrm>
          <a:prstGeom prst="rect">
            <a:avLst/>
          </a:prstGeom>
        </p:spPr>
      </p:pic>
      <p:pic>
        <p:nvPicPr>
          <p:cNvPr id="5" name="Grafik 4"/>
          <p:cNvPicPr>
            <a:picLocks noChangeAspect="1"/>
          </p:cNvPicPr>
          <p:nvPr/>
        </p:nvPicPr>
        <p:blipFill>
          <a:blip r:embed="rId4"/>
          <a:stretch>
            <a:fillRect/>
          </a:stretch>
        </p:blipFill>
        <p:spPr>
          <a:xfrm>
            <a:off x="5699852" y="4508249"/>
            <a:ext cx="2640866" cy="1986803"/>
          </a:xfrm>
          <a:prstGeom prst="rect">
            <a:avLst/>
          </a:prstGeom>
        </p:spPr>
      </p:pic>
      <p:sp>
        <p:nvSpPr>
          <p:cNvPr id="9"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3481077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459018"/>
            <a:ext cx="8424936" cy="755888"/>
          </a:xfrm>
        </p:spPr>
        <p:txBody>
          <a:bodyPr>
            <a:normAutofit fontScale="90000"/>
          </a:bodyPr>
          <a:lstStyle/>
          <a:p>
            <a:r>
              <a:rPr lang="de-DE" dirty="0"/>
              <a:t>M</a:t>
            </a:r>
            <a:r>
              <a:rPr lang="de-DE" dirty="0" smtClean="0"/>
              <a:t>odell Daten-Vergleich: Modell 1 ist wesentlich besser mit den Daten verträglich </a:t>
            </a:r>
            <a:endParaRPr lang="de-DE" dirty="0"/>
          </a:p>
        </p:txBody>
      </p:sp>
      <p:sp>
        <p:nvSpPr>
          <p:cNvPr id="8" name="Textfeld 7"/>
          <p:cNvSpPr txBox="1"/>
          <p:nvPr/>
        </p:nvSpPr>
        <p:spPr>
          <a:xfrm>
            <a:off x="2086587" y="1607724"/>
            <a:ext cx="1107996" cy="4001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Modell 1</a:t>
            </a: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9" name="Textfeld 8"/>
          <p:cNvSpPr txBox="1"/>
          <p:nvPr/>
        </p:nvSpPr>
        <p:spPr>
          <a:xfrm>
            <a:off x="5480228" y="1574044"/>
            <a:ext cx="1107996" cy="4001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Modell 2</a:t>
            </a: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10" name="Textfeld 9"/>
          <p:cNvSpPr txBox="1"/>
          <p:nvPr/>
        </p:nvSpPr>
        <p:spPr>
          <a:xfrm>
            <a:off x="3922828" y="6256162"/>
            <a:ext cx="809773" cy="4001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Daten</a:t>
            </a: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pic>
        <p:nvPicPr>
          <p:cNvPr id="11" name="Grafik 10"/>
          <p:cNvPicPr>
            <a:picLocks noChangeAspect="1"/>
          </p:cNvPicPr>
          <p:nvPr/>
        </p:nvPicPr>
        <p:blipFill>
          <a:blip r:embed="rId2"/>
          <a:stretch>
            <a:fillRect/>
          </a:stretch>
        </p:blipFill>
        <p:spPr>
          <a:xfrm>
            <a:off x="1282294" y="2055520"/>
            <a:ext cx="2640534" cy="1986553"/>
          </a:xfrm>
          <a:prstGeom prst="rect">
            <a:avLst/>
          </a:prstGeom>
        </p:spPr>
      </p:pic>
      <p:pic>
        <p:nvPicPr>
          <p:cNvPr id="12" name="Grafik 11"/>
          <p:cNvPicPr>
            <a:picLocks noChangeAspect="1"/>
          </p:cNvPicPr>
          <p:nvPr/>
        </p:nvPicPr>
        <p:blipFill>
          <a:blip r:embed="rId3"/>
          <a:stretch>
            <a:fillRect/>
          </a:stretch>
        </p:blipFill>
        <p:spPr>
          <a:xfrm>
            <a:off x="4762648" y="2055520"/>
            <a:ext cx="2640866" cy="1986803"/>
          </a:xfrm>
          <a:prstGeom prst="rect">
            <a:avLst/>
          </a:prstGeom>
        </p:spPr>
      </p:pic>
      <p:pic>
        <p:nvPicPr>
          <p:cNvPr id="3" name="Grafik 2"/>
          <p:cNvPicPr>
            <a:picLocks noChangeAspect="1"/>
          </p:cNvPicPr>
          <p:nvPr/>
        </p:nvPicPr>
        <p:blipFill>
          <a:blip r:embed="rId4"/>
          <a:stretch>
            <a:fillRect/>
          </a:stretch>
        </p:blipFill>
        <p:spPr>
          <a:xfrm>
            <a:off x="3059832" y="4400109"/>
            <a:ext cx="2520280" cy="1895227"/>
          </a:xfrm>
          <a:prstGeom prst="rect">
            <a:avLst/>
          </a:prstGeom>
        </p:spPr>
      </p:pic>
      <p:sp>
        <p:nvSpPr>
          <p:cNvPr id="13"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50987459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Inhaltsplatzhalter 2"/>
              <p:cNvSpPr>
                <a:spLocks noGrp="1"/>
              </p:cNvSpPr>
              <p:nvPr>
                <p:ph idx="1"/>
              </p:nvPr>
            </p:nvSpPr>
            <p:spPr>
              <a:xfrm>
                <a:off x="323528" y="1124744"/>
                <a:ext cx="8424936" cy="5160442"/>
              </a:xfrm>
            </p:spPr>
            <p:txBody>
              <a:bodyPr/>
              <a:lstStyle/>
              <a:p>
                <a:r>
                  <a:rPr lang="de-DE" b="1" dirty="0" smtClean="0"/>
                  <a:t>Welche Wahrscheinlichkeiten kann man den Ergebnissen zuordnen?</a:t>
                </a:r>
              </a:p>
              <a:p>
                <a:pPr defTabSz="892175"/>
                <a:r>
                  <a:rPr lang="de-DE" dirty="0" smtClean="0"/>
                  <a:t>Modell </a:t>
                </a:r>
                <a:r>
                  <a:rPr lang="de-DE" dirty="0"/>
                  <a:t>1: </a:t>
                </a:r>
                <a:r>
                  <a:rPr lang="de-DE" dirty="0" smtClean="0"/>
                  <a:t>Die Würfel werden unterschieden, </a:t>
                </a:r>
                <a:br>
                  <a:rPr lang="de-DE" dirty="0" smtClean="0"/>
                </a:br>
                <a:r>
                  <a:rPr lang="de-DE" dirty="0" smtClean="0"/>
                  <a:t> 	  36 </a:t>
                </a:r>
                <a:r>
                  <a:rPr lang="de-DE" dirty="0"/>
                  <a:t>mögliche gleichwahrscheinliche </a:t>
                </a:r>
                <a:r>
                  <a:rPr lang="de-DE" dirty="0" smtClean="0"/>
                  <a:t>Fälle</a:t>
                </a:r>
              </a:p>
              <a:p>
                <a:r>
                  <a:rPr lang="de-DE" dirty="0" smtClean="0"/>
                  <a:t>Modell </a:t>
                </a:r>
                <a:r>
                  <a:rPr lang="de-DE" dirty="0"/>
                  <a:t>2: Die Würfel werden nicht unterschieden,</a:t>
                </a:r>
                <a:br>
                  <a:rPr lang="de-DE" dirty="0"/>
                </a:br>
                <a:r>
                  <a:rPr lang="de-DE" dirty="0" smtClean="0"/>
                  <a:t>                  21 </a:t>
                </a:r>
                <a:r>
                  <a:rPr lang="de-DE" dirty="0"/>
                  <a:t>mögliche Fälle</a:t>
                </a:r>
              </a:p>
              <a:p>
                <a:pPr lvl="2"/>
                <a:r>
                  <a:rPr lang="de-DE" dirty="0" smtClean="0"/>
                  <a:t>	a</a:t>
                </a:r>
                <a:r>
                  <a:rPr lang="de-DE" dirty="0"/>
                  <a:t>) alle 21 sind gleichwahrscheinlich</a:t>
                </a:r>
              </a:p>
              <a:p>
                <a:pPr lvl="2"/>
                <a:r>
                  <a:rPr lang="de-DE" dirty="0" smtClean="0"/>
                  <a:t>	b</a:t>
                </a:r>
                <a:r>
                  <a:rPr lang="de-DE" dirty="0"/>
                  <a:t>) die 21 Fälle haben nicht die </a:t>
                </a:r>
                <a:r>
                  <a:rPr lang="de-DE" dirty="0" smtClean="0"/>
                  <a:t>gleiche Wahrscheinlichkeit </a:t>
                </a:r>
                <a:endParaRPr lang="de-DE" dirty="0"/>
              </a:p>
              <a:p>
                <a:endParaRPr lang="de-DE" dirty="0" smtClean="0"/>
              </a:p>
              <a:p>
                <a:r>
                  <a:rPr lang="de-DE" dirty="0" smtClean="0"/>
                  <a:t>Als Ergänzung kann man Modell 2b aus Modell 1 ableiten: Man unterscheidet </a:t>
                </a:r>
                <a:br>
                  <a:rPr lang="de-DE" dirty="0" smtClean="0"/>
                </a:br>
                <a:r>
                  <a:rPr lang="de-DE" dirty="0" smtClean="0"/>
                  <a:t>z. B. </a:t>
                </a:r>
                <a14:m>
                  <m:oMath xmlns:m="http://schemas.openxmlformats.org/officeDocument/2006/math">
                    <m:r>
                      <a:rPr lang="de-DE" i="1" dirty="0" smtClean="0">
                        <a:latin typeface="Cambria Math" panose="02040503050406030204" pitchFamily="18" charset="0"/>
                      </a:rPr>
                      <m:t>(2|1) </m:t>
                    </m:r>
                  </m:oMath>
                </a14:m>
                <a:r>
                  <a:rPr lang="de-DE" dirty="0"/>
                  <a:t>nicht </a:t>
                </a:r>
                <a:r>
                  <a:rPr lang="de-DE" dirty="0" smtClean="0"/>
                  <a:t>von </a:t>
                </a:r>
                <a14:m>
                  <m:oMath xmlns:m="http://schemas.openxmlformats.org/officeDocument/2006/math">
                    <m:r>
                      <a:rPr lang="de-DE" i="1" dirty="0" smtClean="0">
                        <a:latin typeface="Cambria Math" panose="02040503050406030204" pitchFamily="18" charset="0"/>
                      </a:rPr>
                      <m:t>(1|2) </m:t>
                    </m:r>
                  </m:oMath>
                </a14:m>
                <a:r>
                  <a:rPr lang="de-DE" dirty="0" smtClean="0"/>
                  <a:t>(auch wenn man die Würfel unterscheiden könnte). </a:t>
                </a:r>
                <a:br>
                  <a:rPr lang="de-DE" dirty="0" smtClean="0"/>
                </a:br>
                <a:r>
                  <a:rPr lang="de-DE" dirty="0" smtClean="0"/>
                  <a:t/>
                </a:r>
                <a:br>
                  <a:rPr lang="de-DE" dirty="0" smtClean="0"/>
                </a:br>
                <a:r>
                  <a:rPr lang="de-DE" dirty="0" smtClean="0"/>
                  <a:t>Das ungeordnete Ergebnis aus 1 und 2 hat dann die Wahrscheinlichkeit </a:t>
                </a:r>
                <a14:m>
                  <m:oMath xmlns:m="http://schemas.openxmlformats.org/officeDocument/2006/math">
                    <m:f>
                      <m:fPr>
                        <m:ctrlPr>
                          <a:rPr lang="de-DE" i="1" dirty="0" smtClean="0">
                            <a:latin typeface="Cambria Math" panose="02040503050406030204" pitchFamily="18" charset="0"/>
                          </a:rPr>
                        </m:ctrlPr>
                      </m:fPr>
                      <m:num>
                        <m:r>
                          <a:rPr lang="de-DE" i="1" dirty="0" smtClean="0">
                            <a:latin typeface="Cambria Math" panose="02040503050406030204" pitchFamily="18" charset="0"/>
                          </a:rPr>
                          <m:t>2</m:t>
                        </m:r>
                      </m:num>
                      <m:den>
                        <m:r>
                          <a:rPr lang="de-DE" i="1" dirty="0" smtClean="0">
                            <a:latin typeface="Cambria Math" panose="02040503050406030204" pitchFamily="18" charset="0"/>
                          </a:rPr>
                          <m:t>36</m:t>
                        </m:r>
                      </m:den>
                    </m:f>
                  </m:oMath>
                </a14:m>
                <a:r>
                  <a:rPr lang="de-DE" dirty="0" smtClean="0"/>
                  <a:t>, während ein Einser-Pasch die Wahrscheinlichkeit </a:t>
                </a:r>
                <a14:m>
                  <m:oMath xmlns:m="http://schemas.openxmlformats.org/officeDocument/2006/math">
                    <m:f>
                      <m:fPr>
                        <m:ctrlPr>
                          <a:rPr lang="de-DE" i="1" dirty="0" smtClean="0">
                            <a:latin typeface="Cambria Math" panose="02040503050406030204" pitchFamily="18" charset="0"/>
                          </a:rPr>
                        </m:ctrlPr>
                      </m:fPr>
                      <m:num>
                        <m:r>
                          <a:rPr lang="de-DE" i="1" dirty="0" smtClean="0">
                            <a:latin typeface="Cambria Math" panose="02040503050406030204" pitchFamily="18" charset="0"/>
                          </a:rPr>
                          <m:t>1</m:t>
                        </m:r>
                      </m:num>
                      <m:den>
                        <m:r>
                          <a:rPr lang="de-DE" i="1" dirty="0" smtClean="0">
                            <a:latin typeface="Cambria Math" panose="02040503050406030204" pitchFamily="18" charset="0"/>
                          </a:rPr>
                          <m:t>36</m:t>
                        </m:r>
                      </m:den>
                    </m:f>
                  </m:oMath>
                </a14:m>
                <a:r>
                  <a:rPr lang="de-DE" dirty="0" smtClean="0"/>
                  <a:t> hat.</a:t>
                </a:r>
                <a:endParaRPr lang="de-DE" dirty="0"/>
              </a:p>
              <a:p>
                <a:endParaRPr lang="de-DE" dirty="0" smtClean="0"/>
              </a:p>
              <a:p>
                <a:endParaRPr lang="de-DE" dirty="0"/>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xfrm>
                <a:off x="323528" y="1124744"/>
                <a:ext cx="8424936" cy="5160442"/>
              </a:xfrm>
              <a:blipFill rotWithShape="0">
                <a:blip r:embed="rId3"/>
                <a:stretch>
                  <a:fillRect l="-579" t="-1537"/>
                </a:stretch>
              </a:blipFill>
            </p:spPr>
            <p:txBody>
              <a:bodyPr/>
              <a:lstStyle/>
              <a:p>
                <a:r>
                  <a:rPr lang="de-DE">
                    <a:noFill/>
                  </a:rPr>
                  <a:t> </a:t>
                </a:r>
              </a:p>
            </p:txBody>
          </p:sp>
        </mc:Fallback>
      </mc:AlternateContent>
      <p:sp>
        <p:nvSpPr>
          <p:cNvPr id="5"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
        <p:nvSpPr>
          <p:cNvPr id="7" name="Titel 1"/>
          <p:cNvSpPr>
            <a:spLocks noGrp="1"/>
          </p:cNvSpPr>
          <p:nvPr>
            <p:ph type="title"/>
          </p:nvPr>
        </p:nvSpPr>
        <p:spPr>
          <a:xfrm>
            <a:off x="323528" y="417587"/>
            <a:ext cx="8424936" cy="490861"/>
          </a:xfrm>
        </p:spPr>
        <p:txBody>
          <a:bodyPr>
            <a:normAutofit/>
          </a:bodyPr>
          <a:lstStyle/>
          <a:p>
            <a:r>
              <a:rPr lang="de-DE" dirty="0" smtClean="0"/>
              <a:t>Wahrscheinlichkeiten der verschiedenen Modelle</a:t>
            </a:r>
            <a:endParaRPr lang="de-DE" dirty="0"/>
          </a:p>
        </p:txBody>
      </p:sp>
    </p:spTree>
    <p:extLst>
      <p:ext uri="{BB962C8B-B14F-4D97-AF65-F5344CB8AC3E}">
        <p14:creationId xmlns:p14="http://schemas.microsoft.com/office/powerpoint/2010/main" val="270068037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Wahrscheinlichkeiten des Modells 2 b)</a:t>
            </a:r>
            <a:endParaRPr lang="de-DE" dirty="0"/>
          </a:p>
        </p:txBody>
      </p:sp>
      <p:sp>
        <p:nvSpPr>
          <p:cNvPr id="8" name="Inhaltsplatzhalter 2"/>
          <p:cNvSpPr txBox="1">
            <a:spLocks/>
          </p:cNvSpPr>
          <p:nvPr/>
        </p:nvSpPr>
        <p:spPr bwMode="auto">
          <a:xfrm>
            <a:off x="583460" y="6301408"/>
            <a:ext cx="8424936" cy="455983"/>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indent="0" algn="l" rtl="0" eaLnBrk="1" fontAlgn="base" hangingPunct="1">
              <a:lnSpc>
                <a:spcPct val="100000"/>
              </a:lnSpc>
              <a:spcBef>
                <a:spcPts val="576"/>
              </a:spcBef>
              <a:spcAft>
                <a:spcPts val="600"/>
              </a:spcAft>
              <a:buClr>
                <a:srgbClr val="327A86"/>
              </a:buClr>
              <a:buFont typeface="Wingdings" charset="2"/>
              <a:buNone/>
              <a:defRPr sz="2000">
                <a:solidFill>
                  <a:schemeClr val="tx1"/>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pPr marL="0" marR="0" lvl="0" indent="0" algn="l" defTabSz="914400" rtl="0" eaLnBrk="1" fontAlgn="base" latinLnBrk="0" hangingPunct="1">
              <a:lnSpc>
                <a:spcPct val="100000"/>
              </a:lnSpc>
              <a:spcBef>
                <a:spcPts val="576"/>
              </a:spcBef>
              <a:spcAft>
                <a:spcPts val="600"/>
              </a:spcAft>
              <a:buClr>
                <a:srgbClr val="327A86"/>
              </a:buClr>
              <a:buSzTx/>
              <a:buFont typeface="Wingdings" charset="2"/>
              <a:buNone/>
              <a:tabLst/>
              <a:defRPr/>
            </a:pPr>
            <a:r>
              <a:rPr kumimoji="0" lang="de-DE" sz="2000" b="0" i="0" u="none" strike="noStrike" kern="1200" cap="none" spc="0" normalizeH="0" baseline="0" noProof="0" dirty="0" smtClean="0">
                <a:ln>
                  <a:noFill/>
                </a:ln>
                <a:solidFill>
                  <a:prstClr val="black"/>
                </a:solidFill>
                <a:effectLst/>
                <a:uLnTx/>
                <a:uFillTx/>
                <a:latin typeface="Calibri"/>
                <a:ea typeface="ＭＳ Ｐゴシック"/>
                <a:cs typeface="Calibri"/>
              </a:rPr>
              <a:t>Die Summe der 21 Wahrscheinlichkeiten ist dann wieder 1.</a:t>
            </a:r>
            <a:endParaRPr kumimoji="0" lang="de-DE" sz="2000" b="0" i="0" u="none" strike="noStrike" kern="0" cap="none" spc="0" normalizeH="0" baseline="0" noProof="0" dirty="0">
              <a:ln>
                <a:noFill/>
              </a:ln>
              <a:solidFill>
                <a:prstClr val="black"/>
              </a:solidFill>
              <a:effectLst/>
              <a:uLnTx/>
              <a:uFillTx/>
              <a:latin typeface="Calibri"/>
              <a:ea typeface="ＭＳ Ｐゴシック"/>
              <a:cs typeface="Calibri"/>
            </a:endParaRPr>
          </a:p>
        </p:txBody>
      </p:sp>
      <p:sp>
        <p:nvSpPr>
          <p:cNvPr id="7" name="Textplatzhalter 9"/>
          <p:cNvSpPr>
            <a:spLocks noGrp="1"/>
          </p:cNvSpPr>
          <p:nvPr>
            <p:ph type="body" sz="quarter" idx="18"/>
          </p:nvPr>
        </p:nvSpPr>
        <p:spPr>
          <a:xfrm>
            <a:off x="3707904" y="91511"/>
            <a:ext cx="5300492" cy="247155"/>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
        <p:nvSpPr>
          <p:cNvPr id="3" name="Inhaltsplatzhalter 2"/>
          <p:cNvSpPr>
            <a:spLocks noGrp="1"/>
          </p:cNvSpPr>
          <p:nvPr>
            <p:ph idx="1"/>
          </p:nvPr>
        </p:nvSpPr>
        <p:spPr>
          <a:xfrm>
            <a:off x="323528" y="1124744"/>
            <a:ext cx="8424936" cy="4976790"/>
          </a:xfrm>
        </p:spPr>
        <p:txBody>
          <a:bodyPr/>
          <a:lstStyle/>
          <a:p>
            <a:endParaRPr lang="de-DE" dirty="0"/>
          </a:p>
        </p:txBody>
      </p:sp>
      <mc:AlternateContent xmlns:mc="http://schemas.openxmlformats.org/markup-compatibility/2006" xmlns:a14="http://schemas.microsoft.com/office/drawing/2010/main">
        <mc:Choice Requires="a14">
          <p:graphicFrame>
            <p:nvGraphicFramePr>
              <p:cNvPr id="9" name="Inhaltsplatzhalter 4"/>
              <p:cNvGraphicFramePr>
                <a:graphicFrameLocks/>
              </p:cNvGraphicFramePr>
              <p:nvPr>
                <p:extLst>
                  <p:ext uri="{D42A27DB-BD31-4B8C-83A1-F6EECF244321}">
                    <p14:modId xmlns:p14="http://schemas.microsoft.com/office/powerpoint/2010/main" val="1960072660"/>
                  </p:ext>
                </p:extLst>
              </p:nvPr>
            </p:nvGraphicFramePr>
            <p:xfrm>
              <a:off x="323600" y="975225"/>
              <a:ext cx="8424864" cy="5041233"/>
            </p:xfrm>
            <a:graphic>
              <a:graphicData uri="http://schemas.openxmlformats.org/drawingml/2006/table">
                <a:tbl>
                  <a:tblPr firstRow="1" bandRow="1">
                    <a:tableStyleId>{5C22544A-7EE6-4342-B048-85BDC9FD1C3A}</a:tableStyleId>
                  </a:tblPr>
                  <a:tblGrid>
                    <a:gridCol w="1203552">
                      <a:extLst>
                        <a:ext uri="{9D8B030D-6E8A-4147-A177-3AD203B41FA5}">
                          <a16:colId xmlns:a16="http://schemas.microsoft.com/office/drawing/2014/main" val="20000"/>
                        </a:ext>
                      </a:extLst>
                    </a:gridCol>
                    <a:gridCol w="1203552">
                      <a:extLst>
                        <a:ext uri="{9D8B030D-6E8A-4147-A177-3AD203B41FA5}">
                          <a16:colId xmlns:a16="http://schemas.microsoft.com/office/drawing/2014/main" val="20001"/>
                        </a:ext>
                      </a:extLst>
                    </a:gridCol>
                    <a:gridCol w="1203552">
                      <a:extLst>
                        <a:ext uri="{9D8B030D-6E8A-4147-A177-3AD203B41FA5}">
                          <a16:colId xmlns:a16="http://schemas.microsoft.com/office/drawing/2014/main" val="20002"/>
                        </a:ext>
                      </a:extLst>
                    </a:gridCol>
                    <a:gridCol w="1203552">
                      <a:extLst>
                        <a:ext uri="{9D8B030D-6E8A-4147-A177-3AD203B41FA5}">
                          <a16:colId xmlns:a16="http://schemas.microsoft.com/office/drawing/2014/main" val="20003"/>
                        </a:ext>
                      </a:extLst>
                    </a:gridCol>
                    <a:gridCol w="1203552">
                      <a:extLst>
                        <a:ext uri="{9D8B030D-6E8A-4147-A177-3AD203B41FA5}">
                          <a16:colId xmlns:a16="http://schemas.microsoft.com/office/drawing/2014/main" val="20004"/>
                        </a:ext>
                      </a:extLst>
                    </a:gridCol>
                    <a:gridCol w="1203552">
                      <a:extLst>
                        <a:ext uri="{9D8B030D-6E8A-4147-A177-3AD203B41FA5}">
                          <a16:colId xmlns:a16="http://schemas.microsoft.com/office/drawing/2014/main" val="20005"/>
                        </a:ext>
                      </a:extLst>
                    </a:gridCol>
                    <a:gridCol w="1203552">
                      <a:extLst>
                        <a:ext uri="{9D8B030D-6E8A-4147-A177-3AD203B41FA5}">
                          <a16:colId xmlns:a16="http://schemas.microsoft.com/office/drawing/2014/main" val="20006"/>
                        </a:ext>
                      </a:extLst>
                    </a:gridCol>
                  </a:tblGrid>
                  <a:tr h="653565">
                    <a:tc>
                      <a:txBody>
                        <a:bodyPr/>
                        <a:lstStyle/>
                        <a:p>
                          <a:endParaRPr lang="de-DE" sz="2000" dirty="0">
                            <a:latin typeface="Calibri" panose="020F0502020204030204" pitchFamily="34" charset="0"/>
                            <a:cs typeface="Calibri" panose="020F0502020204030204" pitchFamily="34" charset="0"/>
                          </a:endParaRPr>
                        </a:p>
                      </a:txBody>
                      <a:tcPr/>
                    </a:tc>
                    <a:tc>
                      <a:txBody>
                        <a:bodyPr/>
                        <a:lstStyle/>
                        <a:p>
                          <a:pPr algn="ctr"/>
                          <a:r>
                            <a:rPr lang="de-DE" sz="2000" dirty="0" smtClean="0">
                              <a:latin typeface="Calibri" panose="020F0502020204030204" pitchFamily="34" charset="0"/>
                              <a:cs typeface="Calibri" panose="020F0502020204030204" pitchFamily="34" charset="0"/>
                            </a:rPr>
                            <a:t>1</a:t>
                          </a:r>
                          <a:endParaRPr lang="de-DE" sz="2000" dirty="0">
                            <a:latin typeface="Calibri" panose="020F0502020204030204" pitchFamily="34" charset="0"/>
                            <a:cs typeface="Calibri" panose="020F0502020204030204" pitchFamily="34" charset="0"/>
                          </a:endParaRPr>
                        </a:p>
                      </a:txBody>
                      <a:tcPr anchor="ctr"/>
                    </a:tc>
                    <a:tc>
                      <a:txBody>
                        <a:bodyPr/>
                        <a:lstStyle/>
                        <a:p>
                          <a:pPr algn="ctr"/>
                          <a:r>
                            <a:rPr lang="de-DE" sz="2000" dirty="0" smtClean="0">
                              <a:latin typeface="Calibri" panose="020F0502020204030204" pitchFamily="34" charset="0"/>
                              <a:cs typeface="Calibri" panose="020F0502020204030204" pitchFamily="34" charset="0"/>
                            </a:rPr>
                            <a:t>2</a:t>
                          </a:r>
                          <a:endParaRPr lang="de-DE" sz="2000" dirty="0">
                            <a:latin typeface="Calibri" panose="020F0502020204030204" pitchFamily="34" charset="0"/>
                            <a:cs typeface="Calibri" panose="020F0502020204030204" pitchFamily="34" charset="0"/>
                          </a:endParaRPr>
                        </a:p>
                      </a:txBody>
                      <a:tcPr anchor="ctr"/>
                    </a:tc>
                    <a:tc>
                      <a:txBody>
                        <a:bodyPr/>
                        <a:lstStyle/>
                        <a:p>
                          <a:pPr algn="ctr"/>
                          <a:r>
                            <a:rPr lang="de-DE" sz="2000" dirty="0" smtClean="0">
                              <a:latin typeface="Calibri" panose="020F0502020204030204" pitchFamily="34" charset="0"/>
                              <a:cs typeface="Calibri" panose="020F0502020204030204" pitchFamily="34" charset="0"/>
                            </a:rPr>
                            <a:t>3</a:t>
                          </a:r>
                          <a:endParaRPr lang="de-DE" sz="2000" dirty="0">
                            <a:latin typeface="Calibri" panose="020F0502020204030204" pitchFamily="34" charset="0"/>
                            <a:cs typeface="Calibri" panose="020F0502020204030204" pitchFamily="34" charset="0"/>
                          </a:endParaRPr>
                        </a:p>
                      </a:txBody>
                      <a:tcPr anchor="ctr"/>
                    </a:tc>
                    <a:tc>
                      <a:txBody>
                        <a:bodyPr/>
                        <a:lstStyle/>
                        <a:p>
                          <a:pPr algn="ctr"/>
                          <a:r>
                            <a:rPr lang="de-DE" sz="2000" dirty="0" smtClean="0">
                              <a:latin typeface="Calibri" panose="020F0502020204030204" pitchFamily="34" charset="0"/>
                              <a:cs typeface="Calibri" panose="020F0502020204030204" pitchFamily="34" charset="0"/>
                            </a:rPr>
                            <a:t>4</a:t>
                          </a:r>
                          <a:endParaRPr lang="de-DE" sz="2000" dirty="0">
                            <a:latin typeface="Calibri" panose="020F0502020204030204" pitchFamily="34" charset="0"/>
                            <a:cs typeface="Calibri" panose="020F0502020204030204" pitchFamily="34" charset="0"/>
                          </a:endParaRPr>
                        </a:p>
                      </a:txBody>
                      <a:tcPr anchor="ctr"/>
                    </a:tc>
                    <a:tc>
                      <a:txBody>
                        <a:bodyPr/>
                        <a:lstStyle/>
                        <a:p>
                          <a:pPr algn="ctr"/>
                          <a:r>
                            <a:rPr lang="de-DE" sz="2000" dirty="0" smtClean="0">
                              <a:latin typeface="Calibri" panose="020F0502020204030204" pitchFamily="34" charset="0"/>
                              <a:cs typeface="Calibri" panose="020F0502020204030204" pitchFamily="34" charset="0"/>
                            </a:rPr>
                            <a:t>5</a:t>
                          </a:r>
                          <a:endParaRPr lang="de-DE" sz="2000" dirty="0">
                            <a:latin typeface="Calibri" panose="020F0502020204030204" pitchFamily="34" charset="0"/>
                            <a:cs typeface="Calibri" panose="020F0502020204030204" pitchFamily="34" charset="0"/>
                          </a:endParaRPr>
                        </a:p>
                      </a:txBody>
                      <a:tcPr anchor="ctr"/>
                    </a:tc>
                    <a:tc>
                      <a:txBody>
                        <a:bodyPr/>
                        <a:lstStyle/>
                        <a:p>
                          <a:pPr algn="ctr"/>
                          <a:r>
                            <a:rPr lang="de-DE" sz="2000" dirty="0" smtClean="0">
                              <a:latin typeface="Calibri" panose="020F0502020204030204" pitchFamily="34" charset="0"/>
                              <a:cs typeface="Calibri" panose="020F0502020204030204" pitchFamily="34" charset="0"/>
                            </a:rPr>
                            <a:t>6</a:t>
                          </a:r>
                          <a:endParaRPr lang="de-DE" sz="2000" dirty="0">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10000"/>
                      </a:ext>
                    </a:extLst>
                  </a:tr>
                  <a:tr h="731278">
                    <a:tc>
                      <a:txBody>
                        <a:bodyPr/>
                        <a:lstStyle/>
                        <a:p>
                          <a:pPr algn="ctr"/>
                          <a:r>
                            <a:rPr lang="de-DE" sz="2000" b="1" dirty="0" smtClean="0">
                              <a:solidFill>
                                <a:schemeClr val="bg1"/>
                              </a:solidFill>
                              <a:latin typeface="Calibri" panose="020F0502020204030204" pitchFamily="34" charset="0"/>
                              <a:cs typeface="Calibri" panose="020F0502020204030204" pitchFamily="34" charset="0"/>
                            </a:rPr>
                            <a:t>1</a:t>
                          </a:r>
                          <a:endParaRPr lang="de-DE" sz="2000" b="1" dirty="0">
                            <a:solidFill>
                              <a:schemeClr val="bg1"/>
                            </a:solidFill>
                            <a:latin typeface="Calibri" panose="020F0502020204030204" pitchFamily="34" charset="0"/>
                            <a:cs typeface="Calibri" panose="020F0502020204030204" pitchFamily="34" charset="0"/>
                          </a:endParaRPr>
                        </a:p>
                      </a:txBody>
                      <a:tcPr anchor="ctr">
                        <a:solidFill>
                          <a:srgbClr val="327A86"/>
                        </a:solidFill>
                      </a:tcPr>
                    </a:tc>
                    <a:tc>
                      <a:txBody>
                        <a:bodyPr/>
                        <a:lstStyle/>
                        <a:p>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1</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1"/>
                      </a:ext>
                    </a:extLst>
                  </a:tr>
                  <a:tr h="731278">
                    <a:tc>
                      <a:txBody>
                        <a:bodyPr/>
                        <a:lstStyle/>
                        <a:p>
                          <a:pPr algn="ctr"/>
                          <a:r>
                            <a:rPr lang="de-DE" sz="2000" b="1" dirty="0" smtClean="0">
                              <a:solidFill>
                                <a:schemeClr val="bg1"/>
                              </a:solidFill>
                              <a:latin typeface="Calibri" panose="020F0502020204030204" pitchFamily="34" charset="0"/>
                              <a:cs typeface="Calibri" panose="020F0502020204030204" pitchFamily="34" charset="0"/>
                            </a:rPr>
                            <a:t>2</a:t>
                          </a:r>
                          <a:endParaRPr lang="de-DE" sz="2000" b="1" dirty="0">
                            <a:solidFill>
                              <a:schemeClr val="bg1"/>
                            </a:solidFill>
                            <a:latin typeface="Calibri" panose="020F0502020204030204" pitchFamily="34" charset="0"/>
                            <a:cs typeface="Calibri" panose="020F0502020204030204" pitchFamily="34" charset="0"/>
                          </a:endParaRPr>
                        </a:p>
                      </a:txBody>
                      <a:tcPr anchor="ctr">
                        <a:solidFill>
                          <a:srgbClr val="327A86"/>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2</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1</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2"/>
                      </a:ext>
                    </a:extLst>
                  </a:tr>
                  <a:tr h="731278">
                    <a:tc>
                      <a:txBody>
                        <a:bodyPr/>
                        <a:lstStyle/>
                        <a:p>
                          <a:pPr algn="ctr"/>
                          <a:r>
                            <a:rPr lang="de-DE" sz="2000" b="1" dirty="0" smtClean="0">
                              <a:solidFill>
                                <a:schemeClr val="bg1"/>
                              </a:solidFill>
                              <a:latin typeface="Calibri" panose="020F0502020204030204" pitchFamily="34" charset="0"/>
                              <a:cs typeface="Calibri" panose="020F0502020204030204" pitchFamily="34" charset="0"/>
                            </a:rPr>
                            <a:t>3</a:t>
                          </a:r>
                          <a:endParaRPr lang="de-DE" sz="2000" b="1" dirty="0">
                            <a:solidFill>
                              <a:schemeClr val="bg1"/>
                            </a:solidFill>
                            <a:latin typeface="Calibri" panose="020F0502020204030204" pitchFamily="34" charset="0"/>
                            <a:cs typeface="Calibri" panose="020F0502020204030204" pitchFamily="34" charset="0"/>
                          </a:endParaRPr>
                        </a:p>
                      </a:txBody>
                      <a:tcPr anchor="ctr">
                        <a:solidFill>
                          <a:srgbClr val="327A86"/>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2</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2</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1</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3"/>
                      </a:ext>
                    </a:extLst>
                  </a:tr>
                  <a:tr h="731278">
                    <a:tc>
                      <a:txBody>
                        <a:bodyPr/>
                        <a:lstStyle/>
                        <a:p>
                          <a:pPr algn="ctr"/>
                          <a:r>
                            <a:rPr lang="de-DE" sz="2000" b="1" dirty="0" smtClean="0">
                              <a:solidFill>
                                <a:schemeClr val="bg1"/>
                              </a:solidFill>
                              <a:latin typeface="Calibri" panose="020F0502020204030204" pitchFamily="34" charset="0"/>
                              <a:cs typeface="Calibri" panose="020F0502020204030204" pitchFamily="34" charset="0"/>
                            </a:rPr>
                            <a:t>4</a:t>
                          </a:r>
                          <a:endParaRPr lang="de-DE" sz="2000" b="1" dirty="0">
                            <a:solidFill>
                              <a:schemeClr val="bg1"/>
                            </a:solidFill>
                            <a:latin typeface="Calibri" panose="020F0502020204030204" pitchFamily="34" charset="0"/>
                            <a:cs typeface="Calibri" panose="020F0502020204030204" pitchFamily="34" charset="0"/>
                          </a:endParaRPr>
                        </a:p>
                      </a:txBody>
                      <a:tcPr anchor="ctr">
                        <a:solidFill>
                          <a:srgbClr val="327A86"/>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2</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2</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2</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1</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4"/>
                      </a:ext>
                    </a:extLst>
                  </a:tr>
                  <a:tr h="731278">
                    <a:tc>
                      <a:txBody>
                        <a:bodyPr/>
                        <a:lstStyle/>
                        <a:p>
                          <a:pPr algn="ctr"/>
                          <a:r>
                            <a:rPr lang="de-DE" sz="2000" b="1" dirty="0" smtClean="0">
                              <a:solidFill>
                                <a:schemeClr val="bg1"/>
                              </a:solidFill>
                              <a:latin typeface="Calibri" panose="020F0502020204030204" pitchFamily="34" charset="0"/>
                              <a:cs typeface="Calibri" panose="020F0502020204030204" pitchFamily="34" charset="0"/>
                            </a:rPr>
                            <a:t>5</a:t>
                          </a:r>
                          <a:endParaRPr lang="de-DE" sz="2000" b="1" dirty="0">
                            <a:solidFill>
                              <a:schemeClr val="bg1"/>
                            </a:solidFill>
                            <a:latin typeface="Calibri" panose="020F0502020204030204" pitchFamily="34" charset="0"/>
                            <a:cs typeface="Calibri" panose="020F0502020204030204" pitchFamily="34" charset="0"/>
                          </a:endParaRPr>
                        </a:p>
                      </a:txBody>
                      <a:tcPr anchor="ctr">
                        <a:solidFill>
                          <a:srgbClr val="327A86"/>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2</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2</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2</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2</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1</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5"/>
                      </a:ext>
                    </a:extLst>
                  </a:tr>
                  <a:tr h="731278">
                    <a:tc>
                      <a:txBody>
                        <a:bodyPr/>
                        <a:lstStyle/>
                        <a:p>
                          <a:pPr algn="ctr"/>
                          <a:r>
                            <a:rPr lang="de-DE" sz="2000" b="1" dirty="0" smtClean="0">
                              <a:solidFill>
                                <a:schemeClr val="bg1"/>
                              </a:solidFill>
                              <a:latin typeface="Calibri" panose="020F0502020204030204" pitchFamily="34" charset="0"/>
                              <a:cs typeface="Calibri" panose="020F0502020204030204" pitchFamily="34" charset="0"/>
                            </a:rPr>
                            <a:t>6</a:t>
                          </a:r>
                          <a:endParaRPr lang="de-DE" sz="2000" b="1" dirty="0">
                            <a:solidFill>
                              <a:schemeClr val="bg1"/>
                            </a:solidFill>
                            <a:latin typeface="Calibri" panose="020F0502020204030204" pitchFamily="34" charset="0"/>
                            <a:cs typeface="Calibri" panose="020F0502020204030204" pitchFamily="34" charset="0"/>
                          </a:endParaRPr>
                        </a:p>
                      </a:txBody>
                      <a:tcPr anchor="ctr">
                        <a:solidFill>
                          <a:srgbClr val="327A86"/>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2</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2</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2</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2</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2</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de-DE" sz="2000" b="0" i="1" smtClean="0">
                                        <a:latin typeface="Cambria Math" panose="02040503050406030204" pitchFamily="18" charset="0"/>
                                        <a:cs typeface="Calibri" panose="020F0502020204030204" pitchFamily="34" charset="0"/>
                                      </a:rPr>
                                    </m:ctrlPr>
                                  </m:fPr>
                                  <m:num>
                                    <m:r>
                                      <a:rPr lang="de-DE" sz="2000" b="0" i="1" smtClean="0">
                                        <a:latin typeface="Cambria Math" panose="02040503050406030204" pitchFamily="18" charset="0"/>
                                        <a:cs typeface="Calibri" panose="020F0502020204030204" pitchFamily="34" charset="0"/>
                                      </a:rPr>
                                      <m:t>1</m:t>
                                    </m:r>
                                  </m:num>
                                  <m:den>
                                    <m:r>
                                      <a:rPr lang="de-DE" sz="2000" b="0" i="1" smtClean="0">
                                        <a:latin typeface="Cambria Math" panose="02040503050406030204" pitchFamily="18" charset="0"/>
                                        <a:cs typeface="Calibri" panose="020F0502020204030204" pitchFamily="34" charset="0"/>
                                      </a:rPr>
                                      <m:t>36</m:t>
                                    </m:r>
                                  </m:den>
                                </m:f>
                              </m:oMath>
                            </m:oMathPara>
                          </a14:m>
                          <a:endParaRPr lang="de-DE" sz="2000" dirty="0" smtClean="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6"/>
                      </a:ext>
                    </a:extLst>
                  </a:tr>
                </a:tbl>
              </a:graphicData>
            </a:graphic>
          </p:graphicFrame>
        </mc:Choice>
        <mc:Fallback xmlns="">
          <p:graphicFrame>
            <p:nvGraphicFramePr>
              <p:cNvPr id="9" name="Inhaltsplatzhalter 4"/>
              <p:cNvGraphicFramePr>
                <a:graphicFrameLocks/>
              </p:cNvGraphicFramePr>
              <p:nvPr>
                <p:extLst>
                  <p:ext uri="{D42A27DB-BD31-4B8C-83A1-F6EECF244321}">
                    <p14:modId xmlns:p14="http://schemas.microsoft.com/office/powerpoint/2010/main" val="1960072660"/>
                  </p:ext>
                </p:extLst>
              </p:nvPr>
            </p:nvGraphicFramePr>
            <p:xfrm>
              <a:off x="323600" y="975225"/>
              <a:ext cx="8424864" cy="5041233"/>
            </p:xfrm>
            <a:graphic>
              <a:graphicData uri="http://schemas.openxmlformats.org/drawingml/2006/table">
                <a:tbl>
                  <a:tblPr firstRow="1" bandRow="1">
                    <a:tableStyleId>{5C22544A-7EE6-4342-B048-85BDC9FD1C3A}</a:tableStyleId>
                  </a:tblPr>
                  <a:tblGrid>
                    <a:gridCol w="1203552">
                      <a:extLst>
                        <a:ext uri="{9D8B030D-6E8A-4147-A177-3AD203B41FA5}">
                          <a16:colId xmlns:a14="http://schemas.microsoft.com/office/drawing/2010/main" xmlns:a16="http://schemas.microsoft.com/office/drawing/2014/main" xmlns="" val="20000"/>
                        </a:ext>
                      </a:extLst>
                    </a:gridCol>
                    <a:gridCol w="1203552">
                      <a:extLst>
                        <a:ext uri="{9D8B030D-6E8A-4147-A177-3AD203B41FA5}">
                          <a16:colId xmlns:a14="http://schemas.microsoft.com/office/drawing/2010/main" xmlns:a16="http://schemas.microsoft.com/office/drawing/2014/main" xmlns="" val="20001"/>
                        </a:ext>
                      </a:extLst>
                    </a:gridCol>
                    <a:gridCol w="1203552">
                      <a:extLst>
                        <a:ext uri="{9D8B030D-6E8A-4147-A177-3AD203B41FA5}">
                          <a16:colId xmlns:a14="http://schemas.microsoft.com/office/drawing/2010/main" xmlns:a16="http://schemas.microsoft.com/office/drawing/2014/main" xmlns="" val="20002"/>
                        </a:ext>
                      </a:extLst>
                    </a:gridCol>
                    <a:gridCol w="1203552">
                      <a:extLst>
                        <a:ext uri="{9D8B030D-6E8A-4147-A177-3AD203B41FA5}">
                          <a16:colId xmlns:a14="http://schemas.microsoft.com/office/drawing/2010/main" xmlns:a16="http://schemas.microsoft.com/office/drawing/2014/main" xmlns="" val="20003"/>
                        </a:ext>
                      </a:extLst>
                    </a:gridCol>
                    <a:gridCol w="1203552">
                      <a:extLst>
                        <a:ext uri="{9D8B030D-6E8A-4147-A177-3AD203B41FA5}">
                          <a16:colId xmlns:a14="http://schemas.microsoft.com/office/drawing/2010/main" xmlns:a16="http://schemas.microsoft.com/office/drawing/2014/main" xmlns="" val="20004"/>
                        </a:ext>
                      </a:extLst>
                    </a:gridCol>
                    <a:gridCol w="1203552">
                      <a:extLst>
                        <a:ext uri="{9D8B030D-6E8A-4147-A177-3AD203B41FA5}">
                          <a16:colId xmlns:a14="http://schemas.microsoft.com/office/drawing/2010/main" xmlns:a16="http://schemas.microsoft.com/office/drawing/2014/main" xmlns="" val="20005"/>
                        </a:ext>
                      </a:extLst>
                    </a:gridCol>
                    <a:gridCol w="1203552">
                      <a:extLst>
                        <a:ext uri="{9D8B030D-6E8A-4147-A177-3AD203B41FA5}">
                          <a16:colId xmlns:a14="http://schemas.microsoft.com/office/drawing/2010/main" xmlns:a16="http://schemas.microsoft.com/office/drawing/2014/main" xmlns="" val="20006"/>
                        </a:ext>
                      </a:extLst>
                    </a:gridCol>
                  </a:tblGrid>
                  <a:tr h="653565">
                    <a:tc>
                      <a:txBody>
                        <a:bodyPr/>
                        <a:lstStyle/>
                        <a:p>
                          <a:endParaRPr lang="de-DE" sz="2000" dirty="0">
                            <a:latin typeface="Calibri" panose="020F0502020204030204" pitchFamily="34" charset="0"/>
                            <a:cs typeface="Calibri" panose="020F0502020204030204" pitchFamily="34" charset="0"/>
                          </a:endParaRPr>
                        </a:p>
                      </a:txBody>
                      <a:tcPr/>
                    </a:tc>
                    <a:tc>
                      <a:txBody>
                        <a:bodyPr/>
                        <a:lstStyle/>
                        <a:p>
                          <a:pPr algn="ctr"/>
                          <a:r>
                            <a:rPr lang="de-DE" sz="2000" dirty="0" smtClean="0">
                              <a:latin typeface="Calibri" panose="020F0502020204030204" pitchFamily="34" charset="0"/>
                              <a:cs typeface="Calibri" panose="020F0502020204030204" pitchFamily="34" charset="0"/>
                            </a:rPr>
                            <a:t>1</a:t>
                          </a:r>
                          <a:endParaRPr lang="de-DE" sz="2000" dirty="0">
                            <a:latin typeface="Calibri" panose="020F0502020204030204" pitchFamily="34" charset="0"/>
                            <a:cs typeface="Calibri" panose="020F0502020204030204" pitchFamily="34" charset="0"/>
                          </a:endParaRPr>
                        </a:p>
                      </a:txBody>
                      <a:tcPr anchor="ctr"/>
                    </a:tc>
                    <a:tc>
                      <a:txBody>
                        <a:bodyPr/>
                        <a:lstStyle/>
                        <a:p>
                          <a:pPr algn="ctr"/>
                          <a:r>
                            <a:rPr lang="de-DE" sz="2000" dirty="0" smtClean="0">
                              <a:latin typeface="Calibri" panose="020F0502020204030204" pitchFamily="34" charset="0"/>
                              <a:cs typeface="Calibri" panose="020F0502020204030204" pitchFamily="34" charset="0"/>
                            </a:rPr>
                            <a:t>2</a:t>
                          </a:r>
                          <a:endParaRPr lang="de-DE" sz="2000" dirty="0">
                            <a:latin typeface="Calibri" panose="020F0502020204030204" pitchFamily="34" charset="0"/>
                            <a:cs typeface="Calibri" panose="020F0502020204030204" pitchFamily="34" charset="0"/>
                          </a:endParaRPr>
                        </a:p>
                      </a:txBody>
                      <a:tcPr anchor="ctr"/>
                    </a:tc>
                    <a:tc>
                      <a:txBody>
                        <a:bodyPr/>
                        <a:lstStyle/>
                        <a:p>
                          <a:pPr algn="ctr"/>
                          <a:r>
                            <a:rPr lang="de-DE" sz="2000" dirty="0" smtClean="0">
                              <a:latin typeface="Calibri" panose="020F0502020204030204" pitchFamily="34" charset="0"/>
                              <a:cs typeface="Calibri" panose="020F0502020204030204" pitchFamily="34" charset="0"/>
                            </a:rPr>
                            <a:t>3</a:t>
                          </a:r>
                          <a:endParaRPr lang="de-DE" sz="2000" dirty="0">
                            <a:latin typeface="Calibri" panose="020F0502020204030204" pitchFamily="34" charset="0"/>
                            <a:cs typeface="Calibri" panose="020F0502020204030204" pitchFamily="34" charset="0"/>
                          </a:endParaRPr>
                        </a:p>
                      </a:txBody>
                      <a:tcPr anchor="ctr"/>
                    </a:tc>
                    <a:tc>
                      <a:txBody>
                        <a:bodyPr/>
                        <a:lstStyle/>
                        <a:p>
                          <a:pPr algn="ctr"/>
                          <a:r>
                            <a:rPr lang="de-DE" sz="2000" dirty="0" smtClean="0">
                              <a:latin typeface="Calibri" panose="020F0502020204030204" pitchFamily="34" charset="0"/>
                              <a:cs typeface="Calibri" panose="020F0502020204030204" pitchFamily="34" charset="0"/>
                            </a:rPr>
                            <a:t>4</a:t>
                          </a:r>
                          <a:endParaRPr lang="de-DE" sz="2000" dirty="0">
                            <a:latin typeface="Calibri" panose="020F0502020204030204" pitchFamily="34" charset="0"/>
                            <a:cs typeface="Calibri" panose="020F0502020204030204" pitchFamily="34" charset="0"/>
                          </a:endParaRPr>
                        </a:p>
                      </a:txBody>
                      <a:tcPr anchor="ctr"/>
                    </a:tc>
                    <a:tc>
                      <a:txBody>
                        <a:bodyPr/>
                        <a:lstStyle/>
                        <a:p>
                          <a:pPr algn="ctr"/>
                          <a:r>
                            <a:rPr lang="de-DE" sz="2000" dirty="0" smtClean="0">
                              <a:latin typeface="Calibri" panose="020F0502020204030204" pitchFamily="34" charset="0"/>
                              <a:cs typeface="Calibri" panose="020F0502020204030204" pitchFamily="34" charset="0"/>
                            </a:rPr>
                            <a:t>5</a:t>
                          </a:r>
                          <a:endParaRPr lang="de-DE" sz="2000" dirty="0">
                            <a:latin typeface="Calibri" panose="020F0502020204030204" pitchFamily="34" charset="0"/>
                            <a:cs typeface="Calibri" panose="020F0502020204030204" pitchFamily="34" charset="0"/>
                          </a:endParaRPr>
                        </a:p>
                      </a:txBody>
                      <a:tcPr anchor="ctr"/>
                    </a:tc>
                    <a:tc>
                      <a:txBody>
                        <a:bodyPr/>
                        <a:lstStyle/>
                        <a:p>
                          <a:pPr algn="ctr"/>
                          <a:r>
                            <a:rPr lang="de-DE" sz="2000" dirty="0" smtClean="0">
                              <a:latin typeface="Calibri" panose="020F0502020204030204" pitchFamily="34" charset="0"/>
                              <a:cs typeface="Calibri" panose="020F0502020204030204" pitchFamily="34" charset="0"/>
                            </a:rPr>
                            <a:t>6</a:t>
                          </a:r>
                          <a:endParaRPr lang="de-DE" sz="2000" dirty="0">
                            <a:latin typeface="Calibri" panose="020F0502020204030204" pitchFamily="34" charset="0"/>
                            <a:cs typeface="Calibri" panose="020F0502020204030204" pitchFamily="34" charset="0"/>
                          </a:endParaRPr>
                        </a:p>
                      </a:txBody>
                      <a:tcPr anchor="ctr"/>
                    </a:tc>
                    <a:extLst>
                      <a:ext uri="{0D108BD9-81ED-4DB2-BD59-A6C34878D82A}">
                        <a16:rowId xmlns:a14="http://schemas.microsoft.com/office/drawing/2010/main" xmlns:a16="http://schemas.microsoft.com/office/drawing/2014/main" xmlns="" val="10000"/>
                      </a:ext>
                    </a:extLst>
                  </a:tr>
                  <a:tr h="731278">
                    <a:tc>
                      <a:txBody>
                        <a:bodyPr/>
                        <a:lstStyle/>
                        <a:p>
                          <a:pPr algn="ctr"/>
                          <a:r>
                            <a:rPr lang="de-DE" sz="2000" b="1" dirty="0" smtClean="0">
                              <a:solidFill>
                                <a:schemeClr val="bg1"/>
                              </a:solidFill>
                              <a:latin typeface="Calibri" panose="020F0502020204030204" pitchFamily="34" charset="0"/>
                              <a:cs typeface="Calibri" panose="020F0502020204030204" pitchFamily="34" charset="0"/>
                            </a:rPr>
                            <a:t>1</a:t>
                          </a:r>
                          <a:endParaRPr lang="de-DE" sz="2000" b="1" dirty="0">
                            <a:solidFill>
                              <a:schemeClr val="bg1"/>
                            </a:solidFill>
                            <a:latin typeface="Calibri" panose="020F0502020204030204" pitchFamily="34" charset="0"/>
                            <a:cs typeface="Calibri" panose="020F0502020204030204" pitchFamily="34" charset="0"/>
                          </a:endParaRPr>
                        </a:p>
                      </a:txBody>
                      <a:tcPr anchor="ctr">
                        <a:solidFill>
                          <a:srgbClr val="327A86"/>
                        </a:solidFill>
                      </a:tcPr>
                    </a:tc>
                    <a:tc>
                      <a:txBody>
                        <a:bodyPr/>
                        <a:lstStyle/>
                        <a:p>
                          <a:endParaRPr lang="de-DE"/>
                        </a:p>
                      </a:txBody>
                      <a:tcPr>
                        <a:blipFill rotWithShape="0">
                          <a:blip r:embed="rId5"/>
                          <a:stretch>
                            <a:fillRect l="-101015" t="-90000" r="-503553" b="-503333"/>
                          </a:stretch>
                        </a:blipFill>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extLst>
                      <a:ext uri="{0D108BD9-81ED-4DB2-BD59-A6C34878D82A}">
                        <a16:rowId xmlns:a14="http://schemas.microsoft.com/office/drawing/2010/main" xmlns:a16="http://schemas.microsoft.com/office/drawing/2014/main" xmlns="" val="10001"/>
                      </a:ext>
                    </a:extLst>
                  </a:tr>
                  <a:tr h="731278">
                    <a:tc>
                      <a:txBody>
                        <a:bodyPr/>
                        <a:lstStyle/>
                        <a:p>
                          <a:pPr algn="ctr"/>
                          <a:r>
                            <a:rPr lang="de-DE" sz="2000" b="1" dirty="0" smtClean="0">
                              <a:solidFill>
                                <a:schemeClr val="bg1"/>
                              </a:solidFill>
                              <a:latin typeface="Calibri" panose="020F0502020204030204" pitchFamily="34" charset="0"/>
                              <a:cs typeface="Calibri" panose="020F0502020204030204" pitchFamily="34" charset="0"/>
                            </a:rPr>
                            <a:t>2</a:t>
                          </a:r>
                          <a:endParaRPr lang="de-DE" sz="2000" b="1" dirty="0">
                            <a:solidFill>
                              <a:schemeClr val="bg1"/>
                            </a:solidFill>
                            <a:latin typeface="Calibri" panose="020F0502020204030204" pitchFamily="34" charset="0"/>
                            <a:cs typeface="Calibri" panose="020F0502020204030204" pitchFamily="34" charset="0"/>
                          </a:endParaRPr>
                        </a:p>
                      </a:txBody>
                      <a:tcPr anchor="ctr">
                        <a:solidFill>
                          <a:srgbClr val="327A86"/>
                        </a:solidFill>
                      </a:tcPr>
                    </a:tc>
                    <a:tc>
                      <a:txBody>
                        <a:bodyPr/>
                        <a:lstStyle/>
                        <a:p>
                          <a:endParaRPr lang="de-DE"/>
                        </a:p>
                      </a:txBody>
                      <a:tcPr>
                        <a:blipFill rotWithShape="0">
                          <a:blip r:embed="rId5"/>
                          <a:stretch>
                            <a:fillRect l="-101015" t="-188430" r="-503553" b="-399174"/>
                          </a:stretch>
                        </a:blipFill>
                      </a:tcPr>
                    </a:tc>
                    <a:tc>
                      <a:txBody>
                        <a:bodyPr/>
                        <a:lstStyle/>
                        <a:p>
                          <a:endParaRPr lang="de-DE"/>
                        </a:p>
                      </a:txBody>
                      <a:tcPr>
                        <a:blipFill rotWithShape="0">
                          <a:blip r:embed="rId5"/>
                          <a:stretch>
                            <a:fillRect l="-200000" t="-188430" r="-401010" b="-399174"/>
                          </a:stretch>
                        </a:blipFill>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extLst>
                      <a:ext uri="{0D108BD9-81ED-4DB2-BD59-A6C34878D82A}">
                        <a16:rowId xmlns:a14="http://schemas.microsoft.com/office/drawing/2010/main" xmlns:a16="http://schemas.microsoft.com/office/drawing/2014/main" xmlns="" val="10002"/>
                      </a:ext>
                    </a:extLst>
                  </a:tr>
                  <a:tr h="731278">
                    <a:tc>
                      <a:txBody>
                        <a:bodyPr/>
                        <a:lstStyle/>
                        <a:p>
                          <a:pPr algn="ctr"/>
                          <a:r>
                            <a:rPr lang="de-DE" sz="2000" b="1" dirty="0" smtClean="0">
                              <a:solidFill>
                                <a:schemeClr val="bg1"/>
                              </a:solidFill>
                              <a:latin typeface="Calibri" panose="020F0502020204030204" pitchFamily="34" charset="0"/>
                              <a:cs typeface="Calibri" panose="020F0502020204030204" pitchFamily="34" charset="0"/>
                            </a:rPr>
                            <a:t>3</a:t>
                          </a:r>
                          <a:endParaRPr lang="de-DE" sz="2000" b="1" dirty="0">
                            <a:solidFill>
                              <a:schemeClr val="bg1"/>
                            </a:solidFill>
                            <a:latin typeface="Calibri" panose="020F0502020204030204" pitchFamily="34" charset="0"/>
                            <a:cs typeface="Calibri" panose="020F0502020204030204" pitchFamily="34" charset="0"/>
                          </a:endParaRPr>
                        </a:p>
                      </a:txBody>
                      <a:tcPr anchor="ctr">
                        <a:solidFill>
                          <a:srgbClr val="327A86"/>
                        </a:solidFill>
                      </a:tcPr>
                    </a:tc>
                    <a:tc>
                      <a:txBody>
                        <a:bodyPr/>
                        <a:lstStyle/>
                        <a:p>
                          <a:endParaRPr lang="de-DE"/>
                        </a:p>
                      </a:txBody>
                      <a:tcPr>
                        <a:blipFill rotWithShape="0">
                          <a:blip r:embed="rId5"/>
                          <a:stretch>
                            <a:fillRect l="-101015" t="-290833" r="-503553" b="-302500"/>
                          </a:stretch>
                        </a:blipFill>
                      </a:tcPr>
                    </a:tc>
                    <a:tc>
                      <a:txBody>
                        <a:bodyPr/>
                        <a:lstStyle/>
                        <a:p>
                          <a:endParaRPr lang="de-DE"/>
                        </a:p>
                      </a:txBody>
                      <a:tcPr>
                        <a:blipFill rotWithShape="0">
                          <a:blip r:embed="rId5"/>
                          <a:stretch>
                            <a:fillRect l="-200000" t="-290833" r="-401010" b="-302500"/>
                          </a:stretch>
                        </a:blipFill>
                      </a:tcPr>
                    </a:tc>
                    <a:tc>
                      <a:txBody>
                        <a:bodyPr/>
                        <a:lstStyle/>
                        <a:p>
                          <a:endParaRPr lang="de-DE"/>
                        </a:p>
                      </a:txBody>
                      <a:tcPr>
                        <a:blipFill rotWithShape="0">
                          <a:blip r:embed="rId5"/>
                          <a:stretch>
                            <a:fillRect l="-301523" t="-290833" r="-303046" b="-302500"/>
                          </a:stretch>
                        </a:blipFill>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extLst>
                      <a:ext uri="{0D108BD9-81ED-4DB2-BD59-A6C34878D82A}">
                        <a16:rowId xmlns:a14="http://schemas.microsoft.com/office/drawing/2010/main" xmlns:a16="http://schemas.microsoft.com/office/drawing/2014/main" xmlns="" val="10003"/>
                      </a:ext>
                    </a:extLst>
                  </a:tr>
                  <a:tr h="731278">
                    <a:tc>
                      <a:txBody>
                        <a:bodyPr/>
                        <a:lstStyle/>
                        <a:p>
                          <a:pPr algn="ctr"/>
                          <a:r>
                            <a:rPr lang="de-DE" sz="2000" b="1" dirty="0" smtClean="0">
                              <a:solidFill>
                                <a:schemeClr val="bg1"/>
                              </a:solidFill>
                              <a:latin typeface="Calibri" panose="020F0502020204030204" pitchFamily="34" charset="0"/>
                              <a:cs typeface="Calibri" panose="020F0502020204030204" pitchFamily="34" charset="0"/>
                            </a:rPr>
                            <a:t>4</a:t>
                          </a:r>
                          <a:endParaRPr lang="de-DE" sz="2000" b="1" dirty="0">
                            <a:solidFill>
                              <a:schemeClr val="bg1"/>
                            </a:solidFill>
                            <a:latin typeface="Calibri" panose="020F0502020204030204" pitchFamily="34" charset="0"/>
                            <a:cs typeface="Calibri" panose="020F0502020204030204" pitchFamily="34" charset="0"/>
                          </a:endParaRPr>
                        </a:p>
                      </a:txBody>
                      <a:tcPr anchor="ctr">
                        <a:solidFill>
                          <a:srgbClr val="327A86"/>
                        </a:solidFill>
                      </a:tcPr>
                    </a:tc>
                    <a:tc>
                      <a:txBody>
                        <a:bodyPr/>
                        <a:lstStyle/>
                        <a:p>
                          <a:endParaRPr lang="de-DE"/>
                        </a:p>
                      </a:txBody>
                      <a:tcPr>
                        <a:blipFill rotWithShape="0">
                          <a:blip r:embed="rId5"/>
                          <a:stretch>
                            <a:fillRect l="-101015" t="-390833" r="-503553" b="-202500"/>
                          </a:stretch>
                        </a:blipFill>
                      </a:tcPr>
                    </a:tc>
                    <a:tc>
                      <a:txBody>
                        <a:bodyPr/>
                        <a:lstStyle/>
                        <a:p>
                          <a:endParaRPr lang="de-DE"/>
                        </a:p>
                      </a:txBody>
                      <a:tcPr>
                        <a:blipFill rotWithShape="0">
                          <a:blip r:embed="rId5"/>
                          <a:stretch>
                            <a:fillRect l="-200000" t="-390833" r="-401010" b="-202500"/>
                          </a:stretch>
                        </a:blipFill>
                      </a:tcPr>
                    </a:tc>
                    <a:tc>
                      <a:txBody>
                        <a:bodyPr/>
                        <a:lstStyle/>
                        <a:p>
                          <a:endParaRPr lang="de-DE"/>
                        </a:p>
                      </a:txBody>
                      <a:tcPr>
                        <a:blipFill rotWithShape="0">
                          <a:blip r:embed="rId5"/>
                          <a:stretch>
                            <a:fillRect l="-301523" t="-390833" r="-303046" b="-202500"/>
                          </a:stretch>
                        </a:blipFill>
                      </a:tcPr>
                    </a:tc>
                    <a:tc>
                      <a:txBody>
                        <a:bodyPr/>
                        <a:lstStyle/>
                        <a:p>
                          <a:endParaRPr lang="de-DE"/>
                        </a:p>
                      </a:txBody>
                      <a:tcPr>
                        <a:blipFill rotWithShape="0">
                          <a:blip r:embed="rId5"/>
                          <a:stretch>
                            <a:fillRect l="-399495" t="-390833" r="-201515" b="-202500"/>
                          </a:stretch>
                        </a:blipFill>
                      </a:tcPr>
                    </a:tc>
                    <a:tc>
                      <a:txBody>
                        <a:bodyPr/>
                        <a:lstStyle/>
                        <a:p>
                          <a:endParaRPr lang="de-DE" sz="2000" dirty="0">
                            <a:latin typeface="Calibri" panose="020F0502020204030204" pitchFamily="34" charset="0"/>
                            <a:cs typeface="Calibri" panose="020F0502020204030204" pitchFamily="34" charset="0"/>
                          </a:endParaRPr>
                        </a:p>
                      </a:txBody>
                      <a:tcPr/>
                    </a:tc>
                    <a:tc>
                      <a:txBody>
                        <a:bodyPr/>
                        <a:lstStyle/>
                        <a:p>
                          <a:endParaRPr lang="de-DE" sz="2000" dirty="0">
                            <a:latin typeface="Calibri" panose="020F0502020204030204" pitchFamily="34" charset="0"/>
                            <a:cs typeface="Calibri" panose="020F0502020204030204" pitchFamily="34" charset="0"/>
                          </a:endParaRPr>
                        </a:p>
                      </a:txBody>
                      <a:tcPr/>
                    </a:tc>
                    <a:extLst>
                      <a:ext uri="{0D108BD9-81ED-4DB2-BD59-A6C34878D82A}">
                        <a16:rowId xmlns:a14="http://schemas.microsoft.com/office/drawing/2010/main" xmlns:a16="http://schemas.microsoft.com/office/drawing/2014/main" xmlns="" val="10004"/>
                      </a:ext>
                    </a:extLst>
                  </a:tr>
                  <a:tr h="731278">
                    <a:tc>
                      <a:txBody>
                        <a:bodyPr/>
                        <a:lstStyle/>
                        <a:p>
                          <a:pPr algn="ctr"/>
                          <a:r>
                            <a:rPr lang="de-DE" sz="2000" b="1" dirty="0" smtClean="0">
                              <a:solidFill>
                                <a:schemeClr val="bg1"/>
                              </a:solidFill>
                              <a:latin typeface="Calibri" panose="020F0502020204030204" pitchFamily="34" charset="0"/>
                              <a:cs typeface="Calibri" panose="020F0502020204030204" pitchFamily="34" charset="0"/>
                            </a:rPr>
                            <a:t>5</a:t>
                          </a:r>
                          <a:endParaRPr lang="de-DE" sz="2000" b="1" dirty="0">
                            <a:solidFill>
                              <a:schemeClr val="bg1"/>
                            </a:solidFill>
                            <a:latin typeface="Calibri" panose="020F0502020204030204" pitchFamily="34" charset="0"/>
                            <a:cs typeface="Calibri" panose="020F0502020204030204" pitchFamily="34" charset="0"/>
                          </a:endParaRPr>
                        </a:p>
                      </a:txBody>
                      <a:tcPr anchor="ctr">
                        <a:solidFill>
                          <a:srgbClr val="327A86"/>
                        </a:solidFill>
                      </a:tcPr>
                    </a:tc>
                    <a:tc>
                      <a:txBody>
                        <a:bodyPr/>
                        <a:lstStyle/>
                        <a:p>
                          <a:endParaRPr lang="de-DE"/>
                        </a:p>
                      </a:txBody>
                      <a:tcPr>
                        <a:blipFill rotWithShape="0">
                          <a:blip r:embed="rId5"/>
                          <a:stretch>
                            <a:fillRect l="-101015" t="-490833" r="-503553" b="-102500"/>
                          </a:stretch>
                        </a:blipFill>
                      </a:tcPr>
                    </a:tc>
                    <a:tc>
                      <a:txBody>
                        <a:bodyPr/>
                        <a:lstStyle/>
                        <a:p>
                          <a:endParaRPr lang="de-DE"/>
                        </a:p>
                      </a:txBody>
                      <a:tcPr>
                        <a:blipFill rotWithShape="0">
                          <a:blip r:embed="rId5"/>
                          <a:stretch>
                            <a:fillRect l="-200000" t="-490833" r="-401010" b="-102500"/>
                          </a:stretch>
                        </a:blipFill>
                      </a:tcPr>
                    </a:tc>
                    <a:tc>
                      <a:txBody>
                        <a:bodyPr/>
                        <a:lstStyle/>
                        <a:p>
                          <a:endParaRPr lang="de-DE"/>
                        </a:p>
                      </a:txBody>
                      <a:tcPr>
                        <a:blipFill rotWithShape="0">
                          <a:blip r:embed="rId5"/>
                          <a:stretch>
                            <a:fillRect l="-301523" t="-490833" r="-303046" b="-102500"/>
                          </a:stretch>
                        </a:blipFill>
                      </a:tcPr>
                    </a:tc>
                    <a:tc>
                      <a:txBody>
                        <a:bodyPr/>
                        <a:lstStyle/>
                        <a:p>
                          <a:endParaRPr lang="de-DE"/>
                        </a:p>
                      </a:txBody>
                      <a:tcPr>
                        <a:blipFill rotWithShape="0">
                          <a:blip r:embed="rId5"/>
                          <a:stretch>
                            <a:fillRect l="-399495" t="-490833" r="-201515" b="-102500"/>
                          </a:stretch>
                        </a:blipFill>
                      </a:tcPr>
                    </a:tc>
                    <a:tc>
                      <a:txBody>
                        <a:bodyPr/>
                        <a:lstStyle/>
                        <a:p>
                          <a:endParaRPr lang="de-DE"/>
                        </a:p>
                      </a:txBody>
                      <a:tcPr>
                        <a:blipFill rotWithShape="0">
                          <a:blip r:embed="rId5"/>
                          <a:stretch>
                            <a:fillRect l="-502030" t="-490833" r="-102538" b="-102500"/>
                          </a:stretch>
                        </a:blipFill>
                      </a:tcPr>
                    </a:tc>
                    <a:tc>
                      <a:txBody>
                        <a:bodyPr/>
                        <a:lstStyle/>
                        <a:p>
                          <a:endParaRPr lang="de-DE" sz="2000" dirty="0">
                            <a:latin typeface="Calibri" panose="020F0502020204030204" pitchFamily="34" charset="0"/>
                            <a:cs typeface="Calibri" panose="020F0502020204030204" pitchFamily="34" charset="0"/>
                          </a:endParaRPr>
                        </a:p>
                      </a:txBody>
                      <a:tcPr/>
                    </a:tc>
                    <a:extLst>
                      <a:ext uri="{0D108BD9-81ED-4DB2-BD59-A6C34878D82A}">
                        <a16:rowId xmlns:a14="http://schemas.microsoft.com/office/drawing/2010/main" xmlns:a16="http://schemas.microsoft.com/office/drawing/2014/main" xmlns="" val="10005"/>
                      </a:ext>
                    </a:extLst>
                  </a:tr>
                  <a:tr h="731278">
                    <a:tc>
                      <a:txBody>
                        <a:bodyPr/>
                        <a:lstStyle/>
                        <a:p>
                          <a:pPr algn="ctr"/>
                          <a:r>
                            <a:rPr lang="de-DE" sz="2000" b="1" dirty="0" smtClean="0">
                              <a:solidFill>
                                <a:schemeClr val="bg1"/>
                              </a:solidFill>
                              <a:latin typeface="Calibri" panose="020F0502020204030204" pitchFamily="34" charset="0"/>
                              <a:cs typeface="Calibri" panose="020F0502020204030204" pitchFamily="34" charset="0"/>
                            </a:rPr>
                            <a:t>6</a:t>
                          </a:r>
                          <a:endParaRPr lang="de-DE" sz="2000" b="1" dirty="0">
                            <a:solidFill>
                              <a:schemeClr val="bg1"/>
                            </a:solidFill>
                            <a:latin typeface="Calibri" panose="020F0502020204030204" pitchFamily="34" charset="0"/>
                            <a:cs typeface="Calibri" panose="020F0502020204030204" pitchFamily="34" charset="0"/>
                          </a:endParaRPr>
                        </a:p>
                      </a:txBody>
                      <a:tcPr anchor="ctr">
                        <a:solidFill>
                          <a:srgbClr val="327A86"/>
                        </a:solidFill>
                      </a:tcPr>
                    </a:tc>
                    <a:tc>
                      <a:txBody>
                        <a:bodyPr/>
                        <a:lstStyle/>
                        <a:p>
                          <a:endParaRPr lang="de-DE"/>
                        </a:p>
                      </a:txBody>
                      <a:tcPr>
                        <a:blipFill rotWithShape="0">
                          <a:blip r:embed="rId5"/>
                          <a:stretch>
                            <a:fillRect l="-101015" t="-590833" r="-503553" b="-2500"/>
                          </a:stretch>
                        </a:blipFill>
                      </a:tcPr>
                    </a:tc>
                    <a:tc>
                      <a:txBody>
                        <a:bodyPr/>
                        <a:lstStyle/>
                        <a:p>
                          <a:endParaRPr lang="de-DE"/>
                        </a:p>
                      </a:txBody>
                      <a:tcPr>
                        <a:blipFill rotWithShape="0">
                          <a:blip r:embed="rId5"/>
                          <a:stretch>
                            <a:fillRect l="-200000" t="-590833" r="-401010" b="-2500"/>
                          </a:stretch>
                        </a:blipFill>
                      </a:tcPr>
                    </a:tc>
                    <a:tc>
                      <a:txBody>
                        <a:bodyPr/>
                        <a:lstStyle/>
                        <a:p>
                          <a:endParaRPr lang="de-DE"/>
                        </a:p>
                      </a:txBody>
                      <a:tcPr>
                        <a:blipFill rotWithShape="0">
                          <a:blip r:embed="rId5"/>
                          <a:stretch>
                            <a:fillRect l="-301523" t="-590833" r="-303046" b="-2500"/>
                          </a:stretch>
                        </a:blipFill>
                      </a:tcPr>
                    </a:tc>
                    <a:tc>
                      <a:txBody>
                        <a:bodyPr/>
                        <a:lstStyle/>
                        <a:p>
                          <a:endParaRPr lang="de-DE"/>
                        </a:p>
                      </a:txBody>
                      <a:tcPr>
                        <a:blipFill rotWithShape="0">
                          <a:blip r:embed="rId5"/>
                          <a:stretch>
                            <a:fillRect l="-399495" t="-590833" r="-201515" b="-2500"/>
                          </a:stretch>
                        </a:blipFill>
                      </a:tcPr>
                    </a:tc>
                    <a:tc>
                      <a:txBody>
                        <a:bodyPr/>
                        <a:lstStyle/>
                        <a:p>
                          <a:endParaRPr lang="de-DE"/>
                        </a:p>
                      </a:txBody>
                      <a:tcPr>
                        <a:blipFill rotWithShape="0">
                          <a:blip r:embed="rId5"/>
                          <a:stretch>
                            <a:fillRect l="-502030" t="-590833" r="-102538" b="-2500"/>
                          </a:stretch>
                        </a:blipFill>
                      </a:tcPr>
                    </a:tc>
                    <a:tc>
                      <a:txBody>
                        <a:bodyPr/>
                        <a:lstStyle/>
                        <a:p>
                          <a:endParaRPr lang="de-DE"/>
                        </a:p>
                      </a:txBody>
                      <a:tcPr>
                        <a:blipFill rotWithShape="0">
                          <a:blip r:embed="rId5"/>
                          <a:stretch>
                            <a:fillRect l="-598990" t="-590833" r="-2020" b="-2500"/>
                          </a:stretch>
                        </a:blipFill>
                      </a:tcPr>
                    </a:tc>
                    <a:extLst>
                      <a:ext uri="{0D108BD9-81ED-4DB2-BD59-A6C34878D82A}">
                        <a16:rowId xmlns:a14="http://schemas.microsoft.com/office/drawing/2010/main" xmlns:a16="http://schemas.microsoft.com/office/drawing/2014/main" xmlns="" val="10006"/>
                      </a:ext>
                    </a:extLst>
                  </a:tr>
                </a:tbl>
              </a:graphicData>
            </a:graphic>
          </p:graphicFrame>
        </mc:Fallback>
      </mc:AlternateContent>
    </p:spTree>
    <p:extLst>
      <p:ext uri="{BB962C8B-B14F-4D97-AF65-F5344CB8AC3E}">
        <p14:creationId xmlns:p14="http://schemas.microsoft.com/office/powerpoint/2010/main" val="196561763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Zwischenfazit	: Methoden</a:t>
            </a:r>
            <a:endParaRPr lang="de-DE" dirty="0"/>
          </a:p>
        </p:txBody>
      </p:sp>
      <p:sp>
        <p:nvSpPr>
          <p:cNvPr id="3" name="Inhaltsplatzhalter 2"/>
          <p:cNvSpPr>
            <a:spLocks noGrp="1"/>
          </p:cNvSpPr>
          <p:nvPr>
            <p:ph idx="1"/>
          </p:nvPr>
        </p:nvSpPr>
        <p:spPr/>
        <p:txBody>
          <a:bodyPr/>
          <a:lstStyle/>
          <a:p>
            <a:r>
              <a:rPr lang="de-DE" dirty="0"/>
              <a:t>R</a:t>
            </a:r>
            <a:r>
              <a:rPr lang="de-DE" dirty="0" smtClean="0"/>
              <a:t>ein theoretische Methode: </a:t>
            </a:r>
            <a:br>
              <a:rPr lang="de-DE" dirty="0" smtClean="0"/>
            </a:br>
            <a:r>
              <a:rPr lang="de-DE" dirty="0" smtClean="0"/>
              <a:t>	Die Verteilung der Chips wird aufgrund der Wahrscheinlichkeit 	vorgenommen, die mittels der Kombinatorik ermittelt wurden.</a:t>
            </a:r>
          </a:p>
          <a:p>
            <a:r>
              <a:rPr lang="de-DE" dirty="0"/>
              <a:t>R</a:t>
            </a:r>
            <a:r>
              <a:rPr lang="de-DE" dirty="0" smtClean="0"/>
              <a:t>ein experimentelle Methode: </a:t>
            </a:r>
            <a:br>
              <a:rPr lang="de-DE" dirty="0" smtClean="0"/>
            </a:br>
            <a:r>
              <a:rPr lang="de-DE" dirty="0" smtClean="0"/>
              <a:t>	Die </a:t>
            </a:r>
            <a:r>
              <a:rPr lang="de-DE" dirty="0"/>
              <a:t>Verteilung der Chips wird aufgrund der </a:t>
            </a:r>
            <a:r>
              <a:rPr lang="de-DE" dirty="0" smtClean="0"/>
              <a:t>relativen Häufigkeit 	vorgenommen</a:t>
            </a:r>
            <a:r>
              <a:rPr lang="de-DE" dirty="0"/>
              <a:t>, </a:t>
            </a:r>
            <a:r>
              <a:rPr lang="de-DE" dirty="0" smtClean="0"/>
              <a:t>die </a:t>
            </a:r>
            <a:r>
              <a:rPr lang="de-DE" dirty="0"/>
              <a:t>mittels der </a:t>
            </a:r>
            <a:r>
              <a:rPr lang="de-DE" dirty="0" smtClean="0"/>
              <a:t>Würfelexperimente </a:t>
            </a:r>
            <a:r>
              <a:rPr lang="de-DE" dirty="0"/>
              <a:t>ermittelt </a:t>
            </a:r>
            <a:r>
              <a:rPr lang="de-DE" dirty="0" smtClean="0"/>
              <a:t>wurde.</a:t>
            </a:r>
          </a:p>
          <a:p>
            <a:endParaRPr lang="de-DE" dirty="0"/>
          </a:p>
          <a:p>
            <a:r>
              <a:rPr lang="de-DE" dirty="0" smtClean="0"/>
              <a:t>Bei der rein experimentellen Methode waren wir uns noch nicht so sicher, ob die Anzahl der Würfelwürfe für eine erfolgversprechende Verteilung der Chips ausreichend war. </a:t>
            </a:r>
            <a:endParaRPr lang="de-DE" dirty="0"/>
          </a:p>
          <a:p>
            <a:endParaRPr lang="de-DE" dirty="0" smtClean="0"/>
          </a:p>
          <a:p>
            <a:r>
              <a:rPr lang="de-DE" dirty="0" smtClean="0"/>
              <a:t>Das soll nun aufgegriffen werden, indem mittels stochastischer Simulationen die Anzahl kräftig erhöht werden kann.</a:t>
            </a:r>
          </a:p>
          <a:p>
            <a:endParaRPr lang="de-DE" dirty="0"/>
          </a:p>
          <a:p>
            <a:endParaRPr lang="de-DE" dirty="0"/>
          </a:p>
          <a:p>
            <a:endParaRPr lang="de-DE" dirty="0"/>
          </a:p>
        </p:txBody>
      </p:sp>
      <p:sp>
        <p:nvSpPr>
          <p:cNvPr id="5" name="Textplatzhalter 9"/>
          <p:cNvSpPr>
            <a:spLocks noGrp="1"/>
          </p:cNvSpPr>
          <p:nvPr>
            <p:ph type="body" sz="quarter" idx="18"/>
          </p:nvPr>
        </p:nvSpPr>
        <p:spPr>
          <a:xfrm>
            <a:off x="3707904" y="91512"/>
            <a:ext cx="5300492" cy="26126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2665170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Wolkenförmige Legende 13"/>
          <p:cNvSpPr/>
          <p:nvPr/>
        </p:nvSpPr>
        <p:spPr>
          <a:xfrm>
            <a:off x="2430092" y="5177789"/>
            <a:ext cx="4032448" cy="1224136"/>
          </a:xfrm>
          <a:prstGeom prst="cloudCallout">
            <a:avLst>
              <a:gd name="adj1" fmla="val -1625"/>
              <a:gd name="adj2" fmla="val -174305"/>
            </a:avLst>
          </a:prstGeom>
          <a:solidFill>
            <a:srgbClr val="327A8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2400" b="0" i="1" u="none" strike="noStrike" kern="1200" cap="none" spc="0" normalizeH="0" baseline="0" noProof="0" dirty="0" smtClean="0">
              <a:ln>
                <a:noFill/>
              </a:ln>
              <a:solidFill>
                <a:prstClr val="white"/>
              </a:solidFill>
              <a:effectLst/>
              <a:uLnTx/>
              <a:uFillTx/>
              <a:latin typeface="Arial"/>
              <a:ea typeface="ＭＳ Ｐゴシック"/>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800" b="0" i="0" u="none" strike="noStrike" kern="1200" cap="none" spc="0" normalizeH="0" baseline="0" noProof="0" dirty="0" smtClean="0">
                <a:ln>
                  <a:noFill/>
                </a:ln>
                <a:solidFill>
                  <a:prstClr val="white"/>
                </a:solidFill>
                <a:effectLst/>
                <a:uLnTx/>
                <a:uFillTx/>
                <a:latin typeface="Arial"/>
                <a:ea typeface="ＭＳ Ｐゴシック"/>
              </a:rPr>
              <a:t>Welcher Kompetenzzuwachs soll erreicht werden?</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white"/>
              </a:solidFill>
              <a:effectLst/>
              <a:uLnTx/>
              <a:uFillTx/>
              <a:latin typeface="Arial"/>
              <a:ea typeface="ＭＳ Ｐゴシック"/>
            </a:endParaRPr>
          </a:p>
        </p:txBody>
      </p:sp>
      <p:pic>
        <p:nvPicPr>
          <p:cNvPr id="3" name="Grafik 2"/>
          <p:cNvPicPr>
            <a:picLocks noChangeAspect="1"/>
          </p:cNvPicPr>
          <p:nvPr/>
        </p:nvPicPr>
        <p:blipFill rotWithShape="1">
          <a:blip r:embed="rId3" cstate="print">
            <a:extLst>
              <a:ext uri="{28A0092B-C50C-407E-A947-70E740481C1C}">
                <a14:useLocalDpi xmlns:a14="http://schemas.microsoft.com/office/drawing/2010/main" val="0"/>
              </a:ext>
            </a:extLst>
          </a:blip>
          <a:srcRect l="35235" r="22110"/>
          <a:stretch/>
        </p:blipFill>
        <p:spPr>
          <a:xfrm>
            <a:off x="4283968" y="2818616"/>
            <a:ext cx="936104" cy="2194560"/>
          </a:xfrm>
          <a:prstGeom prst="rect">
            <a:avLst/>
          </a:prstGeom>
        </p:spPr>
      </p:pic>
      <p:sp>
        <p:nvSpPr>
          <p:cNvPr id="15" name="Wolkenförmige Legende 14"/>
          <p:cNvSpPr/>
          <p:nvPr/>
        </p:nvSpPr>
        <p:spPr>
          <a:xfrm>
            <a:off x="91379" y="1676768"/>
            <a:ext cx="2448417" cy="1872208"/>
          </a:xfrm>
          <a:prstGeom prst="cloudCallout">
            <a:avLst>
              <a:gd name="adj1" fmla="val 153278"/>
              <a:gd name="adj2" fmla="val 6867"/>
            </a:avLst>
          </a:prstGeom>
          <a:solidFill>
            <a:srgbClr val="327A8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smtClean="0">
                <a:ln>
                  <a:noFill/>
                </a:ln>
                <a:solidFill>
                  <a:prstClr val="white"/>
                </a:solidFill>
                <a:effectLst/>
                <a:uLnTx/>
                <a:uFillTx/>
                <a:latin typeface="Arial"/>
                <a:ea typeface="ＭＳ Ｐゴシック"/>
              </a:rPr>
              <a:t>Welche Aufgaben eignen sich für meine </a:t>
            </a:r>
            <a:r>
              <a:rPr kumimoji="0" lang="de-DE" sz="1600" b="0" i="0" u="none" strike="noStrike" kern="1200" cap="none" spc="0" normalizeH="0" baseline="0" noProof="0" dirty="0" smtClean="0">
                <a:ln>
                  <a:noFill/>
                </a:ln>
                <a:solidFill>
                  <a:prstClr val="white"/>
                </a:solidFill>
                <a:effectLst/>
                <a:uLnTx/>
                <a:uFillTx/>
                <a:latin typeface="Arial"/>
                <a:ea typeface="ＭＳ Ｐゴシック"/>
              </a:rPr>
              <a:t>Lernenden?</a:t>
            </a:r>
            <a:r>
              <a:rPr kumimoji="0" lang="de-DE" sz="1600" b="0" i="0" u="none" strike="noStrike" kern="1200" cap="none" spc="0" normalizeH="0" baseline="0" noProof="0" dirty="0" smtClean="0">
                <a:ln>
                  <a:noFill/>
                </a:ln>
                <a:solidFill>
                  <a:prstClr val="black"/>
                </a:solidFill>
                <a:effectLst/>
                <a:uLnTx/>
                <a:uFillTx/>
                <a:latin typeface="Arial"/>
                <a:ea typeface="ＭＳ Ｐゴシック"/>
              </a:rPr>
              <a:t> </a:t>
            </a:r>
            <a:endParaRPr kumimoji="0" lang="de-DE" sz="1600" b="0" i="0" u="none" strike="noStrike" kern="1200" cap="none" spc="0" normalizeH="0" baseline="0" noProof="0" dirty="0">
              <a:ln>
                <a:noFill/>
              </a:ln>
              <a:solidFill>
                <a:prstClr val="black"/>
              </a:solidFill>
              <a:effectLst/>
              <a:uLnTx/>
              <a:uFillTx/>
              <a:latin typeface="Arial"/>
              <a:ea typeface="ＭＳ Ｐゴシック"/>
            </a:endParaRPr>
          </a:p>
        </p:txBody>
      </p:sp>
      <p:sp>
        <p:nvSpPr>
          <p:cNvPr id="16" name="Wolkenförmige Legende 15"/>
          <p:cNvSpPr/>
          <p:nvPr/>
        </p:nvSpPr>
        <p:spPr>
          <a:xfrm>
            <a:off x="73830" y="3789040"/>
            <a:ext cx="2267744" cy="2448272"/>
          </a:xfrm>
          <a:prstGeom prst="cloudCallout">
            <a:avLst>
              <a:gd name="adj1" fmla="val 125042"/>
              <a:gd name="adj2" fmla="val -76486"/>
            </a:avLst>
          </a:prstGeom>
          <a:solidFill>
            <a:srgbClr val="327A8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800" b="0" i="0" u="none" strike="noStrike" kern="1200" cap="none" spc="0" normalizeH="0" baseline="0" noProof="0" dirty="0" smtClean="0">
                <a:ln>
                  <a:noFill/>
                </a:ln>
                <a:solidFill>
                  <a:prstClr val="white"/>
                </a:solidFill>
                <a:effectLst/>
                <a:uLnTx/>
                <a:uFillTx/>
                <a:latin typeface="Arial"/>
                <a:ea typeface="ＭＳ Ｐゴシック"/>
              </a:rPr>
              <a:t>Ist der Einsatz digitaler Medien oder einer Simulation hilfreich?</a:t>
            </a:r>
            <a:endParaRPr kumimoji="0" lang="de-DE" sz="1800" b="0" i="0" u="none" strike="noStrike" kern="1200" cap="none" spc="0" normalizeH="0" baseline="0" noProof="0" dirty="0">
              <a:ln>
                <a:noFill/>
              </a:ln>
              <a:solidFill>
                <a:prstClr val="white"/>
              </a:solidFill>
              <a:effectLst/>
              <a:uLnTx/>
              <a:uFillTx/>
              <a:latin typeface="Arial"/>
              <a:ea typeface="ＭＳ Ｐゴシック"/>
            </a:endParaRPr>
          </a:p>
        </p:txBody>
      </p:sp>
      <p:sp>
        <p:nvSpPr>
          <p:cNvPr id="17" name="Wolkenförmige Legende 16"/>
          <p:cNvSpPr/>
          <p:nvPr/>
        </p:nvSpPr>
        <p:spPr>
          <a:xfrm>
            <a:off x="2400560" y="1115958"/>
            <a:ext cx="4896544" cy="1368152"/>
          </a:xfrm>
          <a:prstGeom prst="cloudCallout">
            <a:avLst>
              <a:gd name="adj1" fmla="val -2901"/>
              <a:gd name="adj2" fmla="val 76198"/>
            </a:avLst>
          </a:prstGeom>
          <a:solidFill>
            <a:srgbClr val="327A8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smtClean="0">
                <a:ln>
                  <a:noFill/>
                </a:ln>
                <a:solidFill>
                  <a:prstClr val="white"/>
                </a:solidFill>
                <a:effectLst/>
                <a:uLnTx/>
                <a:uFillTx/>
                <a:latin typeface="Arial"/>
                <a:ea typeface="ＭＳ Ｐゴシック"/>
              </a:rPr>
              <a:t>Welche Kompetenzen setze ich für den Lernprozess voraus? Welche Kompetenzen sind vorhanden?</a:t>
            </a:r>
            <a:endParaRPr kumimoji="0" lang="de-DE" sz="1600" b="0" i="0" u="none" strike="noStrike" kern="1200" cap="none" spc="0" normalizeH="0" baseline="0" noProof="0" dirty="0">
              <a:ln>
                <a:noFill/>
              </a:ln>
              <a:solidFill>
                <a:prstClr val="white"/>
              </a:solidFill>
              <a:effectLst/>
              <a:uLnTx/>
              <a:uFillTx/>
              <a:latin typeface="Arial"/>
              <a:ea typeface="ＭＳ Ｐゴシック"/>
            </a:endParaRPr>
          </a:p>
        </p:txBody>
      </p:sp>
      <p:sp>
        <p:nvSpPr>
          <p:cNvPr id="18" name="Wolkenförmige Legende 17"/>
          <p:cNvSpPr/>
          <p:nvPr/>
        </p:nvSpPr>
        <p:spPr>
          <a:xfrm>
            <a:off x="6471918" y="1831609"/>
            <a:ext cx="2627784" cy="2317083"/>
          </a:xfrm>
          <a:prstGeom prst="cloudCallout">
            <a:avLst>
              <a:gd name="adj1" fmla="val -99289"/>
              <a:gd name="adj2" fmla="val 1672"/>
            </a:avLst>
          </a:prstGeom>
          <a:solidFill>
            <a:srgbClr val="327A8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smtClean="0">
                <a:ln>
                  <a:noFill/>
                </a:ln>
                <a:solidFill>
                  <a:prstClr val="white"/>
                </a:solidFill>
                <a:effectLst/>
                <a:uLnTx/>
                <a:uFillTx/>
                <a:latin typeface="Arial"/>
                <a:ea typeface="ＭＳ Ｐゴシック"/>
              </a:rPr>
              <a:t>Welche Rolle habe ich im laufenden Unterrichts-prozess?</a:t>
            </a:r>
            <a:endParaRPr kumimoji="0" lang="de-DE" sz="1600" b="0" i="0" u="none" strike="noStrike" kern="1200" cap="none" spc="0" normalizeH="0" baseline="0" noProof="0" dirty="0">
              <a:ln>
                <a:noFill/>
              </a:ln>
              <a:solidFill>
                <a:prstClr val="white"/>
              </a:solidFill>
              <a:effectLst/>
              <a:uLnTx/>
              <a:uFillTx/>
              <a:latin typeface="Arial"/>
              <a:ea typeface="ＭＳ Ｐゴシック"/>
            </a:endParaRPr>
          </a:p>
        </p:txBody>
      </p:sp>
      <p:sp>
        <p:nvSpPr>
          <p:cNvPr id="19" name="Wolkenförmige Legende 18"/>
          <p:cNvSpPr/>
          <p:nvPr/>
        </p:nvSpPr>
        <p:spPr>
          <a:xfrm>
            <a:off x="6395362" y="4154447"/>
            <a:ext cx="2699792" cy="2016224"/>
          </a:xfrm>
          <a:prstGeom prst="cloudCallout">
            <a:avLst>
              <a:gd name="adj1" fmla="val -89690"/>
              <a:gd name="adj2" fmla="val -85140"/>
            </a:avLst>
          </a:prstGeom>
          <a:solidFill>
            <a:srgbClr val="327A8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eaLnBrk="0" fontAlgn="base" hangingPunct="0">
              <a:spcBef>
                <a:spcPct val="0"/>
              </a:spcBef>
              <a:spcAft>
                <a:spcPct val="0"/>
              </a:spcAft>
              <a:defRPr/>
            </a:pPr>
            <a:r>
              <a:rPr kumimoji="0" lang="de-DE" sz="1600" b="0" i="0" u="none" strike="noStrike" kern="1200" cap="none" spc="0" normalizeH="0" baseline="0" noProof="0" dirty="0" smtClean="0">
                <a:ln>
                  <a:noFill/>
                </a:ln>
                <a:solidFill>
                  <a:prstClr val="white"/>
                </a:solidFill>
                <a:effectLst/>
                <a:uLnTx/>
                <a:uFillTx/>
                <a:latin typeface="Arial"/>
                <a:ea typeface="ＭＳ Ｐゴシック"/>
              </a:rPr>
              <a:t>Wie überprüfe ich, ob meine </a:t>
            </a:r>
            <a:r>
              <a:rPr lang="de-DE" sz="1600" dirty="0" smtClean="0">
                <a:solidFill>
                  <a:prstClr val="white"/>
                </a:solidFill>
              </a:rPr>
              <a:t>Lernenden </a:t>
            </a:r>
            <a:r>
              <a:rPr kumimoji="0" lang="de-DE" sz="1600" b="0" i="0" u="none" strike="noStrike" kern="1200" cap="none" spc="0" normalizeH="0" baseline="0" noProof="0" dirty="0" smtClean="0">
                <a:ln>
                  <a:noFill/>
                </a:ln>
                <a:solidFill>
                  <a:prstClr val="white"/>
                </a:solidFill>
                <a:effectLst/>
                <a:uLnTx/>
                <a:uFillTx/>
                <a:latin typeface="Arial"/>
                <a:ea typeface="ＭＳ Ｐゴシック"/>
              </a:rPr>
              <a:t>mehr können als vorher? </a:t>
            </a:r>
            <a:endParaRPr kumimoji="0" lang="de-DE" sz="1600" b="0" i="0" u="none" strike="noStrike" kern="1200" cap="none" spc="0" normalizeH="0" baseline="0" noProof="0" dirty="0">
              <a:ln>
                <a:noFill/>
              </a:ln>
              <a:solidFill>
                <a:prstClr val="white"/>
              </a:solidFill>
              <a:effectLst/>
              <a:uLnTx/>
              <a:uFillTx/>
              <a:latin typeface="Arial"/>
              <a:ea typeface="ＭＳ Ｐゴシック"/>
            </a:endParaRPr>
          </a:p>
        </p:txBody>
      </p:sp>
      <p:sp>
        <p:nvSpPr>
          <p:cNvPr id="6" name="Titel 5"/>
          <p:cNvSpPr>
            <a:spLocks noGrp="1"/>
          </p:cNvSpPr>
          <p:nvPr>
            <p:ph type="title"/>
          </p:nvPr>
        </p:nvSpPr>
        <p:spPr/>
        <p:txBody>
          <a:bodyPr>
            <a:normAutofit/>
          </a:bodyPr>
          <a:lstStyle/>
          <a:p>
            <a:r>
              <a:rPr lang="de-DE" dirty="0"/>
              <a:t>Mögliche Fragen  bei der </a:t>
            </a:r>
            <a:r>
              <a:rPr lang="de-DE" dirty="0" smtClean="0"/>
              <a:t>Unterrichtsplanung</a:t>
            </a:r>
            <a:endParaRPr lang="de-DE" dirty="0"/>
          </a:p>
        </p:txBody>
      </p:sp>
      <p:sp>
        <p:nvSpPr>
          <p:cNvPr id="11" name="Textfeld 10"/>
          <p:cNvSpPr txBox="1"/>
          <p:nvPr/>
        </p:nvSpPr>
        <p:spPr>
          <a:xfrm>
            <a:off x="3922835" y="4966568"/>
            <a:ext cx="2088232" cy="21544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0" i="0" u="none" strike="noStrike" kern="1200" cap="none" spc="0" normalizeH="0" baseline="0" noProof="0" dirty="0" smtClean="0">
                <a:ln>
                  <a:noFill/>
                </a:ln>
                <a:solidFill>
                  <a:prstClr val="black"/>
                </a:solidFill>
                <a:effectLst/>
                <a:uLnTx/>
                <a:uFillTx/>
                <a:latin typeface="Times New Roman" panose="02020603050405020304" pitchFamily="18" charset="0"/>
                <a:ea typeface="ＭＳ Ｐゴシック" charset="-128"/>
                <a:cs typeface="Times New Roman" panose="02020603050405020304" pitchFamily="18" charset="0"/>
              </a:rPr>
              <a:t>Bildquelle: pixabay.com (CC0)</a:t>
            </a:r>
            <a:endParaRPr kumimoji="0" lang="de-DE" sz="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charset="-128"/>
              <a:cs typeface="Times New Roman" panose="02020603050405020304" pitchFamily="18" charset="0"/>
            </a:endParaRPr>
          </a:p>
        </p:txBody>
      </p:sp>
      <p:sp>
        <p:nvSpPr>
          <p:cNvPr id="20" name="Textplatzhalter 9"/>
          <p:cNvSpPr>
            <a:spLocks noGrp="1"/>
          </p:cNvSpPr>
          <p:nvPr>
            <p:ph type="body" sz="quarter" idx="18"/>
          </p:nvPr>
        </p:nvSpPr>
        <p:spPr>
          <a:xfrm>
            <a:off x="6541449" y="80627"/>
            <a:ext cx="2394938" cy="199970"/>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3684689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bwMode="auto">
          <a:xfrm>
            <a:off x="-324556" y="1421295"/>
            <a:ext cx="9017000" cy="3051927"/>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srgbClr val="F8B44F"/>
              </a:solidFill>
              <a:effectLst/>
              <a:uLnTx/>
              <a:uFillTx/>
              <a:latin typeface="Calibri" panose="020F0502020204030204" pitchFamily="34" charset="0"/>
              <a:ea typeface="ＭＳ Ｐゴシック" charset="-128"/>
            </a:endParaRPr>
          </a:p>
        </p:txBody>
      </p:sp>
      <p:sp>
        <p:nvSpPr>
          <p:cNvPr id="2" name="Titel 1"/>
          <p:cNvSpPr>
            <a:spLocks noGrp="1"/>
          </p:cNvSpPr>
          <p:nvPr>
            <p:ph type="title"/>
          </p:nvPr>
        </p:nvSpPr>
        <p:spPr/>
        <p:txBody>
          <a:bodyPr>
            <a:normAutofit/>
          </a:bodyPr>
          <a:lstStyle/>
          <a:p>
            <a:r>
              <a:rPr lang="de-DE" dirty="0" smtClean="0"/>
              <a:t>Praxisphase: Simulationen</a:t>
            </a:r>
            <a:endParaRPr lang="de-DE" dirty="0"/>
          </a:p>
        </p:txBody>
      </p:sp>
      <mc:AlternateContent xmlns:mc="http://schemas.openxmlformats.org/markup-compatibility/2006" xmlns:a14="http://schemas.microsoft.com/office/drawing/2010/main">
        <mc:Choice Requires="a14">
          <p:sp>
            <p:nvSpPr>
              <p:cNvPr id="3" name="Inhaltsplatzhalter 2"/>
              <p:cNvSpPr>
                <a:spLocks noGrp="1"/>
              </p:cNvSpPr>
              <p:nvPr>
                <p:ph idx="1"/>
              </p:nvPr>
            </p:nvSpPr>
            <p:spPr>
              <a:xfrm>
                <a:off x="323528" y="1124744"/>
                <a:ext cx="8424936" cy="3150923"/>
              </a:xfrm>
            </p:spPr>
            <p:txBody>
              <a:bodyPr/>
              <a:lstStyle/>
              <a:p>
                <a:endParaRPr lang="de-DE" dirty="0" smtClean="0"/>
              </a:p>
              <a:p>
                <a:r>
                  <a:rPr lang="de-DE" b="1" dirty="0" smtClean="0"/>
                  <a:t>Partnerarbeit Simulationserstellung: </a:t>
                </a:r>
              </a:p>
              <a:p>
                <a:pPr marL="457200" indent="-457200">
                  <a:buFont typeface="+mj-lt"/>
                  <a:buAutoNum type="arabicPeriod"/>
                </a:pPr>
                <a:r>
                  <a:rPr lang="de-DE" dirty="0" smtClean="0"/>
                  <a:t>Erstellen Sie mit ihren GTR eine Simulation von Differenz trifft für große </a:t>
                </a:r>
                <a14:m>
                  <m:oMath xmlns:m="http://schemas.openxmlformats.org/officeDocument/2006/math">
                    <m:r>
                      <a:rPr lang="de-DE" i="1" dirty="0" smtClean="0">
                        <a:latin typeface="Cambria Math" panose="02040503050406030204" pitchFamily="18" charset="0"/>
                      </a:rPr>
                      <m:t>𝑛</m:t>
                    </m:r>
                  </m:oMath>
                </a14:m>
                <a:r>
                  <a:rPr lang="de-DE" dirty="0" smtClean="0"/>
                  <a:t> (Casio CG-20 n=500, Ti-Nspire n=2500).</a:t>
                </a:r>
                <a:br>
                  <a:rPr lang="de-DE" dirty="0" smtClean="0"/>
                </a:br>
                <a:r>
                  <a:rPr lang="de-DE" dirty="0" smtClean="0"/>
                  <a:t>Nutzen Sie gegebenenfalls die ausgeteilten Anleitungen. </a:t>
                </a:r>
              </a:p>
              <a:p>
                <a:pPr marL="457200" indent="-457200">
                  <a:buFont typeface="+mj-lt"/>
                  <a:buAutoNum type="arabicPeriod"/>
                </a:pPr>
                <a:endParaRPr lang="de-DE" dirty="0" smtClean="0"/>
              </a:p>
              <a:p>
                <a:pPr marL="457200" indent="-457200">
                  <a:buFont typeface="+mj-lt"/>
                  <a:buAutoNum type="arabicPeriod"/>
                </a:pPr>
                <a:r>
                  <a:rPr lang="de-DE" dirty="0" smtClean="0"/>
                  <a:t>Geben </a:t>
                </a:r>
                <a:r>
                  <a:rPr lang="de-DE" dirty="0"/>
                  <a:t>Sie mit Rücksicht auf die Simulationsergebnisse eine (neue) Verteilung der Chips </a:t>
                </a:r>
                <a:r>
                  <a:rPr lang="de-DE" dirty="0" smtClean="0"/>
                  <a:t>auf dem Spielplan an.</a:t>
                </a:r>
                <a:endParaRPr lang="de-DE" dirty="0"/>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xfrm>
                <a:off x="323528" y="1124744"/>
                <a:ext cx="8424936" cy="3150923"/>
              </a:xfrm>
              <a:blipFill rotWithShape="1">
                <a:blip r:embed="rId3"/>
                <a:stretch>
                  <a:fillRect t="-772"/>
                </a:stretch>
              </a:blipFill>
            </p:spPr>
            <p:txBody>
              <a:bodyPr/>
              <a:lstStyle/>
              <a:p>
                <a:r>
                  <a:rPr lang="de-DE">
                    <a:noFill/>
                  </a:rPr>
                  <a:t> </a:t>
                </a:r>
              </a:p>
            </p:txBody>
          </p:sp>
        </mc:Fallback>
      </mc:AlternateContent>
      <p:sp>
        <p:nvSpPr>
          <p:cNvPr id="7" name="Textplatzhalter 9"/>
          <p:cNvSpPr>
            <a:spLocks noGrp="1"/>
          </p:cNvSpPr>
          <p:nvPr>
            <p:ph type="body" sz="quarter" idx="18"/>
          </p:nvPr>
        </p:nvSpPr>
        <p:spPr>
          <a:xfrm>
            <a:off x="3707904" y="91512"/>
            <a:ext cx="5300492" cy="289488"/>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
        <p:nvSpPr>
          <p:cNvPr id="4" name="Textfeld 3"/>
          <p:cNvSpPr txBox="1"/>
          <p:nvPr/>
        </p:nvSpPr>
        <p:spPr>
          <a:xfrm>
            <a:off x="5076056" y="4581128"/>
            <a:ext cx="3655687" cy="224676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sym typeface="Wingdings" panose="05000000000000000000" pitchFamily="2" charset="2"/>
              </a:rPr>
              <a:t>Anleitungen:</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sym typeface="Wingdings" panose="05000000000000000000" pitchFamily="2" charset="2"/>
              </a:rPr>
              <a:t></a:t>
            </a:r>
            <a: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rPr>
              <a:t>01_Differenz_trifft_Anleitung_Casio.docx</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sym typeface="Wingdings" panose="05000000000000000000" pitchFamily="2" charset="2"/>
              </a:rPr>
              <a:t></a:t>
            </a:r>
            <a: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rPr>
              <a:t>01_Differenz_trifft_Sim_Befehle_Casio.docx</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sym typeface="Wingdings" panose="05000000000000000000" pitchFamily="2" charset="2"/>
              </a:rPr>
              <a:t></a:t>
            </a:r>
            <a: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rPr>
              <a:t>01_Differenz_trifft_Anleitung_TI</a:t>
            </a:r>
            <a:r>
              <a:rPr kumimoji="0" lang="de-DE" sz="14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cs typeface="Calibri" panose="020F0502020204030204" pitchFamily="34" charset="0"/>
              </a:rPr>
              <a:t>.docx</a:t>
            </a:r>
            <a:endPar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sym typeface="Wingdings" panose="05000000000000000000" pitchFamily="2" charset="2"/>
              </a:rPr>
              <a:t></a:t>
            </a:r>
            <a: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rPr>
              <a:t>01_Differenz_trifft_Sim_Befehle_TI</a:t>
            </a:r>
            <a:r>
              <a:rPr kumimoji="0" lang="de-DE" sz="14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cs typeface="Calibri" panose="020F0502020204030204" pitchFamily="34" charset="0"/>
              </a:rPr>
              <a:t>.docx</a:t>
            </a:r>
            <a:endPar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rPr>
              <a:t>GTR-Dateien:</a:t>
            </a:r>
          </a:p>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à"/>
              <a:tabLst/>
              <a:defRPr/>
            </a:pPr>
            <a: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rPr>
              <a:t> 01_DiffTrifft_GTR_TI_DiffTrifft_vollautom.tns</a:t>
            </a:r>
          </a:p>
          <a:p>
            <a:pPr marR="0" lvl="0" algn="l" defTabSz="914400" rtl="0" eaLnBrk="0" fontAlgn="base" latinLnBrk="0" hangingPunct="0">
              <a:lnSpc>
                <a:spcPct val="100000"/>
              </a:lnSpc>
              <a:spcBef>
                <a:spcPct val="0"/>
              </a:spcBef>
              <a:spcAft>
                <a:spcPct val="0"/>
              </a:spcAft>
              <a:buClrTx/>
              <a:buSzTx/>
              <a:tabLst/>
              <a:defRPr/>
            </a:pPr>
            <a: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sym typeface="Wingdings" panose="05000000000000000000" pitchFamily="2" charset="2"/>
              </a:rPr>
              <a:t> </a:t>
            </a:r>
            <a: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rPr>
              <a:t>01_GTR_C_DiffTrifft_vollautom.gks</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à"/>
              <a:tabLst/>
              <a:defRPr/>
            </a:pPr>
            <a:endPar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cs typeface="Calibri" panose="020F0502020204030204" pitchFamily="34" charset="0"/>
            </a:endParaRPr>
          </a:p>
        </p:txBody>
      </p:sp>
      <p:sp>
        <p:nvSpPr>
          <p:cNvPr id="8" name="Rechteck 7"/>
          <p:cNvSpPr/>
          <p:nvPr/>
        </p:nvSpPr>
        <p:spPr bwMode="auto">
          <a:xfrm>
            <a:off x="323528" y="4690415"/>
            <a:ext cx="4538402" cy="2028194"/>
          </a:xfrm>
          <a:prstGeom prst="rect">
            <a:avLst/>
          </a:prstGeom>
          <a:solidFill>
            <a:schemeClr val="bg1"/>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Hinweis:</a:t>
            </a:r>
          </a:p>
          <a:p>
            <a:r>
              <a:rPr lang="de-DE" sz="1600" dirty="0" smtClean="0">
                <a:latin typeface="Calibri" panose="020F0502020204030204" pitchFamily="34" charset="0"/>
                <a:cs typeface="Calibri" panose="020F0502020204030204" pitchFamily="34" charset="0"/>
              </a:rPr>
              <a:t>Eine kleinschrittigere und verständnisorientierte Hinführung zu Simulationen findet </a:t>
            </a:r>
            <a:r>
              <a:rPr lang="de-DE" sz="1600" dirty="0">
                <a:latin typeface="Calibri" panose="020F0502020204030204" pitchFamily="34" charset="0"/>
                <a:cs typeface="Calibri" panose="020F0502020204030204" pitchFamily="34" charset="0"/>
              </a:rPr>
              <a:t>sich unter </a:t>
            </a:r>
          </a:p>
          <a:p>
            <a:pPr algn="ctr"/>
            <a:r>
              <a:rPr lang="de-DE" sz="1600" b="1" dirty="0">
                <a:solidFill>
                  <a:srgbClr val="327A86"/>
                </a:solidFill>
                <a:latin typeface="Calibri" panose="020F0502020204030204" pitchFamily="34" charset="0"/>
                <a:cs typeface="Calibri" panose="020F0502020204030204" pitchFamily="34" charset="0"/>
              </a:rPr>
              <a:t>www.dzlm.de/Stochastik_Sek</a:t>
            </a:r>
            <a:endParaRPr lang="en-US" sz="1600" b="1" dirty="0">
              <a:solidFill>
                <a:srgbClr val="327A86"/>
              </a:solidFill>
              <a:latin typeface="Calibri" panose="020F0502020204030204" pitchFamily="34" charset="0"/>
              <a:cs typeface="Calibri" panose="020F0502020204030204" pitchFamily="34" charset="0"/>
            </a:endParaRPr>
          </a:p>
          <a:p>
            <a:r>
              <a:rPr lang="de-DE" sz="1600" dirty="0" smtClean="0">
                <a:latin typeface="Calibri" panose="020F0502020204030204" pitchFamily="34" charset="0"/>
                <a:cs typeface="Calibri" panose="020F0502020204030204" pitchFamily="34" charset="0"/>
              </a:rPr>
              <a:t>Sie </a:t>
            </a:r>
            <a:r>
              <a:rPr lang="de-DE" sz="1600" dirty="0">
                <a:latin typeface="Calibri" panose="020F0502020204030204" pitchFamily="34" charset="0"/>
                <a:cs typeface="Calibri" panose="020F0502020204030204" pitchFamily="34" charset="0"/>
              </a:rPr>
              <a:t>dort leicht verständliche Hilfestellungen zur Arbeit mit digitalen Hilfsmitteln (GTR und GeoGebra) </a:t>
            </a:r>
            <a:r>
              <a:rPr lang="de-DE" sz="1600" dirty="0" smtClean="0">
                <a:latin typeface="Calibri" panose="020F0502020204030204" pitchFamily="34" charset="0"/>
                <a:cs typeface="Calibri" panose="020F0502020204030204" pitchFamily="34" charset="0"/>
              </a:rPr>
              <a:t>sowie kleinschrittige Anleitung zur </a:t>
            </a:r>
            <a:r>
              <a:rPr lang="de-DE" sz="1600" dirty="0">
                <a:latin typeface="Calibri" panose="020F0502020204030204" pitchFamily="34" charset="0"/>
                <a:cs typeface="Calibri" panose="020F0502020204030204" pitchFamily="34" charset="0"/>
              </a:rPr>
              <a:t>eigenständigen Erstellung von </a:t>
            </a:r>
            <a:r>
              <a:rPr lang="de-DE" sz="1600" dirty="0" smtClean="0">
                <a:latin typeface="Calibri" panose="020F0502020204030204" pitchFamily="34" charset="0"/>
                <a:cs typeface="Calibri" panose="020F0502020204030204" pitchFamily="34" charset="0"/>
              </a:rPr>
              <a:t>(beliebigen) Simulationen</a:t>
            </a:r>
            <a:endParaRPr lang="de-DE"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8869940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Simulation</a:t>
            </a:r>
            <a:endParaRPr lang="de-DE" dirty="0"/>
          </a:p>
        </p:txBody>
      </p:sp>
      <mc:AlternateContent xmlns:mc="http://schemas.openxmlformats.org/markup-compatibility/2006" xmlns:a14="http://schemas.microsoft.com/office/drawing/2010/main">
        <mc:Choice Requires="a14">
          <p:sp>
            <p:nvSpPr>
              <p:cNvPr id="9" name="Textfeld 8"/>
              <p:cNvSpPr txBox="1"/>
              <p:nvPr/>
            </p:nvSpPr>
            <p:spPr>
              <a:xfrm>
                <a:off x="334733" y="1124744"/>
                <a:ext cx="8712968" cy="707886"/>
              </a:xfrm>
              <a:prstGeom prst="rect">
                <a:avLst/>
              </a:prstGeom>
              <a:noFill/>
            </p:spPr>
            <p:txBody>
              <a:bodyPr wrap="square" rtlCol="0">
                <a:spAutoFit/>
              </a:bodyPr>
              <a:lstStyle/>
              <a:p>
                <a:pPr eaLnBrk="0" fontAlgn="base" hangingPunct="0">
                  <a:spcBef>
                    <a:spcPct val="0"/>
                  </a:spcBef>
                  <a:spcAft>
                    <a:spcPct val="0"/>
                  </a:spcAft>
                  <a:defRPr/>
                </a:pPr>
                <a:r>
                  <a:rPr kumimoji="0" lang="de-DE" sz="2000" b="0" i="0" u="none" strike="noStrike" kern="1200" cap="none" spc="0" normalizeH="0" baseline="0" noProof="0" dirty="0" smtClean="0">
                    <a:ln>
                      <a:noFill/>
                    </a:ln>
                    <a:solidFill>
                      <a:prstClr val="black"/>
                    </a:solidFill>
                    <a:effectLst/>
                    <a:uLnTx/>
                    <a:uFillTx/>
                    <a:latin typeface="Calibri"/>
                    <a:ea typeface="ＭＳ Ｐゴシック" charset="-128"/>
                    <a:cs typeface="Calibri"/>
                  </a:rPr>
                  <a:t>Ergebnisse von 3 Simulationen mit </a:t>
                </a:r>
                <a14:m>
                  <m:oMath xmlns:m="http://schemas.openxmlformats.org/officeDocument/2006/math">
                    <m:r>
                      <a:rPr lang="de-DE" sz="2000" i="1" dirty="0">
                        <a:solidFill>
                          <a:prstClr val="black"/>
                        </a:solidFill>
                        <a:latin typeface="Cambria Math" panose="02040503050406030204" pitchFamily="18" charset="0"/>
                        <a:cs typeface="Calibri" panose="020F0502020204030204" pitchFamily="34" charset="0"/>
                      </a:rPr>
                      <m:t>𝑛</m:t>
                    </m:r>
                    <m:r>
                      <a:rPr lang="de-DE" sz="2000" i="1" dirty="0">
                        <a:solidFill>
                          <a:prstClr val="black"/>
                        </a:solidFill>
                        <a:latin typeface="Cambria Math" panose="02040503050406030204" pitchFamily="18" charset="0"/>
                        <a:cs typeface="Calibri" panose="020F0502020204030204" pitchFamily="34" charset="0"/>
                      </a:rPr>
                      <m:t>=2500</m:t>
                    </m:r>
                  </m:oMath>
                </a14:m>
                <a:endParaRPr lang="de-DE" sz="2000" dirty="0">
                  <a:solidFill>
                    <a:prstClr val="black"/>
                  </a:solidFill>
                  <a:latin typeface="Calibri" panose="020F0502020204030204" pitchFamily="34" charset="0"/>
                  <a:ea typeface="ＭＳ Ｐゴシック" charset="-128"/>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smtClean="0">
                    <a:ln>
                      <a:noFill/>
                    </a:ln>
                    <a:solidFill>
                      <a:prstClr val="black"/>
                    </a:solidFill>
                    <a:effectLst/>
                    <a:uLnTx/>
                    <a:uFillTx/>
                    <a:latin typeface="Calibri"/>
                    <a:ea typeface="ＭＳ Ｐゴシック" charset="-128"/>
                    <a:cs typeface="Calibri"/>
                  </a:rPr>
                  <a:t> </a:t>
                </a:r>
                <a:endParaRPr kumimoji="0" lang="de-DE" sz="2000" b="0" i="0" u="none" strike="noStrike" kern="1200" cap="none" spc="0" normalizeH="0" baseline="0" noProof="0" dirty="0">
                  <a:ln>
                    <a:noFill/>
                  </a:ln>
                  <a:solidFill>
                    <a:prstClr val="black"/>
                  </a:solidFill>
                  <a:effectLst/>
                  <a:uLnTx/>
                  <a:uFillTx/>
                  <a:latin typeface="Calibri"/>
                  <a:ea typeface="ＭＳ Ｐゴシック" charset="-128"/>
                  <a:cs typeface="Calibri"/>
                </a:endParaRPr>
              </a:p>
            </p:txBody>
          </p:sp>
        </mc:Choice>
        <mc:Fallback xmlns="">
          <p:sp>
            <p:nvSpPr>
              <p:cNvPr id="9" name="Textfeld 8"/>
              <p:cNvSpPr txBox="1">
                <a:spLocks noRot="1" noChangeAspect="1" noMove="1" noResize="1" noEditPoints="1" noAdjustHandles="1" noChangeArrowheads="1" noChangeShapeType="1" noTextEdit="1"/>
              </p:cNvSpPr>
              <p:nvPr/>
            </p:nvSpPr>
            <p:spPr>
              <a:xfrm>
                <a:off x="334733" y="1124744"/>
                <a:ext cx="8712968" cy="707886"/>
              </a:xfrm>
              <a:prstGeom prst="rect">
                <a:avLst/>
              </a:prstGeom>
              <a:blipFill rotWithShape="0">
                <a:blip r:embed="rId3"/>
                <a:stretch>
                  <a:fillRect l="-770" t="-5172"/>
                </a:stretch>
              </a:blipFill>
            </p:spPr>
            <p:txBody>
              <a:bodyPr/>
              <a:lstStyle/>
              <a:p>
                <a:r>
                  <a:rPr lang="de-DE">
                    <a:noFill/>
                  </a:rPr>
                  <a:t> </a:t>
                </a:r>
              </a:p>
            </p:txBody>
          </p:sp>
        </mc:Fallback>
      </mc:AlternateContent>
      <p:sp>
        <p:nvSpPr>
          <p:cNvPr id="8" name="Textfeld 7"/>
          <p:cNvSpPr txBox="1"/>
          <p:nvPr/>
        </p:nvSpPr>
        <p:spPr>
          <a:xfrm>
            <a:off x="324000" y="4653136"/>
            <a:ext cx="8650667" cy="1015663"/>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Die simulierten Daten entsprechen Modell 1; in der Tat entspricht die Simulation von zwei Würfeln durch zwei Spalten dem üblichen Würfeln von zwei Würfeln, bei denen es 36 gleichwahrscheinliche Ergebnisse gibt.</a:t>
            </a: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pic>
        <p:nvPicPr>
          <p:cNvPr id="3" name="Grafik 2"/>
          <p:cNvPicPr>
            <a:picLocks noChangeAspect="1"/>
          </p:cNvPicPr>
          <p:nvPr/>
        </p:nvPicPr>
        <p:blipFill>
          <a:blip r:embed="rId4"/>
          <a:stretch>
            <a:fillRect/>
          </a:stretch>
        </p:blipFill>
        <p:spPr>
          <a:xfrm>
            <a:off x="107504" y="1824842"/>
            <a:ext cx="2872375" cy="2160000"/>
          </a:xfrm>
          <a:prstGeom prst="rect">
            <a:avLst/>
          </a:prstGeom>
        </p:spPr>
      </p:pic>
      <p:pic>
        <p:nvPicPr>
          <p:cNvPr id="10" name="Grafik 9"/>
          <p:cNvPicPr>
            <a:picLocks noChangeAspect="1"/>
          </p:cNvPicPr>
          <p:nvPr/>
        </p:nvPicPr>
        <p:blipFill>
          <a:blip r:embed="rId5"/>
          <a:stretch>
            <a:fillRect/>
          </a:stretch>
        </p:blipFill>
        <p:spPr>
          <a:xfrm>
            <a:off x="3131840" y="1815175"/>
            <a:ext cx="2872375" cy="2160000"/>
          </a:xfrm>
          <a:prstGeom prst="rect">
            <a:avLst/>
          </a:prstGeom>
        </p:spPr>
      </p:pic>
      <p:pic>
        <p:nvPicPr>
          <p:cNvPr id="11" name="Grafik 10"/>
          <p:cNvPicPr>
            <a:picLocks noChangeAspect="1"/>
          </p:cNvPicPr>
          <p:nvPr/>
        </p:nvPicPr>
        <p:blipFill>
          <a:blip r:embed="rId6"/>
          <a:stretch>
            <a:fillRect/>
          </a:stretch>
        </p:blipFill>
        <p:spPr>
          <a:xfrm>
            <a:off x="6156176" y="1826071"/>
            <a:ext cx="2872375" cy="2160000"/>
          </a:xfrm>
          <a:prstGeom prst="rect">
            <a:avLst/>
          </a:prstGeom>
        </p:spPr>
      </p:pic>
      <p:sp>
        <p:nvSpPr>
          <p:cNvPr id="12"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1872137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Die „Wahrscheinlichkeits-Strategie“ für „Differenz trifft“</a:t>
            </a:r>
            <a:endParaRPr lang="de-DE" dirty="0"/>
          </a:p>
        </p:txBody>
      </p:sp>
      <p:sp>
        <p:nvSpPr>
          <p:cNvPr id="3" name="Textfeld 2"/>
          <p:cNvSpPr txBox="1"/>
          <p:nvPr/>
        </p:nvSpPr>
        <p:spPr>
          <a:xfrm>
            <a:off x="467544" y="4641609"/>
            <a:ext cx="7990656" cy="707886"/>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Entsprechend der relativen Häufigkeiten sollte man also seine 18 Chips auf dem Spielfeld verteilen.</a:t>
            </a: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graphicFrame>
        <p:nvGraphicFramePr>
          <p:cNvPr id="7" name="Tabelle 6"/>
          <p:cNvGraphicFramePr>
            <a:graphicFrameLocks noGrp="1"/>
          </p:cNvGraphicFramePr>
          <p:nvPr>
            <p:extLst>
              <p:ext uri="{D42A27DB-BD31-4B8C-83A1-F6EECF244321}">
                <p14:modId xmlns:p14="http://schemas.microsoft.com/office/powerpoint/2010/main" val="3959992034"/>
              </p:ext>
            </p:extLst>
          </p:nvPr>
        </p:nvGraphicFramePr>
        <p:xfrm>
          <a:off x="425211" y="1184647"/>
          <a:ext cx="7272806" cy="2347976"/>
        </p:xfrm>
        <a:graphic>
          <a:graphicData uri="http://schemas.openxmlformats.org/drawingml/2006/table">
            <a:tbl>
              <a:tblPr firstRow="1" firstCol="1" bandRow="1">
                <a:tableStyleId>{5C22544A-7EE6-4342-B048-85BDC9FD1C3A}</a:tableStyleId>
              </a:tblPr>
              <a:tblGrid>
                <a:gridCol w="1093486">
                  <a:extLst>
                    <a:ext uri="{9D8B030D-6E8A-4147-A177-3AD203B41FA5}">
                      <a16:colId xmlns:a16="http://schemas.microsoft.com/office/drawing/2014/main" val="3158137620"/>
                    </a:ext>
                  </a:extLst>
                </a:gridCol>
                <a:gridCol w="1235864">
                  <a:extLst>
                    <a:ext uri="{9D8B030D-6E8A-4147-A177-3AD203B41FA5}">
                      <a16:colId xmlns:a16="http://schemas.microsoft.com/office/drawing/2014/main" val="4141571105"/>
                    </a:ext>
                  </a:extLst>
                </a:gridCol>
                <a:gridCol w="1235864">
                  <a:extLst>
                    <a:ext uri="{9D8B030D-6E8A-4147-A177-3AD203B41FA5}">
                      <a16:colId xmlns:a16="http://schemas.microsoft.com/office/drawing/2014/main" val="484148836"/>
                    </a:ext>
                  </a:extLst>
                </a:gridCol>
                <a:gridCol w="1235864">
                  <a:extLst>
                    <a:ext uri="{9D8B030D-6E8A-4147-A177-3AD203B41FA5}">
                      <a16:colId xmlns:a16="http://schemas.microsoft.com/office/drawing/2014/main" val="287578405"/>
                    </a:ext>
                  </a:extLst>
                </a:gridCol>
                <a:gridCol w="1235864">
                  <a:extLst>
                    <a:ext uri="{9D8B030D-6E8A-4147-A177-3AD203B41FA5}">
                      <a16:colId xmlns:a16="http://schemas.microsoft.com/office/drawing/2014/main" val="1015975488"/>
                    </a:ext>
                  </a:extLst>
                </a:gridCol>
                <a:gridCol w="1235864">
                  <a:extLst>
                    <a:ext uri="{9D8B030D-6E8A-4147-A177-3AD203B41FA5}">
                      <a16:colId xmlns:a16="http://schemas.microsoft.com/office/drawing/2014/main" val="4242052464"/>
                    </a:ext>
                  </a:extLst>
                </a:gridCol>
              </a:tblGrid>
              <a:tr h="450049">
                <a:tc>
                  <a:txBody>
                    <a:bodyPr/>
                    <a:lstStyle/>
                    <a:p>
                      <a:pPr algn="ctr">
                        <a:lnSpc>
                          <a:spcPct val="107000"/>
                        </a:lnSpc>
                        <a:spcAft>
                          <a:spcPts val="0"/>
                        </a:spcAft>
                      </a:pPr>
                      <a:r>
                        <a:rPr lang="de-DE" sz="1800" dirty="0" smtClean="0">
                          <a:solidFill>
                            <a:schemeClr val="bg1"/>
                          </a:solidFill>
                          <a:effectLst/>
                          <a:latin typeface="Calibri" panose="020F0502020204030204" pitchFamily="34" charset="0"/>
                        </a:rPr>
                        <a:t>Differenz</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smtClean="0">
                          <a:solidFill>
                            <a:schemeClr val="bg1"/>
                          </a:solidFill>
                          <a:effectLst/>
                          <a:latin typeface="Calibri" panose="020F0502020204030204" pitchFamily="34" charset="0"/>
                        </a:rPr>
                        <a:t>Anzahl</a:t>
                      </a:r>
                    </a:p>
                    <a:p>
                      <a:pPr algn="ctr">
                        <a:lnSpc>
                          <a:spcPct val="107000"/>
                        </a:lnSpc>
                        <a:spcAft>
                          <a:spcPts val="0"/>
                        </a:spcAft>
                      </a:pPr>
                      <a:r>
                        <a:rPr lang="de-DE"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Kombi.</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W‘keiten</a:t>
                      </a:r>
                    </a:p>
                    <a:p>
                      <a:pPr algn="ctr">
                        <a:lnSpc>
                          <a:spcPct val="107000"/>
                        </a:lnSpc>
                        <a:spcAft>
                          <a:spcPts val="0"/>
                        </a:spcAft>
                      </a:pPr>
                      <a:r>
                        <a:rPr lang="de-DE"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Kombi</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Anz. exp.</a:t>
                      </a:r>
                      <a:br>
                        <a:rPr lang="de-DE"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lang="de-DE"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Methode</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rel. Häuf.</a:t>
                      </a:r>
                      <a:br>
                        <a:rPr lang="de-DE"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lang="de-DE"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exp. Meth.</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extLst>
                  <a:ext uri="{0D108BD9-81ED-4DB2-BD59-A6C34878D82A}">
                    <a16:rowId xmlns:a16="http://schemas.microsoft.com/office/drawing/2014/main" val="2690334045"/>
                  </a:ext>
                </a:extLst>
              </a:tr>
              <a:tr h="225025">
                <a:tc>
                  <a:txBody>
                    <a:bodyPr/>
                    <a:lstStyle/>
                    <a:p>
                      <a:pPr algn="ctr">
                        <a:lnSpc>
                          <a:spcPct val="107000"/>
                        </a:lnSpc>
                        <a:spcAft>
                          <a:spcPts val="0"/>
                        </a:spcAft>
                      </a:pPr>
                      <a:r>
                        <a:rPr lang="de-DE" sz="1800" dirty="0">
                          <a:solidFill>
                            <a:schemeClr val="bg1"/>
                          </a:solidFill>
                          <a:effectLst/>
                          <a:latin typeface="Calibri" panose="020F0502020204030204" pitchFamily="34" charset="0"/>
                        </a:rPr>
                        <a:t>0</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a:solidFill>
                            <a:schemeClr val="tx1"/>
                          </a:solidFill>
                          <a:effectLst/>
                          <a:latin typeface="Calibri" panose="020F0502020204030204" pitchFamily="34" charset="0"/>
                        </a:rPr>
                        <a:t>6</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0,17</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412</a:t>
                      </a: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0,1648</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54185616"/>
                  </a:ext>
                </a:extLst>
              </a:tr>
              <a:tr h="225025">
                <a:tc>
                  <a:txBody>
                    <a:bodyPr/>
                    <a:lstStyle/>
                    <a:p>
                      <a:pPr algn="ctr">
                        <a:lnSpc>
                          <a:spcPct val="107000"/>
                        </a:lnSpc>
                        <a:spcAft>
                          <a:spcPts val="0"/>
                        </a:spcAft>
                      </a:pPr>
                      <a:r>
                        <a:rPr lang="de-DE" sz="1800" dirty="0">
                          <a:solidFill>
                            <a:schemeClr val="bg1"/>
                          </a:solidFill>
                          <a:effectLst/>
                          <a:latin typeface="Calibri" panose="020F0502020204030204" pitchFamily="34" charset="0"/>
                        </a:rPr>
                        <a:t>1</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a:solidFill>
                            <a:schemeClr val="tx1"/>
                          </a:solidFill>
                          <a:effectLst/>
                          <a:latin typeface="Calibri" panose="020F0502020204030204" pitchFamily="34" charset="0"/>
                        </a:rPr>
                        <a:t>10</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0,28</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708</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0,2832</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5088882"/>
                  </a:ext>
                </a:extLst>
              </a:tr>
              <a:tr h="225025">
                <a:tc>
                  <a:txBody>
                    <a:bodyPr/>
                    <a:lstStyle/>
                    <a:p>
                      <a:pPr algn="ctr">
                        <a:lnSpc>
                          <a:spcPct val="107000"/>
                        </a:lnSpc>
                        <a:spcAft>
                          <a:spcPts val="0"/>
                        </a:spcAft>
                      </a:pPr>
                      <a:r>
                        <a:rPr lang="de-DE" sz="1800" dirty="0">
                          <a:solidFill>
                            <a:schemeClr val="bg1"/>
                          </a:solidFill>
                          <a:effectLst/>
                          <a:latin typeface="Calibri" panose="020F0502020204030204" pitchFamily="34" charset="0"/>
                        </a:rPr>
                        <a:t>2</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a:solidFill>
                            <a:schemeClr val="tx1"/>
                          </a:solidFill>
                          <a:effectLst/>
                          <a:latin typeface="Calibri" panose="020F0502020204030204" pitchFamily="34" charset="0"/>
                        </a:rPr>
                        <a:t>8</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0,22</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548</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0,2192</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75115186"/>
                  </a:ext>
                </a:extLst>
              </a:tr>
              <a:tr h="225025">
                <a:tc>
                  <a:txBody>
                    <a:bodyPr/>
                    <a:lstStyle/>
                    <a:p>
                      <a:pPr algn="ctr">
                        <a:lnSpc>
                          <a:spcPct val="107000"/>
                        </a:lnSpc>
                        <a:spcAft>
                          <a:spcPts val="0"/>
                        </a:spcAft>
                      </a:pPr>
                      <a:r>
                        <a:rPr lang="de-DE" sz="1800" dirty="0">
                          <a:solidFill>
                            <a:schemeClr val="bg1"/>
                          </a:solidFill>
                          <a:effectLst/>
                          <a:latin typeface="Calibri" panose="020F0502020204030204" pitchFamily="34" charset="0"/>
                        </a:rPr>
                        <a:t>3</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a:solidFill>
                            <a:schemeClr val="tx1"/>
                          </a:solidFill>
                          <a:effectLst/>
                          <a:latin typeface="Calibri" panose="020F0502020204030204" pitchFamily="34" charset="0"/>
                        </a:rPr>
                        <a:t>6</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0,17</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396</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0,1584</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24318086"/>
                  </a:ext>
                </a:extLst>
              </a:tr>
              <a:tr h="225025">
                <a:tc>
                  <a:txBody>
                    <a:bodyPr/>
                    <a:lstStyle/>
                    <a:p>
                      <a:pPr algn="ctr">
                        <a:lnSpc>
                          <a:spcPct val="107000"/>
                        </a:lnSpc>
                        <a:spcAft>
                          <a:spcPts val="0"/>
                        </a:spcAft>
                      </a:pPr>
                      <a:r>
                        <a:rPr lang="de-DE" sz="1800" dirty="0">
                          <a:solidFill>
                            <a:schemeClr val="bg1"/>
                          </a:solidFill>
                          <a:effectLst/>
                          <a:latin typeface="Calibri" panose="020F0502020204030204" pitchFamily="34" charset="0"/>
                        </a:rPr>
                        <a:t>4</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a:solidFill>
                            <a:schemeClr val="tx1"/>
                          </a:solidFill>
                          <a:effectLst/>
                          <a:latin typeface="Calibri" panose="020F0502020204030204" pitchFamily="34" charset="0"/>
                        </a:rPr>
                        <a:t>4</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0,11</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297</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0,1188</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1268062"/>
                  </a:ext>
                </a:extLst>
              </a:tr>
              <a:tr h="225025">
                <a:tc>
                  <a:txBody>
                    <a:bodyPr/>
                    <a:lstStyle/>
                    <a:p>
                      <a:pPr algn="ctr">
                        <a:lnSpc>
                          <a:spcPct val="107000"/>
                        </a:lnSpc>
                        <a:spcAft>
                          <a:spcPts val="0"/>
                        </a:spcAft>
                      </a:pPr>
                      <a:r>
                        <a:rPr lang="de-DE" sz="1800" dirty="0">
                          <a:solidFill>
                            <a:schemeClr val="bg1"/>
                          </a:solidFill>
                          <a:effectLst/>
                          <a:latin typeface="Calibri" panose="020F0502020204030204" pitchFamily="34" charset="0"/>
                        </a:rPr>
                        <a:t>5</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a:solidFill>
                            <a:schemeClr val="tx1"/>
                          </a:solidFill>
                          <a:effectLst/>
                          <a:latin typeface="Calibri" panose="020F0502020204030204" pitchFamily="34" charset="0"/>
                        </a:rPr>
                        <a:t>2</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0,06</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139</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0,0556</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21958929"/>
                  </a:ext>
                </a:extLst>
              </a:tr>
            </a:tbl>
          </a:graphicData>
        </a:graphic>
      </p:graphicFrame>
      <p:sp>
        <p:nvSpPr>
          <p:cNvPr id="5" name="Textfeld 4"/>
          <p:cNvSpPr txBox="1"/>
          <p:nvPr/>
        </p:nvSpPr>
        <p:spPr>
          <a:xfrm>
            <a:off x="1691681" y="3629164"/>
            <a:ext cx="2188876" cy="73866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Ergebnisse:</a:t>
            </a:r>
            <a:b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br>
            <a: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Mischung aus Kombinatorik und Experimenten</a:t>
            </a:r>
            <a:endParaRPr kumimoji="0" lang="de-DE" sz="14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8" name="Textfeld 7"/>
          <p:cNvSpPr txBox="1"/>
          <p:nvPr/>
        </p:nvSpPr>
        <p:spPr>
          <a:xfrm>
            <a:off x="5580112" y="3615349"/>
            <a:ext cx="2088232" cy="73866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Ergebnisse:</a:t>
            </a:r>
            <a:b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br>
            <a:r>
              <a:rPr kumimoji="0" lang="de-DE" sz="14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Simulationen als Erwei-terung von Experimenten</a:t>
            </a:r>
            <a:endParaRPr kumimoji="0" lang="de-DE" sz="14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graphicFrame>
        <p:nvGraphicFramePr>
          <p:cNvPr id="6" name="Tabelle 5"/>
          <p:cNvGraphicFramePr>
            <a:graphicFrameLocks noGrp="1"/>
          </p:cNvGraphicFramePr>
          <p:nvPr>
            <p:extLst/>
          </p:nvPr>
        </p:nvGraphicFramePr>
        <p:xfrm>
          <a:off x="815736" y="5417183"/>
          <a:ext cx="6652622" cy="741680"/>
        </p:xfrm>
        <a:graphic>
          <a:graphicData uri="http://schemas.openxmlformats.org/drawingml/2006/table">
            <a:tbl>
              <a:tblPr firstRow="1" bandRow="1">
                <a:tableStyleId>{5C22544A-7EE6-4342-B048-85BDC9FD1C3A}</a:tableStyleId>
              </a:tblPr>
              <a:tblGrid>
                <a:gridCol w="1427480">
                  <a:extLst>
                    <a:ext uri="{9D8B030D-6E8A-4147-A177-3AD203B41FA5}">
                      <a16:colId xmlns:a16="http://schemas.microsoft.com/office/drawing/2014/main" val="465810611"/>
                    </a:ext>
                  </a:extLst>
                </a:gridCol>
                <a:gridCol w="870857">
                  <a:extLst>
                    <a:ext uri="{9D8B030D-6E8A-4147-A177-3AD203B41FA5}">
                      <a16:colId xmlns:a16="http://schemas.microsoft.com/office/drawing/2014/main" val="3293649523"/>
                    </a:ext>
                  </a:extLst>
                </a:gridCol>
                <a:gridCol w="870857">
                  <a:extLst>
                    <a:ext uri="{9D8B030D-6E8A-4147-A177-3AD203B41FA5}">
                      <a16:colId xmlns:a16="http://schemas.microsoft.com/office/drawing/2014/main" val="2193329189"/>
                    </a:ext>
                  </a:extLst>
                </a:gridCol>
                <a:gridCol w="870857">
                  <a:extLst>
                    <a:ext uri="{9D8B030D-6E8A-4147-A177-3AD203B41FA5}">
                      <a16:colId xmlns:a16="http://schemas.microsoft.com/office/drawing/2014/main" val="1745872292"/>
                    </a:ext>
                  </a:extLst>
                </a:gridCol>
                <a:gridCol w="870857">
                  <a:extLst>
                    <a:ext uri="{9D8B030D-6E8A-4147-A177-3AD203B41FA5}">
                      <a16:colId xmlns:a16="http://schemas.microsoft.com/office/drawing/2014/main" val="172172519"/>
                    </a:ext>
                  </a:extLst>
                </a:gridCol>
                <a:gridCol w="870857">
                  <a:extLst>
                    <a:ext uri="{9D8B030D-6E8A-4147-A177-3AD203B41FA5}">
                      <a16:colId xmlns:a16="http://schemas.microsoft.com/office/drawing/2014/main" val="3249767568"/>
                    </a:ext>
                  </a:extLst>
                </a:gridCol>
                <a:gridCol w="870857">
                  <a:extLst>
                    <a:ext uri="{9D8B030D-6E8A-4147-A177-3AD203B41FA5}">
                      <a16:colId xmlns:a16="http://schemas.microsoft.com/office/drawing/2014/main" val="4205262977"/>
                    </a:ext>
                  </a:extLst>
                </a:gridCol>
              </a:tblGrid>
              <a:tr h="370840">
                <a:tc>
                  <a:txBody>
                    <a:bodyPr/>
                    <a:lstStyle/>
                    <a:p>
                      <a:r>
                        <a:rPr lang="de-DE" sz="1600" dirty="0" smtClean="0"/>
                        <a:t>Differenz</a:t>
                      </a:r>
                      <a:endParaRPr lang="de-DE" sz="1600" dirty="0"/>
                    </a:p>
                  </a:txBody>
                  <a:tcPr anchor="ctr">
                    <a:solidFill>
                      <a:srgbClr val="327A86"/>
                    </a:solidFill>
                  </a:tcPr>
                </a:tc>
                <a:tc>
                  <a:txBody>
                    <a:bodyPr/>
                    <a:lstStyle/>
                    <a:p>
                      <a:pPr algn="ctr"/>
                      <a:r>
                        <a:rPr lang="de-DE" sz="1600" dirty="0" smtClean="0"/>
                        <a:t> 0</a:t>
                      </a:r>
                      <a:endParaRPr lang="de-DE" sz="1600" dirty="0"/>
                    </a:p>
                  </a:txBody>
                  <a:tcPr anchor="ctr">
                    <a:solidFill>
                      <a:srgbClr val="327A86"/>
                    </a:solidFill>
                  </a:tcPr>
                </a:tc>
                <a:tc>
                  <a:txBody>
                    <a:bodyPr/>
                    <a:lstStyle/>
                    <a:p>
                      <a:pPr algn="ctr"/>
                      <a:r>
                        <a:rPr lang="de-DE" sz="1600" dirty="0" smtClean="0"/>
                        <a:t>1</a:t>
                      </a:r>
                      <a:endParaRPr lang="de-DE" sz="1600" dirty="0"/>
                    </a:p>
                  </a:txBody>
                  <a:tcPr anchor="ctr">
                    <a:solidFill>
                      <a:srgbClr val="327A86"/>
                    </a:solidFill>
                  </a:tcPr>
                </a:tc>
                <a:tc>
                  <a:txBody>
                    <a:bodyPr/>
                    <a:lstStyle/>
                    <a:p>
                      <a:pPr algn="ctr"/>
                      <a:r>
                        <a:rPr lang="de-DE" sz="1600" dirty="0" smtClean="0"/>
                        <a:t>2</a:t>
                      </a:r>
                      <a:endParaRPr lang="de-DE" sz="1600" dirty="0"/>
                    </a:p>
                  </a:txBody>
                  <a:tcPr anchor="ctr">
                    <a:solidFill>
                      <a:srgbClr val="327A86"/>
                    </a:solidFill>
                  </a:tcPr>
                </a:tc>
                <a:tc>
                  <a:txBody>
                    <a:bodyPr/>
                    <a:lstStyle/>
                    <a:p>
                      <a:pPr algn="ctr"/>
                      <a:r>
                        <a:rPr lang="de-DE" sz="1600" dirty="0" smtClean="0"/>
                        <a:t>3</a:t>
                      </a:r>
                      <a:endParaRPr lang="de-DE" sz="1600" dirty="0"/>
                    </a:p>
                  </a:txBody>
                  <a:tcPr anchor="ctr">
                    <a:solidFill>
                      <a:srgbClr val="327A86"/>
                    </a:solidFill>
                  </a:tcPr>
                </a:tc>
                <a:tc>
                  <a:txBody>
                    <a:bodyPr/>
                    <a:lstStyle/>
                    <a:p>
                      <a:pPr algn="ctr"/>
                      <a:r>
                        <a:rPr lang="de-DE" sz="1600" dirty="0" smtClean="0"/>
                        <a:t>4</a:t>
                      </a:r>
                      <a:endParaRPr lang="de-DE" sz="1600" dirty="0"/>
                    </a:p>
                  </a:txBody>
                  <a:tcPr anchor="ctr">
                    <a:solidFill>
                      <a:srgbClr val="327A86"/>
                    </a:solidFill>
                  </a:tcPr>
                </a:tc>
                <a:tc>
                  <a:txBody>
                    <a:bodyPr/>
                    <a:lstStyle/>
                    <a:p>
                      <a:pPr algn="ctr"/>
                      <a:r>
                        <a:rPr lang="de-DE" sz="1600" dirty="0" smtClean="0"/>
                        <a:t>5</a:t>
                      </a:r>
                      <a:endParaRPr lang="de-DE" sz="1600" dirty="0"/>
                    </a:p>
                  </a:txBody>
                  <a:tcPr anchor="ctr">
                    <a:solidFill>
                      <a:srgbClr val="327A86"/>
                    </a:solidFill>
                  </a:tcPr>
                </a:tc>
                <a:extLst>
                  <a:ext uri="{0D108BD9-81ED-4DB2-BD59-A6C34878D82A}">
                    <a16:rowId xmlns:a16="http://schemas.microsoft.com/office/drawing/2014/main" val="1464544322"/>
                  </a:ext>
                </a:extLst>
              </a:tr>
              <a:tr h="370840">
                <a:tc>
                  <a:txBody>
                    <a:bodyPr/>
                    <a:lstStyle/>
                    <a:p>
                      <a:r>
                        <a:rPr lang="de-DE" sz="1600" b="1" dirty="0" smtClean="0">
                          <a:solidFill>
                            <a:schemeClr val="bg1"/>
                          </a:solidFill>
                        </a:rPr>
                        <a:t>Anz. Chips</a:t>
                      </a:r>
                      <a:endParaRPr lang="de-DE" sz="1600" b="1" dirty="0">
                        <a:solidFill>
                          <a:schemeClr val="bg1"/>
                        </a:solidFill>
                      </a:endParaRPr>
                    </a:p>
                  </a:txBody>
                  <a:tcPr anchor="ctr">
                    <a:solidFill>
                      <a:srgbClr val="327A86"/>
                    </a:solidFill>
                  </a:tcPr>
                </a:tc>
                <a:tc>
                  <a:txBody>
                    <a:bodyPr/>
                    <a:lstStyle/>
                    <a:p>
                      <a:pPr algn="ctr"/>
                      <a:r>
                        <a:rPr lang="de-DE" sz="1600" dirty="0" smtClean="0"/>
                        <a:t>3</a:t>
                      </a:r>
                      <a:endParaRPr lang="de-DE" sz="1600" dirty="0"/>
                    </a:p>
                  </a:txBody>
                  <a:tcPr anchor="ctr"/>
                </a:tc>
                <a:tc>
                  <a:txBody>
                    <a:bodyPr/>
                    <a:lstStyle/>
                    <a:p>
                      <a:pPr algn="ctr"/>
                      <a:r>
                        <a:rPr lang="de-DE" sz="1600" dirty="0" smtClean="0"/>
                        <a:t>5</a:t>
                      </a:r>
                      <a:endParaRPr lang="de-DE" sz="1600" dirty="0"/>
                    </a:p>
                  </a:txBody>
                  <a:tcPr anchor="ctr"/>
                </a:tc>
                <a:tc>
                  <a:txBody>
                    <a:bodyPr/>
                    <a:lstStyle/>
                    <a:p>
                      <a:pPr algn="ctr"/>
                      <a:r>
                        <a:rPr lang="de-DE" sz="1600" dirty="0" smtClean="0"/>
                        <a:t>4</a:t>
                      </a:r>
                      <a:endParaRPr lang="de-DE" sz="1600" dirty="0"/>
                    </a:p>
                  </a:txBody>
                  <a:tcPr anchor="ctr"/>
                </a:tc>
                <a:tc>
                  <a:txBody>
                    <a:bodyPr/>
                    <a:lstStyle/>
                    <a:p>
                      <a:pPr algn="ctr"/>
                      <a:r>
                        <a:rPr lang="de-DE" sz="1600" dirty="0" smtClean="0"/>
                        <a:t>3</a:t>
                      </a:r>
                      <a:endParaRPr lang="de-DE" sz="1600" dirty="0"/>
                    </a:p>
                  </a:txBody>
                  <a:tcPr anchor="ctr"/>
                </a:tc>
                <a:tc>
                  <a:txBody>
                    <a:bodyPr/>
                    <a:lstStyle/>
                    <a:p>
                      <a:pPr algn="ctr"/>
                      <a:r>
                        <a:rPr lang="de-DE" sz="1600" dirty="0" smtClean="0"/>
                        <a:t>2</a:t>
                      </a:r>
                      <a:endParaRPr lang="de-DE" sz="1600" dirty="0"/>
                    </a:p>
                  </a:txBody>
                  <a:tcPr anchor="ctr"/>
                </a:tc>
                <a:tc>
                  <a:txBody>
                    <a:bodyPr/>
                    <a:lstStyle/>
                    <a:p>
                      <a:pPr algn="ctr"/>
                      <a:r>
                        <a:rPr lang="de-DE" sz="1600" dirty="0" smtClean="0"/>
                        <a:t>1</a:t>
                      </a:r>
                      <a:endParaRPr lang="de-DE" sz="1600" dirty="0"/>
                    </a:p>
                  </a:txBody>
                  <a:tcPr anchor="ctr"/>
                </a:tc>
                <a:extLst>
                  <a:ext uri="{0D108BD9-81ED-4DB2-BD59-A6C34878D82A}">
                    <a16:rowId xmlns:a16="http://schemas.microsoft.com/office/drawing/2014/main" val="4005993604"/>
                  </a:ext>
                </a:extLst>
              </a:tr>
            </a:tbl>
          </a:graphicData>
        </a:graphic>
      </p:graphicFrame>
      <p:sp>
        <p:nvSpPr>
          <p:cNvPr id="10"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3147085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Vergleich von Theorie und Daten</a:t>
            </a:r>
            <a:endParaRPr lang="de-DE" dirty="0"/>
          </a:p>
        </p:txBody>
      </p:sp>
      <p:sp>
        <p:nvSpPr>
          <p:cNvPr id="3" name="Textfeld 2"/>
          <p:cNvSpPr txBox="1"/>
          <p:nvPr/>
        </p:nvSpPr>
        <p:spPr>
          <a:xfrm>
            <a:off x="335799" y="4149080"/>
            <a:ext cx="7990656" cy="707886"/>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Man kann jetzt eine erste Größenordnung abschätzen, wie genau die Simulation die Wahrscheinlichkeiten approximiert.</a:t>
            </a: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graphicFrame>
        <p:nvGraphicFramePr>
          <p:cNvPr id="7" name="Tabelle 6"/>
          <p:cNvGraphicFramePr>
            <a:graphicFrameLocks noGrp="1"/>
          </p:cNvGraphicFramePr>
          <p:nvPr>
            <p:extLst>
              <p:ext uri="{D42A27DB-BD31-4B8C-83A1-F6EECF244321}">
                <p14:modId xmlns:p14="http://schemas.microsoft.com/office/powerpoint/2010/main" val="4199810382"/>
              </p:ext>
            </p:extLst>
          </p:nvPr>
        </p:nvGraphicFramePr>
        <p:xfrm>
          <a:off x="424800" y="1184647"/>
          <a:ext cx="7272806" cy="2347976"/>
        </p:xfrm>
        <a:graphic>
          <a:graphicData uri="http://schemas.openxmlformats.org/drawingml/2006/table">
            <a:tbl>
              <a:tblPr firstRow="1" firstCol="1" bandRow="1">
                <a:tableStyleId>{5C22544A-7EE6-4342-B048-85BDC9FD1C3A}</a:tableStyleId>
              </a:tblPr>
              <a:tblGrid>
                <a:gridCol w="1093486">
                  <a:extLst>
                    <a:ext uri="{9D8B030D-6E8A-4147-A177-3AD203B41FA5}">
                      <a16:colId xmlns:a16="http://schemas.microsoft.com/office/drawing/2014/main" val="3158137620"/>
                    </a:ext>
                  </a:extLst>
                </a:gridCol>
                <a:gridCol w="1235864">
                  <a:extLst>
                    <a:ext uri="{9D8B030D-6E8A-4147-A177-3AD203B41FA5}">
                      <a16:colId xmlns:a16="http://schemas.microsoft.com/office/drawing/2014/main" val="4141571105"/>
                    </a:ext>
                  </a:extLst>
                </a:gridCol>
                <a:gridCol w="1235864">
                  <a:extLst>
                    <a:ext uri="{9D8B030D-6E8A-4147-A177-3AD203B41FA5}">
                      <a16:colId xmlns:a16="http://schemas.microsoft.com/office/drawing/2014/main" val="484148836"/>
                    </a:ext>
                  </a:extLst>
                </a:gridCol>
                <a:gridCol w="1235864">
                  <a:extLst>
                    <a:ext uri="{9D8B030D-6E8A-4147-A177-3AD203B41FA5}">
                      <a16:colId xmlns:a16="http://schemas.microsoft.com/office/drawing/2014/main" val="287578405"/>
                    </a:ext>
                  </a:extLst>
                </a:gridCol>
                <a:gridCol w="1235864">
                  <a:extLst>
                    <a:ext uri="{9D8B030D-6E8A-4147-A177-3AD203B41FA5}">
                      <a16:colId xmlns:a16="http://schemas.microsoft.com/office/drawing/2014/main" val="1015975488"/>
                    </a:ext>
                  </a:extLst>
                </a:gridCol>
                <a:gridCol w="1235864">
                  <a:extLst>
                    <a:ext uri="{9D8B030D-6E8A-4147-A177-3AD203B41FA5}">
                      <a16:colId xmlns:a16="http://schemas.microsoft.com/office/drawing/2014/main" val="4242052464"/>
                    </a:ext>
                  </a:extLst>
                </a:gridCol>
              </a:tblGrid>
              <a:tr h="450049">
                <a:tc>
                  <a:txBody>
                    <a:bodyPr/>
                    <a:lstStyle/>
                    <a:p>
                      <a:pPr algn="ctr">
                        <a:lnSpc>
                          <a:spcPct val="107000"/>
                        </a:lnSpc>
                        <a:spcAft>
                          <a:spcPts val="0"/>
                        </a:spcAft>
                      </a:pPr>
                      <a:r>
                        <a:rPr lang="de-DE" sz="1800" dirty="0" smtClean="0">
                          <a:solidFill>
                            <a:schemeClr val="bg1"/>
                          </a:solidFill>
                          <a:effectLst/>
                          <a:latin typeface="Calibri" panose="020F0502020204030204" pitchFamily="34" charset="0"/>
                        </a:rPr>
                        <a:t>Differenz</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smtClean="0">
                          <a:solidFill>
                            <a:schemeClr val="bg1"/>
                          </a:solidFill>
                          <a:effectLst/>
                          <a:latin typeface="Calibri" panose="020F0502020204030204" pitchFamily="34" charset="0"/>
                        </a:rPr>
                        <a:t>Anzahl</a:t>
                      </a:r>
                    </a:p>
                    <a:p>
                      <a:pPr algn="ctr">
                        <a:lnSpc>
                          <a:spcPct val="107000"/>
                        </a:lnSpc>
                        <a:spcAft>
                          <a:spcPts val="0"/>
                        </a:spcAft>
                      </a:pPr>
                      <a:r>
                        <a:rPr lang="de-DE"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Kombi.</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W‘keiten</a:t>
                      </a:r>
                    </a:p>
                    <a:p>
                      <a:pPr algn="ctr">
                        <a:lnSpc>
                          <a:spcPct val="107000"/>
                        </a:lnSpc>
                        <a:spcAft>
                          <a:spcPts val="0"/>
                        </a:spcAft>
                      </a:pPr>
                      <a:r>
                        <a:rPr lang="de-DE"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Kombi</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Anz. exp.</a:t>
                      </a:r>
                      <a:br>
                        <a:rPr lang="de-DE"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lang="de-DE"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Methode</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rel. Häuf.</a:t>
                      </a:r>
                      <a:br>
                        <a:rPr lang="de-DE"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lang="de-DE"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exp. Meth.</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extLst>
                  <a:ext uri="{0D108BD9-81ED-4DB2-BD59-A6C34878D82A}">
                    <a16:rowId xmlns:a16="http://schemas.microsoft.com/office/drawing/2014/main" val="2690334045"/>
                  </a:ext>
                </a:extLst>
              </a:tr>
              <a:tr h="225025">
                <a:tc>
                  <a:txBody>
                    <a:bodyPr/>
                    <a:lstStyle/>
                    <a:p>
                      <a:pPr algn="ctr">
                        <a:lnSpc>
                          <a:spcPct val="107000"/>
                        </a:lnSpc>
                        <a:spcAft>
                          <a:spcPts val="0"/>
                        </a:spcAft>
                      </a:pPr>
                      <a:r>
                        <a:rPr lang="de-DE" sz="1800" dirty="0">
                          <a:solidFill>
                            <a:schemeClr val="bg1"/>
                          </a:solidFill>
                          <a:effectLst/>
                          <a:latin typeface="Calibri" panose="020F0502020204030204" pitchFamily="34" charset="0"/>
                        </a:rPr>
                        <a:t>0</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a:solidFill>
                            <a:schemeClr val="tx1"/>
                          </a:solidFill>
                          <a:effectLst/>
                          <a:latin typeface="Calibri" panose="020F0502020204030204" pitchFamily="34" charset="0"/>
                        </a:rPr>
                        <a:t>6</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0,17</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412</a:t>
                      </a: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0,1648</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54185616"/>
                  </a:ext>
                </a:extLst>
              </a:tr>
              <a:tr h="225025">
                <a:tc>
                  <a:txBody>
                    <a:bodyPr/>
                    <a:lstStyle/>
                    <a:p>
                      <a:pPr algn="ctr">
                        <a:lnSpc>
                          <a:spcPct val="107000"/>
                        </a:lnSpc>
                        <a:spcAft>
                          <a:spcPts val="0"/>
                        </a:spcAft>
                      </a:pPr>
                      <a:r>
                        <a:rPr lang="de-DE" sz="1800" dirty="0">
                          <a:solidFill>
                            <a:schemeClr val="bg1"/>
                          </a:solidFill>
                          <a:effectLst/>
                          <a:latin typeface="Calibri" panose="020F0502020204030204" pitchFamily="34" charset="0"/>
                        </a:rPr>
                        <a:t>1</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a:solidFill>
                            <a:schemeClr val="tx1"/>
                          </a:solidFill>
                          <a:effectLst/>
                          <a:latin typeface="Calibri" panose="020F0502020204030204" pitchFamily="34" charset="0"/>
                        </a:rPr>
                        <a:t>10</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0,28</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708</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0,2832</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5088882"/>
                  </a:ext>
                </a:extLst>
              </a:tr>
              <a:tr h="225025">
                <a:tc>
                  <a:txBody>
                    <a:bodyPr/>
                    <a:lstStyle/>
                    <a:p>
                      <a:pPr algn="ctr">
                        <a:lnSpc>
                          <a:spcPct val="107000"/>
                        </a:lnSpc>
                        <a:spcAft>
                          <a:spcPts val="0"/>
                        </a:spcAft>
                      </a:pPr>
                      <a:r>
                        <a:rPr lang="de-DE" sz="1800" dirty="0">
                          <a:solidFill>
                            <a:schemeClr val="bg1"/>
                          </a:solidFill>
                          <a:effectLst/>
                          <a:latin typeface="Calibri" panose="020F0502020204030204" pitchFamily="34" charset="0"/>
                        </a:rPr>
                        <a:t>2</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a:solidFill>
                            <a:schemeClr val="tx1"/>
                          </a:solidFill>
                          <a:effectLst/>
                          <a:latin typeface="Calibri" panose="020F0502020204030204" pitchFamily="34" charset="0"/>
                        </a:rPr>
                        <a:t>8</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0,22</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548</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0,2192</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75115186"/>
                  </a:ext>
                </a:extLst>
              </a:tr>
              <a:tr h="225025">
                <a:tc>
                  <a:txBody>
                    <a:bodyPr/>
                    <a:lstStyle/>
                    <a:p>
                      <a:pPr algn="ctr">
                        <a:lnSpc>
                          <a:spcPct val="107000"/>
                        </a:lnSpc>
                        <a:spcAft>
                          <a:spcPts val="0"/>
                        </a:spcAft>
                      </a:pPr>
                      <a:r>
                        <a:rPr lang="de-DE" sz="1800" dirty="0">
                          <a:solidFill>
                            <a:schemeClr val="bg1"/>
                          </a:solidFill>
                          <a:effectLst/>
                          <a:latin typeface="Calibri" panose="020F0502020204030204" pitchFamily="34" charset="0"/>
                        </a:rPr>
                        <a:t>3</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a:solidFill>
                            <a:schemeClr val="tx1"/>
                          </a:solidFill>
                          <a:effectLst/>
                          <a:latin typeface="Calibri" panose="020F0502020204030204" pitchFamily="34" charset="0"/>
                        </a:rPr>
                        <a:t>6</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0,17</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396</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0,1584</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24318086"/>
                  </a:ext>
                </a:extLst>
              </a:tr>
              <a:tr h="225025">
                <a:tc>
                  <a:txBody>
                    <a:bodyPr/>
                    <a:lstStyle/>
                    <a:p>
                      <a:pPr algn="ctr">
                        <a:lnSpc>
                          <a:spcPct val="107000"/>
                        </a:lnSpc>
                        <a:spcAft>
                          <a:spcPts val="0"/>
                        </a:spcAft>
                      </a:pPr>
                      <a:r>
                        <a:rPr lang="de-DE" sz="1800" dirty="0">
                          <a:solidFill>
                            <a:schemeClr val="bg1"/>
                          </a:solidFill>
                          <a:effectLst/>
                          <a:latin typeface="Calibri" panose="020F0502020204030204" pitchFamily="34" charset="0"/>
                        </a:rPr>
                        <a:t>4</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a:solidFill>
                            <a:schemeClr val="tx1"/>
                          </a:solidFill>
                          <a:effectLst/>
                          <a:latin typeface="Calibri" panose="020F0502020204030204" pitchFamily="34" charset="0"/>
                        </a:rPr>
                        <a:t>4</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0,11</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297</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0,1188</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1268062"/>
                  </a:ext>
                </a:extLst>
              </a:tr>
              <a:tr h="225025">
                <a:tc>
                  <a:txBody>
                    <a:bodyPr/>
                    <a:lstStyle/>
                    <a:p>
                      <a:pPr algn="ctr">
                        <a:lnSpc>
                          <a:spcPct val="107000"/>
                        </a:lnSpc>
                        <a:spcAft>
                          <a:spcPts val="0"/>
                        </a:spcAft>
                      </a:pPr>
                      <a:r>
                        <a:rPr lang="de-DE" sz="1800" dirty="0">
                          <a:solidFill>
                            <a:schemeClr val="bg1"/>
                          </a:solidFill>
                          <a:effectLst/>
                          <a:latin typeface="Calibri" panose="020F0502020204030204" pitchFamily="34" charset="0"/>
                        </a:rPr>
                        <a:t>5</a:t>
                      </a:r>
                      <a:endParaRPr lang="de-D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27A86"/>
                    </a:solidFill>
                  </a:tcPr>
                </a:tc>
                <a:tc>
                  <a:txBody>
                    <a:bodyPr/>
                    <a:lstStyle/>
                    <a:p>
                      <a:pPr algn="ctr">
                        <a:lnSpc>
                          <a:spcPct val="107000"/>
                        </a:lnSpc>
                        <a:spcAft>
                          <a:spcPts val="0"/>
                        </a:spcAft>
                      </a:pPr>
                      <a:r>
                        <a:rPr lang="de-DE" sz="1800" dirty="0">
                          <a:solidFill>
                            <a:schemeClr val="tx1"/>
                          </a:solidFill>
                          <a:effectLst/>
                          <a:latin typeface="Calibri" panose="020F0502020204030204" pitchFamily="34" charset="0"/>
                        </a:rPr>
                        <a:t>2</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0,06</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139</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de-DE"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0,0556</a:t>
                      </a:r>
                      <a:endParaRPr lang="de-DE"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21958929"/>
                  </a:ext>
                </a:extLst>
              </a:tr>
            </a:tbl>
          </a:graphicData>
        </a:graphic>
      </p:graphicFrame>
      <p:sp>
        <p:nvSpPr>
          <p:cNvPr id="6"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1800925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Vorteile des Beispiels</a:t>
            </a:r>
            <a:endParaRPr lang="de-DE" dirty="0"/>
          </a:p>
        </p:txBody>
      </p:sp>
      <p:sp>
        <p:nvSpPr>
          <p:cNvPr id="3" name="Inhaltsplatzhalter 2"/>
          <p:cNvSpPr>
            <a:spLocks noGrp="1"/>
          </p:cNvSpPr>
          <p:nvPr>
            <p:ph idx="1"/>
          </p:nvPr>
        </p:nvSpPr>
        <p:spPr/>
        <p:txBody>
          <a:bodyPr/>
          <a:lstStyle/>
          <a:p>
            <a:r>
              <a:rPr lang="de-DE" dirty="0" smtClean="0"/>
              <a:t>Die gute Strategie ist zu Beginn nicht klar.</a:t>
            </a:r>
          </a:p>
          <a:p>
            <a:r>
              <a:rPr lang="de-DE" dirty="0" smtClean="0"/>
              <a:t>Je nach Vorwissen können Schüler verschiedene Ansätze entwickeln.</a:t>
            </a:r>
          </a:p>
          <a:p>
            <a:r>
              <a:rPr lang="de-DE" dirty="0" smtClean="0"/>
              <a:t>Alternative 1: Empirische Ansätze: Schätzung durch relative Häufigkeiten (ausprobieren, simulieren)</a:t>
            </a:r>
          </a:p>
          <a:p>
            <a:r>
              <a:rPr lang="de-DE" dirty="0" smtClean="0"/>
              <a:t>Alternative 2: Theoretische (kombinatorische) Ansätze</a:t>
            </a:r>
          </a:p>
          <a:p>
            <a:r>
              <a:rPr lang="de-DE" dirty="0" smtClean="0"/>
              <a:t>Das empirisches Gesetz der großen Zahl wird erlebbar und ist kein theoretisches Konstrukt mehr.</a:t>
            </a:r>
          </a:p>
          <a:p>
            <a:r>
              <a:rPr lang="de-DE" dirty="0" smtClean="0"/>
              <a:t>Der Verteilungsbegriff steht von Beginn an im Zentrum.</a:t>
            </a:r>
          </a:p>
          <a:p>
            <a:endParaRPr lang="de-DE" dirty="0"/>
          </a:p>
          <a:p>
            <a:pPr marL="3657600" lvl="8" indent="0">
              <a:buNone/>
            </a:pPr>
            <a:endParaRPr lang="de-DE" dirty="0"/>
          </a:p>
        </p:txBody>
      </p:sp>
      <p:sp>
        <p:nvSpPr>
          <p:cNvPr id="5"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169728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9"/>
          <p:cNvSpPr/>
          <p:nvPr/>
        </p:nvSpPr>
        <p:spPr bwMode="auto">
          <a:xfrm>
            <a:off x="0" y="2504045"/>
            <a:ext cx="8532440" cy="648072"/>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7" name="Textplatzhalter 9"/>
          <p:cNvSpPr>
            <a:spLocks noGrp="1"/>
          </p:cNvSpPr>
          <p:nvPr>
            <p:ph type="body" sz="quarter" idx="18"/>
          </p:nvPr>
        </p:nvSpPr>
        <p:spPr>
          <a:xfrm>
            <a:off x="3704921" y="80627"/>
            <a:ext cx="5300492" cy="246723"/>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
        <p:nvSpPr>
          <p:cNvPr id="8" name="Titel 7"/>
          <p:cNvSpPr>
            <a:spLocks noGrp="1"/>
          </p:cNvSpPr>
          <p:nvPr>
            <p:ph type="title"/>
          </p:nvPr>
        </p:nvSpPr>
        <p:spPr/>
        <p:txBody>
          <a:bodyPr>
            <a:normAutofit/>
          </a:bodyPr>
          <a:lstStyle/>
          <a:p>
            <a:r>
              <a:rPr lang="en-GB" dirty="0" smtClean="0"/>
              <a:t>Gliederung</a:t>
            </a:r>
            <a:endParaRPr lang="en-GB"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sz="2500" dirty="0" smtClean="0"/>
              <a:t>Voraussetzungen und Grundlagen aus der Sek I</a:t>
            </a:r>
            <a:endParaRPr lang="de-DE" sz="2500" dirty="0"/>
          </a:p>
          <a:p>
            <a:pPr marL="514350" indent="-514350">
              <a:buClr>
                <a:srgbClr val="327A86"/>
              </a:buClr>
              <a:buAutoNum type="arabicPeriod"/>
            </a:pPr>
            <a:r>
              <a:rPr lang="de-DE" sz="2500" dirty="0"/>
              <a:t>Möglicher Einstieg in die EF: Differenz trifft</a:t>
            </a:r>
          </a:p>
          <a:p>
            <a:pPr marL="514350" indent="-514350">
              <a:buClr>
                <a:srgbClr val="327A86"/>
              </a:buClr>
              <a:buAutoNum type="arabicPeriod"/>
            </a:pPr>
            <a:r>
              <a:rPr lang="de-DE" sz="2500" dirty="0" smtClean="0">
                <a:solidFill>
                  <a:srgbClr val="327A86"/>
                </a:solidFill>
              </a:rPr>
              <a:t>Nutzen von Simulationen</a:t>
            </a:r>
            <a:endParaRPr lang="de-DE" sz="2500" dirty="0">
              <a:solidFill>
                <a:srgbClr val="327A86"/>
              </a:solidFill>
            </a:endParaRPr>
          </a:p>
          <a:p>
            <a:pPr>
              <a:buClr>
                <a:srgbClr val="327A86"/>
              </a:buClr>
              <a:buNone/>
            </a:pPr>
            <a:endParaRPr lang="de-DE" dirty="0"/>
          </a:p>
        </p:txBody>
      </p:sp>
    </p:spTree>
    <p:extLst>
      <p:ext uri="{BB962C8B-B14F-4D97-AF65-F5344CB8AC3E}">
        <p14:creationId xmlns:p14="http://schemas.microsoft.com/office/powerpoint/2010/main" val="2523239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hteck 8"/>
          <p:cNvSpPr/>
          <p:nvPr/>
        </p:nvSpPr>
        <p:spPr bwMode="auto">
          <a:xfrm>
            <a:off x="-1670260" y="5522725"/>
            <a:ext cx="8230086" cy="1283215"/>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srgbClr val="F8B44F"/>
              </a:solidFill>
              <a:effectLst/>
              <a:uLnTx/>
              <a:uFillTx/>
              <a:latin typeface="Calibri" panose="020F0502020204030204" pitchFamily="34" charset="0"/>
              <a:ea typeface="ＭＳ Ｐゴシック" charset="-128"/>
            </a:endParaRPr>
          </a:p>
        </p:txBody>
      </p:sp>
      <p:sp>
        <p:nvSpPr>
          <p:cNvPr id="2" name="Titel 1"/>
          <p:cNvSpPr>
            <a:spLocks noGrp="1"/>
          </p:cNvSpPr>
          <p:nvPr>
            <p:ph type="title"/>
          </p:nvPr>
        </p:nvSpPr>
        <p:spPr/>
        <p:txBody>
          <a:bodyPr>
            <a:normAutofit/>
          </a:bodyPr>
          <a:lstStyle/>
          <a:p>
            <a:r>
              <a:rPr lang="de-DE" dirty="0" smtClean="0"/>
              <a:t>Diskussion: Unterrichtliches Vorgehen</a:t>
            </a:r>
            <a:endParaRPr lang="de-DE" dirty="0"/>
          </a:p>
        </p:txBody>
      </p:sp>
      <p:graphicFrame>
        <p:nvGraphicFramePr>
          <p:cNvPr id="5" name="Inhaltsplatzhalter 4"/>
          <p:cNvGraphicFramePr>
            <a:graphicFrameLocks noGrp="1"/>
          </p:cNvGraphicFramePr>
          <p:nvPr>
            <p:ph idx="1"/>
            <p:extLst>
              <p:ext uri="{D42A27DB-BD31-4B8C-83A1-F6EECF244321}">
                <p14:modId xmlns:p14="http://schemas.microsoft.com/office/powerpoint/2010/main" val="3463881904"/>
              </p:ext>
            </p:extLst>
          </p:nvPr>
        </p:nvGraphicFramePr>
        <p:xfrm>
          <a:off x="323748" y="988232"/>
          <a:ext cx="8424496" cy="4450080"/>
        </p:xfrm>
        <a:graphic>
          <a:graphicData uri="http://schemas.openxmlformats.org/drawingml/2006/table">
            <a:tbl>
              <a:tblPr firstRow="1" bandRow="1">
                <a:tableStyleId>{5C22544A-7EE6-4342-B048-85BDC9FD1C3A}</a:tableStyleId>
              </a:tblPr>
              <a:tblGrid>
                <a:gridCol w="4212248">
                  <a:extLst>
                    <a:ext uri="{9D8B030D-6E8A-4147-A177-3AD203B41FA5}">
                      <a16:colId xmlns:a16="http://schemas.microsoft.com/office/drawing/2014/main" val="1578468957"/>
                    </a:ext>
                  </a:extLst>
                </a:gridCol>
                <a:gridCol w="4212248">
                  <a:extLst>
                    <a:ext uri="{9D8B030D-6E8A-4147-A177-3AD203B41FA5}">
                      <a16:colId xmlns:a16="http://schemas.microsoft.com/office/drawing/2014/main" val="1825422035"/>
                    </a:ext>
                  </a:extLst>
                </a:gridCol>
              </a:tblGrid>
              <a:tr h="370840">
                <a:tc>
                  <a:txBody>
                    <a:bodyPr/>
                    <a:lstStyle/>
                    <a:p>
                      <a:r>
                        <a:rPr lang="de-DE" sz="2400" dirty="0" smtClean="0">
                          <a:solidFill>
                            <a:schemeClr val="bg1"/>
                          </a:solidFill>
                          <a:latin typeface="Calibri" panose="020F0502020204030204" pitchFamily="34" charset="0"/>
                        </a:rPr>
                        <a:t>Variante 1</a:t>
                      </a:r>
                      <a:endParaRPr lang="de-DE" sz="2400" dirty="0">
                        <a:solidFill>
                          <a:schemeClr val="bg1"/>
                        </a:solidFill>
                        <a:latin typeface="Calibri" panose="020F0502020204030204" pitchFamily="34" charset="0"/>
                      </a:endParaRPr>
                    </a:p>
                  </a:txBody>
                  <a:tcPr marL="75870" marR="75870">
                    <a:solidFill>
                      <a:srgbClr val="327A86"/>
                    </a:solidFill>
                  </a:tcPr>
                </a:tc>
                <a:tc>
                  <a:txBody>
                    <a:bodyPr/>
                    <a:lstStyle/>
                    <a:p>
                      <a:r>
                        <a:rPr lang="de-DE" sz="2400" dirty="0" smtClean="0">
                          <a:solidFill>
                            <a:schemeClr val="bg1"/>
                          </a:solidFill>
                          <a:latin typeface="Calibri" panose="020F0502020204030204" pitchFamily="34" charset="0"/>
                        </a:rPr>
                        <a:t>Variante 2</a:t>
                      </a:r>
                      <a:endParaRPr lang="de-DE" sz="2400" dirty="0">
                        <a:solidFill>
                          <a:schemeClr val="bg1"/>
                        </a:solidFill>
                        <a:latin typeface="Calibri" panose="020F0502020204030204" pitchFamily="34" charset="0"/>
                      </a:endParaRPr>
                    </a:p>
                  </a:txBody>
                  <a:tcPr marL="75870" marR="75870">
                    <a:solidFill>
                      <a:srgbClr val="327A86"/>
                    </a:solidFill>
                  </a:tcPr>
                </a:tc>
                <a:extLst>
                  <a:ext uri="{0D108BD9-81ED-4DB2-BD59-A6C34878D82A}">
                    <a16:rowId xmlns:a16="http://schemas.microsoft.com/office/drawing/2014/main" val="2138247001"/>
                  </a:ext>
                </a:extLst>
              </a:tr>
              <a:tr h="370840">
                <a:tc>
                  <a:txBody>
                    <a:bodyPr/>
                    <a:lstStyle/>
                    <a:p>
                      <a:pPr marL="342900" indent="-342900">
                        <a:buClr>
                          <a:schemeClr val="accent1"/>
                        </a:buClr>
                        <a:buFont typeface="Wingdings" charset="2"/>
                        <a:buChar char="§"/>
                      </a:pPr>
                      <a:r>
                        <a:rPr lang="de-DE" sz="2000" dirty="0" smtClean="0">
                          <a:latin typeface="Calibri" panose="020F0502020204030204" pitchFamily="34" charset="0"/>
                        </a:rPr>
                        <a:t>Vorstellen des Spiels / spielen</a:t>
                      </a:r>
                    </a:p>
                    <a:p>
                      <a:pPr marL="342900" indent="-342900">
                        <a:buClr>
                          <a:schemeClr val="accent1"/>
                        </a:buClr>
                        <a:buFont typeface="Wingdings" charset="2"/>
                        <a:buChar char="§"/>
                      </a:pPr>
                      <a:r>
                        <a:rPr lang="de-DE" sz="2000" dirty="0" smtClean="0">
                          <a:latin typeface="Calibri" panose="020F0502020204030204" pitchFamily="34" charset="0"/>
                        </a:rPr>
                        <a:t>Vermutungen</a:t>
                      </a:r>
                      <a:r>
                        <a:rPr lang="de-DE" sz="2000" baseline="0" dirty="0" smtClean="0">
                          <a:latin typeface="Calibri" panose="020F0502020204030204" pitchFamily="34" charset="0"/>
                        </a:rPr>
                        <a:t> aufstellen</a:t>
                      </a:r>
                    </a:p>
                    <a:p>
                      <a:pPr marL="342900" indent="-342900">
                        <a:buClr>
                          <a:schemeClr val="accent1"/>
                        </a:buClr>
                        <a:buFont typeface="Wingdings" charset="2"/>
                        <a:buChar char="§"/>
                      </a:pPr>
                      <a:r>
                        <a:rPr lang="de-DE" sz="2000" b="1" baseline="0" dirty="0" smtClean="0">
                          <a:latin typeface="Calibri" panose="020F0502020204030204" pitchFamily="34" charset="0"/>
                        </a:rPr>
                        <a:t>Simulation oder Experiment?</a:t>
                      </a:r>
                    </a:p>
                    <a:p>
                      <a:pPr marL="342900" indent="-342900">
                        <a:buClr>
                          <a:schemeClr val="accent1"/>
                        </a:buClr>
                        <a:buFont typeface="Wingdings" charset="2"/>
                        <a:buChar char="§"/>
                      </a:pPr>
                      <a:r>
                        <a:rPr lang="de-DE" sz="2000" b="1" baseline="0" dirty="0" smtClean="0">
                          <a:latin typeface="Calibri" panose="020F0502020204030204" pitchFamily="34" charset="0"/>
                        </a:rPr>
                        <a:t>kombinatorische Überlegungen</a:t>
                      </a:r>
                    </a:p>
                    <a:p>
                      <a:pPr marL="342900" indent="-342900">
                        <a:buClr>
                          <a:schemeClr val="accent1"/>
                        </a:buClr>
                        <a:buFont typeface="Wingdings" charset="2"/>
                        <a:buChar char="§"/>
                      </a:pPr>
                      <a:r>
                        <a:rPr lang="de-DE" sz="2000" baseline="0" dirty="0" smtClean="0">
                          <a:latin typeface="Calibri" panose="020F0502020204030204" pitchFamily="34" charset="0"/>
                        </a:rPr>
                        <a:t>Entscheidung für das Spiel</a:t>
                      </a:r>
                      <a:endParaRPr lang="de-DE" sz="2000" dirty="0">
                        <a:latin typeface="Calibri" panose="020F0502020204030204" pitchFamily="34" charset="0"/>
                      </a:endParaRPr>
                    </a:p>
                  </a:txBody>
                  <a:tcPr marL="75870" marR="75870"/>
                </a:tc>
                <a:tc>
                  <a:txBody>
                    <a:bodyPr/>
                    <a:lstStyle/>
                    <a:p>
                      <a:pPr marL="342900" indent="-342900">
                        <a:buClr>
                          <a:schemeClr val="accent1"/>
                        </a:buClr>
                        <a:buFont typeface="Wingdings" charset="2"/>
                        <a:buChar char="§"/>
                      </a:pPr>
                      <a:r>
                        <a:rPr lang="de-DE" sz="2000" dirty="0" smtClean="0">
                          <a:latin typeface="Calibri" panose="020F0502020204030204" pitchFamily="34" charset="0"/>
                        </a:rPr>
                        <a:t>Vorstellen des Spiels / spielen</a:t>
                      </a:r>
                    </a:p>
                    <a:p>
                      <a:pPr marL="342900" indent="-342900">
                        <a:buClr>
                          <a:schemeClr val="accent1"/>
                        </a:buClr>
                        <a:buFont typeface="Wingdings" charset="2"/>
                        <a:buChar char="§"/>
                      </a:pPr>
                      <a:r>
                        <a:rPr lang="de-DE" sz="2000" dirty="0" smtClean="0">
                          <a:latin typeface="Calibri" panose="020F0502020204030204" pitchFamily="34" charset="0"/>
                        </a:rPr>
                        <a:t>Vermutungen aufstellen</a:t>
                      </a:r>
                    </a:p>
                    <a:p>
                      <a:pPr marL="342900" indent="-342900">
                        <a:buClr>
                          <a:schemeClr val="accent1"/>
                        </a:buClr>
                        <a:buFont typeface="Wingdings" charset="2"/>
                        <a:buChar char="§"/>
                      </a:pPr>
                      <a:r>
                        <a:rPr lang="de-DE" sz="2000" b="1" dirty="0" smtClean="0">
                          <a:latin typeface="Calibri" panose="020F0502020204030204" pitchFamily="34" charset="0"/>
                        </a:rPr>
                        <a:t>kombinatorische Überlegungen</a:t>
                      </a:r>
                    </a:p>
                    <a:p>
                      <a:pPr marL="342900" indent="-342900">
                        <a:buClr>
                          <a:schemeClr val="accent1"/>
                        </a:buClr>
                        <a:buFont typeface="Wingdings" charset="2"/>
                        <a:buChar char="§"/>
                      </a:pPr>
                      <a:r>
                        <a:rPr lang="de-DE" sz="2000" b="1" dirty="0" smtClean="0">
                          <a:latin typeface="Calibri" panose="020F0502020204030204" pitchFamily="34" charset="0"/>
                        </a:rPr>
                        <a:t>Simulation oder Experiment?</a:t>
                      </a:r>
                    </a:p>
                    <a:p>
                      <a:pPr marL="342900" indent="-342900">
                        <a:buClr>
                          <a:schemeClr val="accent1"/>
                        </a:buClr>
                        <a:buFont typeface="Wingdings" charset="2"/>
                        <a:buChar char="§"/>
                      </a:pPr>
                      <a:r>
                        <a:rPr lang="de-DE" sz="2000" dirty="0" smtClean="0">
                          <a:latin typeface="Calibri" panose="020F0502020204030204" pitchFamily="34" charset="0"/>
                        </a:rPr>
                        <a:t>Entscheidung</a:t>
                      </a:r>
                      <a:r>
                        <a:rPr lang="de-DE" sz="2000" baseline="0" dirty="0" smtClean="0">
                          <a:latin typeface="Calibri" panose="020F0502020204030204" pitchFamily="34" charset="0"/>
                        </a:rPr>
                        <a:t> für das Spiel</a:t>
                      </a:r>
                      <a:endParaRPr lang="de-DE" sz="2000" dirty="0">
                        <a:latin typeface="Calibri" panose="020F0502020204030204" pitchFamily="34" charset="0"/>
                      </a:endParaRPr>
                    </a:p>
                  </a:txBody>
                  <a:tcPr marL="75870" marR="75870"/>
                </a:tc>
                <a:extLst>
                  <a:ext uri="{0D108BD9-81ED-4DB2-BD59-A6C34878D82A}">
                    <a16:rowId xmlns:a16="http://schemas.microsoft.com/office/drawing/2014/main" val="1865480120"/>
                  </a:ext>
                </a:extLst>
              </a:tr>
              <a:tr h="370840">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de-DE" sz="2400" b="1" kern="1200" dirty="0" smtClean="0">
                          <a:solidFill>
                            <a:schemeClr val="bg1"/>
                          </a:solidFill>
                          <a:latin typeface="Calibri" panose="020F0502020204030204" pitchFamily="34" charset="0"/>
                          <a:ea typeface="+mn-ea"/>
                          <a:cs typeface="+mn-cs"/>
                        </a:rPr>
                        <a:t>Variante 3</a:t>
                      </a:r>
                      <a:endParaRPr lang="de-DE" sz="2400" b="1" kern="1200" dirty="0">
                        <a:solidFill>
                          <a:schemeClr val="bg1"/>
                        </a:solidFill>
                        <a:latin typeface="Calibri" panose="020F0502020204030204" pitchFamily="34" charset="0"/>
                        <a:ea typeface="+mn-ea"/>
                        <a:cs typeface="+mn-cs"/>
                      </a:endParaRPr>
                    </a:p>
                  </a:txBody>
                  <a:tcPr marL="75870" marR="75870">
                    <a:solidFill>
                      <a:srgbClr val="327A86"/>
                    </a:solidFill>
                  </a:tcPr>
                </a:tc>
                <a:tc>
                  <a:txBody>
                    <a:bodyPr/>
                    <a:lstStyle/>
                    <a:p>
                      <a:pPr marL="0" indent="0">
                        <a:buFont typeface="Arial" panose="020B0604020202020204" pitchFamily="34" charset="0"/>
                        <a:buNone/>
                      </a:pPr>
                      <a:endParaRPr lang="de-DE" sz="2200" dirty="0">
                        <a:latin typeface="Calibri" panose="020F0502020204030204" pitchFamily="34" charset="0"/>
                      </a:endParaRPr>
                    </a:p>
                  </a:txBody>
                  <a:tcPr marL="75870" marR="75870">
                    <a:solidFill>
                      <a:srgbClr val="327A86"/>
                    </a:solidFill>
                  </a:tcPr>
                </a:tc>
                <a:extLst>
                  <a:ext uri="{0D108BD9-81ED-4DB2-BD59-A6C34878D82A}">
                    <a16:rowId xmlns:a16="http://schemas.microsoft.com/office/drawing/2014/main" val="10002"/>
                  </a:ext>
                </a:extLst>
              </a:tr>
              <a:tr h="370840">
                <a:tc>
                  <a:txBody>
                    <a:bodyPr/>
                    <a:lstStyle/>
                    <a:p>
                      <a:pPr marL="342900" marR="0" lvl="0" indent="-342900" algn="l" defTabSz="457200" rtl="0" eaLnBrk="1" fontAlgn="auto" latinLnBrk="0" hangingPunct="1">
                        <a:lnSpc>
                          <a:spcPct val="100000"/>
                        </a:lnSpc>
                        <a:spcBef>
                          <a:spcPts val="0"/>
                        </a:spcBef>
                        <a:spcAft>
                          <a:spcPts val="0"/>
                        </a:spcAft>
                        <a:buClr>
                          <a:schemeClr val="accent1"/>
                        </a:buClr>
                        <a:buSzTx/>
                        <a:buFont typeface="Wingdings" charset="2"/>
                        <a:buChar char="§"/>
                        <a:tabLst/>
                        <a:defRPr/>
                      </a:pPr>
                      <a:r>
                        <a:rPr lang="de-DE" sz="2000" dirty="0" smtClean="0">
                          <a:latin typeface="Calibri" panose="020F0502020204030204" pitchFamily="34" charset="0"/>
                        </a:rPr>
                        <a:t>Schülerinnen und Schüler </a:t>
                      </a:r>
                      <a:r>
                        <a:rPr lang="de-DE" sz="2000" baseline="0" dirty="0" smtClean="0">
                          <a:latin typeface="Calibri" panose="020F0502020204030204" pitchFamily="34" charset="0"/>
                        </a:rPr>
                        <a:t>wird Zugang überlassen; es ist auch zu erwarten, dass </a:t>
                      </a:r>
                      <a:r>
                        <a:rPr lang="de-DE" sz="2000" dirty="0" smtClean="0">
                          <a:latin typeface="Calibri" panose="020F0502020204030204" pitchFamily="34" charset="0"/>
                        </a:rPr>
                        <a:t>Schülerinnen und Schüler</a:t>
                      </a:r>
                      <a:r>
                        <a:rPr lang="de-DE" sz="2000" baseline="0" dirty="0" smtClean="0">
                          <a:latin typeface="Calibri" panose="020F0502020204030204" pitchFamily="34" charset="0"/>
                        </a:rPr>
                        <a:t> nach einigen Experimenten mit theoretischen Überlegungen beginnen</a:t>
                      </a:r>
                      <a:endParaRPr lang="de-DE" sz="2000" dirty="0">
                        <a:latin typeface="Calibri" panose="020F0502020204030204" pitchFamily="34" charset="0"/>
                      </a:endParaRPr>
                    </a:p>
                  </a:txBody>
                  <a:tcPr marL="75870" marR="75870"/>
                </a:tc>
                <a:tc>
                  <a:txBody>
                    <a:bodyPr/>
                    <a:lstStyle/>
                    <a:p>
                      <a:pPr marL="0" indent="0">
                        <a:buFont typeface="Arial" panose="020B0604020202020204" pitchFamily="34" charset="0"/>
                        <a:buNone/>
                      </a:pPr>
                      <a:endParaRPr lang="de-DE" sz="2200" dirty="0">
                        <a:latin typeface="Calibri" panose="020F0502020204030204" pitchFamily="34" charset="0"/>
                      </a:endParaRPr>
                    </a:p>
                  </a:txBody>
                  <a:tcPr marL="75870" marR="75870"/>
                </a:tc>
                <a:extLst>
                  <a:ext uri="{0D108BD9-81ED-4DB2-BD59-A6C34878D82A}">
                    <a16:rowId xmlns:a16="http://schemas.microsoft.com/office/drawing/2014/main" val="10003"/>
                  </a:ext>
                </a:extLst>
              </a:tr>
            </a:tbl>
          </a:graphicData>
        </a:graphic>
      </p:graphicFrame>
      <p:sp>
        <p:nvSpPr>
          <p:cNvPr id="6" name="Textfeld 5"/>
          <p:cNvSpPr txBox="1"/>
          <p:nvPr/>
        </p:nvSpPr>
        <p:spPr>
          <a:xfrm>
            <a:off x="954951" y="5625723"/>
            <a:ext cx="5133411" cy="1077218"/>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2400" b="1"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Diskussion</a:t>
            </a:r>
            <a:r>
              <a:rPr kumimoji="0" lang="de-DE" sz="2400" b="1" i="0" u="none" strike="noStrike" kern="1200" cap="none" spc="0" normalizeH="0" noProof="0" dirty="0" smtClean="0">
                <a:ln>
                  <a:noFill/>
                </a:ln>
                <a:solidFill>
                  <a:prstClr val="black"/>
                </a:solidFill>
                <a:effectLst/>
                <a:uLnTx/>
                <a:uFillTx/>
                <a:latin typeface="Calibri" panose="020F0502020204030204" pitchFamily="34" charset="0"/>
                <a:ea typeface="ＭＳ Ｐゴシック" charset="-128"/>
              </a:rPr>
              <a:t> in Tischgruppen</a:t>
            </a:r>
            <a:r>
              <a:rPr kumimoji="0" lang="de-DE" sz="2400" b="1"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Wie würden Sie im Unterricht vorgehen?</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smtClean="0">
                <a:ln>
                  <a:noFill/>
                </a:ln>
                <a:solidFill>
                  <a:prstClr val="black"/>
                </a:solidFill>
                <a:effectLst/>
                <a:uLnTx/>
                <a:uFillTx/>
                <a:latin typeface="Calibri" panose="020F0502020204030204" pitchFamily="34" charset="0"/>
                <a:ea typeface="ＭＳ Ｐゴシック" charset="-128"/>
              </a:rPr>
              <a:t>Diskutieren Sie Vor- und Nachteile.</a:t>
            </a: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7"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Fortbildungsbaustein 1 | Differenz trifft </a:t>
            </a:r>
            <a:endParaRPr lang="de-DE" dirty="0"/>
          </a:p>
        </p:txBody>
      </p:sp>
    </p:spTree>
    <p:extLst>
      <p:ext uri="{BB962C8B-B14F-4D97-AF65-F5344CB8AC3E}">
        <p14:creationId xmlns:p14="http://schemas.microsoft.com/office/powerpoint/2010/main" val="264330863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616714" y="1911729"/>
            <a:ext cx="9363006" cy="3338978"/>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srgbClr val="F8B44F"/>
              </a:solidFill>
              <a:effectLst/>
              <a:uLnTx/>
              <a:uFillTx/>
              <a:latin typeface="Calibri" panose="020F0502020204030204" pitchFamily="34" charset="0"/>
              <a:ea typeface="ＭＳ Ｐゴシック" charset="-128"/>
            </a:endParaRPr>
          </a:p>
        </p:txBody>
      </p:sp>
      <p:sp>
        <p:nvSpPr>
          <p:cNvPr id="3" name="Inhaltsplatzhalter 2"/>
          <p:cNvSpPr>
            <a:spLocks noGrp="1"/>
          </p:cNvSpPr>
          <p:nvPr>
            <p:ph idx="1"/>
          </p:nvPr>
        </p:nvSpPr>
        <p:spPr>
          <a:xfrm>
            <a:off x="323528" y="2087036"/>
            <a:ext cx="8424936" cy="2952328"/>
          </a:xfrm>
        </p:spPr>
        <p:txBody>
          <a:bodyPr anchor="t"/>
          <a:lstStyle/>
          <a:p>
            <a:pPr marL="0" indent="0">
              <a:buNone/>
            </a:pPr>
            <a:r>
              <a:rPr lang="de-DE" sz="2400" b="1" dirty="0" smtClean="0"/>
              <a:t>Diskussion mit einer Partnerin oder einem Partner:</a:t>
            </a:r>
          </a:p>
          <a:p>
            <a:pPr marL="857250" lvl="1" indent="-457200">
              <a:buFont typeface="+mj-lt"/>
              <a:buAutoNum type="alphaLcParenR"/>
            </a:pPr>
            <a:r>
              <a:rPr lang="de-DE" sz="2000" dirty="0" smtClean="0"/>
              <a:t>Auf welche Arten lassen sich Simulationen im Unterricht einsetzen?</a:t>
            </a:r>
          </a:p>
          <a:p>
            <a:pPr marL="857250" lvl="1" indent="-457200">
              <a:buFont typeface="+mj-lt"/>
              <a:buAutoNum type="alphaLcParenR"/>
            </a:pPr>
            <a:r>
              <a:rPr lang="de-DE" sz="2000" dirty="0" smtClean="0"/>
              <a:t>Sehen Sie Möglichkeiten, Simulationen im Rahmen von Binnendifferenzierung zu nutzen? </a:t>
            </a:r>
            <a:br>
              <a:rPr lang="de-DE" sz="2000" dirty="0" smtClean="0"/>
            </a:br>
            <a:r>
              <a:rPr lang="de-DE" sz="2000" dirty="0" smtClean="0"/>
              <a:t>Denken Sie hier auch an heterogene Lerngruppen zu Beginn des Mathematikunterrichts in der Oberstufe.</a:t>
            </a:r>
          </a:p>
          <a:p>
            <a:pPr marL="857250" lvl="1" indent="-457200">
              <a:buFont typeface="+mj-lt"/>
              <a:buAutoNum type="alphaLcParenR"/>
            </a:pPr>
            <a:r>
              <a:rPr lang="de-DE" sz="2000" dirty="0" smtClean="0"/>
              <a:t>Wie und auf welche Weise könnten </a:t>
            </a:r>
            <a:r>
              <a:rPr lang="de-DE" sz="2000" dirty="0">
                <a:latin typeface="Calibri" panose="020F0502020204030204" pitchFamily="34" charset="0"/>
              </a:rPr>
              <a:t>Schülerinnen und Schüler</a:t>
            </a:r>
            <a:r>
              <a:rPr lang="de-DE" sz="2000" dirty="0" smtClean="0"/>
              <a:t> die Simulationen des „Differenz trifft“ durchführen?</a:t>
            </a:r>
          </a:p>
        </p:txBody>
      </p:sp>
      <p:sp>
        <p:nvSpPr>
          <p:cNvPr id="2" name="Titel 1"/>
          <p:cNvSpPr>
            <a:spLocks noGrp="1"/>
          </p:cNvSpPr>
          <p:nvPr>
            <p:ph type="title"/>
          </p:nvPr>
        </p:nvSpPr>
        <p:spPr/>
        <p:txBody>
          <a:bodyPr>
            <a:normAutofit/>
          </a:bodyPr>
          <a:lstStyle/>
          <a:p>
            <a:r>
              <a:rPr lang="de-DE" dirty="0" smtClean="0"/>
              <a:t>Diskussionsphase: Einsatz von Simulationen</a:t>
            </a:r>
            <a:endParaRPr lang="de-DE" dirty="0"/>
          </a:p>
        </p:txBody>
      </p:sp>
      <p:sp>
        <p:nvSpPr>
          <p:cNvPr id="5"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169165951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bwMode="auto">
          <a:xfrm>
            <a:off x="-616715" y="1060616"/>
            <a:ext cx="9363007" cy="5340184"/>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srgbClr val="F8B44F"/>
              </a:solidFill>
              <a:effectLst/>
              <a:uLnTx/>
              <a:uFillTx/>
              <a:latin typeface="Calibri" panose="020F0502020204030204" pitchFamily="34" charset="0"/>
              <a:ea typeface="ＭＳ Ｐゴシック" charset="-128"/>
            </a:endParaRPr>
          </a:p>
        </p:txBody>
      </p:sp>
      <p:sp>
        <p:nvSpPr>
          <p:cNvPr id="7" name="Inhaltsplatzhalter 6"/>
          <p:cNvSpPr>
            <a:spLocks noGrp="1"/>
          </p:cNvSpPr>
          <p:nvPr>
            <p:ph idx="1"/>
          </p:nvPr>
        </p:nvSpPr>
        <p:spPr>
          <a:xfrm>
            <a:off x="323528" y="1150932"/>
            <a:ext cx="8344205" cy="5400600"/>
          </a:xfrm>
        </p:spPr>
        <p:txBody>
          <a:bodyPr/>
          <a:lstStyle/>
          <a:p>
            <a:pPr marL="0" indent="0">
              <a:buClrTx/>
              <a:buNone/>
            </a:pPr>
            <a:r>
              <a:rPr lang="de-DE" dirty="0" smtClean="0"/>
              <a:t>Im Folgenden sind fünf Stufen eines möglichen Einsatzes von Simulationen aufgeführt. Diskutieren Sie in Ihrer Tischgruppe Vor- und Nachteile der einzelnen Stufen und sammeln Sie diese auf Kärtchen.</a:t>
            </a:r>
          </a:p>
          <a:p>
            <a:pPr marL="0" indent="0">
              <a:buClrTx/>
              <a:buNone/>
            </a:pPr>
            <a:endParaRPr lang="de-DE" dirty="0" smtClean="0"/>
          </a:p>
          <a:p>
            <a:pPr marL="456300" indent="-457200">
              <a:buFont typeface="+mj-lt"/>
              <a:buAutoNum type="arabicPeriod"/>
            </a:pPr>
            <a:r>
              <a:rPr lang="de-DE" dirty="0" smtClean="0"/>
              <a:t>L </a:t>
            </a:r>
            <a:r>
              <a:rPr lang="de-DE" dirty="0"/>
              <a:t>demonstriert eine Simulation: </a:t>
            </a:r>
            <a:r>
              <a:rPr lang="de-DE" dirty="0" smtClean="0"/>
              <a:t>Die </a:t>
            </a:r>
            <a:r>
              <a:rPr lang="de-DE" dirty="0"/>
              <a:t>GTR-Realisierung wird </a:t>
            </a:r>
            <a:r>
              <a:rPr lang="de-DE" dirty="0" smtClean="0"/>
              <a:t>bei </a:t>
            </a:r>
            <a:r>
              <a:rPr lang="de-DE" dirty="0"/>
              <a:t>Aufdeckung des zugrundeliegenden Modells als black box </a:t>
            </a:r>
            <a:r>
              <a:rPr lang="de-DE" dirty="0" smtClean="0"/>
              <a:t>verwendet.</a:t>
            </a:r>
          </a:p>
          <a:p>
            <a:pPr marL="456300" indent="-457200">
              <a:buFont typeface="+mj-lt"/>
              <a:buAutoNum type="arabicPeriod"/>
            </a:pPr>
            <a:r>
              <a:rPr lang="de-DE" dirty="0" smtClean="0"/>
              <a:t>L </a:t>
            </a:r>
            <a:r>
              <a:rPr lang="de-DE" dirty="0"/>
              <a:t>demonstriert eine interaktive Simulation, macht aber den Aufbau den </a:t>
            </a:r>
            <a:r>
              <a:rPr lang="de-DE" dirty="0">
                <a:latin typeface="Calibri" panose="020F0502020204030204" pitchFamily="34" charset="0"/>
              </a:rPr>
              <a:t>Schülerinnen und Schüler</a:t>
            </a:r>
            <a:r>
              <a:rPr lang="de-DE" dirty="0" smtClean="0"/>
              <a:t> transparent.</a:t>
            </a:r>
          </a:p>
          <a:p>
            <a:pPr marL="456300" indent="-457200">
              <a:buFont typeface="+mj-lt"/>
              <a:buAutoNum type="arabicPeriod"/>
            </a:pPr>
            <a:r>
              <a:rPr lang="de-DE" dirty="0" smtClean="0"/>
              <a:t>L </a:t>
            </a:r>
            <a:r>
              <a:rPr lang="de-DE" dirty="0"/>
              <a:t>oder </a:t>
            </a:r>
            <a:r>
              <a:rPr lang="de-DE" dirty="0" smtClean="0"/>
              <a:t>Schülerexpertin/-experte </a:t>
            </a:r>
            <a:r>
              <a:rPr lang="de-DE" dirty="0"/>
              <a:t>setzt eine inhaltlich erarbeitete </a:t>
            </a:r>
            <a:r>
              <a:rPr lang="de-DE" dirty="0" smtClean="0"/>
              <a:t>Simulation </a:t>
            </a:r>
            <a:r>
              <a:rPr lang="de-DE" dirty="0"/>
              <a:t>in den GTR </a:t>
            </a:r>
            <a:r>
              <a:rPr lang="de-DE" dirty="0" smtClean="0"/>
              <a:t>um.</a:t>
            </a:r>
          </a:p>
          <a:p>
            <a:pPr marL="456300" indent="-457200">
              <a:buFont typeface="+mj-lt"/>
              <a:buAutoNum type="arabicPeriod"/>
            </a:pPr>
            <a:r>
              <a:rPr lang="de-DE" dirty="0">
                <a:latin typeface="Calibri" panose="020F0502020204030204" pitchFamily="34" charset="0"/>
              </a:rPr>
              <a:t>Schülerinnen und Schüler</a:t>
            </a:r>
            <a:r>
              <a:rPr lang="de-DE" dirty="0" smtClean="0"/>
              <a:t> setzen den GTR für Teile der Simulation ein (halbautomatisches Sammeln von Ergebnissen).</a:t>
            </a:r>
          </a:p>
          <a:p>
            <a:pPr marL="456300" indent="-457200">
              <a:buFont typeface="+mj-lt"/>
              <a:buAutoNum type="arabicPeriod"/>
            </a:pPr>
            <a:r>
              <a:rPr lang="de-DE" dirty="0">
                <a:latin typeface="Calibri" panose="020F0502020204030204" pitchFamily="34" charset="0"/>
              </a:rPr>
              <a:t>Schülerinnen und Schüler</a:t>
            </a:r>
            <a:r>
              <a:rPr lang="de-DE" dirty="0" smtClean="0"/>
              <a:t> </a:t>
            </a:r>
            <a:r>
              <a:rPr lang="de-DE" dirty="0"/>
              <a:t>entwickeln die Simulation </a:t>
            </a:r>
            <a:r>
              <a:rPr lang="de-DE" dirty="0" smtClean="0"/>
              <a:t>am GTR vollständig selber.</a:t>
            </a:r>
            <a:endParaRPr lang="de-DE" dirty="0"/>
          </a:p>
          <a:p>
            <a:pPr marL="0" indent="0">
              <a:buClrTx/>
              <a:buNone/>
            </a:pPr>
            <a:endParaRPr lang="de-DE" dirty="0" smtClean="0"/>
          </a:p>
        </p:txBody>
      </p:sp>
      <p:sp>
        <p:nvSpPr>
          <p:cNvPr id="4" name="Titel 3"/>
          <p:cNvSpPr>
            <a:spLocks noGrp="1"/>
          </p:cNvSpPr>
          <p:nvPr>
            <p:ph type="title"/>
          </p:nvPr>
        </p:nvSpPr>
        <p:spPr/>
        <p:txBody>
          <a:bodyPr>
            <a:normAutofit/>
          </a:bodyPr>
          <a:lstStyle/>
          <a:p>
            <a:r>
              <a:rPr lang="de-DE" dirty="0" smtClean="0"/>
              <a:t>Stufen des Simulationseinsatzes im Unterricht</a:t>
            </a:r>
            <a:endParaRPr lang="de-DE" dirty="0"/>
          </a:p>
        </p:txBody>
      </p:sp>
      <p:sp>
        <p:nvSpPr>
          <p:cNvPr id="5"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113404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6"/>
          <p:cNvSpPr>
            <a:spLocks noGrp="1"/>
          </p:cNvSpPr>
          <p:nvPr>
            <p:ph idx="1"/>
          </p:nvPr>
        </p:nvSpPr>
        <p:spPr/>
        <p:txBody>
          <a:bodyPr/>
          <a:lstStyle/>
          <a:p>
            <a:pPr marL="360363" indent="-361950">
              <a:buClrTx/>
              <a:buFont typeface="+mj-lt"/>
              <a:buAutoNum type="arabicPeriod"/>
            </a:pPr>
            <a:r>
              <a:rPr lang="de-DE" b="1" dirty="0" smtClean="0"/>
              <a:t>L </a:t>
            </a:r>
            <a:r>
              <a:rPr lang="de-DE" b="1" dirty="0"/>
              <a:t>demonstriert eine Simulation: </a:t>
            </a:r>
            <a:r>
              <a:rPr lang="de-DE" b="1" dirty="0" smtClean="0"/>
              <a:t>Die </a:t>
            </a:r>
            <a:r>
              <a:rPr lang="de-DE" b="1" dirty="0"/>
              <a:t>GTR-Realisierung wird </a:t>
            </a:r>
            <a:r>
              <a:rPr lang="de-DE" b="1" dirty="0" smtClean="0"/>
              <a:t>bei </a:t>
            </a:r>
            <a:r>
              <a:rPr lang="de-DE" b="1" dirty="0"/>
              <a:t>Aufdeckung des zugrundeliegenden Modells als black box </a:t>
            </a:r>
            <a:r>
              <a:rPr lang="de-DE" b="1" dirty="0" smtClean="0"/>
              <a:t>verwendet.</a:t>
            </a:r>
          </a:p>
          <a:p>
            <a:pPr marL="342900">
              <a:buFont typeface="Calibri" panose="020F0502020204030204" pitchFamily="34" charset="0"/>
              <a:buChar char="+"/>
            </a:pPr>
            <a:r>
              <a:rPr lang="de-DE" sz="1900" dirty="0" smtClean="0"/>
              <a:t>Der </a:t>
            </a:r>
            <a:r>
              <a:rPr lang="de-DE" sz="1900" dirty="0"/>
              <a:t>fachliche Hintergrund (zugrundeliegendes </a:t>
            </a:r>
            <a:r>
              <a:rPr lang="de-DE" sz="1900" dirty="0" smtClean="0"/>
              <a:t>mathematisches Modell) wird </a:t>
            </a:r>
            <a:r>
              <a:rPr lang="de-DE" sz="1900" dirty="0"/>
              <a:t>thematisiert. In </a:t>
            </a:r>
            <a:r>
              <a:rPr lang="de-DE" sz="1900" dirty="0" smtClean="0"/>
              <a:t>DiffTrifft </a:t>
            </a:r>
            <a:r>
              <a:rPr lang="de-DE" sz="1900" dirty="0"/>
              <a:t>werden die Modelle 1, 2a und 2b </a:t>
            </a:r>
            <a:r>
              <a:rPr lang="de-DE" sz="1900" dirty="0" smtClean="0"/>
              <a:t>angesprochen </a:t>
            </a:r>
            <a:r>
              <a:rPr lang="de-DE" sz="1900" dirty="0"/>
              <a:t>und Modell 1 wird </a:t>
            </a:r>
            <a:r>
              <a:rPr lang="de-DE" sz="1900" dirty="0" smtClean="0"/>
              <a:t>den </a:t>
            </a:r>
            <a:r>
              <a:rPr lang="de-DE" sz="1900" dirty="0"/>
              <a:t>Schülerinnen und Schüler  als GTR-Datei an die Hand </a:t>
            </a:r>
            <a:r>
              <a:rPr lang="de-DE" sz="1900" dirty="0" smtClean="0"/>
              <a:t>gegeben</a:t>
            </a:r>
            <a:r>
              <a:rPr lang="de-DE" sz="1900" dirty="0"/>
              <a:t>. </a:t>
            </a:r>
            <a:endParaRPr lang="de-DE" sz="1900" dirty="0" smtClean="0"/>
          </a:p>
          <a:p>
            <a:pPr marL="342900">
              <a:buFont typeface="Calibri" panose="020F0502020204030204" pitchFamily="34" charset="0"/>
              <a:buChar char="+"/>
            </a:pPr>
            <a:r>
              <a:rPr lang="de-DE" sz="1900" dirty="0"/>
              <a:t>Das spart auch Unterrichtszeit, in der nicht programmiert wird. </a:t>
            </a:r>
            <a:r>
              <a:rPr lang="de-DE" sz="1900" dirty="0" smtClean="0"/>
              <a:t>Die Lehrperson ist </a:t>
            </a:r>
            <a:r>
              <a:rPr lang="de-DE" sz="1900" dirty="0"/>
              <a:t>sicher, dass </a:t>
            </a:r>
            <a:r>
              <a:rPr lang="de-DE" sz="1900" dirty="0" smtClean="0"/>
              <a:t>sie/er </a:t>
            </a:r>
            <a:r>
              <a:rPr lang="de-DE" sz="1900" dirty="0"/>
              <a:t>eine funktionstüchtige Soft- und Hardware zur </a:t>
            </a:r>
            <a:r>
              <a:rPr lang="de-DE" sz="1900" dirty="0" smtClean="0"/>
              <a:t>Verfügung </a:t>
            </a:r>
            <a:r>
              <a:rPr lang="de-DE" sz="1900" dirty="0"/>
              <a:t>hat und keine Bedienerfehler den Unterricht stören. Eine </a:t>
            </a:r>
            <a:br>
              <a:rPr lang="de-DE" sz="1900" dirty="0"/>
            </a:br>
            <a:r>
              <a:rPr lang="de-DE" sz="1900" dirty="0" smtClean="0"/>
              <a:t>Konzentration </a:t>
            </a:r>
            <a:r>
              <a:rPr lang="de-DE" sz="1900" dirty="0"/>
              <a:t>auf fachliche Inhalte ist sichergestellt.</a:t>
            </a:r>
          </a:p>
          <a:p>
            <a:pPr marL="342900">
              <a:buFont typeface="Calibri" panose="020F0502020204030204" pitchFamily="34" charset="0"/>
              <a:buChar char="‒"/>
            </a:pPr>
            <a:r>
              <a:rPr lang="de-DE" sz="1900" dirty="0" smtClean="0"/>
              <a:t>Andere </a:t>
            </a:r>
            <a:r>
              <a:rPr lang="de-DE" sz="1900" dirty="0"/>
              <a:t>fachliche Fragen (z. B. zu Simulationen; Kernfrage: Wie funktioniert </a:t>
            </a:r>
            <a:br>
              <a:rPr lang="de-DE" sz="1900" dirty="0"/>
            </a:br>
            <a:r>
              <a:rPr lang="de-DE" sz="1900" dirty="0" smtClean="0"/>
              <a:t>ein </a:t>
            </a:r>
            <a:r>
              <a:rPr lang="de-DE" sz="1900" dirty="0"/>
              <a:t>Zufallsgenerator? Wie baut man damit eine Simulation?) werden </a:t>
            </a:r>
            <a:br>
              <a:rPr lang="de-DE" sz="1900" dirty="0"/>
            </a:br>
            <a:r>
              <a:rPr lang="de-DE" sz="1900" dirty="0" smtClean="0"/>
              <a:t>ausgeblendet</a:t>
            </a:r>
            <a:r>
              <a:rPr lang="de-DE" sz="1900" dirty="0"/>
              <a:t>. (</a:t>
            </a:r>
            <a:r>
              <a:rPr lang="de-DE" sz="1900" dirty="0">
                <a:latin typeface="Cambria Math" panose="02040503050406030204" pitchFamily="18" charset="0"/>
                <a:ea typeface="Cambria Math" panose="02040503050406030204" pitchFamily="18" charset="0"/>
              </a:rPr>
              <a:t>⇒</a:t>
            </a:r>
            <a:r>
              <a:rPr lang="de-DE" sz="1900" dirty="0"/>
              <a:t> black </a:t>
            </a:r>
            <a:r>
              <a:rPr lang="de-DE" sz="1900" dirty="0" smtClean="0"/>
              <a:t>box)</a:t>
            </a:r>
          </a:p>
          <a:p>
            <a:pPr marL="342900">
              <a:buFont typeface="Calibri" panose="020F0502020204030204" pitchFamily="34" charset="0"/>
              <a:buChar char="‒"/>
            </a:pPr>
            <a:r>
              <a:rPr lang="de-DE" sz="1900" dirty="0" smtClean="0"/>
              <a:t>Die </a:t>
            </a:r>
            <a:r>
              <a:rPr lang="de-DE" sz="1900" dirty="0"/>
              <a:t>Kompetenz „Werkzeuggebrauch“ (Umgang mit digitalen Medien) wird nicht </a:t>
            </a:r>
            <a:r>
              <a:rPr lang="de-DE" sz="1900" dirty="0" smtClean="0"/>
              <a:t>aufgebaut.</a:t>
            </a:r>
          </a:p>
          <a:p>
            <a:pPr marL="342900">
              <a:buFont typeface="Calibri" panose="020F0502020204030204" pitchFamily="34" charset="0"/>
              <a:buChar char="‒"/>
            </a:pPr>
            <a:r>
              <a:rPr lang="de-DE" sz="1900" dirty="0"/>
              <a:t>g</a:t>
            </a:r>
            <a:r>
              <a:rPr lang="de-DE" sz="1900" dirty="0" smtClean="0"/>
              <a:t>eringe </a:t>
            </a:r>
            <a:r>
              <a:rPr lang="de-DE" sz="1900" dirty="0" err="1" smtClean="0"/>
              <a:t>Lernendenaktivität</a:t>
            </a:r>
            <a:r>
              <a:rPr lang="de-DE" sz="1900" dirty="0" smtClean="0"/>
              <a:t> durch Lehrervortrag</a:t>
            </a:r>
            <a:endParaRPr lang="de-DE" sz="1900" dirty="0"/>
          </a:p>
          <a:p>
            <a:pPr marL="0" indent="0">
              <a:buClrTx/>
              <a:buNone/>
            </a:pPr>
            <a:endParaRPr lang="de-DE" dirty="0"/>
          </a:p>
          <a:p>
            <a:pPr marL="0" indent="0">
              <a:buClrTx/>
              <a:buNone/>
            </a:pPr>
            <a:endParaRPr lang="de-DE" dirty="0" smtClean="0"/>
          </a:p>
        </p:txBody>
      </p:sp>
      <p:sp>
        <p:nvSpPr>
          <p:cNvPr id="4" name="Titel 3"/>
          <p:cNvSpPr>
            <a:spLocks noGrp="1"/>
          </p:cNvSpPr>
          <p:nvPr>
            <p:ph type="title"/>
          </p:nvPr>
        </p:nvSpPr>
        <p:spPr>
          <a:xfrm>
            <a:off x="323528" y="417587"/>
            <a:ext cx="8640960" cy="490861"/>
          </a:xfrm>
        </p:spPr>
        <p:txBody>
          <a:bodyPr>
            <a:normAutofit/>
          </a:bodyPr>
          <a:lstStyle/>
          <a:p>
            <a:r>
              <a:rPr lang="de-DE" dirty="0" smtClean="0"/>
              <a:t>Stufen des Simulationseinsatzes im Unterricht – Einschätzungen</a:t>
            </a:r>
            <a:endParaRPr lang="de-DE" dirty="0"/>
          </a:p>
        </p:txBody>
      </p:sp>
      <p:sp>
        <p:nvSpPr>
          <p:cNvPr id="5" name="Textplatzhalter 9"/>
          <p:cNvSpPr>
            <a:spLocks noGrp="1"/>
          </p:cNvSpPr>
          <p:nvPr>
            <p:ph type="body" sz="quarter" idx="18"/>
          </p:nvPr>
        </p:nvSpPr>
        <p:spPr>
          <a:xfrm>
            <a:off x="3707904" y="91511"/>
            <a:ext cx="5300492" cy="253631"/>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1353901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pPr marL="0" indent="0">
              <a:buNone/>
            </a:pPr>
            <a:r>
              <a:rPr lang="de-DE" sz="2400" b="1" dirty="0"/>
              <a:t>Welche Voraussetzungen bringen die </a:t>
            </a:r>
            <a:r>
              <a:rPr lang="de-DE" sz="2400" b="1" dirty="0" smtClean="0">
                <a:latin typeface="Calibri" panose="020F0502020204030204" pitchFamily="34" charset="0"/>
                <a:cs typeface="Calibri" panose="020F0502020204030204" pitchFamily="34" charset="0"/>
              </a:rPr>
              <a:t>Schülerinnen und Schüler </a:t>
            </a:r>
            <a:r>
              <a:rPr lang="de-DE" sz="2400" b="1" dirty="0" smtClean="0"/>
              <a:t>am </a:t>
            </a:r>
            <a:r>
              <a:rPr lang="de-DE" sz="2400" b="1" dirty="0"/>
              <a:t>Anfang der Einführungsphase mit?</a:t>
            </a:r>
          </a:p>
          <a:p>
            <a:endParaRPr lang="de-DE" b="1" dirty="0"/>
          </a:p>
          <a:p>
            <a:pPr marL="342900">
              <a:buFont typeface="Wingdings" panose="05000000000000000000" pitchFamily="2" charset="2"/>
              <a:buChar char="§"/>
            </a:pPr>
            <a:r>
              <a:rPr lang="de-DE" dirty="0" smtClean="0"/>
              <a:t>Was </a:t>
            </a:r>
            <a:r>
              <a:rPr lang="de-DE" dirty="0"/>
              <a:t>sollten sie eigentlich können?</a:t>
            </a:r>
            <a:br>
              <a:rPr lang="de-DE" dirty="0"/>
            </a:br>
            <a:r>
              <a:rPr lang="de-DE" i="1" dirty="0"/>
              <a:t>(Welche Kompetenzen verlangt der Kernlehrplan am Ende der Sek I?) </a:t>
            </a:r>
            <a:br>
              <a:rPr lang="de-DE" i="1" dirty="0"/>
            </a:br>
            <a:endParaRPr lang="de-DE" dirty="0"/>
          </a:p>
          <a:p>
            <a:pPr marL="342900">
              <a:buFont typeface="Wingdings" panose="05000000000000000000" pitchFamily="2" charset="2"/>
              <a:buChar char="§"/>
            </a:pPr>
            <a:r>
              <a:rPr lang="de-DE" dirty="0"/>
              <a:t>Gibt es Schwierigkeiten bei Grundvorstellungen im Bereich der Stochastik?</a:t>
            </a:r>
          </a:p>
        </p:txBody>
      </p:sp>
      <p:sp>
        <p:nvSpPr>
          <p:cNvPr id="6" name="Titel 1"/>
          <p:cNvSpPr>
            <a:spLocks noGrp="1"/>
          </p:cNvSpPr>
          <p:nvPr>
            <p:ph type="title"/>
          </p:nvPr>
        </p:nvSpPr>
        <p:spPr/>
        <p:txBody>
          <a:bodyPr>
            <a:normAutofit/>
          </a:bodyPr>
          <a:lstStyle/>
          <a:p>
            <a:r>
              <a:rPr lang="de-DE" smtClean="0"/>
              <a:t>Voraussetzungen</a:t>
            </a:r>
            <a:endParaRPr lang="de-DE" dirty="0"/>
          </a:p>
        </p:txBody>
      </p:sp>
      <p:sp>
        <p:nvSpPr>
          <p:cNvPr id="5" name="Textplatzhalter 9"/>
          <p:cNvSpPr>
            <a:spLocks noGrp="1"/>
          </p:cNvSpPr>
          <p:nvPr>
            <p:ph type="body" sz="quarter" idx="18"/>
          </p:nvPr>
        </p:nvSpPr>
        <p:spPr>
          <a:xfrm>
            <a:off x="3707904" y="91511"/>
            <a:ext cx="5300492" cy="233389"/>
          </a:xfrm>
        </p:spPr>
        <p:txBody>
          <a:bodyPr/>
          <a:lstStyle>
            <a:lvl1pPr marL="0" indent="0" algn="r">
              <a:buNone/>
              <a:defRPr sz="1000" baseline="0">
                <a:solidFill>
                  <a:schemeClr val="bg1"/>
                </a:solidFill>
              </a:defRPr>
            </a:lvl1pPr>
          </a:lstStyle>
          <a:p>
            <a:r>
              <a:rPr lang="de-DE" dirty="0" smtClean="0"/>
              <a:t>Fortbildungsbaustein </a:t>
            </a:r>
            <a:r>
              <a:rPr lang="de-DE" dirty="0"/>
              <a:t>1</a:t>
            </a:r>
            <a:r>
              <a:rPr lang="de-DE" dirty="0" smtClean="0"/>
              <a:t> | </a:t>
            </a:r>
            <a:r>
              <a:rPr lang="de-DE" dirty="0"/>
              <a:t>Differenz trifft</a:t>
            </a:r>
          </a:p>
          <a:p>
            <a:pPr lvl="0"/>
            <a:endParaRPr lang="de-DE" dirty="0"/>
          </a:p>
        </p:txBody>
      </p:sp>
    </p:spTree>
    <p:extLst>
      <p:ext uri="{BB962C8B-B14F-4D97-AF65-F5344CB8AC3E}">
        <p14:creationId xmlns:p14="http://schemas.microsoft.com/office/powerpoint/2010/main" val="312596757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6"/>
          <p:cNvSpPr>
            <a:spLocks noGrp="1"/>
          </p:cNvSpPr>
          <p:nvPr>
            <p:ph idx="1"/>
          </p:nvPr>
        </p:nvSpPr>
        <p:spPr/>
        <p:txBody>
          <a:bodyPr/>
          <a:lstStyle/>
          <a:p>
            <a:pPr marL="360363" indent="-361950">
              <a:buClrTx/>
              <a:buFont typeface="+mj-lt"/>
              <a:buAutoNum type="arabicPeriod" startAt="2"/>
            </a:pPr>
            <a:r>
              <a:rPr lang="de-DE" b="1" dirty="0" smtClean="0"/>
              <a:t>L </a:t>
            </a:r>
            <a:r>
              <a:rPr lang="de-DE" b="1" dirty="0"/>
              <a:t>demonstriert eine interaktive Simulation, macht aber den Aufbau den Schülerinnen und Schüler  </a:t>
            </a:r>
            <a:r>
              <a:rPr lang="de-DE" b="1" dirty="0" smtClean="0"/>
              <a:t>transparent.</a:t>
            </a:r>
          </a:p>
          <a:p>
            <a:pPr marL="342900">
              <a:buFont typeface="Calibri" panose="020F0502020204030204" pitchFamily="34" charset="0"/>
              <a:buChar char="+"/>
            </a:pPr>
            <a:r>
              <a:rPr lang="de-DE" sz="1900" dirty="0" smtClean="0"/>
              <a:t>Der </a:t>
            </a:r>
            <a:r>
              <a:rPr lang="de-DE" sz="1900" dirty="0"/>
              <a:t>fachliche Hintergrund (zugrundeliegendes mathematisches Modell) wird thematisiert. In DiffTrifft werden die Modelle 1, 2a und 2b angesprochen und Modell 1 wird der Schülerinnen und Schüler als GTR-Datei an die Hand gegeben. </a:t>
            </a:r>
          </a:p>
          <a:p>
            <a:pPr marL="342900">
              <a:buFont typeface="Calibri" panose="020F0502020204030204" pitchFamily="34" charset="0"/>
              <a:buChar char="+"/>
            </a:pPr>
            <a:r>
              <a:rPr lang="de-DE" sz="1900" dirty="0" smtClean="0"/>
              <a:t>Das </a:t>
            </a:r>
            <a:r>
              <a:rPr lang="de-DE" sz="1900" dirty="0"/>
              <a:t>spart auch Unterrichtszeit, in der nicht programmiert wird. </a:t>
            </a:r>
            <a:r>
              <a:rPr lang="de-DE" sz="1900" dirty="0" smtClean="0"/>
              <a:t>Die Lehrperson ist </a:t>
            </a:r>
            <a:r>
              <a:rPr lang="de-DE" sz="1900" dirty="0"/>
              <a:t>sicher, </a:t>
            </a:r>
            <a:r>
              <a:rPr lang="de-DE" sz="1900" dirty="0" smtClean="0"/>
              <a:t>dass sie/er </a:t>
            </a:r>
            <a:r>
              <a:rPr lang="de-DE" sz="1900" dirty="0"/>
              <a:t>eine funktionstüchtige Soft- und Hardware zur Verfügung hat und keine Bedienerfehler den Unterricht stören. Eine Konzentration auf fachliche Inhalte ist sichergestellt.</a:t>
            </a:r>
          </a:p>
          <a:p>
            <a:pPr marL="342900">
              <a:buFont typeface="Calibri" panose="020F0502020204030204" pitchFamily="34" charset="0"/>
              <a:buChar char="±"/>
            </a:pPr>
            <a:r>
              <a:rPr lang="de-DE" sz="1900" dirty="0" smtClean="0"/>
              <a:t>Die </a:t>
            </a:r>
            <a:r>
              <a:rPr lang="de-DE" sz="1900" dirty="0"/>
              <a:t>Kompetenz „Werkzeuggebrauch“ (Umgang mit digitalen </a:t>
            </a:r>
            <a:r>
              <a:rPr lang="de-DE" sz="1900" dirty="0" smtClean="0"/>
              <a:t>Medien; Wie baut man eine Simulation?) </a:t>
            </a:r>
            <a:r>
              <a:rPr lang="de-DE" sz="1900" dirty="0"/>
              <a:t>wird </a:t>
            </a:r>
            <a:r>
              <a:rPr lang="de-DE" sz="1900" dirty="0" smtClean="0"/>
              <a:t>in Teilen </a:t>
            </a:r>
            <a:r>
              <a:rPr lang="de-DE" sz="1900" dirty="0"/>
              <a:t>aufgebaut</a:t>
            </a:r>
            <a:r>
              <a:rPr lang="de-DE" sz="1900" dirty="0" smtClean="0"/>
              <a:t>. (</a:t>
            </a:r>
            <a:r>
              <a:rPr lang="de-DE" sz="1900" dirty="0">
                <a:latin typeface="Cambria Math" panose="02040503050406030204" pitchFamily="18" charset="0"/>
                <a:ea typeface="Cambria Math" panose="02040503050406030204" pitchFamily="18" charset="0"/>
              </a:rPr>
              <a:t>⇒</a:t>
            </a:r>
            <a:r>
              <a:rPr lang="de-DE" sz="1900" dirty="0" smtClean="0"/>
              <a:t> grey box)</a:t>
            </a:r>
            <a:endParaRPr lang="de-DE" sz="1900" dirty="0"/>
          </a:p>
          <a:p>
            <a:pPr marL="342900" lvl="0">
              <a:buFont typeface="Calibri" panose="020F0502020204030204" pitchFamily="34" charset="0"/>
              <a:buChar char="‒"/>
            </a:pPr>
            <a:r>
              <a:rPr lang="de-DE" sz="1900" dirty="0">
                <a:solidFill>
                  <a:prstClr val="black"/>
                </a:solidFill>
              </a:rPr>
              <a:t>geringe </a:t>
            </a:r>
            <a:r>
              <a:rPr lang="de-DE" sz="1900" dirty="0" err="1" smtClean="0">
                <a:solidFill>
                  <a:prstClr val="black"/>
                </a:solidFill>
              </a:rPr>
              <a:t>Lernendenaktivität</a:t>
            </a:r>
            <a:r>
              <a:rPr lang="de-DE" sz="1900" dirty="0" smtClean="0">
                <a:solidFill>
                  <a:prstClr val="black"/>
                </a:solidFill>
              </a:rPr>
              <a:t> </a:t>
            </a:r>
            <a:r>
              <a:rPr lang="de-DE" sz="1900" dirty="0">
                <a:solidFill>
                  <a:prstClr val="black"/>
                </a:solidFill>
              </a:rPr>
              <a:t>durch Lehrervortrag</a:t>
            </a:r>
          </a:p>
          <a:p>
            <a:pPr marL="0" indent="0">
              <a:buNone/>
            </a:pPr>
            <a:endParaRPr lang="de-DE" dirty="0"/>
          </a:p>
          <a:p>
            <a:pPr marL="342900">
              <a:buClrTx/>
            </a:pPr>
            <a:endParaRPr lang="de-DE" dirty="0" smtClean="0"/>
          </a:p>
        </p:txBody>
      </p:sp>
      <p:sp>
        <p:nvSpPr>
          <p:cNvPr id="4" name="Titel 3"/>
          <p:cNvSpPr>
            <a:spLocks noGrp="1"/>
          </p:cNvSpPr>
          <p:nvPr>
            <p:ph type="title"/>
          </p:nvPr>
        </p:nvSpPr>
        <p:spPr>
          <a:xfrm>
            <a:off x="323528" y="417587"/>
            <a:ext cx="8640960" cy="490861"/>
          </a:xfrm>
        </p:spPr>
        <p:txBody>
          <a:bodyPr>
            <a:normAutofit/>
          </a:bodyPr>
          <a:lstStyle/>
          <a:p>
            <a:r>
              <a:rPr lang="de-DE" dirty="0" smtClean="0"/>
              <a:t>Stufen des Simulationseinsatzes im </a:t>
            </a:r>
            <a:r>
              <a:rPr lang="de-DE" dirty="0"/>
              <a:t>Unterricht </a:t>
            </a:r>
            <a:r>
              <a:rPr lang="de-DE" dirty="0" smtClean="0"/>
              <a:t>– </a:t>
            </a:r>
            <a:r>
              <a:rPr lang="de-DE" dirty="0"/>
              <a:t>Einschätzungen</a:t>
            </a:r>
          </a:p>
        </p:txBody>
      </p:sp>
      <p:sp>
        <p:nvSpPr>
          <p:cNvPr id="5"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1293436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6"/>
          <p:cNvSpPr>
            <a:spLocks noGrp="1"/>
          </p:cNvSpPr>
          <p:nvPr>
            <p:ph idx="1"/>
          </p:nvPr>
        </p:nvSpPr>
        <p:spPr>
          <a:xfrm>
            <a:off x="323527" y="1124744"/>
            <a:ext cx="8677247" cy="5733256"/>
          </a:xfrm>
        </p:spPr>
        <p:txBody>
          <a:bodyPr/>
          <a:lstStyle/>
          <a:p>
            <a:pPr marL="360363" indent="-361950">
              <a:buClrTx/>
              <a:buFont typeface="+mj-lt"/>
              <a:buAutoNum type="arabicPeriod" startAt="3"/>
            </a:pPr>
            <a:r>
              <a:rPr lang="de-DE" b="1" dirty="0" smtClean="0"/>
              <a:t>L </a:t>
            </a:r>
            <a:r>
              <a:rPr lang="de-DE" b="1" dirty="0"/>
              <a:t>oder </a:t>
            </a:r>
            <a:r>
              <a:rPr lang="de-DE" b="1" dirty="0" smtClean="0"/>
              <a:t>Schüler-Expertin/Experte setzt </a:t>
            </a:r>
            <a:r>
              <a:rPr lang="de-DE" b="1" dirty="0"/>
              <a:t>eine inhaltlich erarbeitete Simulation in den GTR </a:t>
            </a:r>
            <a:r>
              <a:rPr lang="de-DE" b="1" dirty="0" smtClean="0"/>
              <a:t>um.</a:t>
            </a:r>
          </a:p>
          <a:p>
            <a:pPr marL="342900" lvl="0">
              <a:buFont typeface="Calibri" panose="020F0502020204030204" pitchFamily="34" charset="0"/>
              <a:buChar char="+"/>
            </a:pPr>
            <a:r>
              <a:rPr lang="de-DE" sz="1900" dirty="0" smtClean="0"/>
              <a:t>Der fachliche Hintergrund (zugrundeliegendes mathematisches Modell) wird thematisiert. </a:t>
            </a:r>
          </a:p>
          <a:p>
            <a:pPr marL="342900" lvl="0">
              <a:buFont typeface="Calibri" panose="020F0502020204030204" pitchFamily="34" charset="0"/>
              <a:buChar char="+"/>
            </a:pPr>
            <a:r>
              <a:rPr lang="de-DE" sz="1900" dirty="0" smtClean="0"/>
              <a:t>Leistungsstärkere </a:t>
            </a:r>
            <a:r>
              <a:rPr lang="de-DE" sz="1900" dirty="0"/>
              <a:t>Schülerinnen und Schüler </a:t>
            </a:r>
            <a:r>
              <a:rPr lang="de-DE" sz="1900" dirty="0" smtClean="0"/>
              <a:t>können gefördert/ gefordert werden, wenn sie die Simulation erstellen.</a:t>
            </a:r>
            <a:endParaRPr lang="de-DE" sz="1900" dirty="0"/>
          </a:p>
          <a:p>
            <a:pPr marL="342900" lvl="0">
              <a:buFont typeface="Calibri" panose="020F0502020204030204" pitchFamily="34" charset="0"/>
              <a:buChar char="±"/>
            </a:pPr>
            <a:r>
              <a:rPr lang="de-DE" sz="1900" dirty="0">
                <a:solidFill>
                  <a:prstClr val="black"/>
                </a:solidFill>
              </a:rPr>
              <a:t>Die Kompetenz „Werkzeuggebrauch“ (Umgang mit digitalen Medien; Wie baut man eine Simulation?) wird in Teilen aufgebaut. (</a:t>
            </a:r>
            <a:r>
              <a:rPr lang="de-DE" sz="1900" dirty="0">
                <a:solidFill>
                  <a:prstClr val="black"/>
                </a:solidFill>
                <a:latin typeface="Cambria Math" panose="02040503050406030204" pitchFamily="18" charset="0"/>
                <a:ea typeface="Cambria Math" panose="02040503050406030204" pitchFamily="18" charset="0"/>
              </a:rPr>
              <a:t>⇒</a:t>
            </a:r>
            <a:r>
              <a:rPr lang="de-DE" sz="1900" dirty="0">
                <a:solidFill>
                  <a:prstClr val="black"/>
                </a:solidFill>
              </a:rPr>
              <a:t> grey box</a:t>
            </a:r>
            <a:r>
              <a:rPr lang="de-DE" sz="1900" dirty="0" smtClean="0">
                <a:solidFill>
                  <a:prstClr val="black"/>
                </a:solidFill>
              </a:rPr>
              <a:t>)</a:t>
            </a:r>
          </a:p>
          <a:p>
            <a:pPr marL="342900" lvl="0">
              <a:buFont typeface="Calibri" panose="020F0502020204030204" pitchFamily="34" charset="0"/>
              <a:buChar char="±"/>
            </a:pPr>
            <a:r>
              <a:rPr lang="de-DE" sz="1900" dirty="0" smtClean="0"/>
              <a:t>Das </a:t>
            </a:r>
            <a:r>
              <a:rPr lang="de-DE" sz="1900" dirty="0" err="1" smtClean="0"/>
              <a:t>Lernendenprodukt</a:t>
            </a:r>
            <a:r>
              <a:rPr lang="de-DE" sz="1900" dirty="0" smtClean="0"/>
              <a:t> kann Schwächen aufzeigen.</a:t>
            </a:r>
          </a:p>
          <a:p>
            <a:pPr marL="342900" lvl="0">
              <a:buFont typeface="Calibri" panose="020F0502020204030204" pitchFamily="34" charset="0"/>
              <a:buChar char="±"/>
            </a:pPr>
            <a:r>
              <a:rPr lang="de-DE" sz="1900" dirty="0"/>
              <a:t>g</a:t>
            </a:r>
            <a:r>
              <a:rPr lang="de-DE" sz="1900" dirty="0" smtClean="0"/>
              <a:t>gf. eine </a:t>
            </a:r>
            <a:r>
              <a:rPr lang="de-DE" sz="1900" dirty="0" err="1" smtClean="0"/>
              <a:t>Lernendendemonstration</a:t>
            </a:r>
            <a:r>
              <a:rPr lang="de-DE" sz="1900" dirty="0" smtClean="0"/>
              <a:t>, ggf. geringe Aktivität der restlichen </a:t>
            </a:r>
            <a:r>
              <a:rPr lang="de-DE" sz="1900" dirty="0"/>
              <a:t>Schülerinnen und Schüler </a:t>
            </a:r>
          </a:p>
          <a:p>
            <a:pPr marL="342900" lvl="0">
              <a:buFont typeface="Calibri" panose="020F0502020204030204" pitchFamily="34" charset="0"/>
              <a:buChar char="±"/>
            </a:pPr>
            <a:r>
              <a:rPr lang="de-DE" sz="1900" dirty="0" smtClean="0"/>
              <a:t>Die </a:t>
            </a:r>
            <a:r>
              <a:rPr lang="de-DE" sz="1900" dirty="0"/>
              <a:t>Kompetenz „Werkzeuggebrauch“ (Umgang mit digitalen Medien; </a:t>
            </a:r>
            <a:r>
              <a:rPr lang="de-DE" sz="1900" dirty="0" smtClean="0"/>
              <a:t>Wie baut </a:t>
            </a:r>
            <a:r>
              <a:rPr lang="de-DE" sz="1900" dirty="0"/>
              <a:t>man eine Simulation?) wird für die meisten Schülerinnen und Schüler in Teilen aufgebaut. </a:t>
            </a:r>
            <a:r>
              <a:rPr lang="de-DE" sz="1900" dirty="0" smtClean="0"/>
              <a:t>(</a:t>
            </a:r>
            <a:r>
              <a:rPr lang="de-DE" sz="1900" dirty="0">
                <a:latin typeface="Cambria Math" panose="02040503050406030204" pitchFamily="18" charset="0"/>
                <a:ea typeface="Cambria Math" panose="02040503050406030204" pitchFamily="18" charset="0"/>
              </a:rPr>
              <a:t>⇒</a:t>
            </a:r>
            <a:r>
              <a:rPr lang="de-DE" sz="1900" dirty="0" smtClean="0"/>
              <a:t> </a:t>
            </a:r>
            <a:r>
              <a:rPr lang="de-DE" sz="1900" dirty="0"/>
              <a:t>grey box</a:t>
            </a:r>
            <a:r>
              <a:rPr lang="de-DE" sz="1900" dirty="0" smtClean="0"/>
              <a:t>)</a:t>
            </a:r>
          </a:p>
          <a:p>
            <a:pPr marL="342900" lvl="0">
              <a:buFont typeface="Calibri" panose="020F0502020204030204" pitchFamily="34" charset="0"/>
              <a:buChar char="‒"/>
            </a:pPr>
            <a:r>
              <a:rPr lang="de-DE" sz="1900" dirty="0" smtClean="0"/>
              <a:t>Im </a:t>
            </a:r>
            <a:r>
              <a:rPr lang="de-DE" sz="1900" dirty="0"/>
              <a:t>Vergleich zu den Stufen 1 und 2 muss aber mehr Unterrichtszeit auf die i</a:t>
            </a:r>
            <a:r>
              <a:rPr lang="de-DE" sz="1900" dirty="0" smtClean="0"/>
              <a:t>nhaltliche </a:t>
            </a:r>
            <a:r>
              <a:rPr lang="de-DE" sz="1900" dirty="0"/>
              <a:t>Erarbeitung der Simulation verwendet werden.</a:t>
            </a:r>
          </a:p>
          <a:p>
            <a:pPr marL="0" indent="0">
              <a:buClrTx/>
              <a:buNone/>
            </a:pPr>
            <a:endParaRPr lang="de-DE" dirty="0" smtClean="0"/>
          </a:p>
        </p:txBody>
      </p:sp>
      <p:sp>
        <p:nvSpPr>
          <p:cNvPr id="4" name="Titel 3"/>
          <p:cNvSpPr>
            <a:spLocks noGrp="1"/>
          </p:cNvSpPr>
          <p:nvPr>
            <p:ph type="title"/>
          </p:nvPr>
        </p:nvSpPr>
        <p:spPr>
          <a:xfrm>
            <a:off x="323528" y="417587"/>
            <a:ext cx="8640960" cy="490861"/>
          </a:xfrm>
        </p:spPr>
        <p:txBody>
          <a:bodyPr>
            <a:normAutofit/>
          </a:bodyPr>
          <a:lstStyle/>
          <a:p>
            <a:r>
              <a:rPr lang="de-DE" dirty="0" smtClean="0"/>
              <a:t>Stufen des Simulationseinsatzes im </a:t>
            </a:r>
            <a:r>
              <a:rPr lang="de-DE" dirty="0"/>
              <a:t>Unterricht </a:t>
            </a:r>
            <a:r>
              <a:rPr lang="de-DE" dirty="0" smtClean="0"/>
              <a:t>– </a:t>
            </a:r>
            <a:r>
              <a:rPr lang="de-DE" dirty="0"/>
              <a:t>Einschätzungen</a:t>
            </a:r>
          </a:p>
        </p:txBody>
      </p:sp>
      <p:sp>
        <p:nvSpPr>
          <p:cNvPr id="5" name="Textplatzhalter 9"/>
          <p:cNvSpPr>
            <a:spLocks noGrp="1"/>
          </p:cNvSpPr>
          <p:nvPr>
            <p:ph type="body" sz="quarter" idx="18"/>
          </p:nvPr>
        </p:nvSpPr>
        <p:spPr>
          <a:xfrm>
            <a:off x="3707904" y="91512"/>
            <a:ext cx="5300492" cy="23982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4209956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6"/>
          <p:cNvSpPr>
            <a:spLocks noGrp="1"/>
          </p:cNvSpPr>
          <p:nvPr>
            <p:ph idx="1"/>
          </p:nvPr>
        </p:nvSpPr>
        <p:spPr>
          <a:xfrm>
            <a:off x="323528" y="1126406"/>
            <a:ext cx="8424936" cy="5745400"/>
          </a:xfrm>
        </p:spPr>
        <p:txBody>
          <a:bodyPr/>
          <a:lstStyle/>
          <a:p>
            <a:pPr marL="360363" indent="-361950">
              <a:buClrTx/>
              <a:buFont typeface="+mj-lt"/>
              <a:buAutoNum type="arabicPeriod" startAt="4"/>
            </a:pPr>
            <a:r>
              <a:rPr lang="de-DE" b="1" dirty="0"/>
              <a:t>Schülerinnen und </a:t>
            </a:r>
            <a:r>
              <a:rPr lang="de-DE" b="1" dirty="0" smtClean="0"/>
              <a:t>Schüler setzen den GTR für Teile der Simulation ein (halbautomatisches Sammeln von Ergebnissen).</a:t>
            </a:r>
          </a:p>
          <a:p>
            <a:pPr marL="342900" lvl="0">
              <a:buFont typeface="Calibri" panose="020F0502020204030204" pitchFamily="34" charset="0"/>
              <a:buChar char="+"/>
            </a:pPr>
            <a:r>
              <a:rPr lang="de-DE" sz="1900" dirty="0">
                <a:solidFill>
                  <a:prstClr val="black"/>
                </a:solidFill>
              </a:rPr>
              <a:t>Der fachliche Hintergrund (zugrundeliegendes mathematisches Modell) wird thematisiert. </a:t>
            </a:r>
            <a:endParaRPr lang="de-DE" sz="1900" dirty="0" smtClean="0">
              <a:solidFill>
                <a:prstClr val="black"/>
              </a:solidFill>
            </a:endParaRPr>
          </a:p>
          <a:p>
            <a:pPr marL="342900" lvl="0">
              <a:buFont typeface="Calibri" panose="020F0502020204030204" pitchFamily="34" charset="0"/>
              <a:buChar char="+"/>
            </a:pPr>
            <a:r>
              <a:rPr lang="de-DE" sz="1900" dirty="0" smtClean="0"/>
              <a:t>hohe </a:t>
            </a:r>
            <a:r>
              <a:rPr lang="de-DE" sz="1900" dirty="0" err="1" smtClean="0"/>
              <a:t>Lernendenaktivität</a:t>
            </a:r>
            <a:r>
              <a:rPr lang="de-DE" sz="1900" dirty="0" smtClean="0"/>
              <a:t>, Primärerfahrungen mit Simulationen</a:t>
            </a:r>
          </a:p>
          <a:p>
            <a:pPr marL="342900" lvl="0">
              <a:buFont typeface="Calibri" panose="020F0502020204030204" pitchFamily="34" charset="0"/>
              <a:buChar char="+"/>
            </a:pPr>
            <a:r>
              <a:rPr lang="de-DE" sz="1900" dirty="0" smtClean="0"/>
              <a:t>Die </a:t>
            </a:r>
            <a:r>
              <a:rPr lang="de-DE" sz="1900" dirty="0"/>
              <a:t>zur Verfügung gestellte Simulation arbeitet </a:t>
            </a:r>
            <a:r>
              <a:rPr lang="de-DE" sz="1900" dirty="0" smtClean="0"/>
              <a:t>fehlerfrei.</a:t>
            </a:r>
          </a:p>
          <a:p>
            <a:pPr marL="342900" lvl="0">
              <a:buFont typeface="Calibri" panose="020F0502020204030204" pitchFamily="34" charset="0"/>
              <a:buChar char="+"/>
            </a:pPr>
            <a:r>
              <a:rPr lang="de-DE" sz="1900" dirty="0" smtClean="0"/>
              <a:t>Die </a:t>
            </a:r>
            <a:r>
              <a:rPr lang="de-DE" sz="1900" dirty="0"/>
              <a:t>Kompetenz „Werkzeuggebrauch“ (Umgang mit digitalen Medien; Wie </a:t>
            </a:r>
            <a:r>
              <a:rPr lang="de-DE" sz="1900" dirty="0" smtClean="0"/>
              <a:t> baut </a:t>
            </a:r>
            <a:r>
              <a:rPr lang="de-DE" sz="1900" dirty="0"/>
              <a:t>man eine wenig komplexe Simulation?) wird für alle Schülerinnen und Schüler aufgebaut. </a:t>
            </a:r>
            <a:r>
              <a:rPr lang="de-DE" sz="1900" dirty="0" smtClean="0"/>
              <a:t> (</a:t>
            </a:r>
            <a:r>
              <a:rPr lang="de-DE" sz="1900" dirty="0" smtClean="0">
                <a:latin typeface="Cambria Math" panose="02040503050406030204" pitchFamily="18" charset="0"/>
                <a:ea typeface="Cambria Math" panose="02040503050406030204" pitchFamily="18" charset="0"/>
              </a:rPr>
              <a:t>⇒ </a:t>
            </a:r>
            <a:r>
              <a:rPr lang="de-DE" sz="1900" dirty="0" smtClean="0"/>
              <a:t>white </a:t>
            </a:r>
            <a:r>
              <a:rPr lang="de-DE" sz="1900" dirty="0"/>
              <a:t>box)</a:t>
            </a:r>
          </a:p>
          <a:p>
            <a:pPr marL="342900" lvl="0">
              <a:buFont typeface="Calibri" panose="020F0502020204030204" pitchFamily="34" charset="0"/>
              <a:buChar char="‒"/>
            </a:pPr>
            <a:r>
              <a:rPr lang="de-DE" sz="1900" dirty="0">
                <a:solidFill>
                  <a:prstClr val="black"/>
                </a:solidFill>
              </a:rPr>
              <a:t>geringe </a:t>
            </a:r>
            <a:r>
              <a:rPr lang="de-DE" sz="1900" dirty="0" err="1"/>
              <a:t>Lernendenaktivität</a:t>
            </a:r>
            <a:r>
              <a:rPr lang="de-DE" sz="1900" dirty="0" smtClean="0">
                <a:solidFill>
                  <a:prstClr val="black"/>
                </a:solidFill>
              </a:rPr>
              <a:t> </a:t>
            </a:r>
            <a:r>
              <a:rPr lang="de-DE" sz="1900" dirty="0">
                <a:solidFill>
                  <a:prstClr val="black"/>
                </a:solidFill>
              </a:rPr>
              <a:t>durch </a:t>
            </a:r>
            <a:r>
              <a:rPr lang="de-DE" sz="1900" dirty="0" smtClean="0">
                <a:solidFill>
                  <a:prstClr val="black"/>
                </a:solidFill>
              </a:rPr>
              <a:t>Lehrervortrag</a:t>
            </a:r>
          </a:p>
          <a:p>
            <a:pPr marL="342900" lvl="0">
              <a:buFont typeface="Calibri" panose="020F0502020204030204" pitchFamily="34" charset="0"/>
              <a:buChar char="‒"/>
            </a:pPr>
            <a:r>
              <a:rPr lang="de-DE" sz="1900" dirty="0" smtClean="0"/>
              <a:t>Der </a:t>
            </a:r>
            <a:r>
              <a:rPr lang="de-DE" sz="1900" dirty="0"/>
              <a:t>fachliche Hintergrund (zugrundeliegendes mathematisches Modell) </a:t>
            </a:r>
            <a:r>
              <a:rPr lang="de-DE" sz="1900" dirty="0" smtClean="0"/>
              <a:t>kann im Zuge der Nutzung der Simulation in den Hintergrund rücken. </a:t>
            </a:r>
            <a:endParaRPr lang="de-DE" sz="1900" dirty="0"/>
          </a:p>
          <a:p>
            <a:pPr marL="342900" lvl="0">
              <a:buFont typeface="Calibri" panose="020F0502020204030204" pitchFamily="34" charset="0"/>
              <a:buChar char="‒"/>
            </a:pPr>
            <a:r>
              <a:rPr lang="de-DE" sz="1900" dirty="0" smtClean="0"/>
              <a:t>Im </a:t>
            </a:r>
            <a:r>
              <a:rPr lang="de-DE" sz="1900" dirty="0"/>
              <a:t>Vergleich zu den Stufen 1 </a:t>
            </a:r>
            <a:r>
              <a:rPr lang="de-DE" sz="1900" dirty="0" smtClean="0"/>
              <a:t>bis 3 </a:t>
            </a:r>
            <a:r>
              <a:rPr lang="de-DE" sz="1900" dirty="0"/>
              <a:t>muss </a:t>
            </a:r>
            <a:r>
              <a:rPr lang="de-DE" sz="1900" dirty="0" smtClean="0"/>
              <a:t>erheblich mehr </a:t>
            </a:r>
            <a:r>
              <a:rPr lang="de-DE" sz="1900" dirty="0"/>
              <a:t>Unterrichtszeit auf </a:t>
            </a:r>
            <a:r>
              <a:rPr lang="de-DE" sz="1900" dirty="0" smtClean="0"/>
              <a:t> die Nutzung </a:t>
            </a:r>
            <a:r>
              <a:rPr lang="de-DE" sz="1900" dirty="0"/>
              <a:t>der </a:t>
            </a:r>
            <a:r>
              <a:rPr lang="de-DE" sz="1900" dirty="0" smtClean="0"/>
              <a:t>Simulation verwendet werden.</a:t>
            </a:r>
          </a:p>
          <a:p>
            <a:pPr marL="342900" lvl="0">
              <a:buFont typeface="Calibri" panose="020F0502020204030204" pitchFamily="34" charset="0"/>
              <a:buChar char="‒"/>
            </a:pPr>
            <a:r>
              <a:rPr lang="de-DE" sz="1900" dirty="0" smtClean="0"/>
              <a:t>Es können Bediener-Fehler seitens der </a:t>
            </a:r>
            <a:r>
              <a:rPr lang="de-DE" sz="1900" dirty="0"/>
              <a:t>Schülerinnen und Schüler</a:t>
            </a:r>
            <a:r>
              <a:rPr lang="de-DE" sz="1900" dirty="0" smtClean="0"/>
              <a:t> auftreten.</a:t>
            </a:r>
            <a:endParaRPr lang="de-DE" sz="1900" dirty="0"/>
          </a:p>
          <a:p>
            <a:pPr marL="0" indent="0">
              <a:buClrTx/>
              <a:buNone/>
            </a:pPr>
            <a:endParaRPr lang="de-DE" dirty="0" smtClean="0"/>
          </a:p>
          <a:p>
            <a:pPr marL="0" indent="0">
              <a:buClrTx/>
              <a:buNone/>
            </a:pPr>
            <a:endParaRPr lang="de-DE" dirty="0"/>
          </a:p>
          <a:p>
            <a:pPr marL="0" indent="0">
              <a:buClrTx/>
              <a:buNone/>
            </a:pPr>
            <a:endParaRPr lang="de-DE" dirty="0" smtClean="0"/>
          </a:p>
        </p:txBody>
      </p:sp>
      <p:sp>
        <p:nvSpPr>
          <p:cNvPr id="4" name="Titel 3"/>
          <p:cNvSpPr>
            <a:spLocks noGrp="1"/>
          </p:cNvSpPr>
          <p:nvPr>
            <p:ph type="title"/>
          </p:nvPr>
        </p:nvSpPr>
        <p:spPr>
          <a:xfrm>
            <a:off x="323528" y="417587"/>
            <a:ext cx="8640960" cy="490861"/>
          </a:xfrm>
        </p:spPr>
        <p:txBody>
          <a:bodyPr>
            <a:normAutofit/>
          </a:bodyPr>
          <a:lstStyle/>
          <a:p>
            <a:r>
              <a:rPr lang="de-DE" dirty="0" smtClean="0"/>
              <a:t>Stufen des Simulationseinsatzes im </a:t>
            </a:r>
            <a:r>
              <a:rPr lang="de-DE" dirty="0"/>
              <a:t>Unterricht </a:t>
            </a:r>
            <a:r>
              <a:rPr lang="de-DE" dirty="0" smtClean="0"/>
              <a:t>– </a:t>
            </a:r>
            <a:r>
              <a:rPr lang="de-DE" dirty="0"/>
              <a:t>Einschätzungen</a:t>
            </a:r>
          </a:p>
        </p:txBody>
      </p:sp>
      <p:sp>
        <p:nvSpPr>
          <p:cNvPr id="5"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1607324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6"/>
          <p:cNvSpPr>
            <a:spLocks noGrp="1"/>
          </p:cNvSpPr>
          <p:nvPr>
            <p:ph idx="1"/>
          </p:nvPr>
        </p:nvSpPr>
        <p:spPr/>
        <p:txBody>
          <a:bodyPr/>
          <a:lstStyle/>
          <a:p>
            <a:pPr marL="358775" indent="-358775">
              <a:buClrTx/>
              <a:buFont typeface="+mj-lt"/>
              <a:buAutoNum type="arabicPeriod" startAt="5"/>
            </a:pPr>
            <a:r>
              <a:rPr lang="de-DE" b="1" dirty="0"/>
              <a:t>Schülerinnen und </a:t>
            </a:r>
            <a:r>
              <a:rPr lang="de-DE" b="1" dirty="0" smtClean="0"/>
              <a:t>Schüler </a:t>
            </a:r>
            <a:r>
              <a:rPr lang="de-DE" b="1" dirty="0"/>
              <a:t>entwickeln die Simulation </a:t>
            </a:r>
            <a:r>
              <a:rPr lang="de-DE" b="1" dirty="0" smtClean="0"/>
              <a:t>am GTR vollständig selber.</a:t>
            </a:r>
            <a:endParaRPr lang="de-DE" b="1" dirty="0"/>
          </a:p>
          <a:p>
            <a:pPr marL="342900" lvl="0">
              <a:buFont typeface="Calibri" panose="020F0502020204030204" pitchFamily="34" charset="0"/>
              <a:buChar char="+"/>
            </a:pPr>
            <a:r>
              <a:rPr lang="de-DE" sz="1900" dirty="0"/>
              <a:t>hohe </a:t>
            </a:r>
            <a:r>
              <a:rPr lang="de-DE" sz="1900" dirty="0" err="1" smtClean="0"/>
              <a:t>Lernendenaktivität</a:t>
            </a:r>
            <a:r>
              <a:rPr lang="de-DE" sz="1900" dirty="0"/>
              <a:t>, Primärerfahrungen mit </a:t>
            </a:r>
            <a:r>
              <a:rPr lang="de-DE" sz="1900" dirty="0" smtClean="0"/>
              <a:t>Simulationen</a:t>
            </a:r>
          </a:p>
          <a:p>
            <a:pPr marL="342900" lvl="0">
              <a:buFont typeface="Calibri" panose="020F0502020204030204" pitchFamily="34" charset="0"/>
              <a:buChar char="+"/>
            </a:pPr>
            <a:r>
              <a:rPr lang="de-DE" sz="1900" dirty="0" smtClean="0"/>
              <a:t>Der </a:t>
            </a:r>
            <a:r>
              <a:rPr lang="de-DE" sz="1900" dirty="0"/>
              <a:t>fachliche Hintergrund (zugrundeliegendes mathematisches Modell) kann im Zuge der </a:t>
            </a:r>
            <a:r>
              <a:rPr lang="de-DE" sz="1900" dirty="0" smtClean="0"/>
              <a:t>Erstellung </a:t>
            </a:r>
            <a:r>
              <a:rPr lang="de-DE" sz="1900" dirty="0"/>
              <a:t>der Simulation in den Hintergrund rücken. </a:t>
            </a:r>
            <a:endParaRPr lang="de-DE" sz="1900" dirty="0" smtClean="0"/>
          </a:p>
          <a:p>
            <a:pPr marL="342900" lvl="0">
              <a:buFont typeface="Calibri" panose="020F0502020204030204" pitchFamily="34" charset="0"/>
              <a:buChar char="+"/>
            </a:pPr>
            <a:r>
              <a:rPr lang="de-DE" sz="1900" dirty="0" smtClean="0"/>
              <a:t>Die </a:t>
            </a:r>
            <a:r>
              <a:rPr lang="de-DE" sz="1900" dirty="0"/>
              <a:t>Kompetenz „Werkzeuggebrauch“ (Umgang mit digitalen Medien; Wie baut man eine Simulation?) wird für alle Schülerinnen und Schüler grundlegend aufgebaut. </a:t>
            </a:r>
            <a:r>
              <a:rPr lang="de-DE" sz="1900" dirty="0" smtClean="0"/>
              <a:t>(</a:t>
            </a:r>
            <a:r>
              <a:rPr lang="de-DE" sz="1900" dirty="0">
                <a:latin typeface="Cambria Math" panose="02040503050406030204" pitchFamily="18" charset="0"/>
                <a:ea typeface="Cambria Math" panose="02040503050406030204" pitchFamily="18" charset="0"/>
              </a:rPr>
              <a:t>⇒</a:t>
            </a:r>
            <a:r>
              <a:rPr lang="de-DE" sz="1900" dirty="0"/>
              <a:t> white box)</a:t>
            </a:r>
          </a:p>
          <a:p>
            <a:pPr marL="342900" lvl="0">
              <a:buFont typeface="Calibri" panose="020F0502020204030204" pitchFamily="34" charset="0"/>
              <a:buChar char="‒"/>
            </a:pPr>
            <a:r>
              <a:rPr lang="de-DE" sz="1900" dirty="0">
                <a:solidFill>
                  <a:prstClr val="black"/>
                </a:solidFill>
              </a:rPr>
              <a:t>geringe </a:t>
            </a:r>
            <a:r>
              <a:rPr lang="de-DE" sz="1900" dirty="0" err="1" smtClean="0"/>
              <a:t>Lernendenaktivität</a:t>
            </a:r>
            <a:r>
              <a:rPr lang="de-DE" sz="1900" dirty="0" smtClean="0">
                <a:solidFill>
                  <a:prstClr val="black"/>
                </a:solidFill>
              </a:rPr>
              <a:t> </a:t>
            </a:r>
            <a:r>
              <a:rPr lang="de-DE" sz="1900" dirty="0">
                <a:solidFill>
                  <a:prstClr val="black"/>
                </a:solidFill>
              </a:rPr>
              <a:t>durch </a:t>
            </a:r>
            <a:r>
              <a:rPr lang="de-DE" sz="1900" dirty="0" smtClean="0">
                <a:solidFill>
                  <a:prstClr val="black"/>
                </a:solidFill>
              </a:rPr>
              <a:t>Lehrervortrag</a:t>
            </a:r>
          </a:p>
          <a:p>
            <a:pPr marL="342900" lvl="0">
              <a:buFont typeface="Calibri" panose="020F0502020204030204" pitchFamily="34" charset="0"/>
              <a:buChar char="‒"/>
            </a:pPr>
            <a:r>
              <a:rPr lang="de-DE" sz="1900" dirty="0" smtClean="0"/>
              <a:t>Im </a:t>
            </a:r>
            <a:r>
              <a:rPr lang="de-DE" sz="1900" dirty="0"/>
              <a:t>Vergleich zu den Stufen 1 bis </a:t>
            </a:r>
            <a:r>
              <a:rPr lang="de-DE" sz="1900" dirty="0" smtClean="0"/>
              <a:t>4 </a:t>
            </a:r>
            <a:r>
              <a:rPr lang="de-DE" sz="1900" dirty="0"/>
              <a:t>muss </a:t>
            </a:r>
            <a:r>
              <a:rPr lang="de-DE" sz="1900" dirty="0" smtClean="0"/>
              <a:t>Unterrichtszeit </a:t>
            </a:r>
            <a:r>
              <a:rPr lang="de-DE" sz="1900" dirty="0"/>
              <a:t>auf die </a:t>
            </a:r>
            <a:r>
              <a:rPr lang="de-DE" sz="1900" dirty="0" smtClean="0"/>
              <a:t>Erstellung und Nutzung der </a:t>
            </a:r>
            <a:r>
              <a:rPr lang="de-DE" sz="1900" dirty="0"/>
              <a:t>Simulation verwendet </a:t>
            </a:r>
            <a:r>
              <a:rPr lang="de-DE" sz="1900" dirty="0" smtClean="0"/>
              <a:t>werden.</a:t>
            </a:r>
          </a:p>
          <a:p>
            <a:pPr marL="342900" lvl="0">
              <a:buFont typeface="Calibri" panose="020F0502020204030204" pitchFamily="34" charset="0"/>
              <a:buChar char="‒"/>
            </a:pPr>
            <a:r>
              <a:rPr lang="de-DE" sz="1900" dirty="0" smtClean="0"/>
              <a:t>Die von den </a:t>
            </a:r>
            <a:r>
              <a:rPr lang="de-DE" sz="1900" dirty="0"/>
              <a:t>Schülerinnen und Schüler </a:t>
            </a:r>
            <a:r>
              <a:rPr lang="de-DE" sz="1900" dirty="0" smtClean="0"/>
              <a:t>erstellte Simulation kann fehlerhaft sein.</a:t>
            </a:r>
            <a:endParaRPr lang="de-DE" sz="1900" dirty="0"/>
          </a:p>
          <a:p>
            <a:pPr marL="342900" lvl="0">
              <a:buFont typeface="Calibri" panose="020F0502020204030204" pitchFamily="34" charset="0"/>
              <a:buChar char="‒"/>
            </a:pPr>
            <a:r>
              <a:rPr lang="de-DE" sz="1900" dirty="0" smtClean="0"/>
              <a:t>Es </a:t>
            </a:r>
            <a:r>
              <a:rPr lang="de-DE" sz="1900" dirty="0"/>
              <a:t>können Bediener-Fehler seitens der Schülerinnen und Schüler auftreten.</a:t>
            </a:r>
          </a:p>
          <a:p>
            <a:pPr marL="342900">
              <a:buClrTx/>
              <a:buFont typeface="Symbol" panose="05050102010706020507" pitchFamily="18" charset="2"/>
              <a:buChar char="-"/>
            </a:pPr>
            <a:endParaRPr lang="de-DE" dirty="0" smtClean="0"/>
          </a:p>
        </p:txBody>
      </p:sp>
      <p:sp>
        <p:nvSpPr>
          <p:cNvPr id="4" name="Titel 3"/>
          <p:cNvSpPr>
            <a:spLocks noGrp="1"/>
          </p:cNvSpPr>
          <p:nvPr>
            <p:ph type="title"/>
          </p:nvPr>
        </p:nvSpPr>
        <p:spPr>
          <a:xfrm>
            <a:off x="323528" y="417587"/>
            <a:ext cx="8640960" cy="490861"/>
          </a:xfrm>
        </p:spPr>
        <p:txBody>
          <a:bodyPr>
            <a:normAutofit/>
          </a:bodyPr>
          <a:lstStyle/>
          <a:p>
            <a:r>
              <a:rPr lang="de-DE" dirty="0" smtClean="0"/>
              <a:t>Stufen des Simulationseinsatzes im </a:t>
            </a:r>
            <a:r>
              <a:rPr lang="de-DE" dirty="0"/>
              <a:t>Unterricht </a:t>
            </a:r>
            <a:r>
              <a:rPr lang="de-DE" dirty="0" smtClean="0"/>
              <a:t>– </a:t>
            </a:r>
            <a:r>
              <a:rPr lang="de-DE" dirty="0"/>
              <a:t>Einschätzungen</a:t>
            </a:r>
          </a:p>
        </p:txBody>
      </p:sp>
      <p:sp>
        <p:nvSpPr>
          <p:cNvPr id="5"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524728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buNone/>
            </a:pPr>
            <a:r>
              <a:rPr lang="de-DE" dirty="0"/>
              <a:t>Mehr zum </a:t>
            </a:r>
            <a:r>
              <a:rPr lang="de-DE" dirty="0" smtClean="0"/>
              <a:t>(didaktischen) Einsatz </a:t>
            </a:r>
            <a:r>
              <a:rPr lang="de-DE" dirty="0"/>
              <a:t>von Simulationen findet sich unter </a:t>
            </a:r>
          </a:p>
          <a:p>
            <a:pPr marL="0" indent="0" algn="ctr">
              <a:buNone/>
            </a:pPr>
            <a:endParaRPr lang="de-DE" b="1" dirty="0" smtClean="0">
              <a:solidFill>
                <a:srgbClr val="327A86"/>
              </a:solidFill>
            </a:endParaRPr>
          </a:p>
          <a:p>
            <a:pPr marL="0" indent="0" algn="ctr">
              <a:buNone/>
            </a:pPr>
            <a:r>
              <a:rPr lang="de-DE" b="1" dirty="0" smtClean="0">
                <a:solidFill>
                  <a:srgbClr val="327A86"/>
                </a:solidFill>
              </a:rPr>
              <a:t>www.dzlm.de/Stochastik_Sek</a:t>
            </a:r>
            <a:endParaRPr lang="en-US" b="1" dirty="0">
              <a:solidFill>
                <a:srgbClr val="327A86"/>
              </a:solidFill>
            </a:endParaRPr>
          </a:p>
          <a:p>
            <a:pPr marL="0" indent="0">
              <a:buNone/>
            </a:pPr>
            <a:endParaRPr lang="de-DE" dirty="0" smtClean="0"/>
          </a:p>
          <a:p>
            <a:pPr marL="0" indent="0">
              <a:buNone/>
            </a:pPr>
            <a:r>
              <a:rPr lang="de-DE" dirty="0" smtClean="0"/>
              <a:t>Wie bereits erwähnt, finden </a:t>
            </a:r>
            <a:r>
              <a:rPr lang="de-DE" dirty="0"/>
              <a:t>Sie dort leicht verständliche Hilfestellungen zur Arbeit mit digitalen Hilfsmitteln (GTR und GeoGebra) sowie zur eigenständigen Erstellung von </a:t>
            </a:r>
            <a:r>
              <a:rPr lang="de-DE" dirty="0" smtClean="0"/>
              <a:t>Simulationen. </a:t>
            </a:r>
            <a:endParaRPr lang="de-DE" dirty="0"/>
          </a:p>
        </p:txBody>
      </p:sp>
      <p:sp>
        <p:nvSpPr>
          <p:cNvPr id="3" name="Titel 2"/>
          <p:cNvSpPr>
            <a:spLocks noGrp="1"/>
          </p:cNvSpPr>
          <p:nvPr>
            <p:ph type="title"/>
          </p:nvPr>
        </p:nvSpPr>
        <p:spPr/>
        <p:txBody>
          <a:bodyPr/>
          <a:lstStyle/>
          <a:p>
            <a:r>
              <a:rPr lang="de-DE" dirty="0" smtClean="0"/>
              <a:t>Hinweis</a:t>
            </a:r>
            <a:endParaRPr lang="de-DE" dirty="0"/>
          </a:p>
        </p:txBody>
      </p:sp>
      <p:sp>
        <p:nvSpPr>
          <p:cNvPr id="5" name="Textplatzhalter 4"/>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163379921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57812" y="2866131"/>
            <a:ext cx="8424936" cy="490861"/>
          </a:xfrm>
        </p:spPr>
        <p:txBody>
          <a:bodyPr>
            <a:noAutofit/>
          </a:bodyPr>
          <a:lstStyle/>
          <a:p>
            <a:pPr marL="0" indent="0" algn="ctr">
              <a:buNone/>
            </a:pPr>
            <a:r>
              <a:rPr lang="de-DE" sz="3200" dirty="0" smtClean="0"/>
              <a:t>Das 10/20-Testproblem</a:t>
            </a:r>
            <a:br>
              <a:rPr lang="de-DE" sz="3200" dirty="0" smtClean="0"/>
            </a:br>
            <a:r>
              <a:rPr lang="de-DE" sz="3200" dirty="0" smtClean="0"/>
              <a:t>(Fortbildungsbaustein 2)</a:t>
            </a:r>
            <a:endParaRPr lang="de-DE" sz="2400" dirty="0"/>
          </a:p>
        </p:txBody>
      </p:sp>
      <p:sp>
        <p:nvSpPr>
          <p:cNvPr id="5" name="Textplatzhalter 9"/>
          <p:cNvSpPr>
            <a:spLocks noGrp="1"/>
          </p:cNvSpPr>
          <p:nvPr>
            <p:ph type="body" sz="quarter" idx="18"/>
          </p:nvPr>
        </p:nvSpPr>
        <p:spPr>
          <a:xfrm>
            <a:off x="3707904" y="91512"/>
            <a:ext cx="5300492" cy="144016"/>
          </a:xfrm>
        </p:spPr>
        <p:txBody>
          <a:bodyPr/>
          <a:lstStyle>
            <a:lvl1pPr marL="0" indent="0" algn="r">
              <a:buNone/>
              <a:defRPr sz="1000" baseline="0">
                <a:solidFill>
                  <a:schemeClr val="bg1"/>
                </a:solidFill>
              </a:defRPr>
            </a:lvl1pPr>
          </a:lstStyle>
          <a:p>
            <a:pPr lvl="0"/>
            <a:r>
              <a:rPr lang="de-DE" dirty="0" smtClean="0"/>
              <a:t>Fortbildungsbaustein 2 | 10/20-Testproblem</a:t>
            </a:r>
            <a:endParaRPr lang="de-DE" dirty="0"/>
          </a:p>
        </p:txBody>
      </p:sp>
    </p:spTree>
    <p:extLst>
      <p:ext uri="{BB962C8B-B14F-4D97-AF65-F5344CB8AC3E}">
        <p14:creationId xmlns:p14="http://schemas.microsoft.com/office/powerpoint/2010/main" val="28230905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p:cNvGraphicFramePr>
            <a:graphicFrameLocks noGrp="1"/>
          </p:cNvGraphicFramePr>
          <p:nvPr>
            <p:extLst>
              <p:ext uri="{D42A27DB-BD31-4B8C-83A1-F6EECF244321}">
                <p14:modId xmlns:p14="http://schemas.microsoft.com/office/powerpoint/2010/main" val="1460666939"/>
              </p:ext>
            </p:extLst>
          </p:nvPr>
        </p:nvGraphicFramePr>
        <p:xfrm>
          <a:off x="251520" y="1419147"/>
          <a:ext cx="8640960" cy="4281392"/>
        </p:xfrm>
        <a:graphic>
          <a:graphicData uri="http://schemas.openxmlformats.org/drawingml/2006/table">
            <a:tbl>
              <a:tblPr firstRow="1" bandRow="1">
                <a:tableStyleId>{5C22544A-7EE6-4342-B048-85BDC9FD1C3A}</a:tableStyleId>
              </a:tblPr>
              <a:tblGrid>
                <a:gridCol w="2016224">
                  <a:extLst>
                    <a:ext uri="{9D8B030D-6E8A-4147-A177-3AD203B41FA5}">
                      <a16:colId xmlns:a16="http://schemas.microsoft.com/office/drawing/2014/main" val="20000"/>
                    </a:ext>
                  </a:extLst>
                </a:gridCol>
                <a:gridCol w="6624736">
                  <a:extLst>
                    <a:ext uri="{9D8B030D-6E8A-4147-A177-3AD203B41FA5}">
                      <a16:colId xmlns:a16="http://schemas.microsoft.com/office/drawing/2014/main" val="20001"/>
                    </a:ext>
                  </a:extLst>
                </a:gridCol>
              </a:tblGrid>
              <a:tr h="408330">
                <a:tc gridSpan="2">
                  <a:txBody>
                    <a:bodyPr/>
                    <a:lstStyle/>
                    <a:p>
                      <a:r>
                        <a:rPr lang="de-DE" sz="2000" b="1" dirty="0" smtClean="0">
                          <a:latin typeface="Calibri" panose="020F0502020204030204" pitchFamily="34" charset="0"/>
                        </a:rPr>
                        <a:t>Kompetenzerwartungen im Bereich der Stochastik am Ende von Klasse 6 (Beispiel Gymnasium)</a:t>
                      </a:r>
                      <a:endParaRPr lang="de-DE" sz="2000" dirty="0">
                        <a:latin typeface="Calibri" panose="020F0502020204030204" pitchFamily="34" charset="0"/>
                      </a:endParaRPr>
                    </a:p>
                  </a:txBody>
                  <a:tcPr>
                    <a:solidFill>
                      <a:srgbClr val="327A86"/>
                    </a:solidFill>
                  </a:tcPr>
                </a:tc>
                <a:tc hMerge="1">
                  <a:txBody>
                    <a:bodyPr/>
                    <a:lstStyle/>
                    <a:p>
                      <a:endParaRPr lang="de-DE" dirty="0"/>
                    </a:p>
                  </a:txBody>
                  <a:tcPr/>
                </a:tc>
                <a:extLst>
                  <a:ext uri="{0D108BD9-81ED-4DB2-BD59-A6C34878D82A}">
                    <a16:rowId xmlns:a16="http://schemas.microsoft.com/office/drawing/2014/main" val="10000"/>
                  </a:ext>
                </a:extLst>
              </a:tr>
              <a:tr h="759619">
                <a:tc>
                  <a:txBody>
                    <a:bodyPr/>
                    <a:lstStyle/>
                    <a:p>
                      <a:pPr>
                        <a:buFontTx/>
                        <a:buNone/>
                      </a:pPr>
                      <a:r>
                        <a:rPr lang="de-DE" sz="1800" b="1" dirty="0" smtClean="0">
                          <a:latin typeface="Calibri" panose="020F0502020204030204" pitchFamily="34" charset="0"/>
                        </a:rPr>
                        <a:t>Erheben</a:t>
                      </a:r>
                      <a:endParaRPr lang="de-DE" sz="1800" b="1" dirty="0">
                        <a:latin typeface="Calibri" panose="020F0502020204030204" pitchFamily="34" charset="0"/>
                      </a:endParaRPr>
                    </a:p>
                  </a:txBody>
                  <a:tcPr/>
                </a:tc>
                <a:tc>
                  <a:txBody>
                    <a:bodyPr/>
                    <a:lstStyle/>
                    <a:p>
                      <a:pPr marL="285750" marR="0" indent="-285750" algn="l" defTabSz="914400" rtl="0" eaLnBrk="1" fontAlgn="auto" latinLnBrk="0" hangingPunct="1">
                        <a:lnSpc>
                          <a:spcPct val="100000"/>
                        </a:lnSpc>
                        <a:spcBef>
                          <a:spcPts val="0"/>
                        </a:spcBef>
                        <a:spcAft>
                          <a:spcPts val="0"/>
                        </a:spcAft>
                        <a:buClr>
                          <a:schemeClr val="accent1"/>
                        </a:buClr>
                        <a:buSzTx/>
                        <a:buFont typeface="Wingdings" charset="2"/>
                        <a:buChar char="§"/>
                        <a:tabLst/>
                        <a:defRPr/>
                      </a:pPr>
                      <a:r>
                        <a:rPr lang="de-DE" sz="1800" dirty="0" smtClean="0">
                          <a:latin typeface="Calibri" panose="020F0502020204030204" pitchFamily="34" charset="0"/>
                        </a:rPr>
                        <a:t>Daten</a:t>
                      </a:r>
                      <a:r>
                        <a:rPr lang="de-DE" sz="1800" baseline="0" dirty="0" smtClean="0">
                          <a:latin typeface="Calibri" panose="020F0502020204030204" pitchFamily="34" charset="0"/>
                        </a:rPr>
                        <a:t> erheben und in Ur- und Strichlisten zusammenfassen</a:t>
                      </a:r>
                      <a:endParaRPr lang="de-DE" sz="1800" dirty="0">
                        <a:latin typeface="Calibri" panose="020F0502020204030204" pitchFamily="34" charset="0"/>
                      </a:endParaRPr>
                    </a:p>
                  </a:txBody>
                  <a:tcPr/>
                </a:tc>
                <a:extLst>
                  <a:ext uri="{0D108BD9-81ED-4DB2-BD59-A6C34878D82A}">
                    <a16:rowId xmlns:a16="http://schemas.microsoft.com/office/drawing/2014/main" val="10001"/>
                  </a:ext>
                </a:extLst>
              </a:tr>
              <a:tr h="989472">
                <a:tc>
                  <a:txBody>
                    <a:bodyPr/>
                    <a:lstStyle/>
                    <a:p>
                      <a:pPr>
                        <a:buFontTx/>
                        <a:buNone/>
                      </a:pPr>
                      <a:r>
                        <a:rPr lang="de-DE" sz="1800" b="1" dirty="0" smtClean="0">
                          <a:latin typeface="Calibri" panose="020F0502020204030204" pitchFamily="34" charset="0"/>
                        </a:rPr>
                        <a:t>Darstellen</a:t>
                      </a:r>
                      <a:endParaRPr lang="de-DE" sz="1800" b="1" dirty="0">
                        <a:latin typeface="Calibri" panose="020F0502020204030204" pitchFamily="34" charset="0"/>
                      </a:endParaRPr>
                    </a:p>
                  </a:txBody>
                  <a:tcPr/>
                </a:tc>
                <a:tc>
                  <a:txBody>
                    <a:bodyPr/>
                    <a:lstStyle/>
                    <a:p>
                      <a:pPr marL="285750" marR="0" indent="-285750" algn="l" defTabSz="914400" rtl="0" eaLnBrk="1" fontAlgn="auto" latinLnBrk="0" hangingPunct="1">
                        <a:lnSpc>
                          <a:spcPct val="100000"/>
                        </a:lnSpc>
                        <a:spcBef>
                          <a:spcPts val="0"/>
                        </a:spcBef>
                        <a:spcAft>
                          <a:spcPts val="0"/>
                        </a:spcAft>
                        <a:buClr>
                          <a:schemeClr val="accent1"/>
                        </a:buClr>
                        <a:buSzTx/>
                        <a:buFont typeface="Wingdings" charset="2"/>
                        <a:buChar char="§"/>
                        <a:tabLst/>
                        <a:defRPr/>
                      </a:pPr>
                      <a:r>
                        <a:rPr lang="de-DE" sz="1800" baseline="0" dirty="0" smtClean="0">
                          <a:latin typeface="Calibri" panose="020F0502020204030204" pitchFamily="34" charset="0"/>
                        </a:rPr>
                        <a:t>Häufigkeitstabellen zusammenstellen und mithilfe von Säulen- und Kreisdiagrammen veranschaulichen</a:t>
                      </a:r>
                      <a:endParaRPr lang="de-DE" sz="1800" dirty="0">
                        <a:latin typeface="Calibri" panose="020F0502020204030204" pitchFamily="34" charset="0"/>
                      </a:endParaRPr>
                    </a:p>
                  </a:txBody>
                  <a:tcPr/>
                </a:tc>
                <a:extLst>
                  <a:ext uri="{0D108BD9-81ED-4DB2-BD59-A6C34878D82A}">
                    <a16:rowId xmlns:a16="http://schemas.microsoft.com/office/drawing/2014/main" val="10002"/>
                  </a:ext>
                </a:extLst>
              </a:tr>
              <a:tr h="989471">
                <a:tc>
                  <a:txBody>
                    <a:bodyPr/>
                    <a:lstStyle/>
                    <a:p>
                      <a:pPr>
                        <a:buFontTx/>
                        <a:buNone/>
                      </a:pPr>
                      <a:r>
                        <a:rPr lang="de-DE" sz="1800" b="1" dirty="0" smtClean="0">
                          <a:latin typeface="Calibri" panose="020F0502020204030204" pitchFamily="34" charset="0"/>
                        </a:rPr>
                        <a:t>Auswerten</a:t>
                      </a:r>
                      <a:endParaRPr lang="de-DE" sz="1800" b="1" dirty="0">
                        <a:latin typeface="Calibri" panose="020F0502020204030204" pitchFamily="34" charset="0"/>
                      </a:endParaRPr>
                    </a:p>
                  </a:txBody>
                  <a:tcPr/>
                </a:tc>
                <a:tc>
                  <a:txBody>
                    <a:bodyPr/>
                    <a:lstStyle/>
                    <a:p>
                      <a:pPr marL="285750" indent="-285750">
                        <a:buClr>
                          <a:schemeClr val="accent1"/>
                        </a:buClr>
                        <a:buFont typeface="Wingdings" charset="2"/>
                        <a:buChar char="§"/>
                      </a:pPr>
                      <a:r>
                        <a:rPr lang="de-DE" sz="1800" baseline="0" dirty="0" smtClean="0">
                          <a:latin typeface="Calibri" panose="020F0502020204030204" pitchFamily="34" charset="0"/>
                        </a:rPr>
                        <a:t>relative Häufigkeiten, arithmetisches Mittel und Median bestimmen</a:t>
                      </a:r>
                    </a:p>
                  </a:txBody>
                  <a:tcPr/>
                </a:tc>
                <a:extLst>
                  <a:ext uri="{0D108BD9-81ED-4DB2-BD59-A6C34878D82A}">
                    <a16:rowId xmlns:a16="http://schemas.microsoft.com/office/drawing/2014/main" val="10003"/>
                  </a:ext>
                </a:extLst>
              </a:tr>
              <a:tr h="841790">
                <a:tc>
                  <a:txBody>
                    <a:bodyPr/>
                    <a:lstStyle/>
                    <a:p>
                      <a:pPr>
                        <a:buFontTx/>
                        <a:buNone/>
                      </a:pPr>
                      <a:r>
                        <a:rPr lang="de-DE" sz="1800" b="1" dirty="0" smtClean="0">
                          <a:latin typeface="Calibri" panose="020F0502020204030204" pitchFamily="34" charset="0"/>
                        </a:rPr>
                        <a:t>Beurteilen</a:t>
                      </a:r>
                      <a:endParaRPr lang="de-DE" sz="1800" b="1" dirty="0">
                        <a:latin typeface="Calibri" panose="020F0502020204030204" pitchFamily="34" charset="0"/>
                      </a:endParaRPr>
                    </a:p>
                  </a:txBody>
                  <a:tcPr/>
                </a:tc>
                <a:tc>
                  <a:txBody>
                    <a:bodyPr/>
                    <a:lstStyle/>
                    <a:p>
                      <a:pPr marL="285750" marR="0" indent="-285750" algn="l" defTabSz="914400" rtl="0" eaLnBrk="1" fontAlgn="auto" latinLnBrk="0" hangingPunct="1">
                        <a:lnSpc>
                          <a:spcPct val="100000"/>
                        </a:lnSpc>
                        <a:spcBef>
                          <a:spcPts val="0"/>
                        </a:spcBef>
                        <a:spcAft>
                          <a:spcPts val="0"/>
                        </a:spcAft>
                        <a:buClr>
                          <a:schemeClr val="tx2"/>
                        </a:buClr>
                        <a:buSzTx/>
                        <a:buFont typeface="Wingdings" charset="2"/>
                        <a:buChar char="§"/>
                        <a:tabLst/>
                        <a:defRPr/>
                      </a:pPr>
                      <a:r>
                        <a:rPr lang="de-DE" sz="1800" baseline="0" dirty="0" smtClean="0">
                          <a:latin typeface="Calibri" panose="020F0502020204030204" pitchFamily="34" charset="0"/>
                        </a:rPr>
                        <a:t>lesen und interpretieren statistischer Darstellungen</a:t>
                      </a:r>
                      <a:endParaRPr lang="de-DE" sz="1800" dirty="0">
                        <a:latin typeface="Calibri" panose="020F0502020204030204" pitchFamily="34" charset="0"/>
                      </a:endParaRPr>
                    </a:p>
                  </a:txBody>
                  <a:tcPr/>
                </a:tc>
                <a:extLst>
                  <a:ext uri="{0D108BD9-81ED-4DB2-BD59-A6C34878D82A}">
                    <a16:rowId xmlns:a16="http://schemas.microsoft.com/office/drawing/2014/main" val="10004"/>
                  </a:ext>
                </a:extLst>
              </a:tr>
            </a:tbl>
          </a:graphicData>
        </a:graphic>
      </p:graphicFrame>
      <p:sp>
        <p:nvSpPr>
          <p:cNvPr id="2" name="Titel 1"/>
          <p:cNvSpPr>
            <a:spLocks noGrp="1"/>
          </p:cNvSpPr>
          <p:nvPr>
            <p:ph type="title"/>
          </p:nvPr>
        </p:nvSpPr>
        <p:spPr/>
        <p:txBody>
          <a:bodyPr>
            <a:normAutofit/>
          </a:bodyPr>
          <a:lstStyle/>
          <a:p>
            <a:r>
              <a:rPr lang="de-DE" dirty="0"/>
              <a:t>Was sollten </a:t>
            </a:r>
            <a:r>
              <a:rPr lang="de-DE" dirty="0" smtClean="0"/>
              <a:t>die Schülerinnen und Schüler eigentlich </a:t>
            </a:r>
            <a:r>
              <a:rPr lang="de-DE" dirty="0"/>
              <a:t>können?</a:t>
            </a:r>
          </a:p>
        </p:txBody>
      </p:sp>
      <p:sp>
        <p:nvSpPr>
          <p:cNvPr id="6" name="Textplatzhalter 9"/>
          <p:cNvSpPr>
            <a:spLocks noGrp="1"/>
          </p:cNvSpPr>
          <p:nvPr>
            <p:ph type="body" sz="quarter" idx="18"/>
          </p:nvPr>
        </p:nvSpPr>
        <p:spPr>
          <a:xfrm>
            <a:off x="6541448" y="91512"/>
            <a:ext cx="2466947" cy="218621"/>
          </a:xfrm>
        </p:spPr>
        <p:txBody>
          <a:bodyPr/>
          <a:lstStyle>
            <a:lvl1pPr marL="0" indent="0" algn="r">
              <a:buNone/>
              <a:defRPr sz="1000" baseline="0">
                <a:solidFill>
                  <a:schemeClr val="bg1"/>
                </a:solidFill>
              </a:defRPr>
            </a:lvl1pPr>
          </a:lstStyle>
          <a:p>
            <a:pPr lvl="0"/>
            <a:r>
              <a:rPr lang="de-DE" dirty="0" smtClean="0"/>
              <a:t>Fortbildungsbaustein 1 | Differenz trifft</a:t>
            </a:r>
          </a:p>
          <a:p>
            <a:pPr lvl="0"/>
            <a:endParaRPr lang="de-DE" dirty="0"/>
          </a:p>
        </p:txBody>
      </p:sp>
    </p:spTree>
    <p:extLst>
      <p:ext uri="{BB962C8B-B14F-4D97-AF65-F5344CB8AC3E}">
        <p14:creationId xmlns:p14="http://schemas.microsoft.com/office/powerpoint/2010/main" val="8613535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p:txBody>
          <a:bodyPr>
            <a:normAutofit/>
          </a:bodyPr>
          <a:lstStyle/>
          <a:p>
            <a:r>
              <a:rPr lang="de-DE" dirty="0"/>
              <a:t>Was sollten die Schülerinnen und Schüler eigentlich </a:t>
            </a:r>
            <a:r>
              <a:rPr lang="de-DE" dirty="0" smtClean="0"/>
              <a:t>können?</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621968821"/>
              </p:ext>
            </p:extLst>
          </p:nvPr>
        </p:nvGraphicFramePr>
        <p:xfrm>
          <a:off x="251520" y="1124744"/>
          <a:ext cx="8640960" cy="5531301"/>
        </p:xfrm>
        <a:graphic>
          <a:graphicData uri="http://schemas.openxmlformats.org/drawingml/2006/table">
            <a:tbl>
              <a:tblPr firstRow="1" bandRow="1">
                <a:tableStyleId>{5C22544A-7EE6-4342-B048-85BDC9FD1C3A}</a:tableStyleId>
              </a:tblPr>
              <a:tblGrid>
                <a:gridCol w="1512168">
                  <a:extLst>
                    <a:ext uri="{9D8B030D-6E8A-4147-A177-3AD203B41FA5}">
                      <a16:colId xmlns:a16="http://schemas.microsoft.com/office/drawing/2014/main" val="20000"/>
                    </a:ext>
                  </a:extLst>
                </a:gridCol>
                <a:gridCol w="7128792">
                  <a:extLst>
                    <a:ext uri="{9D8B030D-6E8A-4147-A177-3AD203B41FA5}">
                      <a16:colId xmlns:a16="http://schemas.microsoft.com/office/drawing/2014/main" val="20001"/>
                    </a:ext>
                  </a:extLst>
                </a:gridCol>
              </a:tblGrid>
              <a:tr h="624283">
                <a:tc gridSpan="2">
                  <a:txBody>
                    <a:bodyPr/>
                    <a:lstStyle/>
                    <a:p>
                      <a:r>
                        <a:rPr lang="de-DE" sz="2000" b="1" dirty="0" smtClean="0">
                          <a:latin typeface="Calibri" panose="020F0502020204030204" pitchFamily="34" charset="0"/>
                        </a:rPr>
                        <a:t>Kompetenzerwartungen im Bereich der Stochastik am Ende von Klasse 8 (Beispiel Gymnasium)</a:t>
                      </a:r>
                      <a:endParaRPr lang="de-DE" sz="2000" dirty="0">
                        <a:latin typeface="Calibri" panose="020F0502020204030204" pitchFamily="34" charset="0"/>
                      </a:endParaRPr>
                    </a:p>
                  </a:txBody>
                  <a:tcPr>
                    <a:solidFill>
                      <a:srgbClr val="327A86"/>
                    </a:solidFill>
                  </a:tcPr>
                </a:tc>
                <a:tc hMerge="1">
                  <a:txBody>
                    <a:bodyPr/>
                    <a:lstStyle/>
                    <a:p>
                      <a:endParaRPr lang="de-DE" dirty="0"/>
                    </a:p>
                  </a:txBody>
                  <a:tcPr/>
                </a:tc>
                <a:extLst>
                  <a:ext uri="{0D108BD9-81ED-4DB2-BD59-A6C34878D82A}">
                    <a16:rowId xmlns:a16="http://schemas.microsoft.com/office/drawing/2014/main" val="10000"/>
                  </a:ext>
                </a:extLst>
              </a:tr>
              <a:tr h="564827">
                <a:tc>
                  <a:txBody>
                    <a:bodyPr/>
                    <a:lstStyle/>
                    <a:p>
                      <a:pPr>
                        <a:buFontTx/>
                        <a:buNone/>
                      </a:pPr>
                      <a:r>
                        <a:rPr lang="de-DE" sz="1800" b="1" dirty="0" smtClean="0">
                          <a:latin typeface="Calibri" panose="020F0502020204030204" pitchFamily="34" charset="0"/>
                        </a:rPr>
                        <a:t>Erheben</a:t>
                      </a:r>
                      <a:endParaRPr lang="de-DE" sz="1800" b="1" dirty="0">
                        <a:latin typeface="Calibri" panose="020F0502020204030204" pitchFamily="34" charset="0"/>
                      </a:endParaRPr>
                    </a:p>
                  </a:txBody>
                  <a:tcPr/>
                </a:tc>
                <a:tc>
                  <a:txBody>
                    <a:bodyPr/>
                    <a:lstStyle/>
                    <a:p>
                      <a:pPr marL="285750" marR="0" indent="-285750" algn="l" defTabSz="914400" rtl="0" eaLnBrk="1" fontAlgn="auto" latinLnBrk="0" hangingPunct="1">
                        <a:lnSpc>
                          <a:spcPct val="100000"/>
                        </a:lnSpc>
                        <a:spcBef>
                          <a:spcPts val="0"/>
                        </a:spcBef>
                        <a:spcAft>
                          <a:spcPts val="0"/>
                        </a:spcAft>
                        <a:buClr>
                          <a:schemeClr val="accent1"/>
                        </a:buClr>
                        <a:buSzTx/>
                        <a:buFont typeface="Wingdings" charset="2"/>
                        <a:buChar char="§"/>
                        <a:tabLst/>
                        <a:defRPr/>
                      </a:pPr>
                      <a:r>
                        <a:rPr lang="de-DE" sz="1800" dirty="0" smtClean="0">
                          <a:latin typeface="Calibri" panose="020F0502020204030204" pitchFamily="34" charset="0"/>
                        </a:rPr>
                        <a:t>Planung und Durchführung von Datenerhebungen und Verwendung von Tabellenkalkulation zur </a:t>
                      </a:r>
                      <a:r>
                        <a:rPr lang="de-DE" sz="1800" kern="1200" dirty="0" smtClean="0">
                          <a:solidFill>
                            <a:schemeClr val="dk1"/>
                          </a:solidFill>
                          <a:latin typeface="Calibri" panose="020F0502020204030204" pitchFamily="34" charset="0"/>
                          <a:ea typeface="+mn-ea"/>
                          <a:cs typeface="+mn-cs"/>
                        </a:rPr>
                        <a:t>Erfassung</a:t>
                      </a:r>
                      <a:r>
                        <a:rPr lang="de-DE" sz="1800" dirty="0" smtClean="0">
                          <a:latin typeface="Calibri" panose="020F0502020204030204" pitchFamily="34" charset="0"/>
                        </a:rPr>
                        <a:t> der Daten</a:t>
                      </a:r>
                      <a:endParaRPr lang="de-DE" sz="1800" dirty="0">
                        <a:latin typeface="Calibri" panose="020F0502020204030204" pitchFamily="34" charset="0"/>
                      </a:endParaRPr>
                    </a:p>
                  </a:txBody>
                  <a:tcPr/>
                </a:tc>
                <a:extLst>
                  <a:ext uri="{0D108BD9-81ED-4DB2-BD59-A6C34878D82A}">
                    <a16:rowId xmlns:a16="http://schemas.microsoft.com/office/drawing/2014/main" val="10001"/>
                  </a:ext>
                </a:extLst>
              </a:tr>
              <a:tr h="1040471">
                <a:tc>
                  <a:txBody>
                    <a:bodyPr/>
                    <a:lstStyle/>
                    <a:p>
                      <a:pPr>
                        <a:buFontTx/>
                        <a:buNone/>
                      </a:pPr>
                      <a:r>
                        <a:rPr lang="de-DE" sz="1800" b="1" dirty="0" smtClean="0">
                          <a:latin typeface="Calibri" panose="020F0502020204030204" pitchFamily="34" charset="0"/>
                        </a:rPr>
                        <a:t>Darstellen</a:t>
                      </a:r>
                      <a:endParaRPr lang="de-DE" sz="1800" b="1" dirty="0">
                        <a:latin typeface="Calibri" panose="020F0502020204030204" pitchFamily="34" charset="0"/>
                      </a:endParaRPr>
                    </a:p>
                  </a:txBody>
                  <a:tcPr/>
                </a:tc>
                <a:tc>
                  <a:txBody>
                    <a:bodyPr/>
                    <a:lstStyle/>
                    <a:p>
                      <a:pPr marL="285750" indent="-285750">
                        <a:buClr>
                          <a:schemeClr val="accent1"/>
                        </a:buClr>
                        <a:buFont typeface="Wingdings" charset="2"/>
                        <a:buChar char="§"/>
                      </a:pPr>
                      <a:r>
                        <a:rPr lang="de-DE" sz="1800" dirty="0" smtClean="0">
                          <a:latin typeface="Calibri" panose="020F0502020204030204" pitchFamily="34" charset="0"/>
                        </a:rPr>
                        <a:t>Veranschaulichung von ein- und zweistufigen Zufallsexperimenten mit Hilfe von Baumdiagrammen </a:t>
                      </a:r>
                    </a:p>
                    <a:p>
                      <a:pPr marL="285750" indent="-285750">
                        <a:buClr>
                          <a:schemeClr val="accent1"/>
                        </a:buClr>
                        <a:buFont typeface="Wingdings" charset="2"/>
                        <a:buChar char="§"/>
                      </a:pPr>
                      <a:r>
                        <a:rPr lang="de-DE" sz="1800" dirty="0" smtClean="0">
                          <a:latin typeface="Calibri" panose="020F0502020204030204" pitchFamily="34" charset="0"/>
                        </a:rPr>
                        <a:t>Nutzung von Median, Spannweite und Quartilen zur Darstellung von Häufigkeitsverteilungen als Boxplots </a:t>
                      </a:r>
                      <a:endParaRPr lang="de-DE" sz="1800" dirty="0">
                        <a:latin typeface="Calibri" panose="020F0502020204030204" pitchFamily="34" charset="0"/>
                      </a:endParaRPr>
                    </a:p>
                  </a:txBody>
                  <a:tcPr/>
                </a:tc>
                <a:extLst>
                  <a:ext uri="{0D108BD9-81ED-4DB2-BD59-A6C34878D82A}">
                    <a16:rowId xmlns:a16="http://schemas.microsoft.com/office/drawing/2014/main" val="10002"/>
                  </a:ext>
                </a:extLst>
              </a:tr>
              <a:tr h="1991759">
                <a:tc>
                  <a:txBody>
                    <a:bodyPr/>
                    <a:lstStyle/>
                    <a:p>
                      <a:pPr>
                        <a:buFontTx/>
                        <a:buNone/>
                      </a:pPr>
                      <a:r>
                        <a:rPr lang="de-DE" sz="1800" b="1" dirty="0" smtClean="0">
                          <a:latin typeface="Calibri" panose="020F0502020204030204" pitchFamily="34" charset="0"/>
                        </a:rPr>
                        <a:t>Auswerten</a:t>
                      </a:r>
                      <a:endParaRPr lang="de-DE" sz="1800" b="1" dirty="0">
                        <a:latin typeface="Calibri" panose="020F0502020204030204" pitchFamily="34" charset="0"/>
                      </a:endParaRPr>
                    </a:p>
                  </a:txBody>
                  <a:tcPr/>
                </a:tc>
                <a:tc>
                  <a:txBody>
                    <a:bodyPr/>
                    <a:lstStyle/>
                    <a:p>
                      <a:pPr marL="285750" indent="-285750">
                        <a:buClr>
                          <a:schemeClr val="accent1"/>
                        </a:buClr>
                        <a:buFont typeface="Wingdings" charset="2"/>
                        <a:buChar char="§"/>
                      </a:pPr>
                      <a:r>
                        <a:rPr lang="de-DE" sz="1800" dirty="0" smtClean="0">
                          <a:latin typeface="Calibri" panose="020F0502020204030204" pitchFamily="34" charset="0"/>
                        </a:rPr>
                        <a:t>Benutzung relativer Häufigkeiten von langen Versuchsreihen zur Schätzung von Wahrscheinlichkeiten </a:t>
                      </a:r>
                    </a:p>
                    <a:p>
                      <a:pPr marL="285750" indent="-285750">
                        <a:buClr>
                          <a:schemeClr val="accent1"/>
                        </a:buClr>
                        <a:buFont typeface="Wingdings" charset="2"/>
                        <a:buChar char="§"/>
                      </a:pPr>
                      <a:r>
                        <a:rPr lang="de-DE" sz="1800" dirty="0" smtClean="0">
                          <a:latin typeface="Calibri" panose="020F0502020204030204" pitchFamily="34" charset="0"/>
                        </a:rPr>
                        <a:t>Verwendung von ein- oder zweistufigen Zufallsversuchen zur Darstellung zufälliger Erscheinungen in alltäglichen Situationen </a:t>
                      </a:r>
                    </a:p>
                    <a:p>
                      <a:pPr marL="285750" indent="-285750">
                        <a:buClr>
                          <a:schemeClr val="accent1"/>
                        </a:buClr>
                        <a:buFont typeface="Wingdings" charset="2"/>
                        <a:buChar char="§"/>
                      </a:pPr>
                      <a:r>
                        <a:rPr lang="de-DE" sz="1800" dirty="0" smtClean="0">
                          <a:latin typeface="Calibri" panose="020F0502020204030204" pitchFamily="34" charset="0"/>
                        </a:rPr>
                        <a:t>Bestimmung von Wahrscheinlichkeiten bei einstufigen </a:t>
                      </a:r>
                      <a:br>
                        <a:rPr lang="de-DE" sz="1800" dirty="0" smtClean="0">
                          <a:latin typeface="Calibri" panose="020F0502020204030204" pitchFamily="34" charset="0"/>
                        </a:rPr>
                      </a:br>
                      <a:r>
                        <a:rPr lang="de-DE" sz="1800" dirty="0" smtClean="0">
                          <a:latin typeface="Calibri" panose="020F0502020204030204" pitchFamily="34" charset="0"/>
                        </a:rPr>
                        <a:t>Zufallsexperimenten mit Hilfe der Laplace-Regel </a:t>
                      </a:r>
                    </a:p>
                    <a:p>
                      <a:pPr marL="285750" indent="-285750">
                        <a:buClr>
                          <a:schemeClr val="tx2"/>
                        </a:buClr>
                        <a:buFont typeface="Wingdings" charset="2"/>
                        <a:buChar char="§"/>
                      </a:pPr>
                      <a:r>
                        <a:rPr lang="de-DE" sz="1800" dirty="0" smtClean="0">
                          <a:latin typeface="Calibri" panose="020F0502020204030204" pitchFamily="34" charset="0"/>
                        </a:rPr>
                        <a:t>Bestimmung von bestimmen Wahrscheinlichkeiten bei zweistufigen Zufallsexperimenten mit Hilfe der Pfadregeln </a:t>
                      </a:r>
                      <a:endParaRPr lang="de-DE" sz="1800" baseline="0" dirty="0" smtClean="0">
                        <a:latin typeface="Calibri" panose="020F0502020204030204" pitchFamily="34" charset="0"/>
                      </a:endParaRPr>
                    </a:p>
                  </a:txBody>
                  <a:tcPr/>
                </a:tc>
                <a:extLst>
                  <a:ext uri="{0D108BD9-81ED-4DB2-BD59-A6C34878D82A}">
                    <a16:rowId xmlns:a16="http://schemas.microsoft.com/office/drawing/2014/main" val="10003"/>
                  </a:ext>
                </a:extLst>
              </a:tr>
              <a:tr h="715461">
                <a:tc>
                  <a:txBody>
                    <a:bodyPr/>
                    <a:lstStyle/>
                    <a:p>
                      <a:pPr>
                        <a:buFontTx/>
                        <a:buNone/>
                      </a:pPr>
                      <a:r>
                        <a:rPr lang="de-DE" sz="1800" b="1" dirty="0" smtClean="0">
                          <a:latin typeface="Calibri" panose="020F0502020204030204" pitchFamily="34" charset="0"/>
                        </a:rPr>
                        <a:t>Beurteilen</a:t>
                      </a:r>
                      <a:endParaRPr lang="de-DE" sz="1800" b="1" dirty="0">
                        <a:latin typeface="Calibri" panose="020F0502020204030204" pitchFamily="34" charset="0"/>
                      </a:endParaRPr>
                    </a:p>
                  </a:txBody>
                  <a:tcPr/>
                </a:tc>
                <a:tc>
                  <a:txBody>
                    <a:bodyPr/>
                    <a:lstStyle/>
                    <a:p>
                      <a:pPr marL="285750" marR="0" indent="-285750" algn="l" defTabSz="914400" rtl="0" eaLnBrk="1" fontAlgn="auto" latinLnBrk="0" hangingPunct="1">
                        <a:lnSpc>
                          <a:spcPct val="100000"/>
                        </a:lnSpc>
                        <a:spcBef>
                          <a:spcPts val="0"/>
                        </a:spcBef>
                        <a:spcAft>
                          <a:spcPts val="0"/>
                        </a:spcAft>
                        <a:buClr>
                          <a:schemeClr val="tx2"/>
                        </a:buClr>
                        <a:buSzTx/>
                        <a:buFont typeface="Wingdings" charset="2"/>
                        <a:buChar char="§"/>
                        <a:tabLst/>
                        <a:defRPr/>
                      </a:pPr>
                      <a:r>
                        <a:rPr lang="de-DE" sz="1800" dirty="0" smtClean="0">
                          <a:latin typeface="Calibri" panose="020F0502020204030204" pitchFamily="34" charset="0"/>
                        </a:rPr>
                        <a:t>Interpretation von Spannweite und Quartilen in statistischen Darstellungen</a:t>
                      </a:r>
                      <a:endParaRPr lang="de-DE" sz="1800" dirty="0">
                        <a:latin typeface="Calibri" panose="020F0502020204030204" pitchFamily="34" charset="0"/>
                      </a:endParaRPr>
                    </a:p>
                  </a:txBody>
                  <a:tcPr/>
                </a:tc>
                <a:extLst>
                  <a:ext uri="{0D108BD9-81ED-4DB2-BD59-A6C34878D82A}">
                    <a16:rowId xmlns:a16="http://schemas.microsoft.com/office/drawing/2014/main" val="10004"/>
                  </a:ext>
                </a:extLst>
              </a:tr>
            </a:tbl>
          </a:graphicData>
        </a:graphic>
      </p:graphicFrame>
      <p:sp>
        <p:nvSpPr>
          <p:cNvPr id="6" name="Textplatzhalter 9"/>
          <p:cNvSpPr>
            <a:spLocks noGrp="1"/>
          </p:cNvSpPr>
          <p:nvPr>
            <p:ph type="body" sz="quarter" idx="18"/>
          </p:nvPr>
        </p:nvSpPr>
        <p:spPr>
          <a:xfrm>
            <a:off x="3707904" y="91512"/>
            <a:ext cx="5300492" cy="262926"/>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11024424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728831589"/>
              </p:ext>
            </p:extLst>
          </p:nvPr>
        </p:nvGraphicFramePr>
        <p:xfrm>
          <a:off x="251520" y="1484784"/>
          <a:ext cx="8640960" cy="3994011"/>
        </p:xfrm>
        <a:graphic>
          <a:graphicData uri="http://schemas.openxmlformats.org/drawingml/2006/table">
            <a:tbl>
              <a:tblPr firstRow="1" bandRow="1">
                <a:tableStyleId>{5C22544A-7EE6-4342-B048-85BDC9FD1C3A}</a:tableStyleId>
              </a:tblPr>
              <a:tblGrid>
                <a:gridCol w="2088232">
                  <a:extLst>
                    <a:ext uri="{9D8B030D-6E8A-4147-A177-3AD203B41FA5}">
                      <a16:colId xmlns:a16="http://schemas.microsoft.com/office/drawing/2014/main" val="20000"/>
                    </a:ext>
                  </a:extLst>
                </a:gridCol>
                <a:gridCol w="6552728">
                  <a:extLst>
                    <a:ext uri="{9D8B030D-6E8A-4147-A177-3AD203B41FA5}">
                      <a16:colId xmlns:a16="http://schemas.microsoft.com/office/drawing/2014/main" val="20001"/>
                    </a:ext>
                  </a:extLst>
                </a:gridCol>
              </a:tblGrid>
              <a:tr h="416859">
                <a:tc gridSpan="2">
                  <a:txBody>
                    <a:bodyPr/>
                    <a:lstStyle/>
                    <a:p>
                      <a:r>
                        <a:rPr lang="de-DE" sz="2000" b="1" dirty="0" smtClean="0">
                          <a:latin typeface="Calibri" panose="020F0502020204030204" pitchFamily="34" charset="0"/>
                        </a:rPr>
                        <a:t>Kompetenzerwartungen im Bereich der Stochastik am Ende der Klasse 9 (Beispiel Gymnasium)</a:t>
                      </a:r>
                      <a:endParaRPr lang="de-DE" sz="2000" dirty="0">
                        <a:latin typeface="Calibri" panose="020F0502020204030204" pitchFamily="34" charset="0"/>
                      </a:endParaRPr>
                    </a:p>
                  </a:txBody>
                  <a:tcPr>
                    <a:solidFill>
                      <a:srgbClr val="327A86"/>
                    </a:solidFill>
                  </a:tcPr>
                </a:tc>
                <a:tc hMerge="1">
                  <a:txBody>
                    <a:bodyPr/>
                    <a:lstStyle/>
                    <a:p>
                      <a:endParaRPr lang="de-DE" dirty="0"/>
                    </a:p>
                  </a:txBody>
                  <a:tcPr/>
                </a:tc>
                <a:extLst>
                  <a:ext uri="{0D108BD9-81ED-4DB2-BD59-A6C34878D82A}">
                    <a16:rowId xmlns:a16="http://schemas.microsoft.com/office/drawing/2014/main" val="10000"/>
                  </a:ext>
                </a:extLst>
              </a:tr>
              <a:tr h="653400">
                <a:tc>
                  <a:txBody>
                    <a:bodyPr/>
                    <a:lstStyle/>
                    <a:p>
                      <a:pPr>
                        <a:buFontTx/>
                        <a:buNone/>
                      </a:pPr>
                      <a:r>
                        <a:rPr lang="de-DE" b="1" dirty="0" smtClean="0">
                          <a:latin typeface="Calibri" panose="020F0502020204030204" pitchFamily="34" charset="0"/>
                        </a:rPr>
                        <a:t>Erheben</a:t>
                      </a:r>
                      <a:endParaRPr lang="de-DE" b="1"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Char char="-"/>
                        <a:tabLst/>
                        <a:defRPr/>
                      </a:pPr>
                      <a:endParaRPr lang="de-DE" dirty="0">
                        <a:latin typeface="Calibri" panose="020F0502020204030204" pitchFamily="34" charset="0"/>
                      </a:endParaRPr>
                    </a:p>
                  </a:txBody>
                  <a:tcPr/>
                </a:tc>
                <a:extLst>
                  <a:ext uri="{0D108BD9-81ED-4DB2-BD59-A6C34878D82A}">
                    <a16:rowId xmlns:a16="http://schemas.microsoft.com/office/drawing/2014/main" val="10001"/>
                  </a:ext>
                </a:extLst>
              </a:tr>
              <a:tr h="592827">
                <a:tc>
                  <a:txBody>
                    <a:bodyPr/>
                    <a:lstStyle/>
                    <a:p>
                      <a:pPr>
                        <a:buFontTx/>
                        <a:buNone/>
                      </a:pPr>
                      <a:r>
                        <a:rPr lang="de-DE" b="1" dirty="0" smtClean="0">
                          <a:latin typeface="Calibri" panose="020F0502020204030204" pitchFamily="34" charset="0"/>
                        </a:rPr>
                        <a:t>Darstellen</a:t>
                      </a:r>
                      <a:endParaRPr lang="de-DE" b="1" dirty="0">
                        <a:latin typeface="Calibri" panose="020F0502020204030204" pitchFamily="34" charset="0"/>
                      </a:endParaRPr>
                    </a:p>
                  </a:txBody>
                  <a:tcPr/>
                </a:tc>
                <a:tc>
                  <a:txBody>
                    <a:bodyPr/>
                    <a:lstStyle/>
                    <a:p>
                      <a:pPr>
                        <a:buFontTx/>
                        <a:buChar char="-"/>
                      </a:pPr>
                      <a:endParaRPr lang="de-DE" dirty="0">
                        <a:latin typeface="Calibri" panose="020F0502020204030204" pitchFamily="34" charset="0"/>
                      </a:endParaRPr>
                    </a:p>
                  </a:txBody>
                  <a:tcPr/>
                </a:tc>
                <a:extLst>
                  <a:ext uri="{0D108BD9-81ED-4DB2-BD59-A6C34878D82A}">
                    <a16:rowId xmlns:a16="http://schemas.microsoft.com/office/drawing/2014/main" val="10002"/>
                  </a:ext>
                </a:extLst>
              </a:tr>
              <a:tr h="583704">
                <a:tc>
                  <a:txBody>
                    <a:bodyPr/>
                    <a:lstStyle/>
                    <a:p>
                      <a:pPr>
                        <a:buFontTx/>
                        <a:buNone/>
                      </a:pPr>
                      <a:r>
                        <a:rPr lang="de-DE" b="1" dirty="0" smtClean="0">
                          <a:latin typeface="Calibri" panose="020F0502020204030204" pitchFamily="34" charset="0"/>
                        </a:rPr>
                        <a:t>Auswerten</a:t>
                      </a:r>
                      <a:endParaRPr lang="de-DE" b="1" dirty="0">
                        <a:latin typeface="Calibri" panose="020F0502020204030204" pitchFamily="34" charset="0"/>
                      </a:endParaRPr>
                    </a:p>
                  </a:txBody>
                  <a:tcPr/>
                </a:tc>
                <a:tc>
                  <a:txBody>
                    <a:bodyPr/>
                    <a:lstStyle/>
                    <a:p>
                      <a:pPr>
                        <a:buFontTx/>
                        <a:buChar char="-"/>
                      </a:pPr>
                      <a:endParaRPr lang="de-DE" baseline="0" dirty="0" smtClean="0">
                        <a:latin typeface="Calibri" panose="020F0502020204030204" pitchFamily="34" charset="0"/>
                      </a:endParaRPr>
                    </a:p>
                  </a:txBody>
                  <a:tcPr/>
                </a:tc>
                <a:extLst>
                  <a:ext uri="{0D108BD9-81ED-4DB2-BD59-A6C34878D82A}">
                    <a16:rowId xmlns:a16="http://schemas.microsoft.com/office/drawing/2014/main" val="10003"/>
                  </a:ext>
                </a:extLst>
              </a:tr>
              <a:tr h="756228">
                <a:tc>
                  <a:txBody>
                    <a:bodyPr/>
                    <a:lstStyle/>
                    <a:p>
                      <a:pPr>
                        <a:buFontTx/>
                        <a:buNone/>
                      </a:pPr>
                      <a:r>
                        <a:rPr lang="de-DE" b="1" dirty="0" smtClean="0">
                          <a:latin typeface="Calibri" panose="020F0502020204030204" pitchFamily="34" charset="0"/>
                        </a:rPr>
                        <a:t>Beurteilen</a:t>
                      </a:r>
                      <a:endParaRPr lang="de-DE" b="1" dirty="0">
                        <a:latin typeface="Calibri" panose="020F0502020204030204" pitchFamily="34" charset="0"/>
                      </a:endParaRPr>
                    </a:p>
                  </a:txBody>
                  <a:tcPr/>
                </a:tc>
                <a:tc>
                  <a:txBody>
                    <a:bodyPr/>
                    <a:lstStyle/>
                    <a:p>
                      <a:pPr marL="285750" indent="-285750">
                        <a:buClr>
                          <a:schemeClr val="tx2"/>
                        </a:buClr>
                        <a:buFont typeface="Wingdings" charset="2"/>
                        <a:buChar char="§"/>
                      </a:pPr>
                      <a:r>
                        <a:rPr lang="de-DE" sz="1800" dirty="0" smtClean="0">
                          <a:latin typeface="Calibri" panose="020F0502020204030204" pitchFamily="34" charset="0"/>
                        </a:rPr>
                        <a:t>kritische Analyse von grafischen statistischen Darstellungen, Erkennen von Manipulationen</a:t>
                      </a:r>
                    </a:p>
                    <a:p>
                      <a:pPr marL="285750" indent="-285750">
                        <a:buClr>
                          <a:schemeClr val="accent1"/>
                        </a:buClr>
                        <a:buFont typeface="Wingdings" charset="2"/>
                        <a:buChar char="§"/>
                      </a:pPr>
                      <a:r>
                        <a:rPr lang="de-DE" sz="1800" dirty="0" smtClean="0">
                          <a:latin typeface="Calibri" panose="020F0502020204030204" pitchFamily="34" charset="0"/>
                        </a:rPr>
                        <a:t>Nutzen von Wahrscheinlichkeiten zur Beurteilung von Chancen und Risiken und zur Schätzung von Häufigkeiten </a:t>
                      </a:r>
                    </a:p>
                    <a:p>
                      <a:pPr marL="0" marR="0" indent="0" algn="l" defTabSz="914400" rtl="0" eaLnBrk="1" fontAlgn="auto" latinLnBrk="0" hangingPunct="1">
                        <a:lnSpc>
                          <a:spcPct val="100000"/>
                        </a:lnSpc>
                        <a:spcBef>
                          <a:spcPts val="0"/>
                        </a:spcBef>
                        <a:spcAft>
                          <a:spcPts val="0"/>
                        </a:spcAft>
                        <a:buClrTx/>
                        <a:buSzTx/>
                        <a:buFontTx/>
                        <a:buChar char="-"/>
                        <a:tabLst/>
                        <a:defRPr/>
                      </a:pPr>
                      <a:endParaRPr lang="de-DE" dirty="0">
                        <a:latin typeface="Calibri" panose="020F0502020204030204" pitchFamily="34" charset="0"/>
                      </a:endParaRPr>
                    </a:p>
                  </a:txBody>
                  <a:tcPr/>
                </a:tc>
                <a:extLst>
                  <a:ext uri="{0D108BD9-81ED-4DB2-BD59-A6C34878D82A}">
                    <a16:rowId xmlns:a16="http://schemas.microsoft.com/office/drawing/2014/main" val="10004"/>
                  </a:ext>
                </a:extLst>
              </a:tr>
            </a:tbl>
          </a:graphicData>
        </a:graphic>
      </p:graphicFrame>
      <p:sp>
        <p:nvSpPr>
          <p:cNvPr id="6" name="Titel 1"/>
          <p:cNvSpPr>
            <a:spLocks noGrp="1"/>
          </p:cNvSpPr>
          <p:nvPr>
            <p:ph type="title"/>
          </p:nvPr>
        </p:nvSpPr>
        <p:spPr/>
        <p:txBody>
          <a:bodyPr>
            <a:normAutofit/>
          </a:bodyPr>
          <a:lstStyle/>
          <a:p>
            <a:r>
              <a:rPr lang="de-DE" dirty="0"/>
              <a:t>Was sollten die </a:t>
            </a:r>
            <a:r>
              <a:rPr lang="de-DE" dirty="0" smtClean="0"/>
              <a:t>Schüler</a:t>
            </a:r>
            <a:r>
              <a:rPr lang="de-DE" dirty="0"/>
              <a:t>i</a:t>
            </a:r>
            <a:r>
              <a:rPr lang="de-DE" dirty="0" smtClean="0"/>
              <a:t>nnen und Schüler eigentlich </a:t>
            </a:r>
            <a:r>
              <a:rPr lang="de-DE" dirty="0"/>
              <a:t>können?</a:t>
            </a:r>
          </a:p>
        </p:txBody>
      </p:sp>
      <p:sp>
        <p:nvSpPr>
          <p:cNvPr id="7" name="Textplatzhalter 9"/>
          <p:cNvSpPr>
            <a:spLocks noGrp="1"/>
          </p:cNvSpPr>
          <p:nvPr>
            <p:ph type="body" sz="quarter" idx="18"/>
          </p:nvPr>
        </p:nvSpPr>
        <p:spPr>
          <a:xfrm>
            <a:off x="3707904" y="91512"/>
            <a:ext cx="5300492" cy="277694"/>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42352271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Grundlagen</a:t>
            </a:r>
            <a:endParaRPr lang="de-DE" dirty="0"/>
          </a:p>
        </p:txBody>
      </p:sp>
      <p:sp>
        <p:nvSpPr>
          <p:cNvPr id="3" name="Inhaltsplatzhalter 2"/>
          <p:cNvSpPr>
            <a:spLocks noGrp="1"/>
          </p:cNvSpPr>
          <p:nvPr>
            <p:ph idx="1"/>
          </p:nvPr>
        </p:nvSpPr>
        <p:spPr>
          <a:xfrm>
            <a:off x="324000" y="1124744"/>
            <a:ext cx="9001000" cy="5400600"/>
          </a:xfrm>
        </p:spPr>
        <p:txBody>
          <a:bodyPr/>
          <a:lstStyle/>
          <a:p>
            <a:pPr marL="0" indent="0">
              <a:buNone/>
            </a:pPr>
            <a:r>
              <a:rPr lang="de-DE" dirty="0" smtClean="0"/>
              <a:t>Begriffserklärungen:</a:t>
            </a:r>
          </a:p>
          <a:p>
            <a:pPr marL="457200" indent="-457200">
              <a:buFont typeface="+mj-lt"/>
              <a:buAutoNum type="arabicPeriod"/>
            </a:pPr>
            <a:r>
              <a:rPr lang="de-DE" dirty="0"/>
              <a:t>Zufallsexperiment</a:t>
            </a:r>
          </a:p>
          <a:p>
            <a:pPr marL="457200" indent="-457200">
              <a:buFont typeface="+mj-lt"/>
              <a:buAutoNum type="arabicPeriod"/>
            </a:pPr>
            <a:r>
              <a:rPr lang="de-DE" dirty="0"/>
              <a:t>a</a:t>
            </a:r>
            <a:r>
              <a:rPr lang="de-DE" dirty="0" smtClean="0"/>
              <a:t>bsolute </a:t>
            </a:r>
            <a:r>
              <a:rPr lang="de-DE" dirty="0"/>
              <a:t>und relative Häufigkeit eines </a:t>
            </a:r>
            <a:r>
              <a:rPr lang="de-DE" dirty="0" smtClean="0"/>
              <a:t>Ereignisses/Ergebnis</a:t>
            </a:r>
          </a:p>
          <a:p>
            <a:pPr marL="457200" indent="-457200">
              <a:buFont typeface="+mj-lt"/>
              <a:buAutoNum type="arabicPeriod"/>
            </a:pPr>
            <a:r>
              <a:rPr lang="de-DE" dirty="0"/>
              <a:t>e</a:t>
            </a:r>
            <a:r>
              <a:rPr lang="de-DE" dirty="0" smtClean="0"/>
              <a:t>mpirisches </a:t>
            </a:r>
            <a:r>
              <a:rPr lang="de-DE" dirty="0"/>
              <a:t>Gesetz </a:t>
            </a:r>
            <a:r>
              <a:rPr lang="de-DE" dirty="0" smtClean="0"/>
              <a:t>der </a:t>
            </a:r>
            <a:r>
              <a:rPr lang="de-DE" dirty="0"/>
              <a:t>großen </a:t>
            </a:r>
            <a:r>
              <a:rPr lang="de-DE" dirty="0" smtClean="0"/>
              <a:t>Zahlen</a:t>
            </a:r>
          </a:p>
          <a:p>
            <a:pPr marL="457200" indent="-457200">
              <a:buFont typeface="+mj-lt"/>
              <a:buAutoNum type="arabicPeriod"/>
            </a:pPr>
            <a:r>
              <a:rPr lang="de-DE" dirty="0" smtClean="0"/>
              <a:t>Wahrscheinlichkeit</a:t>
            </a:r>
          </a:p>
          <a:p>
            <a:pPr marL="457200" indent="-457200">
              <a:buFont typeface="+mj-lt"/>
              <a:buAutoNum type="arabicPeriod"/>
            </a:pPr>
            <a:r>
              <a:rPr lang="de-DE" dirty="0"/>
              <a:t>m</a:t>
            </a:r>
            <a:r>
              <a:rPr lang="de-DE" dirty="0" smtClean="0"/>
              <a:t>athematisches </a:t>
            </a:r>
            <a:r>
              <a:rPr lang="de-DE" dirty="0"/>
              <a:t>Modell eines </a:t>
            </a:r>
            <a:r>
              <a:rPr lang="de-DE" dirty="0" smtClean="0"/>
              <a:t>Zufallsexperiments</a:t>
            </a:r>
          </a:p>
          <a:p>
            <a:pPr marL="457200" indent="-457200">
              <a:buFont typeface="+mj-lt"/>
              <a:buAutoNum type="arabicPeriod"/>
            </a:pPr>
            <a:r>
              <a:rPr lang="de-DE" dirty="0"/>
              <a:t>m</a:t>
            </a:r>
            <a:r>
              <a:rPr lang="de-DE" dirty="0" smtClean="0"/>
              <a:t>athematisches </a:t>
            </a:r>
            <a:r>
              <a:rPr lang="de-DE" dirty="0"/>
              <a:t>Modell eines </a:t>
            </a:r>
            <a:r>
              <a:rPr lang="de-DE" dirty="0" smtClean="0"/>
              <a:t>Zufallsexperiments Ereigniswahrscheinlichkeiten</a:t>
            </a:r>
            <a:endParaRPr lang="de-DE" dirty="0"/>
          </a:p>
          <a:p>
            <a:pPr marL="457200" indent="-457200">
              <a:buFont typeface="+mj-lt"/>
              <a:buAutoNum type="arabicPeriod"/>
            </a:pPr>
            <a:r>
              <a:rPr lang="de-DE" dirty="0" smtClean="0"/>
              <a:t>Laplace-Wahrscheinlichkeit </a:t>
            </a:r>
            <a:r>
              <a:rPr lang="de-DE" dirty="0"/>
              <a:t>und Experimente</a:t>
            </a:r>
          </a:p>
          <a:p>
            <a:pPr marL="0" indent="0">
              <a:buNone/>
            </a:pPr>
            <a:endParaRPr lang="de-DE" sz="800" dirty="0" smtClean="0"/>
          </a:p>
          <a:p>
            <a:pPr marL="0" indent="0">
              <a:buNone/>
            </a:pPr>
            <a:r>
              <a:rPr lang="de-DE" dirty="0" smtClean="0"/>
              <a:t>Regeln:</a:t>
            </a:r>
          </a:p>
          <a:p>
            <a:pPr marL="457200" indent="-457200">
              <a:buFont typeface="+mj-lt"/>
              <a:buAutoNum type="arabicPeriod"/>
            </a:pPr>
            <a:r>
              <a:rPr lang="de-DE" dirty="0"/>
              <a:t>Summenregel</a:t>
            </a:r>
          </a:p>
          <a:p>
            <a:pPr marL="457200" indent="-457200">
              <a:buFont typeface="+mj-lt"/>
              <a:buAutoNum type="arabicPeriod"/>
            </a:pPr>
            <a:r>
              <a:rPr lang="de-DE" dirty="0" smtClean="0"/>
              <a:t>Komplementärregel</a:t>
            </a:r>
          </a:p>
          <a:p>
            <a:pPr marL="457200" indent="-457200">
              <a:buFont typeface="+mj-lt"/>
              <a:buAutoNum type="arabicPeriod"/>
            </a:pPr>
            <a:r>
              <a:rPr lang="de-DE" dirty="0" smtClean="0"/>
              <a:t>Pfadregeln</a:t>
            </a:r>
            <a:endParaRPr lang="de-DE" dirty="0"/>
          </a:p>
          <a:p>
            <a:pPr marL="0" indent="0">
              <a:buNone/>
            </a:pPr>
            <a:endParaRPr lang="de-DE" dirty="0"/>
          </a:p>
        </p:txBody>
      </p:sp>
      <p:sp>
        <p:nvSpPr>
          <p:cNvPr id="5" name="Textplatzhalter 9"/>
          <p:cNvSpPr>
            <a:spLocks noGrp="1"/>
          </p:cNvSpPr>
          <p:nvPr>
            <p:ph type="body" sz="quarter" idx="18"/>
          </p:nvPr>
        </p:nvSpPr>
        <p:spPr>
          <a:xfrm>
            <a:off x="3707904" y="91512"/>
            <a:ext cx="5300492" cy="292462"/>
          </a:xfrm>
        </p:spPr>
        <p:txBody>
          <a:bodyPr/>
          <a:lstStyle>
            <a:lvl1pPr marL="0" indent="0" algn="r">
              <a:buNone/>
              <a:defRPr sz="1000" baseline="0">
                <a:solidFill>
                  <a:schemeClr val="bg1"/>
                </a:solidFill>
              </a:defRPr>
            </a:lvl1pPr>
          </a:lstStyle>
          <a:p>
            <a:pPr lvl="0"/>
            <a:r>
              <a:rPr lang="de-DE" dirty="0" smtClean="0"/>
              <a:t>Fortbildungsbaustein 1 | Differenz trifft</a:t>
            </a:r>
            <a:endParaRPr lang="de-DE" dirty="0"/>
          </a:p>
        </p:txBody>
      </p:sp>
    </p:spTree>
    <p:extLst>
      <p:ext uri="{BB962C8B-B14F-4D97-AF65-F5344CB8AC3E}">
        <p14:creationId xmlns:p14="http://schemas.microsoft.com/office/powerpoint/2010/main" val="3751576399"/>
      </p:ext>
    </p:extLst>
  </p:cSld>
  <p:clrMapOvr>
    <a:masterClrMapping/>
  </p:clrMapOvr>
  <p:timing>
    <p:tnLst>
      <p:par>
        <p:cTn id="1" dur="indefinite" restart="never" nodeType="tmRoot"/>
      </p:par>
    </p:tnLst>
  </p:timing>
</p:sld>
</file>

<file path=ppt/theme/theme1.xml><?xml version="1.0" encoding="utf-8"?>
<a:theme xmlns:a="http://schemas.openxmlformats.org/drawingml/2006/main" name="Folien_DZLM_122016">
  <a:themeElements>
    <a:clrScheme name="DZLM">
      <a:dk1>
        <a:sysClr val="windowText" lastClr="000000"/>
      </a:dk1>
      <a:lt1>
        <a:sysClr val="window" lastClr="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00B0F0"/>
      </a:hlink>
      <a:folHlink>
        <a:srgbClr val="800080"/>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a:defRPr sz="2000" dirty="0">
            <a:latin typeface="Calibri" panose="020F0502020204030204" pitchFamily="34" charset="0"/>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2.xml><?xml version="1.0" encoding="utf-8"?>
<a:theme xmlns:a="http://schemas.openxmlformats.org/drawingml/2006/main" name="FortbildnerFolien">
  <a:themeElements>
    <a:clrScheme name="Benutzerdefiniert ">
      <a:dk1>
        <a:sysClr val="windowText" lastClr="000000"/>
      </a:dk1>
      <a:lt1>
        <a:sysClr val="window" lastClr="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327A86"/>
      </a:hlink>
      <a:folHlink>
        <a:srgbClr val="327A80"/>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a:defRPr sz="2000" dirty="0">
            <a:latin typeface="Calibri" panose="020F0502020204030204" pitchFamily="34" charset="0"/>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4909</Words>
  <Application>Microsoft Office PowerPoint</Application>
  <PresentationFormat>Bildschirmpräsentation (4:3)</PresentationFormat>
  <Paragraphs>923</Paragraphs>
  <Slides>55</Slides>
  <Notes>48</Notes>
  <HiddenSlides>1</HiddenSlides>
  <MMClips>0</MMClips>
  <ScaleCrop>false</ScaleCrop>
  <HeadingPairs>
    <vt:vector size="6" baseType="variant">
      <vt:variant>
        <vt:lpstr>Verwendete Schriftarten</vt:lpstr>
      </vt:variant>
      <vt:variant>
        <vt:i4>8</vt:i4>
      </vt:variant>
      <vt:variant>
        <vt:lpstr>Design</vt:lpstr>
      </vt:variant>
      <vt:variant>
        <vt:i4>2</vt:i4>
      </vt:variant>
      <vt:variant>
        <vt:lpstr>Folientitel</vt:lpstr>
      </vt:variant>
      <vt:variant>
        <vt:i4>55</vt:i4>
      </vt:variant>
    </vt:vector>
  </HeadingPairs>
  <TitlesOfParts>
    <vt:vector size="65" baseType="lpstr">
      <vt:lpstr>ＭＳ Ｐゴシック</vt:lpstr>
      <vt:lpstr>Arial</vt:lpstr>
      <vt:lpstr>Calibri</vt:lpstr>
      <vt:lpstr>Calibri Normal</vt:lpstr>
      <vt:lpstr>Cambria Math</vt:lpstr>
      <vt:lpstr>Symbol</vt:lpstr>
      <vt:lpstr>Times New Roman</vt:lpstr>
      <vt:lpstr>Wingdings</vt:lpstr>
      <vt:lpstr>Folien_DZLM_122016</vt:lpstr>
      <vt:lpstr>FortbildnerFolien</vt:lpstr>
      <vt:lpstr>Stochastik kompakt  Baustein 1: Einstieg in die Stochastik mit Hilfe des Spiels „Differenz trifft“ </vt:lpstr>
      <vt:lpstr>Hinweise zu den Lizenzbedingungen</vt:lpstr>
      <vt:lpstr>Gliederung</vt:lpstr>
      <vt:lpstr>Mögliche Fragen  bei der Unterrichtsplanung</vt:lpstr>
      <vt:lpstr>Voraussetzungen</vt:lpstr>
      <vt:lpstr>Was sollten die Schülerinnen und Schüler eigentlich können?</vt:lpstr>
      <vt:lpstr>Was sollten die Schülerinnen und Schüler eigentlich können?</vt:lpstr>
      <vt:lpstr>Was sollten die Schülerinnen und Schüler eigentlich können?</vt:lpstr>
      <vt:lpstr>Grundlagen</vt:lpstr>
      <vt:lpstr>Grundlagen:</vt:lpstr>
      <vt:lpstr>Grundlagen:</vt:lpstr>
      <vt:lpstr>Grundlagen:</vt:lpstr>
      <vt:lpstr>Grundlagen:</vt:lpstr>
      <vt:lpstr>Grundlagen:</vt:lpstr>
      <vt:lpstr>Grundlagen:</vt:lpstr>
      <vt:lpstr>Grundlagen:</vt:lpstr>
      <vt:lpstr>Voraussetzungen</vt:lpstr>
      <vt:lpstr>Kartenabfrage: [max. 15 min]</vt:lpstr>
      <vt:lpstr>Gliederung</vt:lpstr>
      <vt:lpstr>Spielregeln „Differenz trifft“</vt:lpstr>
      <vt:lpstr>Diskussion zum Spielblatt „Differenz trifft“</vt:lpstr>
      <vt:lpstr>Gewinnstrategien</vt:lpstr>
      <vt:lpstr>Zentrale Fragen</vt:lpstr>
      <vt:lpstr>Zentrale Fragen</vt:lpstr>
      <vt:lpstr>Strategien</vt:lpstr>
      <vt:lpstr>Experimentelles Vorgehen</vt:lpstr>
      <vt:lpstr>Experimentelles Vorgehen</vt:lpstr>
      <vt:lpstr>Methode 1: Experimente</vt:lpstr>
      <vt:lpstr>Methode 1: Experimente</vt:lpstr>
      <vt:lpstr>Methode 2: Systematisches Zählen („Kombinatorik“)</vt:lpstr>
      <vt:lpstr>Auszählen der Kombinationen</vt:lpstr>
      <vt:lpstr>Auszählen der Kombinationen</vt:lpstr>
      <vt:lpstr>Auszählen der Kombinationen</vt:lpstr>
      <vt:lpstr>Auszählen der Kombinationen</vt:lpstr>
      <vt:lpstr>Visualisierung </vt:lpstr>
      <vt:lpstr>Modell Daten-Vergleich: Modell 1 ist wesentlich besser mit den Daten verträglich </vt:lpstr>
      <vt:lpstr>Wahrscheinlichkeiten der verschiedenen Modelle</vt:lpstr>
      <vt:lpstr>Wahrscheinlichkeiten des Modells 2 b)</vt:lpstr>
      <vt:lpstr>Zwischenfazit : Methoden</vt:lpstr>
      <vt:lpstr>Praxisphase: Simulationen</vt:lpstr>
      <vt:lpstr>Simulation</vt:lpstr>
      <vt:lpstr>Die „Wahrscheinlichkeits-Strategie“ für „Differenz trifft“</vt:lpstr>
      <vt:lpstr>Vergleich von Theorie und Daten</vt:lpstr>
      <vt:lpstr>Vorteile des Beispiels</vt:lpstr>
      <vt:lpstr>Gliederung</vt:lpstr>
      <vt:lpstr>Diskussion: Unterrichtliches Vorgehen</vt:lpstr>
      <vt:lpstr>Diskussionsphase: Einsatz von Simulationen</vt:lpstr>
      <vt:lpstr>Stufen des Simulationseinsatzes im Unterricht</vt:lpstr>
      <vt:lpstr>Stufen des Simulationseinsatzes im Unterricht – Einschätzungen</vt:lpstr>
      <vt:lpstr>Stufen des Simulationseinsatzes im Unterricht – Einschätzungen</vt:lpstr>
      <vt:lpstr>Stufen des Simulationseinsatzes im Unterricht – Einschätzungen</vt:lpstr>
      <vt:lpstr>Stufen des Simulationseinsatzes im Unterricht – Einschätzungen</vt:lpstr>
      <vt:lpstr>Stufen des Simulationseinsatzes im Unterricht – Einschätzungen</vt:lpstr>
      <vt:lpstr>Hinweis</vt:lpstr>
      <vt:lpstr>Das 10/20-Testproblem (Fortbildungsbaustein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Stochastik kompakt Fortbildungsbaustein 1:</dc:title>
  <dc:creator>ralfn</dc:creator>
  <cp:lastModifiedBy>Ralf</cp:lastModifiedBy>
  <cp:revision>72</cp:revision>
  <dcterms:created xsi:type="dcterms:W3CDTF">2017-05-22T08:02:44Z</dcterms:created>
  <dcterms:modified xsi:type="dcterms:W3CDTF">2021-06-18T06:43:35Z</dcterms:modified>
</cp:coreProperties>
</file>