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727" r:id="rId2"/>
    <p:sldMasterId id="2147483741" r:id="rId3"/>
  </p:sldMasterIdLst>
  <p:notesMasterIdLst>
    <p:notesMasterId r:id="rId57"/>
  </p:notesMasterIdLst>
  <p:handoutMasterIdLst>
    <p:handoutMasterId r:id="rId58"/>
  </p:handoutMasterIdLst>
  <p:sldIdLst>
    <p:sldId id="338" r:id="rId4"/>
    <p:sldId id="354" r:id="rId5"/>
    <p:sldId id="294" r:id="rId6"/>
    <p:sldId id="339" r:id="rId7"/>
    <p:sldId id="340" r:id="rId8"/>
    <p:sldId id="341" r:id="rId9"/>
    <p:sldId id="342" r:id="rId10"/>
    <p:sldId id="343" r:id="rId11"/>
    <p:sldId id="344" r:id="rId12"/>
    <p:sldId id="345" r:id="rId13"/>
    <p:sldId id="346" r:id="rId14"/>
    <p:sldId id="347" r:id="rId15"/>
    <p:sldId id="348" r:id="rId16"/>
    <p:sldId id="349" r:id="rId17"/>
    <p:sldId id="350" r:id="rId18"/>
    <p:sldId id="351" r:id="rId19"/>
    <p:sldId id="352" r:id="rId20"/>
    <p:sldId id="353" r:id="rId21"/>
    <p:sldId id="298" r:id="rId22"/>
    <p:sldId id="317" r:id="rId23"/>
    <p:sldId id="274" r:id="rId24"/>
    <p:sldId id="275" r:id="rId25"/>
    <p:sldId id="293" r:id="rId26"/>
    <p:sldId id="276" r:id="rId27"/>
    <p:sldId id="301" r:id="rId28"/>
    <p:sldId id="300" r:id="rId29"/>
    <p:sldId id="302" r:id="rId30"/>
    <p:sldId id="278" r:id="rId31"/>
    <p:sldId id="279" r:id="rId32"/>
    <p:sldId id="280" r:id="rId33"/>
    <p:sldId id="281" r:id="rId34"/>
    <p:sldId id="315" r:id="rId35"/>
    <p:sldId id="303" r:id="rId36"/>
    <p:sldId id="304" r:id="rId37"/>
    <p:sldId id="283" r:id="rId38"/>
    <p:sldId id="284" r:id="rId39"/>
    <p:sldId id="305" r:id="rId40"/>
    <p:sldId id="323" r:id="rId41"/>
    <p:sldId id="306" r:id="rId42"/>
    <p:sldId id="285" r:id="rId43"/>
    <p:sldId id="322" r:id="rId44"/>
    <p:sldId id="318" r:id="rId45"/>
    <p:sldId id="319" r:id="rId46"/>
    <p:sldId id="324" r:id="rId47"/>
    <p:sldId id="296" r:id="rId48"/>
    <p:sldId id="286" r:id="rId49"/>
    <p:sldId id="297" r:id="rId50"/>
    <p:sldId id="288" r:id="rId51"/>
    <p:sldId id="289" r:id="rId52"/>
    <p:sldId id="290" r:id="rId53"/>
    <p:sldId id="355" r:id="rId54"/>
    <p:sldId id="337" r:id="rId55"/>
    <p:sldId id="292" r:id="rId56"/>
  </p:sldIdLst>
  <p:sldSz cx="9144000" cy="6858000" type="screen4x3"/>
  <p:notesSz cx="6858000" cy="9144000"/>
  <p:defaultTextStyle>
    <a:defPPr>
      <a:defRPr lang="de-DE"/>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extLst>
    <p:ext uri="{521415D9-36F7-43E2-AB2F-B90AF26B5E84}">
      <p14:sectionLst xmlns:p14="http://schemas.microsoft.com/office/powerpoint/2010/main">
        <p14:section name="Standardabschnitt" id="{4A2690E9-2C12-A949-B59B-6B04F8004869}">
          <p14:sldIdLst>
            <p14:sldId id="338"/>
            <p14:sldId id="354"/>
            <p14:sldId id="294"/>
            <p14:sldId id="339"/>
            <p14:sldId id="340"/>
            <p14:sldId id="341"/>
            <p14:sldId id="342"/>
            <p14:sldId id="343"/>
            <p14:sldId id="344"/>
            <p14:sldId id="345"/>
            <p14:sldId id="346"/>
            <p14:sldId id="347"/>
            <p14:sldId id="348"/>
            <p14:sldId id="349"/>
            <p14:sldId id="350"/>
            <p14:sldId id="351"/>
            <p14:sldId id="352"/>
            <p14:sldId id="353"/>
            <p14:sldId id="298"/>
            <p14:sldId id="317"/>
            <p14:sldId id="274"/>
            <p14:sldId id="275"/>
            <p14:sldId id="293"/>
            <p14:sldId id="276"/>
            <p14:sldId id="301"/>
            <p14:sldId id="300"/>
            <p14:sldId id="302"/>
            <p14:sldId id="278"/>
            <p14:sldId id="279"/>
            <p14:sldId id="280"/>
            <p14:sldId id="281"/>
            <p14:sldId id="315"/>
            <p14:sldId id="303"/>
            <p14:sldId id="304"/>
            <p14:sldId id="283"/>
            <p14:sldId id="284"/>
            <p14:sldId id="305"/>
            <p14:sldId id="323"/>
            <p14:sldId id="306"/>
            <p14:sldId id="285"/>
            <p14:sldId id="322"/>
            <p14:sldId id="318"/>
            <p14:sldId id="319"/>
            <p14:sldId id="324"/>
            <p14:sldId id="296"/>
            <p14:sldId id="286"/>
            <p14:sldId id="297"/>
            <p14:sldId id="288"/>
            <p14:sldId id="289"/>
            <p14:sldId id="290"/>
            <p14:sldId id="355"/>
            <p14:sldId id="337"/>
            <p14:sldId id="292"/>
          </p14:sldIdLst>
        </p14:section>
      </p14:sectionLst>
    </p:ext>
    <p:ext uri="{EFAFB233-063F-42B5-8137-9DF3F51BA10A}">
      <p15:sldGuideLst xmlns:p15="http://schemas.microsoft.com/office/powerpoint/2012/main">
        <p15:guide id="1" orient="horz" pos="380">
          <p15:clr>
            <a:srgbClr val="A4A3A4"/>
          </p15:clr>
        </p15:guide>
        <p15:guide id="2" pos="2880">
          <p15:clr>
            <a:srgbClr val="A4A3A4"/>
          </p15:clr>
        </p15:guide>
        <p15:guide id="3" orient="horz" pos="743">
          <p15:clr>
            <a:srgbClr val="A4A3A4"/>
          </p15:clr>
        </p15:guide>
        <p15:guide id="4" pos="5623">
          <p15:clr>
            <a:srgbClr val="A4A3A4"/>
          </p15:clr>
        </p15:guide>
        <p15:guide id="5" orient="horz" pos="451">
          <p15:clr>
            <a:srgbClr val="A4A3A4"/>
          </p15:clr>
        </p15:guide>
        <p15:guide id="6" pos="378">
          <p15:clr>
            <a:srgbClr val="A4A3A4"/>
          </p15:clr>
        </p15:guide>
        <p15:guide id="7" orient="horz">
          <p15:clr>
            <a:srgbClr val="A4A3A4"/>
          </p15:clr>
        </p15:guide>
        <p15:guide id="8" pos="5759">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9" name="Dr. Rolf Biehler" initials="DRB [16]" lastIdx="1" clrIdx="28">
    <p:extLst/>
  </p:cmAuthor>
  <p:cmAuthor id="1" name="Peter Pancakes" initials="PP" lastIdx="1" clrIdx="0">
    <p:extLst/>
  </p:cmAuthor>
  <p:cmAuthor id="30" name="Dr. Rolf Biehler" initials="DRB [17]" lastIdx="1" clrIdx="29">
    <p:extLst/>
  </p:cmAuthor>
  <p:cmAuthor id="2" name="Steffen Lünne" initials="stl" lastIdx="1" clrIdx="1">
    <p:extLst/>
  </p:cmAuthor>
  <p:cmAuthor id="3" name="Steffen Lünne" initials="stl [2]" lastIdx="1" clrIdx="2">
    <p:extLst/>
  </p:cmAuthor>
  <p:cmAuthor id="4" name="Steffen Lünne" initials="stl [3]" lastIdx="1" clrIdx="3">
    <p:extLst/>
  </p:cmAuthor>
  <p:cmAuthor id="5" name="Steffen Lünne" initials="stl [4]" lastIdx="1" clrIdx="4">
    <p:extLst/>
  </p:cmAuthor>
  <p:cmAuthor id="35" name="admin-friedrich" initials="a" lastIdx="6" clrIdx="30">
    <p:extLst/>
  </p:cmAuthor>
  <p:cmAuthor id="6" name="Steffen Lünne" initials="stl [5]" lastIdx="1" clrIdx="5">
    <p:extLst/>
  </p:cmAuthor>
  <p:cmAuthor id="7" name="Steffen Lünne" initials="stl [6]" lastIdx="1" clrIdx="6">
    <p:extLst/>
  </p:cmAuthor>
  <p:cmAuthor id="36" name="Ralf" initials="R" lastIdx="15" clrIdx="31">
    <p:extLst/>
  </p:cmAuthor>
  <p:cmAuthor id="8" name="Steffen Lünne" initials="stl [7]" lastIdx="1" clrIdx="7">
    <p:extLst/>
  </p:cmAuthor>
  <p:cmAuthor id="9" name="Steffen Lünne" initials="stl [8]" lastIdx="1" clrIdx="8">
    <p:extLst/>
  </p:cmAuthor>
  <p:cmAuthor id="10" name="Steffen Lünne" initials="stl [9]" lastIdx="1" clrIdx="9">
    <p:extLst/>
  </p:cmAuthor>
  <p:cmAuthor id="11" name="Steffen Lünne" initials="stl [10]" lastIdx="1" clrIdx="10">
    <p:extLst/>
  </p:cmAuthor>
  <p:cmAuthor id="12" name="Steffen Lünne" initials="stl [11]" lastIdx="1" clrIdx="11">
    <p:extLst/>
  </p:cmAuthor>
  <p:cmAuthor id="13" name="Steffen Lünne" initials="stl [12]" lastIdx="1" clrIdx="12">
    <p:extLst/>
  </p:cmAuthor>
  <p:cmAuthor id="14" name="Dr. Rolf Biehler" initials="DRB" lastIdx="13" clrIdx="13">
    <p:extLst/>
  </p:cmAuthor>
  <p:cmAuthor id="15" name="Dr. Rolf Biehler" initials="DRB [2]" lastIdx="1" clrIdx="14">
    <p:extLst/>
  </p:cmAuthor>
  <p:cmAuthor id="16" name="Dr. Rolf Biehler" initials="DRB [3]" lastIdx="1" clrIdx="15">
    <p:extLst/>
  </p:cmAuthor>
  <p:cmAuthor id="17" name="Dr. Rolf Biehler" initials="DRB [4]" lastIdx="1" clrIdx="16">
    <p:extLst/>
  </p:cmAuthor>
  <p:cmAuthor id="18" name="Dr. Rolf Biehler" initials="DRB [5]" lastIdx="1" clrIdx="17">
    <p:extLst/>
  </p:cmAuthor>
  <p:cmAuthor id="19" name="Dr. Rolf Biehler" initials="DRB [6]" lastIdx="1" clrIdx="18">
    <p:extLst/>
  </p:cmAuthor>
  <p:cmAuthor id="20" name="Dr. Rolf Biehler" initials="DRB [7]" lastIdx="1" clrIdx="19">
    <p:extLst/>
  </p:cmAuthor>
  <p:cmAuthor id="21" name="Dr. Rolf Biehler" initials="DRB [8]" lastIdx="1" clrIdx="20">
    <p:extLst/>
  </p:cmAuthor>
  <p:cmAuthor id="22" name="Dr. Rolf Biehler" initials="DRB [9]" lastIdx="1" clrIdx="21">
    <p:extLst/>
  </p:cmAuthor>
  <p:cmAuthor id="23" name="Dr. Rolf Biehler" initials="DRB [10]" lastIdx="1" clrIdx="22">
    <p:extLst/>
  </p:cmAuthor>
  <p:cmAuthor id="24" name="Dr. Rolf Biehler" initials="DRB [11]" lastIdx="1" clrIdx="23">
    <p:extLst/>
  </p:cmAuthor>
  <p:cmAuthor id="25" name="Dr. Rolf Biehler" initials="DRB [12]" lastIdx="1" clrIdx="24">
    <p:extLst/>
  </p:cmAuthor>
  <p:cmAuthor id="26" name="Dr. Rolf Biehler" initials="DRB [13]" lastIdx="1" clrIdx="25">
    <p:extLst/>
  </p:cmAuthor>
  <p:cmAuthor id="27" name="Dr. Rolf Biehler" initials="DRB [14]" lastIdx="1" clrIdx="26">
    <p:extLst/>
  </p:cmAuthor>
  <p:cmAuthor id="28" name="Dr. Rolf Biehler" initials="DRB [15]" lastIdx="1" clrIdx="27">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A63F"/>
    <a:srgbClr val="327A86"/>
    <a:srgbClr val="D6E4E7"/>
    <a:srgbClr val="FF6600"/>
    <a:srgbClr val="BBE0E3"/>
    <a:srgbClr val="A6A6A6"/>
    <a:srgbClr val="EAEDF0"/>
    <a:srgbClr val="C5F9EF"/>
    <a:srgbClr val="1B9F99"/>
    <a:srgbClr val="EAED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91" autoAdjust="0"/>
    <p:restoredTop sz="81924" autoAdjust="0"/>
  </p:normalViewPr>
  <p:slideViewPr>
    <p:cSldViewPr>
      <p:cViewPr varScale="1">
        <p:scale>
          <a:sx n="89" d="100"/>
          <a:sy n="89" d="100"/>
        </p:scale>
        <p:origin x="1542" y="84"/>
      </p:cViewPr>
      <p:guideLst>
        <p:guide orient="horz" pos="380"/>
        <p:guide pos="2880"/>
        <p:guide orient="horz" pos="743"/>
        <p:guide pos="5623"/>
        <p:guide orient="horz" pos="451"/>
        <p:guide pos="378"/>
        <p:guide orient="horz"/>
        <p:guide pos="5759"/>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handoutMaster" Target="handoutMasters/handoutMaster1.xml"/><Relationship Id="rId5" Type="http://schemas.openxmlformats.org/officeDocument/2006/relationships/slide" Target="slides/slide2.xml"/><Relationship Id="rId61" Type="http://schemas.openxmlformats.org/officeDocument/2006/relationships/viewProps" Target="view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commentAuthors" Target="commentAuthor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notesMaster" Target="notesMasters/notesMaster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C42287-BBCD-194E-8FCC-4BC0753B332B}" type="datetimeFigureOut">
              <a:rPr lang="de-DE" smtClean="0"/>
              <a:t>18.06.2021</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2F6D5D-152F-9C4D-8D9D-F0D4C7E2218B}" type="slidenum">
              <a:rPr lang="de-DE" smtClean="0"/>
              <a:t>‹Nr.›</a:t>
            </a:fld>
            <a:endParaRPr lang="de-DE"/>
          </a:p>
        </p:txBody>
      </p:sp>
    </p:spTree>
    <p:extLst>
      <p:ext uri="{BB962C8B-B14F-4D97-AF65-F5344CB8AC3E}">
        <p14:creationId xmlns:p14="http://schemas.microsoft.com/office/powerpoint/2010/main" val="4694026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de-DE"/>
          </a:p>
        </p:txBody>
      </p:sp>
      <p:sp>
        <p:nvSpPr>
          <p:cNvPr id="102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de-DE"/>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02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de-DE"/>
          </a:p>
        </p:txBody>
      </p:sp>
      <p:sp>
        <p:nvSpPr>
          <p:cNvPr id="102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FAF12454-57A3-5346-8AD1-8A7E704F94A5}" type="slidenum">
              <a:rPr lang="de-DE"/>
              <a:pPr/>
              <a:t>‹Nr.›</a:t>
            </a:fld>
            <a:endParaRPr lang="de-DE"/>
          </a:p>
        </p:txBody>
      </p:sp>
    </p:spTree>
    <p:extLst>
      <p:ext uri="{BB962C8B-B14F-4D97-AF65-F5344CB8AC3E}">
        <p14:creationId xmlns:p14="http://schemas.microsoft.com/office/powerpoint/2010/main" val="2294540302"/>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fontAlgn="base">
      <a:spcBef>
        <a:spcPct val="30000"/>
      </a:spcBef>
      <a:spcAft>
        <a:spcPct val="0"/>
      </a:spcAft>
      <a:defRPr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1</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7511256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8F49B0EB-60CF-4256-89FB-EEEC3E3CD04F}" type="slidenum">
              <a:rPr lang="de-DE" smtClean="0"/>
              <a:t>11</a:t>
            </a:fld>
            <a:endParaRPr lang="de-DE" dirty="0"/>
          </a:p>
        </p:txBody>
      </p:sp>
    </p:spTree>
    <p:extLst>
      <p:ext uri="{BB962C8B-B14F-4D97-AF65-F5344CB8AC3E}">
        <p14:creationId xmlns:p14="http://schemas.microsoft.com/office/powerpoint/2010/main" val="1186844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12</a:t>
            </a:fld>
            <a:endParaRPr lang="de-DE" dirty="0"/>
          </a:p>
        </p:txBody>
      </p:sp>
    </p:spTree>
    <p:extLst>
      <p:ext uri="{BB962C8B-B14F-4D97-AF65-F5344CB8AC3E}">
        <p14:creationId xmlns:p14="http://schemas.microsoft.com/office/powerpoint/2010/main" val="38494326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652812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14</a:t>
            </a:fld>
            <a:endParaRPr lang="de-DE" dirty="0"/>
          </a:p>
        </p:txBody>
      </p:sp>
    </p:spTree>
    <p:extLst>
      <p:ext uri="{BB962C8B-B14F-4D97-AF65-F5344CB8AC3E}">
        <p14:creationId xmlns:p14="http://schemas.microsoft.com/office/powerpoint/2010/main" val="4584925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8F49B0EB-60CF-4256-89FB-EEEC3E3CD04F}" type="slidenum">
              <a:rPr lang="de-DE" smtClean="0"/>
              <a:t>15</a:t>
            </a:fld>
            <a:endParaRPr lang="de-DE" dirty="0"/>
          </a:p>
        </p:txBody>
      </p:sp>
    </p:spTree>
    <p:extLst>
      <p:ext uri="{BB962C8B-B14F-4D97-AF65-F5344CB8AC3E}">
        <p14:creationId xmlns:p14="http://schemas.microsoft.com/office/powerpoint/2010/main" val="42484981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16</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3996544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17</a:t>
            </a:fld>
            <a:endParaRPr lang="de-DE"/>
          </a:p>
        </p:txBody>
      </p:sp>
    </p:spTree>
    <p:extLst>
      <p:ext uri="{BB962C8B-B14F-4D97-AF65-F5344CB8AC3E}">
        <p14:creationId xmlns:p14="http://schemas.microsoft.com/office/powerpoint/2010/main" val="17158748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eaLnBrk="0" fontAlgn="base" hangingPunct="0">
              <a:spcBef>
                <a:spcPct val="0"/>
              </a:spcBef>
              <a:spcAft>
                <a:spcPct val="0"/>
              </a:spcAft>
              <a:defRPr/>
            </a:pPr>
            <a:fld id="{FAF12454-57A3-5346-8AD1-8A7E704F94A5}" type="slidenum">
              <a:rPr lang="de-DE" smtClean="0">
                <a:solidFill>
                  <a:srgbClr val="000000"/>
                </a:solidFill>
                <a:latin typeface="Arial" charset="0"/>
                <a:ea typeface="ＭＳ Ｐゴシック" charset="-128"/>
              </a:rPr>
              <a:pPr eaLnBrk="0" fontAlgn="base" hangingPunct="0">
                <a:spcBef>
                  <a:spcPct val="0"/>
                </a:spcBef>
                <a:spcAft>
                  <a:spcPct val="0"/>
                </a:spcAft>
                <a:defRPr/>
              </a:pPr>
              <a:t>18</a:t>
            </a:fld>
            <a:endParaRPr lang="de-DE">
              <a:solidFill>
                <a:srgbClr val="000000"/>
              </a:solidFill>
              <a:latin typeface="Arial" charset="0"/>
              <a:ea typeface="ＭＳ Ｐゴシック" charset="-128"/>
            </a:endParaRPr>
          </a:p>
        </p:txBody>
      </p:sp>
    </p:spTree>
    <p:extLst>
      <p:ext uri="{BB962C8B-B14F-4D97-AF65-F5344CB8AC3E}">
        <p14:creationId xmlns:p14="http://schemas.microsoft.com/office/powerpoint/2010/main" val="16558359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de-DE" dirty="0" smtClean="0"/>
                  <a:t>Fortbildungsbaustein</a:t>
                </a:r>
                <a:r>
                  <a:rPr lang="de-DE" baseline="0" dirty="0" smtClean="0"/>
                  <a:t> </a:t>
                </a:r>
                <a:r>
                  <a:rPr lang="de-DE" dirty="0" smtClean="0"/>
                  <a:t>„Differenz trifft“: Kombinatorische Überlegungen mit Experimenten oder Simulationen helfen zu entscheiden, welche</a:t>
                </a:r>
                <a:r>
                  <a:rPr lang="de-DE" baseline="0" dirty="0" smtClean="0"/>
                  <a:t> Chipverteilung geeignet ist.</a:t>
                </a:r>
              </a:p>
              <a:p>
                <a:endParaRPr lang="de-DE" baseline="0" dirty="0" smtClean="0"/>
              </a:p>
              <a:p>
                <a:r>
                  <a:rPr lang="de-DE" baseline="0" dirty="0" smtClean="0"/>
                  <a:t>Das „</a:t>
                </a:r>
                <a:r>
                  <a:rPr lang="de-DE" dirty="0" smtClean="0"/>
                  <a:t>10/20-Testproblem </a:t>
                </a:r>
                <a:r>
                  <a:rPr lang="de-DE" baseline="0" dirty="0" smtClean="0"/>
                  <a:t>“ unterscheidet sich insofern, als dass hier keine Kombinatorik möglich ist. </a:t>
                </a:r>
              </a:p>
              <a:p>
                <a:r>
                  <a:rPr lang="de-DE" baseline="0" dirty="0" smtClean="0"/>
                  <a:t>Es kann den Weg über den „Gesetz der großen Zahl“ zum </a:t>
                </a:r>
                <a14:m>
                  <m:oMath xmlns:m="http://schemas.openxmlformats.org/officeDocument/2006/math">
                    <m:f>
                      <m:fPr>
                        <m:ctrlPr>
                          <a:rPr lang="de-DE" b="0" i="1" baseline="0" smtClean="0">
                            <a:latin typeface="Cambria Math" panose="02040503050406030204" pitchFamily="18" charset="0"/>
                          </a:rPr>
                        </m:ctrlPr>
                      </m:fPr>
                      <m:num>
                        <m:r>
                          <a:rPr lang="de-DE" b="0" i="1" baseline="0" smtClean="0">
                            <a:latin typeface="Cambria Math" panose="02040503050406030204" pitchFamily="18" charset="0"/>
                          </a:rPr>
                          <m:t>1</m:t>
                        </m:r>
                      </m:num>
                      <m:den>
                        <m:rad>
                          <m:radPr>
                            <m:degHide m:val="on"/>
                            <m:ctrlPr>
                              <a:rPr lang="de-DE" b="0" i="1" baseline="0" smtClean="0">
                                <a:latin typeface="Cambria Math" panose="02040503050406030204" pitchFamily="18" charset="0"/>
                              </a:rPr>
                            </m:ctrlPr>
                          </m:radPr>
                          <m:deg/>
                          <m:e>
                            <m:r>
                              <a:rPr lang="de-DE" b="0" i="1" baseline="0" smtClean="0">
                                <a:latin typeface="Cambria Math" panose="02040503050406030204" pitchFamily="18" charset="0"/>
                              </a:rPr>
                              <m:t>𝑛</m:t>
                            </m:r>
                          </m:e>
                        </m:rad>
                      </m:den>
                    </m:f>
                  </m:oMath>
                </a14:m>
                <a:r>
                  <a:rPr lang="de-DE" dirty="0" smtClean="0"/>
                  <a:t>-Gesetz ebnen,</a:t>
                </a:r>
                <a:r>
                  <a:rPr lang="de-DE" baseline="0" dirty="0" smtClean="0"/>
                  <a:t> also zur Antwort auf die Frage, wie genau eine Simulation ist.</a:t>
                </a:r>
                <a:endParaRPr lang="de-DE" dirty="0" smtClean="0"/>
              </a:p>
              <a:p>
                <a:endParaRPr lang="de-DE" dirty="0"/>
              </a:p>
              <a:p>
                <a:endParaRPr lang="de-DE" dirty="0"/>
              </a:p>
            </p:txBody>
          </p:sp>
        </mc:Choice>
        <mc:Fallback xmlns="">
          <p:sp>
            <p:nvSpPr>
              <p:cNvPr id="3" name="Notizenplatzhalter 2"/>
              <p:cNvSpPr>
                <a:spLocks noGrp="1"/>
              </p:cNvSpPr>
              <p:nvPr>
                <p:ph type="body" idx="1"/>
              </p:nvPr>
            </p:nvSpPr>
            <p:spPr/>
            <p:txBody>
              <a:bodyPr/>
              <a:lstStyle/>
              <a:p>
                <a:r>
                  <a:rPr lang="de-DE" dirty="0" smtClean="0"/>
                  <a:t>Fortbildungsbaustein</a:t>
                </a:r>
                <a:r>
                  <a:rPr lang="de-DE" baseline="0" dirty="0" smtClean="0"/>
                  <a:t> </a:t>
                </a:r>
                <a:r>
                  <a:rPr lang="de-DE" dirty="0" smtClean="0"/>
                  <a:t>„Differenz trifft“: Kombinatorischen Überlegungen mit Experimenten oder Simulationen helfen zu entscheiden, welche</a:t>
                </a:r>
                <a:r>
                  <a:rPr lang="de-DE" baseline="0" dirty="0" smtClean="0"/>
                  <a:t> Chipverteilung geeignet ist.</a:t>
                </a:r>
              </a:p>
              <a:p>
                <a:endParaRPr lang="de-DE" baseline="0" dirty="0" smtClean="0"/>
              </a:p>
              <a:p>
                <a:r>
                  <a:rPr lang="de-DE" baseline="0" dirty="0" smtClean="0"/>
                  <a:t>Das „10-20-Testproblem“ unterscheidet sich in sofern, als dass hier keine Kombinatorik möglich ist. </a:t>
                </a:r>
              </a:p>
              <a:p>
                <a:r>
                  <a:rPr lang="de-DE" baseline="0" dirty="0" smtClean="0"/>
                  <a:t>Es kann den Weg über dem „Gesetz der großen Zahl“ zum </a:t>
                </a:r>
                <a:r>
                  <a:rPr lang="de-DE" b="0" i="0" baseline="0" smtClean="0">
                    <a:latin typeface="Cambria Math" panose="02040503050406030204" pitchFamily="18" charset="0"/>
                  </a:rPr>
                  <a:t>1/√𝑛</a:t>
                </a:r>
                <a:r>
                  <a:rPr lang="de-DE" dirty="0" smtClean="0"/>
                  <a:t>-Gesetz ebnen,</a:t>
                </a:r>
                <a:r>
                  <a:rPr lang="de-DE" baseline="0" dirty="0" smtClean="0"/>
                  <a:t> also zur Antwort auf die Frage, wie genau eine Simulation ist.</a:t>
                </a:r>
                <a:endParaRPr lang="de-DE" dirty="0" smtClean="0"/>
              </a:p>
              <a:p>
                <a:endParaRPr lang="de-DE" dirty="0"/>
              </a:p>
              <a:p>
                <a:endParaRPr lang="de-DE" dirty="0"/>
              </a:p>
            </p:txBody>
          </p:sp>
        </mc:Fallback>
      </mc:AlternateContent>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202630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Alternativ zu V01</a:t>
            </a:r>
            <a:r>
              <a:rPr lang="de-DE" baseline="0" dirty="0" smtClean="0"/>
              <a:t> des Arbeitsblattes kann auch V02 eingesetzt werden, bei dem die Auswertung schneller stattfindet, aber es gehen statistische Daten verloren.  </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20</a:t>
            </a:fld>
            <a:endParaRPr lang="de-DE"/>
          </a:p>
        </p:txBody>
      </p:sp>
    </p:spTree>
    <p:extLst>
      <p:ext uri="{BB962C8B-B14F-4D97-AF65-F5344CB8AC3E}">
        <p14:creationId xmlns:p14="http://schemas.microsoft.com/office/powerpoint/2010/main" val="1413214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a:t>
            </a:fld>
            <a:endParaRPr lang="de-DE"/>
          </a:p>
        </p:txBody>
      </p:sp>
    </p:spTree>
    <p:extLst>
      <p:ext uri="{BB962C8B-B14F-4D97-AF65-F5344CB8AC3E}">
        <p14:creationId xmlns:p14="http://schemas.microsoft.com/office/powerpoint/2010/main" val="10514295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000" baseline="0" dirty="0" smtClean="0">
                <a:latin typeface="+mj-lt"/>
              </a:rPr>
              <a:t>Da sich je nach Gruppe in der Vergangenheit unterschiedliche Aufteilungen ergeben haben und auch immer andere Begründungen genannt wurden, kann man hier nur schwer einen Erwartungshorizont möglicher </a:t>
            </a:r>
            <a:r>
              <a:rPr lang="de-DE" sz="1000" baseline="0" dirty="0" err="1" smtClean="0">
                <a:latin typeface="+mj-lt"/>
              </a:rPr>
              <a:t>TeilnehmerInnen</a:t>
            </a:r>
            <a:r>
              <a:rPr lang="de-DE" sz="1000" baseline="0" dirty="0" smtClean="0">
                <a:latin typeface="+mj-lt"/>
              </a:rPr>
              <a:t>-Meldungen auflisten. Man muss an dieser Stelle also spontan reagieren und auf die Meldungen eingehen. </a:t>
            </a:r>
          </a:p>
          <a:p>
            <a:r>
              <a:rPr lang="de-DE" sz="1000" baseline="0" dirty="0" smtClean="0">
                <a:latin typeface="+mj-lt"/>
              </a:rPr>
              <a:t>Einige rechnerische Begründungen der </a:t>
            </a:r>
            <a:r>
              <a:rPr lang="de-DE" sz="1000" baseline="0" dirty="0" err="1" smtClean="0">
                <a:latin typeface="+mj-lt"/>
              </a:rPr>
              <a:t>TeilnehmerInnen</a:t>
            </a:r>
            <a:r>
              <a:rPr lang="de-DE" sz="1000" baseline="0" dirty="0" smtClean="0">
                <a:latin typeface="+mj-lt"/>
              </a:rPr>
              <a:t> für ihre Wahl des 10er-Testes sind häufiger vorgekommen und lauteten wie folgt: </a:t>
            </a:r>
          </a:p>
          <a:p>
            <a:endParaRPr lang="de-DE" sz="1000" baseline="0" dirty="0" smtClean="0">
              <a:latin typeface="+mj-lt"/>
            </a:endParaRPr>
          </a:p>
          <a:p>
            <a:pPr marL="171450" indent="-171450">
              <a:buFontTx/>
              <a:buChar char="-"/>
            </a:pPr>
            <a:r>
              <a:rPr lang="de-DE" sz="1000" b="0" i="1" u="none" strike="noStrike" kern="1200" dirty="0" smtClean="0">
                <a:solidFill>
                  <a:schemeClr val="tx1"/>
                </a:solidFill>
                <a:effectLst/>
                <a:latin typeface="+mj-lt"/>
                <a:ea typeface="ＭＳ Ｐゴシック" charset="-128"/>
                <a:cs typeface="ＭＳ Ｐゴシック" charset="-128"/>
              </a:rPr>
              <a:t>„Mein Bauchgefühl sagt beide gleich, wenn ich mit kumulativen </a:t>
            </a:r>
            <a:r>
              <a:rPr lang="de-DE" sz="1000" b="0" i="1" u="none" strike="noStrike" kern="1200" dirty="0" err="1" smtClean="0">
                <a:solidFill>
                  <a:schemeClr val="tx1"/>
                </a:solidFill>
                <a:effectLst/>
                <a:latin typeface="+mj-lt"/>
                <a:ea typeface="ＭＳ Ｐゴシック" charset="-128"/>
                <a:cs typeface="ＭＳ Ｐゴシック" charset="-128"/>
              </a:rPr>
              <a:t>Ws</a:t>
            </a:r>
            <a:r>
              <a:rPr lang="de-DE" sz="1000" b="0" i="1" u="none" strike="noStrike" kern="1200" dirty="0" smtClean="0">
                <a:solidFill>
                  <a:schemeClr val="tx1"/>
                </a:solidFill>
                <a:effectLst/>
                <a:latin typeface="+mj-lt"/>
                <a:ea typeface="ＭＳ Ｐゴシック" charset="-128"/>
                <a:cs typeface="ＭＳ Ｐゴシック" charset="-128"/>
              </a:rPr>
              <a:t>. rechne kommt raus, dass Test 10 leichter zu bestehen ist. Ich kann das aber nicht in Verbindung bringen.“ </a:t>
            </a:r>
          </a:p>
          <a:p>
            <a:pPr marL="171450" indent="-171450">
              <a:buFontTx/>
              <a:buChar char="-"/>
            </a:pPr>
            <a:r>
              <a:rPr lang="de-DE" sz="1000" i="1" dirty="0" smtClean="0">
                <a:latin typeface="+mj-lt"/>
              </a:rPr>
              <a:t>„Erst dachte ich egal, dann habe ich kumulierte Wahrscheinlichkeiten berechnet, das zeigt, dass 10er besser ist, aber ich glaube das nicht.”</a:t>
            </a:r>
          </a:p>
          <a:p>
            <a:pPr marL="171450" marR="0" indent="-171450" algn="l" defTabSz="914400" rtl="0" eaLnBrk="1" fontAlgn="base" latinLnBrk="0" hangingPunct="1">
              <a:lnSpc>
                <a:spcPct val="100000"/>
              </a:lnSpc>
              <a:spcBef>
                <a:spcPct val="30000"/>
              </a:spcBef>
              <a:spcAft>
                <a:spcPct val="0"/>
              </a:spcAft>
              <a:buClrTx/>
              <a:buSzTx/>
              <a:buFontTx/>
              <a:buChar char="-"/>
              <a:tabLst/>
              <a:defRPr/>
            </a:pPr>
            <a:r>
              <a:rPr lang="de-DE" sz="1000" b="0" i="1" u="none" strike="noStrike" kern="1200" dirty="0" smtClean="0">
                <a:solidFill>
                  <a:schemeClr val="tx1"/>
                </a:solidFill>
                <a:effectLst/>
                <a:latin typeface="+mj-lt"/>
                <a:ea typeface="ＭＳ Ｐゴシック" charset="-128"/>
                <a:cs typeface="ＭＳ Ｐゴシック" charset="-128"/>
              </a:rPr>
              <a:t>„Wir haben 0,5 hoch 20 mit 0,5 hoch 10 verglichen. Alles richtig zu haben ist beim 10er Test also leichter.</a:t>
            </a:r>
            <a:r>
              <a:rPr lang="de-DE" sz="1000" b="0" i="1" u="none" strike="noStrike" kern="1200" baseline="0" dirty="0" smtClean="0">
                <a:solidFill>
                  <a:schemeClr val="tx1"/>
                </a:solidFill>
                <a:effectLst/>
                <a:latin typeface="+mj-lt"/>
                <a:ea typeface="ＭＳ Ｐゴシック" charset="-128"/>
                <a:cs typeface="ＭＳ Ｐゴシック" charset="-128"/>
              </a:rPr>
              <a:t> </a:t>
            </a:r>
            <a:r>
              <a:rPr lang="de-DE" sz="1000" b="0" i="1" u="none" strike="noStrike" kern="1200" dirty="0" smtClean="0">
                <a:solidFill>
                  <a:schemeClr val="tx1"/>
                </a:solidFill>
                <a:effectLst/>
                <a:latin typeface="+mj-lt"/>
                <a:ea typeface="ＭＳ Ｐゴシック" charset="-128"/>
                <a:cs typeface="ＭＳ Ｐゴシック" charset="-128"/>
              </a:rPr>
              <a:t>Jetzt liegt eine Art Analogieschluss nahe.“</a:t>
            </a:r>
            <a:endParaRPr lang="de-DE" sz="1000" i="1" dirty="0" smtClean="0">
              <a:latin typeface="+mj-lt"/>
            </a:endParaRPr>
          </a:p>
        </p:txBody>
      </p:sp>
      <p:sp>
        <p:nvSpPr>
          <p:cNvPr id="4" name="Foliennummernplatzhalter 3"/>
          <p:cNvSpPr>
            <a:spLocks noGrp="1"/>
          </p:cNvSpPr>
          <p:nvPr>
            <p:ph type="sldNum" sz="quarter" idx="10"/>
          </p:nvPr>
        </p:nvSpPr>
        <p:spPr/>
        <p:txBody>
          <a:bodyPr/>
          <a:lstStyle/>
          <a:p>
            <a:fld id="{FAF12454-57A3-5346-8AD1-8A7E704F94A5}" type="slidenum">
              <a:rPr lang="de-DE" smtClean="0"/>
              <a:pPr/>
              <a:t>21</a:t>
            </a:fld>
            <a:endParaRPr lang="de-DE"/>
          </a:p>
        </p:txBody>
      </p:sp>
    </p:spTree>
    <p:extLst>
      <p:ext uri="{BB962C8B-B14F-4D97-AF65-F5344CB8AC3E}">
        <p14:creationId xmlns:p14="http://schemas.microsoft.com/office/powerpoint/2010/main" val="16191934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rtl="0">
              <a:buFont typeface="Symbol" panose="05050102010706020507" pitchFamily="18" charset="2"/>
              <a:buNone/>
            </a:pPr>
            <a:endParaRPr lang="de-DE" baseline="0" dirty="0" smtClean="0"/>
          </a:p>
        </p:txBody>
      </p:sp>
      <p:sp>
        <p:nvSpPr>
          <p:cNvPr id="4" name="Foliennummernplatzhalter 3"/>
          <p:cNvSpPr>
            <a:spLocks noGrp="1"/>
          </p:cNvSpPr>
          <p:nvPr>
            <p:ph type="sldNum" sz="quarter" idx="10"/>
          </p:nvPr>
        </p:nvSpPr>
        <p:spPr/>
        <p:txBody>
          <a:bodyPr/>
          <a:lstStyle/>
          <a:p>
            <a:fld id="{FAF12454-57A3-5346-8AD1-8A7E704F94A5}" type="slidenum">
              <a:rPr lang="de-DE" smtClean="0"/>
              <a:pPr/>
              <a:t>22</a:t>
            </a:fld>
            <a:endParaRPr lang="de-DE"/>
          </a:p>
        </p:txBody>
      </p:sp>
    </p:spTree>
    <p:extLst>
      <p:ext uri="{BB962C8B-B14F-4D97-AF65-F5344CB8AC3E}">
        <p14:creationId xmlns:p14="http://schemas.microsoft.com/office/powerpoint/2010/main" val="39598387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23</a:t>
            </a:fld>
            <a:endParaRPr lang="de-DE"/>
          </a:p>
        </p:txBody>
      </p:sp>
    </p:spTree>
    <p:extLst>
      <p:ext uri="{BB962C8B-B14F-4D97-AF65-F5344CB8AC3E}">
        <p14:creationId xmlns:p14="http://schemas.microsoft.com/office/powerpoint/2010/main" val="22448499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Folie soll einerseits</a:t>
            </a:r>
            <a:r>
              <a:rPr lang="de-DE" baseline="0" dirty="0" smtClean="0"/>
              <a:t> zeigen, dass es sich nicht um eine beliebige Aufgabe handelt, sondern um eine in der Didaktik und Entscheidungspsychologie sehr gut untersuchte Fragestellung. Und andererseits, dass die Fehlvorstellung: „Glaube an das Gesetz der kleinen Zahl“ immer noch vorhanden und im Unterricht zu thematisieren ist. </a:t>
            </a:r>
            <a:endParaRPr lang="de-DE" dirty="0" smtClean="0"/>
          </a:p>
          <a:p>
            <a:endParaRPr lang="de-DE" dirty="0" smtClean="0"/>
          </a:p>
          <a:p>
            <a:r>
              <a:rPr lang="de-DE" dirty="0" smtClean="0"/>
              <a:t>Das</a:t>
            </a:r>
            <a:r>
              <a:rPr lang="de-DE" baseline="0" dirty="0" smtClean="0"/>
              <a:t> Beispiel wurde auch im Unterricht bereits erprobt, es zeigte sich genau das gleiche Bild. Somit kann man sagen, dass auch aus der eigenen Erfahrung diese Fehlvorstellungen bei den </a:t>
            </a:r>
            <a:r>
              <a:rPr lang="de-DE" baseline="0" dirty="0" err="1" smtClean="0"/>
              <a:t>SchülerInnen</a:t>
            </a:r>
            <a:r>
              <a:rPr lang="de-DE" baseline="0" dirty="0" smtClean="0"/>
              <a:t> immer noch vorhanden sind. </a:t>
            </a:r>
            <a:endParaRPr lang="de-DE" dirty="0" smtClean="0"/>
          </a:p>
          <a:p>
            <a:endParaRPr lang="de-DE" dirty="0" smtClean="0"/>
          </a:p>
          <a:p>
            <a:r>
              <a:rPr lang="de-DE" dirty="0" smtClean="0"/>
              <a:t>In beiden Altersgruppen liegt der Anteil der </a:t>
            </a:r>
            <a:r>
              <a:rPr lang="de-DE" dirty="0" err="1" smtClean="0"/>
              <a:t>SchülerInnen</a:t>
            </a:r>
            <a:r>
              <a:rPr lang="de-DE" dirty="0" smtClean="0"/>
              <a:t>, die die richtige Einschätzung geben bei unter 20 % (16 % und 18 %). </a:t>
            </a:r>
          </a:p>
          <a:p>
            <a:r>
              <a:rPr lang="de-DE" dirty="0" smtClean="0"/>
              <a:t>Dies</a:t>
            </a:r>
            <a:r>
              <a:rPr lang="de-DE" baseline="0" dirty="0" smtClean="0"/>
              <a:t> ist eine typische Fehlvorstellung bei den </a:t>
            </a:r>
            <a:r>
              <a:rPr lang="de-DE" baseline="0" dirty="0" err="1" smtClean="0"/>
              <a:t>SchülerInnen</a:t>
            </a:r>
            <a:r>
              <a:rPr lang="de-DE" baseline="0" dirty="0" smtClean="0"/>
              <a:t> darauf </a:t>
            </a:r>
            <a:r>
              <a:rPr lang="de-DE" b="1" u="sng" baseline="0" dirty="0" smtClean="0"/>
              <a:t>muss</a:t>
            </a:r>
            <a:r>
              <a:rPr lang="de-DE" baseline="0" dirty="0" smtClean="0"/>
              <a:t> hier eingegangen werden.</a:t>
            </a:r>
            <a:endParaRPr lang="de-DE" dirty="0" smtClean="0"/>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24</a:t>
            </a:fld>
            <a:endParaRPr lang="de-DE"/>
          </a:p>
        </p:txBody>
      </p:sp>
    </p:spTree>
    <p:extLst>
      <p:ext uri="{BB962C8B-B14F-4D97-AF65-F5344CB8AC3E}">
        <p14:creationId xmlns:p14="http://schemas.microsoft.com/office/powerpoint/2010/main" val="8008498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rtl="0"/>
            <a:endParaRPr lang="de-DE" baseline="0" dirty="0" smtClean="0"/>
          </a:p>
        </p:txBody>
      </p:sp>
      <p:sp>
        <p:nvSpPr>
          <p:cNvPr id="4" name="Foliennummernplatzhalter 3"/>
          <p:cNvSpPr>
            <a:spLocks noGrp="1"/>
          </p:cNvSpPr>
          <p:nvPr>
            <p:ph type="sldNum" sz="quarter" idx="10"/>
          </p:nvPr>
        </p:nvSpPr>
        <p:spPr/>
        <p:txBody>
          <a:bodyPr/>
          <a:lstStyle/>
          <a:p>
            <a:fld id="{FAF12454-57A3-5346-8AD1-8A7E704F94A5}" type="slidenum">
              <a:rPr lang="de-DE" smtClean="0"/>
              <a:pPr/>
              <a:t>26</a:t>
            </a:fld>
            <a:endParaRPr lang="de-DE"/>
          </a:p>
        </p:txBody>
      </p:sp>
    </p:spTree>
    <p:extLst>
      <p:ext uri="{BB962C8B-B14F-4D97-AF65-F5344CB8AC3E}">
        <p14:creationId xmlns:p14="http://schemas.microsoft.com/office/powerpoint/2010/main" val="7582133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rtl="0"/>
            <a:endParaRPr lang="de-DE" baseline="0" dirty="0" smtClean="0"/>
          </a:p>
        </p:txBody>
      </p:sp>
      <p:sp>
        <p:nvSpPr>
          <p:cNvPr id="4" name="Foliennummernplatzhalter 3"/>
          <p:cNvSpPr>
            <a:spLocks noGrp="1"/>
          </p:cNvSpPr>
          <p:nvPr>
            <p:ph type="sldNum" sz="quarter" idx="10"/>
          </p:nvPr>
        </p:nvSpPr>
        <p:spPr/>
        <p:txBody>
          <a:bodyPr/>
          <a:lstStyle/>
          <a:p>
            <a:fld id="{FAF12454-57A3-5346-8AD1-8A7E704F94A5}" type="slidenum">
              <a:rPr lang="de-DE" smtClean="0"/>
              <a:pPr/>
              <a:t>27</a:t>
            </a:fld>
            <a:endParaRPr lang="de-DE"/>
          </a:p>
        </p:txBody>
      </p:sp>
    </p:spTree>
    <p:extLst>
      <p:ext uri="{BB962C8B-B14F-4D97-AF65-F5344CB8AC3E}">
        <p14:creationId xmlns:p14="http://schemas.microsoft.com/office/powerpoint/2010/main" val="1172215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sng" dirty="0" smtClean="0"/>
              <a:t>Man sollte hier die Arbeitsblätter als Moderator einmal</a:t>
            </a:r>
            <a:r>
              <a:rPr lang="de-DE" u="sng" baseline="0" dirty="0" smtClean="0"/>
              <a:t> selbst ausprobiert haben, da sehr häufig derselbe Fehler bei den Lehrkräften auftreten kann:</a:t>
            </a:r>
          </a:p>
          <a:p>
            <a:pPr marL="171450" indent="-171450">
              <a:buFont typeface="Arial" panose="020B0604020202020204" pitchFamily="34" charset="0"/>
              <a:buChar char="•"/>
            </a:pPr>
            <a:r>
              <a:rPr lang="de-DE" baseline="0" dirty="0" smtClean="0"/>
              <a:t>vergessene Gleichheitszeichen</a:t>
            </a:r>
          </a:p>
          <a:p>
            <a:pPr marL="171450" indent="-171450">
              <a:buFont typeface="Arial" panose="020B0604020202020204" pitchFamily="34" charset="0"/>
              <a:buChar char="•"/>
            </a:pPr>
            <a:r>
              <a:rPr lang="de-DE" baseline="0" dirty="0" smtClean="0"/>
              <a:t>vergessene Anführungszeichen wenn man einen Text z. B. bei der Definition einer Urnen eingeben will. Hier Anführungszeichen setzten, da der Text sonst als Multiplikation von Variablen interpretiert wird</a:t>
            </a:r>
          </a:p>
          <a:p>
            <a:pPr marL="171450" indent="-171450">
              <a:buFont typeface="Arial" panose="020B0604020202020204" pitchFamily="34" charset="0"/>
              <a:buChar char="•"/>
            </a:pPr>
            <a:r>
              <a:rPr lang="de-DE" baseline="0" dirty="0" smtClean="0"/>
              <a:t>Manche Zeichen werden ausgeblendet, weil das Display sonst zu voll ist. </a:t>
            </a:r>
          </a:p>
          <a:p>
            <a:pPr marL="0" indent="0">
              <a:buFont typeface="Arial" panose="020B0604020202020204" pitchFamily="34" charset="0"/>
              <a:buNone/>
            </a:pPr>
            <a:endParaRPr lang="de-DE" baseline="0" dirty="0" smtClean="0"/>
          </a:p>
          <a:p>
            <a:pPr marL="0" indent="0">
              <a:buFont typeface="Arial" panose="020B0604020202020204" pitchFamily="34" charset="0"/>
              <a:buNone/>
            </a:pPr>
            <a:r>
              <a:rPr lang="de-DE" baseline="0" dirty="0" smtClean="0"/>
              <a:t>Auch sollte den </a:t>
            </a:r>
            <a:r>
              <a:rPr lang="de-DE" baseline="0" dirty="0" err="1" smtClean="0"/>
              <a:t>ModeratorInnen</a:t>
            </a:r>
            <a:r>
              <a:rPr lang="de-DE" baseline="0" dirty="0" smtClean="0"/>
              <a:t> und </a:t>
            </a:r>
            <a:r>
              <a:rPr lang="de-DE" baseline="0" dirty="0" err="1" smtClean="0"/>
              <a:t>LuL</a:t>
            </a:r>
            <a:r>
              <a:rPr lang="de-DE" baseline="0" dirty="0" smtClean="0"/>
              <a:t> der Unterschied zwischen einer halbautomatischen (es werden größtenteils nur ein Münz- oder Würfelwurf simuliert, ausgewertet werden muss per Hand) und einer vollautomatischen Simulation (alle wichtigen Kenngrößen werden automatisch berechnet) klar sein. </a:t>
            </a:r>
          </a:p>
          <a:p>
            <a:pPr marL="0" indent="0">
              <a:buFont typeface="Arial" panose="020B0604020202020204" pitchFamily="34" charset="0"/>
              <a:buNone/>
            </a:pPr>
            <a:endParaRPr lang="de-DE" baseline="0" dirty="0" smtClean="0"/>
          </a:p>
          <a:p>
            <a:pPr marL="0" indent="0">
              <a:buFont typeface="Arial" panose="020B0604020202020204" pitchFamily="34" charset="0"/>
              <a:buNone/>
            </a:pPr>
            <a:r>
              <a:rPr lang="de-DE" baseline="0" dirty="0" smtClean="0"/>
              <a:t>Alternative 1:</a:t>
            </a:r>
          </a:p>
          <a:p>
            <a:pPr marL="0" indent="0">
              <a:buFont typeface="Arial" panose="020B0604020202020204" pitchFamily="34" charset="0"/>
              <a:buNone/>
            </a:pPr>
            <a:r>
              <a:rPr lang="de-DE" baseline="0" dirty="0" smtClean="0"/>
              <a:t>Anstelle der Arbeit mit einer Anleitung, können die Zusammenfassungen aus dem Unterordner „</a:t>
            </a:r>
            <a:r>
              <a:rPr lang="de-DE" baseline="0" dirty="0" err="1" smtClean="0"/>
              <a:t>Zusatz_für_Workshop</a:t>
            </a:r>
            <a:r>
              <a:rPr lang="de-DE" baseline="0" dirty="0" smtClean="0"/>
              <a:t>“ im Bausteinordner genutzt werden, um einen kleinen Workshop an dieser Stelle zu integrieren. In diesem Workshop erhalten die </a:t>
            </a:r>
            <a:r>
              <a:rPr lang="de-DE" baseline="0" dirty="0" err="1" smtClean="0"/>
              <a:t>TeilnehmerInnen</a:t>
            </a:r>
            <a:r>
              <a:rPr lang="de-DE" baseline="0" dirty="0" smtClean="0"/>
              <a:t> die Informationen, die sie sonst erst im Nachhinein durch die Videos erhalten. Sie können so eigenständig (ohne Anleitung) Simulationen mit dem GTR erstellen und auswerten. Dasselbe gilt für die zweite Praxisphase.</a:t>
            </a:r>
          </a:p>
          <a:p>
            <a:pPr marL="0" indent="0">
              <a:buFont typeface="Arial" panose="020B0604020202020204" pitchFamily="34" charset="0"/>
              <a:buNone/>
            </a:pPr>
            <a:endParaRPr lang="de-DE" baseline="0" dirty="0" smtClean="0"/>
          </a:p>
          <a:p>
            <a:pPr marL="0" indent="0">
              <a:buFont typeface="Arial" panose="020B0604020202020204" pitchFamily="34" charset="0"/>
              <a:buNone/>
            </a:pPr>
            <a:r>
              <a:rPr lang="de-DE" baseline="0" dirty="0" smtClean="0"/>
              <a:t>Alternative 2: </a:t>
            </a:r>
          </a:p>
          <a:p>
            <a:pPr marL="0" indent="0">
              <a:buFont typeface="Arial" panose="020B0604020202020204" pitchFamily="34" charset="0"/>
              <a:buNone/>
            </a:pPr>
            <a:r>
              <a:rPr lang="de-DE" baseline="0" dirty="0" smtClean="0"/>
              <a:t>Anstatt mit dem GTR zu simulieren kann man die </a:t>
            </a:r>
            <a:r>
              <a:rPr lang="de-DE" baseline="0" dirty="0" err="1" smtClean="0"/>
              <a:t>TeilnehmerInnen</a:t>
            </a:r>
            <a:r>
              <a:rPr lang="de-DE" baseline="0" dirty="0" smtClean="0"/>
              <a:t> auch mit Hilfe von Münzen das 10/20-Testproblem nachspielen lassen. Die Schlussfolgerung bleibt die gleiche, man muss das n erhöhen. </a:t>
            </a:r>
          </a:p>
          <a:p>
            <a:pPr marL="0" indent="0">
              <a:buFont typeface="Arial" panose="020B0604020202020204" pitchFamily="34" charset="0"/>
              <a:buNone/>
            </a:pP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28</a:t>
            </a:fld>
            <a:endParaRPr lang="de-DE"/>
          </a:p>
        </p:txBody>
      </p:sp>
    </p:spTree>
    <p:extLst>
      <p:ext uri="{BB962C8B-B14F-4D97-AF65-F5344CB8AC3E}">
        <p14:creationId xmlns:p14="http://schemas.microsoft.com/office/powerpoint/2010/main" val="38673072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Arial" charset="0"/>
                <a:ea typeface="ＭＳ Ｐゴシック" charset="-128"/>
                <a:cs typeface="ＭＳ Ｐゴシック" charset="-128"/>
              </a:rPr>
              <a:t>Ein Thema,</a:t>
            </a:r>
            <a:r>
              <a:rPr lang="de-DE" sz="1200" kern="1200" baseline="0" dirty="0" smtClean="0">
                <a:solidFill>
                  <a:schemeClr val="tx1"/>
                </a:solidFill>
                <a:effectLst/>
                <a:latin typeface="Arial" charset="0"/>
                <a:ea typeface="ＭＳ Ｐゴシック" charset="-128"/>
                <a:cs typeface="ＭＳ Ｐゴシック" charset="-128"/>
              </a:rPr>
              <a:t> welches</a:t>
            </a:r>
            <a:r>
              <a:rPr lang="de-DE" sz="1200" kern="1200" dirty="0" smtClean="0">
                <a:solidFill>
                  <a:schemeClr val="tx1"/>
                </a:solidFill>
                <a:effectLst/>
                <a:latin typeface="Arial" charset="0"/>
                <a:ea typeface="ＭＳ Ｐゴシック" charset="-128"/>
                <a:cs typeface="ＭＳ Ｐゴシック" charset="-128"/>
              </a:rPr>
              <a:t> hier aufkommen kann ist die Frage nach dem Zusammenhang realer Zufallszahlen und von Computern generierten Zufallszahlen. </a:t>
            </a:r>
          </a:p>
          <a:p>
            <a:endParaRPr lang="de-DE" sz="1200" kern="1200" dirty="0" smtClean="0">
              <a:solidFill>
                <a:schemeClr val="tx1"/>
              </a:solidFill>
              <a:effectLst/>
              <a:latin typeface="Arial" charset="0"/>
              <a:ea typeface="ＭＳ Ｐゴシック" charset="-128"/>
              <a:cs typeface="ＭＳ Ｐゴシック" charset="-128"/>
            </a:endParaRPr>
          </a:p>
          <a:p>
            <a:r>
              <a:rPr lang="de-DE" sz="1200" kern="1200" dirty="0" smtClean="0">
                <a:solidFill>
                  <a:schemeClr val="tx1"/>
                </a:solidFill>
                <a:effectLst/>
                <a:latin typeface="Arial" charset="0"/>
                <a:ea typeface="ＭＳ Ｐゴシック" charset="-128"/>
                <a:cs typeface="ＭＳ Ｐゴシック" charset="-128"/>
              </a:rPr>
              <a:t>Hierzu sollte man wissen, dass Computergeneratoren so gebaut sind, dass man ihnen vertrauen kann und sie sich praktisch so wie reale Zufallsgeräte verhalten. Andererseits kann man auch einen realen Würfelwurf so durchführen, dass keine guten Zufallszahlen entstehen. Beides ist richtig und ist nur vor dem Hintergrund zu verstehen, dass die mathematische Theorie quasi festlegt, was gute Zufallszahlen sind. </a:t>
            </a:r>
            <a:r>
              <a:rPr lang="de-DE" dirty="0" smtClean="0"/>
              <a:t>Computergeneratoren (wie auch reale Generatoren) werden bei der Entwicklung daraufhin überprüft, wie gut sie dieser mathematischen Theorie entsprechen. </a:t>
            </a:r>
          </a:p>
          <a:p>
            <a:endParaRPr lang="de-DE" sz="1200" kern="1200" dirty="0" smtClean="0">
              <a:solidFill>
                <a:schemeClr val="tx1"/>
              </a:solidFill>
              <a:effectLst/>
              <a:latin typeface="Arial" charset="0"/>
              <a:ea typeface="ＭＳ Ｐゴシック" charset="-128"/>
              <a:cs typeface="ＭＳ Ｐゴシック" charset="-128"/>
            </a:endParaRPr>
          </a:p>
          <a:p>
            <a:r>
              <a:rPr lang="de-DE" sz="1200" u="sng" kern="1200" dirty="0" smtClean="0">
                <a:solidFill>
                  <a:schemeClr val="tx1"/>
                </a:solidFill>
                <a:effectLst/>
                <a:latin typeface="Arial" charset="0"/>
                <a:ea typeface="ＭＳ Ｐゴシック" charset="-128"/>
                <a:cs typeface="ＭＳ Ｐゴシック" charset="-128"/>
              </a:rPr>
              <a:t>Zwei didaktische Fragen die sich hier anschließen könnten und zu denen sich ein/e </a:t>
            </a:r>
            <a:r>
              <a:rPr lang="de-DE" sz="1200" u="sng" kern="1200" dirty="0" err="1" smtClean="0">
                <a:solidFill>
                  <a:schemeClr val="tx1"/>
                </a:solidFill>
                <a:effectLst/>
                <a:latin typeface="Arial" charset="0"/>
                <a:ea typeface="ＭＳ Ｐゴシック" charset="-128"/>
                <a:cs typeface="ＭＳ Ｐゴシック" charset="-128"/>
              </a:rPr>
              <a:t>ModeratorIn</a:t>
            </a:r>
            <a:r>
              <a:rPr lang="de-DE" sz="1200" u="sng" kern="1200" dirty="0" smtClean="0">
                <a:solidFill>
                  <a:schemeClr val="tx1"/>
                </a:solidFill>
                <a:effectLst/>
                <a:latin typeface="Arial" charset="0"/>
                <a:ea typeface="ＭＳ Ｐゴシック" charset="-128"/>
                <a:cs typeface="ＭＳ Ｐゴシック" charset="-128"/>
              </a:rPr>
              <a:t> im Vorhinein Gedanken machen sollte, sind: </a:t>
            </a:r>
            <a:endParaRPr lang="de-DE" sz="1200" kern="1200" dirty="0" smtClean="0">
              <a:solidFill>
                <a:schemeClr val="tx1"/>
              </a:solidFill>
              <a:effectLst/>
              <a:latin typeface="Arial" charset="0"/>
              <a:ea typeface="ＭＳ Ｐゴシック" charset="-128"/>
              <a:cs typeface="ＭＳ Ｐゴシック" charset="-128"/>
            </a:endParaRPr>
          </a:p>
          <a:p>
            <a:pPr lvl="0"/>
            <a:r>
              <a:rPr lang="de-DE" sz="1200" i="1" kern="1200" dirty="0" smtClean="0">
                <a:solidFill>
                  <a:schemeClr val="tx1"/>
                </a:solidFill>
                <a:effectLst/>
                <a:latin typeface="Arial" charset="0"/>
                <a:ea typeface="ＭＳ Ｐゴシック" charset="-128"/>
                <a:cs typeface="ＭＳ Ｐゴシック" charset="-128"/>
              </a:rPr>
              <a:t>„Ist es legitim, Zufallszahlengeneratoren ohne tiefere Erklärungen in den Unterricht einzubringen? Wenn ja, warum?“</a:t>
            </a:r>
            <a:endParaRPr lang="de-DE" sz="1200" kern="1200" dirty="0" smtClean="0">
              <a:solidFill>
                <a:schemeClr val="tx1"/>
              </a:solidFill>
              <a:effectLst/>
              <a:latin typeface="Arial" charset="0"/>
              <a:ea typeface="ＭＳ Ｐゴシック" charset="-128"/>
              <a:cs typeface="ＭＳ Ｐゴシック" charset="-128"/>
            </a:endParaRPr>
          </a:p>
          <a:p>
            <a:pPr lvl="0"/>
            <a:r>
              <a:rPr lang="de-DE" sz="1200" i="1" kern="1200" dirty="0" smtClean="0">
                <a:solidFill>
                  <a:schemeClr val="tx1"/>
                </a:solidFill>
                <a:effectLst/>
                <a:latin typeface="Arial" charset="0"/>
                <a:ea typeface="ＭＳ Ｐゴシック" charset="-128"/>
                <a:cs typeface="ＭＳ Ｐゴシック" charset="-128"/>
              </a:rPr>
              <a:t>„Und was erkläre ich den </a:t>
            </a:r>
            <a:r>
              <a:rPr lang="de-DE" sz="1200" i="1" kern="1200" dirty="0" err="1" smtClean="0">
                <a:solidFill>
                  <a:schemeClr val="tx1"/>
                </a:solidFill>
                <a:effectLst/>
                <a:latin typeface="Arial" charset="0"/>
                <a:ea typeface="ＭＳ Ｐゴシック" charset="-128"/>
                <a:cs typeface="ＭＳ Ｐゴシック" charset="-128"/>
              </a:rPr>
              <a:t>SchülerInnen</a:t>
            </a:r>
            <a:r>
              <a:rPr lang="de-DE" sz="1200" i="1" kern="1200" dirty="0" smtClean="0">
                <a:solidFill>
                  <a:schemeClr val="tx1"/>
                </a:solidFill>
                <a:effectLst/>
                <a:latin typeface="Arial" charset="0"/>
                <a:ea typeface="ＭＳ Ｐゴシック" charset="-128"/>
                <a:cs typeface="ＭＳ Ｐゴシック" charset="-128"/>
              </a:rPr>
              <a:t> zur Generierung von Zufallszahlen am Anfang ihrer Benutzung, oder evtl. auch zu einem späteren Zeitpunkt?“</a:t>
            </a:r>
            <a:endParaRPr lang="de-DE" sz="1200" kern="1200" dirty="0" smtClean="0">
              <a:solidFill>
                <a:schemeClr val="tx1"/>
              </a:solidFill>
              <a:effectLst/>
              <a:latin typeface="Arial" charset="0"/>
              <a:ea typeface="ＭＳ Ｐゴシック" charset="-128"/>
              <a:cs typeface="ＭＳ Ｐゴシック" charset="-128"/>
            </a:endParaRPr>
          </a:p>
          <a:p>
            <a:endParaRPr lang="de-DE" sz="1200" u="sng" kern="1200" dirty="0" smtClean="0">
              <a:solidFill>
                <a:schemeClr val="tx1"/>
              </a:solidFill>
              <a:effectLst/>
              <a:latin typeface="Arial" charset="0"/>
              <a:ea typeface="ＭＳ Ｐゴシック" charset="-128"/>
              <a:cs typeface="ＭＳ Ｐゴシック" charset="-128"/>
            </a:endParaRPr>
          </a:p>
          <a:p>
            <a:r>
              <a:rPr lang="de-DE" sz="1200" u="sng" kern="1200" dirty="0" smtClean="0">
                <a:solidFill>
                  <a:schemeClr val="tx1"/>
                </a:solidFill>
                <a:effectLst/>
                <a:latin typeface="Arial" charset="0"/>
                <a:ea typeface="ＭＳ Ｐゴシック" charset="-128"/>
                <a:cs typeface="ＭＳ Ｐゴシック" charset="-128"/>
              </a:rPr>
              <a:t>Mögliche Überlegungen hierzu könnten lauten: </a:t>
            </a:r>
            <a:endParaRPr lang="de-DE" sz="1200" kern="1200" dirty="0" smtClean="0">
              <a:solidFill>
                <a:schemeClr val="tx1"/>
              </a:solidFill>
              <a:effectLst/>
              <a:latin typeface="Arial" charset="0"/>
              <a:ea typeface="ＭＳ Ｐゴシック" charset="-128"/>
              <a:cs typeface="ＭＳ Ｐゴシック" charset="-128"/>
            </a:endParaRPr>
          </a:p>
          <a:p>
            <a:r>
              <a:rPr lang="de-DE" sz="1200" kern="1200" dirty="0" smtClean="0">
                <a:solidFill>
                  <a:schemeClr val="tx1"/>
                </a:solidFill>
                <a:effectLst/>
                <a:latin typeface="Arial" charset="0"/>
                <a:ea typeface="ＭＳ Ｐゴシック" charset="-128"/>
                <a:cs typeface="ＭＳ Ｐゴシック" charset="-128"/>
              </a:rPr>
              <a:t>Es wird häufiger davor gewarnt, dass fertige Simulationen als unverstandene Blackbox wirken. </a:t>
            </a:r>
          </a:p>
          <a:p>
            <a:r>
              <a:rPr lang="de-DE" sz="1200" kern="1200" dirty="0" smtClean="0">
                <a:solidFill>
                  <a:schemeClr val="tx1"/>
                </a:solidFill>
                <a:effectLst/>
                <a:latin typeface="Arial" charset="0"/>
                <a:ea typeface="ＭＳ Ｐゴシック" charset="-128"/>
                <a:cs typeface="ＭＳ Ｐゴシック" charset="-128"/>
              </a:rPr>
              <a:t>Um dem zu entgehen sollte man mit einer durchschaubaren Simulation mit Realgeräten (Münzen) starten und überträgt die schrittweise auf den Rechner. Hierdurch können die </a:t>
            </a:r>
            <a:r>
              <a:rPr lang="de-DE" sz="1200" kern="1200" dirty="0" err="1" smtClean="0">
                <a:solidFill>
                  <a:schemeClr val="tx1"/>
                </a:solidFill>
                <a:effectLst/>
                <a:latin typeface="Arial" charset="0"/>
                <a:ea typeface="ＭＳ Ｐゴシック" charset="-128"/>
                <a:cs typeface="ＭＳ Ｐゴシック" charset="-128"/>
              </a:rPr>
              <a:t>SchülerInnen</a:t>
            </a:r>
            <a:r>
              <a:rPr lang="de-DE" sz="1200" kern="1200" dirty="0" smtClean="0">
                <a:solidFill>
                  <a:schemeClr val="tx1"/>
                </a:solidFill>
                <a:effectLst/>
                <a:latin typeface="Arial" charset="0"/>
                <a:ea typeface="ＭＳ Ｐゴシック" charset="-128"/>
                <a:cs typeface="ＭＳ Ｐゴシック" charset="-128"/>
              </a:rPr>
              <a:t> nachvollziehen, dass mit bestimmten Befehlen eine Münze simuliert wird und dann Daten gesammelt werden können. Zusätzlich kann man weitere Argumente für Realsimulationen anführen (kognitionspsychologisch: Machen von Primärerfahrung). </a:t>
            </a:r>
          </a:p>
          <a:p>
            <a:endParaRPr lang="de-DE" sz="1200" kern="1200" dirty="0" smtClean="0">
              <a:solidFill>
                <a:schemeClr val="tx1"/>
              </a:solidFill>
              <a:effectLst/>
              <a:latin typeface="Arial" charset="0"/>
              <a:ea typeface="ＭＳ Ｐゴシック" charset="-128"/>
              <a:cs typeface="ＭＳ Ｐゴシック" charset="-128"/>
            </a:endParaRPr>
          </a:p>
          <a:p>
            <a:r>
              <a:rPr lang="de-DE" sz="1200" kern="1200" dirty="0" smtClean="0">
                <a:solidFill>
                  <a:schemeClr val="tx1"/>
                </a:solidFill>
                <a:effectLst/>
                <a:latin typeface="Arial" charset="0"/>
                <a:ea typeface="ＭＳ Ｐゴシック" charset="-128"/>
                <a:cs typeface="ＭＳ Ｐゴシック" charset="-128"/>
              </a:rPr>
              <a:t>Das halbautomatische Verfahren ist elementarer und transparenter für die </a:t>
            </a:r>
            <a:r>
              <a:rPr lang="de-DE" sz="1200" kern="1200" dirty="0" err="1" smtClean="0">
                <a:solidFill>
                  <a:schemeClr val="tx1"/>
                </a:solidFill>
                <a:effectLst/>
                <a:latin typeface="Arial" charset="0"/>
                <a:ea typeface="ＭＳ Ｐゴシック" charset="-128"/>
                <a:cs typeface="ＭＳ Ｐゴシック" charset="-128"/>
              </a:rPr>
              <a:t>SchülerInnen</a:t>
            </a:r>
            <a:r>
              <a:rPr lang="de-DE" sz="1200" kern="1200" dirty="0" smtClean="0">
                <a:solidFill>
                  <a:schemeClr val="tx1"/>
                </a:solidFill>
                <a:effectLst/>
                <a:latin typeface="Arial" charset="0"/>
                <a:ea typeface="ＭＳ Ｐゴシック" charset="-128"/>
                <a:cs typeface="ＭＳ Ｐゴシック" charset="-128"/>
              </a:rPr>
              <a:t> (nicht so </a:t>
            </a:r>
            <a:r>
              <a:rPr lang="de-DE" sz="1200" kern="1200" dirty="0" err="1" smtClean="0">
                <a:solidFill>
                  <a:schemeClr val="tx1"/>
                </a:solidFill>
                <a:effectLst/>
                <a:latin typeface="Arial" charset="0"/>
                <a:ea typeface="ＭＳ Ｐゴシック" charset="-128"/>
                <a:cs typeface="ＭＳ Ｐゴシック" charset="-128"/>
              </a:rPr>
              <a:t>vielschrittig</a:t>
            </a:r>
            <a:r>
              <a:rPr lang="de-DE" sz="1200" kern="1200" dirty="0" smtClean="0">
                <a:solidFill>
                  <a:schemeClr val="tx1"/>
                </a:solidFill>
                <a:effectLst/>
                <a:latin typeface="Arial" charset="0"/>
                <a:ea typeface="ＭＳ Ｐゴシック" charset="-128"/>
                <a:cs typeface="ＭＳ Ｐゴシック" charset="-128"/>
              </a:rPr>
              <a:t>) wie das vollautomatische. Will man letzteres auch nur nachvollziehen, braucht man sehr viel mehr Verständnis für den GTR (Spreadsheet-Modul, Listenverarbeitung, </a:t>
            </a:r>
            <a:r>
              <a:rPr lang="de-DE" sz="1200" kern="1200" dirty="0" err="1" smtClean="0">
                <a:solidFill>
                  <a:schemeClr val="tx1"/>
                </a:solidFill>
                <a:effectLst/>
                <a:latin typeface="Arial" charset="0"/>
                <a:ea typeface="ＭＳ Ｐゴシック" charset="-128"/>
                <a:cs typeface="ＭＳ Ｐゴシック" charset="-128"/>
              </a:rPr>
              <a:t>randsamp</a:t>
            </a:r>
            <a:r>
              <a:rPr lang="de-DE" sz="1200" kern="1200" dirty="0" smtClean="0">
                <a:solidFill>
                  <a:schemeClr val="tx1"/>
                </a:solidFill>
                <a:effectLst/>
                <a:latin typeface="Arial" charset="0"/>
                <a:ea typeface="ＭＳ Ｐゴシック" charset="-128"/>
                <a:cs typeface="ＭＳ Ｐゴシック" charset="-128"/>
              </a:rPr>
              <a:t>, </a:t>
            </a:r>
            <a:r>
              <a:rPr lang="de-DE" sz="1200" kern="1200" dirty="0" err="1" smtClean="0">
                <a:solidFill>
                  <a:schemeClr val="tx1"/>
                </a:solidFill>
                <a:effectLst/>
                <a:latin typeface="Arial" charset="0"/>
                <a:ea typeface="ＭＳ Ｐゴシック" charset="-128"/>
                <a:cs typeface="ＭＳ Ｐゴシック" charset="-128"/>
              </a:rPr>
              <a:t>countif</a:t>
            </a:r>
            <a:r>
              <a:rPr lang="de-DE" sz="1200" kern="1200" dirty="0" smtClean="0">
                <a:solidFill>
                  <a:schemeClr val="tx1"/>
                </a:solidFill>
                <a:effectLst/>
                <a:latin typeface="Arial" charset="0"/>
                <a:ea typeface="ＭＳ Ｐゴシック" charset="-128"/>
                <a:cs typeface="ＭＳ Ｐゴシック" charset="-128"/>
              </a:rPr>
              <a:t>...). Die Nachvollziehbarkeit solcher Simulationen kann aber durch interaktive Arbeitsblätter anstelle fertiger Applets im </a:t>
            </a:r>
            <a:r>
              <a:rPr lang="de-DE" sz="1200" kern="1200" dirty="0" err="1" smtClean="0">
                <a:solidFill>
                  <a:schemeClr val="tx1"/>
                </a:solidFill>
                <a:effectLst/>
                <a:latin typeface="Arial" charset="0"/>
                <a:ea typeface="ＭＳ Ｐゴシック" charset="-128"/>
                <a:cs typeface="ＭＳ Ｐゴシック" charset="-128"/>
              </a:rPr>
              <a:t>Ti-nspire</a:t>
            </a:r>
            <a:r>
              <a:rPr lang="de-DE" sz="1200" kern="1200" dirty="0" smtClean="0">
                <a:solidFill>
                  <a:schemeClr val="tx1"/>
                </a:solidFill>
                <a:effectLst/>
                <a:latin typeface="Arial" charset="0"/>
                <a:ea typeface="ＭＳ Ｐゴシック" charset="-128"/>
                <a:cs typeface="ＭＳ Ｐゴシック" charset="-128"/>
              </a:rPr>
              <a:t>/CASIO oder GeoGebra-Dateien gefördert werden. </a:t>
            </a:r>
          </a:p>
          <a:p>
            <a:r>
              <a:rPr lang="de-DE" sz="1200" kern="1200" dirty="0" smtClean="0">
                <a:solidFill>
                  <a:schemeClr val="tx1"/>
                </a:solidFill>
                <a:effectLst/>
                <a:latin typeface="Arial" charset="0"/>
                <a:ea typeface="ＭＳ Ｐゴシック" charset="-128"/>
                <a:cs typeface="ＭＳ Ｐゴシック" charset="-128"/>
              </a:rPr>
              <a:t>Allerdings ist der GTR für die Unterstützung des Denkprozesses weniger gut geeignet als andere Programme wie </a:t>
            </a:r>
            <a:r>
              <a:rPr lang="de-DE" sz="1200" kern="1200" dirty="0" err="1" smtClean="0">
                <a:solidFill>
                  <a:schemeClr val="tx1"/>
                </a:solidFill>
                <a:effectLst/>
                <a:latin typeface="Arial" charset="0"/>
                <a:ea typeface="ＭＳ Ｐゴシック" charset="-128"/>
                <a:cs typeface="ＭＳ Ｐゴシック" charset="-128"/>
              </a:rPr>
              <a:t>Fathom</a:t>
            </a:r>
            <a:r>
              <a:rPr lang="de-DE" sz="1200" kern="1200" dirty="0" smtClean="0">
                <a:solidFill>
                  <a:schemeClr val="tx1"/>
                </a:solidFill>
                <a:effectLst/>
                <a:latin typeface="Arial" charset="0"/>
                <a:ea typeface="ＭＳ Ｐゴシック" charset="-128"/>
                <a:cs typeface="ＭＳ Ｐゴシック" charset="-128"/>
              </a:rPr>
              <a:t> oder </a:t>
            </a:r>
            <a:r>
              <a:rPr lang="de-DE" sz="1200" kern="1200" dirty="0" err="1" smtClean="0">
                <a:solidFill>
                  <a:schemeClr val="tx1"/>
                </a:solidFill>
                <a:effectLst/>
                <a:latin typeface="Arial" charset="0"/>
                <a:ea typeface="ＭＳ Ｐゴシック" charset="-128"/>
                <a:cs typeface="ＭＳ Ｐゴシック" charset="-128"/>
              </a:rPr>
              <a:t>Tinkerplots</a:t>
            </a:r>
            <a:r>
              <a:rPr lang="de-DE" sz="1200" kern="1200" dirty="0" smtClean="0">
                <a:solidFill>
                  <a:schemeClr val="tx1"/>
                </a:solidFill>
                <a:effectLst/>
                <a:latin typeface="Arial" charset="0"/>
                <a:ea typeface="ＭＳ Ｐゴシック" charset="-128"/>
                <a:cs typeface="ＭＳ Ｐゴシック" charset="-128"/>
              </a:rPr>
              <a:t>. </a:t>
            </a:r>
            <a:endParaRPr lang="de-DE" sz="1200" kern="1200" dirty="0">
              <a:solidFill>
                <a:schemeClr val="tx1"/>
              </a:solidFill>
              <a:effectLst/>
              <a:latin typeface="Arial" charset="0"/>
              <a:ea typeface="ＭＳ Ｐゴシック" charset="-128"/>
              <a:cs typeface="ＭＳ Ｐゴシック" charset="-128"/>
            </a:endParaRPr>
          </a:p>
        </p:txBody>
      </p:sp>
      <p:sp>
        <p:nvSpPr>
          <p:cNvPr id="4" name="Foliennummernplatzhalter 3"/>
          <p:cNvSpPr>
            <a:spLocks noGrp="1"/>
          </p:cNvSpPr>
          <p:nvPr>
            <p:ph type="sldNum" sz="quarter" idx="10"/>
          </p:nvPr>
        </p:nvSpPr>
        <p:spPr/>
        <p:txBody>
          <a:bodyPr/>
          <a:lstStyle/>
          <a:p>
            <a:fld id="{FAF12454-57A3-5346-8AD1-8A7E704F94A5}" type="slidenum">
              <a:rPr lang="de-DE" smtClean="0"/>
              <a:pPr/>
              <a:t>29</a:t>
            </a:fld>
            <a:endParaRPr lang="de-DE"/>
          </a:p>
        </p:txBody>
      </p:sp>
    </p:spTree>
    <p:extLst>
      <p:ext uri="{BB962C8B-B14F-4D97-AF65-F5344CB8AC3E}">
        <p14:creationId xmlns:p14="http://schemas.microsoft.com/office/powerpoint/2010/main" val="29436239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Arial" charset="0"/>
                <a:ea typeface="ＭＳ Ｐゴシック" charset="-128"/>
                <a:cs typeface="ＭＳ Ｐゴシック" charset="-128"/>
              </a:rPr>
              <a:t>Die theoretisch berechenbaren </a:t>
            </a:r>
            <a:r>
              <a:rPr lang="de-DE" sz="1200" kern="1200" dirty="0" err="1" smtClean="0">
                <a:solidFill>
                  <a:schemeClr val="tx1"/>
                </a:solidFill>
                <a:effectLst/>
                <a:latin typeface="Arial" charset="0"/>
                <a:ea typeface="ＭＳ Ｐゴシック" charset="-128"/>
                <a:cs typeface="ＭＳ Ｐゴシック" charset="-128"/>
              </a:rPr>
              <a:t>Bestehenswahrscheinlichkeiten</a:t>
            </a:r>
            <a:r>
              <a:rPr lang="de-DE" sz="1200" kern="1200" dirty="0" smtClean="0">
                <a:solidFill>
                  <a:schemeClr val="tx1"/>
                </a:solidFill>
                <a:effectLst/>
                <a:latin typeface="Arial" charset="0"/>
                <a:ea typeface="ＭＳ Ｐゴシック" charset="-128"/>
                <a:cs typeface="ＭＳ Ｐゴシック" charset="-128"/>
              </a:rPr>
              <a:t> sind 25,1 % bzw. 37,7 %. Bei n = 10 sagt das 1/Wurzel-n-Gesetz eine Schwankungsbreite von ± 32 Prozentpunkten voraus. Man muss damit rechnen, dass die Simulation mit dieser nicht zu vernachlässigenden Schwankung beim 20er Test eine höhere geschätzte </a:t>
            </a:r>
            <a:r>
              <a:rPr lang="de-DE" sz="1200" kern="1200" dirty="0" err="1" smtClean="0">
                <a:solidFill>
                  <a:schemeClr val="tx1"/>
                </a:solidFill>
                <a:effectLst/>
                <a:latin typeface="Arial" charset="0"/>
                <a:ea typeface="ＭＳ Ｐゴシック" charset="-128"/>
                <a:cs typeface="ＭＳ Ｐゴシック" charset="-128"/>
              </a:rPr>
              <a:t>Bestehenswahrscheinlichkeit</a:t>
            </a:r>
            <a:r>
              <a:rPr lang="de-DE" sz="1200" kern="1200" dirty="0" smtClean="0">
                <a:solidFill>
                  <a:schemeClr val="tx1"/>
                </a:solidFill>
                <a:effectLst/>
                <a:latin typeface="Arial" charset="0"/>
                <a:ea typeface="ＭＳ Ｐゴシック" charset="-128"/>
                <a:cs typeface="ＭＳ Ｐゴシック" charset="-128"/>
              </a:rPr>
              <a:t> liefert. </a:t>
            </a:r>
          </a:p>
          <a:p>
            <a:endParaRPr lang="de-DE" sz="1200" kern="1200" dirty="0" smtClean="0">
              <a:solidFill>
                <a:schemeClr val="tx1"/>
              </a:solidFill>
              <a:effectLst/>
              <a:latin typeface="Arial" charset="0"/>
              <a:ea typeface="ＭＳ Ｐゴシック" charset="-128"/>
              <a:cs typeface="ＭＳ Ｐゴシック" charset="-128"/>
            </a:endParaRPr>
          </a:p>
          <a:p>
            <a:r>
              <a:rPr lang="de-DE" sz="1200" kern="1200" dirty="0" smtClean="0">
                <a:solidFill>
                  <a:schemeClr val="tx1"/>
                </a:solidFill>
                <a:effectLst/>
                <a:latin typeface="Arial" charset="0"/>
                <a:ea typeface="ＭＳ Ｐゴシック" charset="-128"/>
                <a:cs typeface="ＭＳ Ｐゴシック" charset="-128"/>
              </a:rPr>
              <a:t>Um hier einer falschen Vorstellung entgegen zu wirken, ist eine Möglichkeit im Unterricht, noch weitere halbautomatische Daten zu erzeugen, bis sich eine klare Tendenz abzeichnet, oder die erhobenen Daten zu sammeln. Bereits bei n = 300 beträgt die Schwankungsbreite nach dem 1/Wurzel-n-Gesetz nur noch ± 6 Prozentpunkte.</a:t>
            </a:r>
            <a:endParaRPr lang="de-DE" sz="1200" kern="1200" dirty="0">
              <a:solidFill>
                <a:schemeClr val="tx1"/>
              </a:solidFill>
              <a:effectLst/>
              <a:latin typeface="Arial" charset="0"/>
              <a:ea typeface="ＭＳ Ｐゴシック" charset="-128"/>
              <a:cs typeface="ＭＳ Ｐゴシック" charset="-128"/>
            </a:endParaRPr>
          </a:p>
        </p:txBody>
      </p:sp>
      <p:sp>
        <p:nvSpPr>
          <p:cNvPr id="4" name="Foliennummernplatzhalter 3"/>
          <p:cNvSpPr>
            <a:spLocks noGrp="1"/>
          </p:cNvSpPr>
          <p:nvPr>
            <p:ph type="sldNum" sz="quarter" idx="10"/>
          </p:nvPr>
        </p:nvSpPr>
        <p:spPr/>
        <p:txBody>
          <a:bodyPr/>
          <a:lstStyle/>
          <a:p>
            <a:fld id="{FAF12454-57A3-5346-8AD1-8A7E704F94A5}" type="slidenum">
              <a:rPr lang="de-DE" smtClean="0"/>
              <a:pPr/>
              <a:t>30</a:t>
            </a:fld>
            <a:endParaRPr lang="de-DE"/>
          </a:p>
        </p:txBody>
      </p:sp>
    </p:spTree>
    <p:extLst>
      <p:ext uri="{BB962C8B-B14F-4D97-AF65-F5344CB8AC3E}">
        <p14:creationId xmlns:p14="http://schemas.microsoft.com/office/powerpoint/2010/main" val="14195638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Auf der nächsten Folie wird eine Sammeldatei vorgestellt, diese kann auch von den </a:t>
            </a:r>
            <a:r>
              <a:rPr lang="de-DE" dirty="0" err="1" smtClean="0"/>
              <a:t>TeilnehmerInnen</a:t>
            </a:r>
            <a:r>
              <a:rPr lang="de-DE" baseline="0" dirty="0" smtClean="0"/>
              <a:t> selbst erstellt werden und auch weitere Auswertungsmöglichkeiten aufzeigen (ähnlich wie bei den Videos), um ihre GTR-Kompetenz zu fördern. Dadurch können sie nicht nur eine solche vollautomatische Sammeldatei erstellen, sondern sind in der Lage auch in halbautomatisch wachsenden Tabellen ihre Dateien auszuwerten. </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31</a:t>
            </a:fld>
            <a:endParaRPr lang="de-DE"/>
          </a:p>
        </p:txBody>
      </p:sp>
    </p:spTree>
    <p:extLst>
      <p:ext uri="{BB962C8B-B14F-4D97-AF65-F5344CB8AC3E}">
        <p14:creationId xmlns:p14="http://schemas.microsoft.com/office/powerpoint/2010/main" val="3055476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7959373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32</a:t>
            </a:fld>
            <a:endParaRPr lang="de-DE"/>
          </a:p>
        </p:txBody>
      </p:sp>
    </p:spTree>
    <p:extLst>
      <p:ext uri="{BB962C8B-B14F-4D97-AF65-F5344CB8AC3E}">
        <p14:creationId xmlns:p14="http://schemas.microsoft.com/office/powerpoint/2010/main" val="272732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33</a:t>
            </a:fld>
            <a:endParaRPr lang="de-DE"/>
          </a:p>
        </p:txBody>
      </p:sp>
    </p:spTree>
    <p:extLst>
      <p:ext uri="{BB962C8B-B14F-4D97-AF65-F5344CB8AC3E}">
        <p14:creationId xmlns:p14="http://schemas.microsoft.com/office/powerpoint/2010/main" val="12289874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a:t>
            </a:r>
            <a:r>
              <a:rPr lang="de-DE" baseline="0" dirty="0" smtClean="0"/>
              <a:t> was man erkennt: </a:t>
            </a:r>
            <a:endParaRPr lang="de-DE" dirty="0" smtClean="0"/>
          </a:p>
          <a:p>
            <a:r>
              <a:rPr lang="de-DE" dirty="0" smtClean="0"/>
              <a:t>Y-Achse: absolute Anzahlen, wie</a:t>
            </a:r>
            <a:r>
              <a:rPr lang="de-DE" baseline="0" dirty="0" smtClean="0"/>
              <a:t> oft eine gewisse Anzahl von Fragen richtig beantwortet wurde.</a:t>
            </a:r>
            <a:endParaRPr lang="de-DE" dirty="0" smtClean="0"/>
          </a:p>
          <a:p>
            <a:r>
              <a:rPr lang="de-DE" dirty="0" smtClean="0"/>
              <a:t>X-Achse: 	links:</a:t>
            </a:r>
            <a:r>
              <a:rPr lang="de-DE" baseline="0" dirty="0" smtClean="0"/>
              <a:t> </a:t>
            </a:r>
            <a:r>
              <a:rPr lang="de-DE" b="1" dirty="0" smtClean="0"/>
              <a:t>Anzahl </a:t>
            </a:r>
            <a:r>
              <a:rPr lang="de-DE" dirty="0" smtClean="0"/>
              <a:t>der richtig beantworteten Fragen</a:t>
            </a:r>
          </a:p>
          <a:p>
            <a:r>
              <a:rPr lang="de-DE" dirty="0" smtClean="0"/>
              <a:t>	rechts: </a:t>
            </a:r>
            <a:r>
              <a:rPr lang="de-DE" sz="1050" b="1" dirty="0" smtClean="0"/>
              <a:t>Anteil</a:t>
            </a:r>
            <a:r>
              <a:rPr lang="de-DE" sz="1050" b="1" baseline="0" dirty="0" smtClean="0"/>
              <a:t> </a:t>
            </a:r>
            <a:r>
              <a:rPr lang="de-DE" sz="1050" baseline="0" dirty="0" smtClean="0"/>
              <a:t>der</a:t>
            </a:r>
            <a:r>
              <a:rPr lang="de-DE" baseline="0" dirty="0" smtClean="0"/>
              <a:t> richtig beantworteten Fragen</a:t>
            </a:r>
          </a:p>
          <a:p>
            <a:endParaRPr lang="de-DE" baseline="0" dirty="0" smtClean="0"/>
          </a:p>
          <a:p>
            <a:r>
              <a:rPr lang="de-DE" dirty="0" smtClean="0"/>
              <a:t>(Der Vergleich der beiden Tests ist</a:t>
            </a:r>
            <a:r>
              <a:rPr lang="de-DE" baseline="0" dirty="0" smtClean="0"/>
              <a:t> besser möglich, wenn man sich die rechte Graphik anschaut, weil in diesem Fall die Verteilungen untereinander stehen. Dabei muss man auf folgende Begriffe eingehen und sie in der Darstellung vergleichen: </a:t>
            </a:r>
          </a:p>
          <a:p>
            <a:pPr marL="171450" indent="-171450">
              <a:buFont typeface="Arial" panose="020B0604020202020204" pitchFamily="34" charset="0"/>
              <a:buChar char="•"/>
            </a:pPr>
            <a:r>
              <a:rPr lang="de-DE" dirty="0" smtClean="0"/>
              <a:t>Maximum</a:t>
            </a:r>
            <a:r>
              <a:rPr lang="de-DE" baseline="0" dirty="0" smtClean="0"/>
              <a:t> der Verteilung in der Graphik links 5 bzw. 10 und in der rechten Graphik liegt es immer bei 0,5. </a:t>
            </a:r>
          </a:p>
          <a:p>
            <a:pPr marL="171450" indent="-171450">
              <a:buFont typeface="Arial" panose="020B0604020202020204" pitchFamily="34" charset="0"/>
              <a:buChar char="•"/>
            </a:pPr>
            <a:r>
              <a:rPr lang="de-DE" baseline="0" dirty="0" smtClean="0"/>
              <a:t>Streuung (intuitive Vorstellung) wird in der linken Darstellung mit wachsendem n größer und in der rechten Darstellung kleiner (was auch der </a:t>
            </a:r>
            <a:r>
              <a:rPr lang="de-DE" baseline="0" dirty="0" err="1" smtClean="0"/>
              <a:t>Therorie</a:t>
            </a:r>
            <a:r>
              <a:rPr lang="de-DE" baseline="0" dirty="0" smtClean="0"/>
              <a:t> entspricht)</a:t>
            </a:r>
          </a:p>
          <a:p>
            <a:pPr marL="171450" indent="-171450">
              <a:buFont typeface="Arial" panose="020B0604020202020204" pitchFamily="34" charset="0"/>
              <a:buChar char="•"/>
            </a:pPr>
            <a:r>
              <a:rPr lang="de-DE" baseline="0" dirty="0" smtClean="0"/>
              <a:t>Die Überschreitungswahrscheinlichkeit wird für n=20 aufgrund der geringeren Streuung kleiner. </a:t>
            </a:r>
          </a:p>
          <a:p>
            <a:pPr marL="171450" indent="-171450">
              <a:buFont typeface="Arial" panose="020B0604020202020204" pitchFamily="34" charset="0"/>
              <a:buChar char="•"/>
            </a:pPr>
            <a:endParaRPr lang="de-DE" baseline="0" dirty="0" smtClean="0"/>
          </a:p>
          <a:p>
            <a:pPr marL="0" indent="0">
              <a:buFont typeface="Arial" panose="020B0604020202020204" pitchFamily="34" charset="0"/>
              <a:buNone/>
            </a:pPr>
            <a:r>
              <a:rPr lang="de-DE" baseline="0" dirty="0" smtClean="0"/>
              <a:t>Für </a:t>
            </a:r>
            <a:r>
              <a:rPr lang="de-DE" baseline="0" dirty="0" smtClean="0"/>
              <a:t>SchülerInnen </a:t>
            </a:r>
            <a:r>
              <a:rPr lang="de-DE" baseline="0" dirty="0" smtClean="0"/>
              <a:t>müssen diese Begriffe gegeben falls motiviert werden, um den Verständnisaufbau bei ihnen zu fördern. </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35</a:t>
            </a:fld>
            <a:endParaRPr lang="de-DE"/>
          </a:p>
        </p:txBody>
      </p:sp>
    </p:spTree>
    <p:extLst>
      <p:ext uri="{BB962C8B-B14F-4D97-AF65-F5344CB8AC3E}">
        <p14:creationId xmlns:p14="http://schemas.microsoft.com/office/powerpoint/2010/main" val="9696294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handelt sich hier</a:t>
            </a:r>
            <a:r>
              <a:rPr lang="de-DE" baseline="0" dirty="0" smtClean="0"/>
              <a:t> um Aussagen, die in authentischen Unterrichtssituationen vorgekommen sind. </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36</a:t>
            </a:fld>
            <a:endParaRPr lang="de-DE"/>
          </a:p>
        </p:txBody>
      </p:sp>
    </p:spTree>
    <p:extLst>
      <p:ext uri="{BB962C8B-B14F-4D97-AF65-F5344CB8AC3E}">
        <p14:creationId xmlns:p14="http://schemas.microsoft.com/office/powerpoint/2010/main" val="37680627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37</a:t>
            </a:fld>
            <a:endParaRPr lang="de-DE"/>
          </a:p>
        </p:txBody>
      </p:sp>
    </p:spTree>
    <p:extLst>
      <p:ext uri="{BB962C8B-B14F-4D97-AF65-F5344CB8AC3E}">
        <p14:creationId xmlns:p14="http://schemas.microsoft.com/office/powerpoint/2010/main" val="26935584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38</a:t>
            </a:fld>
            <a:endParaRPr lang="de-DE"/>
          </a:p>
        </p:txBody>
      </p:sp>
    </p:spTree>
    <p:extLst>
      <p:ext uri="{BB962C8B-B14F-4D97-AF65-F5344CB8AC3E}">
        <p14:creationId xmlns:p14="http://schemas.microsoft.com/office/powerpoint/2010/main" val="4772095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Die Ergebnisse, die „auf der 60 %-Linie liegen“, haben</a:t>
                </a:r>
                <a:r>
                  <a:rPr lang="de-DE" baseline="0" dirty="0" smtClean="0"/>
                  <a:t> auch bestanden, e</a:t>
                </a:r>
                <a:r>
                  <a:rPr lang="de-DE" dirty="0" smtClean="0"/>
                  <a:t>ine </a:t>
                </a:r>
                <a:r>
                  <a:rPr lang="de-DE" baseline="0" dirty="0" smtClean="0"/>
                  <a:t>weitere Bestätigung der Vermutung. </a:t>
                </a:r>
              </a:p>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smtClean="0"/>
                  <a:t>Man könnte weiter vermuten, dass die </a:t>
                </a:r>
                <a:r>
                  <a:rPr lang="de-DE" baseline="0" dirty="0" err="1" smtClean="0"/>
                  <a:t>Bestehenswahrscheinlichkeit</a:t>
                </a:r>
                <a:r>
                  <a:rPr lang="de-DE" baseline="0" dirty="0" smtClean="0"/>
                  <a:t> mit wachsendem n beliebig klein wird. Das ist bei diesen Daten kühn, aber der Sachverhalt lässt sich theoretisch beweisen, wenn man die Ratesituation mit der Binomialverteilung modelliert. </a:t>
                </a:r>
              </a:p>
              <a:p>
                <a:endParaRPr lang="de-DE" baseline="0" dirty="0" smtClean="0"/>
              </a:p>
              <a:p>
                <a:pPr defTabSz="990130">
                  <a:defRPr/>
                </a:pPr>
                <a:r>
                  <a:rPr lang="de-DE" dirty="0" smtClean="0"/>
                  <a:t>Eine weitere Präzisierung,</a:t>
                </a:r>
                <a:r>
                  <a:rPr lang="de-DE" baseline="0" dirty="0" smtClean="0"/>
                  <a:t> wie die Streuung um 0,5 abnimmt, </a:t>
                </a:r>
                <a:r>
                  <a:rPr lang="de-DE" dirty="0" smtClean="0"/>
                  <a:t>ist im</a:t>
                </a:r>
                <a:r>
                  <a:rPr lang="de-DE" baseline="0" dirty="0" smtClean="0"/>
                  <a:t> </a:t>
                </a:r>
                <a14:m>
                  <m:oMath xmlns:m="http://schemas.openxmlformats.org/officeDocument/2006/math">
                    <m:f>
                      <m:fPr>
                        <m:ctrlPr>
                          <a:rPr lang="de-DE" b="0" i="1" baseline="0" smtClean="0">
                            <a:latin typeface="Cambria Math" panose="02040503050406030204" pitchFamily="18" charset="0"/>
                          </a:rPr>
                        </m:ctrlPr>
                      </m:fPr>
                      <m:num>
                        <m:r>
                          <a:rPr lang="de-DE" b="0" i="1" baseline="0" smtClean="0">
                            <a:latin typeface="Cambria Math" panose="02040503050406030204" pitchFamily="18" charset="0"/>
                          </a:rPr>
                          <m:t>1</m:t>
                        </m:r>
                      </m:num>
                      <m:den>
                        <m:rad>
                          <m:radPr>
                            <m:degHide m:val="on"/>
                            <m:ctrlPr>
                              <a:rPr lang="de-DE" b="0" i="1" baseline="0" smtClean="0">
                                <a:latin typeface="Cambria Math" panose="02040503050406030204" pitchFamily="18" charset="0"/>
                              </a:rPr>
                            </m:ctrlPr>
                          </m:radPr>
                          <m:deg/>
                          <m:e>
                            <m:r>
                              <a:rPr lang="de-DE" b="0" i="1" baseline="0" smtClean="0">
                                <a:latin typeface="Cambria Math" panose="02040503050406030204" pitchFamily="18" charset="0"/>
                              </a:rPr>
                              <m:t>𝑛</m:t>
                            </m:r>
                          </m:e>
                        </m:rad>
                      </m:den>
                    </m:f>
                  </m:oMath>
                </a14:m>
                <a:r>
                  <a:rPr lang="de-DE" dirty="0" smtClean="0"/>
                  <a:t>-Gesetz zu finden und wird somit im Baustein „Genauigkeit</a:t>
                </a:r>
                <a:r>
                  <a:rPr lang="de-DE" baseline="0" dirty="0" smtClean="0"/>
                  <a:t> von Simulationen</a:t>
                </a:r>
                <a:r>
                  <a:rPr lang="de-DE" dirty="0" smtClean="0"/>
                  <a:t>“ behandelt.</a:t>
                </a:r>
                <a:endParaRPr lang="de-DE" dirty="0"/>
              </a:p>
            </p:txBody>
          </p:sp>
        </mc:Choice>
        <mc:Fallback xmlns="">
          <p:sp>
            <p:nvSpPr>
              <p:cNvPr id="3" name="Notizenplatzhalter 2"/>
              <p:cNvSpPr>
                <a:spLocks noGrp="1"/>
              </p:cNvSpPr>
              <p:nvPr>
                <p:ph type="body" idx="1"/>
              </p:nvPr>
            </p:nvSpPr>
            <p:spPr/>
            <p:txBody>
              <a:bodyPr/>
              <a:lstStyle/>
              <a:p>
                <a:r>
                  <a:rPr lang="de-DE" dirty="0" smtClean="0"/>
                  <a:t>Auch hier:</a:t>
                </a:r>
              </a:p>
              <a:p>
                <a:r>
                  <a:rPr lang="de-DE" dirty="0" smtClean="0"/>
                  <a:t>Nur</a:t>
                </a:r>
                <a:r>
                  <a:rPr lang="de-DE" baseline="0" dirty="0" smtClean="0"/>
                  <a:t> eine weitere Bestätigung der Vermutung aber keine Antwort auf die Frage, warum das so ist.</a:t>
                </a:r>
              </a:p>
              <a:p>
                <a:endParaRPr lang="de-DE" dirty="0" smtClean="0"/>
              </a:p>
              <a:p>
                <a:r>
                  <a:rPr lang="de-DE" dirty="0" smtClean="0"/>
                  <a:t>Die Ergebnisse, die „auf der blauen 60%-Linie liegen“, haben</a:t>
                </a:r>
                <a:r>
                  <a:rPr lang="de-DE" baseline="0" dirty="0" smtClean="0"/>
                  <a:t> auch bestanden.</a:t>
                </a:r>
              </a:p>
              <a:p>
                <a:endParaRPr lang="de-DE"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Die Antwort wird im</a:t>
                </a:r>
                <a:r>
                  <a:rPr lang="de-DE" baseline="0" dirty="0" smtClean="0"/>
                  <a:t> </a:t>
                </a:r>
                <a:r>
                  <a:rPr lang="de-DE" b="0" i="0" baseline="0" smtClean="0">
                    <a:latin typeface="Cambria Math" panose="02040503050406030204" pitchFamily="18" charset="0"/>
                  </a:rPr>
                  <a:t>1/√𝑛</a:t>
                </a:r>
                <a:r>
                  <a:rPr lang="de-DE" dirty="0" smtClean="0"/>
                  <a:t>-Gesetz zu finden und somit im </a:t>
                </a:r>
                <a:br>
                  <a:rPr lang="de-DE" dirty="0" smtClean="0"/>
                </a:br>
                <a:r>
                  <a:rPr lang="de-DE" dirty="0" smtClean="0"/>
                  <a:t>„Gesetz der großen Zahl“ begründet sein.   </a:t>
                </a:r>
                <a:r>
                  <a:rPr lang="de-DE" sz="1050" dirty="0" smtClean="0"/>
                  <a:t>(nach Simulations-Workshop)</a:t>
                </a:r>
                <a:endParaRPr lang="de-DE" dirty="0" smtClean="0"/>
              </a:p>
              <a:p>
                <a:endParaRPr lang="de-DE" dirty="0"/>
              </a:p>
            </p:txBody>
          </p:sp>
        </mc:Fallback>
      </mc:AlternateContent>
      <p:sp>
        <p:nvSpPr>
          <p:cNvPr id="4" name="Foliennummernplatzhalter 3"/>
          <p:cNvSpPr>
            <a:spLocks noGrp="1"/>
          </p:cNvSpPr>
          <p:nvPr>
            <p:ph type="sldNum" sz="quarter" idx="10"/>
          </p:nvPr>
        </p:nvSpPr>
        <p:spPr/>
        <p:txBody>
          <a:bodyPr/>
          <a:lstStyle/>
          <a:p>
            <a:fld id="{FAF12454-57A3-5346-8AD1-8A7E704F94A5}" type="slidenum">
              <a:rPr lang="de-DE" smtClean="0"/>
              <a:pPr/>
              <a:t>40</a:t>
            </a:fld>
            <a:endParaRPr lang="de-DE"/>
          </a:p>
        </p:txBody>
      </p:sp>
    </p:spTree>
    <p:extLst>
      <p:ext uri="{BB962C8B-B14F-4D97-AF65-F5344CB8AC3E}">
        <p14:creationId xmlns:p14="http://schemas.microsoft.com/office/powerpoint/2010/main" val="32222774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Müsste gegebenenfalls für andere Bundesländer angepasst werden. </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41</a:t>
            </a:fld>
            <a:endParaRPr lang="de-DE"/>
          </a:p>
        </p:txBody>
      </p:sp>
    </p:spTree>
    <p:extLst>
      <p:ext uri="{BB962C8B-B14F-4D97-AF65-F5344CB8AC3E}">
        <p14:creationId xmlns:p14="http://schemas.microsoft.com/office/powerpoint/2010/main" val="6436425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3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42</a:t>
            </a:fld>
            <a:endParaRPr kumimoji="0" lang="de-DE" sz="13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3571883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3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43</a:t>
            </a:fld>
            <a:endParaRPr kumimoji="0" lang="de-DE" sz="13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212975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Kleiner</a:t>
            </a:r>
            <a:r>
              <a:rPr lang="de-DE" baseline="0" dirty="0" smtClean="0"/>
              <a:t> Auszug welche Fragen man sich bei der Unterrichtsplanung stellen kann und die in der Fortbildung geklärt werden. </a:t>
            </a:r>
          </a:p>
          <a:p>
            <a:r>
              <a:rPr lang="de-DE" baseline="0" dirty="0" smtClean="0"/>
              <a:t>Kann gegebenenfalls weggelassen werden, wenn der Baustein 1 zuvor eingesetzt worden ist.  </a:t>
            </a:r>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1341409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44</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39539530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45</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4773467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Um diese Frage begründet beantworten zu können, muss man selbst simulieren können, daher bietet sich dieses Kapitel erst</a:t>
            </a:r>
            <a:r>
              <a:rPr lang="de-DE" baseline="0" dirty="0" smtClean="0"/>
              <a:t> an, wenn die </a:t>
            </a:r>
            <a:r>
              <a:rPr lang="de-DE" baseline="0" dirty="0" err="1" smtClean="0"/>
              <a:t>TeilnehmerInnen</a:t>
            </a:r>
            <a:r>
              <a:rPr lang="de-DE" baseline="0" dirty="0" smtClean="0"/>
              <a:t> bereits eine gute Simulationskompetenz zum Fortbildungsbaustein mitbringen oder sich durch einen</a:t>
            </a:r>
            <a:r>
              <a:rPr lang="de-DE" dirty="0" smtClean="0"/>
              <a:t> Workshop angeeignet</a:t>
            </a:r>
            <a:r>
              <a:rPr lang="de-DE" baseline="0" dirty="0" smtClean="0"/>
              <a:t> haben</a:t>
            </a:r>
            <a:r>
              <a:rPr lang="de-DE" dirty="0" smtClean="0"/>
              <a:t>.</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46</a:t>
            </a:fld>
            <a:endParaRPr lang="de-DE"/>
          </a:p>
        </p:txBody>
      </p:sp>
    </p:spTree>
    <p:extLst>
      <p:ext uri="{BB962C8B-B14F-4D97-AF65-F5344CB8AC3E}">
        <p14:creationId xmlns:p14="http://schemas.microsoft.com/office/powerpoint/2010/main" val="76474782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Simulationen im Matheunterricht können</a:t>
            </a:r>
            <a:r>
              <a:rPr lang="de-DE" baseline="0" dirty="0" smtClean="0"/>
              <a:t> in ähnlichen Konstellationen eingesetzt werden, wie z.B. Modelle in der Biologie/Physik/Chemie. </a:t>
            </a:r>
            <a:endParaRPr lang="de-DE" dirty="0" smtClean="0"/>
          </a:p>
          <a:p>
            <a:r>
              <a:rPr lang="de-DE" dirty="0" smtClean="0"/>
              <a:t>Eine Auswahl</a:t>
            </a:r>
            <a:r>
              <a:rPr lang="de-DE" baseline="0" dirty="0" smtClean="0"/>
              <a:t> möglicher Antworten der </a:t>
            </a:r>
            <a:r>
              <a:rPr lang="de-DE" baseline="0" dirty="0" smtClean="0"/>
              <a:t>TeilnehmerInnen </a:t>
            </a:r>
            <a:r>
              <a:rPr lang="de-DE" baseline="0" dirty="0" smtClean="0"/>
              <a:t>finden Sie auf der nächsten Folie, diese Liste kann noch weiter ergänzt werden, sie zeigt allerdings bereits die häufigsten Einsatzmöglichkeiten. </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47</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3324277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AF12454-57A3-5346-8AD1-8A7E704F94A5}" type="slidenum">
              <a:rPr lang="de-DE" smtClean="0"/>
              <a:pPr/>
              <a:t>48</a:t>
            </a:fld>
            <a:endParaRPr lang="de-DE"/>
          </a:p>
        </p:txBody>
      </p:sp>
    </p:spTree>
    <p:extLst>
      <p:ext uri="{BB962C8B-B14F-4D97-AF65-F5344CB8AC3E}">
        <p14:creationId xmlns:p14="http://schemas.microsoft.com/office/powerpoint/2010/main" val="18170291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a:t>
            </a:r>
            <a:r>
              <a:rPr lang="de-DE" baseline="0" dirty="0" smtClean="0"/>
              <a:t> stellt nicht nur eine Planungshilfe für die </a:t>
            </a:r>
            <a:r>
              <a:rPr lang="de-DE" baseline="0" dirty="0" err="1" smtClean="0"/>
              <a:t>SchülerInnen</a:t>
            </a:r>
            <a:r>
              <a:rPr lang="de-DE" baseline="0" dirty="0" smtClean="0"/>
              <a:t> dar, sondern die Lehrkräfte können so einen Unterrichtsplan mit Simulationen dokumentieren und die benötigten Schritte festhalten. </a:t>
            </a:r>
            <a:endParaRPr lang="de-DE" dirty="0" smtClean="0"/>
          </a:p>
          <a:p>
            <a:endParaRPr lang="de-DE" dirty="0" smtClean="0"/>
          </a:p>
          <a:p>
            <a:r>
              <a:rPr lang="de-DE" dirty="0" smtClean="0"/>
              <a:t>Achtung, hier treten Fachbegriffe auf, die evtl. nicht allen </a:t>
            </a:r>
            <a:r>
              <a:rPr lang="de-DE" dirty="0" err="1" smtClean="0"/>
              <a:t>TeilnehmerInnen</a:t>
            </a:r>
            <a:r>
              <a:rPr lang="de-DE" dirty="0" smtClean="0"/>
              <a:t> bekannt sind, z. B. „Verteilung“, … </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49</a:t>
            </a:fld>
            <a:endParaRPr lang="de-DE"/>
          </a:p>
        </p:txBody>
      </p:sp>
    </p:spTree>
    <p:extLst>
      <p:ext uri="{BB962C8B-B14F-4D97-AF65-F5344CB8AC3E}">
        <p14:creationId xmlns:p14="http://schemas.microsoft.com/office/powerpoint/2010/main" val="2678823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 ist</a:t>
            </a:r>
            <a:r>
              <a:rPr lang="de-DE" baseline="0" dirty="0" smtClean="0"/>
              <a:t> ein Vorschlag für eine Dokumentation im Unterricht, in der Lehr-Lern-Situation.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50</a:t>
            </a:fld>
            <a:endParaRPr lang="de-DE"/>
          </a:p>
        </p:txBody>
      </p:sp>
    </p:spTree>
    <p:extLst>
      <p:ext uri="{BB962C8B-B14F-4D97-AF65-F5344CB8AC3E}">
        <p14:creationId xmlns:p14="http://schemas.microsoft.com/office/powerpoint/2010/main" val="23080903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Anschluss</a:t>
            </a:r>
            <a:r>
              <a:rPr lang="de-DE" baseline="0" dirty="0" smtClean="0"/>
              <a:t> an diesen Fortbildungsbaustein sollte unbedingt der Fortbildungsbaustein </a:t>
            </a:r>
          </a:p>
          <a:p>
            <a:r>
              <a:rPr lang="de-DE" baseline="0" dirty="0" smtClean="0"/>
              <a:t>„Genauigkeit von Simulationen“ angeschlossen werden. Erst dadurch kann über die Güte von Simulationen kompetent entschieden werden und man erfährt dort, wie groß eine Stichprobe sein muss, um z .B. eine Abweichung von +-1 % des Simulationsergebnisses von der theoretischen Wahrscheinlichkeit in 95 % der Fälle zu erhalten. </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53</a:t>
            </a:fld>
            <a:endParaRPr lang="de-DE"/>
          </a:p>
        </p:txBody>
      </p:sp>
    </p:spTree>
    <p:extLst>
      <p:ext uri="{BB962C8B-B14F-4D97-AF65-F5344CB8AC3E}">
        <p14:creationId xmlns:p14="http://schemas.microsoft.com/office/powerpoint/2010/main" val="3068485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Auf</a:t>
            </a:r>
            <a:r>
              <a:rPr lang="de-DE" baseline="0" dirty="0" smtClean="0"/>
              <a:t> Schwierigkeiten bei Grundvorstellungen  wir unter anderem in diesem Fortbildungsbaustein, aber auch im Baustein zu „Differenz trifft“ eingegangen.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a:t>
            </a:fld>
            <a:endParaRPr lang="de-DE"/>
          </a:p>
        </p:txBody>
      </p:sp>
    </p:spTree>
    <p:extLst>
      <p:ext uri="{BB962C8B-B14F-4D97-AF65-F5344CB8AC3E}">
        <p14:creationId xmlns:p14="http://schemas.microsoft.com/office/powerpoint/2010/main" val="1350213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hier aufgeführten Erwartungen beziehen sich auf den KLP von NRW.</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6567166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Die hier aufgeführten Erwartungen beziehen sich auf den KLP von NRW.</a:t>
            </a: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802050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Die hier aufgeführten Erwartungen beziehen sich auf den KLP von NRW.</a:t>
            </a: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4136964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Folgenden werden die Definitionen der zentralen Begriffe auf schulischem Niveau vorgestellt (können je nach Kompetenzlevel der </a:t>
            </a:r>
            <a:r>
              <a:rPr lang="de-DE" dirty="0" err="1" smtClean="0"/>
              <a:t>TeilnehmerInnen</a:t>
            </a:r>
            <a:r>
              <a:rPr lang="de-DE" baseline="0" dirty="0" smtClean="0"/>
              <a:t> </a:t>
            </a:r>
            <a:r>
              <a:rPr lang="de-DE" dirty="0" smtClean="0"/>
              <a:t>auch übersprungen werden).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9</a:t>
            </a:fld>
            <a:endParaRPr lang="de-DE" dirty="0"/>
          </a:p>
        </p:txBody>
      </p:sp>
    </p:spTree>
    <p:extLst>
      <p:ext uri="{BB962C8B-B14F-4D97-AF65-F5344CB8AC3E}">
        <p14:creationId xmlns:p14="http://schemas.microsoft.com/office/powerpoint/2010/main" val="2500685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Überschrift+Zwischenüberschrift+Text/Aufzählung">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1066" y="1124744"/>
            <a:ext cx="8427398" cy="288032"/>
          </a:xfrm>
        </p:spPr>
        <p:txBody>
          <a:bodyPr lIns="90000"/>
          <a:lstStyle>
            <a:lvl1pPr marL="0" indent="0">
              <a:spcAft>
                <a:spcPts val="1200"/>
              </a:spcAft>
              <a:buClr>
                <a:srgbClr val="CBB98A"/>
              </a:buClr>
              <a:buNone/>
              <a:defRPr b="0">
                <a:solidFill>
                  <a:srgbClr val="327A86"/>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Titelmasterformat durch Klicken bearbeiten</a:t>
            </a:r>
            <a:endParaRPr lang="de-DE" dirty="0"/>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10" name="Textplatzhalter 9"/>
          <p:cNvSpPr>
            <a:spLocks noGrp="1"/>
          </p:cNvSpPr>
          <p:nvPr>
            <p:ph type="body" sz="quarter" idx="18" hasCustomPrompt="1"/>
          </p:nvPr>
        </p:nvSpPr>
        <p:spPr>
          <a:xfrm>
            <a:off x="3707904" y="91512"/>
            <a:ext cx="5300492" cy="144016"/>
          </a:xfrm>
        </p:spPr>
        <p:txBody>
          <a:bodyPr/>
          <a:lstStyle>
            <a:lvl1pPr marL="0" indent="0" algn="r">
              <a:buNone/>
              <a:defRPr sz="1000">
                <a:solidFill>
                  <a:schemeClr val="bg1"/>
                </a:solidFill>
              </a:defRPr>
            </a:lvl1pPr>
          </a:lstStyle>
          <a:p>
            <a:pPr lvl="0"/>
            <a:r>
              <a:rPr lang="de-DE" dirty="0" smtClean="0"/>
              <a:t>Fortbildungsbaustein 2 | 10/20-Testproblem</a:t>
            </a:r>
            <a:endParaRPr lang="de-DE" dirty="0"/>
          </a:p>
        </p:txBody>
      </p:sp>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1066" y="1124744"/>
            <a:ext cx="8427398" cy="288032"/>
          </a:xfrm>
        </p:spPr>
        <p:txBody>
          <a:bodyPr lIns="90000"/>
          <a:lstStyle>
            <a:lvl1pPr marL="0" indent="0">
              <a:spcAft>
                <a:spcPts val="1200"/>
              </a:spcAft>
              <a:buClr>
                <a:srgbClr val="CBB98A"/>
              </a:buClr>
              <a:buNone/>
              <a:defRPr b="0">
                <a:solidFill>
                  <a:schemeClr val="accent3"/>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Tree>
    <p:extLst>
      <p:ext uri="{BB962C8B-B14F-4D97-AF65-F5344CB8AC3E}">
        <p14:creationId xmlns:p14="http://schemas.microsoft.com/office/powerpoint/2010/main" val="37758354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
        <p:nvSpPr>
          <p:cNvPr id="10" name="Textplatzhalter 9"/>
          <p:cNvSpPr>
            <a:spLocks noGrp="1"/>
          </p:cNvSpPr>
          <p:nvPr>
            <p:ph type="body" sz="quarter" idx="18" hasCustomPrompt="1"/>
          </p:nvPr>
        </p:nvSpPr>
        <p:spPr>
          <a:xfrm>
            <a:off x="3707904" y="91512"/>
            <a:ext cx="5300492" cy="144016"/>
          </a:xfrm>
        </p:spPr>
        <p:txBody>
          <a:bodyPr/>
          <a:lstStyle>
            <a:lvl1pPr marL="0" indent="0" algn="r">
              <a:buNone/>
              <a:defRPr sz="1000">
                <a:solidFill>
                  <a:schemeClr val="bg1"/>
                </a:solidFill>
              </a:defRPr>
            </a:lvl1pPr>
          </a:lstStyle>
          <a:p>
            <a:pPr lvl="0"/>
            <a:r>
              <a:rPr lang="de-DE" dirty="0"/>
              <a:t>Evtl. Kapitel oder Autor | Kurztitel | Datum</a:t>
            </a:r>
          </a:p>
        </p:txBody>
      </p:sp>
    </p:spTree>
    <p:extLst>
      <p:ext uri="{BB962C8B-B14F-4D97-AF65-F5344CB8AC3E}">
        <p14:creationId xmlns:p14="http://schemas.microsoft.com/office/powerpoint/2010/main" val="3080955891"/>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Ü | 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a:t>Formatvorlagen des Textmasters bearbeiten</a:t>
            </a:r>
          </a:p>
        </p:txBody>
      </p:sp>
      <p:sp>
        <p:nvSpPr>
          <p:cNvPr id="4" name="Textplatzhalter 9"/>
          <p:cNvSpPr>
            <a:spLocks noGrp="1"/>
          </p:cNvSpPr>
          <p:nvPr>
            <p:ph type="body" sz="quarter" idx="18" hasCustomPrompt="1"/>
          </p:nvPr>
        </p:nvSpPr>
        <p:spPr>
          <a:xfrm>
            <a:off x="3707904" y="91512"/>
            <a:ext cx="5300492" cy="144016"/>
          </a:xfrm>
        </p:spPr>
        <p:txBody>
          <a:bodyPr/>
          <a:lstStyle>
            <a:lvl1pPr marL="0" indent="0" algn="r">
              <a:buNone/>
              <a:defRPr sz="1000">
                <a:solidFill>
                  <a:schemeClr val="bg1"/>
                </a:solidFill>
              </a:defRPr>
            </a:lvl1pPr>
          </a:lstStyle>
          <a:p>
            <a:pPr lvl="0"/>
            <a:r>
              <a:rPr lang="de-DE" dirty="0"/>
              <a:t>Evtl. Kapitel oder Autor | Kurztitel | Datum</a:t>
            </a:r>
          </a:p>
        </p:txBody>
      </p:sp>
    </p:spTree>
    <p:extLst>
      <p:ext uri="{BB962C8B-B14F-4D97-AF65-F5344CB8AC3E}">
        <p14:creationId xmlns:p14="http://schemas.microsoft.com/office/powerpoint/2010/main" val="2647527482"/>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Tree>
    <p:extLst>
      <p:ext uri="{BB962C8B-B14F-4D97-AF65-F5344CB8AC3E}">
        <p14:creationId xmlns:p14="http://schemas.microsoft.com/office/powerpoint/2010/main" val="697567532"/>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Ü | 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a:t>Formatvorlagen des Textmasters bearbeiten</a:t>
            </a:r>
          </a:p>
        </p:txBody>
      </p:sp>
    </p:spTree>
    <p:extLst>
      <p:ext uri="{BB962C8B-B14F-4D97-AF65-F5344CB8AC3E}">
        <p14:creationId xmlns:p14="http://schemas.microsoft.com/office/powerpoint/2010/main" val="1604180879"/>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Ü | 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a:t>Formatvorlagen des Textmasters bearbeiten</a:t>
            </a:r>
          </a:p>
        </p:txBody>
      </p:sp>
    </p:spTree>
    <p:extLst>
      <p:ext uri="{BB962C8B-B14F-4D97-AF65-F5344CB8AC3E}">
        <p14:creationId xmlns:p14="http://schemas.microsoft.com/office/powerpoint/2010/main" val="49555287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38762"/>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709250258"/>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4000" y="1124744"/>
            <a:ext cx="8427398" cy="288032"/>
          </a:xfrm>
        </p:spPr>
        <p:txBody>
          <a:bodyPr lIns="90000"/>
          <a:lstStyle>
            <a:lvl1pPr marL="0" indent="0">
              <a:spcAft>
                <a:spcPts val="1200"/>
              </a:spcAft>
              <a:buClr>
                <a:srgbClr val="CBB98A"/>
              </a:buClr>
              <a:buNone/>
              <a:defRPr b="0">
                <a:solidFill>
                  <a:schemeClr val="accent3"/>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sz="1800"/>
            </a:lvl3pPr>
          </a:lstStyle>
          <a:p>
            <a:pPr lvl="0"/>
            <a:r>
              <a:rPr lang="de-DE" dirty="0"/>
              <a:t>Erste Ebene</a:t>
            </a:r>
          </a:p>
          <a:p>
            <a:pPr lvl="1"/>
            <a:r>
              <a:rPr lang="de-DE" dirty="0"/>
              <a:t>Zweite Ebene</a:t>
            </a:r>
          </a:p>
          <a:p>
            <a:pPr lvl="2"/>
            <a:r>
              <a:rPr lang="de-DE" dirty="0"/>
              <a:t>Dritte </a:t>
            </a:r>
            <a:r>
              <a:rPr lang="de-DE" dirty="0" smtClean="0"/>
              <a:t>Ebene</a:t>
            </a:r>
            <a:endParaRPr lang="de-DE" dirty="0"/>
          </a:p>
        </p:txBody>
      </p:sp>
    </p:spTree>
    <p:extLst>
      <p:ext uri="{BB962C8B-B14F-4D97-AF65-F5344CB8AC3E}">
        <p14:creationId xmlns:p14="http://schemas.microsoft.com/office/powerpoint/2010/main" val="293552805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331200"/>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145459737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Überschrift+Text/Aufzählung">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Titelmasterformat durch Klicken bearbeiten</a:t>
            </a:r>
            <a:endParaRPr lang="de-DE" dirty="0"/>
          </a:p>
        </p:txBody>
      </p:sp>
      <p:sp>
        <p:nvSpPr>
          <p:cNvPr id="10" name="Textplatzhalter 9"/>
          <p:cNvSpPr>
            <a:spLocks noGrp="1"/>
          </p:cNvSpPr>
          <p:nvPr>
            <p:ph type="body" sz="quarter" idx="18" hasCustomPrompt="1"/>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2 | 10/20-Testproblem</a:t>
            </a:r>
            <a:endParaRPr lang="de-DE" dirty="0"/>
          </a:p>
        </p:txBody>
      </p:sp>
    </p:spTree>
    <p:extLst>
      <p:ext uri="{BB962C8B-B14F-4D97-AF65-F5344CB8AC3E}">
        <p14:creationId xmlns:p14="http://schemas.microsoft.com/office/powerpoint/2010/main" val="257638897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Überschrift+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Titelmasterformat durch Klicken bearbeiten</a:t>
            </a:r>
            <a:endParaRPr lang="de-DE" dirty="0"/>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smtClean="0"/>
              <a:t>Formatvorlagen des Textmasters bearbeiten</a:t>
            </a:r>
          </a:p>
        </p:txBody>
      </p:sp>
      <p:sp>
        <p:nvSpPr>
          <p:cNvPr id="4" name="Textplatzhalter 9"/>
          <p:cNvSpPr>
            <a:spLocks noGrp="1"/>
          </p:cNvSpPr>
          <p:nvPr>
            <p:ph type="body" sz="quarter" idx="18" hasCustomPrompt="1"/>
          </p:nvPr>
        </p:nvSpPr>
        <p:spPr>
          <a:xfrm>
            <a:off x="3707904" y="91512"/>
            <a:ext cx="5300492" cy="144016"/>
          </a:xfrm>
        </p:spPr>
        <p:txBody>
          <a:bodyPr/>
          <a:lstStyle>
            <a:lvl1pPr marL="0" indent="0" algn="r">
              <a:buNone/>
              <a:defRPr sz="1000">
                <a:solidFill>
                  <a:schemeClr val="bg1"/>
                </a:solidFill>
              </a:defRPr>
            </a:lvl1pPr>
          </a:lstStyle>
          <a:p>
            <a:pPr lvl="0"/>
            <a:r>
              <a:rPr lang="de-DE" dirty="0" smtClean="0"/>
              <a:t>Fortbildungsbaustein 2 | 10/20-Testproblem</a:t>
            </a:r>
            <a:endParaRPr lang="de-DE" dirty="0"/>
          </a:p>
        </p:txBody>
      </p:sp>
    </p:spTree>
    <p:extLst>
      <p:ext uri="{BB962C8B-B14F-4D97-AF65-F5344CB8AC3E}">
        <p14:creationId xmlns:p14="http://schemas.microsoft.com/office/powerpoint/2010/main" val="19039409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r Überschrift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Titelmasterformat durch Klicken bearbeiten</a:t>
            </a:r>
            <a:endParaRPr lang="de-DE" dirty="0"/>
          </a:p>
        </p:txBody>
      </p:sp>
      <p:sp>
        <p:nvSpPr>
          <p:cNvPr id="4" name="Textplatzhalter 9"/>
          <p:cNvSpPr>
            <a:spLocks noGrp="1"/>
          </p:cNvSpPr>
          <p:nvPr>
            <p:ph type="body" sz="quarter" idx="18" hasCustomPrompt="1"/>
          </p:nvPr>
        </p:nvSpPr>
        <p:spPr>
          <a:xfrm>
            <a:off x="3707904" y="91512"/>
            <a:ext cx="5300492" cy="144016"/>
          </a:xfrm>
        </p:spPr>
        <p:txBody>
          <a:bodyPr/>
          <a:lstStyle>
            <a:lvl1pPr marL="0" indent="0" algn="r">
              <a:buNone/>
              <a:defRPr sz="1000">
                <a:solidFill>
                  <a:schemeClr val="bg1"/>
                </a:solidFill>
              </a:defRPr>
            </a:lvl1pPr>
          </a:lstStyle>
          <a:p>
            <a:pPr lvl="0"/>
            <a:r>
              <a:rPr lang="de-DE" dirty="0" smtClean="0"/>
              <a:t>Fortbildungsbaustein 2 | 10/20-Testproblem</a:t>
            </a:r>
            <a:endParaRPr lang="de-DE" dirty="0"/>
          </a:p>
        </p:txBody>
      </p:sp>
    </p:spTree>
    <p:extLst>
      <p:ext uri="{BB962C8B-B14F-4D97-AF65-F5344CB8AC3E}">
        <p14:creationId xmlns:p14="http://schemas.microsoft.com/office/powerpoint/2010/main" val="192963389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Gliederung">
    <p:bg>
      <p:bgPr>
        <a:solidFill>
          <a:schemeClr val="bg1"/>
        </a:solidFill>
        <a:effectLst/>
      </p:bgPr>
    </p:bg>
    <p:spTree>
      <p:nvGrpSpPr>
        <p:cNvPr id="1" name=""/>
        <p:cNvGrpSpPr/>
        <p:nvPr/>
      </p:nvGrpSpPr>
      <p:grpSpPr>
        <a:xfrm>
          <a:off x="0" y="0"/>
          <a:ext cx="0" cy="0"/>
          <a:chOff x="0" y="0"/>
          <a:chExt cx="0" cy="0"/>
        </a:xfrm>
      </p:grpSpPr>
      <p:sp>
        <p:nvSpPr>
          <p:cNvPr id="6" name="Rechteck 5"/>
          <p:cNvSpPr/>
          <p:nvPr userDrawn="1"/>
        </p:nvSpPr>
        <p:spPr bwMode="auto">
          <a:xfrm>
            <a:off x="0" y="332656"/>
            <a:ext cx="9144000" cy="6525344"/>
          </a:xfrm>
          <a:prstGeom prst="rect">
            <a:avLst/>
          </a:prstGeom>
          <a:solidFill>
            <a:srgbClr val="327A86">
              <a:alpha val="5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charset="-128"/>
            </a:endParaRPr>
          </a:p>
        </p:txBody>
      </p:sp>
      <p:sp>
        <p:nvSpPr>
          <p:cNvPr id="24" name="Rechteck 23"/>
          <p:cNvSpPr/>
          <p:nvPr userDrawn="1"/>
        </p:nvSpPr>
        <p:spPr bwMode="auto">
          <a:xfrm>
            <a:off x="0" y="1268760"/>
            <a:ext cx="899592" cy="5589239"/>
          </a:xfrm>
          <a:prstGeom prst="rect">
            <a:avLst/>
          </a:prstGeom>
          <a:solidFill>
            <a:srgbClr val="327A8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charset="-128"/>
            </a:endParaRPr>
          </a:p>
        </p:txBody>
      </p:sp>
      <p:sp>
        <p:nvSpPr>
          <p:cNvPr id="4" name="Textplatzhalter 9"/>
          <p:cNvSpPr>
            <a:spLocks noGrp="1"/>
          </p:cNvSpPr>
          <p:nvPr>
            <p:ph type="body" sz="quarter" idx="18" hasCustomPrompt="1"/>
          </p:nvPr>
        </p:nvSpPr>
        <p:spPr>
          <a:xfrm>
            <a:off x="3707904" y="91512"/>
            <a:ext cx="5300492" cy="144016"/>
          </a:xfrm>
        </p:spPr>
        <p:txBody>
          <a:bodyPr/>
          <a:lstStyle>
            <a:lvl1pPr marL="0" indent="0" algn="r">
              <a:buNone/>
              <a:defRPr sz="1000">
                <a:solidFill>
                  <a:schemeClr val="bg1"/>
                </a:solidFill>
              </a:defRPr>
            </a:lvl1pPr>
          </a:lstStyle>
          <a:p>
            <a:r>
              <a:rPr lang="de-DE" dirty="0" smtClean="0"/>
              <a:t>Fortbildungsbaustein 2 | 10/20-Testproblem</a:t>
            </a:r>
            <a:endParaRPr lang="de-DE" dirty="0"/>
          </a:p>
        </p:txBody>
      </p:sp>
      <p:sp>
        <p:nvSpPr>
          <p:cNvPr id="23" name="Titelplatzhalter 2"/>
          <p:cNvSpPr>
            <a:spLocks noGrp="1"/>
          </p:cNvSpPr>
          <p:nvPr>
            <p:ph type="title" hasCustomPrompt="1"/>
          </p:nvPr>
        </p:nvSpPr>
        <p:spPr>
          <a:xfrm>
            <a:off x="323528" y="417587"/>
            <a:ext cx="8424936" cy="490861"/>
          </a:xfrm>
          <a:prstGeom prst="rect">
            <a:avLst/>
          </a:prstGeom>
        </p:spPr>
        <p:txBody>
          <a:bodyPr vert="horz" lIns="91440" tIns="45720" rIns="91440" bIns="45720" rtlCol="0" anchor="t">
            <a:normAutofit/>
          </a:bodyPr>
          <a:lstStyle>
            <a:lvl1pPr>
              <a:defRPr sz="2500" b="1">
                <a:solidFill>
                  <a:schemeClr val="bg1"/>
                </a:solidFill>
              </a:defRPr>
            </a:lvl1pPr>
          </a:lstStyle>
          <a:p>
            <a:r>
              <a:rPr lang="de-DE" dirty="0"/>
              <a:t>Gliederung</a:t>
            </a:r>
          </a:p>
        </p:txBody>
      </p:sp>
      <p:sp>
        <p:nvSpPr>
          <p:cNvPr id="33" name="Rectangle 8"/>
          <p:cNvSpPr>
            <a:spLocks noGrp="1" noChangeArrowheads="1"/>
          </p:cNvSpPr>
          <p:nvPr>
            <p:ph idx="1" hasCustomPrompt="1"/>
          </p:nvPr>
        </p:nvSpPr>
        <p:spPr bwMode="auto">
          <a:xfrm>
            <a:off x="395536" y="1340768"/>
            <a:ext cx="8424936" cy="3672408"/>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marR="0" indent="0" algn="l" defTabSz="914400" rtl="0" eaLnBrk="1" fontAlgn="base" latinLnBrk="0" hangingPunct="1">
              <a:lnSpc>
                <a:spcPts val="3600"/>
              </a:lnSpc>
              <a:spcBef>
                <a:spcPts val="576"/>
              </a:spcBef>
              <a:spcAft>
                <a:spcPts val="600"/>
              </a:spcAft>
              <a:buClr>
                <a:schemeClr val="bg1"/>
              </a:buClr>
              <a:buSzTx/>
              <a:buFont typeface="Arial" panose="020B0604020202020204" pitchFamily="34" charset="0"/>
              <a:buChar char="•"/>
              <a:tabLst>
                <a:tab pos="622300" algn="l"/>
              </a:tabLst>
              <a:defRPr sz="2500" b="1"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p:txBody>
      </p:sp>
    </p:spTree>
    <p:extLst>
      <p:ext uri="{BB962C8B-B14F-4D97-AF65-F5344CB8AC3E}">
        <p14:creationId xmlns:p14="http://schemas.microsoft.com/office/powerpoint/2010/main" val="13648329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dirty="0"/>
          </a:p>
        </p:txBody>
      </p:sp>
      <p:sp>
        <p:nvSpPr>
          <p:cNvPr id="14" name="Rechteck 13"/>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smtClean="0"/>
              <a:t>Formatvorlage des Untertitelmasters durch Klicken bearbeiten</a:t>
            </a:r>
            <a:endParaRPr lang="de-DE" dirty="0"/>
          </a:p>
        </p:txBody>
      </p:sp>
      <p:sp>
        <p:nvSpPr>
          <p:cNvPr id="6" name="Bildplatzhalter 5"/>
          <p:cNvSpPr>
            <a:spLocks noGrp="1"/>
          </p:cNvSpPr>
          <p:nvPr userDrawn="1">
            <p:ph type="pic" sz="quarter" idx="10"/>
          </p:nvPr>
        </p:nvSpPr>
        <p:spPr>
          <a:xfrm>
            <a:off x="0" y="765175"/>
            <a:ext cx="9144000" cy="2807841"/>
          </a:xfrm>
        </p:spPr>
        <p:txBody>
          <a:bodyPr/>
          <a:lstStyle/>
          <a:p>
            <a:r>
              <a:rPr lang="de-DE" smtClean="0"/>
              <a:t>Bild durch Klicken auf Symbol hinzufügen</a:t>
            </a:r>
            <a:endParaRPr lang="de-DE"/>
          </a:p>
        </p:txBody>
      </p:sp>
      <p:grpSp>
        <p:nvGrpSpPr>
          <p:cNvPr id="17" name="Gruppieren 16"/>
          <p:cNvGrpSpPr/>
          <p:nvPr userDrawn="1"/>
        </p:nvGrpSpPr>
        <p:grpSpPr>
          <a:xfrm>
            <a:off x="7105927" y="4004785"/>
            <a:ext cx="2038073" cy="558237"/>
            <a:chOff x="7105927" y="5823091"/>
            <a:chExt cx="2038073" cy="558237"/>
          </a:xfrm>
        </p:grpSpPr>
        <p:sp>
          <p:nvSpPr>
            <p:cNvPr id="19" name="Textfeld 18"/>
            <p:cNvSpPr txBox="1"/>
            <p:nvPr userDrawn="1"/>
          </p:nvSpPr>
          <p:spPr>
            <a:xfrm>
              <a:off x="7105927" y="5823091"/>
              <a:ext cx="899592" cy="230832"/>
            </a:xfrm>
            <a:prstGeom prst="rect">
              <a:avLst/>
            </a:prstGeom>
            <a:noFill/>
          </p:spPr>
          <p:txBody>
            <a:bodyPr wrap="square" rtlCol="0">
              <a:spAutoFit/>
            </a:bodyPr>
            <a:lstStyle/>
            <a:p>
              <a:pPr algn="r"/>
              <a:r>
                <a:rPr lang="de-DE" sz="850" b="0" dirty="0">
                  <a:latin typeface="Calibri" panose="020F0502020204030204" pitchFamily="34" charset="0"/>
                </a:rPr>
                <a:t>Initiiert durch</a:t>
              </a:r>
            </a:p>
          </p:txBody>
        </p:sp>
        <p:grpSp>
          <p:nvGrpSpPr>
            <p:cNvPr id="20" name="Gruppieren 19"/>
            <p:cNvGrpSpPr/>
            <p:nvPr userDrawn="1"/>
          </p:nvGrpSpPr>
          <p:grpSpPr>
            <a:xfrm>
              <a:off x="7308304" y="6067571"/>
              <a:ext cx="1835696" cy="313757"/>
              <a:chOff x="7308304" y="5923555"/>
              <a:chExt cx="1835696" cy="313757"/>
            </a:xfrm>
          </p:grpSpPr>
          <p:sp>
            <p:nvSpPr>
              <p:cNvPr id="21" name="Rechteck 20"/>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27" name="Grafik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pic>
        <p:nvPicPr>
          <p:cNvPr id="22" name="Grafik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spTree>
    <p:extLst>
      <p:ext uri="{BB962C8B-B14F-4D97-AF65-F5344CB8AC3E}">
        <p14:creationId xmlns:p14="http://schemas.microsoft.com/office/powerpoint/2010/main" val="17738587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folie ohne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dirty="0"/>
          </a:p>
        </p:txBody>
      </p:sp>
      <p:sp>
        <p:nvSpPr>
          <p:cNvPr id="14" name="Rechteck 13"/>
          <p:cNvSpPr/>
          <p:nvPr userDrawn="1"/>
        </p:nvSpPr>
        <p:spPr bwMode="auto">
          <a:xfrm>
            <a:off x="7092281" y="3789035"/>
            <a:ext cx="2051719" cy="2880325"/>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6462"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smtClean="0"/>
              <a:t>Formatvorlage des Untertitelmasters durch Klicken bearbeiten</a:t>
            </a:r>
            <a:endParaRPr lang="de-DE" dirty="0"/>
          </a:p>
        </p:txBody>
      </p:sp>
      <p:sp>
        <p:nvSpPr>
          <p:cNvPr id="13" name="Rectangle 2"/>
          <p:cNvSpPr txBox="1">
            <a:spLocks noChangeArrowheads="1"/>
          </p:cNvSpPr>
          <p:nvPr userDrawn="1"/>
        </p:nvSpPr>
        <p:spPr>
          <a:xfrm>
            <a:off x="633442" y="1137283"/>
            <a:ext cx="7898998" cy="1143000"/>
          </a:xfrm>
          <a:prstGeom prst="rect">
            <a:avLst/>
          </a:prstGeom>
        </p:spPr>
        <p:txBody>
          <a:bodyPr vert="horz" lIns="91440" tIns="108000" rIns="91440" bIns="108000" rtlCol="0" anchor="ctr">
            <a:noAutofit/>
          </a:bodyPr>
          <a:lstStyle>
            <a:lvl1pPr marL="0" indent="0" algn="l" rtl="0" eaLnBrk="1" fontAlgn="base" hangingPunct="1">
              <a:spcBef>
                <a:spcPct val="0"/>
              </a:spcBef>
              <a:spcAft>
                <a:spcPct val="0"/>
              </a:spcAft>
              <a:defRPr sz="2800" b="0" baseline="0">
                <a:solidFill>
                  <a:schemeClr val="bg1"/>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r>
              <a:rPr lang="de-DE" sz="3600" b="1" kern="0" dirty="0">
                <a:solidFill>
                  <a:srgbClr val="327A86"/>
                </a:solidFill>
              </a:rPr>
              <a:t>Titel ohne</a:t>
            </a:r>
            <a:r>
              <a:rPr lang="de-DE" sz="3600" b="1" kern="0" baseline="0" dirty="0">
                <a:solidFill>
                  <a:srgbClr val="327A86"/>
                </a:solidFill>
              </a:rPr>
              <a:t> Bild</a:t>
            </a:r>
            <a:endParaRPr lang="de-DE" sz="3600" b="1" kern="0" dirty="0">
              <a:solidFill>
                <a:srgbClr val="327A86"/>
              </a:solidFill>
            </a:endParaRPr>
          </a:p>
        </p:txBody>
      </p:sp>
      <p:grpSp>
        <p:nvGrpSpPr>
          <p:cNvPr id="27" name="Gruppieren 26"/>
          <p:cNvGrpSpPr/>
          <p:nvPr userDrawn="1"/>
        </p:nvGrpSpPr>
        <p:grpSpPr>
          <a:xfrm>
            <a:off x="7105927" y="4004785"/>
            <a:ext cx="2038073" cy="558237"/>
            <a:chOff x="7105927" y="5823091"/>
            <a:chExt cx="2038073" cy="558237"/>
          </a:xfrm>
        </p:grpSpPr>
        <p:sp>
          <p:nvSpPr>
            <p:cNvPr id="28" name="Textfeld 27"/>
            <p:cNvSpPr txBox="1"/>
            <p:nvPr userDrawn="1"/>
          </p:nvSpPr>
          <p:spPr>
            <a:xfrm>
              <a:off x="7105927" y="5823091"/>
              <a:ext cx="899592" cy="230832"/>
            </a:xfrm>
            <a:prstGeom prst="rect">
              <a:avLst/>
            </a:prstGeom>
            <a:noFill/>
          </p:spPr>
          <p:txBody>
            <a:bodyPr wrap="square" rtlCol="0">
              <a:spAutoFit/>
            </a:bodyPr>
            <a:lstStyle/>
            <a:p>
              <a:pPr algn="r"/>
              <a:r>
                <a:rPr lang="de-DE" sz="850" b="0" dirty="0">
                  <a:latin typeface="Calibri" panose="020F0502020204030204" pitchFamily="34" charset="0"/>
                </a:rPr>
                <a:t>Initiiert durch</a:t>
              </a:r>
            </a:p>
          </p:txBody>
        </p:sp>
        <p:grpSp>
          <p:nvGrpSpPr>
            <p:cNvPr id="29" name="Gruppieren 28"/>
            <p:cNvGrpSpPr/>
            <p:nvPr userDrawn="1"/>
          </p:nvGrpSpPr>
          <p:grpSpPr>
            <a:xfrm>
              <a:off x="7308304" y="6067571"/>
              <a:ext cx="1835696" cy="313757"/>
              <a:chOff x="7308304" y="5923555"/>
              <a:chExt cx="1835696" cy="313757"/>
            </a:xfrm>
          </p:grpSpPr>
          <p:sp>
            <p:nvSpPr>
              <p:cNvPr id="30" name="Rechteck 2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31" name="Grafik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pic>
        <p:nvPicPr>
          <p:cNvPr id="16" name="Grafik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spTree>
    <p:extLst>
      <p:ext uri="{BB962C8B-B14F-4D97-AF65-F5344CB8AC3E}">
        <p14:creationId xmlns:p14="http://schemas.microsoft.com/office/powerpoint/2010/main" val="36037903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Ende">
    <p:spTree>
      <p:nvGrpSpPr>
        <p:cNvPr id="1" name=""/>
        <p:cNvGrpSpPr/>
        <p:nvPr/>
      </p:nvGrpSpPr>
      <p:grpSpPr>
        <a:xfrm>
          <a:off x="0" y="0"/>
          <a:ext cx="0" cy="0"/>
          <a:chOff x="0" y="0"/>
          <a:chExt cx="0" cy="0"/>
        </a:xfrm>
      </p:grpSpPr>
      <p:sp>
        <p:nvSpPr>
          <p:cNvPr id="16" name="Rechteck 15"/>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5" name="Bildplatzhalter 4"/>
          <p:cNvSpPr>
            <a:spLocks noGrp="1"/>
          </p:cNvSpPr>
          <p:nvPr>
            <p:ph type="pic" sz="quarter" idx="10"/>
          </p:nvPr>
        </p:nvSpPr>
        <p:spPr>
          <a:xfrm>
            <a:off x="0" y="3787878"/>
            <a:ext cx="6876256" cy="2881481"/>
          </a:xfrm>
        </p:spPr>
        <p:txBody>
          <a:bodyPr/>
          <a:lstStyle/>
          <a:p>
            <a:r>
              <a:rPr lang="de-DE" smtClean="0"/>
              <a:t>Bild durch Klicken auf Symbol hinzufügen</a:t>
            </a:r>
            <a:endParaRPr lang="de-DE"/>
          </a:p>
        </p:txBody>
      </p:sp>
      <p:sp>
        <p:nvSpPr>
          <p:cNvPr id="4" name="Textplatzhalter 3"/>
          <p:cNvSpPr>
            <a:spLocks noGrp="1"/>
          </p:cNvSpPr>
          <p:nvPr>
            <p:ph type="body" sz="quarter" idx="11" hasCustomPrompt="1"/>
          </p:nvPr>
        </p:nvSpPr>
        <p:spPr>
          <a:xfrm>
            <a:off x="323528" y="1414872"/>
            <a:ext cx="7681991" cy="501960"/>
          </a:xfrm>
        </p:spPr>
        <p:txBody>
          <a:bodyPr/>
          <a:lstStyle>
            <a:lvl1pPr marL="0" indent="0" algn="ctr">
              <a:buNone/>
              <a:defRPr sz="2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Vielen Dank für Ihre Aufmerksamkeit!</a:t>
            </a:r>
          </a:p>
        </p:txBody>
      </p:sp>
      <p:sp>
        <p:nvSpPr>
          <p:cNvPr id="15" name="Textplatzhalter 3"/>
          <p:cNvSpPr>
            <a:spLocks noGrp="1"/>
          </p:cNvSpPr>
          <p:nvPr>
            <p:ph type="body" sz="quarter" idx="12" hasCustomPrompt="1"/>
          </p:nvPr>
        </p:nvSpPr>
        <p:spPr>
          <a:xfrm>
            <a:off x="4947156" y="2094760"/>
            <a:ext cx="3510136" cy="501960"/>
          </a:xfrm>
        </p:spPr>
        <p:txBody>
          <a:bodyPr/>
          <a:lstStyle>
            <a:lvl1pPr marL="0" indent="0" algn="ctr">
              <a:buNone/>
              <a:defRPr sz="2000" b="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Fragen &amp; Diskussion</a:t>
            </a:r>
          </a:p>
        </p:txBody>
      </p:sp>
      <p:grpSp>
        <p:nvGrpSpPr>
          <p:cNvPr id="14" name="Gruppieren 13"/>
          <p:cNvGrpSpPr/>
          <p:nvPr userDrawn="1"/>
        </p:nvGrpSpPr>
        <p:grpSpPr>
          <a:xfrm>
            <a:off x="7105927" y="4004785"/>
            <a:ext cx="2038073" cy="558237"/>
            <a:chOff x="7105927" y="5823091"/>
            <a:chExt cx="2038073" cy="558237"/>
          </a:xfrm>
        </p:grpSpPr>
        <p:sp>
          <p:nvSpPr>
            <p:cNvPr id="17" name="Textfeld 16"/>
            <p:cNvSpPr txBox="1"/>
            <p:nvPr userDrawn="1"/>
          </p:nvSpPr>
          <p:spPr>
            <a:xfrm>
              <a:off x="7105927" y="5823091"/>
              <a:ext cx="899592" cy="230832"/>
            </a:xfrm>
            <a:prstGeom prst="rect">
              <a:avLst/>
            </a:prstGeom>
            <a:noFill/>
          </p:spPr>
          <p:txBody>
            <a:bodyPr wrap="square" rtlCol="0">
              <a:spAutoFit/>
            </a:bodyPr>
            <a:lstStyle/>
            <a:p>
              <a:pPr algn="r"/>
              <a:r>
                <a:rPr lang="de-DE" sz="850" b="0" dirty="0">
                  <a:latin typeface="Calibri" panose="020F0502020204030204" pitchFamily="34" charset="0"/>
                </a:rPr>
                <a:t>Initiiert durch</a:t>
              </a:r>
            </a:p>
          </p:txBody>
        </p:sp>
        <p:grpSp>
          <p:nvGrpSpPr>
            <p:cNvPr id="19" name="Gruppieren 18"/>
            <p:cNvGrpSpPr/>
            <p:nvPr userDrawn="1"/>
          </p:nvGrpSpPr>
          <p:grpSpPr>
            <a:xfrm>
              <a:off x="7308304" y="6067571"/>
              <a:ext cx="1835696" cy="313757"/>
              <a:chOff x="7308304" y="5923555"/>
              <a:chExt cx="1835696" cy="313757"/>
            </a:xfrm>
          </p:grpSpPr>
          <p:sp>
            <p:nvSpPr>
              <p:cNvPr id="20" name="Rechteck 1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21" name="Grafik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pic>
        <p:nvPicPr>
          <p:cNvPr id="22" name="Bild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pic>
        <p:nvPicPr>
          <p:cNvPr id="23" name="Grafik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spTree>
    <p:extLst>
      <p:ext uri="{BB962C8B-B14F-4D97-AF65-F5344CB8AC3E}">
        <p14:creationId xmlns:p14="http://schemas.microsoft.com/office/powerpoint/2010/main" val="11146315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Überschrift+Tex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Titelmasterformat durch Klicken bearbeiten</a:t>
            </a:r>
            <a:endParaRPr lang="de-DE" dirty="0"/>
          </a:p>
        </p:txBody>
      </p:sp>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Text</a:t>
            </a:r>
          </a:p>
        </p:txBody>
      </p:sp>
      <p:sp>
        <p:nvSpPr>
          <p:cNvPr id="4" name="Textplatzhalter 9"/>
          <p:cNvSpPr>
            <a:spLocks noGrp="1"/>
          </p:cNvSpPr>
          <p:nvPr>
            <p:ph type="body" sz="quarter" idx="18" hasCustomPrompt="1"/>
          </p:nvPr>
        </p:nvSpPr>
        <p:spPr>
          <a:xfrm>
            <a:off x="3707904" y="91512"/>
            <a:ext cx="5300492" cy="144016"/>
          </a:xfrm>
        </p:spPr>
        <p:txBody>
          <a:bodyPr/>
          <a:lstStyle>
            <a:lvl1pPr marL="0" indent="0" algn="r">
              <a:buNone/>
              <a:defRPr sz="1000">
                <a:solidFill>
                  <a:schemeClr val="bg1"/>
                </a:solidFill>
              </a:defRPr>
            </a:lvl1pPr>
          </a:lstStyle>
          <a:p>
            <a:r>
              <a:rPr lang="de-DE" dirty="0" smtClean="0"/>
              <a:t>Fortbildungsbaustein 2 | 10/20-Testproblem</a:t>
            </a:r>
            <a:endParaRPr lang="de-DE" dirty="0"/>
          </a:p>
        </p:txBody>
      </p:sp>
    </p:spTree>
    <p:extLst>
      <p:ext uri="{BB962C8B-B14F-4D97-AF65-F5344CB8AC3E}">
        <p14:creationId xmlns:p14="http://schemas.microsoft.com/office/powerpoint/2010/main" val="347184195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2.xml"/><Relationship Id="rId7"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image" Target="../media/image3.png"/><Relationship Id="rId4" Type="http://schemas.openxmlformats.org/officeDocument/2006/relationships/slideLayout" Target="../slideLayouts/slideLayout13.xml"/><Relationship Id="rId9"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8.xml"/><Relationship Id="rId7" Type="http://schemas.openxmlformats.org/officeDocument/2006/relationships/image" Target="../media/image3.pn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1032" name="Rectangle 8"/>
          <p:cNvSpPr>
            <a:spLocks noGrp="1" noChangeArrowheads="1"/>
          </p:cNvSpPr>
          <p:nvPr>
            <p:ph type="body" idx="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11"/>
          <a:srcRect r="52817" b="-3558"/>
          <a:stretch/>
        </p:blipFill>
        <p:spPr>
          <a:xfrm>
            <a:off x="421663" y="77051"/>
            <a:ext cx="720080" cy="189207"/>
          </a:xfrm>
          <a:prstGeom prst="rect">
            <a:avLst/>
          </a:prstGeom>
        </p:spPr>
      </p:pic>
      <p:sp>
        <p:nvSpPr>
          <p:cNvPr id="3" name="Titelplatzhalter 2"/>
          <p:cNvSpPr>
            <a:spLocks noGrp="1"/>
          </p:cNvSpPr>
          <p:nvPr>
            <p:ph type="title"/>
          </p:nvPr>
        </p:nvSpPr>
        <p:spPr>
          <a:xfrm>
            <a:off x="323528" y="417859"/>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Tree>
  </p:cSld>
  <p:clrMap bg1="lt1" tx1="dk1" bg2="lt2" tx2="dk2" accent1="accent1" accent2="accent2" accent3="accent3" accent4="accent4" accent5="accent5" accent6="accent6" hlink="hlink" folHlink="folHlink"/>
  <p:sldLayoutIdLst>
    <p:sldLayoutId id="2147483652" r:id="rId1"/>
    <p:sldLayoutId id="2147483696" r:id="rId2"/>
    <p:sldLayoutId id="2147483692" r:id="rId3"/>
    <p:sldLayoutId id="2147483691" r:id="rId4"/>
    <p:sldLayoutId id="2147483738" r:id="rId5"/>
    <p:sldLayoutId id="2147483695" r:id="rId6"/>
    <p:sldLayoutId id="2147483694" r:id="rId7"/>
    <p:sldLayoutId id="2147483682" r:id="rId8"/>
    <p:sldLayoutId id="2147483726" r:id="rId9"/>
  </p:sldLayoutIdLst>
  <p:timing>
    <p:tnLst>
      <p:par>
        <p:cTn id="1" dur="indefinite" restart="never" nodeType="tmRoot"/>
      </p:par>
    </p:tnLst>
  </p:timing>
  <p:hf hdr="0" ftr="0" dt="0"/>
  <p:txStyles>
    <p:title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2"/>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3"/>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3"/>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3"/>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chemeClr val="accent3"/>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prstClr val="black"/>
              </a:solidFill>
              <a:effectLst/>
              <a:uLnTx/>
              <a:uFillTx/>
              <a:latin typeface="Arial" charset="0"/>
              <a:ea typeface="ＭＳ Ｐゴシック" charset="-128"/>
            </a:endParaRPr>
          </a:p>
        </p:txBody>
      </p:sp>
      <p:sp>
        <p:nvSpPr>
          <p:cNvPr id="1032" name="Rectangle 8"/>
          <p:cNvSpPr>
            <a:spLocks noGrp="1" noChangeArrowheads="1"/>
          </p:cNvSpPr>
          <p:nvPr>
            <p:ph type="body" idx="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8"/>
          <a:srcRect r="52817" b="-3558"/>
          <a:stretch/>
        </p:blipFill>
        <p:spPr>
          <a:xfrm>
            <a:off x="421663" y="77051"/>
            <a:ext cx="720080" cy="189207"/>
          </a:xfrm>
          <a:prstGeom prst="rect">
            <a:avLst/>
          </a:prstGeom>
        </p:spPr>
      </p:pic>
      <p:sp>
        <p:nvSpPr>
          <p:cNvPr id="3" name="Titelplatzhalter 2"/>
          <p:cNvSpPr>
            <a:spLocks noGrp="1"/>
          </p:cNvSpPr>
          <p:nvPr>
            <p:ph type="title"/>
          </p:nvPr>
        </p:nvSpPr>
        <p:spPr>
          <a:xfrm>
            <a:off x="323528" y="417859"/>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2555776" y="-27384"/>
            <a:ext cx="6552728" cy="241144"/>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800" b="1">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9"/>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0"/>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0"/>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0"/>
              </a:buBlip>
              <a:defRPr sz="1200">
                <a:solidFill>
                  <a:schemeClr val="tx1"/>
                </a:solidFill>
                <a:latin typeface="+mn-lt"/>
                <a:ea typeface="+mn-ea"/>
              </a:defRPr>
            </a:lvl9pPr>
          </a:lstStyle>
          <a:p>
            <a:pPr marL="0" marR="0" lvl="0" indent="0" algn="r" defTabSz="914400" rtl="0" eaLnBrk="1" fontAlgn="base" latinLnBrk="0" hangingPunct="1">
              <a:lnSpc>
                <a:spcPct val="100000"/>
              </a:lnSpc>
              <a:spcBef>
                <a:spcPts val="576"/>
              </a:spcBef>
              <a:spcAft>
                <a:spcPts val="600"/>
              </a:spcAft>
              <a:buClr>
                <a:srgbClr val="327A86"/>
              </a:buClr>
              <a:buSzTx/>
              <a:buFont typeface="Wingdings" charset="2"/>
              <a:buNone/>
              <a:tabLst/>
              <a:defRPr/>
            </a:pPr>
            <a:r>
              <a:rPr kumimoji="0" lang="de-DE" sz="1800" b="1" i="0" u="none" strike="noStrike" kern="1200" cap="none" spc="0" normalizeH="0" baseline="0" noProof="0" dirty="0" smtClean="0">
                <a:ln>
                  <a:noFill/>
                </a:ln>
                <a:solidFill>
                  <a:prstClr val="white"/>
                </a:solidFill>
                <a:effectLst/>
                <a:uLnTx/>
                <a:uFillTx/>
                <a:latin typeface="Calibri"/>
                <a:ea typeface="ＭＳ Ｐゴシック"/>
                <a:cs typeface="Calibri"/>
              </a:rPr>
              <a:t>Zwischenfolien zur Struktur-Transparenz (für Fortbildende)</a:t>
            </a:r>
          </a:p>
        </p:txBody>
      </p:sp>
    </p:spTree>
    <p:extLst>
      <p:ext uri="{BB962C8B-B14F-4D97-AF65-F5344CB8AC3E}">
        <p14:creationId xmlns:p14="http://schemas.microsoft.com/office/powerpoint/2010/main" val="2587639324"/>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Lst>
  <p:timing>
    <p:tnLst>
      <p:par>
        <p:cTn id="1" dur="indefinite" restart="never" nodeType="tmRoot"/>
      </p:par>
    </p:tnLst>
  </p:timing>
  <p:hf hdr="0" ftr="0" dt="0"/>
  <p:txStyles>
    <p:titleStyle>
      <a:lvl1pPr algn="l" rtl="0" eaLnBrk="1" fontAlgn="base" hangingPunct="1">
        <a:spcBef>
          <a:spcPct val="0"/>
        </a:spcBef>
        <a:spcAft>
          <a:spcPct val="0"/>
        </a:spcAft>
        <a:defRPr sz="2800" b="1">
          <a:solidFill>
            <a:schemeClr val="accent3"/>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9"/>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0"/>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0"/>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0"/>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chemeClr val="accent3"/>
          </a:solidFill>
          <a:ln w="9525">
            <a:noFill/>
            <a:miter lim="800000"/>
            <a:headEnd/>
            <a:tailEnd/>
          </a:ln>
        </p:spPr>
        <p:txBody>
          <a:bodyPr wrap="none" anchor="ctr">
            <a:prstTxWarp prst="textNoShape">
              <a:avLst/>
            </a:prstTxWarp>
          </a:bodyPr>
          <a:lstStyle/>
          <a:p>
            <a:pPr eaLnBrk="1" fontAlgn="auto" hangingPunct="1">
              <a:spcBef>
                <a:spcPts val="0"/>
              </a:spcBef>
              <a:spcAft>
                <a:spcPts val="0"/>
              </a:spcAft>
            </a:pPr>
            <a:endParaRPr lang="de-DE" sz="1800" dirty="0">
              <a:solidFill>
                <a:prstClr val="black"/>
              </a:solidFill>
              <a:latin typeface="Calibri Normal" charset="0"/>
              <a:ea typeface="ＭＳ Ｐゴシック"/>
            </a:endParaRPr>
          </a:p>
        </p:txBody>
      </p:sp>
      <p:sp>
        <p:nvSpPr>
          <p:cNvPr id="1032" name="Rectangle 8"/>
          <p:cNvSpPr>
            <a:spLocks noGrp="1" noChangeArrowheads="1"/>
          </p:cNvSpPr>
          <p:nvPr>
            <p:ph type="body" idx="1"/>
          </p:nvPr>
        </p:nvSpPr>
        <p:spPr bwMode="auto">
          <a:xfrm>
            <a:off x="324000" y="980728"/>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5" cstate="screen">
            <a:extLst>
              <a:ext uri="{28A0092B-C50C-407E-A947-70E740481C1C}">
                <a14:useLocalDpi xmlns:a14="http://schemas.microsoft.com/office/drawing/2010/main"/>
              </a:ext>
            </a:extLst>
          </a:blip>
          <a:srcRect r="52817" b="-3558"/>
          <a:stretch/>
        </p:blipFill>
        <p:spPr>
          <a:xfrm>
            <a:off x="421200" y="77051"/>
            <a:ext cx="720080" cy="189207"/>
          </a:xfrm>
          <a:prstGeom prst="rect">
            <a:avLst/>
          </a:prstGeom>
        </p:spPr>
      </p:pic>
      <p:sp>
        <p:nvSpPr>
          <p:cNvPr id="3"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2555776" y="-52504"/>
            <a:ext cx="6552728" cy="241144"/>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800" b="1">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7"/>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7"/>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7"/>
              </a:buBlip>
              <a:defRPr sz="1200">
                <a:solidFill>
                  <a:schemeClr val="tx1"/>
                </a:solidFill>
                <a:latin typeface="+mn-lt"/>
                <a:ea typeface="+mn-ea"/>
              </a:defRPr>
            </a:lvl9pPr>
          </a:lstStyle>
          <a:p>
            <a:r>
              <a:rPr lang="de-DE" dirty="0" smtClean="0">
                <a:solidFill>
                  <a:prstClr val="white"/>
                </a:solidFill>
              </a:rPr>
              <a:t>Zwischenfolien zur Struktur-Transparenz (für Fortbildende)</a:t>
            </a:r>
          </a:p>
        </p:txBody>
      </p:sp>
    </p:spTree>
    <p:extLst>
      <p:ext uri="{BB962C8B-B14F-4D97-AF65-F5344CB8AC3E}">
        <p14:creationId xmlns:p14="http://schemas.microsoft.com/office/powerpoint/2010/main" val="3065219465"/>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Lst>
  <p:timing>
    <p:tnLst>
      <p:par>
        <p:cTn id="1" dur="indefinite" restart="never" nodeType="tmRoot"/>
      </p:par>
    </p:tnLst>
  </p:timing>
  <p:hf hdr="0" ftr="0" dt="0"/>
  <p:txStyles>
    <p:titleStyle>
      <a:lvl1pPr algn="l" rtl="0" eaLnBrk="1" fontAlgn="base" hangingPunct="1">
        <a:spcBef>
          <a:spcPct val="0"/>
        </a:spcBef>
        <a:spcAft>
          <a:spcPct val="0"/>
        </a:spcAft>
        <a:defRPr sz="2500" b="1">
          <a:solidFill>
            <a:schemeClr val="accent3"/>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7"/>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7"/>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7"/>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hyperlink" Target="http://dzlm.de/" TargetMode="External"/><Relationship Id="rId4" Type="http://schemas.openxmlformats.org/officeDocument/2006/relationships/hyperlink" Target="http://creativecommons.org/licenses/by-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33963" y="4590256"/>
            <a:ext cx="5882253" cy="1143000"/>
          </a:xfrm>
        </p:spPr>
        <p:txBody>
          <a:bodyPr/>
          <a:lstStyle/>
          <a:p>
            <a:r>
              <a:rPr lang="de-DE" sz="2500" dirty="0" smtClean="0"/>
              <a:t>Stochastik </a:t>
            </a:r>
            <a:r>
              <a:rPr lang="de-DE" sz="2500" dirty="0"/>
              <a:t>kompakt </a:t>
            </a:r>
            <a:r>
              <a:rPr lang="de-DE" dirty="0"/>
              <a:t/>
            </a:r>
            <a:br>
              <a:rPr lang="de-DE" dirty="0"/>
            </a:br>
            <a:r>
              <a:rPr lang="de-DE" sz="2400" b="0" dirty="0"/>
              <a:t>Baustein </a:t>
            </a:r>
            <a:r>
              <a:rPr lang="de-DE" sz="2400" b="0" dirty="0" smtClean="0"/>
              <a:t>2</a:t>
            </a:r>
            <a:r>
              <a:rPr lang="de-DE" sz="2400" b="0" dirty="0"/>
              <a:t>: Einstieg in die Stochastik mit Hilfe des </a:t>
            </a:r>
            <a:r>
              <a:rPr lang="de-DE" sz="2400" b="0" dirty="0" smtClean="0"/>
              <a:t>10/20-Testproblems</a:t>
            </a:r>
            <a:br>
              <a:rPr lang="de-DE" sz="2400" b="0" dirty="0" smtClean="0"/>
            </a:br>
            <a:r>
              <a:rPr lang="de-DE" sz="2400" b="0" dirty="0" smtClean="0"/>
              <a:t/>
            </a:r>
            <a:br>
              <a:rPr lang="de-DE" sz="2400" b="0" dirty="0" smtClean="0"/>
            </a:br>
            <a:r>
              <a:rPr lang="de-DE" sz="2400" b="0" dirty="0" smtClean="0"/>
              <a:t/>
            </a:r>
            <a:br>
              <a:rPr lang="de-DE" sz="2400" b="0" dirty="0" smtClean="0"/>
            </a:br>
            <a:endParaRPr lang="de-DE" sz="2400" b="0" dirty="0"/>
          </a:p>
        </p:txBody>
      </p:sp>
      <p:sp>
        <p:nvSpPr>
          <p:cNvPr id="5" name="Inhaltsplatzhalter 4"/>
          <p:cNvSpPr>
            <a:spLocks noGrp="1"/>
          </p:cNvSpPr>
          <p:nvPr>
            <p:ph type="subTitle" idx="1"/>
          </p:nvPr>
        </p:nvSpPr>
        <p:spPr>
          <a:xfrm>
            <a:off x="619472" y="5348808"/>
            <a:ext cx="5896744" cy="1320552"/>
          </a:xfrm>
        </p:spPr>
        <p:txBody>
          <a:bodyPr/>
          <a:lstStyle/>
          <a:p>
            <a:r>
              <a:rPr lang="de-DE" sz="1800" dirty="0" smtClean="0"/>
              <a:t>DZLM Stochastik-Team der Universität Paderborn:</a:t>
            </a:r>
            <a:r>
              <a:rPr lang="de-DE" sz="1800" dirty="0"/>
              <a:t/>
            </a:r>
            <a:br>
              <a:rPr lang="de-DE" sz="1800" dirty="0"/>
            </a:br>
            <a:r>
              <a:rPr lang="de-DE" sz="1800" dirty="0" smtClean="0"/>
              <a:t>Prof</a:t>
            </a:r>
            <a:r>
              <a:rPr lang="de-DE" sz="1800" dirty="0"/>
              <a:t>. Dr. Rolf Biehler, Dr. Hauke Friedrich, Dr. Birgit Griese, </a:t>
            </a:r>
            <a:br>
              <a:rPr lang="de-DE" sz="1800" dirty="0"/>
            </a:br>
            <a:r>
              <a:rPr lang="de-DE" sz="1800" dirty="0" smtClean="0"/>
              <a:t>Ralf </a:t>
            </a:r>
            <a:r>
              <a:rPr lang="de-DE" sz="1800" dirty="0" err="1" smtClean="0"/>
              <a:t>Nieszporek</a:t>
            </a:r>
            <a:endParaRPr lang="de-DE" sz="1800" dirty="0"/>
          </a:p>
        </p:txBody>
      </p:sp>
      <p:pic>
        <p:nvPicPr>
          <p:cNvPr id="4" name="Bildplatzhalter 3"/>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6966" b="26966"/>
          <a:stretch>
            <a:fillRect/>
          </a:stretch>
        </p:blipFill>
        <p:spPr/>
      </p:pic>
    </p:spTree>
    <p:extLst>
      <p:ext uri="{BB962C8B-B14F-4D97-AF65-F5344CB8AC3E}">
        <p14:creationId xmlns:p14="http://schemas.microsoft.com/office/powerpoint/2010/main" val="40552125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Grundlagen:</a:t>
            </a:r>
          </a:p>
        </p:txBody>
      </p:sp>
      <p:sp>
        <p:nvSpPr>
          <p:cNvPr id="3" name="Inhaltsplatzhalter 2"/>
          <p:cNvSpPr>
            <a:spLocks noGrp="1"/>
          </p:cNvSpPr>
          <p:nvPr>
            <p:ph idx="1"/>
          </p:nvPr>
        </p:nvSpPr>
        <p:spPr/>
        <p:txBody>
          <a:bodyPr/>
          <a:lstStyle/>
          <a:p>
            <a:pPr marL="457200" indent="-457200">
              <a:buFont typeface="+mj-lt"/>
              <a:buAutoNum type="arabicPeriod"/>
            </a:pPr>
            <a:r>
              <a:rPr lang="de-DE" b="1" dirty="0" smtClean="0"/>
              <a:t>Zufallsexperiment:</a:t>
            </a:r>
            <a:br>
              <a:rPr lang="de-DE" b="1" dirty="0" smtClean="0"/>
            </a:br>
            <a:r>
              <a:rPr lang="de-DE" b="1" dirty="0" smtClean="0"/>
              <a:t/>
            </a:r>
            <a:br>
              <a:rPr lang="de-DE" b="1" dirty="0" smtClean="0"/>
            </a:br>
            <a:r>
              <a:rPr lang="de-DE" sz="2000" dirty="0" smtClean="0"/>
              <a:t>Ein Experiment, bei dem man das Ergebnis nicht sicher vorhersagen kann (hängt vom Zufall ab)</a:t>
            </a:r>
            <a:br>
              <a:rPr lang="de-DE" sz="2000" dirty="0" smtClean="0"/>
            </a:br>
            <a:r>
              <a:rPr lang="de-DE" sz="2000" dirty="0" smtClean="0"/>
              <a:t/>
            </a:r>
            <a:br>
              <a:rPr lang="de-DE" sz="2000" dirty="0" smtClean="0"/>
            </a:br>
            <a:r>
              <a:rPr lang="de-DE" sz="2000" dirty="0" smtClean="0"/>
              <a:t>Das Experiment kann unter den gleichen Bedingungen (beliebig oft) wiederholt werden.</a:t>
            </a:r>
            <a:br>
              <a:rPr lang="de-DE" sz="2000" dirty="0" smtClean="0"/>
            </a:br>
            <a:r>
              <a:rPr lang="de-DE" sz="2000" dirty="0" smtClean="0"/>
              <a:t/>
            </a:r>
            <a:br>
              <a:rPr lang="de-DE" sz="2000" dirty="0" smtClean="0"/>
            </a:br>
            <a:r>
              <a:rPr lang="de-DE" sz="2000" dirty="0" smtClean="0"/>
              <a:t>Es lassen sich mögliche Ergebnisse angeben, die man auch zu einer Ergebnismenge zusammenfassen kann.</a:t>
            </a:r>
            <a:br>
              <a:rPr lang="de-DE" sz="2000" dirty="0" smtClean="0"/>
            </a:br>
            <a:r>
              <a:rPr lang="de-DE" sz="2000" dirty="0" smtClean="0"/>
              <a:t/>
            </a:r>
            <a:br>
              <a:rPr lang="de-DE" sz="2000" dirty="0" smtClean="0"/>
            </a:br>
            <a:r>
              <a:rPr lang="de-DE" sz="2000" dirty="0" smtClean="0"/>
              <a:t>Mehrere Ergebnisse fasst man zu Ereignissen zusammen (Teilmenge der Ergebnismenge).</a:t>
            </a:r>
          </a:p>
          <a:p>
            <a:pPr marL="685800" lvl="1"/>
            <a:endParaRPr lang="de-DE" sz="2000" dirty="0" smtClean="0"/>
          </a:p>
          <a:p>
            <a:endParaRPr lang="de-DE" dirty="0"/>
          </a:p>
          <a:p>
            <a:pPr marL="857250" lvl="1" indent="-457200">
              <a:buFont typeface="+mj-lt"/>
              <a:buAutoNum type="arabicPeriod"/>
            </a:pPr>
            <a:endParaRPr lang="de-DE" dirty="0"/>
          </a:p>
        </p:txBody>
      </p:sp>
      <p:sp>
        <p:nvSpPr>
          <p:cNvPr id="8" name="Textplatzhalter 9"/>
          <p:cNvSpPr>
            <a:spLocks noGrp="1"/>
          </p:cNvSpPr>
          <p:nvPr>
            <p:ph type="body" sz="quarter" idx="18"/>
          </p:nvPr>
        </p:nvSpPr>
        <p:spPr>
          <a:xfrm>
            <a:off x="3707904" y="91512"/>
            <a:ext cx="5300492" cy="292462"/>
          </a:xfrm>
        </p:spPr>
        <p:txBody>
          <a:bodyPr/>
          <a:lstStyle>
            <a:lvl1pPr marL="0" indent="0" algn="r">
              <a:buNone/>
              <a:defRPr sz="1000" baseline="0">
                <a:solidFill>
                  <a:schemeClr val="bg1"/>
                </a:solidFill>
              </a:defRPr>
            </a:lvl1pPr>
          </a:lstStyle>
          <a:p>
            <a:r>
              <a:rPr lang="de-DE" dirty="0"/>
              <a:t>Fortbildungsbaustein 2 | 10/20-Testproblem</a:t>
            </a:r>
          </a:p>
        </p:txBody>
      </p:sp>
    </p:spTree>
    <p:extLst>
      <p:ext uri="{BB962C8B-B14F-4D97-AF65-F5344CB8AC3E}">
        <p14:creationId xmlns:p14="http://schemas.microsoft.com/office/powerpoint/2010/main" val="7930751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457200" indent="-457200">
              <a:buFont typeface="+mj-lt"/>
              <a:buAutoNum type="arabicPeriod" startAt="2"/>
            </a:pPr>
            <a:r>
              <a:rPr lang="de-DE" b="1" dirty="0" smtClean="0"/>
              <a:t>Absolute und relative Häufigkeit eines Ereignisses/Ergebnisses:</a:t>
            </a:r>
            <a:br>
              <a:rPr lang="de-DE" b="1" dirty="0" smtClean="0"/>
            </a:br>
            <a:r>
              <a:rPr lang="de-DE" b="1" dirty="0" smtClean="0"/>
              <a:t/>
            </a:r>
            <a:br>
              <a:rPr lang="de-DE" b="1" dirty="0" smtClean="0"/>
            </a:br>
            <a:r>
              <a:rPr lang="de-DE" sz="2000" dirty="0" smtClean="0"/>
              <a:t>Die absolute Häufigkeit gibt an, wie oft das Ereignis/Ergebnis in der Versuchsreihe aufgetreten ist. </a:t>
            </a:r>
            <a:br>
              <a:rPr lang="de-DE" sz="2000" dirty="0" smtClean="0"/>
            </a:br>
            <a:r>
              <a:rPr lang="de-DE" sz="2000" dirty="0" smtClean="0"/>
              <a:t/>
            </a:r>
            <a:br>
              <a:rPr lang="de-DE" sz="2000" dirty="0" smtClean="0"/>
            </a:br>
            <a:r>
              <a:rPr lang="de-DE" sz="2000" dirty="0" smtClean="0"/>
              <a:t>Die relative Häufigkeit gibt an, mit welchem Anteil an den durchgeführten Versuchen das Ereignis/Ergebnis eingetreten ist. </a:t>
            </a:r>
          </a:p>
          <a:p>
            <a:pPr marL="685800" lvl="1"/>
            <a:endParaRPr lang="de-DE" dirty="0" smtClean="0">
              <a:latin typeface="Calibri" panose="020F0502020204030204" pitchFamily="34" charset="0"/>
            </a:endParaRPr>
          </a:p>
          <a:p>
            <a:pPr marL="457200" indent="-457200">
              <a:buFont typeface="+mj-lt"/>
              <a:buAutoNum type="arabicPeriod" startAt="2"/>
            </a:pPr>
            <a:endParaRPr lang="de-DE" dirty="0"/>
          </a:p>
          <a:p>
            <a:pPr marL="857250" lvl="1" indent="-457200">
              <a:buFont typeface="+mj-lt"/>
              <a:buAutoNum type="arabicPeriod"/>
            </a:pPr>
            <a:endParaRPr lang="de-DE" dirty="0"/>
          </a:p>
        </p:txBody>
      </p:sp>
      <p:sp>
        <p:nvSpPr>
          <p:cNvPr id="2" name="Titel 1"/>
          <p:cNvSpPr>
            <a:spLocks noGrp="1"/>
          </p:cNvSpPr>
          <p:nvPr>
            <p:ph type="title"/>
          </p:nvPr>
        </p:nvSpPr>
        <p:spPr/>
        <p:txBody>
          <a:bodyPr>
            <a:normAutofit fontScale="90000"/>
          </a:bodyPr>
          <a:lstStyle/>
          <a:p>
            <a:r>
              <a:rPr lang="de-DE" dirty="0"/>
              <a:t>Grundlagen:</a:t>
            </a:r>
          </a:p>
        </p:txBody>
      </p:sp>
      <p:sp>
        <p:nvSpPr>
          <p:cNvPr id="6" name="Textplatzhalter 9"/>
          <p:cNvSpPr>
            <a:spLocks noGrp="1"/>
          </p:cNvSpPr>
          <p:nvPr>
            <p:ph type="body" sz="quarter" idx="18"/>
          </p:nvPr>
        </p:nvSpPr>
        <p:spPr/>
        <p:txBody>
          <a:bodyPr/>
          <a:lstStyle>
            <a:lvl1pPr marL="0" indent="0" algn="r">
              <a:buNone/>
              <a:defRPr sz="1000" baseline="0">
                <a:solidFill>
                  <a:schemeClr val="bg1"/>
                </a:solidFill>
              </a:defRPr>
            </a:lvl1pPr>
          </a:lstStyle>
          <a:p>
            <a:r>
              <a:rPr lang="de-DE" dirty="0"/>
              <a:t>Fortbildungsbaustein 2 | 10/20-Testproblem</a:t>
            </a:r>
          </a:p>
        </p:txBody>
      </p:sp>
      <mc:AlternateContent xmlns:mc="http://schemas.openxmlformats.org/markup-compatibility/2006" xmlns:a14="http://schemas.microsoft.com/office/drawing/2010/main">
        <mc:Choice Requires="a14">
          <p:sp>
            <p:nvSpPr>
              <p:cNvPr id="4" name="Rechteck 3"/>
              <p:cNvSpPr/>
              <p:nvPr/>
            </p:nvSpPr>
            <p:spPr>
              <a:xfrm>
                <a:off x="791581" y="3951447"/>
                <a:ext cx="7560839" cy="859274"/>
              </a:xfrm>
              <a:prstGeom prst="rect">
                <a:avLst/>
              </a:prstGeom>
            </p:spPr>
            <p:txBody>
              <a:bodyPr wrap="square">
                <a:spAutoFit/>
              </a:bodyPr>
              <a:lstStyle/>
              <a:p>
                <a:pPr/>
                <a14:m>
                  <m:oMathPara xmlns:m="http://schemas.openxmlformats.org/officeDocument/2006/math">
                    <m:oMathParaPr>
                      <m:jc m:val="center"/>
                    </m:oMathParaPr>
                    <m:oMath xmlns:m="http://schemas.openxmlformats.org/officeDocument/2006/math">
                      <m:r>
                        <m:rPr>
                          <m:sty m:val="p"/>
                        </m:rPr>
                        <a:rPr lang="de-DE">
                          <a:latin typeface="Cambria Math" panose="02040503050406030204" pitchFamily="18" charset="0"/>
                        </a:rPr>
                        <m:t>Relative</m:t>
                      </m:r>
                      <m:r>
                        <a:rPr lang="de-DE">
                          <a:latin typeface="Cambria Math" panose="02040503050406030204" pitchFamily="18" charset="0"/>
                        </a:rPr>
                        <m:t> </m:t>
                      </m:r>
                      <m:r>
                        <m:rPr>
                          <m:sty m:val="p"/>
                        </m:rPr>
                        <a:rPr lang="de-DE">
                          <a:latin typeface="Cambria Math" panose="02040503050406030204" pitchFamily="18" charset="0"/>
                        </a:rPr>
                        <m:t>H</m:t>
                      </m:r>
                      <m:r>
                        <a:rPr lang="de-DE">
                          <a:latin typeface="Cambria Math" panose="02040503050406030204" pitchFamily="18" charset="0"/>
                        </a:rPr>
                        <m:t>ä</m:t>
                      </m:r>
                      <m:r>
                        <m:rPr>
                          <m:sty m:val="p"/>
                        </m:rPr>
                        <a:rPr lang="de-DE">
                          <a:latin typeface="Cambria Math" panose="02040503050406030204" pitchFamily="18" charset="0"/>
                        </a:rPr>
                        <m:t>ufigkeit</m:t>
                      </m:r>
                      <m:r>
                        <a:rPr lang="de-DE">
                          <a:latin typeface="Cambria Math" panose="02040503050406030204" pitchFamily="18" charset="0"/>
                        </a:rPr>
                        <m:t>=</m:t>
                      </m:r>
                      <m:f>
                        <m:fPr>
                          <m:ctrlPr>
                            <a:rPr lang="de-DE" i="1">
                              <a:latin typeface="Cambria Math" panose="02040503050406030204" pitchFamily="18" charset="0"/>
                            </a:rPr>
                          </m:ctrlPr>
                        </m:fPr>
                        <m:num>
                          <m:r>
                            <m:rPr>
                              <m:sty m:val="p"/>
                            </m:rPr>
                            <a:rPr lang="de-DE">
                              <a:latin typeface="Cambria Math" panose="02040503050406030204" pitchFamily="18" charset="0"/>
                            </a:rPr>
                            <m:t>absolute</m:t>
                          </m:r>
                          <m:r>
                            <a:rPr lang="de-DE">
                              <a:latin typeface="Cambria Math" panose="02040503050406030204" pitchFamily="18" charset="0"/>
                            </a:rPr>
                            <m:t> </m:t>
                          </m:r>
                          <m:r>
                            <m:rPr>
                              <m:sty m:val="p"/>
                            </m:rPr>
                            <a:rPr lang="de-DE">
                              <a:latin typeface="Cambria Math" panose="02040503050406030204" pitchFamily="18" charset="0"/>
                            </a:rPr>
                            <m:t>H</m:t>
                          </m:r>
                          <m:r>
                            <a:rPr lang="de-DE">
                              <a:latin typeface="Cambria Math" panose="02040503050406030204" pitchFamily="18" charset="0"/>
                            </a:rPr>
                            <m:t>ä</m:t>
                          </m:r>
                          <m:r>
                            <m:rPr>
                              <m:sty m:val="p"/>
                            </m:rPr>
                            <a:rPr lang="de-DE">
                              <a:latin typeface="Cambria Math" panose="02040503050406030204" pitchFamily="18" charset="0"/>
                            </a:rPr>
                            <m:t>ufigkeit</m:t>
                          </m:r>
                        </m:num>
                        <m:den>
                          <m:r>
                            <m:rPr>
                              <m:sty m:val="p"/>
                            </m:rPr>
                            <a:rPr lang="de-DE">
                              <a:latin typeface="Cambria Math" panose="02040503050406030204" pitchFamily="18" charset="0"/>
                            </a:rPr>
                            <m:t>Anz</m:t>
                          </m:r>
                          <m:r>
                            <a:rPr lang="de-DE">
                              <a:latin typeface="Cambria Math" panose="02040503050406030204" pitchFamily="18" charset="0"/>
                            </a:rPr>
                            <m:t>.  </m:t>
                          </m:r>
                          <m:r>
                            <m:rPr>
                              <m:sty m:val="p"/>
                            </m:rPr>
                            <a:rPr lang="de-DE">
                              <a:latin typeface="Cambria Math" panose="02040503050406030204" pitchFamily="18" charset="0"/>
                            </a:rPr>
                            <m:t>Versuchsdurchf</m:t>
                          </m:r>
                          <m:r>
                            <a:rPr lang="de-DE">
                              <a:latin typeface="Cambria Math" panose="02040503050406030204" pitchFamily="18" charset="0"/>
                            </a:rPr>
                            <m:t>ü</m:t>
                          </m:r>
                          <m:r>
                            <m:rPr>
                              <m:sty m:val="p"/>
                            </m:rPr>
                            <a:rPr lang="de-DE">
                              <a:latin typeface="Cambria Math" panose="02040503050406030204" pitchFamily="18" charset="0"/>
                            </a:rPr>
                            <m:t>hrungen</m:t>
                          </m:r>
                        </m:den>
                      </m:f>
                    </m:oMath>
                  </m:oMathPara>
                </a14:m>
                <a:endParaRPr lang="de-DE" dirty="0"/>
              </a:p>
            </p:txBody>
          </p:sp>
        </mc:Choice>
        <mc:Fallback xmlns="">
          <p:sp>
            <p:nvSpPr>
              <p:cNvPr id="4" name="Rechteck 3"/>
              <p:cNvSpPr>
                <a:spLocks noRot="1" noChangeAspect="1" noMove="1" noResize="1" noEditPoints="1" noAdjustHandles="1" noChangeArrowheads="1" noChangeShapeType="1" noTextEdit="1"/>
              </p:cNvSpPr>
              <p:nvPr/>
            </p:nvSpPr>
            <p:spPr>
              <a:xfrm>
                <a:off x="791581" y="3951447"/>
                <a:ext cx="7560839" cy="859274"/>
              </a:xfrm>
              <a:prstGeom prst="rect">
                <a:avLst/>
              </a:prstGeom>
              <a:blipFill rotWithShape="0">
                <a:blip r:embed="rId3"/>
                <a:stretch>
                  <a:fillRect/>
                </a:stretch>
              </a:blipFill>
            </p:spPr>
            <p:txBody>
              <a:bodyPr/>
              <a:lstStyle/>
              <a:p>
                <a:r>
                  <a:rPr lang="de-DE">
                    <a:noFill/>
                  </a:rPr>
                  <a:t> </a:t>
                </a:r>
              </a:p>
            </p:txBody>
          </p:sp>
        </mc:Fallback>
      </mc:AlternateContent>
    </p:spTree>
    <p:extLst>
      <p:ext uri="{BB962C8B-B14F-4D97-AF65-F5344CB8AC3E}">
        <p14:creationId xmlns:p14="http://schemas.microsoft.com/office/powerpoint/2010/main" val="4644535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Inhaltsplatzhalter 2"/>
              <p:cNvSpPr>
                <a:spLocks noGrp="1"/>
              </p:cNvSpPr>
              <p:nvPr>
                <p:ph idx="1"/>
              </p:nvPr>
            </p:nvSpPr>
            <p:spPr/>
            <p:txBody>
              <a:bodyPr/>
              <a:lstStyle/>
              <a:p>
                <a:pPr marL="457200" indent="-457200">
                  <a:buFont typeface="+mj-lt"/>
                  <a:buAutoNum type="arabicPeriod" startAt="3"/>
                </a:pPr>
                <a:r>
                  <a:rPr lang="de-DE" b="1" dirty="0" smtClean="0"/>
                  <a:t>Empirisches Gesetz der Gesetz der großen Zahlen</a:t>
                </a:r>
              </a:p>
              <a:p>
                <a:pPr lvl="1"/>
                <a:r>
                  <a:rPr lang="de-DE" sz="2000" dirty="0" smtClean="0">
                    <a:solidFill>
                      <a:schemeClr val="tx1"/>
                    </a:solidFill>
                  </a:rPr>
                  <a:t>In </a:t>
                </a:r>
                <a:r>
                  <a:rPr lang="de-DE" sz="2000" dirty="0">
                    <a:solidFill>
                      <a:schemeClr val="tx1"/>
                    </a:solidFill>
                  </a:rPr>
                  <a:t>der Stochastik werden solche Zufallsexperimente modelliert, bei denen   </a:t>
                </a:r>
                <a:r>
                  <a:rPr lang="de-DE" sz="2000" dirty="0" smtClean="0">
                    <a:solidFill>
                      <a:schemeClr val="tx1"/>
                    </a:solidFill>
                  </a:rPr>
                  <a:t>sich </a:t>
                </a:r>
                <a:r>
                  <a:rPr lang="de-DE" sz="2000" dirty="0">
                    <a:solidFill>
                      <a:schemeClr val="tx1"/>
                    </a:solidFill>
                  </a:rPr>
                  <a:t>die relativen Häufigkeiten für Ereignisse </a:t>
                </a:r>
                <a:r>
                  <a:rPr lang="de-DE" sz="2000" dirty="0" smtClean="0">
                    <a:solidFill>
                      <a:schemeClr val="tx1"/>
                    </a:solidFill>
                  </a:rPr>
                  <a:t>bei ausreichend großem </a:t>
                </a:r>
                <a14:m>
                  <m:oMath xmlns:m="http://schemas.openxmlformats.org/officeDocument/2006/math">
                    <m:r>
                      <a:rPr lang="de-DE" sz="2000" i="1" dirty="0" smtClean="0">
                        <a:solidFill>
                          <a:schemeClr val="tx1"/>
                        </a:solidFill>
                        <a:latin typeface="Cambria Math" panose="02040503050406030204" pitchFamily="18" charset="0"/>
                      </a:rPr>
                      <m:t>𝑛</m:t>
                    </m:r>
                  </m:oMath>
                </a14:m>
                <a:r>
                  <a:rPr lang="de-DE" sz="2000" dirty="0" smtClean="0">
                    <a:solidFill>
                      <a:schemeClr val="tx1"/>
                    </a:solidFill>
                  </a:rPr>
                  <a:t> immer </a:t>
                </a:r>
                <a:r>
                  <a:rPr lang="de-DE" sz="2000" dirty="0">
                    <a:solidFill>
                      <a:schemeClr val="tx1"/>
                    </a:solidFill>
                  </a:rPr>
                  <a:t>wieder um </a:t>
                </a:r>
                <a:r>
                  <a:rPr lang="de-DE" sz="2000" dirty="0" smtClean="0">
                    <a:solidFill>
                      <a:schemeClr val="tx1"/>
                    </a:solidFill>
                  </a:rPr>
                  <a:t>in etwa die </a:t>
                </a:r>
                <a:r>
                  <a:rPr lang="de-DE" sz="2000" dirty="0">
                    <a:solidFill>
                      <a:schemeClr val="tx1"/>
                    </a:solidFill>
                  </a:rPr>
                  <a:t>gleiche Zahl </a:t>
                </a:r>
                <a:r>
                  <a:rPr lang="de-DE" sz="2000" dirty="0" smtClean="0">
                    <a:solidFill>
                      <a:schemeClr val="tx1"/>
                    </a:solidFill>
                  </a:rPr>
                  <a:t>einpendeln.</a:t>
                </a:r>
                <a:endParaRPr lang="de-DE" dirty="0">
                  <a:solidFill>
                    <a:schemeClr val="tx1"/>
                  </a:solidFill>
                </a:endParaRPr>
              </a:p>
              <a:p>
                <a:pPr marL="457200" indent="-457200">
                  <a:buFont typeface="+mj-lt"/>
                  <a:buAutoNum type="arabicPeriod" startAt="3"/>
                </a:pPr>
                <a:r>
                  <a:rPr lang="de-DE" b="1" dirty="0" smtClean="0"/>
                  <a:t>Wahrscheinlichkeit</a:t>
                </a:r>
              </a:p>
              <a:p>
                <a:pPr lvl="1"/>
                <a:r>
                  <a:rPr lang="de-DE" sz="2000" dirty="0" smtClean="0"/>
                  <a:t>Bei einem Zufallsexperiment (in dem das empirische Gesetz der großen Zahlen zutrifft) kann man den einzelnen Ergebnissen Zahlen („die Wahrscheinlichkeiten“) zuordnen, die zusammen 100% ergeben müssen. </a:t>
                </a:r>
              </a:p>
              <a:p>
                <a:pPr lvl="1"/>
                <a:r>
                  <a:rPr lang="de-DE" sz="2000" dirty="0" smtClean="0"/>
                  <a:t>Die Wahrscheinlichkeiten sind gut gewählt, wenn sie die relativen Häufigkeiten bei großer Versuchszahl gut und mit hoher Sicherheit vorhergesagt werden können. </a:t>
                </a:r>
              </a:p>
              <a:p>
                <a:pPr lvl="1"/>
                <a:r>
                  <a:rPr lang="de-DE" sz="2000" dirty="0" smtClean="0"/>
                  <a:t>Solche Wahrscheinlichkeiten sind immer nur Modellgrößen, die die „wahren Wahrscheinlichkeiten“ bestenfalls gut annähern</a:t>
                </a:r>
                <a:br>
                  <a:rPr lang="de-DE" sz="2000" dirty="0" smtClean="0"/>
                </a:br>
                <a:endParaRPr lang="de-DE" sz="2000" dirty="0" smtClean="0"/>
              </a:p>
              <a:p>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blipFill rotWithShape="0">
                <a:blip r:embed="rId3"/>
                <a:stretch>
                  <a:fillRect l="-579" t="-1695" r="-1013"/>
                </a:stretch>
              </a:blipFill>
            </p:spPr>
            <p:txBody>
              <a:bodyPr/>
              <a:lstStyle/>
              <a:p>
                <a:r>
                  <a:rPr lang="de-DE">
                    <a:noFill/>
                  </a:rPr>
                  <a:t> </a:t>
                </a:r>
              </a:p>
            </p:txBody>
          </p:sp>
        </mc:Fallback>
      </mc:AlternateContent>
      <p:sp>
        <p:nvSpPr>
          <p:cNvPr id="2" name="Titel 1"/>
          <p:cNvSpPr>
            <a:spLocks noGrp="1"/>
          </p:cNvSpPr>
          <p:nvPr>
            <p:ph type="title"/>
          </p:nvPr>
        </p:nvSpPr>
        <p:spPr/>
        <p:txBody>
          <a:bodyPr>
            <a:normAutofit fontScale="90000"/>
          </a:bodyPr>
          <a:lstStyle/>
          <a:p>
            <a:r>
              <a:rPr lang="de-DE" dirty="0"/>
              <a:t>Grundlagen:</a:t>
            </a:r>
          </a:p>
        </p:txBody>
      </p:sp>
      <p:sp>
        <p:nvSpPr>
          <p:cNvPr id="8" name="Textplatzhalter 9"/>
          <p:cNvSpPr>
            <a:spLocks noGrp="1"/>
          </p:cNvSpPr>
          <p:nvPr>
            <p:ph type="body" sz="quarter" idx="18"/>
          </p:nvPr>
        </p:nvSpPr>
        <p:spPr>
          <a:xfrm>
            <a:off x="3707904" y="91512"/>
            <a:ext cx="5300492" cy="292462"/>
          </a:xfrm>
        </p:spPr>
        <p:txBody>
          <a:bodyPr/>
          <a:lstStyle>
            <a:lvl1pPr marL="0" indent="0" algn="r">
              <a:buNone/>
              <a:defRPr sz="1000" baseline="0">
                <a:solidFill>
                  <a:schemeClr val="bg1"/>
                </a:solidFill>
              </a:defRPr>
            </a:lvl1pPr>
          </a:lstStyle>
          <a:p>
            <a:r>
              <a:rPr lang="de-DE" dirty="0"/>
              <a:t>Fortbildungsbaustein 2 | 10/20-Testproblem</a:t>
            </a:r>
          </a:p>
        </p:txBody>
      </p:sp>
    </p:spTree>
    <p:extLst>
      <p:ext uri="{BB962C8B-B14F-4D97-AF65-F5344CB8AC3E}">
        <p14:creationId xmlns:p14="http://schemas.microsoft.com/office/powerpoint/2010/main" val="32549459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Grundlagen:</a:t>
            </a:r>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a:xfrm>
                <a:off x="324000" y="948333"/>
                <a:ext cx="8799119" cy="5997871"/>
              </a:xfrm>
            </p:spPr>
            <p:txBody>
              <a:bodyPr/>
              <a:lstStyle/>
              <a:p>
                <a:pPr marL="457200" indent="-457200">
                  <a:buFont typeface="+mj-lt"/>
                  <a:buAutoNum type="arabicPeriod" startAt="5"/>
                </a:pPr>
                <a:r>
                  <a:rPr lang="de-DE" sz="2000" b="1" dirty="0" smtClean="0"/>
                  <a:t>Mathematisches Modell eines Zufallsexperiments</a:t>
                </a:r>
                <a:r>
                  <a:rPr lang="de-DE" sz="2000" dirty="0" smtClean="0"/>
                  <a:t/>
                </a:r>
                <a:br>
                  <a:rPr lang="de-DE" sz="2000" dirty="0" smtClean="0"/>
                </a:br>
                <a:r>
                  <a:rPr lang="de-DE" sz="1900" dirty="0" smtClean="0"/>
                  <a:t>Ein </a:t>
                </a:r>
                <a:r>
                  <a:rPr lang="de-DE" sz="1900" i="1" dirty="0" smtClean="0"/>
                  <a:t>Zufallsversuch</a:t>
                </a:r>
                <a:r>
                  <a:rPr lang="de-DE" sz="1900" dirty="0" smtClean="0"/>
                  <a:t> ist ein Experiment, das beschrieben wird durch:</a:t>
                </a:r>
              </a:p>
              <a:p>
                <a:pPr marL="324000" indent="-457200">
                  <a:buAutoNum type="alphaLcParenBoth"/>
                </a:pPr>
                <a:r>
                  <a:rPr lang="de-DE" sz="1900" dirty="0" smtClean="0"/>
                  <a:t>die Menge der möglichen Ergebnisse, die </a:t>
                </a:r>
                <a:r>
                  <a:rPr lang="de-DE" sz="1900" b="1" dirty="0" smtClean="0"/>
                  <a:t>Ergebnismenge</a:t>
                </a:r>
                <a:r>
                  <a:rPr lang="de-DE" sz="1900" dirty="0" smtClean="0"/>
                  <a:t> </a:t>
                </a:r>
                <a14:m>
                  <m:oMath xmlns:m="http://schemas.openxmlformats.org/officeDocument/2006/math">
                    <m:r>
                      <m:rPr>
                        <m:sty m:val="p"/>
                      </m:rPr>
                      <a:rPr lang="de-DE" sz="1900" b="0" i="0" smtClean="0">
                        <a:latin typeface="Cambria Math" panose="02040503050406030204" pitchFamily="18" charset="0"/>
                      </a:rPr>
                      <m:t>Ω</m:t>
                    </m:r>
                    <m:r>
                      <a:rPr lang="de-DE" sz="1900" b="0" i="1" smtClean="0">
                        <a:latin typeface="Cambria Math" panose="02040503050406030204" pitchFamily="18" charset="0"/>
                      </a:rPr>
                      <m:t>=</m:t>
                    </m:r>
                    <m:d>
                      <m:dPr>
                        <m:begChr m:val="{"/>
                        <m:endChr m:val="}"/>
                        <m:ctrlPr>
                          <a:rPr lang="de-DE" sz="1900" b="0" i="1" smtClean="0">
                            <a:latin typeface="Cambria Math" panose="02040503050406030204" pitchFamily="18" charset="0"/>
                          </a:rPr>
                        </m:ctrlPr>
                      </m:dPr>
                      <m:e>
                        <m:sSub>
                          <m:sSubPr>
                            <m:ctrlPr>
                              <a:rPr lang="de-DE" sz="1900" b="0" i="1" smtClean="0">
                                <a:latin typeface="Cambria Math" panose="02040503050406030204" pitchFamily="18" charset="0"/>
                              </a:rPr>
                            </m:ctrlPr>
                          </m:sSubPr>
                          <m:e>
                            <m:r>
                              <a:rPr lang="de-DE" sz="1900" b="0" i="1" smtClean="0">
                                <a:latin typeface="Cambria Math" panose="02040503050406030204" pitchFamily="18" charset="0"/>
                              </a:rPr>
                              <m:t>𝜔</m:t>
                            </m:r>
                          </m:e>
                          <m:sub>
                            <m:r>
                              <a:rPr lang="de-DE" sz="1900" b="0" i="1" smtClean="0">
                                <a:latin typeface="Cambria Math" panose="02040503050406030204" pitchFamily="18" charset="0"/>
                              </a:rPr>
                              <m:t>1</m:t>
                            </m:r>
                          </m:sub>
                        </m:sSub>
                        <m:r>
                          <a:rPr lang="de-DE" sz="1900" b="0" i="1" smtClean="0">
                            <a:latin typeface="Cambria Math" panose="02040503050406030204" pitchFamily="18" charset="0"/>
                          </a:rPr>
                          <m:t>,</m:t>
                        </m:r>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2</m:t>
                            </m:r>
                          </m:sub>
                        </m:sSub>
                        <m:r>
                          <a:rPr lang="de-DE" sz="1900" b="0" i="1" smtClean="0">
                            <a:latin typeface="Cambria Math" panose="02040503050406030204" pitchFamily="18" charset="0"/>
                          </a:rPr>
                          <m:t>, …,</m:t>
                        </m:r>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𝑛</m:t>
                            </m:r>
                          </m:sub>
                        </m:sSub>
                      </m:e>
                    </m:d>
                    <m:r>
                      <a:rPr lang="de-DE" sz="1900" b="0" i="1" smtClean="0">
                        <a:latin typeface="Cambria Math" panose="02040503050406030204" pitchFamily="18" charset="0"/>
                      </a:rPr>
                      <m:t>,</m:t>
                    </m:r>
                  </m:oMath>
                </a14:m>
                <a:endParaRPr lang="de-DE" sz="1900" b="0" dirty="0" smtClean="0"/>
              </a:p>
              <a:p>
                <a:pPr marL="432000" indent="-457200">
                  <a:buAutoNum type="alphaLcParenBoth"/>
                </a:pPr>
                <a:r>
                  <a:rPr lang="de-DE" sz="1900" dirty="0" smtClean="0"/>
                  <a:t>die </a:t>
                </a:r>
                <a:r>
                  <a:rPr lang="de-DE" sz="1900" b="1" dirty="0" smtClean="0"/>
                  <a:t>Zuordnung</a:t>
                </a:r>
                <a:r>
                  <a:rPr lang="de-DE" sz="1900" dirty="0" smtClean="0"/>
                  <a:t> </a:t>
                </a:r>
                <a14:m>
                  <m:oMath xmlns:m="http://schemas.openxmlformats.org/officeDocument/2006/math">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𝑖</m:t>
                        </m:r>
                      </m:sub>
                    </m:sSub>
                    <m:r>
                      <a:rPr lang="de-DE" sz="1900" b="0" i="1" smtClean="0">
                        <a:latin typeface="Cambria Math" panose="02040503050406030204" pitchFamily="18" charset="0"/>
                      </a:rPr>
                      <m:t>→</m:t>
                    </m:r>
                    <m:r>
                      <a:rPr lang="de-DE" sz="1900" b="0" i="1" smtClean="0">
                        <a:latin typeface="Cambria Math" panose="02040503050406030204" pitchFamily="18" charset="0"/>
                      </a:rPr>
                      <m:t>𝑃</m:t>
                    </m:r>
                    <m:r>
                      <a:rPr lang="de-DE" sz="1900" b="0" i="1" smtClean="0">
                        <a:latin typeface="Cambria Math" panose="02040503050406030204" pitchFamily="18" charset="0"/>
                      </a:rPr>
                      <m:t>(</m:t>
                    </m:r>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𝑖</m:t>
                        </m:r>
                      </m:sub>
                    </m:sSub>
                    <m:r>
                      <a:rPr lang="de-DE" sz="1900" b="0" i="1" smtClean="0">
                        <a:latin typeface="Cambria Math" panose="02040503050406030204" pitchFamily="18" charset="0"/>
                      </a:rPr>
                      <m:t>)</m:t>
                    </m:r>
                  </m:oMath>
                </a14:m>
                <a:r>
                  <a:rPr lang="de-DE" sz="1900" dirty="0" smtClean="0"/>
                  <a:t>, die jedem Ergebnis </a:t>
                </a:r>
                <a14:m>
                  <m:oMath xmlns:m="http://schemas.openxmlformats.org/officeDocument/2006/math">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𝑖</m:t>
                        </m:r>
                      </m:sub>
                    </m:sSub>
                  </m:oMath>
                </a14:m>
                <a:r>
                  <a:rPr lang="de-DE" sz="1900" dirty="0" smtClean="0"/>
                  <a:t> eine Wahrscheinlichkeit </a:t>
                </a:r>
                <a14:m>
                  <m:oMath xmlns:m="http://schemas.openxmlformats.org/officeDocument/2006/math">
                    <m:r>
                      <a:rPr lang="de-DE" sz="1900" b="0" i="1" smtClean="0">
                        <a:latin typeface="Cambria Math" panose="02040503050406030204" pitchFamily="18" charset="0"/>
                      </a:rPr>
                      <m:t>𝑃</m:t>
                    </m:r>
                    <m:r>
                      <a:rPr lang="de-DE" sz="1900" b="0" i="1" smtClean="0">
                        <a:latin typeface="Cambria Math" panose="02040503050406030204" pitchFamily="18" charset="0"/>
                      </a:rPr>
                      <m:t>(</m:t>
                    </m:r>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𝑖</m:t>
                        </m:r>
                      </m:sub>
                    </m:sSub>
                    <m:r>
                      <a:rPr lang="de-DE" sz="1900" b="0" i="1" smtClean="0">
                        <a:latin typeface="Cambria Math" panose="02040503050406030204" pitchFamily="18" charset="0"/>
                      </a:rPr>
                      <m:t>)</m:t>
                    </m:r>
                  </m:oMath>
                </a14:m>
                <a:r>
                  <a:rPr lang="de-DE" sz="1900" dirty="0" smtClean="0"/>
                  <a:t> zuordnet mit </a:t>
                </a:r>
                <a14:m>
                  <m:oMath xmlns:m="http://schemas.openxmlformats.org/officeDocument/2006/math">
                    <m:r>
                      <a:rPr lang="de-DE" sz="1900" b="0" i="1" smtClean="0">
                        <a:latin typeface="Cambria Math" panose="02040503050406030204" pitchFamily="18" charset="0"/>
                      </a:rPr>
                      <m:t>𝑃</m:t>
                    </m:r>
                    <m:d>
                      <m:dPr>
                        <m:ctrlPr>
                          <a:rPr lang="de-DE" sz="1900" b="0" i="1" smtClean="0">
                            <a:latin typeface="Cambria Math" panose="02040503050406030204" pitchFamily="18" charset="0"/>
                          </a:rPr>
                        </m:ctrlPr>
                      </m:dPr>
                      <m:e>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𝑖</m:t>
                            </m:r>
                          </m:sub>
                        </m:sSub>
                      </m:e>
                    </m:d>
                    <m:r>
                      <a:rPr lang="de-DE" sz="1900" b="0" i="1" smtClean="0">
                        <a:latin typeface="Cambria Math" panose="02040503050406030204" pitchFamily="18" charset="0"/>
                      </a:rPr>
                      <m:t>≥0 </m:t>
                    </m:r>
                  </m:oMath>
                </a14:m>
                <a:r>
                  <a:rPr lang="de-DE" sz="1900" dirty="0"/>
                  <a:t>für alle </a:t>
                </a:r>
                <a14:m>
                  <m:oMath xmlns:m="http://schemas.openxmlformats.org/officeDocument/2006/math">
                    <m:r>
                      <a:rPr lang="de-DE" sz="1900" i="1" dirty="0" smtClean="0">
                        <a:latin typeface="Cambria Math" panose="02040503050406030204" pitchFamily="18" charset="0"/>
                      </a:rPr>
                      <m:t>𝑖</m:t>
                    </m:r>
                    <m:r>
                      <a:rPr lang="de-DE" sz="1900" i="1" dirty="0" smtClean="0">
                        <a:latin typeface="Cambria Math" panose="02040503050406030204" pitchFamily="18" charset="0"/>
                      </a:rPr>
                      <m:t>=1,…,</m:t>
                    </m:r>
                    <m:r>
                      <a:rPr lang="de-DE" sz="1900" i="1" dirty="0" smtClean="0">
                        <a:latin typeface="Cambria Math" panose="02040503050406030204" pitchFamily="18" charset="0"/>
                      </a:rPr>
                      <m:t>𝑛</m:t>
                    </m:r>
                  </m:oMath>
                </a14:m>
                <a:r>
                  <a:rPr lang="de-DE" sz="1900" dirty="0" smtClean="0"/>
                  <a:t> und </a:t>
                </a:r>
                <a14:m>
                  <m:oMath xmlns:m="http://schemas.openxmlformats.org/officeDocument/2006/math">
                    <m:r>
                      <a:rPr lang="de-DE" sz="1900" b="0" i="1" smtClean="0">
                        <a:latin typeface="Cambria Math" panose="02040503050406030204" pitchFamily="18" charset="0"/>
                      </a:rPr>
                      <m:t>𝑃</m:t>
                    </m:r>
                    <m:d>
                      <m:dPr>
                        <m:ctrlPr>
                          <a:rPr lang="de-DE" sz="1900" b="0" i="1" smtClean="0">
                            <a:latin typeface="Cambria Math" panose="02040503050406030204" pitchFamily="18" charset="0"/>
                          </a:rPr>
                        </m:ctrlPr>
                      </m:dPr>
                      <m:e>
                        <m:sSub>
                          <m:sSubPr>
                            <m:ctrlPr>
                              <a:rPr lang="de-DE" sz="1900" b="0" i="1" smtClean="0">
                                <a:latin typeface="Cambria Math" panose="02040503050406030204" pitchFamily="18" charset="0"/>
                              </a:rPr>
                            </m:ctrlPr>
                          </m:sSubPr>
                          <m:e>
                            <m:r>
                              <a:rPr lang="de-DE" sz="1900" b="0" i="1" smtClean="0">
                                <a:latin typeface="Cambria Math" panose="02040503050406030204" pitchFamily="18" charset="0"/>
                              </a:rPr>
                              <m:t>𝜔</m:t>
                            </m:r>
                          </m:e>
                          <m:sub>
                            <m:r>
                              <a:rPr lang="de-DE" sz="1900" b="0" i="1" smtClean="0">
                                <a:latin typeface="Cambria Math" panose="02040503050406030204" pitchFamily="18" charset="0"/>
                              </a:rPr>
                              <m:t>1</m:t>
                            </m:r>
                          </m:sub>
                        </m:sSub>
                      </m:e>
                    </m:d>
                    <m:r>
                      <a:rPr lang="de-DE" sz="1900" i="1">
                        <a:latin typeface="Cambria Math" panose="02040503050406030204" pitchFamily="18" charset="0"/>
                      </a:rPr>
                      <m:t>+…+</m:t>
                    </m:r>
                    <m:r>
                      <a:rPr lang="de-DE" sz="1900" i="1">
                        <a:latin typeface="Cambria Math" panose="02040503050406030204" pitchFamily="18" charset="0"/>
                      </a:rPr>
                      <m:t>𝑃</m:t>
                    </m:r>
                    <m:d>
                      <m:dPr>
                        <m:ctrlPr>
                          <a:rPr lang="de-DE" sz="1900" i="1">
                            <a:latin typeface="Cambria Math" panose="02040503050406030204" pitchFamily="18" charset="0"/>
                          </a:rPr>
                        </m:ctrlPr>
                      </m:dPr>
                      <m:e>
                        <m:sSub>
                          <m:sSubPr>
                            <m:ctrlPr>
                              <a:rPr lang="de-DE" sz="1900" i="1">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𝑛</m:t>
                            </m:r>
                          </m:sub>
                        </m:sSub>
                      </m:e>
                    </m:d>
                    <m:r>
                      <a:rPr lang="de-DE" sz="1900" b="0" i="1" smtClean="0">
                        <a:latin typeface="Cambria Math" panose="02040503050406030204" pitchFamily="18" charset="0"/>
                      </a:rPr>
                      <m:t>=1.</m:t>
                    </m:r>
                  </m:oMath>
                </a14:m>
                <a:endParaRPr lang="de-DE" sz="1900" b="0" dirty="0" smtClean="0"/>
              </a:p>
              <a:p>
                <a:r>
                  <a:rPr lang="de-DE" sz="1900" dirty="0" smtClean="0"/>
                  <a:t>Durch (a) und (b) wird eine </a:t>
                </a:r>
                <a:r>
                  <a:rPr lang="de-DE" sz="1900" b="1" dirty="0" smtClean="0"/>
                  <a:t>Wahrscheinlichkeitsverteilung</a:t>
                </a:r>
                <a:r>
                  <a:rPr lang="de-DE" sz="1900" dirty="0" smtClean="0"/>
                  <a:t> auf der Ergebnismenge </a:t>
                </a:r>
                <a14:m>
                  <m:oMath xmlns:m="http://schemas.openxmlformats.org/officeDocument/2006/math">
                    <m:r>
                      <m:rPr>
                        <m:sty m:val="p"/>
                      </m:rPr>
                      <a:rPr lang="de-DE" sz="1900" b="0" i="0" smtClean="0">
                        <a:latin typeface="Cambria Math" panose="02040503050406030204" pitchFamily="18" charset="0"/>
                      </a:rPr>
                      <m:t>Ω</m:t>
                    </m:r>
                    <m:r>
                      <a:rPr lang="de-DE" sz="1900" b="0" i="1" smtClean="0">
                        <a:latin typeface="Cambria Math" panose="02040503050406030204" pitchFamily="18" charset="0"/>
                      </a:rPr>
                      <m:t> </m:t>
                    </m:r>
                  </m:oMath>
                </a14:m>
                <a:r>
                  <a:rPr lang="de-DE" sz="1900" dirty="0" smtClean="0"/>
                  <a:t>definiert.</a:t>
                </a:r>
              </a:p>
              <a:p>
                <a:endParaRPr lang="de-DE" sz="1900" dirty="0" smtClean="0"/>
              </a:p>
              <a:p>
                <a:r>
                  <a:rPr lang="de-DE" sz="1900" b="1" dirty="0" smtClean="0"/>
                  <a:t>Zufallsversuch:</a:t>
                </a:r>
                <a:r>
                  <a:rPr lang="de-DE" sz="1900" dirty="0" smtClean="0"/>
                  <a:t> Wurf mit zwei Würfeln</a:t>
                </a:r>
              </a:p>
              <a:p>
                <a:r>
                  <a:rPr lang="de-DE" sz="1900" dirty="0" smtClean="0"/>
                  <a:t>Der zufällige Vorgang allein, in diesem Fall das Werfen der beiden Würfel, beschreibt den Zufallsversuch noch nicht ausreichend. Man muss auch angeben, welche Art von Ergebnissen man protokollieren will. Hier sind verschiedene Ansätze möglich, z. B.:</a:t>
                </a:r>
              </a:p>
              <a:p>
                <a:r>
                  <a:rPr lang="de-DE" sz="1900" b="1" dirty="0" smtClean="0"/>
                  <a:t>Ergebnismenge:</a:t>
                </a:r>
                <a:r>
                  <a:rPr lang="de-DE" sz="1900" dirty="0" smtClean="0"/>
                  <a:t> geordnete Tupel 		</a:t>
                </a:r>
                <a:r>
                  <a:rPr lang="de-DE" sz="1900" b="1" dirty="0" smtClean="0"/>
                  <a:t>Ergebnismenge:</a:t>
                </a:r>
                <a:r>
                  <a:rPr lang="de-DE" sz="1900" dirty="0" smtClean="0"/>
                  <a:t> Augensumme</a:t>
                </a:r>
              </a:p>
              <a:p>
                <a14:m>
                  <m:oMath xmlns:m="http://schemas.openxmlformats.org/officeDocument/2006/math">
                    <m:sSub>
                      <m:sSubPr>
                        <m:ctrlPr>
                          <a:rPr lang="de-DE" sz="1900" b="0" i="1" smtClean="0">
                            <a:latin typeface="Cambria Math" panose="02040503050406030204" pitchFamily="18" charset="0"/>
                          </a:rPr>
                        </m:ctrlPr>
                      </m:sSubPr>
                      <m:e>
                        <m:r>
                          <m:rPr>
                            <m:sty m:val="p"/>
                          </m:rPr>
                          <a:rPr lang="de-DE" sz="1900" b="0" i="0" smtClean="0">
                            <a:latin typeface="Cambria Math" panose="02040503050406030204" pitchFamily="18" charset="0"/>
                          </a:rPr>
                          <m:t>Ω</m:t>
                        </m:r>
                      </m:e>
                      <m:sub>
                        <m:r>
                          <a:rPr lang="de-DE" sz="1900" b="0" i="1" smtClean="0">
                            <a:latin typeface="Cambria Math" panose="02040503050406030204" pitchFamily="18" charset="0"/>
                          </a:rPr>
                          <m:t>1</m:t>
                        </m:r>
                      </m:sub>
                    </m:sSub>
                    <m:r>
                      <a:rPr lang="de-DE" sz="1900" b="0" i="1" smtClean="0">
                        <a:latin typeface="Cambria Math" panose="02040503050406030204" pitchFamily="18" charset="0"/>
                      </a:rPr>
                      <m:t>=</m:t>
                    </m:r>
                    <m:d>
                      <m:dPr>
                        <m:begChr m:val="{"/>
                        <m:endChr m:val="}"/>
                        <m:ctrlPr>
                          <a:rPr lang="de-DE" sz="1900" b="0" i="1" smtClean="0">
                            <a:latin typeface="Cambria Math" panose="02040503050406030204" pitchFamily="18" charset="0"/>
                          </a:rPr>
                        </m:ctrlPr>
                      </m:dPr>
                      <m:e>
                        <m:d>
                          <m:dPr>
                            <m:ctrlPr>
                              <a:rPr lang="de-DE" sz="1900" b="0" i="1" smtClean="0">
                                <a:latin typeface="Cambria Math" panose="02040503050406030204" pitchFamily="18" charset="0"/>
                              </a:rPr>
                            </m:ctrlPr>
                          </m:dPr>
                          <m:e>
                            <m:r>
                              <a:rPr lang="de-DE" sz="1900" b="0" i="1" smtClean="0">
                                <a:latin typeface="Cambria Math" panose="02040503050406030204" pitchFamily="18" charset="0"/>
                              </a:rPr>
                              <m:t>1,1</m:t>
                            </m:r>
                          </m:e>
                        </m:d>
                        <m:r>
                          <a:rPr lang="de-DE" sz="1900" b="0" i="1" smtClean="0">
                            <a:latin typeface="Cambria Math" panose="02040503050406030204" pitchFamily="18" charset="0"/>
                          </a:rPr>
                          <m:t>;</m:t>
                        </m:r>
                        <m:d>
                          <m:dPr>
                            <m:ctrlPr>
                              <a:rPr lang="de-DE" sz="1900" b="0" i="1" smtClean="0">
                                <a:latin typeface="Cambria Math" panose="02040503050406030204" pitchFamily="18" charset="0"/>
                              </a:rPr>
                            </m:ctrlPr>
                          </m:dPr>
                          <m:e>
                            <m:r>
                              <a:rPr lang="de-DE" sz="1900" b="0" i="1" smtClean="0">
                                <a:latin typeface="Cambria Math" panose="02040503050406030204" pitchFamily="18" charset="0"/>
                              </a:rPr>
                              <m:t>1,2</m:t>
                            </m:r>
                          </m:e>
                        </m:d>
                        <m:r>
                          <a:rPr lang="de-DE" sz="1900" b="0" i="1" smtClean="0">
                            <a:latin typeface="Cambria Math" panose="02040503050406030204" pitchFamily="18" charset="0"/>
                          </a:rPr>
                          <m:t>;…;</m:t>
                        </m:r>
                        <m:d>
                          <m:dPr>
                            <m:ctrlPr>
                              <a:rPr lang="de-DE" sz="1900" b="0" i="1" smtClean="0">
                                <a:latin typeface="Cambria Math" panose="02040503050406030204" pitchFamily="18" charset="0"/>
                              </a:rPr>
                            </m:ctrlPr>
                          </m:dPr>
                          <m:e>
                            <m:r>
                              <a:rPr lang="de-DE" sz="1900" b="0" i="1" smtClean="0">
                                <a:latin typeface="Cambria Math" panose="02040503050406030204" pitchFamily="18" charset="0"/>
                              </a:rPr>
                              <m:t>6,6</m:t>
                            </m:r>
                          </m:e>
                        </m:d>
                      </m:e>
                    </m:d>
                  </m:oMath>
                </a14:m>
                <a:r>
                  <a:rPr lang="de-DE" sz="1900" dirty="0" smtClean="0"/>
                  <a:t> 		</a:t>
                </a:r>
                <a14:m>
                  <m:oMath xmlns:m="http://schemas.openxmlformats.org/officeDocument/2006/math">
                    <m:sSub>
                      <m:sSubPr>
                        <m:ctrlPr>
                          <a:rPr lang="de-DE" sz="1900" i="1">
                            <a:latin typeface="Cambria Math" panose="02040503050406030204" pitchFamily="18" charset="0"/>
                          </a:rPr>
                        </m:ctrlPr>
                      </m:sSubPr>
                      <m:e>
                        <m:r>
                          <m:rPr>
                            <m:sty m:val="p"/>
                          </m:rPr>
                          <a:rPr lang="de-DE" sz="1900">
                            <a:latin typeface="Cambria Math" panose="02040503050406030204" pitchFamily="18" charset="0"/>
                          </a:rPr>
                          <m:t>Ω</m:t>
                        </m:r>
                      </m:e>
                      <m:sub>
                        <m:r>
                          <a:rPr lang="de-DE" sz="1900" b="0" i="1" smtClean="0">
                            <a:latin typeface="Cambria Math" panose="02040503050406030204" pitchFamily="18" charset="0"/>
                          </a:rPr>
                          <m:t>2</m:t>
                        </m:r>
                      </m:sub>
                    </m:sSub>
                    <m:r>
                      <a:rPr lang="de-DE" sz="1900" i="1">
                        <a:latin typeface="Cambria Math" panose="02040503050406030204" pitchFamily="18" charset="0"/>
                      </a:rPr>
                      <m:t>={</m:t>
                    </m:r>
                    <m:r>
                      <a:rPr lang="de-DE" sz="1900" b="0" i="1" smtClean="0">
                        <a:latin typeface="Cambria Math" panose="02040503050406030204" pitchFamily="18" charset="0"/>
                      </a:rPr>
                      <m:t>2;3;4,;…,;12</m:t>
                    </m:r>
                    <m:r>
                      <a:rPr lang="de-DE" sz="1900" i="1">
                        <a:latin typeface="Cambria Math" panose="02040503050406030204" pitchFamily="18" charset="0"/>
                      </a:rPr>
                      <m:t>}</m:t>
                    </m:r>
                  </m:oMath>
                </a14:m>
                <a:endParaRPr lang="de-DE" sz="1900"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xfrm>
                <a:off x="324000" y="948333"/>
                <a:ext cx="8799119" cy="5997871"/>
              </a:xfrm>
              <a:blipFill rotWithShape="0">
                <a:blip r:embed="rId3"/>
                <a:stretch>
                  <a:fillRect l="-554" t="-1526"/>
                </a:stretch>
              </a:blipFill>
            </p:spPr>
            <p:txBody>
              <a:bodyPr/>
              <a:lstStyle/>
              <a:p>
                <a:r>
                  <a:rPr lang="de-DE">
                    <a:noFill/>
                  </a:rPr>
                  <a:t> </a:t>
                </a:r>
              </a:p>
            </p:txBody>
          </p:sp>
        </mc:Fallback>
      </mc:AlternateContent>
      <p:sp>
        <p:nvSpPr>
          <p:cNvPr id="5" name="Textplatzhalter 9"/>
          <p:cNvSpPr>
            <a:spLocks noGrp="1"/>
          </p:cNvSpPr>
          <p:nvPr>
            <p:ph type="body" sz="quarter" idx="18"/>
          </p:nvPr>
        </p:nvSpPr>
        <p:spPr>
          <a:xfrm>
            <a:off x="3707904" y="91511"/>
            <a:ext cx="5300492" cy="314235"/>
          </a:xfrm>
        </p:spPr>
        <p:txBody>
          <a:bodyPr/>
          <a:lstStyle>
            <a:lvl1pPr marL="0" indent="0" algn="r">
              <a:buNone/>
              <a:defRPr sz="1000" baseline="0">
                <a:solidFill>
                  <a:schemeClr val="bg1"/>
                </a:solidFill>
              </a:defRPr>
            </a:lvl1pPr>
          </a:lstStyle>
          <a:p>
            <a:r>
              <a:rPr lang="de-DE" dirty="0"/>
              <a:t>Fortbildungsbaustein 2 | 10/20-Testproblem</a:t>
            </a:r>
          </a:p>
        </p:txBody>
      </p:sp>
    </p:spTree>
    <p:extLst>
      <p:ext uri="{BB962C8B-B14F-4D97-AF65-F5344CB8AC3E}">
        <p14:creationId xmlns:p14="http://schemas.microsoft.com/office/powerpoint/2010/main" val="20780743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Grundlagen:</a:t>
            </a:r>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a:xfrm>
                <a:off x="324000" y="946799"/>
                <a:ext cx="8856256" cy="6336869"/>
              </a:xfrm>
            </p:spPr>
            <p:txBody>
              <a:bodyPr/>
              <a:lstStyle/>
              <a:p>
                <a:pPr marL="457200" indent="-457200">
                  <a:buFont typeface="+mj-lt"/>
                  <a:buAutoNum type="arabicPeriod" startAt="6"/>
                </a:pPr>
                <a:r>
                  <a:rPr lang="de-DE" sz="2000" b="1" dirty="0" smtClean="0"/>
                  <a:t>Mathematisches Modell eines Zufallsexperiments: Ereigniswahrscheinlichkeiten</a:t>
                </a:r>
              </a:p>
              <a:p>
                <a:r>
                  <a:rPr lang="de-DE" dirty="0" smtClean="0"/>
                  <a:t>Häufig interessiert man sich nicht nur für die einzelnen Ergebnisse von</a:t>
                </a:r>
                <a14:m>
                  <m:oMath xmlns:m="http://schemas.openxmlformats.org/officeDocument/2006/math">
                    <m:r>
                      <m:rPr>
                        <m:sty m:val="p"/>
                      </m:rPr>
                      <a:rPr lang="de-DE" b="0" i="0" smtClean="0">
                        <a:latin typeface="Cambria Math" panose="02040503050406030204" pitchFamily="18" charset="0"/>
                      </a:rPr>
                      <m:t>Ω</m:t>
                    </m:r>
                  </m:oMath>
                </a14:m>
                <a:r>
                  <a:rPr lang="de-DE" sz="2000" dirty="0" smtClean="0"/>
                  <a:t>, sondern auch für Teilmengen von </a:t>
                </a:r>
                <a14:m>
                  <m:oMath xmlns:m="http://schemas.openxmlformats.org/officeDocument/2006/math">
                    <m:r>
                      <m:rPr>
                        <m:sty m:val="p"/>
                      </m:rPr>
                      <a:rPr lang="de-DE" sz="2000" b="0" i="0" smtClean="0">
                        <a:latin typeface="Cambria Math" panose="02040503050406030204" pitchFamily="18" charset="0"/>
                      </a:rPr>
                      <m:t>Ω</m:t>
                    </m:r>
                  </m:oMath>
                </a14:m>
                <a:r>
                  <a:rPr lang="de-DE" sz="2000" dirty="0" smtClean="0"/>
                  <a:t>. ein Ereignis E fasst Ergebnisse zusammen. Jede Teil-menge E der Ergebnismenge </a:t>
                </a:r>
                <a14:m>
                  <m:oMath xmlns:m="http://schemas.openxmlformats.org/officeDocument/2006/math">
                    <m:r>
                      <m:rPr>
                        <m:sty m:val="p"/>
                      </m:rPr>
                      <a:rPr lang="de-DE" sz="2000" b="0" i="0" smtClean="0">
                        <a:latin typeface="Cambria Math" panose="02040503050406030204" pitchFamily="18" charset="0"/>
                      </a:rPr>
                      <m:t>Ω</m:t>
                    </m:r>
                  </m:oMath>
                </a14:m>
                <a:r>
                  <a:rPr lang="de-DE" sz="2000" dirty="0" smtClean="0"/>
                  <a:t>ist ein Ereignis. Auch die leere Menge {} ist eine Teilmenge von </a:t>
                </a:r>
                <a14:m>
                  <m:oMath xmlns:m="http://schemas.openxmlformats.org/officeDocument/2006/math">
                    <m:r>
                      <m:rPr>
                        <m:sty m:val="p"/>
                      </m:rPr>
                      <a:rPr lang="de-DE" sz="2000" b="0" i="0" smtClean="0">
                        <a:latin typeface="Cambria Math" panose="02040503050406030204" pitchFamily="18" charset="0"/>
                      </a:rPr>
                      <m:t>Ω</m:t>
                    </m:r>
                  </m:oMath>
                </a14:m>
                <a:r>
                  <a:rPr lang="de-DE" sz="2000" dirty="0" smtClean="0"/>
                  <a:t>. Wir betrachten sie formal auch als „Ereignis“ und ordnen ihr die Wahrscheinlichkeit 0 zu.</a:t>
                </a:r>
              </a:p>
              <a:p>
                <a:r>
                  <a:rPr lang="de-DE" dirty="0" smtClean="0">
                    <a:solidFill>
                      <a:schemeClr val="tx2"/>
                    </a:solidFill>
                  </a:rPr>
                  <a:t>Wahrscheinlichkeit von Ereignissen:</a:t>
                </a:r>
                <a:r>
                  <a:rPr lang="de-DE" dirty="0" smtClean="0"/>
                  <a:t/>
                </a:r>
                <a:br>
                  <a:rPr lang="de-DE" dirty="0" smtClean="0"/>
                </a:br>
                <a:r>
                  <a:rPr lang="de-DE" sz="2000" dirty="0" smtClean="0"/>
                  <a:t>Die Wahrscheinlichkeit </a:t>
                </a:r>
                <a14:m>
                  <m:oMath xmlns:m="http://schemas.openxmlformats.org/officeDocument/2006/math">
                    <m:r>
                      <a:rPr lang="de-DE" sz="2000" b="0" i="1" smtClean="0">
                        <a:latin typeface="Cambria Math" panose="02040503050406030204" pitchFamily="18" charset="0"/>
                      </a:rPr>
                      <m:t>𝑃</m:t>
                    </m:r>
                    <m:r>
                      <a:rPr lang="de-DE" sz="2000" b="0" i="1" smtClean="0">
                        <a:latin typeface="Cambria Math" panose="02040503050406030204" pitchFamily="18" charset="0"/>
                      </a:rPr>
                      <m:t>(</m:t>
                    </m:r>
                    <m:r>
                      <a:rPr lang="de-DE" sz="2000" b="0" i="1" smtClean="0">
                        <a:latin typeface="Cambria Math" panose="02040503050406030204" pitchFamily="18" charset="0"/>
                      </a:rPr>
                      <m:t>𝐸</m:t>
                    </m:r>
                    <m:r>
                      <a:rPr lang="de-DE" sz="2000" b="0" i="1" smtClean="0">
                        <a:latin typeface="Cambria Math" panose="02040503050406030204" pitchFamily="18" charset="0"/>
                      </a:rPr>
                      <m:t>)</m:t>
                    </m:r>
                  </m:oMath>
                </a14:m>
                <a:r>
                  <a:rPr lang="de-DE" sz="2000" dirty="0" smtClean="0"/>
                  <a:t> eines Ereignisses </a:t>
                </a:r>
                <a14:m>
                  <m:oMath xmlns:m="http://schemas.openxmlformats.org/officeDocument/2006/math">
                    <m:r>
                      <a:rPr lang="de-DE" sz="2000" b="0" i="1" smtClean="0">
                        <a:latin typeface="Cambria Math" panose="02040503050406030204" pitchFamily="18" charset="0"/>
                      </a:rPr>
                      <m:t>𝐸</m:t>
                    </m:r>
                  </m:oMath>
                </a14:m>
                <a:r>
                  <a:rPr lang="de-DE" sz="2000" dirty="0" smtClean="0"/>
                  <a:t> ist die Summe der Wahrscheinlich-keiten, mit denen jedes Element von </a:t>
                </a:r>
                <a14:m>
                  <m:oMath xmlns:m="http://schemas.openxmlformats.org/officeDocument/2006/math">
                    <m:r>
                      <a:rPr lang="de-DE" sz="2000" b="0" i="1" smtClean="0">
                        <a:latin typeface="Cambria Math" panose="02040503050406030204" pitchFamily="18" charset="0"/>
                      </a:rPr>
                      <m:t>𝐸</m:t>
                    </m:r>
                  </m:oMath>
                </a14:m>
                <a:r>
                  <a:rPr lang="de-DE" sz="2000" dirty="0" smtClean="0"/>
                  <a:t> auftritt.</a:t>
                </a:r>
              </a:p>
              <a:p>
                <a:endParaRPr lang="de-DE" dirty="0" smtClean="0"/>
              </a:p>
              <a:p>
                <a14:m>
                  <m:oMath xmlns:m="http://schemas.openxmlformats.org/officeDocument/2006/math">
                    <m:r>
                      <a:rPr lang="de-DE" sz="1700" b="0" i="1" smtClean="0">
                        <a:latin typeface="Cambria Math" panose="02040503050406030204" pitchFamily="18" charset="0"/>
                      </a:rPr>
                      <m:t>𝑃</m:t>
                    </m:r>
                    <m:d>
                      <m:dPr>
                        <m:ctrlPr>
                          <a:rPr lang="de-DE" sz="1700" b="0" i="1" smtClean="0">
                            <a:latin typeface="Cambria Math" panose="02040503050406030204" pitchFamily="18" charset="0"/>
                          </a:rPr>
                        </m:ctrlPr>
                      </m:dPr>
                      <m:e>
                        <m:r>
                          <a:rPr lang="de-DE" sz="1700" b="0" i="1" smtClean="0">
                            <a:latin typeface="Cambria Math" panose="02040503050406030204" pitchFamily="18" charset="0"/>
                          </a:rPr>
                          <m:t>𝐸</m:t>
                        </m:r>
                      </m:e>
                    </m:d>
                    <m:r>
                      <a:rPr lang="de-DE" sz="1700" b="0" i="1" smtClean="0">
                        <a:latin typeface="Cambria Math" panose="02040503050406030204" pitchFamily="18" charset="0"/>
                      </a:rPr>
                      <m:t>=</m:t>
                    </m:r>
                    <m:r>
                      <a:rPr lang="de-DE" sz="1700" b="0" i="1" smtClean="0">
                        <a:latin typeface="Cambria Math" panose="02040503050406030204" pitchFamily="18" charset="0"/>
                      </a:rPr>
                      <m:t>𝑃</m:t>
                    </m:r>
                    <m:d>
                      <m:dPr>
                        <m:ctrlPr>
                          <a:rPr lang="de-DE" sz="1700" b="0" i="1" smtClean="0">
                            <a:latin typeface="Cambria Math" panose="02040503050406030204" pitchFamily="18" charset="0"/>
                          </a:rPr>
                        </m:ctrlPr>
                      </m:dPr>
                      <m:e>
                        <m:sSub>
                          <m:sSubPr>
                            <m:ctrlPr>
                              <a:rPr lang="de-DE" sz="1700" b="0" i="1" smtClean="0">
                                <a:latin typeface="Cambria Math" panose="02040503050406030204" pitchFamily="18" charset="0"/>
                              </a:rPr>
                            </m:ctrlPr>
                          </m:sSubPr>
                          <m:e>
                            <m:r>
                              <a:rPr lang="de-DE" sz="1700" b="0" i="1" smtClean="0">
                                <a:latin typeface="Cambria Math" panose="02040503050406030204" pitchFamily="18" charset="0"/>
                              </a:rPr>
                              <m:t>𝜔</m:t>
                            </m:r>
                          </m:e>
                          <m:sub>
                            <m:r>
                              <a:rPr lang="de-DE" sz="1700" b="0" i="1" smtClean="0">
                                <a:latin typeface="Cambria Math" panose="02040503050406030204" pitchFamily="18" charset="0"/>
                              </a:rPr>
                              <m:t>1</m:t>
                            </m:r>
                          </m:sub>
                        </m:sSub>
                      </m:e>
                    </m:d>
                    <m:r>
                      <a:rPr lang="de-DE" sz="1700" b="0" i="1" smtClean="0">
                        <a:latin typeface="Cambria Math" panose="02040503050406030204" pitchFamily="18" charset="0"/>
                      </a:rPr>
                      <m:t>+</m:t>
                    </m:r>
                    <m:r>
                      <a:rPr lang="de-DE" sz="1700" b="0" i="1" smtClean="0">
                        <a:latin typeface="Cambria Math" panose="02040503050406030204" pitchFamily="18" charset="0"/>
                      </a:rPr>
                      <m:t>𝑃</m:t>
                    </m:r>
                    <m:d>
                      <m:dPr>
                        <m:ctrlPr>
                          <a:rPr lang="de-DE" sz="1700" b="0" i="1" smtClean="0">
                            <a:latin typeface="Cambria Math" panose="02040503050406030204" pitchFamily="18" charset="0"/>
                          </a:rPr>
                        </m:ctrlPr>
                      </m:dPr>
                      <m:e>
                        <m:sSub>
                          <m:sSubPr>
                            <m:ctrlPr>
                              <a:rPr lang="de-DE" sz="1700" b="0" i="1" smtClean="0">
                                <a:latin typeface="Cambria Math" panose="02040503050406030204" pitchFamily="18" charset="0"/>
                              </a:rPr>
                            </m:ctrlPr>
                          </m:sSubPr>
                          <m:e>
                            <m:r>
                              <a:rPr lang="de-DE" sz="1700" b="0" i="1" smtClean="0">
                                <a:latin typeface="Cambria Math" panose="02040503050406030204" pitchFamily="18" charset="0"/>
                              </a:rPr>
                              <m:t>𝜔</m:t>
                            </m:r>
                          </m:e>
                          <m:sub>
                            <m:r>
                              <a:rPr lang="de-DE" sz="1700" b="0" i="1" smtClean="0">
                                <a:latin typeface="Cambria Math" panose="02040503050406030204" pitchFamily="18" charset="0"/>
                              </a:rPr>
                              <m:t>2</m:t>
                            </m:r>
                          </m:sub>
                        </m:sSub>
                      </m:e>
                    </m:d>
                    <m:r>
                      <a:rPr lang="de-DE" sz="1700" b="0" i="1" smtClean="0">
                        <a:latin typeface="Cambria Math" panose="02040503050406030204" pitchFamily="18" charset="0"/>
                      </a:rPr>
                      <m:t>+</m:t>
                    </m:r>
                    <m:r>
                      <a:rPr lang="de-DE" sz="1700" b="0" i="1" smtClean="0">
                        <a:latin typeface="Cambria Math" panose="02040503050406030204" pitchFamily="18" charset="0"/>
                      </a:rPr>
                      <m:t>𝑃</m:t>
                    </m:r>
                    <m:r>
                      <a:rPr lang="de-DE" sz="1700" b="0" i="1" smtClean="0">
                        <a:latin typeface="Cambria Math" panose="02040503050406030204" pitchFamily="18" charset="0"/>
                      </a:rPr>
                      <m:t>(</m:t>
                    </m:r>
                    <m:sSub>
                      <m:sSubPr>
                        <m:ctrlPr>
                          <a:rPr lang="de-DE" sz="1700" b="0" i="1" smtClean="0">
                            <a:latin typeface="Cambria Math" panose="02040503050406030204" pitchFamily="18" charset="0"/>
                          </a:rPr>
                        </m:ctrlPr>
                      </m:sSubPr>
                      <m:e>
                        <m:r>
                          <a:rPr lang="de-DE" sz="1700" b="0" i="1" smtClean="0">
                            <a:latin typeface="Cambria Math" panose="02040503050406030204" pitchFamily="18" charset="0"/>
                          </a:rPr>
                          <m:t>𝜔</m:t>
                        </m:r>
                      </m:e>
                      <m:sub>
                        <m:r>
                          <a:rPr lang="de-DE" sz="1700" b="0" i="1" smtClean="0">
                            <a:latin typeface="Cambria Math" panose="02040503050406030204" pitchFamily="18" charset="0"/>
                          </a:rPr>
                          <m:t>3</m:t>
                        </m:r>
                      </m:sub>
                    </m:sSub>
                    <m:r>
                      <a:rPr lang="de-DE" sz="1700" b="0" i="1" smtClean="0">
                        <a:latin typeface="Cambria Math" panose="02040503050406030204" pitchFamily="18" charset="0"/>
                      </a:rPr>
                      <m:t>)</m:t>
                    </m:r>
                  </m:oMath>
                </a14:m>
                <a:r>
                  <a:rPr lang="de-DE" sz="1700" dirty="0" smtClean="0"/>
                  <a:t> </a:t>
                </a:r>
              </a:p>
              <a:p>
                <a:endParaRPr lang="de-DE" dirty="0"/>
              </a:p>
              <a:p>
                <a:r>
                  <a:rPr lang="de-DE" dirty="0" smtClean="0"/>
                  <a:t>allgemein:</a:t>
                </a:r>
              </a:p>
              <a:p>
                <a14:m>
                  <m:oMath xmlns:m="http://schemas.openxmlformats.org/officeDocument/2006/math">
                    <m:r>
                      <a:rPr lang="de-DE" b="0" i="1" smtClean="0">
                        <a:latin typeface="Cambria Math" panose="02040503050406030204" pitchFamily="18" charset="0"/>
                      </a:rPr>
                      <m:t>𝑃</m:t>
                    </m:r>
                    <m:d>
                      <m:dPr>
                        <m:ctrlPr>
                          <a:rPr lang="de-DE" b="0" i="1" smtClean="0">
                            <a:latin typeface="Cambria Math" panose="02040503050406030204" pitchFamily="18" charset="0"/>
                          </a:rPr>
                        </m:ctrlPr>
                      </m:dPr>
                      <m:e>
                        <m:r>
                          <a:rPr lang="de-DE" b="0" i="1" smtClean="0">
                            <a:latin typeface="Cambria Math" panose="02040503050406030204" pitchFamily="18" charset="0"/>
                          </a:rPr>
                          <m:t>𝐸</m:t>
                        </m:r>
                      </m:e>
                    </m:d>
                    <m:r>
                      <a:rPr lang="de-DE" b="0" i="1" smtClean="0">
                        <a:latin typeface="Cambria Math" panose="02040503050406030204" pitchFamily="18" charset="0"/>
                      </a:rPr>
                      <m:t>=</m:t>
                    </m:r>
                    <m:nary>
                      <m:naryPr>
                        <m:chr m:val="∑"/>
                        <m:supHide m:val="on"/>
                        <m:ctrlPr>
                          <a:rPr lang="de-DE" b="0" i="1" smtClean="0">
                            <a:latin typeface="Cambria Math" panose="02040503050406030204" pitchFamily="18" charset="0"/>
                          </a:rPr>
                        </m:ctrlPr>
                      </m:naryPr>
                      <m:sub>
                        <m:sSub>
                          <m:sSubPr>
                            <m:ctrlPr>
                              <a:rPr lang="de-DE" b="0" i="1" smtClean="0">
                                <a:latin typeface="Cambria Math" panose="02040503050406030204" pitchFamily="18" charset="0"/>
                              </a:rPr>
                            </m:ctrlPr>
                          </m:sSubPr>
                          <m:e>
                            <m:r>
                              <a:rPr lang="de-DE" b="0" i="1" smtClean="0">
                                <a:latin typeface="Cambria Math" panose="02040503050406030204" pitchFamily="18" charset="0"/>
                              </a:rPr>
                              <m:t>𝜔</m:t>
                            </m:r>
                          </m:e>
                          <m:sub>
                            <m:r>
                              <a:rPr lang="de-DE" b="0" i="1" smtClean="0">
                                <a:latin typeface="Cambria Math" panose="02040503050406030204" pitchFamily="18" charset="0"/>
                              </a:rPr>
                              <m:t>𝑖</m:t>
                            </m:r>
                          </m:sub>
                        </m:sSub>
                        <m:r>
                          <a:rPr lang="de-DE" b="0" i="1" smtClean="0">
                            <a:latin typeface="Cambria Math" panose="02040503050406030204" pitchFamily="18" charset="0"/>
                          </a:rPr>
                          <m:t>∈</m:t>
                        </m:r>
                        <m:r>
                          <m:rPr>
                            <m:sty m:val="p"/>
                          </m:rPr>
                          <a:rPr lang="de-DE" b="0" i="0" smtClean="0">
                            <a:latin typeface="Cambria Math" panose="02040503050406030204" pitchFamily="18" charset="0"/>
                          </a:rPr>
                          <m:t>E</m:t>
                        </m:r>
                      </m:sub>
                      <m:sup/>
                      <m:e>
                        <m:r>
                          <a:rPr lang="de-DE" b="0" i="1" smtClean="0">
                            <a:latin typeface="Cambria Math" panose="02040503050406030204" pitchFamily="18" charset="0"/>
                          </a:rPr>
                          <m:t>𝑃</m:t>
                        </m:r>
                        <m:r>
                          <a:rPr lang="de-DE" b="0" i="1" smtClean="0">
                            <a:latin typeface="Cambria Math" panose="02040503050406030204" pitchFamily="18" charset="0"/>
                          </a:rPr>
                          <m:t>(</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𝜔</m:t>
                            </m:r>
                          </m:e>
                          <m:sub>
                            <m:r>
                              <a:rPr lang="de-DE" b="0" i="1" smtClean="0">
                                <a:latin typeface="Cambria Math" panose="02040503050406030204" pitchFamily="18" charset="0"/>
                              </a:rPr>
                              <m:t>𝑖</m:t>
                            </m:r>
                          </m:sub>
                        </m:sSub>
                        <m:r>
                          <a:rPr lang="de-DE" b="0" i="1" smtClean="0">
                            <a:latin typeface="Cambria Math" panose="02040503050406030204" pitchFamily="18" charset="0"/>
                          </a:rPr>
                          <m:t>)</m:t>
                        </m:r>
                      </m:e>
                    </m:nary>
                  </m:oMath>
                </a14:m>
                <a:r>
                  <a:rPr lang="de-DE" dirty="0" smtClean="0"/>
                  <a:t> </a:t>
                </a:r>
              </a:p>
              <a:p>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xfrm>
                <a:off x="324000" y="946799"/>
                <a:ext cx="8856256" cy="6336869"/>
              </a:xfrm>
              <a:blipFill rotWithShape="0">
                <a:blip r:embed="rId3"/>
                <a:stretch>
                  <a:fillRect l="-551" t="-1346" r="-688" b="-673"/>
                </a:stretch>
              </a:blipFill>
            </p:spPr>
            <p:txBody>
              <a:bodyPr/>
              <a:lstStyle/>
              <a:p>
                <a:r>
                  <a:rPr lang="de-DE">
                    <a:noFill/>
                  </a:rPr>
                  <a:t> </a:t>
                </a:r>
              </a:p>
            </p:txBody>
          </p:sp>
        </mc:Fallback>
      </mc:AlternateContent>
      <p:grpSp>
        <p:nvGrpSpPr>
          <p:cNvPr id="25" name="Gruppieren 24"/>
          <p:cNvGrpSpPr/>
          <p:nvPr/>
        </p:nvGrpSpPr>
        <p:grpSpPr>
          <a:xfrm>
            <a:off x="2944201" y="4403311"/>
            <a:ext cx="6142634" cy="2454689"/>
            <a:chOff x="2871029" y="4363042"/>
            <a:chExt cx="6142634" cy="2454689"/>
          </a:xfrm>
        </p:grpSpPr>
        <p:grpSp>
          <p:nvGrpSpPr>
            <p:cNvPr id="8" name="Gruppieren 7"/>
            <p:cNvGrpSpPr/>
            <p:nvPr/>
          </p:nvGrpSpPr>
          <p:grpSpPr>
            <a:xfrm>
              <a:off x="2871029" y="5252258"/>
              <a:ext cx="6142634" cy="1525370"/>
              <a:chOff x="2771800" y="5229200"/>
              <a:chExt cx="6236596" cy="1525370"/>
            </a:xfrm>
          </p:grpSpPr>
          <mc:AlternateContent xmlns:mc="http://schemas.openxmlformats.org/markup-compatibility/2006" xmlns:a14="http://schemas.microsoft.com/office/drawing/2010/main">
            <mc:Choice Requires="a14">
              <p:sp>
                <p:nvSpPr>
                  <p:cNvPr id="6" name="Rechteck 5"/>
                  <p:cNvSpPr/>
                  <p:nvPr/>
                </p:nvSpPr>
                <p:spPr bwMode="auto">
                  <a:xfrm>
                    <a:off x="2771800" y="5229200"/>
                    <a:ext cx="6236596" cy="1525370"/>
                  </a:xfrm>
                  <a:prstGeom prst="rect">
                    <a:avLst/>
                  </a:prstGeom>
                  <a:solidFill>
                    <a:schemeClr val="tx2">
                      <a:lumMod val="60000"/>
                      <a:lumOff val="40000"/>
                    </a:scheme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de-DE" sz="2000" dirty="0" smtClean="0">
                        <a:ea typeface="Cambria Math" panose="02040503050406030204" pitchFamily="18" charset="0"/>
                      </a:rPr>
                      <a:t>			</a:t>
                    </a:r>
                    <a14:m>
                      <m:oMath xmlns:m="http://schemas.openxmlformats.org/officeDocument/2006/math">
                        <m:sSub>
                          <m:sSubPr>
                            <m:ctrlPr>
                              <a:rPr lang="de-DE" sz="2000" i="1" smtClean="0">
                                <a:ln>
                                  <a:solidFill>
                                    <a:schemeClr val="tx1"/>
                                  </a:solidFill>
                                </a:ln>
                                <a:solidFill>
                                  <a:schemeClr val="tx1"/>
                                </a:solidFill>
                                <a:latin typeface="Cambria Math" panose="02040503050406030204" pitchFamily="18" charset="0"/>
                                <a:ea typeface="Cambria Math" panose="02040503050406030204" pitchFamily="18" charset="0"/>
                              </a:rPr>
                            </m:ctrlPr>
                          </m:sSubPr>
                          <m:e>
                            <m:r>
                              <a:rPr lang="de-DE" sz="2000" i="1">
                                <a:ln>
                                  <a:solidFill>
                                    <a:schemeClr val="tx1"/>
                                  </a:solidFill>
                                </a:ln>
                                <a:solidFill>
                                  <a:schemeClr val="tx1"/>
                                </a:solidFill>
                                <a:latin typeface="Cambria Math" panose="02040503050406030204" pitchFamily="18" charset="0"/>
                                <a:ea typeface="Cambria Math" panose="02040503050406030204" pitchFamily="18" charset="0"/>
                              </a:rPr>
                              <m:t>𝜔</m:t>
                            </m:r>
                          </m:e>
                          <m:sub>
                            <m:r>
                              <a:rPr lang="de-DE" sz="2000" b="0" i="1" smtClean="0">
                                <a:ln>
                                  <a:solidFill>
                                    <a:schemeClr val="tx1"/>
                                  </a:solidFill>
                                </a:ln>
                                <a:solidFill>
                                  <a:schemeClr val="tx1"/>
                                </a:solidFill>
                                <a:latin typeface="Cambria Math" panose="02040503050406030204" pitchFamily="18" charset="0"/>
                                <a:ea typeface="Cambria Math" panose="02040503050406030204" pitchFamily="18" charset="0"/>
                              </a:rPr>
                              <m:t>4</m:t>
                            </m:r>
                          </m:sub>
                        </m:sSub>
                      </m:oMath>
                    </a14:m>
                    <a:r>
                      <a:rPr lang="de-DE" sz="2000" dirty="0">
                        <a:ln>
                          <a:solidFill>
                            <a:schemeClr val="tx1"/>
                          </a:solidFill>
                        </a:ln>
                        <a:solidFill>
                          <a:schemeClr val="tx1"/>
                        </a:solidFill>
                        <a:latin typeface="Calibri" panose="020F0502020204030204" pitchFamily="34" charset="0"/>
                      </a:rPr>
                      <a:t>	</a:t>
                    </a:r>
                    <a14:m>
                      <m:oMath xmlns:m="http://schemas.openxmlformats.org/officeDocument/2006/math">
                        <m:sSub>
                          <m:sSubPr>
                            <m:ctrlPr>
                              <a:rPr lang="de-DE" sz="2000" i="1">
                                <a:ln>
                                  <a:solidFill>
                                    <a:schemeClr val="tx1"/>
                                  </a:solidFill>
                                </a:ln>
                                <a:solidFill>
                                  <a:schemeClr val="tx1"/>
                                </a:solidFill>
                                <a:latin typeface="Cambria Math" panose="02040503050406030204" pitchFamily="18" charset="0"/>
                                <a:ea typeface="Cambria Math" panose="02040503050406030204" pitchFamily="18" charset="0"/>
                              </a:rPr>
                            </m:ctrlPr>
                          </m:sSubPr>
                          <m:e>
                            <m:r>
                              <a:rPr lang="de-DE" sz="2000" i="1">
                                <a:ln>
                                  <a:solidFill>
                                    <a:schemeClr val="tx1"/>
                                  </a:solidFill>
                                </a:ln>
                                <a:solidFill>
                                  <a:schemeClr val="tx1"/>
                                </a:solidFill>
                                <a:latin typeface="Cambria Math" panose="02040503050406030204" pitchFamily="18" charset="0"/>
                                <a:ea typeface="Cambria Math" panose="02040503050406030204" pitchFamily="18" charset="0"/>
                              </a:rPr>
                              <m:t>𝜔</m:t>
                            </m:r>
                          </m:e>
                          <m:sub>
                            <m:r>
                              <a:rPr lang="de-DE" sz="2000" b="0" i="1" smtClean="0">
                                <a:ln>
                                  <a:solidFill>
                                    <a:schemeClr val="tx1"/>
                                  </a:solidFill>
                                </a:ln>
                                <a:solidFill>
                                  <a:schemeClr val="tx1"/>
                                </a:solidFill>
                                <a:latin typeface="Cambria Math" panose="02040503050406030204" pitchFamily="18" charset="0"/>
                                <a:ea typeface="Cambria Math" panose="02040503050406030204" pitchFamily="18" charset="0"/>
                              </a:rPr>
                              <m:t>5</m:t>
                            </m:r>
                          </m:sub>
                        </m:sSub>
                      </m:oMath>
                    </a14:m>
                    <a:r>
                      <a:rPr lang="de-DE" sz="2000" dirty="0">
                        <a:ln>
                          <a:solidFill>
                            <a:schemeClr val="tx1"/>
                          </a:solidFill>
                        </a:ln>
                        <a:solidFill>
                          <a:schemeClr val="tx1"/>
                        </a:solidFill>
                        <a:latin typeface="Calibri" panose="020F0502020204030204" pitchFamily="34" charset="0"/>
                      </a:rPr>
                      <a:t>	</a:t>
                    </a:r>
                    <a:r>
                      <a:rPr lang="de-DE" sz="2000" dirty="0" smtClean="0">
                        <a:ln>
                          <a:solidFill>
                            <a:schemeClr val="tx1"/>
                          </a:solidFill>
                        </a:ln>
                        <a:solidFill>
                          <a:schemeClr val="tx1"/>
                        </a:solidFill>
                        <a:latin typeface="Calibri" panose="020F0502020204030204" pitchFamily="34" charset="0"/>
                      </a:rPr>
                      <a:t>…	</a:t>
                    </a:r>
                    <a14:m>
                      <m:oMath xmlns:m="http://schemas.openxmlformats.org/officeDocument/2006/math">
                        <m:sSub>
                          <m:sSubPr>
                            <m:ctrlPr>
                              <a:rPr lang="de-DE" sz="2000" i="1">
                                <a:ln>
                                  <a:solidFill>
                                    <a:schemeClr val="tx1"/>
                                  </a:solidFill>
                                </a:ln>
                                <a:solidFill>
                                  <a:schemeClr val="tx1"/>
                                </a:solidFill>
                                <a:latin typeface="Cambria Math" panose="02040503050406030204" pitchFamily="18" charset="0"/>
                                <a:ea typeface="Cambria Math" panose="02040503050406030204" pitchFamily="18" charset="0"/>
                              </a:rPr>
                            </m:ctrlPr>
                          </m:sSubPr>
                          <m:e>
                            <m:r>
                              <a:rPr lang="de-DE" sz="2000" i="1">
                                <a:ln>
                                  <a:solidFill>
                                    <a:schemeClr val="tx1"/>
                                  </a:solidFill>
                                </a:ln>
                                <a:solidFill>
                                  <a:schemeClr val="tx1"/>
                                </a:solidFill>
                                <a:latin typeface="Cambria Math" panose="02040503050406030204" pitchFamily="18" charset="0"/>
                                <a:ea typeface="Cambria Math" panose="02040503050406030204" pitchFamily="18" charset="0"/>
                              </a:rPr>
                              <m:t>𝜔</m:t>
                            </m:r>
                          </m:e>
                          <m:sub>
                            <m:r>
                              <a:rPr lang="de-DE" sz="2000" b="0" i="1" smtClean="0">
                                <a:ln>
                                  <a:solidFill>
                                    <a:schemeClr val="tx1"/>
                                  </a:solidFill>
                                </a:ln>
                                <a:solidFill>
                                  <a:schemeClr val="tx1"/>
                                </a:solidFill>
                                <a:latin typeface="Cambria Math" panose="02040503050406030204" pitchFamily="18" charset="0"/>
                                <a:ea typeface="Cambria Math" panose="02040503050406030204" pitchFamily="18" charset="0"/>
                              </a:rPr>
                              <m:t>𝑛</m:t>
                            </m:r>
                          </m:sub>
                        </m:sSub>
                      </m:oMath>
                    </a14:m>
                    <a:endParaRPr kumimoji="0" lang="de-DE" sz="2000" b="0" i="0" u="none" strike="noStrike" cap="none" normalizeH="0" baseline="0" dirty="0" smtClean="0">
                      <a:ln>
                        <a:solidFill>
                          <a:schemeClr val="tx1"/>
                        </a:solidFill>
                      </a:ln>
                      <a:solidFill>
                        <a:schemeClr val="bg1"/>
                      </a:solidFill>
                      <a:effectLst/>
                      <a:latin typeface="Calibri" panose="020F0502020204030204" pitchFamily="34" charset="0"/>
                    </a:endParaRPr>
                  </a:p>
                </p:txBody>
              </p:sp>
            </mc:Choice>
            <mc:Fallback xmlns="">
              <p:sp>
                <p:nvSpPr>
                  <p:cNvPr id="6" name="Rechteck 5"/>
                  <p:cNvSpPr>
                    <a:spLocks noRot="1" noChangeAspect="1" noMove="1" noResize="1" noEditPoints="1" noAdjustHandles="1" noChangeArrowheads="1" noChangeShapeType="1" noTextEdit="1"/>
                  </p:cNvSpPr>
                  <p:nvPr/>
                </p:nvSpPr>
                <p:spPr bwMode="auto">
                  <a:xfrm>
                    <a:off x="2771800" y="5229200"/>
                    <a:ext cx="6236596" cy="1525370"/>
                  </a:xfrm>
                  <a:prstGeom prst="rect">
                    <a:avLst/>
                  </a:prstGeom>
                  <a:blipFill>
                    <a:blip r:embed="rId4"/>
                    <a:stretch>
                      <a:fillRect/>
                    </a:stretch>
                  </a:blipFill>
                  <a:ln w="9525" cap="flat" cmpd="sng" algn="ctr">
                    <a:solidFill>
                      <a:schemeClr val="tx2"/>
                    </a:solidFill>
                    <a:prstDash val="solid"/>
                    <a:round/>
                    <a:headEnd type="none" w="med" len="med"/>
                    <a:tailEnd type="none" w="med" len="med"/>
                  </a:ln>
                  <a:effectLst/>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 name="Rechteck 6"/>
                  <p:cNvSpPr/>
                  <p:nvPr/>
                </p:nvSpPr>
                <p:spPr bwMode="auto">
                  <a:xfrm>
                    <a:off x="2956111" y="5455711"/>
                    <a:ext cx="2376264" cy="936104"/>
                  </a:xfrm>
                  <a:prstGeom prst="rect">
                    <a:avLst/>
                  </a:prstGeom>
                  <a:solidFill>
                    <a:schemeClr val="accent2"/>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14:m>
                      <m:oMath xmlns:m="http://schemas.openxmlformats.org/officeDocument/2006/math">
                        <m:sSub>
                          <m:sSubPr>
                            <m:ctrlPr>
                              <a:rPr kumimoji="0" lang="de-DE" sz="2000" b="0" i="1" u="none" strike="noStrike" cap="none" normalizeH="0" baseline="0" smtClean="0">
                                <a:ln>
                                  <a:solidFill>
                                    <a:schemeClr val="tx1"/>
                                  </a:solidFill>
                                </a:ln>
                                <a:solidFill>
                                  <a:schemeClr val="tx1"/>
                                </a:solidFill>
                                <a:effectLst/>
                                <a:latin typeface="Cambria Math" panose="02040503050406030204" pitchFamily="18" charset="0"/>
                                <a:ea typeface="Cambria Math" panose="02040503050406030204" pitchFamily="18" charset="0"/>
                              </a:rPr>
                            </m:ctrlPr>
                          </m:sSubPr>
                          <m:e>
                            <m:r>
                              <a:rPr kumimoji="0" lang="de-DE" sz="2000" b="0" i="1" u="none" strike="noStrike" cap="none" normalizeH="0" baseline="0" smtClean="0">
                                <a:ln>
                                  <a:solidFill>
                                    <a:schemeClr val="tx1"/>
                                  </a:solidFill>
                                </a:ln>
                                <a:solidFill>
                                  <a:schemeClr val="tx1"/>
                                </a:solidFill>
                                <a:effectLst/>
                                <a:latin typeface="Cambria Math" panose="02040503050406030204" pitchFamily="18" charset="0"/>
                                <a:ea typeface="Cambria Math" panose="02040503050406030204" pitchFamily="18" charset="0"/>
                              </a:rPr>
                              <m:t>𝜔</m:t>
                            </m:r>
                          </m:e>
                          <m:sub>
                            <m:r>
                              <a:rPr kumimoji="0" lang="de-DE" sz="2000" b="0" i="1" u="none" strike="noStrike" cap="none" normalizeH="0" baseline="0" smtClean="0">
                                <a:ln>
                                  <a:solidFill>
                                    <a:schemeClr val="tx1"/>
                                  </a:solidFill>
                                </a:ln>
                                <a:solidFill>
                                  <a:schemeClr val="tx1"/>
                                </a:solidFill>
                                <a:effectLst/>
                                <a:latin typeface="Cambria Math" panose="02040503050406030204" pitchFamily="18" charset="0"/>
                                <a:ea typeface="Cambria Math" panose="02040503050406030204" pitchFamily="18" charset="0"/>
                              </a:rPr>
                              <m:t>1</m:t>
                            </m:r>
                          </m:sub>
                        </m:sSub>
                      </m:oMath>
                    </a14:m>
                    <a:r>
                      <a:rPr kumimoji="0" lang="de-DE" sz="2000" b="0" i="0" u="none" strike="noStrike" cap="none" normalizeH="0" baseline="0" dirty="0" smtClean="0">
                        <a:ln>
                          <a:solidFill>
                            <a:schemeClr val="tx1"/>
                          </a:solidFill>
                        </a:ln>
                        <a:solidFill>
                          <a:schemeClr val="tx1"/>
                        </a:solidFill>
                        <a:effectLst/>
                        <a:latin typeface="Calibri" panose="020F0502020204030204" pitchFamily="34" charset="0"/>
                      </a:rPr>
                      <a:t>	</a:t>
                    </a:r>
                    <a14:m>
                      <m:oMath xmlns:m="http://schemas.openxmlformats.org/officeDocument/2006/math">
                        <m:sSub>
                          <m:sSubPr>
                            <m:ctrlPr>
                              <a:rPr lang="de-DE" sz="2000" i="1">
                                <a:ln>
                                  <a:solidFill>
                                    <a:schemeClr val="tx1"/>
                                  </a:solidFill>
                                </a:ln>
                                <a:solidFill>
                                  <a:schemeClr val="tx1"/>
                                </a:solidFill>
                                <a:latin typeface="Cambria Math" panose="02040503050406030204" pitchFamily="18" charset="0"/>
                                <a:ea typeface="Cambria Math" panose="02040503050406030204" pitchFamily="18" charset="0"/>
                              </a:rPr>
                            </m:ctrlPr>
                          </m:sSubPr>
                          <m:e>
                            <m:r>
                              <a:rPr lang="de-DE" sz="2000" i="1">
                                <a:ln>
                                  <a:solidFill>
                                    <a:schemeClr val="tx1"/>
                                  </a:solidFill>
                                </a:ln>
                                <a:solidFill>
                                  <a:schemeClr val="tx1"/>
                                </a:solidFill>
                                <a:latin typeface="Cambria Math" panose="02040503050406030204" pitchFamily="18" charset="0"/>
                                <a:ea typeface="Cambria Math" panose="02040503050406030204" pitchFamily="18" charset="0"/>
                              </a:rPr>
                              <m:t>𝜔</m:t>
                            </m:r>
                          </m:e>
                          <m:sub>
                            <m:r>
                              <a:rPr lang="de-DE" sz="2000" b="0" i="1" smtClean="0">
                                <a:ln>
                                  <a:solidFill>
                                    <a:schemeClr val="tx1"/>
                                  </a:solidFill>
                                </a:ln>
                                <a:solidFill>
                                  <a:schemeClr val="tx1"/>
                                </a:solidFill>
                                <a:latin typeface="Cambria Math" panose="02040503050406030204" pitchFamily="18" charset="0"/>
                                <a:ea typeface="Cambria Math" panose="02040503050406030204" pitchFamily="18" charset="0"/>
                              </a:rPr>
                              <m:t>2</m:t>
                            </m:r>
                          </m:sub>
                        </m:sSub>
                      </m:oMath>
                    </a14:m>
                    <a:r>
                      <a:rPr kumimoji="0" lang="de-DE" sz="2000" b="0" i="0" u="none" strike="noStrike" cap="none" normalizeH="0" baseline="0" dirty="0" smtClean="0">
                        <a:ln>
                          <a:solidFill>
                            <a:schemeClr val="tx1"/>
                          </a:solidFill>
                        </a:ln>
                        <a:solidFill>
                          <a:schemeClr val="tx1"/>
                        </a:solidFill>
                        <a:effectLst/>
                        <a:latin typeface="Calibri" panose="020F0502020204030204" pitchFamily="34" charset="0"/>
                      </a:rPr>
                      <a:t>	</a:t>
                    </a:r>
                    <a14:m>
                      <m:oMath xmlns:m="http://schemas.openxmlformats.org/officeDocument/2006/math">
                        <m:sSub>
                          <m:sSubPr>
                            <m:ctrlPr>
                              <a:rPr lang="de-DE" sz="2000" i="1">
                                <a:ln>
                                  <a:solidFill>
                                    <a:schemeClr val="tx1"/>
                                  </a:solidFill>
                                </a:ln>
                                <a:solidFill>
                                  <a:schemeClr val="tx1"/>
                                </a:solidFill>
                                <a:latin typeface="Cambria Math" panose="02040503050406030204" pitchFamily="18" charset="0"/>
                                <a:ea typeface="Cambria Math" panose="02040503050406030204" pitchFamily="18" charset="0"/>
                              </a:rPr>
                            </m:ctrlPr>
                          </m:sSubPr>
                          <m:e>
                            <m:r>
                              <a:rPr lang="de-DE" sz="2000" i="1">
                                <a:ln>
                                  <a:solidFill>
                                    <a:schemeClr val="tx1"/>
                                  </a:solidFill>
                                </a:ln>
                                <a:solidFill>
                                  <a:schemeClr val="tx1"/>
                                </a:solidFill>
                                <a:latin typeface="Cambria Math" panose="02040503050406030204" pitchFamily="18" charset="0"/>
                                <a:ea typeface="Cambria Math" panose="02040503050406030204" pitchFamily="18" charset="0"/>
                              </a:rPr>
                              <m:t>𝜔</m:t>
                            </m:r>
                          </m:e>
                          <m:sub>
                            <m:r>
                              <a:rPr lang="de-DE" sz="2000" b="0" i="1" smtClean="0">
                                <a:ln>
                                  <a:solidFill>
                                    <a:schemeClr val="tx1"/>
                                  </a:solidFill>
                                </a:ln>
                                <a:solidFill>
                                  <a:schemeClr val="tx1"/>
                                </a:solidFill>
                                <a:latin typeface="Cambria Math" panose="02040503050406030204" pitchFamily="18" charset="0"/>
                                <a:ea typeface="Cambria Math" panose="02040503050406030204" pitchFamily="18" charset="0"/>
                              </a:rPr>
                              <m:t>3</m:t>
                            </m:r>
                          </m:sub>
                        </m:sSub>
                      </m:oMath>
                    </a14:m>
                    <a:endParaRPr kumimoji="0" lang="de-DE" sz="2000" b="0" i="0" u="none" strike="noStrike" cap="none" normalizeH="0" baseline="0" dirty="0" smtClean="0">
                      <a:ln>
                        <a:noFill/>
                      </a:ln>
                      <a:solidFill>
                        <a:schemeClr val="tx1"/>
                      </a:solidFill>
                      <a:effectLst/>
                      <a:latin typeface="Calibri" panose="020F0502020204030204" pitchFamily="34" charset="0"/>
                    </a:endParaRPr>
                  </a:p>
                </p:txBody>
              </p:sp>
            </mc:Choice>
            <mc:Fallback xmlns="">
              <p:sp>
                <p:nvSpPr>
                  <p:cNvPr id="7" name="Rechteck 6"/>
                  <p:cNvSpPr>
                    <a:spLocks noRot="1" noChangeAspect="1" noMove="1" noResize="1" noEditPoints="1" noAdjustHandles="1" noChangeArrowheads="1" noChangeShapeType="1" noTextEdit="1"/>
                  </p:cNvSpPr>
                  <p:nvPr/>
                </p:nvSpPr>
                <p:spPr bwMode="auto">
                  <a:xfrm>
                    <a:off x="2956111" y="5455711"/>
                    <a:ext cx="2376264" cy="936104"/>
                  </a:xfrm>
                  <a:prstGeom prst="rect">
                    <a:avLst/>
                  </a:prstGeom>
                  <a:blipFill>
                    <a:blip r:embed="rId5"/>
                    <a:stretch>
                      <a:fillRect/>
                    </a:stretch>
                  </a:blipFill>
                  <a:ln w="9525" cap="flat" cmpd="sng" algn="ctr">
                    <a:solidFill>
                      <a:schemeClr val="tx2"/>
                    </a:solidFill>
                    <a:prstDash val="solid"/>
                    <a:round/>
                    <a:headEnd type="none" w="med" len="med"/>
                    <a:tailEnd type="none" w="med" len="med"/>
                  </a:ln>
                  <a:effectLst/>
                </p:spPr>
                <p:txBody>
                  <a:bodyPr/>
                  <a:lstStyle/>
                  <a:p>
                    <a:r>
                      <a:rPr lang="de-DE">
                        <a:noFill/>
                      </a:rPr>
                      <a:t> </a:t>
                    </a:r>
                  </a:p>
                </p:txBody>
              </p:sp>
            </mc:Fallback>
          </mc:AlternateContent>
        </p:grpSp>
        <p:sp>
          <p:nvSpPr>
            <p:cNvPr id="9" name="Textfeld 8"/>
            <p:cNvSpPr txBox="1"/>
            <p:nvPr/>
          </p:nvSpPr>
          <p:spPr>
            <a:xfrm>
              <a:off x="5344184" y="6232956"/>
              <a:ext cx="305674" cy="584775"/>
            </a:xfrm>
            <a:prstGeom prst="rect">
              <a:avLst/>
            </a:prstGeom>
            <a:noFill/>
          </p:spPr>
          <p:txBody>
            <a:bodyPr wrap="square" rtlCol="0">
              <a:spAutoFit/>
            </a:bodyPr>
            <a:lstStyle/>
            <a:p>
              <a:r>
                <a:rPr lang="de-DE" sz="3200" b="1" dirty="0" smtClean="0">
                  <a:ln>
                    <a:solidFill>
                      <a:schemeClr val="tx1"/>
                    </a:solidFill>
                  </a:ln>
                  <a:solidFill>
                    <a:srgbClr val="F1A63F"/>
                  </a:solidFill>
                  <a:latin typeface="Calibri" panose="020F0502020204030204" pitchFamily="34" charset="0"/>
                </a:rPr>
                <a:t>E</a:t>
              </a:r>
              <a:endParaRPr lang="de-DE" sz="3200" b="1" dirty="0">
                <a:ln>
                  <a:solidFill>
                    <a:schemeClr val="tx1"/>
                  </a:solidFill>
                </a:ln>
                <a:solidFill>
                  <a:srgbClr val="F1A63F"/>
                </a:solidFill>
                <a:latin typeface="Calibri" panose="020F0502020204030204" pitchFamily="34" charset="0"/>
              </a:endParaRPr>
            </a:p>
          </p:txBody>
        </p:sp>
        <p:cxnSp>
          <p:nvCxnSpPr>
            <p:cNvPr id="11" name="Gerader Verbinder 10"/>
            <p:cNvCxnSpPr/>
            <p:nvPr/>
          </p:nvCxnSpPr>
          <p:spPr bwMode="auto">
            <a:xfrm flipV="1">
              <a:off x="3275856" y="4363042"/>
              <a:ext cx="936104" cy="1442222"/>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2" name="Gerader Verbinder 11"/>
            <p:cNvCxnSpPr/>
            <p:nvPr/>
          </p:nvCxnSpPr>
          <p:spPr bwMode="auto">
            <a:xfrm flipV="1">
              <a:off x="4211960" y="4363042"/>
              <a:ext cx="0" cy="1415422"/>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3" name="Gerader Verbinder 12"/>
            <p:cNvCxnSpPr/>
            <p:nvPr/>
          </p:nvCxnSpPr>
          <p:spPr bwMode="auto">
            <a:xfrm flipH="1" flipV="1">
              <a:off x="4206693" y="4363042"/>
              <a:ext cx="873315" cy="1415422"/>
            </a:xfrm>
            <a:prstGeom prst="line">
              <a:avLst/>
            </a:prstGeom>
            <a:solidFill>
              <a:schemeClr val="accent1"/>
            </a:solidFill>
            <a:ln w="38100" cap="flat" cmpd="sng" algn="ctr">
              <a:solidFill>
                <a:schemeClr val="tx1"/>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21" name="Textfeld 20"/>
                <p:cNvSpPr txBox="1"/>
                <p:nvPr/>
              </p:nvSpPr>
              <p:spPr>
                <a:xfrm>
                  <a:off x="8595627" y="4743574"/>
                  <a:ext cx="305674"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200" b="1" i="1" dirty="0" smtClean="0">
                            <a:ln>
                              <a:solidFill>
                                <a:schemeClr val="tx1"/>
                              </a:solidFill>
                            </a:ln>
                            <a:solidFill>
                              <a:schemeClr val="tx2">
                                <a:lumMod val="60000"/>
                                <a:lumOff val="40000"/>
                              </a:schemeClr>
                            </a:solidFill>
                            <a:latin typeface="Cambria Math" panose="02040503050406030204" pitchFamily="18" charset="0"/>
                            <a:ea typeface="Cambria Math" panose="02040503050406030204" pitchFamily="18" charset="0"/>
                          </a:rPr>
                          <m:t>𝛀</m:t>
                        </m:r>
                      </m:oMath>
                    </m:oMathPara>
                  </a14:m>
                  <a:endParaRPr lang="de-DE" sz="3200" b="1" dirty="0">
                    <a:ln>
                      <a:solidFill>
                        <a:schemeClr val="tx1"/>
                      </a:solidFill>
                    </a:ln>
                    <a:solidFill>
                      <a:schemeClr val="tx2">
                        <a:lumMod val="60000"/>
                        <a:lumOff val="40000"/>
                      </a:schemeClr>
                    </a:solidFill>
                    <a:latin typeface="Calibri" panose="020F0502020204030204" pitchFamily="34" charset="0"/>
                  </a:endParaRPr>
                </a:p>
              </p:txBody>
            </p:sp>
          </mc:Choice>
          <mc:Fallback xmlns="">
            <p:sp>
              <p:nvSpPr>
                <p:cNvPr id="21" name="Textfeld 20"/>
                <p:cNvSpPr txBox="1">
                  <a:spLocks noRot="1" noChangeAspect="1" noMove="1" noResize="1" noEditPoints="1" noAdjustHandles="1" noChangeArrowheads="1" noChangeShapeType="1" noTextEdit="1"/>
                </p:cNvSpPr>
                <p:nvPr/>
              </p:nvSpPr>
              <p:spPr>
                <a:xfrm>
                  <a:off x="8595627" y="4743574"/>
                  <a:ext cx="305674" cy="584775"/>
                </a:xfrm>
                <a:prstGeom prst="rect">
                  <a:avLst/>
                </a:prstGeom>
                <a:blipFill>
                  <a:blip r:embed="rId6"/>
                  <a:stretch>
                    <a:fillRect r="-2800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2" name="Textfeld 21"/>
                <p:cNvSpPr txBox="1"/>
                <p:nvPr/>
              </p:nvSpPr>
              <p:spPr>
                <a:xfrm>
                  <a:off x="3168761" y="4394748"/>
                  <a:ext cx="835546"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2000" b="1" i="1" dirty="0" smtClean="0">
                            <a:solidFill>
                              <a:schemeClr val="tx1"/>
                            </a:solidFill>
                            <a:latin typeface="Cambria Math" panose="02040503050406030204" pitchFamily="18" charset="0"/>
                            <a:ea typeface="Cambria Math" panose="02040503050406030204" pitchFamily="18" charset="0"/>
                          </a:rPr>
                          <m:t>𝑷</m:t>
                        </m:r>
                        <m:r>
                          <a:rPr lang="de-DE" sz="2000" b="1" i="1" dirty="0" smtClean="0">
                            <a:solidFill>
                              <a:schemeClr val="tx1"/>
                            </a:solidFill>
                            <a:latin typeface="Cambria Math" panose="02040503050406030204" pitchFamily="18" charset="0"/>
                            <a:ea typeface="Cambria Math" panose="02040503050406030204" pitchFamily="18" charset="0"/>
                          </a:rPr>
                          <m:t>(</m:t>
                        </m:r>
                        <m:sSub>
                          <m:sSubPr>
                            <m:ctrlPr>
                              <a:rPr lang="de-DE" sz="2000" b="1" i="1" dirty="0" smtClean="0">
                                <a:solidFill>
                                  <a:schemeClr val="tx1"/>
                                </a:solidFill>
                                <a:latin typeface="Cambria Math" panose="02040503050406030204" pitchFamily="18" charset="0"/>
                                <a:ea typeface="Cambria Math" panose="02040503050406030204" pitchFamily="18" charset="0"/>
                              </a:rPr>
                            </m:ctrlPr>
                          </m:sSubPr>
                          <m:e>
                            <m:r>
                              <a:rPr lang="de-DE" sz="2000" b="1" i="1" dirty="0" smtClean="0">
                                <a:solidFill>
                                  <a:schemeClr val="tx1"/>
                                </a:solidFill>
                                <a:latin typeface="Cambria Math" panose="02040503050406030204" pitchFamily="18" charset="0"/>
                                <a:ea typeface="Cambria Math" panose="02040503050406030204" pitchFamily="18" charset="0"/>
                              </a:rPr>
                              <m:t>𝝎</m:t>
                            </m:r>
                          </m:e>
                          <m:sub>
                            <m:r>
                              <a:rPr lang="de-DE" sz="2000" b="1" i="1" dirty="0" smtClean="0">
                                <a:solidFill>
                                  <a:schemeClr val="tx1"/>
                                </a:solidFill>
                                <a:latin typeface="Cambria Math" panose="02040503050406030204" pitchFamily="18" charset="0"/>
                                <a:ea typeface="Cambria Math" panose="02040503050406030204" pitchFamily="18" charset="0"/>
                              </a:rPr>
                              <m:t>𝟏</m:t>
                            </m:r>
                          </m:sub>
                        </m:sSub>
                        <m:r>
                          <a:rPr lang="de-DE" sz="2000" b="1" i="1" dirty="0" smtClean="0">
                            <a:solidFill>
                              <a:schemeClr val="tx1"/>
                            </a:solidFill>
                            <a:latin typeface="Cambria Math" panose="02040503050406030204" pitchFamily="18" charset="0"/>
                            <a:ea typeface="Cambria Math" panose="02040503050406030204" pitchFamily="18" charset="0"/>
                          </a:rPr>
                          <m:t>)</m:t>
                        </m:r>
                      </m:oMath>
                    </m:oMathPara>
                  </a14:m>
                  <a:endParaRPr lang="de-DE" sz="3200" b="1" dirty="0">
                    <a:solidFill>
                      <a:schemeClr val="tx2">
                        <a:lumMod val="60000"/>
                        <a:lumOff val="40000"/>
                      </a:schemeClr>
                    </a:solidFill>
                    <a:latin typeface="Calibri" panose="020F0502020204030204" pitchFamily="34" charset="0"/>
                  </a:endParaRPr>
                </a:p>
              </p:txBody>
            </p:sp>
          </mc:Choice>
          <mc:Fallback xmlns="">
            <p:sp>
              <p:nvSpPr>
                <p:cNvPr id="22" name="Textfeld 21"/>
                <p:cNvSpPr txBox="1">
                  <a:spLocks noRot="1" noChangeAspect="1" noMove="1" noResize="1" noEditPoints="1" noAdjustHandles="1" noChangeArrowheads="1" noChangeShapeType="1" noTextEdit="1"/>
                </p:cNvSpPr>
                <p:nvPr/>
              </p:nvSpPr>
              <p:spPr>
                <a:xfrm>
                  <a:off x="3168761" y="4394748"/>
                  <a:ext cx="835546" cy="400110"/>
                </a:xfrm>
                <a:prstGeom prst="rect">
                  <a:avLst/>
                </a:prstGeom>
                <a:blipFill>
                  <a:blip r:embed="rId7"/>
                  <a:stretch>
                    <a:fillRect r="-10949" b="-1538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3" name="Textfeld 22"/>
                <p:cNvSpPr txBox="1"/>
                <p:nvPr/>
              </p:nvSpPr>
              <p:spPr>
                <a:xfrm>
                  <a:off x="4427577" y="4394263"/>
                  <a:ext cx="835546"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2000" b="1" i="1" dirty="0" smtClean="0">
                            <a:solidFill>
                              <a:schemeClr val="tx1"/>
                            </a:solidFill>
                            <a:latin typeface="Cambria Math" panose="02040503050406030204" pitchFamily="18" charset="0"/>
                            <a:ea typeface="Cambria Math" panose="02040503050406030204" pitchFamily="18" charset="0"/>
                          </a:rPr>
                          <m:t>𝑷</m:t>
                        </m:r>
                        <m:r>
                          <a:rPr lang="de-DE" sz="2000" b="1" i="1" dirty="0" smtClean="0">
                            <a:solidFill>
                              <a:schemeClr val="tx1"/>
                            </a:solidFill>
                            <a:latin typeface="Cambria Math" panose="02040503050406030204" pitchFamily="18" charset="0"/>
                            <a:ea typeface="Cambria Math" panose="02040503050406030204" pitchFamily="18" charset="0"/>
                          </a:rPr>
                          <m:t>(</m:t>
                        </m:r>
                        <m:sSub>
                          <m:sSubPr>
                            <m:ctrlPr>
                              <a:rPr lang="de-DE" sz="2000" b="1" i="1" dirty="0" smtClean="0">
                                <a:solidFill>
                                  <a:schemeClr val="tx1"/>
                                </a:solidFill>
                                <a:latin typeface="Cambria Math" panose="02040503050406030204" pitchFamily="18" charset="0"/>
                                <a:ea typeface="Cambria Math" panose="02040503050406030204" pitchFamily="18" charset="0"/>
                              </a:rPr>
                            </m:ctrlPr>
                          </m:sSubPr>
                          <m:e>
                            <m:r>
                              <a:rPr lang="de-DE" sz="2000" b="1" i="1" dirty="0" smtClean="0">
                                <a:solidFill>
                                  <a:schemeClr val="tx1"/>
                                </a:solidFill>
                                <a:latin typeface="Cambria Math" panose="02040503050406030204" pitchFamily="18" charset="0"/>
                                <a:ea typeface="Cambria Math" panose="02040503050406030204" pitchFamily="18" charset="0"/>
                              </a:rPr>
                              <m:t>𝝎</m:t>
                            </m:r>
                          </m:e>
                          <m:sub>
                            <m:r>
                              <a:rPr lang="de-DE" sz="2000" b="1" i="1" dirty="0" smtClean="0">
                                <a:solidFill>
                                  <a:schemeClr val="tx1"/>
                                </a:solidFill>
                                <a:latin typeface="Cambria Math" panose="02040503050406030204" pitchFamily="18" charset="0"/>
                                <a:ea typeface="Cambria Math" panose="02040503050406030204" pitchFamily="18" charset="0"/>
                              </a:rPr>
                              <m:t>𝟑</m:t>
                            </m:r>
                          </m:sub>
                        </m:sSub>
                        <m:r>
                          <a:rPr lang="de-DE" sz="2000" b="1" i="1" dirty="0" smtClean="0">
                            <a:solidFill>
                              <a:schemeClr val="tx1"/>
                            </a:solidFill>
                            <a:latin typeface="Cambria Math" panose="02040503050406030204" pitchFamily="18" charset="0"/>
                            <a:ea typeface="Cambria Math" panose="02040503050406030204" pitchFamily="18" charset="0"/>
                          </a:rPr>
                          <m:t>)</m:t>
                        </m:r>
                      </m:oMath>
                    </m:oMathPara>
                  </a14:m>
                  <a:endParaRPr lang="de-DE" sz="3200" b="1" dirty="0">
                    <a:solidFill>
                      <a:schemeClr val="tx2">
                        <a:lumMod val="60000"/>
                        <a:lumOff val="40000"/>
                      </a:schemeClr>
                    </a:solidFill>
                    <a:latin typeface="Calibri" panose="020F0502020204030204" pitchFamily="34" charset="0"/>
                  </a:endParaRPr>
                </a:p>
              </p:txBody>
            </p:sp>
          </mc:Choice>
          <mc:Fallback xmlns="">
            <p:sp>
              <p:nvSpPr>
                <p:cNvPr id="23" name="Textfeld 22"/>
                <p:cNvSpPr txBox="1">
                  <a:spLocks noRot="1" noChangeAspect="1" noMove="1" noResize="1" noEditPoints="1" noAdjustHandles="1" noChangeArrowheads="1" noChangeShapeType="1" noTextEdit="1"/>
                </p:cNvSpPr>
                <p:nvPr/>
              </p:nvSpPr>
              <p:spPr>
                <a:xfrm>
                  <a:off x="4427577" y="4394263"/>
                  <a:ext cx="835546" cy="400110"/>
                </a:xfrm>
                <a:prstGeom prst="rect">
                  <a:avLst/>
                </a:prstGeom>
                <a:blipFill>
                  <a:blip r:embed="rId8"/>
                  <a:stretch>
                    <a:fillRect r="-10949" b="-15152"/>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4" name="Textfeld 23"/>
                <p:cNvSpPr txBox="1"/>
                <p:nvPr/>
              </p:nvSpPr>
              <p:spPr>
                <a:xfrm>
                  <a:off x="3893675" y="4921423"/>
                  <a:ext cx="608676" cy="307777"/>
                </a:xfrm>
                <a:prstGeom prst="rect">
                  <a:avLst/>
                </a:prstGeom>
                <a:solidFill>
                  <a:schemeClr val="bg1"/>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de-DE" sz="2000" b="1" i="1" dirty="0" smtClean="0">
                            <a:solidFill>
                              <a:schemeClr val="tx1"/>
                            </a:solidFill>
                            <a:latin typeface="Cambria Math" panose="02040503050406030204" pitchFamily="18" charset="0"/>
                            <a:ea typeface="Cambria Math" panose="02040503050406030204" pitchFamily="18" charset="0"/>
                          </a:rPr>
                          <m:t>𝑷</m:t>
                        </m:r>
                        <m:r>
                          <a:rPr lang="de-DE" sz="2000" b="1" i="1" dirty="0" smtClean="0">
                            <a:solidFill>
                              <a:schemeClr val="tx1"/>
                            </a:solidFill>
                            <a:latin typeface="Cambria Math" panose="02040503050406030204" pitchFamily="18" charset="0"/>
                            <a:ea typeface="Cambria Math" panose="02040503050406030204" pitchFamily="18" charset="0"/>
                          </a:rPr>
                          <m:t>(</m:t>
                        </m:r>
                        <m:sSub>
                          <m:sSubPr>
                            <m:ctrlPr>
                              <a:rPr lang="de-DE" sz="2000" b="1" i="1" dirty="0" smtClean="0">
                                <a:solidFill>
                                  <a:schemeClr val="tx1"/>
                                </a:solidFill>
                                <a:latin typeface="Cambria Math" panose="02040503050406030204" pitchFamily="18" charset="0"/>
                                <a:ea typeface="Cambria Math" panose="02040503050406030204" pitchFamily="18" charset="0"/>
                              </a:rPr>
                            </m:ctrlPr>
                          </m:sSubPr>
                          <m:e>
                            <m:r>
                              <a:rPr lang="de-DE" sz="2000" b="1" i="1" dirty="0" smtClean="0">
                                <a:solidFill>
                                  <a:schemeClr val="tx1"/>
                                </a:solidFill>
                                <a:latin typeface="Cambria Math" panose="02040503050406030204" pitchFamily="18" charset="0"/>
                                <a:ea typeface="Cambria Math" panose="02040503050406030204" pitchFamily="18" charset="0"/>
                              </a:rPr>
                              <m:t>𝝎</m:t>
                            </m:r>
                          </m:e>
                          <m:sub>
                            <m:r>
                              <a:rPr lang="de-DE" sz="2000" b="1" i="1" dirty="0" smtClean="0">
                                <a:solidFill>
                                  <a:schemeClr val="tx1"/>
                                </a:solidFill>
                                <a:latin typeface="Cambria Math" panose="02040503050406030204" pitchFamily="18" charset="0"/>
                                <a:ea typeface="Cambria Math" panose="02040503050406030204" pitchFamily="18" charset="0"/>
                              </a:rPr>
                              <m:t>𝟐</m:t>
                            </m:r>
                          </m:sub>
                        </m:sSub>
                        <m:r>
                          <a:rPr lang="de-DE" sz="2000" b="1" i="1" dirty="0" smtClean="0">
                            <a:solidFill>
                              <a:schemeClr val="tx1"/>
                            </a:solidFill>
                            <a:latin typeface="Cambria Math" panose="02040503050406030204" pitchFamily="18" charset="0"/>
                            <a:ea typeface="Cambria Math" panose="02040503050406030204" pitchFamily="18" charset="0"/>
                          </a:rPr>
                          <m:t>)</m:t>
                        </m:r>
                      </m:oMath>
                    </m:oMathPara>
                  </a14:m>
                  <a:endParaRPr lang="de-DE" sz="3200" b="1" dirty="0">
                    <a:solidFill>
                      <a:schemeClr val="tx2">
                        <a:lumMod val="60000"/>
                        <a:lumOff val="40000"/>
                      </a:schemeClr>
                    </a:solidFill>
                    <a:latin typeface="Calibri" panose="020F0502020204030204" pitchFamily="34" charset="0"/>
                  </a:endParaRPr>
                </a:p>
              </p:txBody>
            </p:sp>
          </mc:Choice>
          <mc:Fallback xmlns="">
            <p:sp>
              <p:nvSpPr>
                <p:cNvPr id="24" name="Textfeld 23"/>
                <p:cNvSpPr txBox="1">
                  <a:spLocks noRot="1" noChangeAspect="1" noMove="1" noResize="1" noEditPoints="1" noAdjustHandles="1" noChangeArrowheads="1" noChangeShapeType="1" noTextEdit="1"/>
                </p:cNvSpPr>
                <p:nvPr/>
              </p:nvSpPr>
              <p:spPr>
                <a:xfrm>
                  <a:off x="3893675" y="4921423"/>
                  <a:ext cx="608676" cy="307777"/>
                </a:xfrm>
                <a:prstGeom prst="rect">
                  <a:avLst/>
                </a:prstGeom>
                <a:blipFill>
                  <a:blip r:embed="rId9"/>
                  <a:stretch>
                    <a:fillRect l="-15000" t="-2000" r="-37000" b="-36000"/>
                  </a:stretch>
                </a:blipFill>
              </p:spPr>
              <p:txBody>
                <a:bodyPr/>
                <a:lstStyle/>
                <a:p>
                  <a:r>
                    <a:rPr lang="de-DE">
                      <a:noFill/>
                    </a:rPr>
                    <a:t> </a:t>
                  </a:r>
                </a:p>
              </p:txBody>
            </p:sp>
          </mc:Fallback>
        </mc:AlternateContent>
      </p:grpSp>
      <p:sp>
        <p:nvSpPr>
          <p:cNvPr id="18"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r>
              <a:rPr lang="de-DE" dirty="0"/>
              <a:t>Fortbildungsbaustein 2 | 10/20-Testproblem</a:t>
            </a:r>
          </a:p>
        </p:txBody>
      </p:sp>
    </p:spTree>
    <p:extLst>
      <p:ext uri="{BB962C8B-B14F-4D97-AF65-F5344CB8AC3E}">
        <p14:creationId xmlns:p14="http://schemas.microsoft.com/office/powerpoint/2010/main" val="1117468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Inhaltsplatzhalter 2"/>
              <p:cNvSpPr>
                <a:spLocks noGrp="1"/>
              </p:cNvSpPr>
              <p:nvPr>
                <p:ph idx="1"/>
              </p:nvPr>
            </p:nvSpPr>
            <p:spPr/>
            <p:txBody>
              <a:bodyPr/>
              <a:lstStyle/>
              <a:p>
                <a:pPr marL="457200" indent="-457200">
                  <a:buFont typeface="+mj-lt"/>
                  <a:buAutoNum type="arabicPeriod" startAt="7"/>
                </a:pPr>
                <a:r>
                  <a:rPr lang="de-DE" b="1" dirty="0" smtClean="0"/>
                  <a:t>Laplace-Wahrscheinlichkeit und Experimente</a:t>
                </a:r>
              </a:p>
              <a:p>
                <a:pPr lvl="1">
                  <a:buClr>
                    <a:schemeClr val="tx2"/>
                  </a:buClr>
                </a:pPr>
                <a:r>
                  <a:rPr lang="de-DE" sz="2000" dirty="0" smtClean="0"/>
                  <a:t>Zufallsversuche, bei denen man alle Ergebnisse gleichwahrscheinlich annimmt, nennt man Laplace-Experimente (besser eigentlich Laplace-Modelle).</a:t>
                </a:r>
              </a:p>
              <a:p>
                <a:pPr lvl="1">
                  <a:buClr>
                    <a:schemeClr val="tx2"/>
                  </a:buClr>
                </a:pPr>
                <a:r>
                  <a:rPr lang="de-DE" sz="2000" dirty="0"/>
                  <a:t>Die Laplace-Wahrscheinlichkeit eines jeden </a:t>
                </a:r>
                <a:r>
                  <a:rPr lang="de-DE" sz="2000" dirty="0" smtClean="0"/>
                  <a:t>Ergebnis </a:t>
                </a:r>
                <a:r>
                  <a:rPr lang="de-DE" sz="2000" dirty="0"/>
                  <a:t>beträgt </a:t>
                </a:r>
                <a14:m>
                  <m:oMath xmlns:m="http://schemas.openxmlformats.org/officeDocument/2006/math">
                    <m:f>
                      <m:fPr>
                        <m:ctrlPr>
                          <a:rPr lang="de-DE" sz="2000" i="1">
                            <a:latin typeface="Cambria Math" panose="02040503050406030204" pitchFamily="18" charset="0"/>
                          </a:rPr>
                        </m:ctrlPr>
                      </m:fPr>
                      <m:num>
                        <m:r>
                          <a:rPr lang="de-DE" sz="2000" i="1">
                            <a:latin typeface="Cambria Math" panose="02040503050406030204" pitchFamily="18" charset="0"/>
                          </a:rPr>
                          <m:t>1</m:t>
                        </m:r>
                      </m:num>
                      <m:den>
                        <m:r>
                          <a:rPr lang="de-DE" sz="2000" i="1">
                            <a:latin typeface="Cambria Math" panose="02040503050406030204" pitchFamily="18" charset="0"/>
                          </a:rPr>
                          <m:t>𝑛</m:t>
                        </m:r>
                      </m:den>
                    </m:f>
                  </m:oMath>
                </a14:m>
                <a:r>
                  <a:rPr lang="de-DE" sz="2000" dirty="0"/>
                  <a:t>, wobei </a:t>
                </a:r>
                <a14:m>
                  <m:oMath xmlns:m="http://schemas.openxmlformats.org/officeDocument/2006/math">
                    <m:r>
                      <a:rPr lang="de-DE" sz="2000" i="1" dirty="0">
                        <a:latin typeface="Cambria Math" panose="02040503050406030204" pitchFamily="18" charset="0"/>
                      </a:rPr>
                      <m:t>𝑛</m:t>
                    </m:r>
                  </m:oMath>
                </a14:m>
                <a:r>
                  <a:rPr lang="de-DE" sz="2000" dirty="0"/>
                  <a:t> die Anzahl der unterschiedlichen </a:t>
                </a:r>
                <a:r>
                  <a:rPr lang="de-DE" sz="2000" dirty="0" smtClean="0"/>
                  <a:t>Ergebnisse </a:t>
                </a:r>
                <a:r>
                  <a:rPr lang="de-DE" sz="2000" dirty="0"/>
                  <a:t>ist. </a:t>
                </a:r>
                <a:endParaRPr lang="de-DE" sz="2000" dirty="0" smtClean="0"/>
              </a:p>
              <a:p>
                <a:pPr lvl="1">
                  <a:buClr>
                    <a:schemeClr val="tx2"/>
                  </a:buClr>
                </a:pPr>
                <a:r>
                  <a:rPr lang="de-DE" sz="2000" dirty="0" smtClean="0"/>
                  <a:t>Für Ereigniswahrscheinlichkeiten gilt in diesem Spezialfall folgende einfache Formel</a:t>
                </a:r>
                <a:endParaRPr lang="de-DE" sz="2000" dirty="0"/>
              </a:p>
              <a:p>
                <a:pPr marL="0" indent="0">
                  <a:buNone/>
                </a:pPr>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blipFill rotWithShape="0">
                <a:blip r:embed="rId3"/>
                <a:stretch>
                  <a:fillRect l="-796" t="-1695"/>
                </a:stretch>
              </a:blipFill>
            </p:spPr>
            <p:txBody>
              <a:bodyPr/>
              <a:lstStyle/>
              <a:p>
                <a:r>
                  <a:rPr lang="de-DE">
                    <a:noFill/>
                  </a:rPr>
                  <a:t> </a:t>
                </a:r>
              </a:p>
            </p:txBody>
          </p:sp>
        </mc:Fallback>
      </mc:AlternateContent>
      <p:sp>
        <p:nvSpPr>
          <p:cNvPr id="2" name="Titel 1"/>
          <p:cNvSpPr>
            <a:spLocks noGrp="1"/>
          </p:cNvSpPr>
          <p:nvPr>
            <p:ph type="title"/>
          </p:nvPr>
        </p:nvSpPr>
        <p:spPr/>
        <p:txBody>
          <a:bodyPr>
            <a:normAutofit fontScale="90000"/>
          </a:bodyPr>
          <a:lstStyle/>
          <a:p>
            <a:r>
              <a:rPr lang="de-DE" dirty="0"/>
              <a:t>Grundlagen:</a:t>
            </a:r>
          </a:p>
        </p:txBody>
      </p:sp>
      <p:sp>
        <p:nvSpPr>
          <p:cNvPr id="5" name="Textplatzhalter 9"/>
          <p:cNvSpPr>
            <a:spLocks noGrp="1"/>
          </p:cNvSpPr>
          <p:nvPr>
            <p:ph type="body" sz="quarter" idx="18"/>
          </p:nvPr>
        </p:nvSpPr>
        <p:spPr/>
        <p:txBody>
          <a:bodyPr/>
          <a:lstStyle>
            <a:lvl1pPr marL="0" indent="0" algn="r">
              <a:buNone/>
              <a:defRPr sz="1000" baseline="0">
                <a:solidFill>
                  <a:schemeClr val="bg1"/>
                </a:solidFill>
              </a:defRPr>
            </a:lvl1pPr>
          </a:lstStyle>
          <a:p>
            <a:r>
              <a:rPr lang="de-DE" dirty="0"/>
              <a:t>Fortbildungsbaustein 2 | 10/20-Testproblem</a:t>
            </a:r>
          </a:p>
          <a:p>
            <a:pPr lvl="0"/>
            <a:endParaRPr lang="de-DE" dirty="0"/>
          </a:p>
        </p:txBody>
      </p:sp>
      <mc:AlternateContent xmlns:mc="http://schemas.openxmlformats.org/markup-compatibility/2006" xmlns:a14="http://schemas.microsoft.com/office/drawing/2010/main">
        <mc:Choice Requires="a14">
          <p:sp>
            <p:nvSpPr>
              <p:cNvPr id="6" name="Rechteck 5"/>
              <p:cNvSpPr/>
              <p:nvPr/>
            </p:nvSpPr>
            <p:spPr>
              <a:xfrm>
                <a:off x="287524" y="4759790"/>
                <a:ext cx="8568952" cy="533864"/>
              </a:xfrm>
              <a:prstGeom prst="rect">
                <a:avLst/>
              </a:prstGeom>
              <a:ln>
                <a:solidFill>
                  <a:schemeClr val="tx1"/>
                </a:solidFill>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14:m>
                  <m:oMath xmlns:m="http://schemas.openxmlformats.org/officeDocument/2006/math">
                    <m:r>
                      <m:rPr>
                        <m:sty m:val="p"/>
                      </m:rPr>
                      <a:rPr kumimoji="0" lang="de-DE" sz="1600" b="0" i="0" u="none" strike="noStrike" kern="1200" cap="none" spc="0" normalizeH="0" baseline="0" noProof="0" smtClean="0">
                        <a:ln>
                          <a:noFill/>
                        </a:ln>
                        <a:solidFill>
                          <a:prstClr val="black"/>
                        </a:solidFill>
                        <a:effectLst/>
                        <a:uLnTx/>
                        <a:uFillTx/>
                        <a:latin typeface="Cambria Math" panose="02040503050406030204" pitchFamily="18" charset="0"/>
                      </a:rPr>
                      <m:t>Wahrscheinlichkeit</m:t>
                    </m:r>
                    <m:r>
                      <a:rPr kumimoji="0" lang="de-DE" sz="1600" b="0" i="0" u="none" strike="noStrike" kern="1200" cap="none" spc="0" normalizeH="0" baseline="0" noProof="0" smtClean="0">
                        <a:ln>
                          <a:noFill/>
                        </a:ln>
                        <a:solidFill>
                          <a:prstClr val="black"/>
                        </a:solidFill>
                        <a:effectLst/>
                        <a:uLnTx/>
                        <a:uFillTx/>
                        <a:latin typeface="Cambria Math" panose="02040503050406030204" pitchFamily="18" charset="0"/>
                      </a:rPr>
                      <m:t> </m:t>
                    </m:r>
                    <m:r>
                      <m:rPr>
                        <m:sty m:val="p"/>
                      </m:rPr>
                      <a:rPr kumimoji="0" lang="de-DE" sz="1600" b="0" i="0" u="none" strike="noStrike" kern="1200" cap="none" spc="0" normalizeH="0" baseline="0" noProof="0" smtClean="0">
                        <a:ln>
                          <a:noFill/>
                        </a:ln>
                        <a:solidFill>
                          <a:prstClr val="black"/>
                        </a:solidFill>
                        <a:effectLst/>
                        <a:uLnTx/>
                        <a:uFillTx/>
                        <a:latin typeface="Cambria Math" panose="02040503050406030204" pitchFamily="18" charset="0"/>
                      </a:rPr>
                      <m:t>eines</m:t>
                    </m:r>
                    <m:r>
                      <a:rPr kumimoji="0" lang="de-DE" sz="1600" b="0" i="0" u="none" strike="noStrike" kern="1200" cap="none" spc="0" normalizeH="0" baseline="0" noProof="0" smtClean="0">
                        <a:ln>
                          <a:noFill/>
                        </a:ln>
                        <a:solidFill>
                          <a:prstClr val="black"/>
                        </a:solidFill>
                        <a:effectLst/>
                        <a:uLnTx/>
                        <a:uFillTx/>
                        <a:latin typeface="Cambria Math" panose="02040503050406030204" pitchFamily="18" charset="0"/>
                      </a:rPr>
                      <m:t> </m:t>
                    </m:r>
                    <m:r>
                      <m:rPr>
                        <m:sty m:val="p"/>
                      </m:rPr>
                      <a:rPr kumimoji="0" lang="de-DE" sz="1600" b="0" i="0" u="none" strike="noStrike" kern="1200" cap="none" spc="0" normalizeH="0" baseline="0" noProof="0" smtClean="0">
                        <a:ln>
                          <a:noFill/>
                        </a:ln>
                        <a:solidFill>
                          <a:prstClr val="black"/>
                        </a:solidFill>
                        <a:effectLst/>
                        <a:uLnTx/>
                        <a:uFillTx/>
                        <a:latin typeface="Cambria Math" panose="02040503050406030204" pitchFamily="18" charset="0"/>
                      </a:rPr>
                      <m:t>Ereignisses</m:t>
                    </m:r>
                  </m:oMath>
                </a14:m>
                <a:r>
                  <a:rPr kumimoji="0" lang="de-DE" sz="1600" b="0" i="0" u="none" strike="noStrike" kern="1200" cap="none" spc="0" normalizeH="0" baseline="0" noProof="0" dirty="0" smtClean="0">
                    <a:ln>
                      <a:noFill/>
                    </a:ln>
                    <a:solidFill>
                      <a:prstClr val="black"/>
                    </a:solidFill>
                    <a:effectLst/>
                    <a:uLnTx/>
                    <a:uFillTx/>
                    <a:latin typeface="Arial"/>
                    <a:ea typeface="ＭＳ Ｐゴシック" charset="-128"/>
                  </a:rPr>
                  <a:t> </a:t>
                </a:r>
                <a14:m>
                  <m:oMath xmlns:m="http://schemas.openxmlformats.org/officeDocument/2006/math">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m:t>
                    </m:r>
                    <m:f>
                      <m:f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rPr>
                        </m:ctrlPr>
                      </m:fPr>
                      <m:num>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Anzahl</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der</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zum</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Ereignis</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geh</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ö</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renden</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Ergebnisse</m:t>
                        </m:r>
                      </m:num>
                      <m:den>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Anzahl</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der</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m</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ö</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glichen</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Ergebnisse</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des</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Zufallsexperimentes</m:t>
                        </m:r>
                      </m:den>
                    </m:f>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oMath>
                </a14:m>
                <a:endParaRPr kumimoji="0" lang="de-DE" sz="1800" b="0" i="0" u="none" strike="noStrike" kern="1200" cap="none" spc="0" normalizeH="0" baseline="0" noProof="0" dirty="0">
                  <a:ln>
                    <a:noFill/>
                  </a:ln>
                  <a:solidFill>
                    <a:prstClr val="black"/>
                  </a:solidFill>
                  <a:effectLst/>
                  <a:uLnTx/>
                  <a:uFillTx/>
                  <a:latin typeface="Arial" charset="0"/>
                  <a:ea typeface="ＭＳ Ｐゴシック" charset="-128"/>
                </a:endParaRPr>
              </a:p>
            </p:txBody>
          </p:sp>
        </mc:Choice>
        <mc:Fallback xmlns="">
          <p:sp>
            <p:nvSpPr>
              <p:cNvPr id="6" name="Rechteck 5"/>
              <p:cNvSpPr>
                <a:spLocks noRot="1" noChangeAspect="1" noMove="1" noResize="1" noEditPoints="1" noAdjustHandles="1" noChangeArrowheads="1" noChangeShapeType="1" noTextEdit="1"/>
              </p:cNvSpPr>
              <p:nvPr/>
            </p:nvSpPr>
            <p:spPr>
              <a:xfrm>
                <a:off x="287524" y="4759790"/>
                <a:ext cx="8568952" cy="533864"/>
              </a:xfrm>
              <a:prstGeom prst="rect">
                <a:avLst/>
              </a:prstGeom>
              <a:blipFill rotWithShape="0">
                <a:blip r:embed="rId4"/>
                <a:stretch>
                  <a:fillRect b="-5618"/>
                </a:stretch>
              </a:blipFill>
              <a:ln>
                <a:solidFill>
                  <a:schemeClr val="tx1"/>
                </a:solidFill>
              </a:ln>
            </p:spPr>
            <p:txBody>
              <a:bodyPr/>
              <a:lstStyle/>
              <a:p>
                <a:r>
                  <a:rPr lang="de-DE">
                    <a:noFill/>
                  </a:rPr>
                  <a:t> </a:t>
                </a:r>
              </a:p>
            </p:txBody>
          </p:sp>
        </mc:Fallback>
      </mc:AlternateContent>
    </p:spTree>
    <p:extLst>
      <p:ext uri="{BB962C8B-B14F-4D97-AF65-F5344CB8AC3E}">
        <p14:creationId xmlns:p14="http://schemas.microsoft.com/office/powerpoint/2010/main" val="1294909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Grundlagen:</a:t>
            </a:r>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p:txBody>
              <a:bodyPr/>
              <a:lstStyle/>
              <a:p>
                <a:pPr marL="0" indent="0">
                  <a:buNone/>
                </a:pPr>
                <a:r>
                  <a:rPr lang="de-DE" b="1" dirty="0" smtClean="0"/>
                  <a:t>Regeln</a:t>
                </a:r>
              </a:p>
              <a:p>
                <a:pPr marL="457200" indent="-457200">
                  <a:buFont typeface="+mj-lt"/>
                  <a:buAutoNum type="arabicPeriod"/>
                </a:pPr>
                <a:r>
                  <a:rPr lang="de-DE" b="1" dirty="0"/>
                  <a:t>Summenregel</a:t>
                </a:r>
              </a:p>
              <a:p>
                <a:pPr marL="457200" lvl="1" indent="0">
                  <a:buNone/>
                </a:pPr>
                <a:r>
                  <a:rPr lang="de-DE" sz="2000" dirty="0"/>
                  <a:t>Die Wahrscheinlichkeit eines Ereignisses ist die Summe der Wahrscheinlichkeiten der zugehörigen Ergebnisse</a:t>
                </a:r>
                <a:r>
                  <a:rPr lang="de-DE" sz="2000" dirty="0" smtClean="0"/>
                  <a:t>.</a:t>
                </a:r>
              </a:p>
              <a:p>
                <a:pPr marL="457200" lvl="1" indent="0">
                  <a:buNone/>
                </a:pPr>
                <a:endParaRPr lang="de-DE" sz="2000" dirty="0"/>
              </a:p>
              <a:p>
                <a:pPr marL="457200" indent="-457200">
                  <a:buFont typeface="+mj-lt"/>
                  <a:buAutoNum type="arabicPeriod"/>
                </a:pPr>
                <a:r>
                  <a:rPr lang="de-DE" b="1" dirty="0" smtClean="0"/>
                  <a:t>Komplementärregel</a:t>
                </a:r>
              </a:p>
              <a:p>
                <a:pPr lvl="1"/>
                <a:r>
                  <a:rPr lang="de-DE" sz="2000" dirty="0"/>
                  <a:t>Die Wahrscheinlichkeit </a:t>
                </a:r>
                <a14:m>
                  <m:oMath xmlns:m="http://schemas.openxmlformats.org/officeDocument/2006/math">
                    <m:r>
                      <m:rPr>
                        <m:sty m:val="p"/>
                      </m:rPr>
                      <a:rPr lang="de-DE" sz="2000">
                        <a:latin typeface="Cambria Math" panose="02040503050406030204" pitchFamily="18" charset="0"/>
                      </a:rPr>
                      <m:t>P</m:t>
                    </m:r>
                    <m:r>
                      <a:rPr lang="de-DE" sz="2000">
                        <a:latin typeface="Cambria Math" panose="02040503050406030204" pitchFamily="18" charset="0"/>
                      </a:rPr>
                      <m:t>(</m:t>
                    </m:r>
                    <m:r>
                      <m:rPr>
                        <m:sty m:val="p"/>
                      </m:rPr>
                      <a:rPr lang="de-DE" sz="2000">
                        <a:latin typeface="Cambria Math" panose="02040503050406030204" pitchFamily="18" charset="0"/>
                      </a:rPr>
                      <m:t>E</m:t>
                    </m:r>
                    <m:r>
                      <a:rPr lang="de-DE" sz="2000">
                        <a:latin typeface="Cambria Math" panose="02040503050406030204" pitchFamily="18" charset="0"/>
                      </a:rPr>
                      <m:t>)</m:t>
                    </m:r>
                  </m:oMath>
                </a14:m>
                <a:r>
                  <a:rPr lang="de-DE" sz="2000" dirty="0"/>
                  <a:t> eines Ereignisses E und die Wahrscheinlichkeit </a:t>
                </a:r>
                <a14:m>
                  <m:oMath xmlns:m="http://schemas.openxmlformats.org/officeDocument/2006/math">
                    <m:r>
                      <m:rPr>
                        <m:sty m:val="p"/>
                      </m:rPr>
                      <a:rPr lang="de-DE" sz="2000">
                        <a:latin typeface="Cambria Math" panose="02040503050406030204" pitchFamily="18" charset="0"/>
                      </a:rPr>
                      <m:t>P</m:t>
                    </m:r>
                    <m:r>
                      <a:rPr lang="de-DE" sz="2000">
                        <a:latin typeface="Cambria Math" panose="02040503050406030204" pitchFamily="18" charset="0"/>
                      </a:rPr>
                      <m:t>(</m:t>
                    </m:r>
                    <m:acc>
                      <m:accPr>
                        <m:chr m:val="̅"/>
                        <m:ctrlPr>
                          <a:rPr lang="de-DE" sz="2000" i="1">
                            <a:latin typeface="Cambria Math" panose="02040503050406030204" pitchFamily="18" charset="0"/>
                          </a:rPr>
                        </m:ctrlPr>
                      </m:accPr>
                      <m:e>
                        <m:r>
                          <m:rPr>
                            <m:sty m:val="p"/>
                          </m:rPr>
                          <a:rPr lang="de-DE" sz="2000">
                            <a:latin typeface="Cambria Math" panose="02040503050406030204" pitchFamily="18" charset="0"/>
                          </a:rPr>
                          <m:t>E</m:t>
                        </m:r>
                      </m:e>
                    </m:acc>
                    <m:r>
                      <a:rPr lang="de-DE" sz="2000">
                        <a:latin typeface="Cambria Math" panose="02040503050406030204" pitchFamily="18" charset="0"/>
                      </a:rPr>
                      <m:t>)</m:t>
                    </m:r>
                  </m:oMath>
                </a14:m>
                <a:r>
                  <a:rPr lang="de-DE" sz="2000" dirty="0"/>
                  <a:t> ergänzen sich zu 1. </a:t>
                </a:r>
              </a:p>
              <a:p>
                <a:pPr marL="0" indent="0">
                  <a:buNone/>
                </a:pPr>
                <a:endParaRPr lang="de-DE" sz="2000" dirty="0" smtClean="0"/>
              </a:p>
              <a:p>
                <a:pPr marL="457200" indent="-457200">
                  <a:buFont typeface="+mj-lt"/>
                  <a:buAutoNum type="arabicPeriod" startAt="3"/>
                </a:pPr>
                <a:r>
                  <a:rPr lang="de-DE" b="1" dirty="0"/>
                  <a:t>Pfadregeln</a:t>
                </a:r>
              </a:p>
              <a:p>
                <a:pPr lvl="1"/>
                <a:r>
                  <a:rPr lang="de-DE" sz="2000" dirty="0"/>
                  <a:t>Auf die Pfadregeln wird in den Materialien zur Vor- und Nachbereitung eingegangen.</a:t>
                </a:r>
                <a:br>
                  <a:rPr lang="de-DE" sz="2000" dirty="0"/>
                </a:br>
                <a:endParaRPr lang="de-DE" sz="2000" dirty="0"/>
              </a:p>
              <a:p>
                <a:pPr marL="857250" lvl="1" indent="-457200">
                  <a:buFont typeface="+mj-lt"/>
                  <a:buAutoNum type="arabicPeriod"/>
                </a:pPr>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blipFill rotWithShape="0">
                <a:blip r:embed="rId3"/>
                <a:stretch>
                  <a:fillRect l="-579" t="-1469"/>
                </a:stretch>
              </a:blipFill>
            </p:spPr>
            <p:txBody>
              <a:bodyPr/>
              <a:lstStyle/>
              <a:p>
                <a:r>
                  <a:rPr lang="de-DE">
                    <a:noFill/>
                  </a:rPr>
                  <a:t> </a:t>
                </a:r>
              </a:p>
            </p:txBody>
          </p:sp>
        </mc:Fallback>
      </mc:AlternateContent>
      <p:sp>
        <p:nvSpPr>
          <p:cNvPr id="5" name="Textplatzhalter 9"/>
          <p:cNvSpPr>
            <a:spLocks noGrp="1"/>
          </p:cNvSpPr>
          <p:nvPr>
            <p:ph type="body" sz="quarter" idx="18"/>
          </p:nvPr>
        </p:nvSpPr>
        <p:spPr>
          <a:xfrm>
            <a:off x="3707904" y="91511"/>
            <a:ext cx="5300492" cy="303599"/>
          </a:xfrm>
        </p:spPr>
        <p:txBody>
          <a:bodyPr/>
          <a:lstStyle>
            <a:lvl1pPr marL="0" indent="0" algn="r">
              <a:buNone/>
              <a:defRPr sz="1000" baseline="0">
                <a:solidFill>
                  <a:schemeClr val="bg1"/>
                </a:solidFill>
              </a:defRPr>
            </a:lvl1pPr>
          </a:lstStyle>
          <a:p>
            <a:r>
              <a:rPr lang="de-DE" dirty="0"/>
              <a:t>Fortbildungsbaustein 2 | 10/20-Testproblem</a:t>
            </a:r>
          </a:p>
          <a:p>
            <a:pPr lvl="0"/>
            <a:endParaRPr lang="de-DE" dirty="0"/>
          </a:p>
        </p:txBody>
      </p:sp>
    </p:spTree>
    <p:extLst>
      <p:ext uri="{BB962C8B-B14F-4D97-AF65-F5344CB8AC3E}">
        <p14:creationId xmlns:p14="http://schemas.microsoft.com/office/powerpoint/2010/main" val="27937005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2"/>
          <p:cNvSpPr txBox="1">
            <a:spLocks/>
          </p:cNvSpPr>
          <p:nvPr/>
        </p:nvSpPr>
        <p:spPr bwMode="auto">
          <a:xfrm>
            <a:off x="468582" y="4221089"/>
            <a:ext cx="9001000" cy="1008112"/>
          </a:xfrm>
          <a:prstGeom prst="rect">
            <a:avLst/>
          </a:prstGeom>
          <a:solidFill>
            <a:srgbClr val="327A86">
              <a:alpha val="25098"/>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endParaRPr lang="de-DE" dirty="0"/>
          </a:p>
        </p:txBody>
      </p:sp>
      <p:sp>
        <p:nvSpPr>
          <p:cNvPr id="6" name="Titel 1"/>
          <p:cNvSpPr>
            <a:spLocks noGrp="1"/>
          </p:cNvSpPr>
          <p:nvPr>
            <p:ph type="title"/>
          </p:nvPr>
        </p:nvSpPr>
        <p:spPr/>
        <p:txBody>
          <a:bodyPr>
            <a:normAutofit fontScale="90000"/>
          </a:bodyPr>
          <a:lstStyle/>
          <a:p>
            <a:r>
              <a:rPr lang="de-DE" dirty="0"/>
              <a:t>Voraussetzungen</a:t>
            </a:r>
          </a:p>
        </p:txBody>
      </p:sp>
      <p:sp>
        <p:nvSpPr>
          <p:cNvPr id="8" name="Textfeld 7"/>
          <p:cNvSpPr txBox="1"/>
          <p:nvPr/>
        </p:nvSpPr>
        <p:spPr>
          <a:xfrm>
            <a:off x="348844" y="1196752"/>
            <a:ext cx="8496944" cy="4216539"/>
          </a:xfrm>
          <a:prstGeom prst="rect">
            <a:avLst/>
          </a:prstGeom>
          <a:noFill/>
        </p:spPr>
        <p:txBody>
          <a:bodyPr wrap="square" rtlCol="0">
            <a:spAutoFit/>
          </a:bodyPr>
          <a:lstStyle/>
          <a:p>
            <a:r>
              <a:rPr lang="de-DE" sz="2200" b="1" dirty="0">
                <a:latin typeface="Calibri" panose="020F0502020204030204" pitchFamily="34" charset="0"/>
                <a:cs typeface="Calibri" panose="020F0502020204030204" pitchFamily="34" charset="0"/>
              </a:rPr>
              <a:t>Welche Voraussetzungen bringen die </a:t>
            </a:r>
            <a:r>
              <a:rPr lang="de-DE" sz="2200" b="1" dirty="0" smtClean="0">
                <a:latin typeface="Calibri" panose="020F0502020204030204" pitchFamily="34" charset="0"/>
                <a:cs typeface="Calibri" panose="020F0502020204030204" pitchFamily="34" charset="0"/>
              </a:rPr>
              <a:t>Schülerinnen und Schüler am </a:t>
            </a:r>
            <a:r>
              <a:rPr lang="de-DE" sz="2200" b="1" dirty="0">
                <a:latin typeface="Calibri" panose="020F0502020204030204" pitchFamily="34" charset="0"/>
                <a:cs typeface="Calibri" panose="020F0502020204030204" pitchFamily="34" charset="0"/>
              </a:rPr>
              <a:t>Anfang der </a:t>
            </a:r>
            <a:r>
              <a:rPr lang="de-DE" sz="2200" b="1" dirty="0" smtClean="0">
                <a:latin typeface="Calibri" panose="020F0502020204030204" pitchFamily="34" charset="0"/>
                <a:cs typeface="Calibri" panose="020F0502020204030204" pitchFamily="34" charset="0"/>
              </a:rPr>
              <a:t>Einführungsphase </a:t>
            </a:r>
            <a:r>
              <a:rPr lang="de-DE" sz="2200" b="1" dirty="0">
                <a:latin typeface="Calibri" panose="020F0502020204030204" pitchFamily="34" charset="0"/>
                <a:cs typeface="Calibri" panose="020F0502020204030204" pitchFamily="34" charset="0"/>
              </a:rPr>
              <a:t>mit</a:t>
            </a:r>
            <a:r>
              <a:rPr lang="de-DE" sz="2200" b="1" dirty="0" smtClean="0">
                <a:latin typeface="Calibri" panose="020F0502020204030204" pitchFamily="34" charset="0"/>
                <a:cs typeface="Calibri" panose="020F0502020204030204" pitchFamily="34" charset="0"/>
              </a:rPr>
              <a:t>?</a:t>
            </a:r>
          </a:p>
          <a:p>
            <a:endParaRPr lang="de-DE" b="1" dirty="0" smtClean="0">
              <a:latin typeface="Calibri" panose="020F0502020204030204" pitchFamily="34" charset="0"/>
              <a:cs typeface="Calibri" panose="020F0502020204030204" pitchFamily="34" charset="0"/>
            </a:endParaRPr>
          </a:p>
          <a:p>
            <a:endParaRPr lang="de-DE" sz="2000" dirty="0">
              <a:latin typeface="Calibri" panose="020F0502020204030204" pitchFamily="34" charset="0"/>
              <a:cs typeface="Calibri" panose="020F0502020204030204" pitchFamily="34" charset="0"/>
            </a:endParaRPr>
          </a:p>
          <a:p>
            <a:pPr marL="342900" indent="-342900">
              <a:buClr>
                <a:srgbClr val="327A86"/>
              </a:buClr>
              <a:buFont typeface="Wingdings" panose="05000000000000000000" pitchFamily="2" charset="2"/>
              <a:buChar char="§"/>
            </a:pPr>
            <a:r>
              <a:rPr lang="de-DE" sz="2000" dirty="0" smtClean="0">
                <a:solidFill>
                  <a:schemeClr val="bg1">
                    <a:lumMod val="65000"/>
                  </a:schemeClr>
                </a:solidFill>
                <a:latin typeface="Calibri" panose="020F0502020204030204" pitchFamily="34" charset="0"/>
                <a:cs typeface="Calibri" panose="020F0502020204030204" pitchFamily="34" charset="0"/>
              </a:rPr>
              <a:t>Was </a:t>
            </a:r>
            <a:r>
              <a:rPr lang="de-DE" sz="2000" dirty="0">
                <a:solidFill>
                  <a:schemeClr val="bg1">
                    <a:lumMod val="65000"/>
                  </a:schemeClr>
                </a:solidFill>
                <a:latin typeface="Calibri" panose="020F0502020204030204" pitchFamily="34" charset="0"/>
                <a:cs typeface="Calibri" panose="020F0502020204030204" pitchFamily="34" charset="0"/>
              </a:rPr>
              <a:t>sollten sie eigentlich können?</a:t>
            </a:r>
            <a:br>
              <a:rPr lang="de-DE" sz="2000" dirty="0">
                <a:solidFill>
                  <a:schemeClr val="bg1">
                    <a:lumMod val="65000"/>
                  </a:schemeClr>
                </a:solidFill>
                <a:latin typeface="Calibri" panose="020F0502020204030204" pitchFamily="34" charset="0"/>
                <a:cs typeface="Calibri" panose="020F0502020204030204" pitchFamily="34" charset="0"/>
              </a:rPr>
            </a:br>
            <a:r>
              <a:rPr lang="de-DE" sz="2000" i="1" dirty="0">
                <a:solidFill>
                  <a:schemeClr val="bg1">
                    <a:lumMod val="65000"/>
                  </a:schemeClr>
                </a:solidFill>
                <a:latin typeface="Calibri" panose="020F0502020204030204" pitchFamily="34" charset="0"/>
                <a:cs typeface="Calibri" panose="020F0502020204030204" pitchFamily="34" charset="0"/>
              </a:rPr>
              <a:t>(Welche Kompetenzen verlangt der Kernlehrplan am Ende der Sek I?) </a:t>
            </a:r>
            <a:r>
              <a:rPr lang="de-DE" sz="2000" i="1" dirty="0" smtClean="0">
                <a:solidFill>
                  <a:schemeClr val="bg1">
                    <a:lumMod val="65000"/>
                  </a:schemeClr>
                </a:solidFill>
                <a:latin typeface="Calibri" panose="020F0502020204030204" pitchFamily="34" charset="0"/>
                <a:cs typeface="Calibri" panose="020F0502020204030204" pitchFamily="34" charset="0"/>
              </a:rPr>
              <a:t/>
            </a:r>
            <a:br>
              <a:rPr lang="de-DE" sz="2000" i="1" dirty="0" smtClean="0">
                <a:solidFill>
                  <a:schemeClr val="bg1">
                    <a:lumMod val="65000"/>
                  </a:schemeClr>
                </a:solidFill>
                <a:latin typeface="Calibri" panose="020F0502020204030204" pitchFamily="34" charset="0"/>
                <a:cs typeface="Calibri" panose="020F0502020204030204" pitchFamily="34" charset="0"/>
              </a:rPr>
            </a:br>
            <a:endParaRPr lang="de-DE" sz="2000" dirty="0">
              <a:latin typeface="Calibri" panose="020F0502020204030204" pitchFamily="34" charset="0"/>
              <a:cs typeface="Calibri" panose="020F0502020204030204" pitchFamily="34" charset="0"/>
            </a:endParaRPr>
          </a:p>
          <a:p>
            <a:pPr marL="342900" indent="-342900">
              <a:buClr>
                <a:srgbClr val="327A86"/>
              </a:buClr>
              <a:buFont typeface="Wingdings" panose="05000000000000000000" pitchFamily="2" charset="2"/>
              <a:buChar char="§"/>
            </a:pPr>
            <a:r>
              <a:rPr lang="de-DE" sz="2000" dirty="0" smtClean="0">
                <a:latin typeface="Calibri" panose="020F0502020204030204" pitchFamily="34" charset="0"/>
                <a:cs typeface="Calibri" panose="020F0502020204030204" pitchFamily="34" charset="0"/>
              </a:rPr>
              <a:t>Gibt </a:t>
            </a:r>
            <a:r>
              <a:rPr lang="de-DE" sz="2000" dirty="0">
                <a:latin typeface="Calibri" panose="020F0502020204030204" pitchFamily="34" charset="0"/>
                <a:cs typeface="Calibri" panose="020F0502020204030204" pitchFamily="34" charset="0"/>
              </a:rPr>
              <a:t>es Schwierigkeiten bei </a:t>
            </a:r>
            <a:r>
              <a:rPr lang="de-DE" sz="2000" dirty="0" smtClean="0">
                <a:latin typeface="Calibri" panose="020F0502020204030204" pitchFamily="34" charset="0"/>
                <a:cs typeface="Calibri" panose="020F0502020204030204" pitchFamily="34" charset="0"/>
              </a:rPr>
              <a:t>Vorstellungen und Begriffen im </a:t>
            </a:r>
            <a:r>
              <a:rPr lang="de-DE" sz="2000" dirty="0">
                <a:latin typeface="Calibri" panose="020F0502020204030204" pitchFamily="34" charset="0"/>
                <a:cs typeface="Calibri" panose="020F0502020204030204" pitchFamily="34" charset="0"/>
              </a:rPr>
              <a:t>Bereich der Stochastik</a:t>
            </a:r>
            <a:r>
              <a:rPr lang="de-DE" sz="2000" dirty="0" smtClean="0">
                <a:latin typeface="Calibri" panose="020F0502020204030204" pitchFamily="34" charset="0"/>
                <a:cs typeface="Calibri" panose="020F0502020204030204" pitchFamily="34" charset="0"/>
              </a:rPr>
              <a:t>?</a:t>
            </a:r>
            <a:br>
              <a:rPr lang="de-DE" sz="2000" dirty="0" smtClean="0">
                <a:latin typeface="Calibri" panose="020F0502020204030204" pitchFamily="34" charset="0"/>
                <a:cs typeface="Calibri" panose="020F0502020204030204" pitchFamily="34" charset="0"/>
              </a:rPr>
            </a:br>
            <a:r>
              <a:rPr lang="de-DE" sz="2000" dirty="0" smtClean="0">
                <a:latin typeface="Calibri" panose="020F0502020204030204" pitchFamily="34" charset="0"/>
                <a:cs typeface="Calibri" panose="020F0502020204030204" pitchFamily="34" charset="0"/>
              </a:rPr>
              <a:t/>
            </a:r>
            <a:br>
              <a:rPr lang="de-DE" sz="2000" dirty="0" smtClean="0">
                <a:latin typeface="Calibri" panose="020F0502020204030204" pitchFamily="34" charset="0"/>
                <a:cs typeface="Calibri" panose="020F0502020204030204" pitchFamily="34" charset="0"/>
              </a:rPr>
            </a:br>
            <a:r>
              <a:rPr lang="de-DE" sz="2000" dirty="0" smtClean="0">
                <a:latin typeface="Calibri" panose="020F0502020204030204" pitchFamily="34" charset="0"/>
                <a:cs typeface="Calibri" panose="020F0502020204030204" pitchFamily="34" charset="0"/>
              </a:rPr>
              <a:t>Tauschen Sie sich mit Ihren Nachbarinnen oder Nachbarn über Ihre Erfahrungen aus und notieren Sie ihre Punkte auf den ausliegenden Karten.</a:t>
            </a:r>
          </a:p>
          <a:p>
            <a:endParaRPr lang="de-DE" sz="2000" dirty="0">
              <a:latin typeface="Calibri" panose="020F0502020204030204" pitchFamily="34" charset="0"/>
              <a:cs typeface="Calibri" panose="020F0502020204030204" pitchFamily="34" charset="0"/>
            </a:endParaRPr>
          </a:p>
        </p:txBody>
      </p:sp>
      <p:sp>
        <p:nvSpPr>
          <p:cNvPr id="7" name="Textplatzhalter 9"/>
          <p:cNvSpPr>
            <a:spLocks noGrp="1"/>
          </p:cNvSpPr>
          <p:nvPr>
            <p:ph type="body" sz="quarter" idx="18"/>
          </p:nvPr>
        </p:nvSpPr>
        <p:spPr>
          <a:xfrm>
            <a:off x="3707904" y="91512"/>
            <a:ext cx="5300492" cy="289488"/>
          </a:xfrm>
        </p:spPr>
        <p:txBody>
          <a:bodyPr/>
          <a:lstStyle>
            <a:lvl1pPr marL="0" indent="0" algn="r">
              <a:buNone/>
              <a:defRPr sz="1000" baseline="0">
                <a:solidFill>
                  <a:schemeClr val="bg1"/>
                </a:solidFill>
              </a:defRPr>
            </a:lvl1pPr>
          </a:lstStyle>
          <a:p>
            <a:r>
              <a:rPr lang="de-DE" dirty="0"/>
              <a:t>Fortbildungsbaustein 2 | 10/20-Testproblem</a:t>
            </a:r>
          </a:p>
        </p:txBody>
      </p:sp>
    </p:spTree>
    <p:extLst>
      <p:ext uri="{BB962C8B-B14F-4D97-AF65-F5344CB8AC3E}">
        <p14:creationId xmlns:p14="http://schemas.microsoft.com/office/powerpoint/2010/main" val="32581759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Inhaltsplatzhalter 3"/>
          <p:cNvSpPr>
            <a:spLocks noGrp="1"/>
          </p:cNvSpPr>
          <p:nvPr>
            <p:ph idx="1"/>
          </p:nvPr>
        </p:nvSpPr>
        <p:spPr>
          <a:xfrm>
            <a:off x="323528" y="1039985"/>
            <a:ext cx="8424936" cy="5011120"/>
          </a:xfrm>
        </p:spPr>
        <p:txBody>
          <a:bodyPr>
            <a:noAutofit/>
          </a:bodyPr>
          <a:lstStyle/>
          <a:p>
            <a:pPr marL="0" indent="0">
              <a:buNone/>
            </a:pPr>
            <a:r>
              <a:rPr lang="de-DE" dirty="0" smtClean="0"/>
              <a:t>Die Frage dient als gedanklicher Ausgangspunkt für den Einstieg über eine Kartenabfrage.</a:t>
            </a:r>
          </a:p>
          <a:p>
            <a:pPr marL="342900"/>
            <a:r>
              <a:rPr lang="de-DE" dirty="0" smtClean="0"/>
              <a:t>Einstiegsproblem: </a:t>
            </a:r>
            <a:r>
              <a:rPr lang="de-DE" dirty="0"/>
              <a:t>Gibt es Schwierigkeiten bei Vorstellungen und Begriffen im Bereich der Stochastik? </a:t>
            </a:r>
            <a:endParaRPr lang="de-DE" dirty="0" smtClean="0"/>
          </a:p>
          <a:p>
            <a:pPr marL="342900"/>
            <a:r>
              <a:rPr lang="de-DE" dirty="0" smtClean="0"/>
              <a:t>Das Wissen der TN über mögliche Schwierigkeiten und Fehlvorstellungen ihrer </a:t>
            </a:r>
            <a:r>
              <a:rPr lang="de-DE" dirty="0"/>
              <a:t>Schülerinnen und Schüler</a:t>
            </a:r>
            <a:r>
              <a:rPr lang="de-DE" dirty="0" smtClean="0"/>
              <a:t> </a:t>
            </a:r>
            <a:r>
              <a:rPr lang="de-DE" dirty="0" smtClean="0"/>
              <a:t>wird über eine Kartenabfrage gesichert. Die TN sollen in Partnerarbeit ihre Antworten in Stichpunkten auf Karten notieren </a:t>
            </a:r>
            <a:r>
              <a:rPr lang="de-DE" dirty="0"/>
              <a:t>[5 </a:t>
            </a:r>
            <a:r>
              <a:rPr lang="de-DE" dirty="0" smtClean="0"/>
              <a:t>Minuten] und an die Pinnwand heften [5 Minuten]. </a:t>
            </a:r>
          </a:p>
          <a:p>
            <a:pPr marL="342900"/>
            <a:r>
              <a:rPr lang="de-DE" dirty="0" smtClean="0"/>
              <a:t>Das entstehende Bild wird zunächst nur oberflächlich besprochen (nur Verständnisprobleme und Nachfragen der TN). </a:t>
            </a:r>
            <a:r>
              <a:rPr lang="de-DE" dirty="0"/>
              <a:t>[max. </a:t>
            </a:r>
            <a:r>
              <a:rPr lang="de-DE" dirty="0" smtClean="0"/>
              <a:t>5 </a:t>
            </a:r>
            <a:r>
              <a:rPr lang="de-DE" dirty="0"/>
              <a:t>Minuten, eher </a:t>
            </a:r>
            <a:r>
              <a:rPr lang="de-DE" dirty="0" smtClean="0"/>
              <a:t>kürzer] Es wird erst im Rahmen der Reflexion wieder aufgegriffen.</a:t>
            </a:r>
          </a:p>
          <a:p>
            <a:pPr marL="342900"/>
            <a:r>
              <a:rPr lang="de-DE" dirty="0" smtClean="0"/>
              <a:t>Das entstandene Bild wird durch ein Foto gesichert, bzw. nicht abgehängt, um während der verschiedenen Phasen der Präsentation immer wieder darauf zurück zugreifen, um z. B. Möglichkeiten zur Beseitigung von Schwierigkeiten aufzuzeigen und wie man mit den Fehlvorstellungen adäquat umgehen kann.  </a:t>
            </a:r>
          </a:p>
        </p:txBody>
      </p:sp>
      <p:sp>
        <p:nvSpPr>
          <p:cNvPr id="2" name="Titel 1"/>
          <p:cNvSpPr>
            <a:spLocks noGrp="1"/>
          </p:cNvSpPr>
          <p:nvPr>
            <p:ph type="title"/>
          </p:nvPr>
        </p:nvSpPr>
        <p:spPr/>
        <p:txBody>
          <a:bodyPr>
            <a:normAutofit/>
          </a:bodyPr>
          <a:lstStyle/>
          <a:p>
            <a:r>
              <a:rPr lang="de-DE" dirty="0" smtClean="0">
                <a:solidFill>
                  <a:schemeClr val="tx1">
                    <a:lumMod val="50000"/>
                    <a:lumOff val="50000"/>
                  </a:schemeClr>
                </a:solidFill>
              </a:rPr>
              <a:t>Kartenabfrage: [max. 15 min]</a:t>
            </a:r>
            <a:endParaRPr lang="de-DE" dirty="0">
              <a:solidFill>
                <a:schemeClr val="tx1">
                  <a:lumMod val="50000"/>
                  <a:lumOff val="50000"/>
                </a:schemeClr>
              </a:solidFill>
            </a:endParaRPr>
          </a:p>
        </p:txBody>
      </p:sp>
    </p:spTree>
    <p:extLst>
      <p:ext uri="{BB962C8B-B14F-4D97-AF65-F5344CB8AC3E}">
        <p14:creationId xmlns:p14="http://schemas.microsoft.com/office/powerpoint/2010/main" val="240724106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9"/>
          <p:cNvSpPr/>
          <p:nvPr/>
        </p:nvSpPr>
        <p:spPr bwMode="auto">
          <a:xfrm>
            <a:off x="0" y="1916832"/>
            <a:ext cx="7596336"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charset="-128"/>
            </a:endParaRPr>
          </a:p>
        </p:txBody>
      </p:sp>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charset="-128"/>
            </a:endParaRPr>
          </a:p>
        </p:txBody>
      </p:sp>
      <p:sp>
        <p:nvSpPr>
          <p:cNvPr id="7" name="Textplatzhalter 9"/>
          <p:cNvSpPr>
            <a:spLocks noGrp="1"/>
          </p:cNvSpPr>
          <p:nvPr>
            <p:ph type="body" sz="quarter" idx="18"/>
          </p:nvPr>
        </p:nvSpPr>
        <p:spPr/>
        <p:txBody>
          <a:bodyPr/>
          <a:lstStyle>
            <a:lvl1pPr marL="0" indent="0" algn="r">
              <a:buNone/>
              <a:defRPr sz="1000" baseline="0">
                <a:solidFill>
                  <a:schemeClr val="bg1"/>
                </a:solidFill>
              </a:defRPr>
            </a:lvl1pPr>
          </a:lstStyle>
          <a:p>
            <a:r>
              <a:rPr lang="de-DE" dirty="0"/>
              <a:t>Fortbildungsbaustein 2 | 10/20-Testproblem</a:t>
            </a:r>
          </a:p>
        </p:txBody>
      </p:sp>
      <p:sp>
        <p:nvSpPr>
          <p:cNvPr id="8" name="Titel 7"/>
          <p:cNvSpPr>
            <a:spLocks noGrp="1"/>
          </p:cNvSpPr>
          <p:nvPr>
            <p:ph type="title"/>
          </p:nvPr>
        </p:nvSpPr>
        <p:spPr/>
        <p:txBody>
          <a:bodyPr>
            <a:normAutofit/>
          </a:bodyPr>
          <a:lstStyle/>
          <a:p>
            <a:r>
              <a:rPr lang="en-GB" dirty="0" err="1" smtClean="0"/>
              <a:t>Gliederung</a:t>
            </a:r>
            <a:endParaRPr lang="en-GB"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sz="2500" dirty="0" smtClean="0"/>
              <a:t>Voraussetzungen und Grundlagen aus der Sek I</a:t>
            </a:r>
            <a:endParaRPr lang="de-DE" sz="2500" dirty="0"/>
          </a:p>
          <a:p>
            <a:pPr marL="514350" indent="-514350">
              <a:buClr>
                <a:srgbClr val="327A86"/>
              </a:buClr>
              <a:buFont typeface="Arial" panose="020B0604020202020204" pitchFamily="34" charset="0"/>
              <a:buAutoNum type="arabicPeriod"/>
            </a:pPr>
            <a:r>
              <a:rPr lang="de-DE" sz="2500" dirty="0" smtClean="0">
                <a:solidFill>
                  <a:srgbClr val="327A86"/>
                </a:solidFill>
              </a:rPr>
              <a:t>Möglicher Einstieg in die EF: 10/20-Testproblem</a:t>
            </a:r>
            <a:endParaRPr lang="de-DE" sz="2500" dirty="0">
              <a:solidFill>
                <a:srgbClr val="327A86"/>
              </a:solidFill>
            </a:endParaRPr>
          </a:p>
          <a:p>
            <a:pPr marL="514350" indent="-514350">
              <a:buClr>
                <a:srgbClr val="327A86"/>
              </a:buClr>
              <a:buAutoNum type="arabicPeriod"/>
            </a:pPr>
            <a:r>
              <a:rPr lang="de-DE" sz="2500" dirty="0" smtClean="0"/>
              <a:t>Nutzen von Simulationen</a:t>
            </a:r>
            <a:endParaRPr lang="de-DE" sz="2500" dirty="0"/>
          </a:p>
          <a:p>
            <a:pPr>
              <a:buClr>
                <a:srgbClr val="327A86"/>
              </a:buClr>
              <a:buNone/>
            </a:pPr>
            <a:endParaRPr lang="de-DE" dirty="0"/>
          </a:p>
        </p:txBody>
      </p:sp>
    </p:spTree>
    <p:extLst>
      <p:ext uri="{BB962C8B-B14F-4D97-AF65-F5344CB8AC3E}">
        <p14:creationId xmlns:p14="http://schemas.microsoft.com/office/powerpoint/2010/main" val="23932450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nhaltsplatzhalter 4"/>
          <p:cNvSpPr>
            <a:spLocks noGrp="1"/>
          </p:cNvSpPr>
          <p:nvPr>
            <p:ph idx="17"/>
          </p:nvPr>
        </p:nvSpPr>
        <p:spPr>
          <a:xfrm>
            <a:off x="321066" y="908720"/>
            <a:ext cx="8427398" cy="288032"/>
          </a:xfrm>
          <a:prstGeom prst="rect">
            <a:avLst/>
          </a:prstGeom>
        </p:spPr>
        <p:txBody>
          <a:bodyPr/>
          <a:lstStyle/>
          <a:p>
            <a:r>
              <a:rPr lang="de-DE" sz="1800" b="1" dirty="0" smtClean="0">
                <a:solidFill>
                  <a:schemeClr val="accent2"/>
                </a:solidFill>
              </a:rPr>
              <a:t>Diese Folie gehört mit zum Material und darf nicht entfernt werden.</a:t>
            </a:r>
            <a:endParaRPr lang="de-DE" sz="1800" b="1" dirty="0">
              <a:solidFill>
                <a:schemeClr val="accent2"/>
              </a:solidFill>
            </a:endParaRPr>
          </a:p>
        </p:txBody>
      </p:sp>
      <p:sp>
        <p:nvSpPr>
          <p:cNvPr id="5" name="Titel 4"/>
          <p:cNvSpPr>
            <a:spLocks noGrp="1"/>
          </p:cNvSpPr>
          <p:nvPr>
            <p:ph type="title"/>
          </p:nvPr>
        </p:nvSpPr>
        <p:spPr/>
        <p:txBody>
          <a:bodyPr>
            <a:normAutofit fontScale="90000"/>
          </a:bodyPr>
          <a:lstStyle/>
          <a:p>
            <a:r>
              <a:rPr lang="de-DE" dirty="0"/>
              <a:t>Hinweise zu den </a:t>
            </a:r>
            <a:r>
              <a:rPr lang="de-DE" dirty="0" smtClean="0"/>
              <a:t>Lizenzbedingungen</a:t>
            </a:r>
            <a:endParaRPr lang="de-DE" dirty="0"/>
          </a:p>
        </p:txBody>
      </p:sp>
      <p:sp>
        <p:nvSpPr>
          <p:cNvPr id="12" name="Titel 1"/>
          <p:cNvSpPr txBox="1">
            <a:spLocks/>
          </p:cNvSpPr>
          <p:nvPr/>
        </p:nvSpPr>
        <p:spPr>
          <a:xfrm>
            <a:off x="323528" y="417587"/>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800" b="1" i="0" u="none" strike="noStrike" kern="0" cap="none" spc="0" normalizeH="0" baseline="0" noProof="0" dirty="0">
              <a:ln>
                <a:noFill/>
              </a:ln>
              <a:solidFill>
                <a:srgbClr val="327A86"/>
              </a:solidFill>
              <a:effectLst/>
              <a:uLnTx/>
              <a:uFillTx/>
              <a:latin typeface="Calibri"/>
              <a:ea typeface="ＭＳ Ｐゴシック"/>
              <a:cs typeface="Calibri"/>
            </a:endParaRPr>
          </a:p>
        </p:txBody>
      </p:sp>
      <p:pic>
        <p:nvPicPr>
          <p:cNvPr id="7" name="Grafik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8344" y="476672"/>
            <a:ext cx="1224136" cy="441491"/>
          </a:xfrm>
          <a:prstGeom prst="rect">
            <a:avLst/>
          </a:prstGeom>
        </p:spPr>
      </p:pic>
      <p:sp>
        <p:nvSpPr>
          <p:cNvPr id="8" name="Inhaltsplatzhalter 2"/>
          <p:cNvSpPr>
            <a:spLocks noGrp="1"/>
          </p:cNvSpPr>
          <p:nvPr>
            <p:ph idx="1"/>
          </p:nvPr>
        </p:nvSpPr>
        <p:spPr>
          <a:xfrm>
            <a:off x="323528" y="1224298"/>
            <a:ext cx="8677246" cy="5011120"/>
          </a:xfrm>
        </p:spPr>
        <p:txBody>
          <a:bodyPr>
            <a:noAutofit/>
          </a:bodyPr>
          <a:lstStyle/>
          <a:p>
            <a:pPr marL="285750" indent="-285750"/>
            <a:r>
              <a:rPr lang="de-DE" sz="1800" dirty="0" smtClean="0"/>
              <a:t>Dieses Material wurde für das Deutsche Zentrum für Lehrerbildung Mathematik (DZLM) konzipiert und kann, soweit nicht anderweitig gekennzeichnet, unter der </a:t>
            </a:r>
            <a:r>
              <a:rPr lang="de-DE" sz="1800" dirty="0" smtClean="0">
                <a:solidFill>
                  <a:schemeClr val="tx2"/>
                </a:solidFill>
                <a:hlinkClick r:id="rId4"/>
              </a:rPr>
              <a:t>Creative </a:t>
            </a:r>
            <a:r>
              <a:rPr lang="de-DE" sz="1800" dirty="0">
                <a:solidFill>
                  <a:schemeClr val="tx2"/>
                </a:solidFill>
                <a:hlinkClick r:id="rId4"/>
              </a:rPr>
              <a:t>Commons Namensnennung </a:t>
            </a:r>
            <a:r>
              <a:rPr lang="de-DE" sz="1800" dirty="0" smtClean="0">
                <a:solidFill>
                  <a:schemeClr val="tx2"/>
                </a:solidFill>
                <a:hlinkClick r:id="rId4"/>
              </a:rPr>
              <a:t>– </a:t>
            </a:r>
            <a:r>
              <a:rPr lang="de-DE" sz="1800" dirty="0">
                <a:solidFill>
                  <a:schemeClr val="tx2"/>
                </a:solidFill>
                <a:hlinkClick r:id="rId4"/>
              </a:rPr>
              <a:t>Weitergabe unter gleichen Bedingungen 4.0 </a:t>
            </a:r>
            <a:r>
              <a:rPr lang="de-DE" sz="1800" dirty="0" smtClean="0">
                <a:solidFill>
                  <a:schemeClr val="tx2"/>
                </a:solidFill>
                <a:hlinkClick r:id="rId4"/>
              </a:rPr>
              <a:t>Internationale Lizenz</a:t>
            </a:r>
            <a:r>
              <a:rPr lang="de-DE" sz="1800" dirty="0">
                <a:solidFill>
                  <a:schemeClr val="tx2"/>
                </a:solidFill>
              </a:rPr>
              <a:t> </a:t>
            </a:r>
            <a:r>
              <a:rPr lang="de-DE" sz="1800" dirty="0" smtClean="0"/>
              <a:t>weiterverwendet werden.</a:t>
            </a:r>
          </a:p>
          <a:p>
            <a:pPr marL="285750" indent="-285750">
              <a:spcBef>
                <a:spcPts val="0"/>
              </a:spcBef>
              <a:spcAft>
                <a:spcPts val="0"/>
              </a:spcAft>
            </a:pPr>
            <a:r>
              <a:rPr lang="de-DE" sz="1800" dirty="0" smtClean="0"/>
              <a:t>Autorinnen und Autoren dieses Materials: DZLM </a:t>
            </a:r>
            <a:r>
              <a:rPr lang="de-DE" sz="1800" dirty="0"/>
              <a:t>Stochastik-Team der Universität </a:t>
            </a:r>
            <a:r>
              <a:rPr lang="de-DE" sz="1800" dirty="0" smtClean="0"/>
              <a:t>Paderborn: Prof. Dr. Rolf </a:t>
            </a:r>
            <a:r>
              <a:rPr lang="de-DE" sz="1800" dirty="0"/>
              <a:t>Biehler, </a:t>
            </a:r>
            <a:r>
              <a:rPr lang="de-DE" sz="1800" dirty="0" smtClean="0"/>
              <a:t>Dr. Hauke </a:t>
            </a:r>
            <a:r>
              <a:rPr lang="de-DE" sz="1800" dirty="0"/>
              <a:t>Friedrich, </a:t>
            </a:r>
            <a:r>
              <a:rPr lang="de-DE" sz="1800" dirty="0" smtClean="0"/>
              <a:t>Dr. Birgit </a:t>
            </a:r>
            <a:r>
              <a:rPr lang="de-DE" sz="1800" dirty="0"/>
              <a:t>Griese, </a:t>
            </a:r>
            <a:r>
              <a:rPr lang="de-DE" sz="1800" dirty="0" smtClean="0"/>
              <a:t>Ralf </a:t>
            </a:r>
            <a:r>
              <a:rPr lang="de-DE" sz="1800" dirty="0" err="1" smtClean="0"/>
              <a:t>Nieszporek</a:t>
            </a:r>
            <a:endParaRPr lang="de-DE" sz="1800" dirty="0"/>
          </a:p>
          <a:p>
            <a:pPr marL="285750" indent="-285750"/>
            <a:r>
              <a:rPr lang="de-DE" sz="1800" dirty="0" smtClean="0"/>
              <a:t>Dieses Material ist eine Weiterentwicklung früherer Fortbildungsmaterialien unseres Teams, zu denen noch jeweils andere Personen beigetragen haben. Dafür danken wir: </a:t>
            </a:r>
          </a:p>
          <a:p>
            <a:pPr marL="686700" lvl="1">
              <a:spcBef>
                <a:spcPts val="0"/>
              </a:spcBef>
              <a:spcAft>
                <a:spcPts val="0"/>
              </a:spcAft>
            </a:pPr>
            <a:r>
              <a:rPr lang="de-DE" b="1" dirty="0" smtClean="0"/>
              <a:t>Stochastik in der gymnasialen Oberstufe (Bez.-Reg. Arnsberg): </a:t>
            </a:r>
            <a:r>
              <a:rPr lang="de-DE" dirty="0" smtClean="0"/>
              <a:t>Matthias </a:t>
            </a:r>
            <a:r>
              <a:rPr lang="de-DE" dirty="0" err="1" smtClean="0"/>
              <a:t>Dickel</a:t>
            </a:r>
            <a:r>
              <a:rPr lang="de-DE" dirty="0" smtClean="0"/>
              <a:t>, Thomas Jörgens, Gernot Jost, Sven </a:t>
            </a:r>
            <a:r>
              <a:rPr lang="de-DE" dirty="0" err="1" smtClean="0"/>
              <a:t>Meyhoefer</a:t>
            </a:r>
            <a:r>
              <a:rPr lang="de-DE" dirty="0" smtClean="0"/>
              <a:t>, Wolfgang Unkelbach | BR Arnsberg</a:t>
            </a:r>
          </a:p>
          <a:p>
            <a:pPr marL="686700" lvl="1">
              <a:spcBef>
                <a:spcPts val="0"/>
              </a:spcBef>
              <a:spcAft>
                <a:spcPts val="0"/>
              </a:spcAft>
            </a:pPr>
            <a:r>
              <a:rPr lang="de-DE" b="1" dirty="0" smtClean="0"/>
              <a:t>Stochastik </a:t>
            </a:r>
            <a:r>
              <a:rPr lang="de-DE" b="1" dirty="0"/>
              <a:t>kompakt – Thüringen 2015</a:t>
            </a:r>
            <a:r>
              <a:rPr lang="de-DE" b="1" dirty="0" smtClean="0"/>
              <a:t>: </a:t>
            </a:r>
            <a:r>
              <a:rPr lang="de-DE" dirty="0" smtClean="0"/>
              <a:t>Hubert </a:t>
            </a:r>
            <a:r>
              <a:rPr lang="de-DE" dirty="0"/>
              <a:t>Langlotz, Andreas Prömmel, Wilfried Zappe | beauftragt vom </a:t>
            </a:r>
            <a:r>
              <a:rPr lang="de-DE" dirty="0" err="1"/>
              <a:t>Thillm</a:t>
            </a:r>
            <a:r>
              <a:rPr lang="de-DE" dirty="0"/>
              <a:t> </a:t>
            </a:r>
            <a:r>
              <a:rPr lang="de-DE" dirty="0" smtClean="0"/>
              <a:t>Thüringen</a:t>
            </a:r>
            <a:endParaRPr lang="de-DE" dirty="0"/>
          </a:p>
          <a:p>
            <a:pPr marL="686700" lvl="1">
              <a:spcBef>
                <a:spcPts val="0"/>
              </a:spcBef>
              <a:spcAft>
                <a:spcPts val="0"/>
              </a:spcAft>
            </a:pPr>
            <a:r>
              <a:rPr lang="de-DE" b="1" dirty="0"/>
              <a:t>Stochastik kompakt </a:t>
            </a:r>
            <a:r>
              <a:rPr lang="de-DE" b="1" dirty="0" smtClean="0"/>
              <a:t>2013–2015: </a:t>
            </a:r>
            <a:r>
              <a:rPr lang="de-DE" dirty="0" smtClean="0"/>
              <a:t>Michael </a:t>
            </a:r>
            <a:r>
              <a:rPr lang="de-DE" dirty="0"/>
              <a:t>Casper, Ruben Loest, Janina Niemann | Universität </a:t>
            </a:r>
            <a:r>
              <a:rPr lang="de-DE" dirty="0" smtClean="0"/>
              <a:t>Paderborn</a:t>
            </a:r>
            <a:endParaRPr lang="de-DE" dirty="0"/>
          </a:p>
          <a:p>
            <a:pPr marL="441325" indent="0">
              <a:buNone/>
            </a:pPr>
            <a:r>
              <a:rPr lang="de-DE" sz="1800" dirty="0" smtClean="0"/>
              <a:t>Wir bedanken uns ferner bei Steffen Lünne für eine kritische Durchsicht einer früheren Version dieser Materialien.</a:t>
            </a:r>
          </a:p>
          <a:p>
            <a:pPr marL="0" indent="0">
              <a:buNone/>
            </a:pPr>
            <a:r>
              <a:rPr lang="de-DE" sz="1600" dirty="0" smtClean="0"/>
              <a:t>Bildnachweise und Zitatquellen finden Sie auf den jeweiligen Folien bzw. Zusatzmaterialien. Weitere Hinweise und Informationen zum DZLM finden Sie unter </a:t>
            </a:r>
            <a:r>
              <a:rPr lang="de-DE" sz="1600" dirty="0" smtClean="0">
                <a:hlinkClick r:id="rId5"/>
              </a:rPr>
              <a:t>dzlm.de</a:t>
            </a:r>
            <a:r>
              <a:rPr lang="de-DE" sz="1600" dirty="0" smtClean="0"/>
              <a:t>.</a:t>
            </a:r>
          </a:p>
        </p:txBody>
      </p:sp>
    </p:spTree>
    <p:extLst>
      <p:ext uri="{BB962C8B-B14F-4D97-AF65-F5344CB8AC3E}">
        <p14:creationId xmlns:p14="http://schemas.microsoft.com/office/powerpoint/2010/main" val="4198189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324544" y="1052735"/>
            <a:ext cx="8052510" cy="1768323"/>
          </a:xfrm>
          <a:prstGeom prst="rect">
            <a:avLst/>
          </a:prstGeom>
          <a:solidFill>
            <a:srgbClr val="F8B44F">
              <a:alpha val="2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latin typeface="Calibri" panose="020F0502020204030204" pitchFamily="34" charset="0"/>
            </a:endParaRPr>
          </a:p>
        </p:txBody>
      </p:sp>
      <p:sp>
        <p:nvSpPr>
          <p:cNvPr id="7" name="Rechteck 6"/>
          <p:cNvSpPr/>
          <p:nvPr/>
        </p:nvSpPr>
        <p:spPr bwMode="auto">
          <a:xfrm>
            <a:off x="-340648" y="3212975"/>
            <a:ext cx="8068614" cy="3024337"/>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4" name="Titel 3"/>
          <p:cNvSpPr>
            <a:spLocks noGrp="1"/>
          </p:cNvSpPr>
          <p:nvPr>
            <p:ph type="title"/>
          </p:nvPr>
        </p:nvSpPr>
        <p:spPr/>
        <p:txBody>
          <a:bodyPr>
            <a:normAutofit fontScale="90000"/>
          </a:bodyPr>
          <a:lstStyle/>
          <a:p>
            <a:r>
              <a:rPr lang="de-DE" dirty="0" smtClean="0"/>
              <a:t>Einstiegsaufgabe „10/20-Testproblem</a:t>
            </a:r>
            <a:r>
              <a:rPr lang="de-DE" dirty="0"/>
              <a:t>“</a:t>
            </a:r>
            <a:endParaRPr lang="en-US" dirty="0"/>
          </a:p>
        </p:txBody>
      </p:sp>
      <p:sp>
        <p:nvSpPr>
          <p:cNvPr id="5" name="Inhaltsplatzhalter 4"/>
          <p:cNvSpPr>
            <a:spLocks noGrp="1"/>
          </p:cNvSpPr>
          <p:nvPr>
            <p:ph idx="4294967295"/>
          </p:nvPr>
        </p:nvSpPr>
        <p:spPr>
          <a:xfrm>
            <a:off x="324001" y="3428900"/>
            <a:ext cx="7056312" cy="2808412"/>
          </a:xfrm>
          <a:prstGeom prst="rect">
            <a:avLst/>
          </a:prstGeom>
        </p:spPr>
        <p:txBody>
          <a:bodyPr/>
          <a:lstStyle/>
          <a:p>
            <a:pPr marL="0" indent="0" algn="just">
              <a:buNone/>
            </a:pPr>
            <a:r>
              <a:rPr lang="de-DE" b="1" dirty="0" smtClean="0"/>
              <a:t>Was erwarten Sie intuitiv?</a:t>
            </a:r>
          </a:p>
          <a:p>
            <a:pPr marL="0" indent="0" algn="just">
              <a:buNone/>
            </a:pPr>
            <a:r>
              <a:rPr lang="de-DE" i="1" dirty="0" smtClean="0"/>
              <a:t>Bei welchem </a:t>
            </a:r>
            <a:r>
              <a:rPr lang="de-DE" i="1" dirty="0"/>
              <a:t>T</a:t>
            </a:r>
            <a:r>
              <a:rPr lang="de-DE" i="1" dirty="0" smtClean="0"/>
              <a:t>est hat </a:t>
            </a:r>
            <a:r>
              <a:rPr lang="de-DE" i="1" dirty="0" smtClean="0"/>
              <a:t>die Person, die </a:t>
            </a:r>
            <a:r>
              <a:rPr lang="de-DE" i="1" dirty="0" smtClean="0"/>
              <a:t>nicht gelernt hat und nur rät, größere Chancen </a:t>
            </a:r>
            <a:r>
              <a:rPr lang="de-DE" i="1" dirty="0"/>
              <a:t>zu </a:t>
            </a:r>
            <a:r>
              <a:rPr lang="de-DE" i="1" dirty="0" smtClean="0"/>
              <a:t>bestehen?</a:t>
            </a:r>
          </a:p>
          <a:p>
            <a:pPr marL="1257300" algn="just">
              <a:buFont typeface="Wingdings" panose="05000000000000000000" pitchFamily="2" charset="2"/>
              <a:buChar char="q"/>
            </a:pPr>
            <a:r>
              <a:rPr lang="de-DE" i="1" dirty="0" smtClean="0"/>
              <a:t>Test 1</a:t>
            </a:r>
          </a:p>
          <a:p>
            <a:pPr marL="1257300" algn="just">
              <a:buFont typeface="Wingdings" panose="05000000000000000000" pitchFamily="2" charset="2"/>
              <a:buChar char="q"/>
            </a:pPr>
            <a:r>
              <a:rPr lang="de-DE" i="1" dirty="0" smtClean="0"/>
              <a:t>Test 2</a:t>
            </a:r>
          </a:p>
          <a:p>
            <a:pPr marL="1257300" algn="just">
              <a:buFont typeface="Wingdings" panose="05000000000000000000" pitchFamily="2" charset="2"/>
              <a:buChar char="q"/>
            </a:pPr>
            <a:r>
              <a:rPr lang="de-DE" i="1" dirty="0" smtClean="0"/>
              <a:t>Beide gleich</a:t>
            </a:r>
            <a:endParaRPr lang="en-US" dirty="0"/>
          </a:p>
        </p:txBody>
      </p:sp>
      <p:sp>
        <p:nvSpPr>
          <p:cNvPr id="2" name="Textfeld 1"/>
          <p:cNvSpPr txBox="1"/>
          <p:nvPr/>
        </p:nvSpPr>
        <p:spPr>
          <a:xfrm>
            <a:off x="5652120" y="6300609"/>
            <a:ext cx="4788024" cy="584775"/>
          </a:xfrm>
          <a:prstGeom prst="rect">
            <a:avLst/>
          </a:prstGeom>
          <a:noFill/>
        </p:spPr>
        <p:txBody>
          <a:bodyPr wrap="square" rtlCol="0">
            <a:spAutoFit/>
          </a:bodyPr>
          <a:lstStyle/>
          <a:p>
            <a:pPr marL="285750" indent="-285750">
              <a:buFont typeface="Wingdings" panose="05000000000000000000" pitchFamily="2" charset="2"/>
              <a:buChar char="à"/>
            </a:pPr>
            <a:r>
              <a:rPr lang="de-DE" sz="1600" dirty="0" smtClean="0">
                <a:latin typeface="Calibri" panose="020F0502020204030204" pitchFamily="34" charset="0"/>
              </a:rPr>
              <a:t>01_1020_Testproblem_AB_V01.docx</a:t>
            </a:r>
            <a:br>
              <a:rPr lang="de-DE" sz="1600" dirty="0" smtClean="0">
                <a:latin typeface="Calibri" panose="020F0502020204030204" pitchFamily="34" charset="0"/>
              </a:rPr>
            </a:br>
            <a:r>
              <a:rPr lang="de-DE" sz="1600" dirty="0" smtClean="0">
                <a:latin typeface="Calibri" panose="020F0502020204030204" pitchFamily="34" charset="0"/>
              </a:rPr>
              <a:t>Aufgabe 1</a:t>
            </a:r>
            <a:endParaRPr lang="de-DE" sz="1600" dirty="0">
              <a:latin typeface="Calibri" panose="020F0502020204030204" pitchFamily="34" charset="0"/>
            </a:endParaRPr>
          </a:p>
        </p:txBody>
      </p:sp>
      <p:pic>
        <p:nvPicPr>
          <p:cNvPr id="9" name="Grafik 8" descr="C:\Users\Ralf\Desktop\checklist-1402461_960_720.png"/>
          <p:cNvPicPr/>
          <p:nvPr/>
        </p:nvPicPr>
        <p:blipFill>
          <a:blip r:embed="rId3">
            <a:extLst>
              <a:ext uri="{28A0092B-C50C-407E-A947-70E740481C1C}">
                <a14:useLocalDpi xmlns:a14="http://schemas.microsoft.com/office/drawing/2010/main" val="0"/>
              </a:ext>
            </a:extLst>
          </a:blip>
          <a:srcRect/>
          <a:stretch>
            <a:fillRect/>
          </a:stretch>
        </p:blipFill>
        <p:spPr bwMode="auto">
          <a:xfrm>
            <a:off x="7727966" y="436129"/>
            <a:ext cx="1210945" cy="847725"/>
          </a:xfrm>
          <a:prstGeom prst="rect">
            <a:avLst/>
          </a:prstGeom>
          <a:noFill/>
          <a:ln>
            <a:noFill/>
          </a:ln>
        </p:spPr>
      </p:pic>
      <p:sp>
        <p:nvSpPr>
          <p:cNvPr id="10" name="Textfeld 8"/>
          <p:cNvSpPr txBox="1"/>
          <p:nvPr/>
        </p:nvSpPr>
        <p:spPr>
          <a:xfrm>
            <a:off x="7740704" y="1092084"/>
            <a:ext cx="2087880" cy="208280"/>
          </a:xfrm>
          <a:prstGeom prst="rect">
            <a:avLst/>
          </a:prstGeom>
          <a:noFill/>
        </p:spPr>
        <p:txBody>
          <a:bodyPr wrap="square" rtlCol="0">
            <a:spAutoFit/>
          </a:bodyPr>
          <a:lstStyle/>
          <a:p>
            <a:pPr eaLnBrk="0" fontAlgn="base" hangingPunct="0">
              <a:spcAft>
                <a:spcPts val="0"/>
              </a:spcAft>
            </a:pPr>
            <a:r>
              <a:rPr lang="de-DE" sz="800" kern="1200" dirty="0">
                <a:solidFill>
                  <a:srgbClr val="000000"/>
                </a:solidFill>
                <a:effectLst/>
                <a:latin typeface="Times New Roman" panose="02020603050405020304" pitchFamily="18" charset="0"/>
                <a:ea typeface="MS PGothic" panose="020B0600070205080204" pitchFamily="34" charset="-128"/>
              </a:rPr>
              <a:t>Bildquelle: pixabay.com (CC0)</a:t>
            </a:r>
            <a:endParaRPr lang="de-DE" sz="1200" dirty="0">
              <a:effectLst/>
              <a:latin typeface="Times New Roman" panose="02020603050405020304" pitchFamily="18" charset="0"/>
              <a:ea typeface="Times New Roman" panose="02020603050405020304" pitchFamily="18" charset="0"/>
            </a:endParaRPr>
          </a:p>
        </p:txBody>
      </p:sp>
      <p:sp>
        <p:nvSpPr>
          <p:cNvPr id="6" name="Rechteck 5"/>
          <p:cNvSpPr/>
          <p:nvPr/>
        </p:nvSpPr>
        <p:spPr>
          <a:xfrm>
            <a:off x="324000" y="1124744"/>
            <a:ext cx="7056312" cy="1631216"/>
          </a:xfrm>
          <a:prstGeom prst="rect">
            <a:avLst/>
          </a:prstGeom>
        </p:spPr>
        <p:txBody>
          <a:bodyPr wrap="square">
            <a:spAutoFit/>
          </a:bodyPr>
          <a:lstStyle/>
          <a:p>
            <a:pPr marL="0" indent="0" algn="just">
              <a:buNone/>
            </a:pPr>
            <a:r>
              <a:rPr lang="de-DE" sz="2000" dirty="0">
                <a:latin typeface="Calibri" panose="020F0502020204030204" pitchFamily="34" charset="0"/>
                <a:cs typeface="Calibri" panose="020F0502020204030204" pitchFamily="34" charset="0"/>
              </a:rPr>
              <a:t>Test 1 besteht aus 10 Fragen, bei denen </a:t>
            </a:r>
            <a:r>
              <a:rPr lang="de-DE" sz="2000" dirty="0" smtClean="0">
                <a:latin typeface="Calibri" panose="020F0502020204030204" pitchFamily="34" charset="0"/>
                <a:cs typeface="Calibri" panose="020F0502020204030204" pitchFamily="34" charset="0"/>
              </a:rPr>
              <a:t>eine Person entweder </a:t>
            </a:r>
            <a:r>
              <a:rPr lang="de-DE" sz="2000" dirty="0">
                <a:latin typeface="Calibri" panose="020F0502020204030204" pitchFamily="34" charset="0"/>
                <a:cs typeface="Calibri" panose="020F0502020204030204" pitchFamily="34" charset="0"/>
              </a:rPr>
              <a:t>ja oder nein ankreuzen kann. Test 2 besteht aus 20 Fragen, bei denen </a:t>
            </a:r>
            <a:r>
              <a:rPr lang="de-DE" sz="2000" dirty="0" smtClean="0">
                <a:latin typeface="Calibri" panose="020F0502020204030204" pitchFamily="34" charset="0"/>
                <a:cs typeface="Calibri" panose="020F0502020204030204" pitchFamily="34" charset="0"/>
              </a:rPr>
              <a:t>die Person entweder </a:t>
            </a:r>
            <a:r>
              <a:rPr lang="de-DE" sz="2000" dirty="0">
                <a:latin typeface="Calibri" panose="020F0502020204030204" pitchFamily="34" charset="0"/>
                <a:cs typeface="Calibri" panose="020F0502020204030204" pitchFamily="34" charset="0"/>
              </a:rPr>
              <a:t>ja oder nein ankreuzen kann. Beide Tests sind jeweils bestanden, wenn mindestens 60% der Fragen richtig beantwortet wurden</a:t>
            </a:r>
            <a:r>
              <a:rPr lang="en-US" sz="2000" dirty="0">
                <a:latin typeface="Calibri" panose="020F0502020204030204" pitchFamily="34" charset="0"/>
                <a:cs typeface="Calibri" panose="020F0502020204030204" pitchFamily="34" charset="0"/>
              </a:rPr>
              <a:t>.</a:t>
            </a:r>
          </a:p>
        </p:txBody>
      </p:sp>
      <p:sp>
        <p:nvSpPr>
          <p:cNvPr id="12"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r>
              <a:rPr lang="de-DE" dirty="0"/>
              <a:t>Fortbildungsbaustein 2 | 10/20-Testproblem</a:t>
            </a:r>
          </a:p>
        </p:txBody>
      </p:sp>
    </p:spTree>
    <p:extLst>
      <p:ext uri="{BB962C8B-B14F-4D97-AF65-F5344CB8AC3E}">
        <p14:creationId xmlns:p14="http://schemas.microsoft.com/office/powerpoint/2010/main" val="26484162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9"/>
          <p:cNvSpPr/>
          <p:nvPr/>
        </p:nvSpPr>
        <p:spPr bwMode="auto">
          <a:xfrm>
            <a:off x="-108520" y="1484784"/>
            <a:ext cx="9001000" cy="3990119"/>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3" name="Inhaltsplatzhalter 2"/>
          <p:cNvSpPr>
            <a:spLocks noGrp="1"/>
          </p:cNvSpPr>
          <p:nvPr>
            <p:ph idx="1"/>
          </p:nvPr>
        </p:nvSpPr>
        <p:spPr>
          <a:xfrm>
            <a:off x="323528" y="1730487"/>
            <a:ext cx="8424936" cy="3600400"/>
          </a:xfrm>
        </p:spPr>
        <p:txBody>
          <a:bodyPr anchor="t"/>
          <a:lstStyle/>
          <a:p>
            <a:pPr marL="0" indent="0">
              <a:buNone/>
            </a:pPr>
            <a:r>
              <a:rPr lang="de-DE" b="1" dirty="0" smtClean="0"/>
              <a:t>Diskussion in Tischgruppen</a:t>
            </a:r>
          </a:p>
          <a:p>
            <a:pPr marL="457200" indent="-457200">
              <a:buFont typeface="+mj-lt"/>
              <a:buAutoNum type="arabicParenR"/>
            </a:pPr>
            <a:r>
              <a:rPr lang="de-DE" dirty="0" smtClean="0"/>
              <a:t>Diskutieren Sie das Abstimmungsergebnis in Ihren Tischgruppen, indem Sie</a:t>
            </a:r>
          </a:p>
          <a:p>
            <a:pPr marL="857250" lvl="1" indent="-457200">
              <a:buFont typeface="+mj-lt"/>
              <a:buAutoNum type="alphaLcParenR"/>
            </a:pPr>
            <a:r>
              <a:rPr lang="de-DE" dirty="0" smtClean="0"/>
              <a:t>gegenseitig jeweils Ihre persönliche Abstimmungsentscheidung begründen,</a:t>
            </a:r>
          </a:p>
          <a:p>
            <a:pPr marL="857250" lvl="1" indent="-457200">
              <a:buFont typeface="+mj-lt"/>
              <a:buAutoNum type="alphaLcParenR"/>
            </a:pPr>
            <a:r>
              <a:rPr lang="de-DE" dirty="0" smtClean="0"/>
              <a:t>durch die gemeinsamen Überlegungen versuchen, begründet zur richtigen Antwort zu gelangen.</a:t>
            </a:r>
          </a:p>
          <a:p>
            <a:pPr marL="456300" indent="-457200">
              <a:buFont typeface="+mj-lt"/>
              <a:buAutoNum type="arabicParenR"/>
            </a:pPr>
            <a:r>
              <a:rPr lang="de-DE" dirty="0" smtClean="0"/>
              <a:t>Schreiben Sie möglichst gute Begründungen zu den drei Optionen auf Karten und heften Sie sie an eine Pinnwand.</a:t>
            </a:r>
          </a:p>
          <a:p>
            <a:pPr marL="456300" indent="-457200">
              <a:buFont typeface="+mj-lt"/>
              <a:buAutoNum type="arabicParenR"/>
            </a:pPr>
            <a:r>
              <a:rPr lang="de-DE" dirty="0" smtClean="0"/>
              <a:t>Setzen Sie sich mit den verschiedenen Begründungen auseinander.</a:t>
            </a:r>
          </a:p>
          <a:p>
            <a:pPr marL="456300" indent="-457200">
              <a:buFont typeface="+mj-lt"/>
              <a:buAutoNum type="arabicParenR"/>
            </a:pPr>
            <a:r>
              <a:rPr lang="de-DE" dirty="0" smtClean="0"/>
              <a:t>Stimmen Sie erneut ab.</a:t>
            </a:r>
          </a:p>
        </p:txBody>
      </p:sp>
      <p:sp>
        <p:nvSpPr>
          <p:cNvPr id="2" name="Titel 1"/>
          <p:cNvSpPr>
            <a:spLocks noGrp="1"/>
          </p:cNvSpPr>
          <p:nvPr>
            <p:ph type="title"/>
          </p:nvPr>
        </p:nvSpPr>
        <p:spPr/>
        <p:txBody>
          <a:bodyPr>
            <a:normAutofit fontScale="90000"/>
          </a:bodyPr>
          <a:lstStyle/>
          <a:p>
            <a:r>
              <a:rPr lang="de-DE" dirty="0" smtClean="0"/>
              <a:t>Diskussion zum Abstimmergebnis</a:t>
            </a:r>
            <a:endParaRPr lang="de-DE" dirty="0"/>
          </a:p>
        </p:txBody>
      </p:sp>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33983303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108520" y="3140968"/>
            <a:ext cx="8833414" cy="2736304"/>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11" name="Titel 1"/>
          <p:cNvSpPr>
            <a:spLocks noGrp="1"/>
          </p:cNvSpPr>
          <p:nvPr>
            <p:ph type="title"/>
          </p:nvPr>
        </p:nvSpPr>
        <p:spPr/>
        <p:txBody>
          <a:bodyPr>
            <a:normAutofit fontScale="90000"/>
          </a:bodyPr>
          <a:lstStyle/>
          <a:p>
            <a:r>
              <a:rPr lang="de-DE" dirty="0" smtClean="0"/>
              <a:t>Diskussion über Schülermeldungen</a:t>
            </a:r>
            <a:endParaRPr lang="de-DE" dirty="0"/>
          </a:p>
        </p:txBody>
      </p:sp>
      <p:sp>
        <p:nvSpPr>
          <p:cNvPr id="12" name="Inhaltsplatzhalter 2"/>
          <p:cNvSpPr txBox="1">
            <a:spLocks/>
          </p:cNvSpPr>
          <p:nvPr/>
        </p:nvSpPr>
        <p:spPr bwMode="auto">
          <a:xfrm>
            <a:off x="299958" y="3356992"/>
            <a:ext cx="8424936" cy="2376264"/>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pPr marL="0" indent="0">
              <a:buNone/>
            </a:pPr>
            <a:r>
              <a:rPr lang="de-DE" b="1" dirty="0" smtClean="0"/>
              <a:t>Diskussion in Tischgruppen</a:t>
            </a:r>
          </a:p>
          <a:p>
            <a:pPr marL="0" indent="0">
              <a:buNone/>
            </a:pPr>
            <a:r>
              <a:rPr lang="de-DE" dirty="0" smtClean="0"/>
              <a:t>Im Unterricht treten ebenfalls unterschiedliche Begründungen auf. Die nächste Folie zeigt Beispiele dafür.</a:t>
            </a:r>
          </a:p>
          <a:p>
            <a:pPr marL="457200" indent="-457200">
              <a:buFont typeface="+mj-lt"/>
              <a:buAutoNum type="arabicPeriod"/>
            </a:pPr>
            <a:r>
              <a:rPr lang="de-DE" dirty="0" smtClean="0"/>
              <a:t>Diskutieren Sie in Tischgruppen, welche Annahmen hinter folgenden Schüleraussagen und den Begründungen auf den Karten stecken.</a:t>
            </a:r>
          </a:p>
          <a:p>
            <a:pPr marL="457200" indent="-457200">
              <a:buFont typeface="+mj-lt"/>
              <a:buAutoNum type="arabicPeriod"/>
            </a:pPr>
            <a:r>
              <a:rPr lang="de-DE" dirty="0" smtClean="0"/>
              <a:t>Wie würden Sie im Unterricht mit den Begründungen weiter umgehen?</a:t>
            </a:r>
            <a:endParaRPr lang="de-DE" dirty="0"/>
          </a:p>
        </p:txBody>
      </p:sp>
      <p:sp>
        <p:nvSpPr>
          <p:cNvPr id="3" name="Textplatzhalter 2"/>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27828938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ige Legende 1"/>
          <p:cNvSpPr/>
          <p:nvPr/>
        </p:nvSpPr>
        <p:spPr bwMode="auto">
          <a:xfrm>
            <a:off x="2699792" y="980728"/>
            <a:ext cx="6308604" cy="504056"/>
          </a:xfrm>
          <a:prstGeom prst="wedgeRectCallout">
            <a:avLst>
              <a:gd name="adj1" fmla="val -59294"/>
              <a:gd name="adj2" fmla="val 55316"/>
            </a:avLst>
          </a:prstGeom>
          <a:solidFill>
            <a:srgbClr val="327A86">
              <a:alpha val="25000"/>
            </a:srgb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6" name="Rechteckige Legende 5"/>
          <p:cNvSpPr/>
          <p:nvPr/>
        </p:nvSpPr>
        <p:spPr bwMode="auto">
          <a:xfrm>
            <a:off x="2681085" y="1653648"/>
            <a:ext cx="6308604" cy="839247"/>
          </a:xfrm>
          <a:prstGeom prst="wedgeRectCallout">
            <a:avLst>
              <a:gd name="adj1" fmla="val -53409"/>
              <a:gd name="adj2" fmla="val -34572"/>
            </a:avLst>
          </a:prstGeom>
          <a:solidFill>
            <a:srgbClr val="327A86">
              <a:alpha val="25000"/>
            </a:srgb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kumimoji="0" lang="de-DE" sz="2000" b="0" i="0" u="none" strike="noStrike" cap="none" normalizeH="0" baseline="0" dirty="0" smtClean="0">
              <a:ln>
                <a:noFill/>
              </a:ln>
              <a:solidFill>
                <a:schemeClr val="tx1"/>
              </a:solidFill>
              <a:effectLst/>
              <a:latin typeface="Calibri" panose="020F0502020204030204" pitchFamily="34" charset="0"/>
            </a:endParaRPr>
          </a:p>
        </p:txBody>
      </p:sp>
      <p:sp>
        <p:nvSpPr>
          <p:cNvPr id="12" name="Rechteckige Legende 11"/>
          <p:cNvSpPr/>
          <p:nvPr/>
        </p:nvSpPr>
        <p:spPr bwMode="auto">
          <a:xfrm>
            <a:off x="2699792" y="2636912"/>
            <a:ext cx="6308604" cy="504056"/>
          </a:xfrm>
          <a:prstGeom prst="wedgeRectCallout">
            <a:avLst>
              <a:gd name="adj1" fmla="val -59294"/>
              <a:gd name="adj2" fmla="val 55316"/>
            </a:avLst>
          </a:prstGeom>
          <a:solidFill>
            <a:srgbClr val="327A86">
              <a:alpha val="25000"/>
            </a:srgb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13" name="Rechteckige Legende 12"/>
          <p:cNvSpPr/>
          <p:nvPr/>
        </p:nvSpPr>
        <p:spPr bwMode="auto">
          <a:xfrm>
            <a:off x="2706928" y="3827887"/>
            <a:ext cx="6308604" cy="504056"/>
          </a:xfrm>
          <a:prstGeom prst="wedgeRectCallout">
            <a:avLst>
              <a:gd name="adj1" fmla="val -61016"/>
              <a:gd name="adj2" fmla="val -54248"/>
            </a:avLst>
          </a:prstGeom>
          <a:solidFill>
            <a:srgbClr val="327A86">
              <a:alpha val="25000"/>
            </a:srgb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14" name="Rechteckige Legende 13"/>
          <p:cNvSpPr/>
          <p:nvPr/>
        </p:nvSpPr>
        <p:spPr bwMode="auto">
          <a:xfrm>
            <a:off x="2706928" y="3284985"/>
            <a:ext cx="6308604" cy="360038"/>
          </a:xfrm>
          <a:prstGeom prst="wedgeRectCallout">
            <a:avLst>
              <a:gd name="adj1" fmla="val -53554"/>
              <a:gd name="adj2" fmla="val 7539"/>
            </a:avLst>
          </a:prstGeom>
          <a:solidFill>
            <a:srgbClr val="327A86">
              <a:alpha val="25000"/>
            </a:srgb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15" name="Rechteckige Legende 14"/>
          <p:cNvSpPr/>
          <p:nvPr/>
        </p:nvSpPr>
        <p:spPr bwMode="auto">
          <a:xfrm>
            <a:off x="2706928" y="5878935"/>
            <a:ext cx="6308604" cy="839247"/>
          </a:xfrm>
          <a:prstGeom prst="wedgeRectCallout">
            <a:avLst>
              <a:gd name="adj1" fmla="val -66181"/>
              <a:gd name="adj2" fmla="val -55068"/>
            </a:avLst>
          </a:prstGeom>
          <a:solidFill>
            <a:srgbClr val="327A86">
              <a:alpha val="25000"/>
            </a:srgb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11" name="Rechteckige Legende 10"/>
          <p:cNvSpPr/>
          <p:nvPr/>
        </p:nvSpPr>
        <p:spPr bwMode="auto">
          <a:xfrm>
            <a:off x="2696015" y="5189184"/>
            <a:ext cx="6308604" cy="504056"/>
          </a:xfrm>
          <a:prstGeom prst="wedgeRectCallout">
            <a:avLst>
              <a:gd name="adj1" fmla="val -57572"/>
              <a:gd name="adj2" fmla="val 24782"/>
            </a:avLst>
          </a:prstGeom>
          <a:solidFill>
            <a:srgbClr val="327A86">
              <a:alpha val="25000"/>
            </a:srgb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10" name="Rechteckige Legende 9"/>
          <p:cNvSpPr/>
          <p:nvPr/>
        </p:nvSpPr>
        <p:spPr bwMode="auto">
          <a:xfrm>
            <a:off x="2701891" y="4433101"/>
            <a:ext cx="6308604" cy="504056"/>
          </a:xfrm>
          <a:prstGeom prst="wedgeRectCallout">
            <a:avLst>
              <a:gd name="adj1" fmla="val -65178"/>
              <a:gd name="adj2" fmla="val 62501"/>
            </a:avLst>
          </a:prstGeom>
          <a:solidFill>
            <a:srgbClr val="327A86">
              <a:alpha val="25000"/>
            </a:srgb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3" name="Titel 2"/>
          <p:cNvSpPr>
            <a:spLocks noGrp="1"/>
          </p:cNvSpPr>
          <p:nvPr>
            <p:ph type="title"/>
          </p:nvPr>
        </p:nvSpPr>
        <p:spPr/>
        <p:txBody>
          <a:bodyPr>
            <a:normAutofit fontScale="90000"/>
          </a:bodyPr>
          <a:lstStyle/>
          <a:p>
            <a:r>
              <a:rPr lang="de-DE" dirty="0" smtClean="0"/>
              <a:t>Authentische</a:t>
            </a:r>
            <a:r>
              <a:rPr lang="en-GB" dirty="0" smtClean="0"/>
              <a:t> </a:t>
            </a:r>
            <a:r>
              <a:rPr lang="de-DE" dirty="0" err="1" smtClean="0"/>
              <a:t>Lernendenbegründungen</a:t>
            </a:r>
            <a:r>
              <a:rPr lang="de-DE" dirty="0" smtClean="0"/>
              <a:t>:</a:t>
            </a:r>
            <a:endParaRPr lang="de-DE" dirty="0"/>
          </a:p>
        </p:txBody>
      </p:sp>
      <p:graphicFrame>
        <p:nvGraphicFramePr>
          <p:cNvPr id="7" name="Inhaltsplatzhalter 6"/>
          <p:cNvGraphicFramePr>
            <a:graphicFrameLocks noGrp="1"/>
          </p:cNvGraphicFramePr>
          <p:nvPr>
            <p:ph idx="1"/>
            <p:extLst>
              <p:ext uri="{D42A27DB-BD31-4B8C-83A1-F6EECF244321}">
                <p14:modId xmlns:p14="http://schemas.microsoft.com/office/powerpoint/2010/main" val="181470545"/>
              </p:ext>
            </p:extLst>
          </p:nvPr>
        </p:nvGraphicFramePr>
        <p:xfrm>
          <a:off x="179512" y="908449"/>
          <a:ext cx="8712967" cy="5855415"/>
        </p:xfrm>
        <a:graphic>
          <a:graphicData uri="http://schemas.openxmlformats.org/drawingml/2006/table">
            <a:tbl>
              <a:tblPr firstRow="1" bandRow="1">
                <a:tableStyleId>{5940675A-B579-460E-94D1-54222C63F5DA}</a:tableStyleId>
              </a:tblPr>
              <a:tblGrid>
                <a:gridCol w="2473270">
                  <a:extLst>
                    <a:ext uri="{9D8B030D-6E8A-4147-A177-3AD203B41FA5}">
                      <a16:colId xmlns:a16="http://schemas.microsoft.com/office/drawing/2014/main" val="3861616263"/>
                    </a:ext>
                  </a:extLst>
                </a:gridCol>
                <a:gridCol w="6239697">
                  <a:extLst>
                    <a:ext uri="{9D8B030D-6E8A-4147-A177-3AD203B41FA5}">
                      <a16:colId xmlns:a16="http://schemas.microsoft.com/office/drawing/2014/main" val="4107439348"/>
                    </a:ext>
                  </a:extLst>
                </a:gridCol>
              </a:tblGrid>
              <a:tr h="160115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2000" i="0" dirty="0" smtClean="0"/>
                        <a:t>10er</a:t>
                      </a:r>
                      <a:r>
                        <a:rPr lang="de-DE" sz="2000" i="0" baseline="0" dirty="0" smtClean="0"/>
                        <a:t> Test ist besser</a:t>
                      </a:r>
                      <a:endParaRPr lang="de-DE" sz="2000" i="0" dirty="0" smtClean="0"/>
                    </a:p>
                  </a:txBody>
                  <a:tcPr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800" kern="1200" dirty="0" smtClean="0">
                          <a:solidFill>
                            <a:schemeClr val="tx1"/>
                          </a:solidFill>
                          <a:effectLst/>
                          <a:latin typeface="+mn-lt"/>
                          <a:ea typeface="+mn-ea"/>
                          <a:cs typeface="+mn-cs"/>
                        </a:rPr>
                        <a:t>„</a:t>
                      </a:r>
                      <a:r>
                        <a:rPr lang="de-DE" sz="1800" i="1" kern="1200" dirty="0" smtClean="0">
                          <a:solidFill>
                            <a:schemeClr val="tx1"/>
                          </a:solidFill>
                          <a:effectLst/>
                          <a:latin typeface="+mn-lt"/>
                          <a:ea typeface="+mn-ea"/>
                          <a:cs typeface="+mn-cs"/>
                        </a:rPr>
                        <a:t>Bei 10 Fragen pendelt er sich nicht so schnell bei 50 % ein, es ist wahrscheinlicher, dass 60 % erreicht werden.</a:t>
                      </a:r>
                      <a:r>
                        <a:rPr lang="de-DE" sz="1800"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de-DE" sz="1200" i="1"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800" i="1" kern="1200" dirty="0" smtClean="0">
                          <a:solidFill>
                            <a:schemeClr val="tx1"/>
                          </a:solidFill>
                          <a:effectLst/>
                          <a:latin typeface="+mn-lt"/>
                          <a:ea typeface="+mn-ea"/>
                          <a:cs typeface="+mn-cs"/>
                        </a:rPr>
                        <a:t>„Da </a:t>
                      </a:r>
                      <a:r>
                        <a:rPr lang="de-DE" sz="1800" i="1" kern="1200" dirty="0" smtClean="0">
                          <a:solidFill>
                            <a:schemeClr val="tx1"/>
                          </a:solidFill>
                          <a:effectLst/>
                          <a:latin typeface="+mn-lt"/>
                          <a:ea typeface="+mn-ea"/>
                          <a:cs typeface="+mn-cs"/>
                        </a:rPr>
                        <a:t>die Person nicht </a:t>
                      </a:r>
                      <a:r>
                        <a:rPr lang="de-DE" sz="1800" i="1" kern="1200" dirty="0" smtClean="0">
                          <a:solidFill>
                            <a:schemeClr val="tx1"/>
                          </a:solidFill>
                          <a:effectLst/>
                          <a:latin typeface="+mn-lt"/>
                          <a:ea typeface="+mn-ea"/>
                          <a:cs typeface="+mn-cs"/>
                        </a:rPr>
                        <a:t>gelernt hat und keine Ahnung hat, ist es besser, bei wenigen Fragen zu raten als bei mehreren, da dann auch mehrere Sachen falsch sein könnten.“</a:t>
                      </a: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97310391"/>
                  </a:ext>
                </a:extLst>
              </a:tr>
              <a:tr h="1779061">
                <a:tc>
                  <a:txBody>
                    <a:bodyPr/>
                    <a:lstStyle/>
                    <a:p>
                      <a:r>
                        <a:rPr lang="en-GB" sz="2000" dirty="0" smtClean="0"/>
                        <a:t>20er Test </a:t>
                      </a:r>
                      <a:r>
                        <a:rPr lang="en-GB" sz="2000" dirty="0" err="1" smtClean="0"/>
                        <a:t>ist</a:t>
                      </a:r>
                      <a:r>
                        <a:rPr lang="en-GB" sz="2000" dirty="0" smtClean="0"/>
                        <a:t> </a:t>
                      </a:r>
                      <a:r>
                        <a:rPr lang="en-GB" sz="2000" dirty="0" err="1" smtClean="0"/>
                        <a:t>besser</a:t>
                      </a:r>
                      <a:endParaRPr lang="en-GB" sz="2000"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800" i="1" kern="1200" dirty="0" smtClean="0">
                          <a:solidFill>
                            <a:schemeClr val="tx1"/>
                          </a:solidFill>
                          <a:effectLst/>
                          <a:latin typeface="+mn-lt"/>
                          <a:ea typeface="+mn-ea"/>
                          <a:cs typeface="+mn-cs"/>
                        </a:rPr>
                        <a:t>„Die</a:t>
                      </a:r>
                      <a:r>
                        <a:rPr lang="de-DE" sz="1800" i="1" kern="1200" baseline="0" dirty="0" smtClean="0">
                          <a:solidFill>
                            <a:schemeClr val="tx1"/>
                          </a:solidFill>
                          <a:effectLst/>
                          <a:latin typeface="+mn-lt"/>
                          <a:ea typeface="+mn-ea"/>
                          <a:cs typeface="+mn-cs"/>
                        </a:rPr>
                        <a:t> Person </a:t>
                      </a:r>
                      <a:r>
                        <a:rPr lang="de-DE" sz="1800" i="1" kern="1200" dirty="0" smtClean="0">
                          <a:solidFill>
                            <a:schemeClr val="tx1"/>
                          </a:solidFill>
                          <a:effectLst/>
                          <a:latin typeface="+mn-lt"/>
                          <a:ea typeface="+mn-ea"/>
                          <a:cs typeface="+mn-cs"/>
                        </a:rPr>
                        <a:t>hat </a:t>
                      </a:r>
                      <a:r>
                        <a:rPr lang="de-DE" sz="1800" i="1" kern="1200" dirty="0" smtClean="0">
                          <a:solidFill>
                            <a:schemeClr val="tx1"/>
                          </a:solidFill>
                          <a:effectLst/>
                          <a:latin typeface="+mn-lt"/>
                          <a:ea typeface="+mn-ea"/>
                          <a:cs typeface="+mn-cs"/>
                        </a:rPr>
                        <a:t>mehr Möglichkeiten, richtig zu antworten. Die 60 % können besser erreicht werden.“</a:t>
                      </a:r>
                    </a:p>
                    <a:p>
                      <a:endParaRPr lang="en-GB" sz="1200" i="1" dirty="0" smtClean="0"/>
                    </a:p>
                    <a:p>
                      <a:r>
                        <a:rPr lang="de-DE" sz="1800" i="1" kern="1200" dirty="0" smtClean="0">
                          <a:solidFill>
                            <a:schemeClr val="tx1"/>
                          </a:solidFill>
                          <a:effectLst/>
                          <a:latin typeface="+mn-lt"/>
                          <a:ea typeface="+mn-ea"/>
                          <a:cs typeface="+mn-cs"/>
                        </a:rPr>
                        <a:t>„Test 2, da er mehr Fragen falsch beantworten kann/darf.“</a:t>
                      </a:r>
                    </a:p>
                    <a:p>
                      <a:endParaRPr lang="de-DE" sz="1200" i="1" kern="1200" dirty="0" smtClean="0">
                        <a:solidFill>
                          <a:schemeClr val="tx1"/>
                        </a:solidFill>
                        <a:effectLst/>
                        <a:latin typeface="+mn-lt"/>
                        <a:ea typeface="+mn-ea"/>
                        <a:cs typeface="+mn-cs"/>
                      </a:endParaRPr>
                    </a:p>
                    <a:p>
                      <a:r>
                        <a:rPr lang="de-DE" sz="1800" i="1" kern="1200" dirty="0" smtClean="0">
                          <a:solidFill>
                            <a:schemeClr val="tx1"/>
                          </a:solidFill>
                          <a:effectLst/>
                          <a:latin typeface="+mn-lt"/>
                          <a:ea typeface="+mn-ea"/>
                          <a:cs typeface="+mn-cs"/>
                        </a:rPr>
                        <a:t>„Er kann aufgrund der mehreren Fragen prozentual mehr Fehler machen.“</a:t>
                      </a:r>
                      <a:endParaRPr lang="en-GB" i="1"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03030770"/>
                  </a:ext>
                </a:extLst>
              </a:tr>
              <a:tr h="2380695">
                <a:tc>
                  <a:txBody>
                    <a:bodyPr/>
                    <a:lstStyle/>
                    <a:p>
                      <a:r>
                        <a:rPr lang="en-GB" sz="2000" dirty="0" err="1" smtClean="0"/>
                        <a:t>Beide</a:t>
                      </a:r>
                      <a:r>
                        <a:rPr lang="en-GB" sz="2000" baseline="0" dirty="0" smtClean="0"/>
                        <a:t> </a:t>
                      </a:r>
                      <a:r>
                        <a:rPr lang="en-GB" sz="2000" baseline="0" dirty="0" err="1" smtClean="0"/>
                        <a:t>gleich</a:t>
                      </a:r>
                      <a:r>
                        <a:rPr lang="en-GB" sz="2000" baseline="0" dirty="0" smtClean="0"/>
                        <a:t> gut</a:t>
                      </a:r>
                      <a:endParaRPr lang="en-GB" sz="2000"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800" i="1" kern="1200" dirty="0" smtClean="0">
                          <a:solidFill>
                            <a:schemeClr val="tx1"/>
                          </a:solidFill>
                          <a:effectLst/>
                          <a:latin typeface="+mn-lt"/>
                          <a:ea typeface="+mn-ea"/>
                          <a:cs typeface="+mn-cs"/>
                        </a:rPr>
                        <a:t>„Bei beiden Tests liegt die Chance richtig geantwortet zu haben bei 50 %, egal ob 10 oder 20 Fragen.“	</a:t>
                      </a:r>
                      <a:endParaRPr lang="de-DE" sz="1800" kern="1200" dirty="0" smtClean="0">
                        <a:solidFill>
                          <a:schemeClr val="tx1"/>
                        </a:solidFill>
                        <a:effectLst/>
                        <a:latin typeface="+mn-lt"/>
                        <a:ea typeface="+mn-ea"/>
                        <a:cs typeface="+mn-cs"/>
                      </a:endParaRPr>
                    </a:p>
                    <a:p>
                      <a:endParaRPr lang="en-GB" sz="1200" dirty="0" smtClean="0"/>
                    </a:p>
                    <a:p>
                      <a:r>
                        <a:rPr lang="de-DE" sz="1800" i="1" kern="1200" dirty="0" smtClean="0">
                          <a:solidFill>
                            <a:schemeClr val="tx1"/>
                          </a:solidFill>
                          <a:effectLst/>
                          <a:latin typeface="+mn-lt"/>
                          <a:ea typeface="+mn-ea"/>
                          <a:cs typeface="+mn-cs"/>
                        </a:rPr>
                        <a:t>„Da beide Tests nur mit min. 60 % bestanden sind, hat die Anzahl an Fragen keine Bedeutung.“</a:t>
                      </a:r>
                    </a:p>
                    <a:p>
                      <a:endParaRPr lang="de-DE" sz="1200" i="1" kern="1200" dirty="0" smtClean="0">
                        <a:solidFill>
                          <a:schemeClr val="tx1"/>
                        </a:solidFill>
                        <a:effectLst/>
                        <a:latin typeface="+mn-lt"/>
                        <a:ea typeface="+mn-ea"/>
                        <a:cs typeface="+mn-cs"/>
                      </a:endParaRPr>
                    </a:p>
                    <a:p>
                      <a:pPr marL="0" marR="0" lvl="1" indent="0" algn="l" defTabSz="457200" rtl="0" eaLnBrk="1" fontAlgn="auto" latinLnBrk="0" hangingPunct="1">
                        <a:lnSpc>
                          <a:spcPct val="100000"/>
                        </a:lnSpc>
                        <a:spcBef>
                          <a:spcPts val="0"/>
                        </a:spcBef>
                        <a:spcAft>
                          <a:spcPts val="0"/>
                        </a:spcAft>
                        <a:buClrTx/>
                        <a:buSzTx/>
                        <a:buFontTx/>
                        <a:buNone/>
                        <a:tabLst/>
                        <a:defRPr/>
                      </a:pPr>
                      <a:r>
                        <a:rPr lang="de-DE" sz="1800" i="1" kern="1200" dirty="0" smtClean="0">
                          <a:solidFill>
                            <a:schemeClr val="tx1"/>
                          </a:solidFill>
                          <a:effectLst/>
                          <a:latin typeface="+mn-lt"/>
                          <a:ea typeface="+mn-ea"/>
                          <a:cs typeface="+mn-cs"/>
                        </a:rPr>
                        <a:t>„Bei 20 Fragen kann man mehr Fehler haben, jedoch auch bei 20 Fragen eine größere Chance richtige Antworten zu haben.“</a:t>
                      </a:r>
                      <a:endParaRPr lang="en-GB"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65963256"/>
                  </a:ext>
                </a:extLst>
              </a:tr>
            </a:tbl>
          </a:graphicData>
        </a:graphic>
      </p:graphicFrame>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8999869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Untersuchungen zu dieser Aufgabe</a:t>
            </a:r>
            <a:endParaRPr lang="de-DE" dirty="0"/>
          </a:p>
        </p:txBody>
      </p:sp>
      <mc:AlternateContent xmlns:mc="http://schemas.openxmlformats.org/markup-compatibility/2006">
        <mc:Choice xmlns:a14="http://schemas.microsoft.com/office/drawing/2010/main" Requires="a14">
          <p:sp>
            <p:nvSpPr>
              <p:cNvPr id="6" name="Titel 1"/>
              <p:cNvSpPr txBox="1">
                <a:spLocks/>
              </p:cNvSpPr>
              <p:nvPr/>
            </p:nvSpPr>
            <p:spPr bwMode="auto">
              <a:xfrm>
                <a:off x="179512" y="908720"/>
                <a:ext cx="8568952" cy="469776"/>
              </a:xfrm>
              <a:prstGeom prst="rect">
                <a:avLst/>
              </a:prstGeom>
              <a:noFill/>
              <a:ln w="9525">
                <a:noFill/>
                <a:miter lim="800000"/>
                <a:headEnd/>
                <a:tailEnd/>
              </a:ln>
            </p:spPr>
            <p:txBody>
              <a:bodyPr vert="horz" wrap="square" lIns="0" tIns="0" rIns="91440" bIns="0" numCol="1" anchor="t" anchorCtr="0" compatLnSpc="1">
                <a:prstTxWarp prst="textNoShape">
                  <a:avLst/>
                </a:prstTxWarp>
              </a:bodyPr>
              <a:lstStyle>
                <a:lvl1pPr algn="l" rtl="0" fontAlgn="base">
                  <a:spcBef>
                    <a:spcPct val="0"/>
                  </a:spcBef>
                  <a:spcAft>
                    <a:spcPct val="0"/>
                  </a:spcAft>
                  <a:defRPr sz="3200" baseline="0">
                    <a:solidFill>
                      <a:srgbClr val="085495"/>
                    </a:solidFill>
                    <a:latin typeface="Calibri"/>
                    <a:ea typeface="+mj-ea"/>
                    <a:cs typeface="Calibri"/>
                  </a:defRPr>
                </a:lvl1pPr>
                <a:lvl2pPr algn="l" rtl="0" fontAlgn="base">
                  <a:spcBef>
                    <a:spcPct val="0"/>
                  </a:spcBef>
                  <a:spcAft>
                    <a:spcPct val="0"/>
                  </a:spcAft>
                  <a:defRPr sz="3200">
                    <a:solidFill>
                      <a:schemeClr val="tx2"/>
                    </a:solidFill>
                    <a:latin typeface="Arial" charset="0"/>
                    <a:ea typeface="ＭＳ Ｐゴシック" charset="-128"/>
                    <a:cs typeface="ＭＳ Ｐゴシック" charset="-128"/>
                  </a:defRPr>
                </a:lvl2pPr>
                <a:lvl3pPr algn="l" rtl="0" fontAlgn="base">
                  <a:spcBef>
                    <a:spcPct val="0"/>
                  </a:spcBef>
                  <a:spcAft>
                    <a:spcPct val="0"/>
                  </a:spcAft>
                  <a:defRPr sz="3200">
                    <a:solidFill>
                      <a:schemeClr val="tx2"/>
                    </a:solidFill>
                    <a:latin typeface="Arial" charset="0"/>
                    <a:ea typeface="ＭＳ Ｐゴシック" charset="-128"/>
                    <a:cs typeface="ＭＳ Ｐゴシック" charset="-128"/>
                  </a:defRPr>
                </a:lvl3pPr>
                <a:lvl4pPr algn="l" rtl="0" fontAlgn="base">
                  <a:spcBef>
                    <a:spcPct val="0"/>
                  </a:spcBef>
                  <a:spcAft>
                    <a:spcPct val="0"/>
                  </a:spcAft>
                  <a:defRPr sz="3200">
                    <a:solidFill>
                      <a:schemeClr val="tx2"/>
                    </a:solidFill>
                    <a:latin typeface="Arial" charset="0"/>
                    <a:ea typeface="ＭＳ Ｐゴシック" charset="-128"/>
                    <a:cs typeface="ＭＳ Ｐゴシック" charset="-128"/>
                  </a:defRPr>
                </a:lvl4pPr>
                <a:lvl5pPr algn="l" rtl="0" fontAlgn="base">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fontAlgn="base">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fontAlgn="base">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fontAlgn="base">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fontAlgn="base">
                  <a:spcBef>
                    <a:spcPct val="0"/>
                  </a:spcBef>
                  <a:spcAft>
                    <a:spcPct val="0"/>
                  </a:spcAft>
                  <a:defRPr sz="3200">
                    <a:solidFill>
                      <a:schemeClr val="tx2"/>
                    </a:solidFill>
                    <a:latin typeface="Arial" charset="0"/>
                    <a:ea typeface="ＭＳ Ｐゴシック" charset="-128"/>
                    <a:cs typeface="ＭＳ Ｐゴシック" charset="-128"/>
                  </a:defRPr>
                </a:lvl9pPr>
              </a:lstStyle>
              <a:p>
                <a:pPr algn="ctr" eaLnBrk="1" hangingPunct="1"/>
                <a:r>
                  <a:rPr lang="de-DE" sz="2400" kern="0" dirty="0" smtClean="0">
                    <a:solidFill>
                      <a:schemeClr val="tx1"/>
                    </a:solidFill>
                  </a:rPr>
                  <a:t>Umfrage von </a:t>
                </a:r>
                <a14:m>
                  <m:oMath xmlns:m="http://schemas.openxmlformats.org/officeDocument/2006/math">
                    <m:r>
                      <a:rPr lang="de-DE" sz="2400" i="1" kern="0" dirty="0" smtClean="0">
                        <a:solidFill>
                          <a:schemeClr val="tx1"/>
                        </a:solidFill>
                        <a:latin typeface="Cambria Math" panose="02040503050406030204" pitchFamily="18" charset="0"/>
                      </a:rPr>
                      <m:t>𝑛</m:t>
                    </m:r>
                    <m:r>
                      <a:rPr lang="de-DE" sz="2400" i="1" kern="0" dirty="0" smtClean="0">
                        <a:solidFill>
                          <a:schemeClr val="tx1"/>
                        </a:solidFill>
                        <a:latin typeface="Cambria Math" panose="02040503050406030204" pitchFamily="18" charset="0"/>
                      </a:rPr>
                      <m:t>=1163</m:t>
                    </m:r>
                  </m:oMath>
                </a14:m>
                <a:r>
                  <a:rPr lang="de-DE" sz="2400" kern="0" dirty="0" smtClean="0">
                    <a:solidFill>
                      <a:schemeClr val="tx1"/>
                    </a:solidFill>
                  </a:rPr>
                  <a:t> </a:t>
                </a:r>
                <a:r>
                  <a:rPr lang="de-DE" sz="2400" kern="0" dirty="0" smtClean="0">
                    <a:solidFill>
                      <a:schemeClr val="tx1"/>
                    </a:solidFill>
                  </a:rPr>
                  <a:t>Schülerinnen und Schüler </a:t>
                </a:r>
                <a:r>
                  <a:rPr lang="de-DE" sz="2400" kern="0" dirty="0" smtClean="0">
                    <a:solidFill>
                      <a:schemeClr val="tx1"/>
                    </a:solidFill>
                  </a:rPr>
                  <a:t>in NRW 2014</a:t>
                </a:r>
                <a:endParaRPr lang="de-DE" sz="2400" kern="0" dirty="0">
                  <a:solidFill>
                    <a:schemeClr val="tx1"/>
                  </a:solidFill>
                </a:endParaRPr>
              </a:p>
            </p:txBody>
          </p:sp>
        </mc:Choice>
        <mc:Fallback>
          <p:sp>
            <p:nvSpPr>
              <p:cNvPr id="6" name="Titel 1"/>
              <p:cNvSpPr txBox="1">
                <a:spLocks noRot="1" noChangeAspect="1" noMove="1" noResize="1" noEditPoints="1" noAdjustHandles="1" noChangeArrowheads="1" noChangeShapeType="1" noTextEdit="1"/>
              </p:cNvSpPr>
              <p:nvPr/>
            </p:nvSpPr>
            <p:spPr bwMode="auto">
              <a:xfrm>
                <a:off x="179512" y="908720"/>
                <a:ext cx="8568952" cy="469776"/>
              </a:xfrm>
              <a:prstGeom prst="rect">
                <a:avLst/>
              </a:prstGeom>
              <a:blipFill>
                <a:blip r:embed="rId3"/>
                <a:stretch>
                  <a:fillRect t="-19481" b="-18182"/>
                </a:stretch>
              </a:blipFill>
              <a:ln w="9525">
                <a:noFill/>
                <a:miter lim="800000"/>
                <a:headEnd/>
                <a:tailEnd/>
              </a:ln>
            </p:spPr>
            <p:txBody>
              <a:bodyPr/>
              <a:lstStyle/>
              <a:p>
                <a:r>
                  <a:rPr lang="de-DE">
                    <a:noFill/>
                  </a:rPr>
                  <a:t> </a:t>
                </a:r>
              </a:p>
            </p:txBody>
          </p:sp>
        </mc:Fallback>
      </mc:AlternateContent>
      <p:graphicFrame>
        <p:nvGraphicFramePr>
          <p:cNvPr id="7" name="Tabelle 6"/>
          <p:cNvGraphicFramePr>
            <a:graphicFrameLocks noGrp="1"/>
          </p:cNvGraphicFramePr>
          <p:nvPr>
            <p:extLst>
              <p:ext uri="{D42A27DB-BD31-4B8C-83A1-F6EECF244321}">
                <p14:modId xmlns:p14="http://schemas.microsoft.com/office/powerpoint/2010/main" val="3636698880"/>
              </p:ext>
            </p:extLst>
          </p:nvPr>
        </p:nvGraphicFramePr>
        <p:xfrm>
          <a:off x="1353140" y="1268760"/>
          <a:ext cx="6096000" cy="147828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293752">
                <a:tc>
                  <a:txBody>
                    <a:bodyPr/>
                    <a:lstStyle/>
                    <a:p>
                      <a:endParaRPr lang="de-DE" sz="1800" dirty="0">
                        <a:latin typeface="Calibri" panose="020F0502020204030204" pitchFamily="34" charset="0"/>
                        <a:cs typeface="Calibri" panose="020F0502020204030204" pitchFamily="34" charset="0"/>
                      </a:endParaRPr>
                    </a:p>
                  </a:txBody>
                  <a:tcPr>
                    <a:solidFill>
                      <a:srgbClr val="327A86"/>
                    </a:solidFill>
                  </a:tcPr>
                </a:tc>
                <a:tc>
                  <a:txBody>
                    <a:bodyPr/>
                    <a:lstStyle/>
                    <a:p>
                      <a:pPr algn="ctr"/>
                      <a:r>
                        <a:rPr lang="de-DE" sz="1800" dirty="0" smtClean="0">
                          <a:latin typeface="Calibri" panose="020F0502020204030204" pitchFamily="34" charset="0"/>
                          <a:cs typeface="Calibri" panose="020F0502020204030204" pitchFamily="34" charset="0"/>
                        </a:rPr>
                        <a:t>Sek</a:t>
                      </a:r>
                      <a:r>
                        <a:rPr lang="de-DE" sz="1800" baseline="0" dirty="0" smtClean="0">
                          <a:latin typeface="Calibri" panose="020F0502020204030204" pitchFamily="34" charset="0"/>
                          <a:cs typeface="Calibri" panose="020F0502020204030204" pitchFamily="34" charset="0"/>
                        </a:rPr>
                        <a:t> I</a:t>
                      </a:r>
                      <a:endParaRPr lang="de-DE" sz="1800" dirty="0">
                        <a:latin typeface="Calibri" panose="020F0502020204030204" pitchFamily="34" charset="0"/>
                        <a:cs typeface="Calibri" panose="020F0502020204030204" pitchFamily="34" charset="0"/>
                      </a:endParaRPr>
                    </a:p>
                  </a:txBody>
                  <a:tcPr>
                    <a:solidFill>
                      <a:srgbClr val="327A86"/>
                    </a:solidFill>
                  </a:tcPr>
                </a:tc>
                <a:tc>
                  <a:txBody>
                    <a:bodyPr/>
                    <a:lstStyle/>
                    <a:p>
                      <a:pPr algn="ctr"/>
                      <a:r>
                        <a:rPr lang="de-DE" sz="1800" dirty="0" smtClean="0">
                          <a:latin typeface="Calibri" panose="020F0502020204030204" pitchFamily="34" charset="0"/>
                          <a:cs typeface="Calibri" panose="020F0502020204030204" pitchFamily="34" charset="0"/>
                        </a:rPr>
                        <a:t>Sek II</a:t>
                      </a:r>
                      <a:endParaRPr lang="de-DE" sz="1800" dirty="0">
                        <a:latin typeface="Calibri" panose="020F0502020204030204" pitchFamily="34" charset="0"/>
                        <a:cs typeface="Calibri" panose="020F0502020204030204" pitchFamily="34" charset="0"/>
                      </a:endParaRPr>
                    </a:p>
                  </a:txBody>
                  <a:tcPr>
                    <a:solidFill>
                      <a:srgbClr val="327A86"/>
                    </a:solidFill>
                  </a:tcPr>
                </a:tc>
                <a:extLst>
                  <a:ext uri="{0D108BD9-81ED-4DB2-BD59-A6C34878D82A}">
                    <a16:rowId xmlns:a16="http://schemas.microsoft.com/office/drawing/2014/main" val="10000"/>
                  </a:ext>
                </a:extLst>
              </a:tr>
              <a:tr h="370840">
                <a:tc>
                  <a:txBody>
                    <a:bodyPr/>
                    <a:lstStyle/>
                    <a:p>
                      <a:r>
                        <a:rPr lang="de-DE" sz="1800" dirty="0" smtClean="0">
                          <a:latin typeface="Calibri" panose="020F0502020204030204" pitchFamily="34" charset="0"/>
                          <a:cs typeface="Calibri" panose="020F0502020204030204" pitchFamily="34" charset="0"/>
                        </a:rPr>
                        <a:t>10er-Test besser</a:t>
                      </a:r>
                      <a:endParaRPr lang="de-DE" sz="1800" dirty="0">
                        <a:latin typeface="Calibri" panose="020F0502020204030204" pitchFamily="34" charset="0"/>
                        <a:cs typeface="Calibri" panose="020F0502020204030204" pitchFamily="34" charset="0"/>
                      </a:endParaRPr>
                    </a:p>
                  </a:txBody>
                  <a:tcPr/>
                </a:tc>
                <a:tc>
                  <a:txBody>
                    <a:bodyPr/>
                    <a:lstStyle/>
                    <a:p>
                      <a:pPr algn="ctr"/>
                      <a:r>
                        <a:rPr lang="de-DE" sz="1800" dirty="0" smtClean="0">
                          <a:latin typeface="Calibri" panose="020F0502020204030204" pitchFamily="34" charset="0"/>
                          <a:cs typeface="Calibri" panose="020F0502020204030204" pitchFamily="34" charset="0"/>
                        </a:rPr>
                        <a:t>16 %</a:t>
                      </a:r>
                      <a:endParaRPr lang="de-DE" sz="1800" dirty="0">
                        <a:latin typeface="Calibri" panose="020F0502020204030204" pitchFamily="34" charset="0"/>
                        <a:cs typeface="Calibri" panose="020F0502020204030204" pitchFamily="34" charset="0"/>
                      </a:endParaRPr>
                    </a:p>
                  </a:txBody>
                  <a:tcPr/>
                </a:tc>
                <a:tc>
                  <a:txBody>
                    <a:bodyPr/>
                    <a:lstStyle/>
                    <a:p>
                      <a:pPr algn="ctr"/>
                      <a:r>
                        <a:rPr lang="de-DE" sz="1800" dirty="0" smtClean="0">
                          <a:latin typeface="Calibri" panose="020F0502020204030204" pitchFamily="34" charset="0"/>
                          <a:cs typeface="Calibri" panose="020F0502020204030204" pitchFamily="34" charset="0"/>
                        </a:rPr>
                        <a:t>18 %</a:t>
                      </a:r>
                      <a:endParaRPr lang="de-DE" sz="18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1"/>
                  </a:ext>
                </a:extLst>
              </a:tr>
              <a:tr h="370840">
                <a:tc>
                  <a:txBody>
                    <a:bodyPr/>
                    <a:lstStyle/>
                    <a:p>
                      <a:r>
                        <a:rPr lang="de-DE" sz="1800" dirty="0" smtClean="0">
                          <a:latin typeface="Calibri" panose="020F0502020204030204" pitchFamily="34" charset="0"/>
                          <a:cs typeface="Calibri" panose="020F0502020204030204" pitchFamily="34" charset="0"/>
                        </a:rPr>
                        <a:t>20er-Test besser</a:t>
                      </a:r>
                      <a:endParaRPr lang="de-DE" sz="1800" dirty="0">
                        <a:latin typeface="Calibri" panose="020F0502020204030204" pitchFamily="34" charset="0"/>
                        <a:cs typeface="Calibri" panose="020F0502020204030204" pitchFamily="34" charset="0"/>
                      </a:endParaRPr>
                    </a:p>
                  </a:txBody>
                  <a:tcPr/>
                </a:tc>
                <a:tc>
                  <a:txBody>
                    <a:bodyPr/>
                    <a:lstStyle/>
                    <a:p>
                      <a:pPr algn="ctr"/>
                      <a:r>
                        <a:rPr lang="de-DE" sz="1800" dirty="0" smtClean="0">
                          <a:latin typeface="Calibri" panose="020F0502020204030204" pitchFamily="34" charset="0"/>
                          <a:cs typeface="Calibri" panose="020F0502020204030204" pitchFamily="34" charset="0"/>
                        </a:rPr>
                        <a:t>41 %</a:t>
                      </a:r>
                      <a:endParaRPr lang="de-DE" sz="1800" dirty="0">
                        <a:latin typeface="Calibri" panose="020F0502020204030204" pitchFamily="34" charset="0"/>
                        <a:cs typeface="Calibri" panose="020F0502020204030204" pitchFamily="34" charset="0"/>
                      </a:endParaRPr>
                    </a:p>
                  </a:txBody>
                  <a:tcPr/>
                </a:tc>
                <a:tc>
                  <a:txBody>
                    <a:bodyPr/>
                    <a:lstStyle/>
                    <a:p>
                      <a:pPr algn="ctr"/>
                      <a:r>
                        <a:rPr lang="de-DE" sz="1800" dirty="0" smtClean="0">
                          <a:latin typeface="Calibri" panose="020F0502020204030204" pitchFamily="34" charset="0"/>
                          <a:cs typeface="Calibri" panose="020F0502020204030204" pitchFamily="34" charset="0"/>
                        </a:rPr>
                        <a:t>27 %</a:t>
                      </a:r>
                      <a:endParaRPr lang="de-DE" sz="18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2"/>
                  </a:ext>
                </a:extLst>
              </a:tr>
              <a:tr h="370840">
                <a:tc>
                  <a:txBody>
                    <a:bodyPr/>
                    <a:lstStyle/>
                    <a:p>
                      <a:r>
                        <a:rPr lang="de-DE" sz="1800" dirty="0" smtClean="0">
                          <a:latin typeface="Calibri" panose="020F0502020204030204" pitchFamily="34" charset="0"/>
                          <a:cs typeface="Calibri" panose="020F0502020204030204" pitchFamily="34" charset="0"/>
                        </a:rPr>
                        <a:t>beide gleich</a:t>
                      </a:r>
                      <a:endParaRPr lang="de-DE" sz="1800" dirty="0">
                        <a:latin typeface="Calibri" panose="020F0502020204030204" pitchFamily="34" charset="0"/>
                        <a:cs typeface="Calibri" panose="020F0502020204030204" pitchFamily="34" charset="0"/>
                      </a:endParaRPr>
                    </a:p>
                  </a:txBody>
                  <a:tcPr/>
                </a:tc>
                <a:tc>
                  <a:txBody>
                    <a:bodyPr/>
                    <a:lstStyle/>
                    <a:p>
                      <a:pPr algn="ctr"/>
                      <a:r>
                        <a:rPr lang="de-DE" sz="1800" dirty="0" smtClean="0">
                          <a:latin typeface="Calibri" panose="020F0502020204030204" pitchFamily="34" charset="0"/>
                          <a:cs typeface="Calibri" panose="020F0502020204030204" pitchFamily="34" charset="0"/>
                        </a:rPr>
                        <a:t>43 %</a:t>
                      </a:r>
                      <a:endParaRPr lang="de-DE" sz="1800" dirty="0">
                        <a:latin typeface="Calibri" panose="020F0502020204030204" pitchFamily="34" charset="0"/>
                        <a:cs typeface="Calibri" panose="020F0502020204030204" pitchFamily="34" charset="0"/>
                      </a:endParaRPr>
                    </a:p>
                  </a:txBody>
                  <a:tcPr/>
                </a:tc>
                <a:tc>
                  <a:txBody>
                    <a:bodyPr/>
                    <a:lstStyle/>
                    <a:p>
                      <a:pPr algn="ctr"/>
                      <a:r>
                        <a:rPr lang="de-DE" sz="1800" dirty="0" smtClean="0">
                          <a:latin typeface="Calibri" panose="020F0502020204030204" pitchFamily="34" charset="0"/>
                          <a:cs typeface="Calibri" panose="020F0502020204030204" pitchFamily="34" charset="0"/>
                        </a:rPr>
                        <a:t>55 %</a:t>
                      </a:r>
                      <a:endParaRPr lang="de-DE" sz="18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3"/>
                  </a:ext>
                </a:extLst>
              </a:tr>
            </a:tbl>
          </a:graphicData>
        </a:graphic>
      </p:graphicFrame>
      <p:sp>
        <p:nvSpPr>
          <p:cNvPr id="8" name="Rechteck 7"/>
          <p:cNvSpPr/>
          <p:nvPr/>
        </p:nvSpPr>
        <p:spPr>
          <a:xfrm>
            <a:off x="1268792" y="2747040"/>
            <a:ext cx="6264696" cy="1015663"/>
          </a:xfrm>
          <a:prstGeom prst="rect">
            <a:avLst/>
          </a:prstGeom>
        </p:spPr>
        <p:txBody>
          <a:bodyPr wrap="square">
            <a:spAutoFit/>
          </a:bodyPr>
          <a:lstStyle/>
          <a:p>
            <a:pPr marL="0" lvl="1"/>
            <a:r>
              <a:rPr lang="de-DE" sz="1600" dirty="0">
                <a:latin typeface="Calibri" panose="020F0502020204030204" pitchFamily="34" charset="0"/>
              </a:rPr>
              <a:t>Diese Beobachtungen stehen auch im Einklang mit Ergebnissen früherer Studien aus der </a:t>
            </a:r>
            <a:r>
              <a:rPr lang="de-DE" sz="1600" dirty="0" smtClean="0">
                <a:latin typeface="Calibri" panose="020F0502020204030204" pitchFamily="34" charset="0"/>
              </a:rPr>
              <a:t>Didaktik </a:t>
            </a:r>
            <a:r>
              <a:rPr lang="de-DE" sz="1600" dirty="0">
                <a:latin typeface="Calibri" panose="020F0502020204030204" pitchFamily="34" charset="0"/>
              </a:rPr>
              <a:t>und </a:t>
            </a:r>
            <a:r>
              <a:rPr lang="de-DE" sz="1600" dirty="0" smtClean="0">
                <a:latin typeface="Calibri" panose="020F0502020204030204" pitchFamily="34" charset="0"/>
              </a:rPr>
              <a:t>Entscheidungspsychologie.</a:t>
            </a:r>
            <a:br>
              <a:rPr lang="de-DE" sz="1600" dirty="0" smtClean="0">
                <a:latin typeface="Calibri" panose="020F0502020204030204" pitchFamily="34" charset="0"/>
              </a:rPr>
            </a:br>
            <a:r>
              <a:rPr lang="de-DE" sz="1400" dirty="0" smtClean="0">
                <a:latin typeface="Calibri" panose="020F0502020204030204" pitchFamily="34" charset="0"/>
                <a:cs typeface="Times New Roman" panose="02020603050405020304" pitchFamily="18" charset="0"/>
              </a:rPr>
              <a:t>(</a:t>
            </a:r>
            <a:r>
              <a:rPr lang="de-DE" sz="1400" dirty="0">
                <a:latin typeface="Calibri" panose="020F0502020204030204" pitchFamily="34" charset="0"/>
                <a:cs typeface="Times New Roman" panose="02020603050405020304" pitchFamily="18" charset="0"/>
              </a:rPr>
              <a:t>z</a:t>
            </a:r>
            <a:r>
              <a:rPr lang="de-DE" sz="1400" dirty="0" smtClean="0">
                <a:latin typeface="Calibri" panose="020F0502020204030204" pitchFamily="34" charset="0"/>
                <a:cs typeface="Times New Roman" panose="02020603050405020304" pitchFamily="18" charset="0"/>
              </a:rPr>
              <a:t>. B</a:t>
            </a:r>
            <a:r>
              <a:rPr lang="de-DE" sz="1400" dirty="0">
                <a:latin typeface="Calibri" panose="020F0502020204030204" pitchFamily="34" charset="0"/>
                <a:cs typeface="Times New Roman" panose="02020603050405020304" pitchFamily="18" charset="0"/>
              </a:rPr>
              <a:t>. </a:t>
            </a:r>
            <a:r>
              <a:rPr lang="de-DE" sz="1400" dirty="0" err="1">
                <a:latin typeface="Calibri" panose="020F0502020204030204" pitchFamily="34" charset="0"/>
                <a:cs typeface="Times New Roman" panose="02020603050405020304" pitchFamily="18" charset="0"/>
              </a:rPr>
              <a:t>Kahneman</a:t>
            </a:r>
            <a:r>
              <a:rPr lang="de-DE" sz="1400" dirty="0">
                <a:latin typeface="Calibri" panose="020F0502020204030204" pitchFamily="34" charset="0"/>
                <a:cs typeface="Times New Roman" panose="02020603050405020304" pitchFamily="18" charset="0"/>
              </a:rPr>
              <a:t> &amp; </a:t>
            </a:r>
            <a:r>
              <a:rPr lang="de-DE" sz="1400" dirty="0" err="1">
                <a:latin typeface="Calibri" panose="020F0502020204030204" pitchFamily="34" charset="0"/>
                <a:cs typeface="Times New Roman" panose="02020603050405020304" pitchFamily="18" charset="0"/>
              </a:rPr>
              <a:t>Tversky</a:t>
            </a:r>
            <a:r>
              <a:rPr lang="de-DE" sz="1400" dirty="0">
                <a:latin typeface="Calibri" panose="020F0502020204030204" pitchFamily="34" charset="0"/>
                <a:cs typeface="Times New Roman" panose="02020603050405020304" pitchFamily="18" charset="0"/>
              </a:rPr>
              <a:t>, 1972; </a:t>
            </a:r>
            <a:r>
              <a:rPr lang="de-DE" sz="1400" dirty="0" err="1">
                <a:latin typeface="Calibri" panose="020F0502020204030204" pitchFamily="34" charset="0"/>
                <a:cs typeface="Times New Roman" panose="02020603050405020304" pitchFamily="18" charset="0"/>
              </a:rPr>
              <a:t>Maxara</a:t>
            </a:r>
            <a:r>
              <a:rPr lang="de-DE" sz="1400" dirty="0">
                <a:latin typeface="Calibri" panose="020F0502020204030204" pitchFamily="34" charset="0"/>
                <a:cs typeface="Times New Roman" panose="02020603050405020304" pitchFamily="18" charset="0"/>
              </a:rPr>
              <a:t> &amp; Biehler, 2010; </a:t>
            </a:r>
            <a:r>
              <a:rPr lang="de-DE" sz="1400" dirty="0" err="1">
                <a:latin typeface="Calibri" panose="020F0502020204030204" pitchFamily="34" charset="0"/>
                <a:cs typeface="Times New Roman" panose="02020603050405020304" pitchFamily="18" charset="0"/>
              </a:rPr>
              <a:t>Meyfarth</a:t>
            </a:r>
            <a:r>
              <a:rPr lang="de-DE" sz="1400" dirty="0">
                <a:latin typeface="Calibri" panose="020F0502020204030204" pitchFamily="34" charset="0"/>
                <a:cs typeface="Times New Roman" panose="02020603050405020304" pitchFamily="18" charset="0"/>
              </a:rPr>
              <a:t>, 2008; </a:t>
            </a:r>
            <a:r>
              <a:rPr lang="de-DE" sz="1400" dirty="0" err="1">
                <a:latin typeface="Calibri" panose="020F0502020204030204" pitchFamily="34" charset="0"/>
                <a:cs typeface="Times New Roman" panose="02020603050405020304" pitchFamily="18" charset="0"/>
              </a:rPr>
              <a:t>Sedlmeier</a:t>
            </a:r>
            <a:r>
              <a:rPr lang="de-DE" sz="1400" dirty="0">
                <a:latin typeface="Calibri" panose="020F0502020204030204" pitchFamily="34" charset="0"/>
                <a:cs typeface="Times New Roman" panose="02020603050405020304" pitchFamily="18" charset="0"/>
              </a:rPr>
              <a:t> &amp; </a:t>
            </a:r>
            <a:r>
              <a:rPr lang="de-DE" sz="1400" dirty="0" err="1">
                <a:latin typeface="Calibri" panose="020F0502020204030204" pitchFamily="34" charset="0"/>
                <a:cs typeface="Times New Roman" panose="02020603050405020304" pitchFamily="18" charset="0"/>
              </a:rPr>
              <a:t>Gigerenzer</a:t>
            </a:r>
            <a:r>
              <a:rPr lang="de-DE" sz="1400" dirty="0">
                <a:latin typeface="Calibri" panose="020F0502020204030204" pitchFamily="34" charset="0"/>
                <a:cs typeface="Times New Roman" panose="02020603050405020304" pitchFamily="18" charset="0"/>
              </a:rPr>
              <a:t>, </a:t>
            </a:r>
            <a:r>
              <a:rPr lang="de-DE" sz="1400" dirty="0" smtClean="0">
                <a:latin typeface="Calibri" panose="020F0502020204030204" pitchFamily="34" charset="0"/>
                <a:cs typeface="Times New Roman" panose="02020603050405020304" pitchFamily="18" charset="0"/>
              </a:rPr>
              <a:t>1997)</a:t>
            </a:r>
            <a:endParaRPr lang="de-DE" sz="1400" i="1" dirty="0">
              <a:latin typeface="Calibri" panose="020F0502020204030204" pitchFamily="34" charset="0"/>
              <a:cs typeface="Times New Roman" panose="02020603050405020304" pitchFamily="18" charset="0"/>
            </a:endParaRPr>
          </a:p>
        </p:txBody>
      </p:sp>
      <p:sp>
        <p:nvSpPr>
          <p:cNvPr id="9" name="Rechteck 8"/>
          <p:cNvSpPr/>
          <p:nvPr/>
        </p:nvSpPr>
        <p:spPr>
          <a:xfrm>
            <a:off x="324000" y="4185662"/>
            <a:ext cx="8199752" cy="2246769"/>
          </a:xfrm>
          <a:prstGeom prst="rect">
            <a:avLst/>
          </a:prstGeom>
        </p:spPr>
        <p:txBody>
          <a:bodyPr wrap="square">
            <a:spAutoFit/>
          </a:bodyPr>
          <a:lstStyle/>
          <a:p>
            <a:pPr marL="0" lvl="1"/>
            <a:r>
              <a:rPr lang="de-DE" sz="2000" dirty="0" smtClean="0">
                <a:latin typeface="Calibri" panose="020F0502020204030204" pitchFamily="34" charset="0"/>
              </a:rPr>
              <a:t>Die abzubauenden Fehlvorstellung ist: </a:t>
            </a:r>
          </a:p>
          <a:p>
            <a:pPr lvl="1" indent="-457200">
              <a:buClr>
                <a:srgbClr val="327A86"/>
              </a:buClr>
              <a:buFont typeface="Wingdings" panose="05000000000000000000" pitchFamily="2" charset="2"/>
              <a:buChar char="§"/>
            </a:pPr>
            <a:r>
              <a:rPr lang="de-DE" sz="2000" i="1" dirty="0" smtClean="0">
                <a:latin typeface="Calibri" panose="020F0502020204030204" pitchFamily="34" charset="0"/>
              </a:rPr>
              <a:t>„</a:t>
            </a:r>
            <a:r>
              <a:rPr lang="de-DE" sz="2000" i="1" dirty="0" err="1">
                <a:latin typeface="Calibri" panose="020F0502020204030204" pitchFamily="34" charset="0"/>
              </a:rPr>
              <a:t>Insensitivity</a:t>
            </a:r>
            <a:r>
              <a:rPr lang="de-DE" sz="2000" i="1" dirty="0">
                <a:latin typeface="Calibri" panose="020F0502020204030204" pitchFamily="34" charset="0"/>
              </a:rPr>
              <a:t> </a:t>
            </a:r>
            <a:r>
              <a:rPr lang="de-DE" sz="2000" i="1" dirty="0" err="1">
                <a:latin typeface="Calibri" panose="020F0502020204030204" pitchFamily="34" charset="0"/>
              </a:rPr>
              <a:t>of</a:t>
            </a:r>
            <a:r>
              <a:rPr lang="de-DE" sz="2000" i="1" dirty="0">
                <a:latin typeface="Calibri" panose="020F0502020204030204" pitchFamily="34" charset="0"/>
              </a:rPr>
              <a:t> sample </a:t>
            </a:r>
            <a:r>
              <a:rPr lang="de-DE" sz="2000" i="1" dirty="0" err="1">
                <a:latin typeface="Calibri" panose="020F0502020204030204" pitchFamily="34" charset="0"/>
              </a:rPr>
              <a:t>size</a:t>
            </a:r>
            <a:r>
              <a:rPr lang="de-DE" sz="2000" i="1" dirty="0" smtClean="0">
                <a:latin typeface="Calibri" panose="020F0502020204030204" pitchFamily="34" charset="0"/>
              </a:rPr>
              <a:t>“ </a:t>
            </a:r>
            <a:r>
              <a:rPr lang="de-DE" sz="2000" i="1" dirty="0">
                <a:latin typeface="Calibri" panose="020F0502020204030204" pitchFamily="34" charset="0"/>
              </a:rPr>
              <a:t>(Unabhängigkeit von der Stichprobengröße)</a:t>
            </a:r>
          </a:p>
          <a:p>
            <a:pPr marL="457200" lvl="2">
              <a:buClr>
                <a:srgbClr val="F1A63F"/>
              </a:buClr>
            </a:pPr>
            <a:r>
              <a:rPr lang="de-DE" sz="2000" dirty="0">
                <a:latin typeface="Calibri" panose="020F0502020204030204" pitchFamily="34" charset="0"/>
              </a:rPr>
              <a:t>Das Eintreten eines Ereignisses ist von der </a:t>
            </a:r>
            <a:r>
              <a:rPr lang="de-DE" sz="2000" dirty="0" smtClean="0">
                <a:latin typeface="Calibri" panose="020F0502020204030204" pitchFamily="34" charset="0"/>
              </a:rPr>
              <a:t>Stichprobengröße unabhängig, und eine stärkere Abweichung vom Erwartungswert wird bei kleinen Stichproben nicht erwartet (siehe Antworten auf der Folie zuvor zu „beide gleich“).</a:t>
            </a:r>
            <a:endParaRPr lang="de-DE" sz="2000" dirty="0">
              <a:latin typeface="Calibri" panose="020F0502020204030204" pitchFamily="34" charset="0"/>
            </a:endParaRPr>
          </a:p>
          <a:p>
            <a:pPr lvl="2" indent="-457200">
              <a:buClr>
                <a:srgbClr val="327A86"/>
              </a:buClr>
              <a:buFont typeface="Wingdings" panose="05000000000000000000" pitchFamily="2" charset="2"/>
              <a:buChar char="§"/>
            </a:pPr>
            <a:endParaRPr lang="de-DE" sz="2000" i="1" dirty="0" smtClean="0">
              <a:latin typeface="Calibri" panose="020F0502020204030204" pitchFamily="34" charset="0"/>
            </a:endParaRPr>
          </a:p>
        </p:txBody>
      </p:sp>
      <p:sp>
        <p:nvSpPr>
          <p:cNvPr id="3" name="Textplatzhalter 2"/>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3349308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Inhaltsplatzhalter 1"/>
              <p:cNvSpPr>
                <a:spLocks noGrp="1"/>
              </p:cNvSpPr>
              <p:nvPr>
                <p:ph idx="1"/>
              </p:nvPr>
            </p:nvSpPr>
            <p:spPr/>
            <p:txBody>
              <a:bodyPr/>
              <a:lstStyle/>
              <a:p>
                <a:r>
                  <a:rPr lang="de-DE" dirty="0" smtClean="0"/>
                  <a:t>Richtige Begründung:</a:t>
                </a:r>
              </a:p>
              <a:p>
                <a:pPr marL="857250" lvl="2" indent="0">
                  <a:buNone/>
                </a:pPr>
                <a:r>
                  <a:rPr lang="de-DE" sz="2400" dirty="0">
                    <a:latin typeface="Calibri" panose="020F0502020204030204" pitchFamily="34" charset="0"/>
                    <a:cs typeface="Calibri" panose="020F0502020204030204" pitchFamily="34" charset="0"/>
                  </a:rPr>
                  <a:t>„</a:t>
                </a:r>
                <a:r>
                  <a:rPr lang="de-DE" sz="2400" i="1" dirty="0">
                    <a:latin typeface="Calibri" panose="020F0502020204030204" pitchFamily="34" charset="0"/>
                    <a:cs typeface="Calibri" panose="020F0502020204030204" pitchFamily="34" charset="0"/>
                  </a:rPr>
                  <a:t>Bei 10 Fragen pendelt er sich nicht so schnell bei </a:t>
                </a:r>
                <a:r>
                  <a:rPr lang="de-DE" sz="2400" i="1" dirty="0" smtClean="0">
                    <a:latin typeface="Calibri" panose="020F0502020204030204" pitchFamily="34" charset="0"/>
                    <a:cs typeface="Calibri" panose="020F0502020204030204" pitchFamily="34" charset="0"/>
                  </a:rPr>
                  <a:t>50 % </a:t>
                </a:r>
                <a:r>
                  <a:rPr lang="de-DE" sz="2400" i="1" dirty="0">
                    <a:latin typeface="Calibri" panose="020F0502020204030204" pitchFamily="34" charset="0"/>
                    <a:cs typeface="Calibri" panose="020F0502020204030204" pitchFamily="34" charset="0"/>
                  </a:rPr>
                  <a:t>ein, es ist </a:t>
                </a:r>
                <a:r>
                  <a:rPr lang="de-DE" sz="2400" i="1" dirty="0" smtClean="0">
                    <a:latin typeface="Calibri" panose="020F0502020204030204" pitchFamily="34" charset="0"/>
                    <a:cs typeface="Calibri" panose="020F0502020204030204" pitchFamily="34" charset="0"/>
                  </a:rPr>
                  <a:t>wahrscheinlicher, </a:t>
                </a:r>
                <a:r>
                  <a:rPr lang="de-DE" sz="2400" i="1" dirty="0">
                    <a:latin typeface="Calibri" panose="020F0502020204030204" pitchFamily="34" charset="0"/>
                    <a:cs typeface="Calibri" panose="020F0502020204030204" pitchFamily="34" charset="0"/>
                  </a:rPr>
                  <a:t>dass </a:t>
                </a:r>
                <a:r>
                  <a:rPr lang="de-DE" sz="2400" i="1" dirty="0" smtClean="0">
                    <a:latin typeface="Calibri" panose="020F0502020204030204" pitchFamily="34" charset="0"/>
                    <a:cs typeface="Calibri" panose="020F0502020204030204" pitchFamily="34" charset="0"/>
                  </a:rPr>
                  <a:t>60 % </a:t>
                </a:r>
                <a:r>
                  <a:rPr lang="de-DE" sz="2400" i="1" dirty="0">
                    <a:latin typeface="Calibri" panose="020F0502020204030204" pitchFamily="34" charset="0"/>
                    <a:cs typeface="Calibri" panose="020F0502020204030204" pitchFamily="34" charset="0"/>
                  </a:rPr>
                  <a:t>erreicht (und überschritten) werden</a:t>
                </a:r>
                <a:r>
                  <a:rPr lang="de-DE" sz="2400" i="1" dirty="0" smtClean="0">
                    <a:latin typeface="Calibri" panose="020F0502020204030204" pitchFamily="34" charset="0"/>
                    <a:cs typeface="Calibri" panose="020F0502020204030204" pitchFamily="34" charset="0"/>
                  </a:rPr>
                  <a:t>.</a:t>
                </a:r>
                <a:r>
                  <a:rPr lang="de-DE" sz="2400" dirty="0" smtClean="0">
                    <a:latin typeface="Calibri" panose="020F0502020204030204" pitchFamily="34" charset="0"/>
                    <a:cs typeface="Calibri" panose="020F0502020204030204" pitchFamily="34" charset="0"/>
                  </a:rPr>
                  <a:t>”</a:t>
                </a:r>
                <a:endParaRPr lang="de-DE" sz="2400" dirty="0"/>
              </a:p>
              <a:p>
                <a:r>
                  <a:rPr lang="de-DE" dirty="0" smtClean="0"/>
                  <a:t>Diese Begründung überzeugt in der Regel noch nicht alle </a:t>
                </a:r>
                <a:r>
                  <a:rPr lang="de-DE" dirty="0" smtClean="0"/>
                  <a:t>Schülerinnen und Schüler. </a:t>
                </a:r>
                <a:r>
                  <a:rPr lang="de-DE" dirty="0" smtClean="0"/>
                  <a:t>Das motiviert, die Situation „nachzuspielen“, um etwas über das „Pendeln“ und die Wahrscheinlichkeit, die Tests durch Raten zu bestehen, zu erfahren.</a:t>
                </a:r>
                <a:endParaRPr lang="de-DE" dirty="0"/>
              </a:p>
              <a:p>
                <a:r>
                  <a:rPr lang="de-DE" dirty="0" smtClean="0"/>
                  <a:t>Man kann davon ausgehen, dass bei </a:t>
                </a:r>
                <a:r>
                  <a:rPr lang="de-DE" dirty="0"/>
                  <a:t>Schülerinnen und Schüler </a:t>
                </a:r>
                <a:r>
                  <a:rPr lang="de-DE" dirty="0" smtClean="0"/>
                  <a:t>keine Vorstellungen dazu aufgebaut sind, wie stark die zufällige Anzahl richtig angekreuzter Fragen um den theoretischen Wert von 50 % schwankt (streut).</a:t>
                </a:r>
              </a:p>
              <a:p>
                <a:r>
                  <a:rPr lang="de-DE" dirty="0" smtClean="0"/>
                  <a:t>Der wichtige Vorstellungsaufbau „geringere Schwankung/Streuung bei 20 als bei 10 (allgemeiner bei wachsendem </a:t>
                </a:r>
                <a14:m>
                  <m:oMath xmlns:m="http://schemas.openxmlformats.org/officeDocument/2006/math">
                    <m:r>
                      <a:rPr lang="de-DE" i="1" dirty="0" smtClean="0">
                        <a:latin typeface="Cambria Math" panose="02040503050406030204" pitchFamily="18" charset="0"/>
                      </a:rPr>
                      <m:t>𝑛</m:t>
                    </m:r>
                  </m:oMath>
                </a14:m>
                <a:r>
                  <a:rPr lang="de-DE" dirty="0" smtClean="0"/>
                  <a:t>)“ kann an diesem Beispiel beginnen.</a:t>
                </a:r>
              </a:p>
              <a:p>
                <a:endParaRPr lang="de-DE" dirty="0" smtClean="0"/>
              </a:p>
              <a:p>
                <a:endParaRPr lang="de-DE" dirty="0"/>
              </a:p>
            </p:txBody>
          </p:sp>
        </mc:Choice>
        <mc:Fallback>
          <p:sp>
            <p:nvSpPr>
              <p:cNvPr id="2" name="Inhaltsplatzhalter 1"/>
              <p:cNvSpPr>
                <a:spLocks noGrp="1" noRot="1" noChangeAspect="1" noMove="1" noResize="1" noEditPoints="1" noAdjustHandles="1" noChangeArrowheads="1" noChangeShapeType="1" noTextEdit="1"/>
              </p:cNvSpPr>
              <p:nvPr>
                <p:ph idx="1"/>
              </p:nvPr>
            </p:nvSpPr>
            <p:spPr>
              <a:blipFill>
                <a:blip r:embed="rId2"/>
                <a:stretch>
                  <a:fillRect l="-651" t="-1469" r="-217" b="-2260"/>
                </a:stretch>
              </a:blipFill>
            </p:spPr>
            <p:txBody>
              <a:bodyPr/>
              <a:lstStyle/>
              <a:p>
                <a:r>
                  <a:rPr lang="de-DE">
                    <a:noFill/>
                  </a:rPr>
                  <a:t> </a:t>
                </a:r>
              </a:p>
            </p:txBody>
          </p:sp>
        </mc:Fallback>
      </mc:AlternateContent>
      <p:sp>
        <p:nvSpPr>
          <p:cNvPr id="3" name="Titel 2"/>
          <p:cNvSpPr>
            <a:spLocks noGrp="1"/>
          </p:cNvSpPr>
          <p:nvPr>
            <p:ph type="title"/>
          </p:nvPr>
        </p:nvSpPr>
        <p:spPr/>
        <p:txBody>
          <a:bodyPr>
            <a:normAutofit fontScale="90000"/>
          </a:bodyPr>
          <a:lstStyle/>
          <a:p>
            <a:r>
              <a:rPr lang="de-DE" dirty="0" smtClean="0"/>
              <a:t>Ziele für den Unterricht</a:t>
            </a:r>
            <a:endParaRPr lang="de-DE" dirty="0"/>
          </a:p>
        </p:txBody>
      </p:sp>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12721145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hteck 12"/>
          <p:cNvSpPr/>
          <p:nvPr/>
        </p:nvSpPr>
        <p:spPr bwMode="auto">
          <a:xfrm>
            <a:off x="-108520" y="1844824"/>
            <a:ext cx="7776864" cy="2016224"/>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11" name="Titel 1"/>
          <p:cNvSpPr>
            <a:spLocks noGrp="1"/>
          </p:cNvSpPr>
          <p:nvPr>
            <p:ph type="title"/>
          </p:nvPr>
        </p:nvSpPr>
        <p:spPr>
          <a:xfrm>
            <a:off x="323528" y="417587"/>
            <a:ext cx="8424936" cy="490861"/>
          </a:xfrm>
        </p:spPr>
        <p:txBody>
          <a:bodyPr>
            <a:normAutofit fontScale="90000"/>
          </a:bodyPr>
          <a:lstStyle/>
          <a:p>
            <a:pPr marL="0" indent="0">
              <a:buNone/>
            </a:pPr>
            <a:r>
              <a:rPr lang="de-DE" dirty="0"/>
              <a:t>Diskussion über mögliches Vorgehen im Unterricht</a:t>
            </a:r>
          </a:p>
        </p:txBody>
      </p:sp>
      <p:sp>
        <p:nvSpPr>
          <p:cNvPr id="12" name="Inhaltsplatzhalter 2"/>
          <p:cNvSpPr txBox="1">
            <a:spLocks/>
          </p:cNvSpPr>
          <p:nvPr/>
        </p:nvSpPr>
        <p:spPr bwMode="auto">
          <a:xfrm>
            <a:off x="323528" y="2060848"/>
            <a:ext cx="8424936" cy="18002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pPr marL="56250" indent="0">
              <a:buNone/>
            </a:pPr>
            <a:r>
              <a:rPr lang="de-DE" b="1" dirty="0" smtClean="0"/>
              <a:t>Diskussion in Tischgruppen:</a:t>
            </a:r>
          </a:p>
          <a:p>
            <a:pPr marL="399150">
              <a:buFont typeface="+mj-lt"/>
              <a:buAutoNum type="alphaLcPeriod"/>
            </a:pPr>
            <a:r>
              <a:rPr lang="de-DE" dirty="0" smtClean="0"/>
              <a:t>Wie könnte das Problem im Unterricht gelöst werden, wenn die Wahrscheinlichkeit nicht direkt berechnet werden kann?</a:t>
            </a:r>
          </a:p>
          <a:p>
            <a:pPr marL="399150">
              <a:buFont typeface="+mj-lt"/>
              <a:buAutoNum type="alphaLcPeriod"/>
            </a:pPr>
            <a:r>
              <a:rPr lang="de-DE" dirty="0" smtClean="0"/>
              <a:t>Wie </a:t>
            </a:r>
            <a:r>
              <a:rPr lang="de-DE" dirty="0"/>
              <a:t>können Sie die Situation simulieren/nachspielen? </a:t>
            </a:r>
            <a:endParaRPr lang="de-DE" dirty="0" smtClean="0"/>
          </a:p>
          <a:p>
            <a:pPr marL="56250" indent="0">
              <a:buNone/>
            </a:pPr>
            <a:endParaRPr lang="de-DE" dirty="0"/>
          </a:p>
        </p:txBody>
      </p:sp>
      <p:sp>
        <p:nvSpPr>
          <p:cNvPr id="2" name="Textplatzhalter 1"/>
          <p:cNvSpPr>
            <a:spLocks noGrp="1"/>
          </p:cNvSpPr>
          <p:nvPr>
            <p:ph type="body" sz="quarter" idx="18"/>
          </p:nvPr>
        </p:nvSpPr>
        <p:spPr/>
        <p:txBody>
          <a:bodyPr/>
          <a:lstStyle/>
          <a:p>
            <a:endParaRPr lang="de-DE"/>
          </a:p>
        </p:txBody>
      </p:sp>
      <p:sp>
        <p:nvSpPr>
          <p:cNvPr id="3" name="Textfeld 2"/>
          <p:cNvSpPr txBox="1"/>
          <p:nvPr/>
        </p:nvSpPr>
        <p:spPr>
          <a:xfrm>
            <a:off x="324000" y="4437112"/>
            <a:ext cx="7704856" cy="1323439"/>
          </a:xfrm>
          <a:prstGeom prst="rect">
            <a:avLst/>
          </a:prstGeom>
          <a:noFill/>
        </p:spPr>
        <p:txBody>
          <a:bodyPr wrap="square" rtlCol="0">
            <a:spAutoFit/>
          </a:bodyPr>
          <a:lstStyle/>
          <a:p>
            <a:r>
              <a:rPr lang="de-DE" sz="2000" dirty="0">
                <a:latin typeface="Calibri" panose="020F0502020204030204" pitchFamily="34" charset="0"/>
              </a:rPr>
              <a:t>Hinweis: Das Berechnen über Modellannahmen ist erst nach Einführung der Binomialverteilung möglich. Man modelliert dazu den Rateprozess als Bernoulli-Kette mit Erfolgswahrscheinlichkeit 0,5.</a:t>
            </a:r>
          </a:p>
          <a:p>
            <a:endParaRPr lang="de-DE" sz="2000" dirty="0">
              <a:latin typeface="Calibri" panose="020F0502020204030204" pitchFamily="34" charset="0"/>
            </a:endParaRPr>
          </a:p>
        </p:txBody>
      </p:sp>
    </p:spTree>
    <p:extLst>
      <p:ext uri="{BB962C8B-B14F-4D97-AF65-F5344CB8AC3E}">
        <p14:creationId xmlns:p14="http://schemas.microsoft.com/office/powerpoint/2010/main" val="12979649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
          <p:cNvSpPr>
            <a:spLocks noGrp="1"/>
          </p:cNvSpPr>
          <p:nvPr>
            <p:ph type="title"/>
          </p:nvPr>
        </p:nvSpPr>
        <p:spPr>
          <a:xfrm>
            <a:off x="323528" y="417587"/>
            <a:ext cx="8424936" cy="490861"/>
          </a:xfrm>
        </p:spPr>
        <p:txBody>
          <a:bodyPr>
            <a:normAutofit fontScale="90000"/>
          </a:bodyPr>
          <a:lstStyle/>
          <a:p>
            <a:pPr marL="0" indent="0">
              <a:buNone/>
            </a:pPr>
            <a:r>
              <a:rPr lang="de-DE" dirty="0" smtClean="0"/>
              <a:t>Ziel und Plan des Nachspielens im </a:t>
            </a:r>
            <a:r>
              <a:rPr lang="de-DE" dirty="0"/>
              <a:t>Unterricht</a:t>
            </a:r>
          </a:p>
        </p:txBody>
      </p:sp>
      <p:sp>
        <p:nvSpPr>
          <p:cNvPr id="12" name="Inhaltsplatzhalter 2"/>
          <p:cNvSpPr txBox="1">
            <a:spLocks/>
          </p:cNvSpPr>
          <p:nvPr/>
        </p:nvSpPr>
        <p:spPr bwMode="auto">
          <a:xfrm>
            <a:off x="294868" y="1103062"/>
            <a:ext cx="8597612" cy="5494289"/>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pPr marL="513450" indent="-457200">
              <a:buFont typeface="+mj-lt"/>
              <a:buAutoNum type="arabicPeriod"/>
            </a:pPr>
            <a:r>
              <a:rPr lang="de-DE" dirty="0" smtClean="0"/>
              <a:t>Wir spielen den 10er-Test und den 20er-Test mehrfach nach.</a:t>
            </a:r>
          </a:p>
          <a:p>
            <a:pPr marL="513450" indent="-457200">
              <a:buFont typeface="+mj-lt"/>
              <a:buAutoNum type="arabicPeriod"/>
            </a:pPr>
            <a:r>
              <a:rPr lang="de-DE" dirty="0" smtClean="0"/>
              <a:t>Bei jeder einzelnen Simulation eines Tests wird notiert, ob der Test bestanden ist.</a:t>
            </a:r>
          </a:p>
          <a:p>
            <a:pPr marL="513450" indent="-457200">
              <a:buFont typeface="+mj-lt"/>
              <a:buAutoNum type="arabicPeriod"/>
            </a:pPr>
            <a:r>
              <a:rPr lang="de-DE" dirty="0" smtClean="0"/>
              <a:t>Die Simulation wird häufiger durchgeführt: Die relative Häufigkeit der bestandenen Tests ist eine Schätzung für die Wahrscheinlichkeit, den Test durch reines Raten zu bestehen. Hier wird das empirische Gesetz der großen Zahlen ausgenutzt.</a:t>
            </a:r>
          </a:p>
          <a:p>
            <a:pPr marL="56250" indent="0">
              <a:buNone/>
            </a:pPr>
            <a:r>
              <a:rPr lang="de-DE" dirty="0" smtClean="0"/>
              <a:t>Zum Nachspielen kann man im Unterricht eine Münze nehmen oder einen GTR.</a:t>
            </a:r>
          </a:p>
          <a:p>
            <a:pPr marL="56250" indent="0">
              <a:buNone/>
            </a:pPr>
            <a:r>
              <a:rPr lang="de-DE" dirty="0" smtClean="0"/>
              <a:t>Vorschlag: zunächst </a:t>
            </a:r>
            <a:r>
              <a:rPr lang="de-DE" b="1" dirty="0" smtClean="0"/>
              <a:t>halbautomatische Simulation </a:t>
            </a:r>
            <a:r>
              <a:rPr lang="de-DE" dirty="0" smtClean="0"/>
              <a:t>mit dem GTR: Der GTR wird genutzt, um einen Test zu simulieren. Man notiert auf einem Blatt, wie viele </a:t>
            </a:r>
            <a:r>
              <a:rPr lang="de-DE" dirty="0"/>
              <a:t>Fragen </a:t>
            </a:r>
            <a:r>
              <a:rPr lang="de-DE" dirty="0" smtClean="0"/>
              <a:t>richtig beantwortet wurden. Die so erzeugten Daten werden von allen </a:t>
            </a:r>
            <a:r>
              <a:rPr lang="de-DE" dirty="0"/>
              <a:t>Schülerinnen und Schüler </a:t>
            </a:r>
            <a:r>
              <a:rPr lang="de-DE" dirty="0" smtClean="0"/>
              <a:t>zusammengetragen und in einer neuen Datei ausgewertet.</a:t>
            </a:r>
          </a:p>
          <a:p>
            <a:pPr marL="56250" indent="0">
              <a:buNone/>
            </a:pPr>
            <a:r>
              <a:rPr lang="de-DE" dirty="0" smtClean="0"/>
              <a:t>Vollautomatische Simulation würde bedeuten, dass die Auswertung auch automatisch vom GTR übernommen wird. Die halbautomatische Simulation bietet den </a:t>
            </a:r>
            <a:r>
              <a:rPr lang="de-DE" dirty="0"/>
              <a:t>Schülerinnen und Schüler </a:t>
            </a:r>
            <a:r>
              <a:rPr lang="de-DE" dirty="0" smtClean="0"/>
              <a:t>zunächst mehr Transparenz beim Vorgehen.</a:t>
            </a:r>
            <a:endParaRPr lang="de-DE" dirty="0"/>
          </a:p>
          <a:p>
            <a:pPr marL="399150">
              <a:buFont typeface="+mj-lt"/>
              <a:buAutoNum type="arabicPeriod"/>
            </a:pPr>
            <a:endParaRPr lang="de-DE" dirty="0"/>
          </a:p>
          <a:p>
            <a:pPr marL="399150">
              <a:buFont typeface="+mj-lt"/>
              <a:buAutoNum type="arabicPeriod"/>
            </a:pPr>
            <a:endParaRPr lang="de-DE" dirty="0" smtClean="0"/>
          </a:p>
          <a:p>
            <a:pPr marL="56250" indent="0">
              <a:buNone/>
            </a:pPr>
            <a:endParaRPr lang="de-DE" dirty="0"/>
          </a:p>
        </p:txBody>
      </p:sp>
      <p:sp>
        <p:nvSpPr>
          <p:cNvPr id="2" name="Textplatzhalter 1"/>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2426482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374090" y="1628800"/>
            <a:ext cx="9194562" cy="3108314"/>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6" name="Textplatzhalter 5"/>
          <p:cNvSpPr>
            <a:spLocks noGrp="1"/>
          </p:cNvSpPr>
          <p:nvPr>
            <p:ph idx="1"/>
          </p:nvPr>
        </p:nvSpPr>
        <p:spPr>
          <a:xfrm>
            <a:off x="323528" y="1783420"/>
            <a:ext cx="8424936" cy="3301764"/>
          </a:xfrm>
        </p:spPr>
        <p:txBody>
          <a:bodyPr/>
          <a:lstStyle/>
          <a:p>
            <a:pPr marL="0" indent="0" algn="l">
              <a:buNone/>
            </a:pPr>
            <a:r>
              <a:rPr lang="de-DE" b="1" dirty="0" smtClean="0"/>
              <a:t>Partnerarbeit Simulationserstellung:</a:t>
            </a:r>
            <a:endParaRPr lang="de-DE" b="1" dirty="0"/>
          </a:p>
          <a:p>
            <a:pPr algn="l">
              <a:buFont typeface="Wingdings" panose="05000000000000000000" pitchFamily="2" charset="2"/>
              <a:buChar char="§"/>
            </a:pPr>
            <a:r>
              <a:rPr lang="de-DE" dirty="0" smtClean="0"/>
              <a:t>Bearbeiten Sie vom Arbeitsblatt die Aufgaben 2 und 3.</a:t>
            </a:r>
          </a:p>
          <a:p>
            <a:pPr algn="l">
              <a:buFont typeface="Wingdings" panose="05000000000000000000" pitchFamily="2" charset="2"/>
              <a:buChar char="§"/>
            </a:pPr>
            <a:r>
              <a:rPr lang="de-DE" dirty="0" smtClean="0"/>
              <a:t>Arbeiten Sie in Partnerarbeit (!) mit jemandem zusammen, </a:t>
            </a:r>
            <a:br>
              <a:rPr lang="de-DE" dirty="0" smtClean="0"/>
            </a:br>
            <a:r>
              <a:rPr lang="de-DE" dirty="0" smtClean="0"/>
              <a:t>der den gleichen GTR verwendet wie Sie.</a:t>
            </a:r>
          </a:p>
          <a:p>
            <a:pPr marL="0" indent="0" algn="l">
              <a:buNone/>
            </a:pPr>
            <a:endParaRPr lang="de-DE" dirty="0" smtClean="0"/>
          </a:p>
          <a:p>
            <a:pPr>
              <a:buFont typeface="Wingdings" panose="05000000000000000000" pitchFamily="2" charset="2"/>
              <a:buChar char="§"/>
            </a:pPr>
            <a:r>
              <a:rPr lang="de-DE" sz="2000" dirty="0" smtClean="0"/>
              <a:t>In Teilaufgabe 4 wollen wir die Ergebnisse Ihrer Simulationen </a:t>
            </a:r>
            <a:br>
              <a:rPr lang="de-DE" sz="2000" dirty="0" smtClean="0"/>
            </a:br>
            <a:r>
              <a:rPr lang="de-DE" sz="2000" dirty="0" smtClean="0"/>
              <a:t>vorne sammeln.</a:t>
            </a:r>
            <a:endParaRPr lang="de-DE" sz="2000" dirty="0"/>
          </a:p>
        </p:txBody>
      </p:sp>
      <p:sp>
        <p:nvSpPr>
          <p:cNvPr id="5" name="Titel 4"/>
          <p:cNvSpPr>
            <a:spLocks noGrp="1"/>
          </p:cNvSpPr>
          <p:nvPr>
            <p:ph type="title"/>
          </p:nvPr>
        </p:nvSpPr>
        <p:spPr>
          <a:xfrm>
            <a:off x="323528" y="417587"/>
            <a:ext cx="8496944" cy="707157"/>
          </a:xfrm>
        </p:spPr>
        <p:txBody>
          <a:bodyPr>
            <a:noAutofit/>
          </a:bodyPr>
          <a:lstStyle/>
          <a:p>
            <a:r>
              <a:rPr lang="de-DE" sz="2500" dirty="0" smtClean="0"/>
              <a:t>1. Praxisphase: Halbautomatische Simulation des </a:t>
            </a:r>
            <a:br>
              <a:rPr lang="de-DE" sz="2500" dirty="0" smtClean="0"/>
            </a:br>
            <a:r>
              <a:rPr lang="de-DE" sz="2500" dirty="0" smtClean="0"/>
              <a:t>10/20-Testproblem</a:t>
            </a:r>
            <a:endParaRPr lang="de-DE" sz="2500" dirty="0"/>
          </a:p>
        </p:txBody>
      </p:sp>
      <p:sp>
        <p:nvSpPr>
          <p:cNvPr id="7" name="Textfeld 6"/>
          <p:cNvSpPr txBox="1"/>
          <p:nvPr/>
        </p:nvSpPr>
        <p:spPr>
          <a:xfrm>
            <a:off x="4608512" y="5315724"/>
            <a:ext cx="6516216" cy="1569660"/>
          </a:xfrm>
          <a:prstGeom prst="rect">
            <a:avLst/>
          </a:prstGeom>
          <a:noFill/>
        </p:spPr>
        <p:txBody>
          <a:bodyPr wrap="square" rtlCol="0">
            <a:spAutoFit/>
          </a:bodyPr>
          <a:lstStyle/>
          <a:p>
            <a:r>
              <a:rPr lang="de-DE" sz="1600" dirty="0" smtClean="0">
                <a:latin typeface="Calibri" panose="020F0502020204030204" pitchFamily="34" charset="0"/>
              </a:rPr>
              <a:t>Arbeitsblatt:</a:t>
            </a:r>
          </a:p>
          <a:p>
            <a:pPr marL="285750" indent="-285750">
              <a:buFont typeface="Wingdings" panose="05000000000000000000" pitchFamily="2" charset="2"/>
              <a:buChar char="à"/>
            </a:pPr>
            <a:r>
              <a:rPr lang="de-DE" sz="1600" dirty="0" smtClean="0">
                <a:latin typeface="Calibri" panose="020F0502020204030204" pitchFamily="34" charset="0"/>
              </a:rPr>
              <a:t>01_1020_Testproblem_AB_V01.docx  </a:t>
            </a:r>
            <a:br>
              <a:rPr lang="de-DE" sz="1600" dirty="0" smtClean="0">
                <a:latin typeface="Calibri" panose="020F0502020204030204" pitchFamily="34" charset="0"/>
              </a:rPr>
            </a:br>
            <a:r>
              <a:rPr lang="de-DE" sz="1600" dirty="0" smtClean="0">
                <a:latin typeface="Calibri" panose="020F0502020204030204" pitchFamily="34" charset="0"/>
              </a:rPr>
              <a:t>Aufgaben 2 und 3</a:t>
            </a:r>
          </a:p>
          <a:p>
            <a:r>
              <a:rPr lang="de-DE" sz="1600" dirty="0" smtClean="0">
                <a:latin typeface="Calibri" panose="020F0502020204030204" pitchFamily="34" charset="0"/>
              </a:rPr>
              <a:t>Anleitung</a:t>
            </a:r>
          </a:p>
          <a:p>
            <a:pPr marL="285750" indent="-285750">
              <a:buFont typeface="Wingdings" panose="05000000000000000000" pitchFamily="2" charset="2"/>
              <a:buChar char="à"/>
            </a:pPr>
            <a:r>
              <a:rPr lang="de-DE" sz="1600" dirty="0" smtClean="0">
                <a:latin typeface="Calibri" panose="020F0502020204030204" pitchFamily="34" charset="0"/>
              </a:rPr>
              <a:t>02_1020_Testproblem_Anleitung_CASIO_ha.docx</a:t>
            </a:r>
            <a:endParaRPr lang="de-DE" sz="1600" dirty="0">
              <a:latin typeface="Calibri" panose="020F0502020204030204" pitchFamily="34" charset="0"/>
            </a:endParaRPr>
          </a:p>
          <a:p>
            <a:pPr marL="285750" indent="-285750">
              <a:buFont typeface="Wingdings" panose="05000000000000000000" pitchFamily="2" charset="2"/>
              <a:buChar char="à"/>
            </a:pPr>
            <a:r>
              <a:rPr lang="de-DE" sz="1600" dirty="0" smtClean="0">
                <a:latin typeface="Calibri" panose="020F0502020204030204" pitchFamily="34" charset="0"/>
              </a:rPr>
              <a:t>02_1020_Testproblem_Anleitung_TI_ha.docx</a:t>
            </a:r>
          </a:p>
        </p:txBody>
      </p:sp>
      <p:sp>
        <p:nvSpPr>
          <p:cNvPr id="2" name="Textplatzhalter 1"/>
          <p:cNvSpPr>
            <a:spLocks noGrp="1"/>
          </p:cNvSpPr>
          <p:nvPr>
            <p:ph type="body" sz="quarter" idx="18"/>
          </p:nvPr>
        </p:nvSpPr>
        <p:spPr/>
        <p:txBody>
          <a:bodyPr/>
          <a:lstStyle/>
          <a:p>
            <a:endParaRPr lang="de-DE"/>
          </a:p>
        </p:txBody>
      </p:sp>
      <p:sp>
        <p:nvSpPr>
          <p:cNvPr id="9" name="Rechteck 8"/>
          <p:cNvSpPr/>
          <p:nvPr/>
        </p:nvSpPr>
        <p:spPr bwMode="auto">
          <a:xfrm>
            <a:off x="57012" y="4797152"/>
            <a:ext cx="4538402" cy="2028194"/>
          </a:xfrm>
          <a:prstGeom prst="rect">
            <a:avLst/>
          </a:prstGeom>
          <a:solidFill>
            <a:schemeClr val="bg1"/>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Hinweis:</a:t>
            </a:r>
          </a:p>
          <a:p>
            <a:r>
              <a:rPr lang="de-DE" sz="1600" dirty="0" smtClean="0">
                <a:latin typeface="Calibri" panose="020F0502020204030204" pitchFamily="34" charset="0"/>
                <a:cs typeface="Calibri" panose="020F0502020204030204" pitchFamily="34" charset="0"/>
              </a:rPr>
              <a:t>Eine kleinschrittigere und verständnisorientierte Hinführung zu Simulationen findet </a:t>
            </a:r>
            <a:r>
              <a:rPr lang="de-DE" sz="1600" dirty="0">
                <a:latin typeface="Calibri" panose="020F0502020204030204" pitchFamily="34" charset="0"/>
                <a:cs typeface="Calibri" panose="020F0502020204030204" pitchFamily="34" charset="0"/>
              </a:rPr>
              <a:t>sich unter </a:t>
            </a:r>
          </a:p>
          <a:p>
            <a:pPr algn="ctr"/>
            <a:r>
              <a:rPr lang="de-DE" sz="1600" b="1" dirty="0">
                <a:solidFill>
                  <a:srgbClr val="327A86"/>
                </a:solidFill>
                <a:latin typeface="Calibri" panose="020F0502020204030204" pitchFamily="34" charset="0"/>
                <a:cs typeface="Calibri" panose="020F0502020204030204" pitchFamily="34" charset="0"/>
              </a:rPr>
              <a:t>www.dzlm.de/Stochastik_Sek</a:t>
            </a:r>
            <a:endParaRPr lang="en-US" sz="1600" b="1" dirty="0">
              <a:solidFill>
                <a:srgbClr val="327A86"/>
              </a:solidFill>
              <a:latin typeface="Calibri" panose="020F0502020204030204" pitchFamily="34" charset="0"/>
              <a:cs typeface="Calibri" panose="020F0502020204030204" pitchFamily="34" charset="0"/>
            </a:endParaRPr>
          </a:p>
          <a:p>
            <a:r>
              <a:rPr lang="de-DE" sz="1600" dirty="0" smtClean="0">
                <a:latin typeface="Calibri" panose="020F0502020204030204" pitchFamily="34" charset="0"/>
                <a:cs typeface="Calibri" panose="020F0502020204030204" pitchFamily="34" charset="0"/>
              </a:rPr>
              <a:t>Sie </a:t>
            </a:r>
            <a:r>
              <a:rPr lang="de-DE" sz="1600" dirty="0">
                <a:latin typeface="Calibri" panose="020F0502020204030204" pitchFamily="34" charset="0"/>
                <a:cs typeface="Calibri" panose="020F0502020204030204" pitchFamily="34" charset="0"/>
              </a:rPr>
              <a:t>dort leicht verständliche Hilfestellungen zur Arbeit mit digitalen Hilfsmitteln (GTR und GeoGebra) </a:t>
            </a:r>
            <a:r>
              <a:rPr lang="de-DE" sz="1600" dirty="0" smtClean="0">
                <a:latin typeface="Calibri" panose="020F0502020204030204" pitchFamily="34" charset="0"/>
                <a:cs typeface="Calibri" panose="020F0502020204030204" pitchFamily="34" charset="0"/>
              </a:rPr>
              <a:t>sowie kleinschrittige Anleitung zur </a:t>
            </a:r>
            <a:r>
              <a:rPr lang="de-DE" sz="1600" dirty="0">
                <a:latin typeface="Calibri" panose="020F0502020204030204" pitchFamily="34" charset="0"/>
                <a:cs typeface="Calibri" panose="020F0502020204030204" pitchFamily="34" charset="0"/>
              </a:rPr>
              <a:t>eigenständigen Erstellung von </a:t>
            </a:r>
            <a:r>
              <a:rPr lang="de-DE" sz="1600" dirty="0" smtClean="0">
                <a:latin typeface="Calibri" panose="020F0502020204030204" pitchFamily="34" charset="0"/>
                <a:cs typeface="Calibri" panose="020F0502020204030204" pitchFamily="34" charset="0"/>
              </a:rPr>
              <a:t>(beliebigen) Simulationen</a:t>
            </a:r>
            <a:endParaRPr lang="de-DE"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402761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374090" y="3514376"/>
            <a:ext cx="9089112" cy="1369135"/>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3" name="Inhaltsplatzhalter 2"/>
          <p:cNvSpPr>
            <a:spLocks noGrp="1"/>
          </p:cNvSpPr>
          <p:nvPr>
            <p:ph idx="1"/>
          </p:nvPr>
        </p:nvSpPr>
        <p:spPr/>
        <p:txBody>
          <a:bodyPr anchor="t"/>
          <a:lstStyle/>
          <a:p>
            <a:pPr marL="457200" indent="-457200">
              <a:buFont typeface="+mj-lt"/>
              <a:buAutoNum type="arabicPeriod"/>
            </a:pPr>
            <a:endParaRPr lang="de-DE" sz="1600" dirty="0" smtClean="0"/>
          </a:p>
          <a:p>
            <a:pPr marL="0" indent="0">
              <a:buNone/>
            </a:pPr>
            <a:r>
              <a:rPr lang="de-DE" sz="2400" dirty="0" smtClean="0"/>
              <a:t>Aufgabenteil 4:</a:t>
            </a:r>
          </a:p>
          <a:p>
            <a:pPr marL="0" indent="0">
              <a:buNone/>
            </a:pPr>
            <a:r>
              <a:rPr lang="de-DE" sz="2400" dirty="0" smtClean="0"/>
              <a:t>Wir sammeln Ihre Ergebnisse in einer TI-Datei.</a:t>
            </a:r>
          </a:p>
          <a:p>
            <a:pPr marL="0" indent="0">
              <a:buNone/>
            </a:pPr>
            <a:endParaRPr lang="de-DE" sz="2400" dirty="0"/>
          </a:p>
          <a:p>
            <a:pPr marL="0" indent="0">
              <a:buNone/>
            </a:pPr>
            <a:endParaRPr lang="de-DE" sz="3200" dirty="0"/>
          </a:p>
          <a:p>
            <a:pPr marL="0" indent="0">
              <a:spcBef>
                <a:spcPts val="0"/>
              </a:spcBef>
              <a:spcAft>
                <a:spcPts val="0"/>
              </a:spcAft>
              <a:buNone/>
            </a:pPr>
            <a:r>
              <a:rPr lang="de-DE" b="1" dirty="0" smtClean="0"/>
              <a:t>Frage:</a:t>
            </a:r>
          </a:p>
          <a:p>
            <a:pPr marL="0" indent="0">
              <a:buNone/>
            </a:pPr>
            <a:r>
              <a:rPr lang="de-DE" dirty="0" smtClean="0"/>
              <a:t>Kann man jetzt entscheiden, </a:t>
            </a:r>
            <a:br>
              <a:rPr lang="de-DE" dirty="0" smtClean="0"/>
            </a:br>
            <a:r>
              <a:rPr lang="de-DE" dirty="0" smtClean="0"/>
              <a:t>bei welchem Test das Bestehen wahrscheinlicher ist?</a:t>
            </a:r>
          </a:p>
        </p:txBody>
      </p:sp>
      <p:sp>
        <p:nvSpPr>
          <p:cNvPr id="2" name="Titel 1"/>
          <p:cNvSpPr>
            <a:spLocks noGrp="1"/>
          </p:cNvSpPr>
          <p:nvPr>
            <p:ph type="title"/>
          </p:nvPr>
        </p:nvSpPr>
        <p:spPr/>
        <p:txBody>
          <a:bodyPr>
            <a:normAutofit fontScale="90000"/>
          </a:bodyPr>
          <a:lstStyle/>
          <a:p>
            <a:r>
              <a:rPr lang="de-DE" dirty="0" smtClean="0"/>
              <a:t>Gruppenarbeitsphase </a:t>
            </a:r>
            <a:r>
              <a:rPr lang="de-DE" smtClean="0"/>
              <a:t>─ halbautomatische </a:t>
            </a:r>
            <a:r>
              <a:rPr lang="de-DE" dirty="0" smtClean="0"/>
              <a:t>Simulation </a:t>
            </a:r>
            <a:endParaRPr lang="de-DE" dirty="0"/>
          </a:p>
        </p:txBody>
      </p:sp>
      <p:sp>
        <p:nvSpPr>
          <p:cNvPr id="7" name="Textfeld 6"/>
          <p:cNvSpPr txBox="1"/>
          <p:nvPr/>
        </p:nvSpPr>
        <p:spPr>
          <a:xfrm>
            <a:off x="5665040" y="5534561"/>
            <a:ext cx="3587480" cy="1323439"/>
          </a:xfrm>
          <a:prstGeom prst="rect">
            <a:avLst/>
          </a:prstGeom>
          <a:noFill/>
        </p:spPr>
        <p:txBody>
          <a:bodyPr wrap="square" rtlCol="0">
            <a:spAutoFit/>
          </a:bodyPr>
          <a:lstStyle/>
          <a:p>
            <a:r>
              <a:rPr lang="de-DE" sz="1600" dirty="0" smtClean="0">
                <a:latin typeface="Calibri" panose="020F0502020204030204" pitchFamily="34" charset="0"/>
              </a:rPr>
              <a:t>Arbeitsblatt:</a:t>
            </a:r>
          </a:p>
          <a:p>
            <a:pPr marL="285750" indent="-285750">
              <a:buFont typeface="Wingdings" panose="05000000000000000000" pitchFamily="2" charset="2"/>
              <a:buChar char="à"/>
            </a:pPr>
            <a:r>
              <a:rPr lang="de-DE" sz="1600" dirty="0" smtClean="0">
                <a:latin typeface="Calibri" panose="020F0502020204030204" pitchFamily="34" charset="0"/>
              </a:rPr>
              <a:t>01_1020_Testproblem_AB_V01.docx  </a:t>
            </a:r>
            <a:r>
              <a:rPr lang="de-DE" sz="1600" dirty="0">
                <a:latin typeface="Calibri" panose="020F0502020204030204" pitchFamily="34" charset="0"/>
              </a:rPr>
              <a:t/>
            </a:r>
            <a:br>
              <a:rPr lang="de-DE" sz="1600" dirty="0">
                <a:latin typeface="Calibri" panose="020F0502020204030204" pitchFamily="34" charset="0"/>
              </a:rPr>
            </a:br>
            <a:r>
              <a:rPr lang="de-DE" sz="1600" dirty="0">
                <a:latin typeface="Calibri" panose="020F0502020204030204" pitchFamily="34" charset="0"/>
              </a:rPr>
              <a:t>Aufgaben </a:t>
            </a:r>
            <a:r>
              <a:rPr lang="de-DE" sz="1600" dirty="0" smtClean="0">
                <a:latin typeface="Calibri" panose="020F0502020204030204" pitchFamily="34" charset="0"/>
              </a:rPr>
              <a:t>4</a:t>
            </a:r>
          </a:p>
          <a:p>
            <a:r>
              <a:rPr lang="de-DE" sz="1600" dirty="0" smtClean="0">
                <a:latin typeface="Calibri" panose="020F0502020204030204" pitchFamily="34" charset="0"/>
              </a:rPr>
              <a:t>GTR-Datei:</a:t>
            </a:r>
            <a:endParaRPr lang="de-DE" sz="1600" dirty="0">
              <a:latin typeface="Calibri" panose="020F0502020204030204" pitchFamily="34" charset="0"/>
            </a:endParaRPr>
          </a:p>
          <a:p>
            <a:pPr marL="285750" indent="-285750">
              <a:buFont typeface="Wingdings" panose="05000000000000000000" pitchFamily="2" charset="2"/>
              <a:buChar char="à"/>
            </a:pPr>
            <a:r>
              <a:rPr lang="de-DE" sz="1600" dirty="0">
                <a:latin typeface="Calibri" panose="020F0502020204030204" pitchFamily="34" charset="0"/>
              </a:rPr>
              <a:t>02_GTR_Sammeln_V01.tns</a:t>
            </a:r>
          </a:p>
        </p:txBody>
      </p:sp>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352539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charset="-128"/>
            </a:endParaRPr>
          </a:p>
        </p:txBody>
      </p:sp>
      <p:sp>
        <p:nvSpPr>
          <p:cNvPr id="12" name="Rechteck 11"/>
          <p:cNvSpPr/>
          <p:nvPr/>
        </p:nvSpPr>
        <p:spPr bwMode="auto">
          <a:xfrm>
            <a:off x="0" y="1268760"/>
            <a:ext cx="7596336"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charset="-128"/>
            </a:endParaRPr>
          </a:p>
        </p:txBody>
      </p:sp>
      <p:sp>
        <p:nvSpPr>
          <p:cNvPr id="14" name="Textplatzhalter 9"/>
          <p:cNvSpPr txBox="1">
            <a:spLocks noGrp="1"/>
          </p:cNvSpPr>
          <p:nvPr>
            <p:ph type="body" sz="quarter" idx="18"/>
          </p:nvPr>
        </p:nvSpPr>
        <p:spPr>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000" baseline="0">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r>
              <a:rPr lang="de-DE" kern="0" dirty="0" smtClean="0"/>
              <a:t>Fortbildungsbaustein 2 | 10/20-Testproblem</a:t>
            </a:r>
            <a:endParaRPr lang="de-DE" kern="0" dirty="0"/>
          </a:p>
        </p:txBody>
      </p:sp>
      <p:sp>
        <p:nvSpPr>
          <p:cNvPr id="8" name="Titel 7"/>
          <p:cNvSpPr>
            <a:spLocks noGrp="1"/>
          </p:cNvSpPr>
          <p:nvPr>
            <p:ph type="title"/>
          </p:nvPr>
        </p:nvSpPr>
        <p:spPr/>
        <p:txBody>
          <a:bodyPr>
            <a:normAutofit/>
          </a:bodyPr>
          <a:lstStyle/>
          <a:p>
            <a:r>
              <a:rPr lang="en-GB" dirty="0" err="1" smtClean="0"/>
              <a:t>Gliederung</a:t>
            </a:r>
            <a:endParaRPr lang="en-GB"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sz="2500" dirty="0" smtClean="0">
                <a:solidFill>
                  <a:srgbClr val="327A86"/>
                </a:solidFill>
              </a:rPr>
              <a:t>Vorwissen der Stochastik aus </a:t>
            </a:r>
            <a:r>
              <a:rPr lang="de-DE" sz="2500" dirty="0">
                <a:solidFill>
                  <a:srgbClr val="327A86"/>
                </a:solidFill>
              </a:rPr>
              <a:t>der Sek I</a:t>
            </a:r>
          </a:p>
          <a:p>
            <a:pPr marL="514350" indent="-514350">
              <a:buClr>
                <a:srgbClr val="327A86"/>
              </a:buClr>
              <a:buAutoNum type="arabicPeriod"/>
            </a:pPr>
            <a:r>
              <a:rPr lang="de-DE" sz="2500" dirty="0"/>
              <a:t>Möglicher Einstieg in die EF: </a:t>
            </a:r>
            <a:r>
              <a:rPr lang="de-DE" sz="2500" dirty="0" smtClean="0"/>
              <a:t>10/20-Testproblem</a:t>
            </a:r>
            <a:endParaRPr lang="de-DE" sz="2500" dirty="0"/>
          </a:p>
          <a:p>
            <a:pPr marL="514350" indent="-514350">
              <a:buClr>
                <a:srgbClr val="327A86"/>
              </a:buClr>
              <a:buAutoNum type="arabicPeriod"/>
            </a:pPr>
            <a:r>
              <a:rPr lang="de-DE" sz="2500" dirty="0" smtClean="0"/>
              <a:t>Nutzen von Simulationen</a:t>
            </a:r>
            <a:endParaRPr lang="de-DE" sz="2500" dirty="0"/>
          </a:p>
        </p:txBody>
      </p:sp>
    </p:spTree>
    <p:extLst>
      <p:ext uri="{BB962C8B-B14F-4D97-AF65-F5344CB8AC3E}">
        <p14:creationId xmlns:p14="http://schemas.microsoft.com/office/powerpoint/2010/main" val="41080928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Inhaltsplatzhalter 5"/>
              <p:cNvSpPr>
                <a:spLocks noGrp="1"/>
              </p:cNvSpPr>
              <p:nvPr>
                <p:ph idx="1"/>
              </p:nvPr>
            </p:nvSpPr>
            <p:spPr/>
            <p:txBody>
              <a:bodyPr/>
              <a:lstStyle/>
              <a:p>
                <a:r>
                  <a:rPr lang="de-DE" dirty="0" smtClean="0"/>
                  <a:t>Eine Aussage zur höheren </a:t>
                </a:r>
                <a:r>
                  <a:rPr lang="de-DE" dirty="0" err="1" smtClean="0"/>
                  <a:t>Bestehensquote</a:t>
                </a:r>
                <a:r>
                  <a:rPr lang="de-DE" dirty="0" smtClean="0"/>
                  <a:t> beim </a:t>
                </a:r>
                <a:br>
                  <a:rPr lang="de-DE" dirty="0" smtClean="0"/>
                </a:br>
                <a:r>
                  <a:rPr lang="de-DE" dirty="0" smtClean="0"/>
                  <a:t>10/20-Testproblem ist bei kleinen </a:t>
                </a:r>
                <a14:m>
                  <m:oMath xmlns:m="http://schemas.openxmlformats.org/officeDocument/2006/math">
                    <m:r>
                      <a:rPr lang="de-DE" i="1" dirty="0" smtClean="0">
                        <a:latin typeface="Cambria Math" panose="02040503050406030204" pitchFamily="18" charset="0"/>
                      </a:rPr>
                      <m:t>𝑛</m:t>
                    </m:r>
                  </m:oMath>
                </a14:m>
                <a:r>
                  <a:rPr lang="de-DE" dirty="0" smtClean="0"/>
                  <a:t> (10 Testwiederholungen) nicht eindeutig möglich. </a:t>
                </a:r>
              </a:p>
              <a:p>
                <a:r>
                  <a:rPr lang="de-DE" dirty="0" smtClean="0"/>
                  <a:t>Die Anzahl der Wiederholungen lässt sich steigern </a:t>
                </a:r>
              </a:p>
              <a:p>
                <a:pPr lvl="1"/>
                <a:r>
                  <a:rPr lang="de-DE" sz="2000" dirty="0" smtClean="0"/>
                  <a:t>bei 30 </a:t>
                </a:r>
                <a:r>
                  <a:rPr lang="de-DE" sz="2000" dirty="0"/>
                  <a:t>Schülerinnen und Schüler </a:t>
                </a:r>
                <a:r>
                  <a:rPr lang="de-DE" sz="2000" dirty="0" smtClean="0"/>
                  <a:t>auf ca. </a:t>
                </a:r>
                <a14:m>
                  <m:oMath xmlns:m="http://schemas.openxmlformats.org/officeDocument/2006/math">
                    <m:r>
                      <a:rPr lang="de-DE" sz="2000" b="0" i="1" smtClean="0">
                        <a:latin typeface="Cambria Math" panose="02040503050406030204" pitchFamily="18" charset="0"/>
                      </a:rPr>
                      <m:t>10</m:t>
                    </m:r>
                    <m:r>
                      <a:rPr lang="de-DE" sz="2000" b="0" i="1" smtClean="0">
                        <a:latin typeface="Cambria Math" panose="02040503050406030204" pitchFamily="18" charset="0"/>
                        <a:ea typeface="Cambria Math" panose="02040503050406030204" pitchFamily="18" charset="0"/>
                      </a:rPr>
                      <m:t>∙30</m:t>
                    </m:r>
                    <m:r>
                      <a:rPr lang="de-DE" sz="2000" b="0" i="0" smtClean="0">
                        <a:latin typeface="Cambria Math" panose="02040503050406030204" pitchFamily="18" charset="0"/>
                        <a:ea typeface="Cambria Math" panose="02040503050406030204" pitchFamily="18" charset="0"/>
                      </a:rPr>
                      <m:t>=300</m:t>
                    </m:r>
                  </m:oMath>
                </a14:m>
                <a:endParaRPr lang="de-DE" sz="2000" b="0" dirty="0" smtClean="0">
                  <a:ea typeface="Cambria Math" panose="02040503050406030204" pitchFamily="18" charset="0"/>
                </a:endParaRPr>
              </a:p>
              <a:p>
                <a:r>
                  <a:rPr lang="de-DE" dirty="0" smtClean="0">
                    <a:latin typeface="Cambria Math" panose="02040503050406030204" pitchFamily="18" charset="0"/>
                    <a:ea typeface="Cambria Math" panose="02040503050406030204" pitchFamily="18" charset="0"/>
                    <a:sym typeface="Wingdings"/>
                  </a:rPr>
                  <a:t>⇒ </a:t>
                </a:r>
                <a:r>
                  <a:rPr lang="de-DE" dirty="0" smtClean="0">
                    <a:sym typeface="Wingdings"/>
                  </a:rPr>
                  <a:t>Einsatz eines digitalen Werkzeugs und Zusammenfassen der  </a:t>
                </a:r>
                <a:br>
                  <a:rPr lang="de-DE" dirty="0" smtClean="0">
                    <a:sym typeface="Wingdings"/>
                  </a:rPr>
                </a:br>
                <a:r>
                  <a:rPr lang="de-DE" dirty="0" smtClean="0">
                    <a:sym typeface="Wingdings"/>
                  </a:rPr>
                  <a:t>    Ergebnisse </a:t>
                </a:r>
              </a:p>
              <a:p>
                <a:pPr marL="0" indent="0">
                  <a:buNone/>
                </a:pPr>
                <a:endParaRPr lang="de-DE" sz="1600" dirty="0" smtClean="0">
                  <a:sym typeface="Wingdings"/>
                </a:endParaRPr>
              </a:p>
              <a:p>
                <a:pPr marL="400950" lvl="1" indent="0">
                  <a:buNone/>
                </a:pPr>
                <a:r>
                  <a:rPr lang="de-DE" sz="2000" dirty="0" smtClean="0">
                    <a:sym typeface="Wingdings"/>
                  </a:rPr>
                  <a:t>Um genauere Aussagen treffen zu können, sollte man digitale Werkzeuge einsetzen, um das </a:t>
                </a:r>
                <a14:m>
                  <m:oMath xmlns:m="http://schemas.openxmlformats.org/officeDocument/2006/math">
                    <m:r>
                      <a:rPr lang="de-DE" sz="2000" b="0" i="1" smtClean="0">
                        <a:latin typeface="Cambria Math" panose="02040503050406030204" pitchFamily="18" charset="0"/>
                        <a:sym typeface="Wingdings"/>
                      </a:rPr>
                      <m:t>𝑛</m:t>
                    </m:r>
                  </m:oMath>
                </a14:m>
                <a:r>
                  <a:rPr lang="de-DE" sz="2000" dirty="0" smtClean="0">
                    <a:sym typeface="Wingdings"/>
                  </a:rPr>
                  <a:t> noch weiter zu erhöhen und um so das </a:t>
                </a:r>
                <a:r>
                  <a:rPr lang="de-DE" sz="2000" b="1" dirty="0" smtClean="0">
                    <a:sym typeface="Wingdings"/>
                  </a:rPr>
                  <a:t>empirische Gesetz der großen Zahl </a:t>
                </a:r>
                <a:r>
                  <a:rPr lang="de-DE" sz="2000" dirty="0" smtClean="0">
                    <a:sym typeface="Wingdings"/>
                  </a:rPr>
                  <a:t>ausnutzen zu können.</a:t>
                </a:r>
              </a:p>
              <a:p>
                <a:pPr marL="0" indent="0">
                  <a:buNone/>
                </a:pPr>
                <a:endParaRPr lang="de-DE" sz="1200" strike="sngStrike" dirty="0" smtClean="0"/>
              </a:p>
              <a:p>
                <a:endParaRPr lang="de-DE" dirty="0"/>
              </a:p>
            </p:txBody>
          </p:sp>
        </mc:Choice>
        <mc:Fallback>
          <p:sp>
            <p:nvSpPr>
              <p:cNvPr id="6" name="Inhaltsplatzhalter 5"/>
              <p:cNvSpPr>
                <a:spLocks noGrp="1" noRot="1" noChangeAspect="1" noMove="1" noResize="1" noEditPoints="1" noAdjustHandles="1" noChangeArrowheads="1" noChangeShapeType="1" noTextEdit="1"/>
              </p:cNvSpPr>
              <p:nvPr>
                <p:ph idx="1"/>
              </p:nvPr>
            </p:nvSpPr>
            <p:spPr>
              <a:blipFill>
                <a:blip r:embed="rId3"/>
                <a:stretch>
                  <a:fillRect l="-651" t="-1469"/>
                </a:stretch>
              </a:blipFill>
            </p:spPr>
            <p:txBody>
              <a:bodyPr/>
              <a:lstStyle/>
              <a:p>
                <a:r>
                  <a:rPr lang="de-DE">
                    <a:noFill/>
                  </a:rPr>
                  <a:t> </a:t>
                </a:r>
              </a:p>
            </p:txBody>
          </p:sp>
        </mc:Fallback>
      </mc:AlternateContent>
      <p:sp>
        <p:nvSpPr>
          <p:cNvPr id="2" name="Titel 1"/>
          <p:cNvSpPr>
            <a:spLocks noGrp="1"/>
          </p:cNvSpPr>
          <p:nvPr>
            <p:ph type="title"/>
          </p:nvPr>
        </p:nvSpPr>
        <p:spPr/>
        <p:txBody>
          <a:bodyPr>
            <a:normAutofit fontScale="90000"/>
          </a:bodyPr>
          <a:lstStyle/>
          <a:p>
            <a:r>
              <a:rPr lang="de-DE" dirty="0" smtClean="0"/>
              <a:t>Erstes Fazit: halbautomatische Simulation</a:t>
            </a:r>
            <a:endParaRPr lang="de-DE" dirty="0"/>
          </a:p>
        </p:txBody>
      </p:sp>
      <p:sp>
        <p:nvSpPr>
          <p:cNvPr id="3" name="Textplatzhalter 2"/>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27319424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369394" y="908720"/>
            <a:ext cx="9363974" cy="1944216"/>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3" name="Inhaltsplatzhalter 2"/>
          <p:cNvSpPr>
            <a:spLocks noGrp="1"/>
          </p:cNvSpPr>
          <p:nvPr>
            <p:ph idx="1"/>
          </p:nvPr>
        </p:nvSpPr>
        <p:spPr>
          <a:xfrm>
            <a:off x="309712" y="1085588"/>
            <a:ext cx="8424936" cy="1767348"/>
          </a:xfrm>
        </p:spPr>
        <p:txBody>
          <a:bodyPr/>
          <a:lstStyle/>
          <a:p>
            <a:pPr marL="0" indent="0">
              <a:buNone/>
            </a:pPr>
            <a:r>
              <a:rPr lang="de-DE" b="1" dirty="0" smtClean="0"/>
              <a:t>Partnerarbeit: Simulationserstellung:</a:t>
            </a:r>
          </a:p>
          <a:p>
            <a:pPr marL="0" indent="0">
              <a:buNone/>
            </a:pPr>
            <a:r>
              <a:rPr lang="de-DE" dirty="0" smtClean="0"/>
              <a:t>Erstellen Sie mit Hilfe der Anleitungen eine vollständige Simulation des </a:t>
            </a:r>
            <a:r>
              <a:rPr lang="de-DE" dirty="0" smtClean="0"/>
              <a:t/>
            </a:r>
            <a:br>
              <a:rPr lang="de-DE" dirty="0" smtClean="0"/>
            </a:br>
            <a:r>
              <a:rPr lang="de-DE" dirty="0" smtClean="0"/>
              <a:t>10/20-Testproblems</a:t>
            </a:r>
            <a:r>
              <a:rPr lang="de-DE" dirty="0" smtClean="0"/>
              <a:t>.</a:t>
            </a:r>
          </a:p>
          <a:p>
            <a:pPr marL="0" indent="0">
              <a:buNone/>
            </a:pPr>
            <a:r>
              <a:rPr lang="de-DE" dirty="0" smtClean="0"/>
              <a:t>Nutzen Sie gegebenenfalls die ausgeteilten Dateien.</a:t>
            </a:r>
          </a:p>
          <a:p>
            <a:pPr marL="0" indent="0">
              <a:buNone/>
            </a:pPr>
            <a:endParaRPr lang="de-DE" dirty="0"/>
          </a:p>
          <a:p>
            <a:pPr marL="0" indent="0">
              <a:buNone/>
            </a:pPr>
            <a:endParaRPr lang="de-DE" dirty="0" smtClean="0"/>
          </a:p>
          <a:p>
            <a:pPr marL="0" indent="0">
              <a:buNone/>
            </a:pPr>
            <a:endParaRPr lang="de-DE" dirty="0" smtClean="0"/>
          </a:p>
          <a:p>
            <a:pPr marL="0" indent="0">
              <a:buNone/>
            </a:pPr>
            <a:endParaRPr lang="de-DE" dirty="0" smtClean="0"/>
          </a:p>
        </p:txBody>
      </p:sp>
      <p:sp>
        <p:nvSpPr>
          <p:cNvPr id="6" name="Titel 5"/>
          <p:cNvSpPr>
            <a:spLocks noGrp="1"/>
          </p:cNvSpPr>
          <p:nvPr>
            <p:ph type="title"/>
          </p:nvPr>
        </p:nvSpPr>
        <p:spPr>
          <a:xfrm>
            <a:off x="323528" y="417587"/>
            <a:ext cx="8820472" cy="490861"/>
          </a:xfrm>
        </p:spPr>
        <p:txBody>
          <a:bodyPr>
            <a:noAutofit/>
          </a:bodyPr>
          <a:lstStyle/>
          <a:p>
            <a:r>
              <a:rPr lang="de-DE" sz="2400" dirty="0" smtClean="0"/>
              <a:t>2. </a:t>
            </a:r>
            <a:r>
              <a:rPr lang="de-DE" sz="2400" dirty="0"/>
              <a:t>Praxisphase: </a:t>
            </a:r>
            <a:r>
              <a:rPr lang="de-DE" sz="2400" dirty="0" smtClean="0"/>
              <a:t>vollautomatische </a:t>
            </a:r>
            <a:r>
              <a:rPr lang="de-DE" sz="2400" dirty="0"/>
              <a:t>Simulation des 10/20-Testproblem</a:t>
            </a:r>
          </a:p>
        </p:txBody>
      </p:sp>
      <mc:AlternateContent xmlns:mc="http://schemas.openxmlformats.org/markup-compatibility/2006" xmlns:a14="http://schemas.microsoft.com/office/drawing/2010/main">
        <mc:Choice Requires="a14">
          <p:sp>
            <p:nvSpPr>
              <p:cNvPr id="4" name="Rechteck 3"/>
              <p:cNvSpPr/>
              <p:nvPr/>
            </p:nvSpPr>
            <p:spPr>
              <a:xfrm>
                <a:off x="4498185" y="3051892"/>
                <a:ext cx="4608512" cy="1569660"/>
              </a:xfrm>
              <a:prstGeom prst="rect">
                <a:avLst/>
              </a:prstGeom>
            </p:spPr>
            <p:txBody>
              <a:bodyPr wrap="square">
                <a:spAutoFit/>
              </a:bodyPr>
              <a:lstStyle/>
              <a:p>
                <a:pPr marL="0" indent="0">
                  <a:buNone/>
                </a:pPr>
                <a:r>
                  <a:rPr lang="de-DE" sz="1600" dirty="0" smtClean="0">
                    <a:latin typeface="Calibri" panose="020F0502020204030204" pitchFamily="34" charset="0"/>
                    <a:cs typeface="Calibri" panose="020F0502020204030204" pitchFamily="34" charset="0"/>
                    <a:sym typeface="Wingdings" panose="05000000000000000000" pitchFamily="2" charset="2"/>
                  </a:rPr>
                  <a:t>Anleitung: </a:t>
                </a:r>
              </a:p>
              <a:p>
                <a:pPr marL="0" indent="0">
                  <a:buNone/>
                </a:pPr>
                <a:r>
                  <a:rPr lang="de-DE" sz="1600" dirty="0">
                    <a:latin typeface="Calibri" panose="020F0502020204030204" pitchFamily="34" charset="0"/>
                    <a:cs typeface="Calibri" panose="020F0502020204030204" pitchFamily="34" charset="0"/>
                    <a:sym typeface="Wingdings" panose="05000000000000000000" pitchFamily="2" charset="2"/>
                  </a:rPr>
                  <a:t></a:t>
                </a:r>
                <a:r>
                  <a:rPr lang="de-DE" sz="1600" dirty="0" smtClean="0">
                    <a:latin typeface="Calibri" panose="020F0502020204030204" pitchFamily="34" charset="0"/>
                    <a:cs typeface="Calibri" panose="020F0502020204030204" pitchFamily="34" charset="0"/>
                    <a:sym typeface="Wingdings" panose="05000000000000000000" pitchFamily="2" charset="2"/>
                  </a:rPr>
                  <a:t>03_1020_Testproblem_Anleitung_CASIO_Voll.docx</a:t>
                </a:r>
              </a:p>
              <a:p>
                <a:pPr marL="0" indent="0">
                  <a:buNone/>
                </a:pPr>
                <a:r>
                  <a:rPr lang="de-DE" sz="1600" dirty="0" smtClean="0">
                    <a:latin typeface="Calibri" panose="020F0502020204030204" pitchFamily="34" charset="0"/>
                    <a:cs typeface="Calibri" panose="020F0502020204030204" pitchFamily="34" charset="0"/>
                    <a:sym typeface="Wingdings" panose="05000000000000000000" pitchFamily="2" charset="2"/>
                  </a:rPr>
                  <a:t>03_1020_Testproblem_Anleitung_TI_Voll.docx</a:t>
                </a:r>
              </a:p>
              <a:p>
                <a:pPr marL="0" indent="0">
                  <a:buNone/>
                </a:pPr>
                <a:r>
                  <a:rPr lang="de-DE" sz="1600" dirty="0" smtClean="0">
                    <a:latin typeface="Calibri" panose="020F0502020204030204" pitchFamily="34" charset="0"/>
                    <a:cs typeface="Calibri" panose="020F0502020204030204" pitchFamily="34" charset="0"/>
                    <a:sym typeface="Wingdings" panose="05000000000000000000" pitchFamily="2" charset="2"/>
                  </a:rPr>
                  <a:t>GTR-Dateien:</a:t>
                </a:r>
              </a:p>
              <a:p>
                <a:pPr marL="0" indent="0">
                  <a:buNone/>
                </a:pPr>
                <a:r>
                  <a:rPr lang="de-DE" sz="1600" dirty="0" smtClean="0">
                    <a:latin typeface="Calibri" panose="020F0502020204030204" pitchFamily="34" charset="0"/>
                    <a:cs typeface="Calibri" panose="020F0502020204030204" pitchFamily="34" charset="0"/>
                    <a:sym typeface="Wingdings" panose="05000000000000000000" pitchFamily="2" charset="2"/>
                  </a:rPr>
                  <a:t></a:t>
                </a:r>
                <a:r>
                  <a:rPr lang="de-DE" sz="1600" dirty="0">
                    <a:latin typeface="Calibri" panose="020F0502020204030204" pitchFamily="34" charset="0"/>
                    <a:cs typeface="Calibri" panose="020F0502020204030204" pitchFamily="34" charset="0"/>
                  </a:rPr>
                  <a:t>03_GTR_TI_10_20_voll.tns (</a:t>
                </a:r>
                <a:r>
                  <a:rPr lang="de-DE" sz="1600" dirty="0" err="1">
                    <a:latin typeface="Calibri" panose="020F0502020204030204" pitchFamily="34" charset="0"/>
                    <a:cs typeface="Calibri" panose="020F0502020204030204" pitchFamily="34" charset="0"/>
                  </a:rPr>
                  <a:t>Ti</a:t>
                </a:r>
                <a:r>
                  <a:rPr lang="de-DE" sz="1600" dirty="0">
                    <a:latin typeface="Calibri" panose="020F0502020204030204" pitchFamily="34" charset="0"/>
                    <a:cs typeface="Calibri" panose="020F0502020204030204" pitchFamily="34" charset="0"/>
                  </a:rPr>
                  <a:t> </a:t>
                </a:r>
                <a14:m>
                  <m:oMath xmlns:m="http://schemas.openxmlformats.org/officeDocument/2006/math">
                    <m:r>
                      <a:rPr lang="de-DE" sz="1600" i="1" dirty="0" smtClean="0">
                        <a:latin typeface="Cambria Math" panose="02040503050406030204" pitchFamily="18" charset="0"/>
                        <a:cs typeface="Calibri" panose="020F0502020204030204" pitchFamily="34" charset="0"/>
                      </a:rPr>
                      <m:t>𝑛</m:t>
                    </m:r>
                    <m:r>
                      <a:rPr lang="de-DE" sz="1600" i="1" dirty="0" smtClean="0">
                        <a:latin typeface="Cambria Math" panose="02040503050406030204" pitchFamily="18" charset="0"/>
                        <a:cs typeface="Calibri" panose="020F0502020204030204" pitchFamily="34" charset="0"/>
                      </a:rPr>
                      <m:t>=2500</m:t>
                    </m:r>
                  </m:oMath>
                </a14:m>
                <a:r>
                  <a:rPr lang="de-DE" sz="1600" dirty="0">
                    <a:latin typeface="Calibri" panose="020F0502020204030204" pitchFamily="34" charset="0"/>
                    <a:cs typeface="Calibri" panose="020F0502020204030204" pitchFamily="34" charset="0"/>
                  </a:rPr>
                  <a:t>)</a:t>
                </a:r>
              </a:p>
              <a:p>
                <a:pPr marL="0" indent="0">
                  <a:buNone/>
                </a:pPr>
                <a:r>
                  <a:rPr lang="de-DE" sz="1600" dirty="0" smtClean="0">
                    <a:latin typeface="Calibri" panose="020F0502020204030204" pitchFamily="34" charset="0"/>
                    <a:cs typeface="Calibri" panose="020F0502020204030204" pitchFamily="34" charset="0"/>
                    <a:sym typeface="Wingdings" panose="05000000000000000000" pitchFamily="2" charset="2"/>
                  </a:rPr>
                  <a:t></a:t>
                </a:r>
                <a:r>
                  <a:rPr lang="de-DE" sz="1600" dirty="0" smtClean="0">
                    <a:latin typeface="Calibri" panose="020F0502020204030204" pitchFamily="34" charset="0"/>
                    <a:cs typeface="Calibri" panose="020F0502020204030204" pitchFamily="34" charset="0"/>
                  </a:rPr>
                  <a:t>1020.g3m </a:t>
                </a:r>
                <a:r>
                  <a:rPr lang="de-DE" sz="1600" dirty="0">
                    <a:latin typeface="Calibri" panose="020F0502020204030204" pitchFamily="34" charset="0"/>
                    <a:cs typeface="Calibri" panose="020F0502020204030204" pitchFamily="34" charset="0"/>
                  </a:rPr>
                  <a:t>(Casio </a:t>
                </a:r>
                <a14:m>
                  <m:oMath xmlns:m="http://schemas.openxmlformats.org/officeDocument/2006/math">
                    <m:r>
                      <a:rPr lang="de-DE" sz="1600" i="1" dirty="0" smtClean="0">
                        <a:latin typeface="Cambria Math" panose="02040503050406030204" pitchFamily="18" charset="0"/>
                        <a:cs typeface="Calibri" panose="020F0502020204030204" pitchFamily="34" charset="0"/>
                      </a:rPr>
                      <m:t>𝑛</m:t>
                    </m:r>
                    <m:r>
                      <a:rPr lang="de-DE" sz="1600" i="1" dirty="0" smtClean="0">
                        <a:latin typeface="Cambria Math" panose="02040503050406030204" pitchFamily="18" charset="0"/>
                        <a:cs typeface="Calibri" panose="020F0502020204030204" pitchFamily="34" charset="0"/>
                      </a:rPr>
                      <m:t>=250</m:t>
                    </m:r>
                  </m:oMath>
                </a14:m>
                <a:r>
                  <a:rPr lang="de-DE" sz="1600" dirty="0">
                    <a:latin typeface="Calibri" panose="020F0502020204030204" pitchFamily="34" charset="0"/>
                    <a:cs typeface="Calibri" panose="020F0502020204030204" pitchFamily="34" charset="0"/>
                  </a:rPr>
                  <a:t>)</a:t>
                </a:r>
              </a:p>
            </p:txBody>
          </p:sp>
        </mc:Choice>
        <mc:Fallback xmlns="">
          <p:sp>
            <p:nvSpPr>
              <p:cNvPr id="4" name="Rechteck 3"/>
              <p:cNvSpPr>
                <a:spLocks noRot="1" noChangeAspect="1" noMove="1" noResize="1" noEditPoints="1" noAdjustHandles="1" noChangeArrowheads="1" noChangeShapeType="1" noTextEdit="1"/>
              </p:cNvSpPr>
              <p:nvPr/>
            </p:nvSpPr>
            <p:spPr>
              <a:xfrm>
                <a:off x="4498185" y="3051892"/>
                <a:ext cx="4608512" cy="1569660"/>
              </a:xfrm>
              <a:prstGeom prst="rect">
                <a:avLst/>
              </a:prstGeom>
              <a:blipFill>
                <a:blip r:embed="rId3"/>
                <a:stretch>
                  <a:fillRect l="-794" t="-1167" b="-4280"/>
                </a:stretch>
              </a:blipFill>
            </p:spPr>
            <p:txBody>
              <a:bodyPr/>
              <a:lstStyle/>
              <a:p>
                <a:r>
                  <a:rPr lang="de-DE">
                    <a:noFill/>
                  </a:rPr>
                  <a:t> </a:t>
                </a:r>
              </a:p>
            </p:txBody>
          </p:sp>
        </mc:Fallback>
      </mc:AlternateContent>
      <mc:AlternateContent xmlns:mc="http://schemas.openxmlformats.org/markup-compatibility/2006">
        <mc:Choice xmlns:a14="http://schemas.microsoft.com/office/drawing/2010/main" Requires="a14">
          <p:sp>
            <p:nvSpPr>
              <p:cNvPr id="5" name="Rechteck 4"/>
              <p:cNvSpPr/>
              <p:nvPr/>
            </p:nvSpPr>
            <p:spPr>
              <a:xfrm>
                <a:off x="80882" y="4692564"/>
                <a:ext cx="8982236" cy="1785104"/>
              </a:xfrm>
              <a:prstGeom prst="rect">
                <a:avLst/>
              </a:prstGeom>
              <a:solidFill>
                <a:srgbClr val="F1A63F">
                  <a:alpha val="50000"/>
                </a:srgbClr>
              </a:solidFill>
            </p:spPr>
            <p:txBody>
              <a:bodyPr wrap="square">
                <a:spAutoFit/>
              </a:bodyPr>
              <a:lstStyle/>
              <a:p>
                <a:pPr marL="0" indent="0" algn="just">
                  <a:buNone/>
                </a:pPr>
                <a:r>
                  <a:rPr lang="de-DE" sz="2200" b="1" dirty="0" smtClean="0">
                    <a:latin typeface="Calibri" panose="020F0502020204030204" pitchFamily="34" charset="0"/>
                    <a:cs typeface="Calibri" panose="020F0502020204030204" pitchFamily="34" charset="0"/>
                  </a:rPr>
                  <a:t>Hinweis: </a:t>
                </a:r>
              </a:p>
              <a:p>
                <a:pPr marL="0" indent="0" algn="just">
                  <a:buNone/>
                </a:pPr>
                <a:r>
                  <a:rPr lang="de-DE" sz="2200" dirty="0" smtClean="0">
                    <a:latin typeface="Calibri" panose="020F0502020204030204" pitchFamily="34" charset="0"/>
                    <a:cs typeface="Calibri" panose="020F0502020204030204" pitchFamily="34" charset="0"/>
                  </a:rPr>
                  <a:t>Hierbei </a:t>
                </a:r>
                <a:r>
                  <a:rPr lang="de-DE" sz="2200" dirty="0">
                    <a:latin typeface="Calibri" panose="020F0502020204030204" pitchFamily="34" charset="0"/>
                    <a:cs typeface="Calibri" panose="020F0502020204030204" pitchFamily="34" charset="0"/>
                  </a:rPr>
                  <a:t>ist es </a:t>
                </a:r>
                <a:r>
                  <a:rPr lang="de-DE" sz="2200" dirty="0" smtClean="0">
                    <a:latin typeface="Calibri" panose="020F0502020204030204" pitchFamily="34" charset="0"/>
                    <a:cs typeface="Calibri" panose="020F0502020204030204" pitchFamily="34" charset="0"/>
                  </a:rPr>
                  <a:t>sinnvoll, </a:t>
                </a:r>
                <a:r>
                  <a:rPr lang="de-DE" sz="2200" dirty="0">
                    <a:latin typeface="Calibri" panose="020F0502020204030204" pitchFamily="34" charset="0"/>
                    <a:cs typeface="Calibri" panose="020F0502020204030204" pitchFamily="34" charset="0"/>
                  </a:rPr>
                  <a:t>große Stichproben (</a:t>
                </a:r>
                <a14:m>
                  <m:oMath xmlns:m="http://schemas.openxmlformats.org/officeDocument/2006/math">
                    <m:r>
                      <a:rPr lang="de-DE" sz="2200" i="1">
                        <a:latin typeface="Cambria Math" panose="02040503050406030204" pitchFamily="18" charset="0"/>
                      </a:rPr>
                      <m:t>𝑛</m:t>
                    </m:r>
                    <m:r>
                      <a:rPr lang="de-DE" sz="2200" i="1">
                        <a:latin typeface="Cambria Math" panose="02040503050406030204" pitchFamily="18" charset="0"/>
                      </a:rPr>
                      <m:t>&gt;2000)</m:t>
                    </m:r>
                  </m:oMath>
                </a14:m>
                <a:r>
                  <a:rPr lang="de-DE" sz="2200" dirty="0">
                    <a:latin typeface="Calibri" panose="020F0502020204030204" pitchFamily="34" charset="0"/>
                    <a:cs typeface="Calibri" panose="020F0502020204030204" pitchFamily="34" charset="0"/>
                  </a:rPr>
                  <a:t> zu erstellen. Dies ist mit dem CASIO </a:t>
                </a:r>
                <a:r>
                  <a:rPr lang="de-DE" sz="2200" dirty="0" smtClean="0">
                    <a:latin typeface="Calibri" panose="020F0502020204030204" pitchFamily="34" charset="0"/>
                    <a:cs typeface="Calibri" panose="020F0502020204030204" pitchFamily="34" charset="0"/>
                  </a:rPr>
                  <a:t>fx-CG20/CG50 </a:t>
                </a:r>
                <a:r>
                  <a:rPr lang="de-DE" sz="2200" dirty="0">
                    <a:latin typeface="Calibri" panose="020F0502020204030204" pitchFamily="34" charset="0"/>
                    <a:cs typeface="Calibri" panose="020F0502020204030204" pitchFamily="34" charset="0"/>
                  </a:rPr>
                  <a:t>nicht möglich </a:t>
                </a:r>
                <a14:m>
                  <m:oMath xmlns:m="http://schemas.openxmlformats.org/officeDocument/2006/math">
                    <m:d>
                      <m:dPr>
                        <m:ctrlPr>
                          <a:rPr lang="de-DE" sz="2200" i="1" dirty="0">
                            <a:latin typeface="Cambria Math" panose="02040503050406030204" pitchFamily="18" charset="0"/>
                          </a:rPr>
                        </m:ctrlPr>
                      </m:dPr>
                      <m:e>
                        <m:func>
                          <m:funcPr>
                            <m:ctrlPr>
                              <a:rPr lang="de-DE" sz="2200" i="1" dirty="0">
                                <a:latin typeface="Cambria Math" panose="02040503050406030204" pitchFamily="18" charset="0"/>
                              </a:rPr>
                            </m:ctrlPr>
                          </m:funcPr>
                          <m:fName>
                            <m:r>
                              <m:rPr>
                                <m:sty m:val="p"/>
                              </m:rPr>
                              <a:rPr lang="de-DE" sz="2200" dirty="0" err="1">
                                <a:latin typeface="Cambria Math" panose="02040503050406030204" pitchFamily="18" charset="0"/>
                              </a:rPr>
                              <m:t>max</m:t>
                            </m:r>
                            <m:r>
                              <a:rPr lang="de-DE" sz="2200" b="0" i="1" dirty="0" smtClean="0">
                                <a:latin typeface="Cambria Math" panose="02040503050406030204" pitchFamily="18" charset="0"/>
                              </a:rPr>
                              <m:t>.</m:t>
                            </m:r>
                          </m:fName>
                          <m:e>
                            <m:r>
                              <a:rPr lang="de-DE" sz="2200" i="1" dirty="0">
                                <a:latin typeface="Cambria Math" panose="02040503050406030204" pitchFamily="18" charset="0"/>
                              </a:rPr>
                              <m:t>𝑛</m:t>
                            </m:r>
                          </m:e>
                        </m:func>
                        <m:r>
                          <a:rPr lang="de-DE" sz="2200" i="1" dirty="0">
                            <a:latin typeface="Cambria Math" panose="02040503050406030204" pitchFamily="18" charset="0"/>
                          </a:rPr>
                          <m:t>=250</m:t>
                        </m:r>
                      </m:e>
                    </m:d>
                  </m:oMath>
                </a14:m>
                <a:r>
                  <a:rPr lang="de-DE" sz="2200" dirty="0">
                    <a:latin typeface="Calibri" panose="020F0502020204030204" pitchFamily="34" charset="0"/>
                    <a:cs typeface="Calibri" panose="020F0502020204030204" pitchFamily="34" charset="0"/>
                  </a:rPr>
                  <a:t>. Wir </a:t>
                </a:r>
                <a:r>
                  <a:rPr lang="de-DE" sz="2200" dirty="0" smtClean="0">
                    <a:latin typeface="Calibri" panose="020F0502020204030204" pitchFamily="34" charset="0"/>
                    <a:cs typeface="Calibri" panose="020F0502020204030204" pitchFamily="34" charset="0"/>
                  </a:rPr>
                  <a:t>empfehlen, </a:t>
                </a:r>
                <a:r>
                  <a:rPr lang="de-DE" sz="2200" dirty="0">
                    <a:latin typeface="Calibri" panose="020F0502020204030204" pitchFamily="34" charset="0"/>
                    <a:cs typeface="Calibri" panose="020F0502020204030204" pitchFamily="34" charset="0"/>
                  </a:rPr>
                  <a:t>mit mehreren Geräten 250 Durchführungen zu simulieren und sie dann zu </a:t>
                </a:r>
                <a:r>
                  <a:rPr lang="de-DE" sz="2200" dirty="0" smtClean="0">
                    <a:latin typeface="Calibri" panose="020F0502020204030204" pitchFamily="34" charset="0"/>
                    <a:cs typeface="Calibri" panose="020F0502020204030204" pitchFamily="34" charset="0"/>
                  </a:rPr>
                  <a:t>sammeln, </a:t>
                </a:r>
                <a:r>
                  <a:rPr lang="de-DE" sz="2200" dirty="0">
                    <a:latin typeface="Calibri" panose="020F0502020204030204" pitchFamily="34" charset="0"/>
                    <a:cs typeface="Calibri" panose="020F0502020204030204" pitchFamily="34" charset="0"/>
                  </a:rPr>
                  <a:t>um die Stichprobe zu erhöhen. </a:t>
                </a:r>
              </a:p>
            </p:txBody>
          </p:sp>
        </mc:Choice>
        <mc:Fallback>
          <p:sp>
            <p:nvSpPr>
              <p:cNvPr id="5" name="Rechteck 4"/>
              <p:cNvSpPr>
                <a:spLocks noRot="1" noChangeAspect="1" noMove="1" noResize="1" noEditPoints="1" noAdjustHandles="1" noChangeArrowheads="1" noChangeShapeType="1" noTextEdit="1"/>
              </p:cNvSpPr>
              <p:nvPr/>
            </p:nvSpPr>
            <p:spPr>
              <a:xfrm>
                <a:off x="80882" y="4692564"/>
                <a:ext cx="8982236" cy="1785104"/>
              </a:xfrm>
              <a:prstGeom prst="rect">
                <a:avLst/>
              </a:prstGeom>
              <a:blipFill>
                <a:blip r:embed="rId4"/>
                <a:stretch>
                  <a:fillRect l="-882" t="-2389" r="-814" b="-5802"/>
                </a:stretch>
              </a:blipFill>
            </p:spPr>
            <p:txBody>
              <a:bodyPr/>
              <a:lstStyle/>
              <a:p>
                <a:r>
                  <a:rPr lang="de-DE">
                    <a:noFill/>
                  </a:rPr>
                  <a:t> </a:t>
                </a:r>
              </a:p>
            </p:txBody>
          </p:sp>
        </mc:Fallback>
      </mc:AlternateContent>
      <p:sp>
        <p:nvSpPr>
          <p:cNvPr id="2" name="Textplatzhalter 1"/>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4441904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Inhaltsplatzhalter 2"/>
              <p:cNvSpPr>
                <a:spLocks noGrp="1"/>
              </p:cNvSpPr>
              <p:nvPr>
                <p:ph idx="1"/>
              </p:nvPr>
            </p:nvSpPr>
            <p:spPr>
              <a:xfrm>
                <a:off x="323528" y="2204864"/>
                <a:ext cx="8820472" cy="4248472"/>
              </a:xfrm>
            </p:spPr>
            <p:txBody>
              <a:bodyPr anchor="t"/>
              <a:lstStyle/>
              <a:p>
                <a:pPr marL="0" indent="0">
                  <a:buNone/>
                </a:pPr>
                <a:r>
                  <a:rPr lang="de-DE" dirty="0" smtClean="0"/>
                  <a:t>Die </a:t>
                </a:r>
                <a:r>
                  <a:rPr lang="de-DE" dirty="0" err="1"/>
                  <a:t>Bestehensquote</a:t>
                </a:r>
                <a:r>
                  <a:rPr lang="de-DE" dirty="0"/>
                  <a:t> </a:t>
                </a:r>
                <a:r>
                  <a:rPr lang="de-DE" dirty="0" smtClean="0"/>
                  <a:t>bei unseren 2500 Simulationen in Prozent:</a:t>
                </a:r>
              </a:p>
              <a:p>
                <a:pPr marL="0" indent="0" algn="ctr">
                  <a:buNone/>
                </a:pPr>
                <a:r>
                  <a:rPr lang="de-DE" sz="1800" dirty="0" smtClean="0"/>
                  <a:t>10er-Test (simuliert): 38,8 %</a:t>
                </a:r>
              </a:p>
              <a:p>
                <a:pPr marL="0" indent="0" algn="ctr">
                  <a:buNone/>
                </a:pPr>
                <a:r>
                  <a:rPr lang="de-DE" sz="1800" dirty="0" smtClean="0"/>
                  <a:t>20er-Test (</a:t>
                </a:r>
                <a:r>
                  <a:rPr lang="de-DE" sz="1800" dirty="0"/>
                  <a:t>simuliert): </a:t>
                </a:r>
                <a:r>
                  <a:rPr lang="de-DE" sz="1800" dirty="0" smtClean="0"/>
                  <a:t>25,76</a:t>
                </a:r>
              </a:p>
              <a:p>
                <a:pPr marL="0" indent="0">
                  <a:buNone/>
                </a:pPr>
                <a:r>
                  <a:rPr lang="de-DE" dirty="0" smtClean="0"/>
                  <a:t>Durch die Erhöhung von </a:t>
                </a:r>
                <a14:m>
                  <m:oMath xmlns:m="http://schemas.openxmlformats.org/officeDocument/2006/math">
                    <m:r>
                      <a:rPr lang="de-DE" b="0" i="1" smtClean="0">
                        <a:latin typeface="Cambria Math" panose="02040503050406030204" pitchFamily="18" charset="0"/>
                      </a:rPr>
                      <m:t>𝑛</m:t>
                    </m:r>
                  </m:oMath>
                </a14:m>
                <a:r>
                  <a:rPr lang="de-DE" dirty="0" smtClean="0"/>
                  <a:t> sehen wir, dass sich die Ergebnisse nun besser unterscheiden lassen. Durch eine Rechnung, die später mit der Binomialverteilung möglich wird, ergibt sich: </a:t>
                </a:r>
              </a:p>
              <a:p>
                <a:pPr marL="0" indent="0" algn="ctr">
                  <a:buNone/>
                </a:pPr>
                <a:r>
                  <a:rPr lang="de-DE" sz="1800" dirty="0" smtClean="0"/>
                  <a:t>10er-Test (berechnet): 37,7 % </a:t>
                </a:r>
                <a:endParaRPr lang="de-DE" sz="1800" dirty="0"/>
              </a:p>
              <a:p>
                <a:pPr marL="0" indent="0" algn="ctr">
                  <a:buNone/>
                </a:pPr>
                <a:r>
                  <a:rPr lang="de-DE" sz="1800" dirty="0" smtClean="0"/>
                  <a:t>20er-Test</a:t>
                </a:r>
                <a:r>
                  <a:rPr lang="de-DE" sz="1800" dirty="0"/>
                  <a:t> (berechnet):</a:t>
                </a:r>
                <a:r>
                  <a:rPr lang="de-DE" sz="1800" dirty="0" smtClean="0"/>
                  <a:t> 25,17 %</a:t>
                </a:r>
                <a:endParaRPr lang="de-DE" sz="1800" dirty="0"/>
              </a:p>
              <a:p>
                <a:pPr marL="0" indent="0">
                  <a:buNone/>
                </a:pPr>
                <a:r>
                  <a:rPr lang="de-DE" dirty="0" smtClean="0">
                    <a:latin typeface="Calibri" panose="020F0502020204030204" pitchFamily="34" charset="0"/>
                    <a:cs typeface="Calibri" panose="020F0502020204030204" pitchFamily="34" charset="0"/>
                  </a:rPr>
                  <a:t>Wie sich später mit Hilfe des </a:t>
                </a:r>
                <a14:m>
                  <m:oMath xmlns:m="http://schemas.openxmlformats.org/officeDocument/2006/math">
                    <m:f>
                      <m:fPr>
                        <m:ctrlPr>
                          <a:rPr lang="de-DE" b="0" i="1" smtClean="0">
                            <a:latin typeface="Cambria Math" panose="02040503050406030204" pitchFamily="18" charset="0"/>
                          </a:rPr>
                        </m:ctrlPr>
                      </m:fPr>
                      <m:num>
                        <m:r>
                          <a:rPr lang="de-DE" b="0" i="1" smtClean="0">
                            <a:latin typeface="Cambria Math" panose="02040503050406030204" pitchFamily="18" charset="0"/>
                          </a:rPr>
                          <m:t>1</m:t>
                        </m:r>
                      </m:num>
                      <m:den>
                        <m:rad>
                          <m:radPr>
                            <m:degHide m:val="on"/>
                            <m:ctrlPr>
                              <a:rPr lang="de-DE" b="0" i="1" smtClean="0">
                                <a:latin typeface="Cambria Math" panose="02040503050406030204" pitchFamily="18" charset="0"/>
                              </a:rPr>
                            </m:ctrlPr>
                          </m:radPr>
                          <m:deg/>
                          <m:e>
                            <m:r>
                              <a:rPr lang="de-DE" b="0" i="1" smtClean="0">
                                <a:latin typeface="Cambria Math" panose="02040503050406030204" pitchFamily="18" charset="0"/>
                              </a:rPr>
                              <m:t>𝑛</m:t>
                            </m:r>
                          </m:e>
                        </m:rad>
                      </m:den>
                    </m:f>
                    <m:r>
                      <a:rPr lang="de-DE" b="0" i="1" smtClean="0">
                        <a:latin typeface="Cambria Math" panose="02040503050406030204" pitchFamily="18" charset="0"/>
                      </a:rPr>
                      <m:t>−</m:t>
                    </m:r>
                  </m:oMath>
                </a14:m>
                <a:r>
                  <a:rPr lang="de-DE" dirty="0" smtClean="0">
                    <a:latin typeface="Calibri" panose="020F0502020204030204" pitchFamily="34" charset="0"/>
                    <a:cs typeface="Calibri" panose="020F0502020204030204" pitchFamily="34" charset="0"/>
                  </a:rPr>
                  <a:t> Gesetz zeigen lässt, </a:t>
                </a:r>
                <a:r>
                  <a:rPr lang="de-DE" dirty="0">
                    <a:latin typeface="Calibri" panose="020F0502020204030204" pitchFamily="34" charset="0"/>
                    <a:cs typeface="Calibri" panose="020F0502020204030204" pitchFamily="34" charset="0"/>
                  </a:rPr>
                  <a:t>erwarten wir </a:t>
                </a:r>
                <a:r>
                  <a:rPr lang="de-DE" dirty="0" smtClean="0">
                    <a:latin typeface="Calibri" panose="020F0502020204030204" pitchFamily="34" charset="0"/>
                    <a:cs typeface="Calibri" panose="020F0502020204030204" pitchFamily="34" charset="0"/>
                  </a:rPr>
                  <a:t>Abweichungen </a:t>
                </a:r>
                <a:r>
                  <a:rPr lang="de-DE" dirty="0">
                    <a:latin typeface="Calibri" panose="020F0502020204030204" pitchFamily="34" charset="0"/>
                    <a:cs typeface="Calibri" panose="020F0502020204030204" pitchFamily="34" charset="0"/>
                  </a:rPr>
                  <a:t>zwischen simuliertem und berechnetem Wert von </a:t>
                </a:r>
                <a14:m>
                  <m:oMath xmlns:m="http://schemas.openxmlformats.org/officeDocument/2006/math">
                    <m:r>
                      <a:rPr lang="de-DE" b="0" i="1" smtClean="0">
                        <a:latin typeface="Cambria Math" panose="02040503050406030204" pitchFamily="18" charset="0"/>
                        <a:cs typeface="Calibri" panose="020F0502020204030204" pitchFamily="34" charset="0"/>
                      </a:rPr>
                      <m:t>±2</m:t>
                    </m:r>
                  </m:oMath>
                </a14:m>
                <a:r>
                  <a:rPr lang="de-DE" dirty="0" smtClean="0">
                    <a:latin typeface="Calibri" panose="020F0502020204030204" pitchFamily="34" charset="0"/>
                    <a:cs typeface="Calibri" panose="020F0502020204030204" pitchFamily="34" charset="0"/>
                  </a:rPr>
                  <a:t> </a:t>
                </a:r>
                <a:r>
                  <a:rPr lang="de-DE" dirty="0">
                    <a:latin typeface="Calibri" panose="020F0502020204030204" pitchFamily="34" charset="0"/>
                    <a:cs typeface="Calibri" panose="020F0502020204030204" pitchFamily="34" charset="0"/>
                  </a:rPr>
                  <a:t>Prozentpunkten </a:t>
                </a:r>
                <a:r>
                  <a:rPr lang="de-DE" dirty="0" smtClean="0">
                    <a:latin typeface="Calibri" panose="020F0502020204030204" pitchFamily="34" charset="0"/>
                    <a:cs typeface="Calibri" panose="020F0502020204030204" pitchFamily="34" charset="0"/>
                  </a:rPr>
                  <a:t>(mit 95 % </a:t>
                </a:r>
                <a:r>
                  <a:rPr lang="de-DE" dirty="0">
                    <a:latin typeface="Calibri" panose="020F0502020204030204" pitchFamily="34" charset="0"/>
                    <a:cs typeface="Calibri" panose="020F0502020204030204" pitchFamily="34" charset="0"/>
                  </a:rPr>
                  <a:t>Wahrscheinlichkeit</a:t>
                </a:r>
                <a:r>
                  <a:rPr lang="de-DE" dirty="0" smtClean="0">
                    <a:latin typeface="Calibri" panose="020F0502020204030204" pitchFamily="34" charset="0"/>
                    <a:cs typeface="Calibri" panose="020F0502020204030204" pitchFamily="34" charset="0"/>
                  </a:rPr>
                  <a:t>). Die Ergebnisse der Simulation sind genau genug, um sagen zu können, dass man den 10er-Test eher bestehen würde als den 20er-Test.</a:t>
                </a:r>
                <a:endParaRPr lang="de-DE" dirty="0">
                  <a:latin typeface="Calibri" panose="020F0502020204030204" pitchFamily="34" charset="0"/>
                  <a:cs typeface="Calibri" panose="020F0502020204030204" pitchFamily="34" charset="0"/>
                </a:endParaRPr>
              </a:p>
              <a:p>
                <a:pPr marL="0" indent="0" algn="ctr">
                  <a:buNone/>
                </a:pPr>
                <a:endParaRPr lang="de-DE" dirty="0" smtClean="0"/>
              </a:p>
              <a:p>
                <a:pPr marL="0" indent="0" algn="r">
                  <a:buNone/>
                </a:pPr>
                <a:endParaRPr lang="de-DE" sz="1200" dirty="0" smtClean="0">
                  <a:sym typeface="Wingdings" panose="05000000000000000000" pitchFamily="2" charset="2"/>
                </a:endParaRPr>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xfrm>
                <a:off x="323528" y="2204864"/>
                <a:ext cx="8820472" cy="4248472"/>
              </a:xfrm>
              <a:blipFill rotWithShape="0">
                <a:blip r:embed="rId3"/>
                <a:stretch>
                  <a:fillRect l="-760" t="-1865" r="-346" b="-12052"/>
                </a:stretch>
              </a:blipFill>
            </p:spPr>
            <p:txBody>
              <a:bodyPr/>
              <a:lstStyle/>
              <a:p>
                <a:r>
                  <a:rPr lang="de-DE">
                    <a:noFill/>
                  </a:rPr>
                  <a:t> </a:t>
                </a:r>
              </a:p>
            </p:txBody>
          </p:sp>
        </mc:Fallback>
      </mc:AlternateContent>
      <p:sp>
        <p:nvSpPr>
          <p:cNvPr id="2" name="Titel 1"/>
          <p:cNvSpPr>
            <a:spLocks noGrp="1"/>
          </p:cNvSpPr>
          <p:nvPr>
            <p:ph type="title"/>
          </p:nvPr>
        </p:nvSpPr>
        <p:spPr>
          <a:xfrm>
            <a:off x="323528" y="489867"/>
            <a:ext cx="8820472" cy="490861"/>
          </a:xfrm>
        </p:spPr>
        <p:txBody>
          <a:bodyPr>
            <a:noAutofit/>
          </a:bodyPr>
          <a:lstStyle/>
          <a:p>
            <a:r>
              <a:rPr lang="de-DE" sz="2300" dirty="0" smtClean="0"/>
              <a:t>Ergebnis aus 2500 Simulationen </a:t>
            </a:r>
            <a:r>
              <a:rPr lang="de-DE" sz="2300" dirty="0" smtClean="0">
                <a:latin typeface="Calibri" panose="020F0502020204030204" pitchFamily="34" charset="0"/>
              </a:rPr>
              <a:t>bei notierter Anzahl richtiger Antworten</a:t>
            </a:r>
            <a:endParaRPr lang="de-DE" sz="2300" dirty="0"/>
          </a:p>
        </p:txBody>
      </p:sp>
      <p:sp>
        <p:nvSpPr>
          <p:cNvPr id="8" name="Textplatzhalter 7"/>
          <p:cNvSpPr>
            <a:spLocks noGrp="1"/>
          </p:cNvSpPr>
          <p:nvPr>
            <p:ph type="body" sz="quarter" idx="18"/>
          </p:nvPr>
        </p:nvSpPr>
        <p:spPr/>
        <p:txBody>
          <a:bodyPr/>
          <a:lstStyle/>
          <a:p>
            <a:endParaRPr lang="de-DE"/>
          </a:p>
        </p:txBody>
      </p:sp>
      <p:sp>
        <p:nvSpPr>
          <p:cNvPr id="4" name="Rechteck 3"/>
          <p:cNvSpPr/>
          <p:nvPr/>
        </p:nvSpPr>
        <p:spPr>
          <a:xfrm>
            <a:off x="6948264" y="2060848"/>
            <a:ext cx="2243755" cy="276999"/>
          </a:xfrm>
          <a:prstGeom prst="rect">
            <a:avLst/>
          </a:prstGeom>
        </p:spPr>
        <p:txBody>
          <a:bodyPr wrap="none">
            <a:spAutoFit/>
          </a:bodyPr>
          <a:lstStyle/>
          <a:p>
            <a:pPr marL="0" indent="0" algn="ctr">
              <a:buNone/>
            </a:pPr>
            <a:r>
              <a:rPr lang="de-DE" sz="1200" dirty="0">
                <a:latin typeface="Calibri" panose="020F0502020204030204" pitchFamily="34" charset="0"/>
                <a:cs typeface="Calibri" panose="020F0502020204030204" pitchFamily="34" charset="0"/>
                <a:sym typeface="Wingdings" panose="05000000000000000000" pitchFamily="2" charset="2"/>
              </a:rPr>
              <a:t> </a:t>
            </a:r>
            <a:r>
              <a:rPr lang="de-DE" sz="1200" dirty="0">
                <a:latin typeface="Calibri" panose="020F0502020204030204" pitchFamily="34" charset="0"/>
                <a:cs typeface="Calibri" panose="020F0502020204030204" pitchFamily="34" charset="0"/>
              </a:rPr>
              <a:t>03_GTR_TI_voll.tns (Seite 1.1)</a:t>
            </a:r>
          </a:p>
        </p:txBody>
      </p:sp>
      <p:pic>
        <p:nvPicPr>
          <p:cNvPr id="6" name="Grafik 5"/>
          <p:cNvPicPr>
            <a:picLocks noChangeAspect="1"/>
          </p:cNvPicPr>
          <p:nvPr/>
        </p:nvPicPr>
        <p:blipFill rotWithShape="1">
          <a:blip r:embed="rId4"/>
          <a:srcRect t="2510" b="73420"/>
          <a:stretch/>
        </p:blipFill>
        <p:spPr>
          <a:xfrm>
            <a:off x="4355976" y="764704"/>
            <a:ext cx="4752528" cy="1381507"/>
          </a:xfrm>
          <a:prstGeom prst="rect">
            <a:avLst/>
          </a:prstGeom>
        </p:spPr>
      </p:pic>
    </p:spTree>
    <p:extLst>
      <p:ext uri="{BB962C8B-B14F-4D97-AF65-F5344CB8AC3E}">
        <p14:creationId xmlns:p14="http://schemas.microsoft.com/office/powerpoint/2010/main" val="40252311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Nutzung der vorbereiteten Dateien </a:t>
            </a:r>
          </a:p>
          <a:p>
            <a:pPr lvl="1"/>
            <a:r>
              <a:rPr lang="de-DE" dirty="0" smtClean="0"/>
              <a:t>können als Demonstration durch die Lehrkraft eingesetzt werden</a:t>
            </a:r>
          </a:p>
          <a:p>
            <a:pPr lvl="1"/>
            <a:r>
              <a:rPr lang="de-DE" dirty="0" smtClean="0"/>
              <a:t>können an die </a:t>
            </a:r>
            <a:r>
              <a:rPr lang="de-DE" dirty="0"/>
              <a:t>Schülerinnen und Schüler </a:t>
            </a:r>
            <a:r>
              <a:rPr lang="de-DE" dirty="0" smtClean="0"/>
              <a:t>ausgeteilt werden, damit sie eigene Experimente machen können</a:t>
            </a:r>
          </a:p>
          <a:p>
            <a:r>
              <a:rPr lang="de-DE" dirty="0" smtClean="0"/>
              <a:t>Erklärung der vorbereiteter </a:t>
            </a:r>
            <a:r>
              <a:rPr lang="de-DE" dirty="0"/>
              <a:t>Dateien </a:t>
            </a:r>
            <a:endParaRPr lang="de-DE" dirty="0" smtClean="0"/>
          </a:p>
          <a:p>
            <a:pPr lvl="1"/>
            <a:r>
              <a:rPr lang="de-DE" dirty="0" smtClean="0"/>
              <a:t>Je nach Vorkenntnissen der </a:t>
            </a:r>
            <a:r>
              <a:rPr lang="de-DE" dirty="0"/>
              <a:t>Schülerinnen und Schüler </a:t>
            </a:r>
            <a:r>
              <a:rPr lang="de-DE" dirty="0" smtClean="0"/>
              <a:t>kann nachvollziehbar erklärt werden, warum die Datei genau die gewünschte Simulation liefern. Dazu könnte man auch das Handout </a:t>
            </a:r>
            <a:r>
              <a:rPr lang="de-DE" b="1" dirty="0"/>
              <a:t>10/20-Testproblem </a:t>
            </a:r>
            <a:r>
              <a:rPr lang="de-DE" b="1" dirty="0" smtClean="0"/>
              <a:t>─ vollautomatisch </a:t>
            </a:r>
            <a:r>
              <a:rPr lang="de-DE" dirty="0" smtClean="0"/>
              <a:t>an die </a:t>
            </a:r>
            <a:r>
              <a:rPr lang="de-DE" dirty="0" smtClean="0"/>
              <a:t>Lernenden </a:t>
            </a:r>
            <a:r>
              <a:rPr lang="de-DE" dirty="0" smtClean="0"/>
              <a:t>weitergeben</a:t>
            </a:r>
            <a:r>
              <a:rPr lang="de-DE" dirty="0" smtClean="0"/>
              <a:t>.</a:t>
            </a:r>
          </a:p>
          <a:p>
            <a:r>
              <a:rPr lang="de-DE" dirty="0" smtClean="0"/>
              <a:t>Didaktisch-fachlicher Nutzen der vollautomatischen </a:t>
            </a:r>
            <a:r>
              <a:rPr lang="de-DE" dirty="0"/>
              <a:t>S</a:t>
            </a:r>
            <a:r>
              <a:rPr lang="de-DE" dirty="0" smtClean="0"/>
              <a:t>imulation</a:t>
            </a:r>
          </a:p>
          <a:p>
            <a:pPr marL="743850" lvl="1"/>
            <a:r>
              <a:rPr lang="de-DE" dirty="0" smtClean="0"/>
              <a:t>Durch den höheren Stichprobenumfang kann die Ausgangsfrage nach den </a:t>
            </a:r>
            <a:r>
              <a:rPr lang="de-DE" dirty="0" err="1" smtClean="0"/>
              <a:t>Bestehenswahrscheinlichkeiten</a:t>
            </a:r>
            <a:r>
              <a:rPr lang="de-DE" dirty="0" smtClean="0"/>
              <a:t> geklärt werden: Der 10er-Test ist leichter zu bestehen.</a:t>
            </a:r>
          </a:p>
          <a:p>
            <a:pPr marL="743850" lvl="1"/>
            <a:r>
              <a:rPr lang="de-DE" dirty="0" smtClean="0"/>
              <a:t>Die rein rechnerische Lösung baut noch keine Vorstellungen zum Schwanken um 0,5 auf; dazu ist eine Ergänzung mit entsprechenden Visualisierungen nötig.</a:t>
            </a:r>
          </a:p>
          <a:p>
            <a:pPr marL="743850" lvl="1"/>
            <a:endParaRPr lang="de-DE" dirty="0"/>
          </a:p>
          <a:p>
            <a:pPr lvl="1"/>
            <a:endParaRPr lang="de-DE" dirty="0" smtClean="0"/>
          </a:p>
          <a:p>
            <a:pPr lvl="1"/>
            <a:endParaRPr lang="de-DE" dirty="0"/>
          </a:p>
          <a:p>
            <a:endParaRPr lang="de-DE" dirty="0"/>
          </a:p>
        </p:txBody>
      </p:sp>
      <p:sp>
        <p:nvSpPr>
          <p:cNvPr id="3" name="Titel 2"/>
          <p:cNvSpPr>
            <a:spLocks noGrp="1"/>
          </p:cNvSpPr>
          <p:nvPr>
            <p:ph type="title"/>
          </p:nvPr>
        </p:nvSpPr>
        <p:spPr/>
        <p:txBody>
          <a:bodyPr>
            <a:normAutofit fontScale="90000"/>
          </a:bodyPr>
          <a:lstStyle/>
          <a:p>
            <a:r>
              <a:rPr lang="de-DE" dirty="0" smtClean="0"/>
              <a:t>Hinweise für den Unterricht</a:t>
            </a:r>
            <a:endParaRPr lang="de-DE" dirty="0"/>
          </a:p>
        </p:txBody>
      </p:sp>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6411982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Bei der Simulation sollte nicht nur notiert werden, ob der Test bestanden ist, sondern die „Anzahl der richtig geratenen Fragen“ sollte notiert werden.</a:t>
            </a:r>
          </a:p>
          <a:p>
            <a:r>
              <a:rPr lang="de-DE" dirty="0" smtClean="0"/>
              <a:t>Die „</a:t>
            </a:r>
            <a:r>
              <a:rPr lang="de-DE" dirty="0"/>
              <a:t>Anzahl der richtig geratenen Fragen</a:t>
            </a:r>
            <a:r>
              <a:rPr lang="de-DE" dirty="0" smtClean="0"/>
              <a:t>“ und der „Anteil der </a:t>
            </a:r>
            <a:r>
              <a:rPr lang="de-DE" dirty="0"/>
              <a:t>richtig geratenen </a:t>
            </a:r>
            <a:r>
              <a:rPr lang="de-DE" dirty="0" smtClean="0"/>
              <a:t>Fragen“ sind von Testsimulation zu Testsimulation schwankende Größen (genannt Zufallsgrößen). </a:t>
            </a:r>
          </a:p>
          <a:p>
            <a:r>
              <a:rPr lang="de-DE" dirty="0" smtClean="0"/>
              <a:t>Die Verteilung dieser Größen kann in einem Histogramm visualisiert werden.</a:t>
            </a:r>
          </a:p>
          <a:p>
            <a:endParaRPr lang="de-DE" dirty="0" smtClean="0"/>
          </a:p>
          <a:p>
            <a:endParaRPr lang="de-DE" dirty="0"/>
          </a:p>
        </p:txBody>
      </p:sp>
      <p:sp>
        <p:nvSpPr>
          <p:cNvPr id="3" name="Titel 2"/>
          <p:cNvSpPr>
            <a:spLocks noGrp="1"/>
          </p:cNvSpPr>
          <p:nvPr>
            <p:ph type="title"/>
          </p:nvPr>
        </p:nvSpPr>
        <p:spPr/>
        <p:txBody>
          <a:bodyPr>
            <a:normAutofit fontScale="90000"/>
          </a:bodyPr>
          <a:lstStyle/>
          <a:p>
            <a:r>
              <a:rPr lang="de-DE" dirty="0" smtClean="0"/>
              <a:t>Vorstellungsaufbau zum 10/20-Testproblem</a:t>
            </a:r>
            <a:endParaRPr lang="de-DE" dirty="0"/>
          </a:p>
        </p:txBody>
      </p:sp>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8878079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rotWithShape="1">
          <a:blip r:embed="rId3"/>
          <a:srcRect l="51024" t="2828"/>
          <a:stretch/>
        </p:blipFill>
        <p:spPr>
          <a:xfrm>
            <a:off x="5063106" y="1658223"/>
            <a:ext cx="3325317" cy="4485251"/>
          </a:xfrm>
          <a:prstGeom prst="rect">
            <a:avLst/>
          </a:prstGeom>
        </p:spPr>
      </p:pic>
      <p:sp>
        <p:nvSpPr>
          <p:cNvPr id="2" name="Titel 1"/>
          <p:cNvSpPr>
            <a:spLocks noGrp="1"/>
          </p:cNvSpPr>
          <p:nvPr>
            <p:ph type="title"/>
          </p:nvPr>
        </p:nvSpPr>
        <p:spPr/>
        <p:txBody>
          <a:bodyPr>
            <a:normAutofit/>
          </a:bodyPr>
          <a:lstStyle/>
          <a:p>
            <a:r>
              <a:rPr lang="de-DE" sz="2500" dirty="0"/>
              <a:t>Vorstellungsaufbau zum 10/20-Testproblem</a:t>
            </a:r>
          </a:p>
        </p:txBody>
      </p:sp>
      <p:sp>
        <p:nvSpPr>
          <p:cNvPr id="9" name="Textfeld 8"/>
          <p:cNvSpPr txBox="1"/>
          <p:nvPr/>
        </p:nvSpPr>
        <p:spPr>
          <a:xfrm>
            <a:off x="625778" y="900805"/>
            <a:ext cx="3341387" cy="830997"/>
          </a:xfrm>
          <a:prstGeom prst="rect">
            <a:avLst/>
          </a:prstGeom>
          <a:noFill/>
        </p:spPr>
        <p:txBody>
          <a:bodyPr wrap="square" rtlCol="0">
            <a:spAutoFit/>
          </a:bodyPr>
          <a:lstStyle/>
          <a:p>
            <a:r>
              <a:rPr lang="de-DE" dirty="0" smtClean="0">
                <a:latin typeface="Calibri" panose="020F0502020204030204" pitchFamily="34" charset="0"/>
                <a:cs typeface="Calibri" panose="020F0502020204030204" pitchFamily="34" charset="0"/>
                <a:sym typeface="Wingdings" panose="05000000000000000000" pitchFamily="2" charset="2"/>
              </a:rPr>
              <a:t>Anzahl</a:t>
            </a:r>
            <a:br>
              <a:rPr lang="de-DE" dirty="0" smtClean="0">
                <a:latin typeface="Calibri" panose="020F0502020204030204" pitchFamily="34" charset="0"/>
                <a:cs typeface="Calibri" panose="020F0502020204030204" pitchFamily="34" charset="0"/>
                <a:sym typeface="Wingdings" panose="05000000000000000000" pitchFamily="2" charset="2"/>
              </a:rPr>
            </a:br>
            <a:r>
              <a:rPr lang="de-DE" sz="1600" dirty="0" smtClean="0">
                <a:latin typeface="Calibri" panose="020F0502020204030204" pitchFamily="34" charset="0"/>
                <a:cs typeface="Calibri" panose="020F0502020204030204" pitchFamily="34" charset="0"/>
              </a:rPr>
              <a:t>der richtig beantworteten Fragen</a:t>
            </a:r>
            <a:r>
              <a:rPr lang="de-DE" dirty="0" smtClean="0">
                <a:latin typeface="Calibri" panose="020F0502020204030204" pitchFamily="34" charset="0"/>
                <a:cs typeface="Calibri" panose="020F0502020204030204" pitchFamily="34" charset="0"/>
              </a:rPr>
              <a:t> </a:t>
            </a:r>
            <a:endParaRPr lang="de-DE" dirty="0">
              <a:latin typeface="Calibri" panose="020F0502020204030204" pitchFamily="34" charset="0"/>
              <a:cs typeface="Calibri" panose="020F0502020204030204" pitchFamily="34" charset="0"/>
            </a:endParaRPr>
          </a:p>
        </p:txBody>
      </p:sp>
      <p:cxnSp>
        <p:nvCxnSpPr>
          <p:cNvPr id="4" name="Gerader Verbinder 3"/>
          <p:cNvCxnSpPr/>
          <p:nvPr/>
        </p:nvCxnSpPr>
        <p:spPr bwMode="auto">
          <a:xfrm flipV="1">
            <a:off x="7020272" y="1556792"/>
            <a:ext cx="0" cy="4376109"/>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8" name="Textfeld 7"/>
          <p:cNvSpPr txBox="1"/>
          <p:nvPr/>
        </p:nvSpPr>
        <p:spPr>
          <a:xfrm>
            <a:off x="5292080" y="885183"/>
            <a:ext cx="3341387" cy="830997"/>
          </a:xfrm>
          <a:prstGeom prst="rect">
            <a:avLst/>
          </a:prstGeom>
          <a:noFill/>
        </p:spPr>
        <p:txBody>
          <a:bodyPr wrap="square" rtlCol="0">
            <a:spAutoFit/>
          </a:bodyPr>
          <a:lstStyle/>
          <a:p>
            <a:r>
              <a:rPr lang="de-DE" dirty="0" smtClean="0">
                <a:latin typeface="Calibri" panose="020F0502020204030204" pitchFamily="34" charset="0"/>
                <a:cs typeface="Calibri" panose="020F0502020204030204" pitchFamily="34" charset="0"/>
                <a:sym typeface="Wingdings" panose="05000000000000000000" pitchFamily="2" charset="2"/>
              </a:rPr>
              <a:t>Anteil</a:t>
            </a:r>
          </a:p>
          <a:p>
            <a:r>
              <a:rPr lang="de-DE" sz="1600" dirty="0" smtClean="0">
                <a:latin typeface="Calibri" panose="020F0502020204030204" pitchFamily="34" charset="0"/>
                <a:cs typeface="Calibri" panose="020F0502020204030204" pitchFamily="34" charset="0"/>
              </a:rPr>
              <a:t>der richtig beantworteten Fragen</a:t>
            </a:r>
            <a:r>
              <a:rPr lang="de-DE" dirty="0" smtClean="0">
                <a:latin typeface="Calibri" panose="020F0502020204030204" pitchFamily="34" charset="0"/>
                <a:cs typeface="Calibri" panose="020F0502020204030204" pitchFamily="34" charset="0"/>
              </a:rPr>
              <a:t> </a:t>
            </a:r>
            <a:endParaRPr lang="de-DE" dirty="0">
              <a:latin typeface="Calibri" panose="020F0502020204030204" pitchFamily="34" charset="0"/>
              <a:cs typeface="Calibri" panose="020F0502020204030204" pitchFamily="34" charset="0"/>
            </a:endParaRPr>
          </a:p>
        </p:txBody>
      </p:sp>
      <p:sp>
        <p:nvSpPr>
          <p:cNvPr id="12" name="Textfeld 11"/>
          <p:cNvSpPr txBox="1"/>
          <p:nvPr/>
        </p:nvSpPr>
        <p:spPr>
          <a:xfrm>
            <a:off x="395536" y="6092289"/>
            <a:ext cx="7992888" cy="830997"/>
          </a:xfrm>
          <a:prstGeom prst="rect">
            <a:avLst/>
          </a:prstGeom>
          <a:noFill/>
        </p:spPr>
        <p:txBody>
          <a:bodyPr wrap="square" rtlCol="0">
            <a:spAutoFit/>
          </a:bodyPr>
          <a:lstStyle/>
          <a:p>
            <a:r>
              <a:rPr lang="de-DE" sz="1600" dirty="0" smtClean="0">
                <a:latin typeface="Calibri" panose="020F0502020204030204" pitchFamily="34" charset="0"/>
                <a:cs typeface="Calibri" panose="020F0502020204030204" pitchFamily="34" charset="0"/>
              </a:rPr>
              <a:t>Die y-Achse zeigt die absolute Häufigkeit (aus den 2500 Wiederholungen) mit der die Anzahl in einem Intervall liegt, z. B. 600 im Intervall von 5 bis unter 6, also in [5,6)  in der oberen blauen Graphik.</a:t>
            </a:r>
            <a:endParaRPr lang="de-DE" sz="1600" dirty="0">
              <a:latin typeface="Calibri" panose="020F0502020204030204" pitchFamily="34" charset="0"/>
              <a:cs typeface="Calibri" panose="020F0502020204030204" pitchFamily="34" charset="0"/>
            </a:endParaRPr>
          </a:p>
        </p:txBody>
      </p:sp>
      <p:pic>
        <p:nvPicPr>
          <p:cNvPr id="5" name="Grafik 4"/>
          <p:cNvPicPr>
            <a:picLocks noChangeAspect="1"/>
          </p:cNvPicPr>
          <p:nvPr/>
        </p:nvPicPr>
        <p:blipFill rotWithShape="1">
          <a:blip r:embed="rId4"/>
          <a:srcRect l="50635" t="1972"/>
          <a:stretch/>
        </p:blipFill>
        <p:spPr>
          <a:xfrm>
            <a:off x="395536" y="1653806"/>
            <a:ext cx="3322645" cy="4485600"/>
          </a:xfrm>
          <a:prstGeom prst="rect">
            <a:avLst/>
          </a:prstGeom>
        </p:spPr>
      </p:pic>
      <p:sp>
        <p:nvSpPr>
          <p:cNvPr id="6" name="Textplatzhalter 5"/>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23859755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ige Legende 9"/>
          <p:cNvSpPr/>
          <p:nvPr/>
        </p:nvSpPr>
        <p:spPr bwMode="auto">
          <a:xfrm>
            <a:off x="324000" y="4531709"/>
            <a:ext cx="8390881" cy="409459"/>
          </a:xfrm>
          <a:prstGeom prst="wedgeRectCallout">
            <a:avLst>
              <a:gd name="adj1" fmla="val -49001"/>
              <a:gd name="adj2" fmla="val 200726"/>
            </a:avLst>
          </a:prstGeom>
          <a:solidFill>
            <a:srgbClr val="327A86">
              <a:alpha val="25000"/>
            </a:srgb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7" name="Rechteckige Legende 6"/>
          <p:cNvSpPr/>
          <p:nvPr/>
        </p:nvSpPr>
        <p:spPr bwMode="auto">
          <a:xfrm>
            <a:off x="324000" y="3248980"/>
            <a:ext cx="8394839" cy="648072"/>
          </a:xfrm>
          <a:prstGeom prst="wedgeRectCallout">
            <a:avLst>
              <a:gd name="adj1" fmla="val -49333"/>
              <a:gd name="adj2" fmla="val 111195"/>
            </a:avLst>
          </a:prstGeom>
          <a:solidFill>
            <a:srgbClr val="327A86">
              <a:alpha val="25000"/>
            </a:srgb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11" name="Rechteckige Legende 10"/>
          <p:cNvSpPr/>
          <p:nvPr/>
        </p:nvSpPr>
        <p:spPr bwMode="auto">
          <a:xfrm>
            <a:off x="353624" y="1990492"/>
            <a:ext cx="8394840" cy="648072"/>
          </a:xfrm>
          <a:prstGeom prst="wedgeRectCallout">
            <a:avLst>
              <a:gd name="adj1" fmla="val -49333"/>
              <a:gd name="adj2" fmla="val 111195"/>
            </a:avLst>
          </a:prstGeom>
          <a:solidFill>
            <a:srgbClr val="327A86">
              <a:alpha val="25000"/>
            </a:srgb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mc:AlternateContent xmlns:mc="http://schemas.openxmlformats.org/markup-compatibility/2006">
        <mc:Choice xmlns:a14="http://schemas.microsoft.com/office/drawing/2010/main" Requires="a14">
          <p:sp>
            <p:nvSpPr>
              <p:cNvPr id="3" name="Inhaltsplatzhalter 2"/>
              <p:cNvSpPr>
                <a:spLocks noGrp="1"/>
              </p:cNvSpPr>
              <p:nvPr>
                <p:ph idx="1"/>
              </p:nvPr>
            </p:nvSpPr>
            <p:spPr>
              <a:xfrm>
                <a:off x="324000" y="1196752"/>
                <a:ext cx="8684868" cy="5400600"/>
              </a:xfrm>
            </p:spPr>
            <p:txBody>
              <a:bodyPr/>
              <a:lstStyle/>
              <a:p>
                <a:pPr marL="0" indent="0">
                  <a:buNone/>
                </a:pPr>
                <a:r>
                  <a:rPr lang="de-DE" b="1" dirty="0" smtClean="0"/>
                  <a:t>Schülerbeobachtung</a:t>
                </a:r>
                <a:r>
                  <a:rPr lang="de-DE" dirty="0" smtClean="0"/>
                  <a:t> nach 2500 Simulationen:</a:t>
                </a:r>
                <a:br>
                  <a:rPr lang="de-DE" dirty="0" smtClean="0"/>
                </a:br>
                <a:endParaRPr lang="de-DE" i="1" dirty="0"/>
              </a:p>
              <a:p>
                <a:pPr marL="0" indent="0">
                  <a:buNone/>
                </a:pPr>
                <a:r>
                  <a:rPr lang="de-DE" sz="2200" i="1" dirty="0" smtClean="0"/>
                  <a:t>„10 Fragen ist für </a:t>
                </a:r>
                <a:r>
                  <a:rPr lang="de-DE" sz="2200" i="1" dirty="0" smtClean="0"/>
                  <a:t>die Person besser</a:t>
                </a:r>
                <a:r>
                  <a:rPr lang="de-DE" sz="2200" i="1" dirty="0" smtClean="0"/>
                  <a:t>, </a:t>
                </a:r>
                <a:br>
                  <a:rPr lang="de-DE" sz="2200" i="1" dirty="0" smtClean="0"/>
                </a:br>
                <a:r>
                  <a:rPr lang="de-DE" sz="2200" i="1" dirty="0" smtClean="0"/>
                  <a:t>da hier die </a:t>
                </a:r>
                <a:r>
                  <a:rPr lang="de-DE" sz="2200" i="1" dirty="0" err="1" smtClean="0"/>
                  <a:t>Bestehensgrenze</a:t>
                </a:r>
                <a:r>
                  <a:rPr lang="de-DE" sz="2200" i="1" dirty="0" smtClean="0"/>
                  <a:t> häufiger erreicht bzw. überschritten wird.“</a:t>
                </a:r>
              </a:p>
              <a:p>
                <a:pPr marL="0" indent="0">
                  <a:buNone/>
                </a:pPr>
                <a:endParaRPr lang="de-DE" sz="2200" i="1" dirty="0"/>
              </a:p>
              <a:p>
                <a:pPr marL="0" indent="0">
                  <a:buNone/>
                </a:pPr>
                <a:r>
                  <a:rPr lang="de-DE" sz="2200" i="1" dirty="0" smtClean="0"/>
                  <a:t>„Bei </a:t>
                </a:r>
                <a14:m>
                  <m:oMath xmlns:m="http://schemas.openxmlformats.org/officeDocument/2006/math">
                    <m:r>
                      <a:rPr lang="de-DE" sz="2200" i="1" dirty="0" smtClean="0">
                        <a:latin typeface="Cambria Math" panose="02040503050406030204" pitchFamily="18" charset="0"/>
                      </a:rPr>
                      <m:t>𝑛</m:t>
                    </m:r>
                    <m:r>
                      <a:rPr lang="de-DE" sz="2200" i="1" dirty="0" smtClean="0">
                        <a:latin typeface="Cambria Math" panose="02040503050406030204" pitchFamily="18" charset="0"/>
                      </a:rPr>
                      <m:t>=10</m:t>
                    </m:r>
                  </m:oMath>
                </a14:m>
                <a:r>
                  <a:rPr lang="de-DE" sz="2200" i="1" dirty="0" smtClean="0"/>
                  <a:t> Fragen schwankt der Anteil der richtigen Antworten stärker um 50 % als bei </a:t>
                </a:r>
                <a14:m>
                  <m:oMath xmlns:m="http://schemas.openxmlformats.org/officeDocument/2006/math">
                    <m:r>
                      <a:rPr lang="de-DE" sz="2200" i="1" dirty="0" smtClean="0">
                        <a:latin typeface="Cambria Math" panose="02040503050406030204" pitchFamily="18" charset="0"/>
                      </a:rPr>
                      <m:t>𝑛</m:t>
                    </m:r>
                    <m:r>
                      <a:rPr lang="de-DE" sz="2200" i="1" dirty="0" smtClean="0">
                        <a:latin typeface="Cambria Math" panose="02040503050406030204" pitchFamily="18" charset="0"/>
                      </a:rPr>
                      <m:t>=20</m:t>
                    </m:r>
                  </m:oMath>
                </a14:m>
                <a:r>
                  <a:rPr lang="de-DE" sz="2200" i="1" dirty="0" smtClean="0"/>
                  <a:t>“</a:t>
                </a:r>
              </a:p>
              <a:p>
                <a:pPr marL="0" indent="0">
                  <a:buNone/>
                </a:pPr>
                <a:endParaRPr lang="de-DE" sz="2200" i="1" dirty="0" smtClean="0"/>
              </a:p>
              <a:p>
                <a:pPr marL="0" indent="0">
                  <a:buNone/>
                </a:pPr>
                <a:r>
                  <a:rPr lang="de-DE" sz="2200" i="1" dirty="0" smtClean="0"/>
                  <a:t>„Bei </a:t>
                </a:r>
                <a14:m>
                  <m:oMath xmlns:m="http://schemas.openxmlformats.org/officeDocument/2006/math">
                    <m:r>
                      <a:rPr lang="de-DE" sz="2200" i="1" dirty="0" smtClean="0">
                        <a:latin typeface="Cambria Math" panose="02040503050406030204" pitchFamily="18" charset="0"/>
                      </a:rPr>
                      <m:t>𝑛</m:t>
                    </m:r>
                    <m:r>
                      <a:rPr lang="de-DE" sz="2200" b="0" i="1" dirty="0" smtClean="0">
                        <a:latin typeface="Cambria Math" panose="02040503050406030204" pitchFamily="18" charset="0"/>
                      </a:rPr>
                      <m:t>=</m:t>
                    </m:r>
                    <m:r>
                      <a:rPr lang="de-DE" sz="2200" i="1" dirty="0" smtClean="0">
                        <a:latin typeface="Cambria Math" panose="02040503050406030204" pitchFamily="18" charset="0"/>
                      </a:rPr>
                      <m:t>10 </m:t>
                    </m:r>
                  </m:oMath>
                </a14:m>
                <a:r>
                  <a:rPr lang="de-DE" sz="2200" i="1" dirty="0" smtClean="0"/>
                  <a:t>wird die Grenze von 60 % eher überschritten als bei </a:t>
                </a:r>
                <a14:m>
                  <m:oMath xmlns:m="http://schemas.openxmlformats.org/officeDocument/2006/math">
                    <m:r>
                      <a:rPr lang="de-DE" sz="2200" i="1" dirty="0" smtClean="0">
                        <a:latin typeface="Cambria Math" panose="02040503050406030204" pitchFamily="18" charset="0"/>
                      </a:rPr>
                      <m:t>𝑛</m:t>
                    </m:r>
                    <m:r>
                      <a:rPr lang="de-DE" sz="2200" b="0" i="1" dirty="0" smtClean="0">
                        <a:latin typeface="Cambria Math" panose="02040503050406030204" pitchFamily="18" charset="0"/>
                      </a:rPr>
                      <m:t>=</m:t>
                    </m:r>
                    <m:r>
                      <a:rPr lang="de-DE" sz="2200" i="1" dirty="0" smtClean="0">
                        <a:latin typeface="Cambria Math" panose="02040503050406030204" pitchFamily="18" charset="0"/>
                      </a:rPr>
                      <m:t>20</m:t>
                    </m:r>
                  </m:oMath>
                </a14:m>
                <a:r>
                  <a:rPr lang="de-DE" sz="2200" i="1" dirty="0" smtClean="0"/>
                  <a:t>.“</a:t>
                </a:r>
              </a:p>
              <a:p>
                <a:pPr marL="0" indent="0">
                  <a:buNone/>
                </a:pPr>
                <a:endParaRPr lang="de-DE" i="1" dirty="0" smtClean="0"/>
              </a:p>
              <a:p>
                <a:pPr marL="0" indent="0">
                  <a:buNone/>
                </a:pPr>
                <a:endParaRPr lang="de-DE" dirty="0" smtClean="0"/>
              </a:p>
            </p:txBody>
          </p:sp>
        </mc:Choice>
        <mc:Fallback>
          <p:sp>
            <p:nvSpPr>
              <p:cNvPr id="3" name="Inhaltsplatzhalter 2"/>
              <p:cNvSpPr>
                <a:spLocks noGrp="1" noRot="1" noChangeAspect="1" noMove="1" noResize="1" noEditPoints="1" noAdjustHandles="1" noChangeArrowheads="1" noChangeShapeType="1" noTextEdit="1"/>
              </p:cNvSpPr>
              <p:nvPr>
                <p:ph idx="1"/>
              </p:nvPr>
            </p:nvSpPr>
            <p:spPr>
              <a:xfrm>
                <a:off x="324000" y="1196752"/>
                <a:ext cx="8684868" cy="5400600"/>
              </a:xfrm>
              <a:blipFill>
                <a:blip r:embed="rId3"/>
                <a:stretch>
                  <a:fillRect l="-912" t="-1467"/>
                </a:stretch>
              </a:blipFill>
            </p:spPr>
            <p:txBody>
              <a:bodyPr/>
              <a:lstStyle/>
              <a:p>
                <a:r>
                  <a:rPr lang="de-DE">
                    <a:noFill/>
                  </a:rPr>
                  <a:t> </a:t>
                </a:r>
              </a:p>
            </p:txBody>
          </p:sp>
        </mc:Fallback>
      </mc:AlternateContent>
      <p:sp>
        <p:nvSpPr>
          <p:cNvPr id="2" name="Titel 1"/>
          <p:cNvSpPr>
            <a:spLocks noGrp="1"/>
          </p:cNvSpPr>
          <p:nvPr>
            <p:ph type="title"/>
          </p:nvPr>
        </p:nvSpPr>
        <p:spPr/>
        <p:txBody>
          <a:bodyPr>
            <a:normAutofit fontScale="90000"/>
          </a:bodyPr>
          <a:lstStyle/>
          <a:p>
            <a:r>
              <a:rPr lang="de-DE" dirty="0" smtClean="0"/>
              <a:t>Beobachtung aus der Visualisierung</a:t>
            </a:r>
            <a:endParaRPr lang="de-DE" dirty="0"/>
          </a:p>
        </p:txBody>
      </p:sp>
      <mc:AlternateContent xmlns:mc="http://schemas.openxmlformats.org/markup-compatibility/2006" xmlns:a14="http://schemas.microsoft.com/office/drawing/2010/main">
        <mc:Choice Requires="a14">
          <p:sp>
            <p:nvSpPr>
              <p:cNvPr id="5" name="Textfeld 4"/>
              <p:cNvSpPr txBox="1"/>
              <p:nvPr/>
            </p:nvSpPr>
            <p:spPr>
              <a:xfrm>
                <a:off x="324000" y="5725705"/>
                <a:ext cx="8972900" cy="1015663"/>
              </a:xfrm>
              <a:prstGeom prst="rect">
                <a:avLst/>
              </a:prstGeom>
              <a:noFill/>
            </p:spPr>
            <p:txBody>
              <a:bodyPr wrap="square" rtlCol="0">
                <a:spAutoFit/>
              </a:bodyPr>
              <a:lstStyle/>
              <a:p>
                <a:r>
                  <a:rPr lang="de-DE" sz="2000" dirty="0" smtClean="0">
                    <a:latin typeface="Calibri" panose="020F0502020204030204" pitchFamily="34" charset="0"/>
                  </a:rPr>
                  <a:t>Mit diesen Formulierungen knüpft man an die intuitiven Antworten wieder an;</a:t>
                </a:r>
              </a:p>
              <a:p>
                <a:r>
                  <a:rPr lang="de-DE" sz="2000" dirty="0" smtClean="0">
                    <a:latin typeface="Calibri" panose="020F0502020204030204" pitchFamily="34" charset="0"/>
                  </a:rPr>
                  <a:t>Man kann die geringere </a:t>
                </a:r>
                <a:r>
                  <a:rPr lang="de-DE" sz="2000" dirty="0" err="1" smtClean="0">
                    <a:latin typeface="Calibri" panose="020F0502020204030204" pitchFamily="34" charset="0"/>
                  </a:rPr>
                  <a:t>Bestehenswahrscheinlichkeit</a:t>
                </a:r>
                <a:r>
                  <a:rPr lang="de-DE" sz="2000" dirty="0" smtClean="0">
                    <a:latin typeface="Calibri" panose="020F0502020204030204" pitchFamily="34" charset="0"/>
                  </a:rPr>
                  <a:t> bei </a:t>
                </a:r>
                <a14:m>
                  <m:oMath xmlns:m="http://schemas.openxmlformats.org/officeDocument/2006/math">
                    <m:r>
                      <a:rPr lang="de-DE" sz="2000" i="1" dirty="0" smtClean="0">
                        <a:latin typeface="Cambria Math" panose="02040503050406030204" pitchFamily="18" charset="0"/>
                      </a:rPr>
                      <m:t>𝑛</m:t>
                    </m:r>
                    <m:r>
                      <a:rPr lang="de-DE" sz="2000" i="1" dirty="0" smtClean="0">
                        <a:latin typeface="Cambria Math" panose="02040503050406030204" pitchFamily="18" charset="0"/>
                      </a:rPr>
                      <m:t> = 20 </m:t>
                    </m:r>
                  </m:oMath>
                </a14:m>
                <a:r>
                  <a:rPr lang="de-DE" sz="2000" dirty="0" smtClean="0">
                    <a:latin typeface="Calibri" panose="020F0502020204030204" pitchFamily="34" charset="0"/>
                  </a:rPr>
                  <a:t>jetzt als Eigenschaft der weniger streuenden Verteilung sehen.</a:t>
                </a:r>
                <a:endParaRPr lang="de-DE" sz="2000" dirty="0">
                  <a:latin typeface="Calibri" panose="020F0502020204030204" pitchFamily="34" charset="0"/>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324000" y="5725705"/>
                <a:ext cx="8972900" cy="1015663"/>
              </a:xfrm>
              <a:prstGeom prst="rect">
                <a:avLst/>
              </a:prstGeom>
              <a:blipFill rotWithShape="0">
                <a:blip r:embed="rId4"/>
                <a:stretch>
                  <a:fillRect l="-679" t="-2994" b="-9581"/>
                </a:stretch>
              </a:blipFill>
            </p:spPr>
            <p:txBody>
              <a:bodyPr/>
              <a:lstStyle/>
              <a:p>
                <a:r>
                  <a:rPr lang="de-DE">
                    <a:noFill/>
                  </a:rPr>
                  <a:t> </a:t>
                </a:r>
              </a:p>
            </p:txBody>
          </p:sp>
        </mc:Fallback>
      </mc:AlternateContent>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10148332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23528" y="908720"/>
            <a:ext cx="8748464" cy="5400600"/>
          </a:xfrm>
        </p:spPr>
        <p:txBody>
          <a:bodyPr/>
          <a:lstStyle/>
          <a:p>
            <a:r>
              <a:rPr lang="de-DE" dirty="0" smtClean="0"/>
              <a:t>Demonstration des Entstehens der Verteilungen mit vorbereiteter Datei (es ist nicht empfehlenswert, die </a:t>
            </a:r>
            <a:r>
              <a:rPr lang="de-DE" dirty="0"/>
              <a:t>Schülerinnen und Schüler </a:t>
            </a:r>
            <a:r>
              <a:rPr lang="de-DE" dirty="0" smtClean="0"/>
              <a:t>das selbst programmieren zu lassen)</a:t>
            </a:r>
          </a:p>
          <a:p>
            <a:r>
              <a:rPr lang="de-DE" dirty="0" smtClean="0"/>
              <a:t>Austeilen der Graphik mit Teilaufgaben, an denen man die Bedeutung der Graphik erkennt.</a:t>
            </a:r>
            <a:endParaRPr lang="de-DE" dirty="0"/>
          </a:p>
        </p:txBody>
      </p:sp>
      <p:sp>
        <p:nvSpPr>
          <p:cNvPr id="3" name="Titel 2"/>
          <p:cNvSpPr>
            <a:spLocks noGrp="1"/>
          </p:cNvSpPr>
          <p:nvPr>
            <p:ph type="title"/>
          </p:nvPr>
        </p:nvSpPr>
        <p:spPr/>
        <p:txBody>
          <a:bodyPr>
            <a:normAutofit fontScale="90000"/>
          </a:bodyPr>
          <a:lstStyle/>
          <a:p>
            <a:r>
              <a:rPr lang="de-DE" dirty="0"/>
              <a:t>Vorstellungsaufbau zum 10/20 -Testproblem</a:t>
            </a:r>
          </a:p>
        </p:txBody>
      </p:sp>
      <p:sp>
        <p:nvSpPr>
          <p:cNvPr id="4" name="Rechteck 3"/>
          <p:cNvSpPr/>
          <p:nvPr/>
        </p:nvSpPr>
        <p:spPr>
          <a:xfrm>
            <a:off x="0" y="5949280"/>
            <a:ext cx="3779912" cy="954107"/>
          </a:xfrm>
          <a:prstGeom prst="rect">
            <a:avLst/>
          </a:prstGeom>
        </p:spPr>
        <p:txBody>
          <a:bodyPr wrap="square">
            <a:spAutoFit/>
          </a:bodyPr>
          <a:lstStyle/>
          <a:p>
            <a:r>
              <a:rPr lang="de-DE" sz="1400" dirty="0" smtClean="0">
                <a:latin typeface="Calibri" panose="020F0502020204030204" pitchFamily="34" charset="0"/>
                <a:cs typeface="Calibri" panose="020F0502020204030204" pitchFamily="34" charset="0"/>
                <a:sym typeface="Wingdings" panose="05000000000000000000" pitchFamily="2" charset="2"/>
              </a:rPr>
              <a:t>Anleitung zum Programmieren der Visualisierung  für den </a:t>
            </a:r>
            <a:r>
              <a:rPr lang="de-DE" sz="1400" dirty="0" err="1" smtClean="0">
                <a:latin typeface="Calibri" panose="020F0502020204030204" pitchFamily="34" charset="0"/>
                <a:cs typeface="Calibri" panose="020F0502020204030204" pitchFamily="34" charset="0"/>
                <a:sym typeface="Wingdings" panose="05000000000000000000" pitchFamily="2" charset="2"/>
              </a:rPr>
              <a:t>Ti-nspire</a:t>
            </a:r>
            <a:r>
              <a:rPr lang="de-DE" sz="1400" dirty="0" smtClean="0">
                <a:latin typeface="Calibri" panose="020F0502020204030204" pitchFamily="34" charset="0"/>
                <a:cs typeface="Calibri" panose="020F0502020204030204" pitchFamily="34" charset="0"/>
                <a:sym typeface="Wingdings" panose="05000000000000000000" pitchFamily="2" charset="2"/>
              </a:rPr>
              <a:t> </a:t>
            </a:r>
            <a:r>
              <a:rPr lang="de-DE" sz="1400" dirty="0" smtClean="0">
                <a:latin typeface="Calibri" panose="020F0502020204030204" pitchFamily="34" charset="0"/>
                <a:cs typeface="Calibri" panose="020F0502020204030204" pitchFamily="34" charset="0"/>
              </a:rPr>
              <a:t>03_1020_Testproblem_Anleitung_TI_Voll_Erw</a:t>
            </a:r>
            <a:br>
              <a:rPr lang="de-DE" sz="1400" dirty="0" smtClean="0">
                <a:latin typeface="Calibri" panose="020F0502020204030204" pitchFamily="34" charset="0"/>
                <a:cs typeface="Calibri" panose="020F0502020204030204" pitchFamily="34" charset="0"/>
              </a:rPr>
            </a:br>
            <a:r>
              <a:rPr lang="de-DE" sz="1400" dirty="0" smtClean="0">
                <a:latin typeface="Calibri" panose="020F0502020204030204" pitchFamily="34" charset="0"/>
                <a:cs typeface="Calibri" panose="020F0502020204030204" pitchFamily="34" charset="0"/>
              </a:rPr>
              <a:t>    _Visu.docx</a:t>
            </a:r>
            <a:endParaRPr lang="de-DE" sz="1400" dirty="0">
              <a:latin typeface="Calibri" panose="020F0502020204030204" pitchFamily="34" charset="0"/>
              <a:cs typeface="Calibri" panose="020F0502020204030204" pitchFamily="34" charset="0"/>
            </a:endParaRPr>
          </a:p>
        </p:txBody>
      </p:sp>
      <p:sp>
        <p:nvSpPr>
          <p:cNvPr id="9" name="Rechteck 8"/>
          <p:cNvSpPr/>
          <p:nvPr/>
        </p:nvSpPr>
        <p:spPr>
          <a:xfrm>
            <a:off x="4499992" y="5949280"/>
            <a:ext cx="4572000" cy="954107"/>
          </a:xfrm>
          <a:prstGeom prst="rect">
            <a:avLst/>
          </a:prstGeom>
        </p:spPr>
        <p:txBody>
          <a:bodyPr wrap="square">
            <a:spAutoFit/>
          </a:bodyPr>
          <a:lstStyle/>
          <a:p>
            <a:r>
              <a:rPr lang="de-DE" sz="1400" dirty="0" smtClean="0">
                <a:latin typeface="Calibri" panose="020F0502020204030204" pitchFamily="34" charset="0"/>
                <a:cs typeface="Calibri" panose="020F0502020204030204" pitchFamily="34" charset="0"/>
                <a:sym typeface="Wingdings" panose="05000000000000000000" pitchFamily="2" charset="2"/>
              </a:rPr>
              <a:t>Die Programmierung beim CASIO ist aufgrund des fehlenden „</a:t>
            </a:r>
            <a:r>
              <a:rPr lang="de-DE" sz="1400" dirty="0" err="1" smtClean="0">
                <a:latin typeface="Calibri" panose="020F0502020204030204" pitchFamily="34" charset="0"/>
                <a:cs typeface="Calibri" panose="020F0502020204030204" pitchFamily="34" charset="0"/>
                <a:sym typeface="Wingdings" panose="05000000000000000000" pitchFamily="2" charset="2"/>
              </a:rPr>
              <a:t>If</a:t>
            </a:r>
            <a:r>
              <a:rPr lang="de-DE" sz="1400" dirty="0" smtClean="0">
                <a:latin typeface="Calibri" panose="020F0502020204030204" pitchFamily="34" charset="0"/>
                <a:cs typeface="Calibri" panose="020F0502020204030204" pitchFamily="34" charset="0"/>
                <a:sym typeface="Wingdings" panose="05000000000000000000" pitchFamily="2" charset="2"/>
              </a:rPr>
              <a:t>“-Befehls zu umständlich und es sind nur Stichproben von 250 möglich. Daher empfehlen wir auf GeoGebra zurück zu greifen: 03_GGB_10_20_voll_Erw_Visu_HD.ggb</a:t>
            </a:r>
            <a:endParaRPr lang="de-DE" sz="1400" dirty="0">
              <a:latin typeface="Calibri" panose="020F0502020204030204" pitchFamily="34" charset="0"/>
              <a:cs typeface="Calibri" panose="020F0502020204030204" pitchFamily="34" charset="0"/>
            </a:endParaRPr>
          </a:p>
        </p:txBody>
      </p:sp>
      <p:pic>
        <p:nvPicPr>
          <p:cNvPr id="10" name="Grafik 9"/>
          <p:cNvPicPr>
            <a:picLocks noChangeAspect="1"/>
          </p:cNvPicPr>
          <p:nvPr/>
        </p:nvPicPr>
        <p:blipFill rotWithShape="1">
          <a:blip r:embed="rId3"/>
          <a:srcRect l="51024" t="2828"/>
          <a:stretch/>
        </p:blipFill>
        <p:spPr>
          <a:xfrm>
            <a:off x="5495153" y="2577746"/>
            <a:ext cx="2543127" cy="3430219"/>
          </a:xfrm>
          <a:prstGeom prst="rect">
            <a:avLst/>
          </a:prstGeom>
        </p:spPr>
      </p:pic>
      <p:pic>
        <p:nvPicPr>
          <p:cNvPr id="11" name="Grafik 10"/>
          <p:cNvPicPr>
            <a:picLocks noChangeAspect="1"/>
          </p:cNvPicPr>
          <p:nvPr/>
        </p:nvPicPr>
        <p:blipFill rotWithShape="1">
          <a:blip r:embed="rId4"/>
          <a:srcRect l="50635" t="1972"/>
          <a:stretch/>
        </p:blipFill>
        <p:spPr>
          <a:xfrm>
            <a:off x="827584" y="2573412"/>
            <a:ext cx="2541083" cy="3430485"/>
          </a:xfrm>
          <a:prstGeom prst="rect">
            <a:avLst/>
          </a:prstGeom>
        </p:spPr>
      </p:pic>
      <p:sp>
        <p:nvSpPr>
          <p:cNvPr id="5" name="Textplatzhalter 4"/>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8980376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p:cNvSpPr>
                <a:spLocks noGrp="1"/>
              </p:cNvSpPr>
              <p:nvPr>
                <p:ph idx="1"/>
              </p:nvPr>
            </p:nvSpPr>
            <p:spPr/>
            <p:txBody>
              <a:bodyPr/>
              <a:lstStyle/>
              <a:p>
                <a:pPr marL="0" indent="0">
                  <a:buNone/>
                </a:pPr>
                <a:r>
                  <a:rPr lang="de-DE" dirty="0" smtClean="0"/>
                  <a:t>Um die beiden </a:t>
                </a:r>
                <a:r>
                  <a:rPr lang="de-DE" dirty="0"/>
                  <a:t>Tests </a:t>
                </a:r>
                <a:r>
                  <a:rPr lang="de-DE" dirty="0" smtClean="0"/>
                  <a:t>zu vergleichen, sollte man auf die rechte </a:t>
                </a:r>
                <a:r>
                  <a:rPr lang="de-DE" dirty="0"/>
                  <a:t>Graphik </a:t>
                </a:r>
                <a:r>
                  <a:rPr lang="de-DE" dirty="0" smtClean="0"/>
                  <a:t>zurückgreifen, weil die </a:t>
                </a:r>
                <a:r>
                  <a:rPr lang="de-DE" dirty="0"/>
                  <a:t>Verteilungen untereinander </a:t>
                </a:r>
                <a:r>
                  <a:rPr lang="de-DE" dirty="0" smtClean="0"/>
                  <a:t>stehen und man deshalb auf verschiedene Begriffe/Unterschiede </a:t>
                </a:r>
                <a:r>
                  <a:rPr lang="de-DE" dirty="0"/>
                  <a:t>eingehen </a:t>
                </a:r>
                <a:r>
                  <a:rPr lang="de-DE" dirty="0" smtClean="0"/>
                  <a:t>kann: </a:t>
                </a:r>
                <a:endParaRPr lang="de-DE" dirty="0"/>
              </a:p>
              <a:p>
                <a:pPr marL="342900">
                  <a:buFont typeface="Wingdings" panose="05000000000000000000" pitchFamily="2" charset="2"/>
                  <a:buChar char="§"/>
                </a:pPr>
                <a:r>
                  <a:rPr lang="de-DE" dirty="0" smtClean="0"/>
                  <a:t>Das Maximum </a:t>
                </a:r>
                <a:r>
                  <a:rPr lang="de-DE" dirty="0"/>
                  <a:t>der Verteilung </a:t>
                </a:r>
                <a:r>
                  <a:rPr lang="de-DE" dirty="0" smtClean="0"/>
                  <a:t>liegt in </a:t>
                </a:r>
                <a:r>
                  <a:rPr lang="de-DE" dirty="0"/>
                  <a:t>der rechten Graphik </a:t>
                </a:r>
                <a:r>
                  <a:rPr lang="de-DE" dirty="0" smtClean="0"/>
                  <a:t>immer </a:t>
                </a:r>
                <a:r>
                  <a:rPr lang="de-DE" dirty="0"/>
                  <a:t>bei </a:t>
                </a:r>
                <a:r>
                  <a:rPr lang="de-DE" dirty="0" smtClean="0"/>
                  <a:t>0,5 (in der linken ist dies im 10er-Test 5 und beim 20er-Test 10).</a:t>
                </a:r>
                <a:endParaRPr lang="de-DE" dirty="0"/>
              </a:p>
              <a:p>
                <a:pPr marL="342900">
                  <a:buFont typeface="Wingdings" panose="05000000000000000000" pitchFamily="2" charset="2"/>
                  <a:buChar char="§"/>
                </a:pPr>
                <a:r>
                  <a:rPr lang="de-DE" dirty="0" smtClean="0"/>
                  <a:t>Die Streuung wird mit wachsendem </a:t>
                </a:r>
                <a14:m>
                  <m:oMath xmlns:m="http://schemas.openxmlformats.org/officeDocument/2006/math">
                    <m:r>
                      <a:rPr lang="de-DE" i="1" dirty="0" smtClean="0">
                        <a:latin typeface="Cambria Math" panose="02040503050406030204" pitchFamily="18" charset="0"/>
                      </a:rPr>
                      <m:t>𝑛</m:t>
                    </m:r>
                  </m:oMath>
                </a14:m>
                <a:r>
                  <a:rPr lang="de-DE" dirty="0"/>
                  <a:t> </a:t>
                </a:r>
                <a:r>
                  <a:rPr lang="de-DE" dirty="0" smtClean="0"/>
                  <a:t>kleiner, was auch der Theorie entspricht und nur in der rechten Graphik deutlich wird. In der linken Graphik wird das Gegenteil deutlich, und es könnten sich daraus Fehlvorstellungen herausbilden. </a:t>
                </a:r>
              </a:p>
              <a:p>
                <a:pPr marL="342900">
                  <a:buFont typeface="Wingdings" panose="05000000000000000000" pitchFamily="2" charset="2"/>
                  <a:buChar char="§"/>
                </a:pPr>
                <a:r>
                  <a:rPr lang="de-DE" dirty="0" smtClean="0"/>
                  <a:t>Die Überschreitungswahrscheinlichkeiten können direkt verglichen werden. Für </a:t>
                </a:r>
                <a14:m>
                  <m:oMath xmlns:m="http://schemas.openxmlformats.org/officeDocument/2006/math">
                    <m:r>
                      <a:rPr lang="de-DE" i="1" dirty="0" smtClean="0">
                        <a:latin typeface="Cambria Math" panose="02040503050406030204" pitchFamily="18" charset="0"/>
                      </a:rPr>
                      <m:t>𝑛</m:t>
                    </m:r>
                    <m:r>
                      <a:rPr lang="de-DE" i="1" dirty="0" smtClean="0">
                        <a:latin typeface="Cambria Math" panose="02040503050406030204" pitchFamily="18" charset="0"/>
                      </a:rPr>
                      <m:t>=20</m:t>
                    </m:r>
                  </m:oMath>
                </a14:m>
                <a:r>
                  <a:rPr lang="de-DE" dirty="0"/>
                  <a:t> </a:t>
                </a:r>
                <a:r>
                  <a:rPr lang="de-DE" dirty="0" smtClean="0"/>
                  <a:t>wird sie aufgrund </a:t>
                </a:r>
                <a:r>
                  <a:rPr lang="de-DE" dirty="0"/>
                  <a:t>der geringeren Streuung kleiner. </a:t>
                </a:r>
                <a:r>
                  <a:rPr lang="de-DE" dirty="0" smtClean="0"/>
                  <a:t>In der rechten Graphik ist dieser Vergleich nicht möglich. </a:t>
                </a:r>
                <a:endParaRPr lang="de-DE" dirty="0"/>
              </a:p>
            </p:txBody>
          </p:sp>
        </mc:Choice>
        <mc:Fallback xmlns="">
          <p:sp>
            <p:nvSpPr>
              <p:cNvPr id="2" name="Inhaltsplatzhalter 1"/>
              <p:cNvSpPr>
                <a:spLocks noGrp="1" noRot="1" noChangeAspect="1" noMove="1" noResize="1" noEditPoints="1" noAdjustHandles="1" noChangeArrowheads="1" noChangeShapeType="1" noTextEdit="1"/>
              </p:cNvSpPr>
              <p:nvPr>
                <p:ph idx="1"/>
              </p:nvPr>
            </p:nvSpPr>
            <p:spPr>
              <a:blipFill rotWithShape="0">
                <a:blip r:embed="rId3"/>
                <a:stretch>
                  <a:fillRect l="-796" t="-1469" r="-507"/>
                </a:stretch>
              </a:blipFill>
            </p:spPr>
            <p:txBody>
              <a:bodyPr/>
              <a:lstStyle/>
              <a:p>
                <a:r>
                  <a:rPr lang="de-DE">
                    <a:noFill/>
                  </a:rPr>
                  <a:t> </a:t>
                </a:r>
              </a:p>
            </p:txBody>
          </p:sp>
        </mc:Fallback>
      </mc:AlternateContent>
      <p:sp>
        <p:nvSpPr>
          <p:cNvPr id="3" name="Titel 2"/>
          <p:cNvSpPr>
            <a:spLocks noGrp="1"/>
          </p:cNvSpPr>
          <p:nvPr>
            <p:ph type="title"/>
          </p:nvPr>
        </p:nvSpPr>
        <p:spPr/>
        <p:txBody>
          <a:bodyPr>
            <a:normAutofit fontScale="90000"/>
          </a:bodyPr>
          <a:lstStyle/>
          <a:p>
            <a:r>
              <a:rPr lang="de-DE" dirty="0" smtClean="0"/>
              <a:t>Gründe für die Betrachtung der Anteile anstelle der Anzahlen</a:t>
            </a:r>
            <a:endParaRPr lang="de-DE" dirty="0"/>
          </a:p>
        </p:txBody>
      </p:sp>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40960210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p:cNvSpPr>
                <a:spLocks noGrp="1"/>
              </p:cNvSpPr>
              <p:nvPr>
                <p:ph idx="1"/>
              </p:nvPr>
            </p:nvSpPr>
            <p:spPr/>
            <p:txBody>
              <a:bodyPr/>
              <a:lstStyle/>
              <a:p>
                <a:r>
                  <a:rPr lang="de-DE" dirty="0" smtClean="0"/>
                  <a:t>Wenn man die Verteilung mit Vorstellungen zur Streuung um die theoretische Wahrscheinlichkeit von 0,5 verknüpft hat, liegt die folgende Vermutung nahe:</a:t>
                </a:r>
              </a:p>
              <a:p>
                <a:r>
                  <a:rPr lang="de-DE" dirty="0" smtClean="0"/>
                  <a:t>Bei wachsendem </a:t>
                </a:r>
                <a14:m>
                  <m:oMath xmlns:m="http://schemas.openxmlformats.org/officeDocument/2006/math">
                    <m:r>
                      <a:rPr lang="de-DE" i="1" dirty="0" smtClean="0">
                        <a:latin typeface="Cambria Math" panose="02040503050406030204" pitchFamily="18" charset="0"/>
                      </a:rPr>
                      <m:t>𝑛</m:t>
                    </m:r>
                  </m:oMath>
                </a14:m>
                <a:r>
                  <a:rPr lang="de-DE" dirty="0" smtClean="0"/>
                  <a:t> schwankt der Anteil richtig gelöster Fragen immer weniger um den Wert 0,5; Tests mit noch größeren Frage-Anzahlen sind immer schwerer durch Raten zu bestehen, wenn die </a:t>
                </a:r>
                <a:r>
                  <a:rPr lang="de-DE" dirty="0" err="1" smtClean="0"/>
                  <a:t>Bestehensgrenze</a:t>
                </a:r>
                <a:r>
                  <a:rPr lang="de-DE" dirty="0" smtClean="0"/>
                  <a:t> bei 60 % bleibt.</a:t>
                </a:r>
              </a:p>
              <a:p>
                <a:r>
                  <a:rPr lang="de-DE" dirty="0" smtClean="0"/>
                  <a:t>Es ist empfehlenswert, dazu mindestens </a:t>
                </a:r>
                <a:r>
                  <a:rPr lang="de-DE" dirty="0"/>
                  <a:t>eine </a:t>
                </a:r>
                <a:r>
                  <a:rPr lang="de-DE" dirty="0" smtClean="0"/>
                  <a:t>Graphik wie auf der folgenden Folie in den Unterricht einzubringen. Die Zeit, selbst eine solche Simulation zu entwickeln und vorzuführen, wird im Allgemeinen nicht reichen.</a:t>
                </a:r>
                <a:endParaRPr lang="de-DE" dirty="0"/>
              </a:p>
            </p:txBody>
          </p:sp>
        </mc:Choice>
        <mc:Fallback xmlns="">
          <p:sp>
            <p:nvSpPr>
              <p:cNvPr id="2" name="Inhaltsplatzhalter 1"/>
              <p:cNvSpPr>
                <a:spLocks noGrp="1" noRot="1" noChangeAspect="1" noMove="1" noResize="1" noEditPoints="1" noAdjustHandles="1" noChangeArrowheads="1" noChangeShapeType="1" noTextEdit="1"/>
              </p:cNvSpPr>
              <p:nvPr>
                <p:ph idx="1"/>
              </p:nvPr>
            </p:nvSpPr>
            <p:spPr>
              <a:blipFill rotWithShape="0">
                <a:blip r:embed="rId2"/>
                <a:stretch>
                  <a:fillRect l="-651" t="-1469" r="-796"/>
                </a:stretch>
              </a:blipFill>
            </p:spPr>
            <p:txBody>
              <a:bodyPr/>
              <a:lstStyle/>
              <a:p>
                <a:r>
                  <a:rPr lang="de-DE">
                    <a:noFill/>
                  </a:rPr>
                  <a:t> </a:t>
                </a:r>
              </a:p>
            </p:txBody>
          </p:sp>
        </mc:Fallback>
      </mc:AlternateContent>
      <p:sp>
        <p:nvSpPr>
          <p:cNvPr id="3" name="Titel 2"/>
          <p:cNvSpPr>
            <a:spLocks noGrp="1"/>
          </p:cNvSpPr>
          <p:nvPr>
            <p:ph type="title"/>
          </p:nvPr>
        </p:nvSpPr>
        <p:spPr/>
        <p:txBody>
          <a:bodyPr>
            <a:normAutofit fontScale="90000"/>
          </a:bodyPr>
          <a:lstStyle/>
          <a:p>
            <a:r>
              <a:rPr lang="de-DE" dirty="0"/>
              <a:t>Vorstellungsaufbau zum </a:t>
            </a:r>
            <a:r>
              <a:rPr lang="de-DE" dirty="0" smtClean="0"/>
              <a:t>10/20 </a:t>
            </a:r>
            <a:r>
              <a:rPr lang="de-DE" dirty="0"/>
              <a:t>-</a:t>
            </a:r>
            <a:r>
              <a:rPr lang="de-DE" dirty="0" smtClean="0"/>
              <a:t>Testproblem: Ergänzung</a:t>
            </a:r>
            <a:endParaRPr lang="de-DE" dirty="0"/>
          </a:p>
        </p:txBody>
      </p:sp>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18065739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Wolkenförmige Legende 13"/>
          <p:cNvSpPr/>
          <p:nvPr/>
        </p:nvSpPr>
        <p:spPr>
          <a:xfrm>
            <a:off x="2430092" y="5177789"/>
            <a:ext cx="4032448" cy="1224136"/>
          </a:xfrm>
          <a:prstGeom prst="cloudCallout">
            <a:avLst>
              <a:gd name="adj1" fmla="val -1625"/>
              <a:gd name="adj2" fmla="val -174305"/>
            </a:avLst>
          </a:prstGeom>
          <a:solidFill>
            <a:srgbClr val="327A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2400" b="0" i="1" u="none" strike="noStrike" kern="1200" cap="none" spc="0" normalizeH="0" baseline="0" noProof="0" dirty="0" smtClean="0">
              <a:ln>
                <a:noFill/>
              </a:ln>
              <a:solidFill>
                <a:prstClr val="white"/>
              </a:solidFill>
              <a:effectLst/>
              <a:uLnTx/>
              <a:uFillTx/>
              <a:latin typeface="Arial"/>
              <a:ea typeface="ＭＳ Ｐゴシック"/>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smtClean="0">
                <a:ln>
                  <a:noFill/>
                </a:ln>
                <a:solidFill>
                  <a:prstClr val="white"/>
                </a:solidFill>
                <a:effectLst/>
                <a:uLnTx/>
                <a:uFillTx/>
                <a:latin typeface="Arial"/>
                <a:ea typeface="ＭＳ Ｐゴシック"/>
              </a:rPr>
              <a:t>Welcher Kompetenzzuwachs soll erreicht werden?</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white"/>
              </a:solidFill>
              <a:effectLst/>
              <a:uLnTx/>
              <a:uFillTx/>
              <a:latin typeface="Arial"/>
              <a:ea typeface="ＭＳ Ｐゴシック"/>
            </a:endParaRPr>
          </a:p>
        </p:txBody>
      </p:sp>
      <p:pic>
        <p:nvPicPr>
          <p:cNvPr id="3" name="Grafik 2"/>
          <p:cNvPicPr>
            <a:picLocks noChangeAspect="1"/>
          </p:cNvPicPr>
          <p:nvPr/>
        </p:nvPicPr>
        <p:blipFill rotWithShape="1">
          <a:blip r:embed="rId3" cstate="print">
            <a:extLst>
              <a:ext uri="{28A0092B-C50C-407E-A947-70E740481C1C}">
                <a14:useLocalDpi xmlns:a14="http://schemas.microsoft.com/office/drawing/2010/main" val="0"/>
              </a:ext>
            </a:extLst>
          </a:blip>
          <a:srcRect l="35235" r="22110"/>
          <a:stretch/>
        </p:blipFill>
        <p:spPr>
          <a:xfrm>
            <a:off x="4283968" y="2818616"/>
            <a:ext cx="936104" cy="2194560"/>
          </a:xfrm>
          <a:prstGeom prst="rect">
            <a:avLst/>
          </a:prstGeom>
        </p:spPr>
      </p:pic>
      <p:sp>
        <p:nvSpPr>
          <p:cNvPr id="15" name="Wolkenförmige Legende 14"/>
          <p:cNvSpPr/>
          <p:nvPr/>
        </p:nvSpPr>
        <p:spPr>
          <a:xfrm>
            <a:off x="91379" y="1676768"/>
            <a:ext cx="2448417" cy="1872208"/>
          </a:xfrm>
          <a:prstGeom prst="cloudCallout">
            <a:avLst>
              <a:gd name="adj1" fmla="val 153278"/>
              <a:gd name="adj2" fmla="val 6867"/>
            </a:avLst>
          </a:prstGeom>
          <a:solidFill>
            <a:srgbClr val="327A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smtClean="0">
                <a:ln>
                  <a:noFill/>
                </a:ln>
                <a:solidFill>
                  <a:prstClr val="white"/>
                </a:solidFill>
                <a:effectLst/>
                <a:uLnTx/>
                <a:uFillTx/>
                <a:latin typeface="Arial"/>
                <a:ea typeface="ＭＳ Ｐゴシック"/>
              </a:rPr>
              <a:t>Welche Aufgaben eignen sich für meine </a:t>
            </a:r>
            <a:r>
              <a:rPr lang="de-DE" sz="1600" dirty="0" smtClean="0">
                <a:solidFill>
                  <a:prstClr val="white"/>
                </a:solidFill>
                <a:latin typeface="Arial"/>
                <a:ea typeface="ＭＳ Ｐゴシック"/>
              </a:rPr>
              <a:t>Lernenden</a:t>
            </a:r>
            <a:r>
              <a:rPr kumimoji="0" lang="de-DE" sz="1600" b="0" i="0" u="none" strike="noStrike" kern="1200" cap="none" spc="0" normalizeH="0" baseline="0" noProof="0" dirty="0" smtClean="0">
                <a:ln>
                  <a:noFill/>
                </a:ln>
                <a:solidFill>
                  <a:prstClr val="white"/>
                </a:solidFill>
                <a:effectLst/>
                <a:uLnTx/>
                <a:uFillTx/>
                <a:latin typeface="Arial"/>
                <a:ea typeface="ＭＳ Ｐゴシック"/>
              </a:rPr>
              <a:t>?</a:t>
            </a:r>
            <a:r>
              <a:rPr kumimoji="0" lang="de-DE" sz="1600" b="0" i="0" u="none" strike="noStrike" kern="1200" cap="none" spc="0" normalizeH="0" baseline="0" noProof="0" dirty="0" smtClean="0">
                <a:ln>
                  <a:noFill/>
                </a:ln>
                <a:solidFill>
                  <a:prstClr val="black"/>
                </a:solidFill>
                <a:effectLst/>
                <a:uLnTx/>
                <a:uFillTx/>
                <a:latin typeface="Arial"/>
                <a:ea typeface="ＭＳ Ｐゴシック"/>
              </a:rPr>
              <a:t> </a:t>
            </a:r>
            <a:endParaRPr kumimoji="0" lang="de-DE" sz="1600" b="0" i="0" u="none" strike="noStrike" kern="1200" cap="none" spc="0" normalizeH="0" baseline="0" noProof="0" dirty="0">
              <a:ln>
                <a:noFill/>
              </a:ln>
              <a:solidFill>
                <a:prstClr val="black"/>
              </a:solidFill>
              <a:effectLst/>
              <a:uLnTx/>
              <a:uFillTx/>
              <a:latin typeface="Arial"/>
              <a:ea typeface="ＭＳ Ｐゴシック"/>
            </a:endParaRPr>
          </a:p>
        </p:txBody>
      </p:sp>
      <p:sp>
        <p:nvSpPr>
          <p:cNvPr id="16" name="Wolkenförmige Legende 15"/>
          <p:cNvSpPr/>
          <p:nvPr/>
        </p:nvSpPr>
        <p:spPr>
          <a:xfrm>
            <a:off x="73830" y="3789040"/>
            <a:ext cx="2267744" cy="2448272"/>
          </a:xfrm>
          <a:prstGeom prst="cloudCallout">
            <a:avLst>
              <a:gd name="adj1" fmla="val 125042"/>
              <a:gd name="adj2" fmla="val -76486"/>
            </a:avLst>
          </a:prstGeom>
          <a:solidFill>
            <a:srgbClr val="327A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smtClean="0">
                <a:ln>
                  <a:noFill/>
                </a:ln>
                <a:solidFill>
                  <a:prstClr val="white"/>
                </a:solidFill>
                <a:effectLst/>
                <a:uLnTx/>
                <a:uFillTx/>
                <a:latin typeface="Arial"/>
                <a:ea typeface="ＭＳ Ｐゴシック"/>
              </a:rPr>
              <a:t>Ist der Einsatz digitaler Medien oder einer Simulation hilfreich?</a:t>
            </a:r>
            <a:endParaRPr kumimoji="0" lang="de-DE" sz="1800" b="0" i="0" u="none" strike="noStrike" kern="1200" cap="none" spc="0" normalizeH="0" baseline="0" noProof="0" dirty="0">
              <a:ln>
                <a:noFill/>
              </a:ln>
              <a:solidFill>
                <a:prstClr val="white"/>
              </a:solidFill>
              <a:effectLst/>
              <a:uLnTx/>
              <a:uFillTx/>
              <a:latin typeface="Arial"/>
              <a:ea typeface="ＭＳ Ｐゴシック"/>
            </a:endParaRPr>
          </a:p>
        </p:txBody>
      </p:sp>
      <p:sp>
        <p:nvSpPr>
          <p:cNvPr id="17" name="Wolkenförmige Legende 16"/>
          <p:cNvSpPr/>
          <p:nvPr/>
        </p:nvSpPr>
        <p:spPr>
          <a:xfrm>
            <a:off x="2400560" y="1115958"/>
            <a:ext cx="4896544" cy="1368152"/>
          </a:xfrm>
          <a:prstGeom prst="cloudCallout">
            <a:avLst>
              <a:gd name="adj1" fmla="val -2901"/>
              <a:gd name="adj2" fmla="val 76198"/>
            </a:avLst>
          </a:prstGeom>
          <a:solidFill>
            <a:srgbClr val="327A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smtClean="0">
                <a:ln>
                  <a:noFill/>
                </a:ln>
                <a:solidFill>
                  <a:prstClr val="white"/>
                </a:solidFill>
                <a:effectLst/>
                <a:uLnTx/>
                <a:uFillTx/>
                <a:latin typeface="Arial"/>
                <a:ea typeface="ＭＳ Ｐゴシック"/>
              </a:rPr>
              <a:t>Welche Kompetenzen setze ich für den Lernprozess voraus? Welche Kompetenzen sind vorhanden?</a:t>
            </a:r>
            <a:endParaRPr kumimoji="0" lang="de-DE" sz="1600" b="0" i="0" u="none" strike="noStrike" kern="1200" cap="none" spc="0" normalizeH="0" baseline="0" noProof="0" dirty="0">
              <a:ln>
                <a:noFill/>
              </a:ln>
              <a:solidFill>
                <a:prstClr val="white"/>
              </a:solidFill>
              <a:effectLst/>
              <a:uLnTx/>
              <a:uFillTx/>
              <a:latin typeface="Arial"/>
              <a:ea typeface="ＭＳ Ｐゴシック"/>
            </a:endParaRPr>
          </a:p>
        </p:txBody>
      </p:sp>
      <p:sp>
        <p:nvSpPr>
          <p:cNvPr id="18" name="Wolkenförmige Legende 17"/>
          <p:cNvSpPr/>
          <p:nvPr/>
        </p:nvSpPr>
        <p:spPr>
          <a:xfrm>
            <a:off x="6471918" y="1831609"/>
            <a:ext cx="2627784" cy="2317083"/>
          </a:xfrm>
          <a:prstGeom prst="cloudCallout">
            <a:avLst>
              <a:gd name="adj1" fmla="val -99289"/>
              <a:gd name="adj2" fmla="val 1672"/>
            </a:avLst>
          </a:prstGeom>
          <a:solidFill>
            <a:srgbClr val="327A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smtClean="0">
                <a:ln>
                  <a:noFill/>
                </a:ln>
                <a:solidFill>
                  <a:prstClr val="white"/>
                </a:solidFill>
                <a:effectLst/>
                <a:uLnTx/>
                <a:uFillTx/>
                <a:latin typeface="Arial"/>
                <a:ea typeface="ＭＳ Ｐゴシック"/>
              </a:rPr>
              <a:t>Welche Rolle habe ich im laufenden Unterrichts-prozess?</a:t>
            </a:r>
            <a:endParaRPr kumimoji="0" lang="de-DE" sz="1600" b="0" i="0" u="none" strike="noStrike" kern="1200" cap="none" spc="0" normalizeH="0" baseline="0" noProof="0" dirty="0">
              <a:ln>
                <a:noFill/>
              </a:ln>
              <a:solidFill>
                <a:prstClr val="white"/>
              </a:solidFill>
              <a:effectLst/>
              <a:uLnTx/>
              <a:uFillTx/>
              <a:latin typeface="Arial"/>
              <a:ea typeface="ＭＳ Ｐゴシック"/>
            </a:endParaRPr>
          </a:p>
        </p:txBody>
      </p:sp>
      <p:sp>
        <p:nvSpPr>
          <p:cNvPr id="19" name="Wolkenförmige Legende 18"/>
          <p:cNvSpPr/>
          <p:nvPr/>
        </p:nvSpPr>
        <p:spPr>
          <a:xfrm>
            <a:off x="6395362" y="4154447"/>
            <a:ext cx="2699792" cy="2016224"/>
          </a:xfrm>
          <a:prstGeom prst="cloudCallout">
            <a:avLst>
              <a:gd name="adj1" fmla="val -89690"/>
              <a:gd name="adj2" fmla="val -85140"/>
            </a:avLst>
          </a:prstGeom>
          <a:solidFill>
            <a:srgbClr val="327A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eaLnBrk="0" fontAlgn="base" hangingPunct="0">
              <a:spcBef>
                <a:spcPct val="0"/>
              </a:spcBef>
              <a:spcAft>
                <a:spcPct val="0"/>
              </a:spcAft>
              <a:defRPr/>
            </a:pPr>
            <a:r>
              <a:rPr kumimoji="0" lang="de-DE" sz="1600" b="0" i="0" u="none" strike="noStrike" kern="1200" cap="none" spc="0" normalizeH="0" baseline="0" noProof="0" dirty="0" smtClean="0">
                <a:ln>
                  <a:noFill/>
                </a:ln>
                <a:solidFill>
                  <a:prstClr val="white"/>
                </a:solidFill>
                <a:effectLst/>
                <a:uLnTx/>
                <a:uFillTx/>
                <a:latin typeface="Arial"/>
                <a:ea typeface="ＭＳ Ｐゴシック"/>
              </a:rPr>
              <a:t>Wie überprüfe ich, ob meine </a:t>
            </a:r>
            <a:r>
              <a:rPr lang="de-DE" sz="1600" dirty="0" smtClean="0">
                <a:solidFill>
                  <a:prstClr val="white"/>
                </a:solidFill>
              </a:rPr>
              <a:t>Lernenden </a:t>
            </a:r>
            <a:r>
              <a:rPr kumimoji="0" lang="de-DE" sz="1600" b="0" i="0" u="none" strike="noStrike" kern="1200" cap="none" spc="0" normalizeH="0" baseline="0" noProof="0" dirty="0" smtClean="0">
                <a:ln>
                  <a:noFill/>
                </a:ln>
                <a:solidFill>
                  <a:prstClr val="white"/>
                </a:solidFill>
                <a:effectLst/>
                <a:uLnTx/>
                <a:uFillTx/>
                <a:latin typeface="Arial"/>
                <a:ea typeface="ＭＳ Ｐゴシック"/>
              </a:rPr>
              <a:t>mehr können als vorher? </a:t>
            </a:r>
            <a:endParaRPr kumimoji="0" lang="de-DE" sz="1600" b="0" i="0" u="none" strike="noStrike" kern="1200" cap="none" spc="0" normalizeH="0" baseline="0" noProof="0" dirty="0">
              <a:ln>
                <a:noFill/>
              </a:ln>
              <a:solidFill>
                <a:prstClr val="white"/>
              </a:solidFill>
              <a:effectLst/>
              <a:uLnTx/>
              <a:uFillTx/>
              <a:latin typeface="Arial"/>
              <a:ea typeface="ＭＳ Ｐゴシック"/>
            </a:endParaRPr>
          </a:p>
        </p:txBody>
      </p:sp>
      <p:sp>
        <p:nvSpPr>
          <p:cNvPr id="6" name="Titel 5"/>
          <p:cNvSpPr>
            <a:spLocks noGrp="1"/>
          </p:cNvSpPr>
          <p:nvPr>
            <p:ph type="title"/>
          </p:nvPr>
        </p:nvSpPr>
        <p:spPr/>
        <p:txBody>
          <a:bodyPr>
            <a:normAutofit fontScale="90000"/>
          </a:bodyPr>
          <a:lstStyle/>
          <a:p>
            <a:r>
              <a:rPr lang="de-DE" dirty="0"/>
              <a:t>Mögliche Fragen  bei der </a:t>
            </a:r>
            <a:r>
              <a:rPr lang="de-DE" dirty="0" smtClean="0"/>
              <a:t>Unterrichtsplanung</a:t>
            </a:r>
            <a:endParaRPr lang="de-DE" dirty="0"/>
          </a:p>
        </p:txBody>
      </p:sp>
      <p:sp>
        <p:nvSpPr>
          <p:cNvPr id="20" name="Textplatzhalter 9"/>
          <p:cNvSpPr>
            <a:spLocks noGrp="1"/>
          </p:cNvSpPr>
          <p:nvPr>
            <p:ph type="body" sz="quarter" idx="4294967295"/>
          </p:nvPr>
        </p:nvSpPr>
        <p:spPr>
          <a:xfrm>
            <a:off x="3707904" y="91512"/>
            <a:ext cx="5300492" cy="144016"/>
          </a:xfrm>
        </p:spPr>
        <p:txBody>
          <a:bodyPr/>
          <a:lstStyle>
            <a:lvl1pPr marL="0" indent="0" algn="r">
              <a:buNone/>
              <a:defRPr sz="1000" baseline="0">
                <a:solidFill>
                  <a:schemeClr val="bg1"/>
                </a:solidFill>
              </a:defRPr>
            </a:lvl1pPr>
          </a:lstStyle>
          <a:p>
            <a:r>
              <a:rPr lang="de-DE" dirty="0"/>
              <a:t>Fortbildungsbaustein 2 | 10/20-Testproblem</a:t>
            </a:r>
          </a:p>
        </p:txBody>
      </p:sp>
      <p:sp>
        <p:nvSpPr>
          <p:cNvPr id="11" name="Textfeld 10"/>
          <p:cNvSpPr txBox="1"/>
          <p:nvPr/>
        </p:nvSpPr>
        <p:spPr>
          <a:xfrm>
            <a:off x="3922835" y="4966568"/>
            <a:ext cx="2088232" cy="21544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0" i="0" u="none" strike="noStrike" kern="1200" cap="none" spc="0" normalizeH="0" baseline="0" noProof="0" dirty="0" smtClean="0">
                <a:ln>
                  <a:noFill/>
                </a:ln>
                <a:solidFill>
                  <a:prstClr val="black"/>
                </a:solidFill>
                <a:effectLst/>
                <a:uLnTx/>
                <a:uFillTx/>
                <a:latin typeface="Times New Roman" panose="02020603050405020304" pitchFamily="18" charset="0"/>
                <a:ea typeface="ＭＳ Ｐゴシック" charset="-128"/>
                <a:cs typeface="Times New Roman" panose="02020603050405020304" pitchFamily="18" charset="0"/>
              </a:rPr>
              <a:t>Bildquelle: pixabay.com (CC0)</a:t>
            </a:r>
            <a:endParaRPr kumimoji="0" lang="de-DE" sz="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charset="-128"/>
              <a:cs typeface="Times New Roman" panose="02020603050405020304" pitchFamily="18" charset="0"/>
            </a:endParaRPr>
          </a:p>
        </p:txBody>
      </p:sp>
    </p:spTree>
    <p:extLst>
      <p:ext uri="{BB962C8B-B14F-4D97-AF65-F5344CB8AC3E}">
        <p14:creationId xmlns:p14="http://schemas.microsoft.com/office/powerpoint/2010/main" val="4208823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Vorstellungsaufbau zum 10/20 -</a:t>
            </a:r>
            <a:r>
              <a:rPr lang="de-DE" dirty="0" smtClean="0"/>
              <a:t>Testproblem: </a:t>
            </a:r>
            <a:r>
              <a:rPr lang="de-DE" dirty="0"/>
              <a:t>Ergänzung</a:t>
            </a:r>
            <a:endParaRPr lang="de-DE" sz="2800" dirty="0"/>
          </a:p>
        </p:txBody>
      </p:sp>
      <p:sp>
        <p:nvSpPr>
          <p:cNvPr id="6" name="Textplatzhalter 5"/>
          <p:cNvSpPr>
            <a:spLocks noGrp="1"/>
          </p:cNvSpPr>
          <p:nvPr>
            <p:ph type="body" sz="quarter" idx="18"/>
          </p:nvPr>
        </p:nvSpPr>
        <p:spPr/>
        <p:txBody>
          <a:bodyPr/>
          <a:lstStyle/>
          <a:p>
            <a:endParaRPr lang="de-DE"/>
          </a:p>
        </p:txBody>
      </p:sp>
      <p:sp>
        <p:nvSpPr>
          <p:cNvPr id="5" name="Textfeld 4"/>
          <p:cNvSpPr txBox="1"/>
          <p:nvPr/>
        </p:nvSpPr>
        <p:spPr>
          <a:xfrm>
            <a:off x="323528" y="1124744"/>
            <a:ext cx="8812088" cy="400110"/>
          </a:xfrm>
          <a:prstGeom prst="rect">
            <a:avLst/>
          </a:prstGeom>
          <a:noFill/>
        </p:spPr>
        <p:txBody>
          <a:bodyPr wrap="square" rtlCol="0">
            <a:spAutoFit/>
          </a:bodyPr>
          <a:lstStyle/>
          <a:p>
            <a:r>
              <a:rPr lang="de-DE" sz="2000" dirty="0" smtClean="0">
                <a:latin typeface="Calibri" panose="020F0502020204030204" pitchFamily="34" charset="0"/>
              </a:rPr>
              <a:t>Was kann man bei einer Erhöhung der Fragenzahl n beobachtet?</a:t>
            </a:r>
            <a:endParaRPr lang="de-DE" sz="2000" dirty="0">
              <a:latin typeface="Calibri" panose="020F0502020204030204" pitchFamily="34" charset="0"/>
            </a:endParaRPr>
          </a:p>
        </p:txBody>
      </p:sp>
      <p:grpSp>
        <p:nvGrpSpPr>
          <p:cNvPr id="8" name="Gruppieren 7"/>
          <p:cNvGrpSpPr/>
          <p:nvPr/>
        </p:nvGrpSpPr>
        <p:grpSpPr>
          <a:xfrm>
            <a:off x="197108" y="1665560"/>
            <a:ext cx="8677776" cy="5211527"/>
            <a:chOff x="197108" y="1665560"/>
            <a:chExt cx="8677776" cy="5211527"/>
          </a:xfrm>
        </p:grpSpPr>
        <p:pic>
          <p:nvPicPr>
            <p:cNvPr id="3" name="Grafik 2"/>
            <p:cNvPicPr>
              <a:picLocks noChangeAspect="1"/>
            </p:cNvPicPr>
            <p:nvPr/>
          </p:nvPicPr>
          <p:blipFill>
            <a:blip r:embed="rId3"/>
            <a:stretch>
              <a:fillRect/>
            </a:stretch>
          </p:blipFill>
          <p:spPr>
            <a:xfrm>
              <a:off x="197108" y="1665560"/>
              <a:ext cx="8677776" cy="5192440"/>
            </a:xfrm>
            <a:prstGeom prst="rect">
              <a:avLst/>
            </a:prstGeom>
          </p:spPr>
        </p:pic>
        <p:cxnSp>
          <p:nvCxnSpPr>
            <p:cNvPr id="7" name="Gerader Verbinder 6"/>
            <p:cNvCxnSpPr/>
            <p:nvPr/>
          </p:nvCxnSpPr>
          <p:spPr bwMode="auto">
            <a:xfrm>
              <a:off x="5724128" y="1679429"/>
              <a:ext cx="0" cy="5197658"/>
            </a:xfrm>
            <a:prstGeom prst="line">
              <a:avLst/>
            </a:prstGeom>
            <a:solidFill>
              <a:schemeClr val="accent1"/>
            </a:solidFill>
            <a:ln w="38100" cap="flat" cmpd="sng" algn="ctr">
              <a:solidFill>
                <a:schemeClr val="tx1"/>
              </a:solidFill>
              <a:prstDash val="solid"/>
              <a:round/>
              <a:headEnd type="none" w="med" len="med"/>
              <a:tailEnd type="none" w="med" len="med"/>
            </a:ln>
            <a:effectLst/>
          </p:spPr>
        </p:cxnSp>
      </p:grpSp>
    </p:spTree>
    <p:extLst>
      <p:ext uri="{BB962C8B-B14F-4D97-AF65-F5344CB8AC3E}">
        <p14:creationId xmlns:p14="http://schemas.microsoft.com/office/powerpoint/2010/main" val="517663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226171"/>
            <a:ext cx="8424936" cy="490861"/>
          </a:xfrm>
        </p:spPr>
        <p:txBody>
          <a:bodyPr>
            <a:noAutofit/>
          </a:bodyPr>
          <a:lstStyle/>
          <a:p>
            <a:pPr marL="0" indent="0" algn="ctr">
              <a:buNone/>
            </a:pPr>
            <a:r>
              <a:rPr lang="de-DE" sz="3200" dirty="0" smtClean="0"/>
              <a:t>Einordnung des 10/20-Testproblems in den KLP der Sekundarstufe II in NRW</a:t>
            </a:r>
            <a:endParaRPr lang="de-DE" sz="2400" dirty="0"/>
          </a:p>
        </p:txBody>
      </p:sp>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22983268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Kompetenzerwartung und inhaltliche Schwerpunkte</a:t>
            </a:r>
            <a:endParaRPr lang="de-DE" dirty="0"/>
          </a:p>
        </p:txBody>
      </p:sp>
      <p:graphicFrame>
        <p:nvGraphicFramePr>
          <p:cNvPr id="6" name="Inhaltsplatzhalter 5"/>
          <p:cNvGraphicFramePr>
            <a:graphicFrameLocks noGrp="1"/>
          </p:cNvGraphicFramePr>
          <p:nvPr>
            <p:ph idx="1"/>
            <p:extLst>
              <p:ext uri="{D42A27DB-BD31-4B8C-83A1-F6EECF244321}">
                <p14:modId xmlns:p14="http://schemas.microsoft.com/office/powerpoint/2010/main" val="3108716843"/>
              </p:ext>
            </p:extLst>
          </p:nvPr>
        </p:nvGraphicFramePr>
        <p:xfrm>
          <a:off x="323850" y="1125538"/>
          <a:ext cx="8424110" cy="4206240"/>
        </p:xfrm>
        <a:graphic>
          <a:graphicData uri="http://schemas.openxmlformats.org/drawingml/2006/table">
            <a:tbl>
              <a:tblPr firstRow="1" bandRow="1">
                <a:tableStyleId>{5C22544A-7EE6-4342-B048-85BDC9FD1C3A}</a:tableStyleId>
              </a:tblPr>
              <a:tblGrid>
                <a:gridCol w="2406639">
                  <a:extLst>
                    <a:ext uri="{9D8B030D-6E8A-4147-A177-3AD203B41FA5}">
                      <a16:colId xmlns:a16="http://schemas.microsoft.com/office/drawing/2014/main" val="20000"/>
                    </a:ext>
                  </a:extLst>
                </a:gridCol>
                <a:gridCol w="6017471">
                  <a:extLst>
                    <a:ext uri="{9D8B030D-6E8A-4147-A177-3AD203B41FA5}">
                      <a16:colId xmlns:a16="http://schemas.microsoft.com/office/drawing/2014/main" val="20001"/>
                    </a:ext>
                  </a:extLst>
                </a:gridCol>
              </a:tblGrid>
              <a:tr h="370840">
                <a:tc>
                  <a:txBody>
                    <a:bodyPr/>
                    <a:lstStyle/>
                    <a:p>
                      <a:pPr algn="ctr"/>
                      <a:r>
                        <a:rPr lang="de-DE" sz="2400" dirty="0" smtClean="0">
                          <a:solidFill>
                            <a:schemeClr val="bg1"/>
                          </a:solidFill>
                          <a:latin typeface="Calibri" panose="020F0502020204030204" pitchFamily="34" charset="0"/>
                        </a:rPr>
                        <a:t>Lernstand</a:t>
                      </a:r>
                      <a:endParaRPr lang="de-DE" sz="2400" dirty="0">
                        <a:solidFill>
                          <a:schemeClr val="bg1"/>
                        </a:solidFill>
                        <a:latin typeface="Calibri" panose="020F0502020204030204" pitchFamily="34" charset="0"/>
                      </a:endParaRPr>
                    </a:p>
                  </a:txBody>
                  <a:tcPr marL="95526" marR="95526">
                    <a:solidFill>
                      <a:srgbClr val="327A86"/>
                    </a:solidFill>
                  </a:tcPr>
                </a:tc>
                <a:tc>
                  <a:txBody>
                    <a:bodyPr/>
                    <a:lstStyle/>
                    <a:p>
                      <a:pPr algn="ctr"/>
                      <a:r>
                        <a:rPr lang="de-DE" sz="2400" dirty="0" smtClean="0">
                          <a:solidFill>
                            <a:schemeClr val="bg1"/>
                          </a:solidFill>
                          <a:latin typeface="Calibri" panose="020F0502020204030204" pitchFamily="34" charset="0"/>
                        </a:rPr>
                        <a:t>Inhaltliche</a:t>
                      </a:r>
                      <a:r>
                        <a:rPr lang="de-DE" sz="2400" baseline="0" dirty="0" smtClean="0">
                          <a:solidFill>
                            <a:schemeClr val="bg1"/>
                          </a:solidFill>
                          <a:latin typeface="Calibri" panose="020F0502020204030204" pitchFamily="34" charset="0"/>
                        </a:rPr>
                        <a:t> Schwerpunkte</a:t>
                      </a:r>
                      <a:endParaRPr lang="de-DE" sz="2400" dirty="0">
                        <a:solidFill>
                          <a:schemeClr val="bg1"/>
                        </a:solidFill>
                        <a:latin typeface="Calibri" panose="020F0502020204030204" pitchFamily="34" charset="0"/>
                      </a:endParaRPr>
                    </a:p>
                  </a:txBody>
                  <a:tcPr marL="95526" marR="95526">
                    <a:solidFill>
                      <a:srgbClr val="327A86"/>
                    </a:solidFill>
                  </a:tcPr>
                </a:tc>
                <a:extLst>
                  <a:ext uri="{0D108BD9-81ED-4DB2-BD59-A6C34878D82A}">
                    <a16:rowId xmlns:a16="http://schemas.microsoft.com/office/drawing/2014/main" val="10000"/>
                  </a:ext>
                </a:extLst>
              </a:tr>
              <a:tr h="1203608">
                <a:tc>
                  <a:txBody>
                    <a:bodyPr/>
                    <a:lstStyle/>
                    <a:p>
                      <a:r>
                        <a:rPr lang="de-DE" b="1" dirty="0" smtClean="0">
                          <a:latin typeface="Calibri" panose="020F0502020204030204" pitchFamily="34" charset="0"/>
                        </a:rPr>
                        <a:t>Bis zum Ende der Einführungsphase</a:t>
                      </a:r>
                      <a:endParaRPr lang="de-DE" b="1" dirty="0">
                        <a:latin typeface="Calibri" panose="020F0502020204030204" pitchFamily="34" charset="0"/>
                      </a:endParaRPr>
                    </a:p>
                  </a:txBody>
                  <a:tcPr marL="95526" marR="95526" anchor="ctr"/>
                </a:tc>
                <a:tc>
                  <a:txBody>
                    <a:bodyPr/>
                    <a:lstStyle/>
                    <a:p>
                      <a:pPr marL="285750" indent="-285750">
                        <a:buClr>
                          <a:schemeClr val="accent1"/>
                        </a:buClr>
                        <a:buFont typeface="Wingdings" panose="05000000000000000000" pitchFamily="2" charset="2"/>
                        <a:buChar char="§"/>
                      </a:pPr>
                      <a:r>
                        <a:rPr lang="de-DE" sz="1800" b="0" i="0" u="none" strike="noStrike" kern="1200" baseline="0" dirty="0" smtClean="0">
                          <a:solidFill>
                            <a:schemeClr val="dk1"/>
                          </a:solidFill>
                          <a:latin typeface="Calibri" panose="020F0502020204030204" pitchFamily="34" charset="0"/>
                          <a:ea typeface="+mn-ea"/>
                          <a:cs typeface="+mn-cs"/>
                        </a:rPr>
                        <a:t>…</a:t>
                      </a:r>
                    </a:p>
                    <a:p>
                      <a:pPr marL="285750" indent="-285750">
                        <a:buClr>
                          <a:schemeClr val="accent1"/>
                        </a:buClr>
                        <a:buFont typeface="Wingdings" panose="05000000000000000000" pitchFamily="2" charset="2"/>
                        <a:buChar char="§"/>
                      </a:pPr>
                      <a:r>
                        <a:rPr lang="de-DE" sz="1800" b="0" i="0" u="none" strike="noStrike" kern="1200" baseline="0" dirty="0" smtClean="0">
                          <a:solidFill>
                            <a:schemeClr val="dk1"/>
                          </a:solidFill>
                          <a:latin typeface="Calibri" panose="020F0502020204030204" pitchFamily="34" charset="0"/>
                          <a:ea typeface="+mn-ea"/>
                          <a:cs typeface="+mn-cs"/>
                        </a:rPr>
                        <a:t>deuten Alltagssituationen als Zufallsexperimente</a:t>
                      </a:r>
                    </a:p>
                    <a:p>
                      <a:pPr marL="285750" indent="-285750">
                        <a:buClr>
                          <a:schemeClr val="accent1"/>
                        </a:buClr>
                        <a:buFont typeface="Wingdings" panose="05000000000000000000" pitchFamily="2" charset="2"/>
                        <a:buChar char="§"/>
                      </a:pPr>
                      <a:r>
                        <a:rPr lang="de-DE" sz="1800" b="0" i="0" u="none" strike="noStrike" kern="1200" baseline="0" dirty="0" smtClean="0">
                          <a:solidFill>
                            <a:schemeClr val="dk1"/>
                          </a:solidFill>
                          <a:latin typeface="Calibri" panose="020F0502020204030204" pitchFamily="34" charset="0"/>
                          <a:ea typeface="+mn-ea"/>
                          <a:cs typeface="+mn-cs"/>
                        </a:rPr>
                        <a:t>simulieren Zufallsexperimente</a:t>
                      </a:r>
                    </a:p>
                    <a:p>
                      <a:pPr marL="285750" indent="-285750">
                        <a:buClr>
                          <a:schemeClr val="accent1"/>
                        </a:buClr>
                        <a:buFont typeface="Wingdings" panose="05000000000000000000" pitchFamily="2" charset="2"/>
                        <a:buChar char="§"/>
                      </a:pPr>
                      <a:r>
                        <a:rPr lang="de-DE" sz="1800" b="0" i="0" u="none" strike="noStrike" kern="1200" baseline="0" dirty="0" smtClean="0">
                          <a:solidFill>
                            <a:schemeClr val="dk1"/>
                          </a:solidFill>
                          <a:latin typeface="Calibri" panose="020F0502020204030204" pitchFamily="34" charset="0"/>
                          <a:ea typeface="+mn-ea"/>
                          <a:cs typeface="+mn-cs"/>
                        </a:rPr>
                        <a:t>verwenden Urnenmodelle zur Beschreibung von Zufallsprozessen </a:t>
                      </a:r>
                    </a:p>
                    <a:p>
                      <a:pPr marL="285750" indent="-285750">
                        <a:buClr>
                          <a:schemeClr val="accent1"/>
                        </a:buClr>
                        <a:buFont typeface="Wingdings" panose="05000000000000000000" pitchFamily="2" charset="2"/>
                        <a:buChar char="§"/>
                      </a:pPr>
                      <a:r>
                        <a:rPr lang="de-DE" sz="1800" b="0" i="0" u="none" strike="noStrike" kern="1200" baseline="0" dirty="0" smtClean="0">
                          <a:solidFill>
                            <a:schemeClr val="dk1"/>
                          </a:solidFill>
                          <a:latin typeface="Calibri" panose="020F0502020204030204" pitchFamily="34" charset="0"/>
                          <a:ea typeface="+mn-ea"/>
                          <a:cs typeface="+mn-cs"/>
                        </a:rPr>
                        <a:t>…</a:t>
                      </a:r>
                      <a:endParaRPr lang="de-DE" dirty="0">
                        <a:latin typeface="Calibri" panose="020F0502020204030204" pitchFamily="34" charset="0"/>
                      </a:endParaRPr>
                    </a:p>
                  </a:txBody>
                  <a:tcPr marL="95526" marR="95526"/>
                </a:tc>
                <a:extLst>
                  <a:ext uri="{0D108BD9-81ED-4DB2-BD59-A6C34878D82A}">
                    <a16:rowId xmlns:a16="http://schemas.microsoft.com/office/drawing/2014/main" val="10001"/>
                  </a:ext>
                </a:extLst>
              </a:tr>
              <a:tr h="370840">
                <a:tc>
                  <a:txBody>
                    <a:bodyPr/>
                    <a:lstStyle/>
                    <a:p>
                      <a:r>
                        <a:rPr lang="de-DE" b="1" dirty="0" smtClean="0">
                          <a:latin typeface="Calibri" panose="020F0502020204030204" pitchFamily="34" charset="0"/>
                        </a:rPr>
                        <a:t>Bis zum Ende der Qualifikationsphase</a:t>
                      </a:r>
                    </a:p>
                    <a:p>
                      <a:r>
                        <a:rPr lang="de-DE" b="1" dirty="0" smtClean="0">
                          <a:latin typeface="Calibri" panose="020F0502020204030204" pitchFamily="34" charset="0"/>
                        </a:rPr>
                        <a:t>(GK und LK)</a:t>
                      </a:r>
                      <a:endParaRPr lang="de-DE" b="1" dirty="0">
                        <a:latin typeface="Calibri" panose="020F0502020204030204" pitchFamily="34" charset="0"/>
                      </a:endParaRPr>
                    </a:p>
                  </a:txBody>
                  <a:tcPr marL="95526" marR="95526" anchor="ctr"/>
                </a:tc>
                <a:tc>
                  <a:txBody>
                    <a:bodyPr/>
                    <a:lstStyle/>
                    <a:p>
                      <a:pPr marL="285750" indent="-285750">
                        <a:buClr>
                          <a:schemeClr val="accent1"/>
                        </a:buClr>
                        <a:buFont typeface="Wingdings" panose="05000000000000000000" pitchFamily="2" charset="2"/>
                        <a:buChar char="§"/>
                      </a:pPr>
                      <a:r>
                        <a:rPr lang="de-DE" sz="1800" b="0" i="0" u="none" strike="noStrike" kern="1200" baseline="0" dirty="0" smtClean="0">
                          <a:solidFill>
                            <a:schemeClr val="dk1"/>
                          </a:solidFill>
                          <a:latin typeface="Calibri" panose="020F0502020204030204" pitchFamily="34" charset="0"/>
                          <a:ea typeface="+mn-ea"/>
                          <a:cs typeface="+mn-cs"/>
                        </a:rPr>
                        <a:t>…</a:t>
                      </a:r>
                    </a:p>
                    <a:p>
                      <a:pPr marL="285750" indent="-285750">
                        <a:buClr>
                          <a:schemeClr val="accent1"/>
                        </a:buClr>
                        <a:buFont typeface="Wingdings" panose="05000000000000000000" pitchFamily="2" charset="2"/>
                        <a:buChar char="§"/>
                      </a:pPr>
                      <a:r>
                        <a:rPr lang="de-DE" sz="1800" b="0" i="0" u="none" strike="noStrike" kern="1200" baseline="0" dirty="0" smtClean="0">
                          <a:solidFill>
                            <a:schemeClr val="dk1"/>
                          </a:solidFill>
                          <a:latin typeface="Calibri" panose="020F0502020204030204" pitchFamily="34" charset="0"/>
                          <a:ea typeface="+mn-ea"/>
                          <a:cs typeface="+mn-cs"/>
                        </a:rPr>
                        <a:t>erläutern den Begriff der Zufallsgröße an geeigneten Beispielen</a:t>
                      </a:r>
                    </a:p>
                    <a:p>
                      <a:pPr marL="285750" marR="0" indent="-285750" algn="l" defTabSz="4572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de-DE" sz="1800" b="0" i="0" u="none" strike="noStrike" kern="1200" baseline="0" dirty="0" smtClean="0">
                          <a:solidFill>
                            <a:schemeClr val="dk1"/>
                          </a:solidFill>
                          <a:latin typeface="Calibri" panose="020F0502020204030204" pitchFamily="34" charset="0"/>
                          <a:ea typeface="+mn-ea"/>
                          <a:cs typeface="+mn-cs"/>
                        </a:rPr>
                        <a:t>erklären die Binomialverteilung und berechnen damit Wahrscheinlichkeiten </a:t>
                      </a:r>
                      <a:r>
                        <a:rPr lang="de-DE" sz="1800" dirty="0" smtClean="0">
                          <a:latin typeface="Calibri" panose="020F0502020204030204" pitchFamily="34" charset="0"/>
                        </a:rPr>
                        <a:t>(später)</a:t>
                      </a:r>
                    </a:p>
                    <a:p>
                      <a:pPr marL="285750" indent="-285750">
                        <a:buClr>
                          <a:schemeClr val="accent1"/>
                        </a:buClr>
                        <a:buFont typeface="Wingdings" panose="05000000000000000000" pitchFamily="2" charset="2"/>
                        <a:buChar char="§"/>
                      </a:pPr>
                      <a:endParaRPr lang="de-DE" sz="1800" b="0" i="0" u="none" strike="noStrike" kern="1200" baseline="0" dirty="0" smtClean="0">
                        <a:solidFill>
                          <a:schemeClr val="dk1"/>
                        </a:solidFill>
                        <a:latin typeface="Calibri" panose="020F0502020204030204" pitchFamily="34" charset="0"/>
                        <a:ea typeface="+mn-ea"/>
                        <a:cs typeface="+mn-cs"/>
                      </a:endParaRPr>
                    </a:p>
                    <a:p>
                      <a:pPr marL="285750" indent="-285750">
                        <a:buClr>
                          <a:schemeClr val="accent1"/>
                        </a:buClr>
                        <a:buFont typeface="Wingdings" panose="05000000000000000000" pitchFamily="2" charset="2"/>
                        <a:buChar char="§"/>
                      </a:pPr>
                      <a:r>
                        <a:rPr lang="de-DE" sz="1800" b="0" i="0" u="none" strike="noStrike" kern="1200" baseline="0" dirty="0" smtClean="0">
                          <a:solidFill>
                            <a:schemeClr val="dk1"/>
                          </a:solidFill>
                          <a:latin typeface="Calibri" panose="020F0502020204030204" pitchFamily="34" charset="0"/>
                          <a:ea typeface="+mn-ea"/>
                          <a:cs typeface="+mn-cs"/>
                        </a:rPr>
                        <a:t>…</a:t>
                      </a:r>
                    </a:p>
                  </a:txBody>
                  <a:tcPr marL="95526" marR="95526"/>
                </a:tc>
                <a:extLst>
                  <a:ext uri="{0D108BD9-81ED-4DB2-BD59-A6C34878D82A}">
                    <a16:rowId xmlns:a16="http://schemas.microsoft.com/office/drawing/2014/main" val="10002"/>
                  </a:ext>
                </a:extLst>
              </a:tr>
            </a:tbl>
          </a:graphicData>
        </a:graphic>
      </p:graphicFrame>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28287082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Prozessbezogene Kompetenzen</a:t>
            </a:r>
            <a:endParaRPr lang="de-DE" dirty="0"/>
          </a:p>
        </p:txBody>
      </p:sp>
      <p:graphicFrame>
        <p:nvGraphicFramePr>
          <p:cNvPr id="5" name="Inhaltsplatzhalter 4"/>
          <p:cNvGraphicFramePr>
            <a:graphicFrameLocks noGrp="1"/>
          </p:cNvGraphicFramePr>
          <p:nvPr>
            <p:ph idx="1"/>
            <p:extLst>
              <p:ext uri="{D42A27DB-BD31-4B8C-83A1-F6EECF244321}">
                <p14:modId xmlns:p14="http://schemas.microsoft.com/office/powerpoint/2010/main" val="4275047456"/>
              </p:ext>
            </p:extLst>
          </p:nvPr>
        </p:nvGraphicFramePr>
        <p:xfrm>
          <a:off x="323850" y="1125538"/>
          <a:ext cx="8424624" cy="5119148"/>
        </p:xfrm>
        <a:graphic>
          <a:graphicData uri="http://schemas.openxmlformats.org/drawingml/2006/table">
            <a:tbl>
              <a:tblPr firstRow="1" bandRow="1">
                <a:tableStyleId>{5C22544A-7EE6-4342-B048-85BDC9FD1C3A}</a:tableStyleId>
              </a:tblPr>
              <a:tblGrid>
                <a:gridCol w="1973887">
                  <a:extLst>
                    <a:ext uri="{9D8B030D-6E8A-4147-A177-3AD203B41FA5}">
                      <a16:colId xmlns:a16="http://schemas.microsoft.com/office/drawing/2014/main" val="20000"/>
                    </a:ext>
                  </a:extLst>
                </a:gridCol>
                <a:gridCol w="6450737">
                  <a:extLst>
                    <a:ext uri="{9D8B030D-6E8A-4147-A177-3AD203B41FA5}">
                      <a16:colId xmlns:a16="http://schemas.microsoft.com/office/drawing/2014/main" val="20001"/>
                    </a:ext>
                  </a:extLst>
                </a:gridCol>
              </a:tblGrid>
              <a:tr h="876895">
                <a:tc>
                  <a:txBody>
                    <a:bodyPr/>
                    <a:lstStyle/>
                    <a:p>
                      <a:pPr algn="ctr"/>
                      <a:r>
                        <a:rPr lang="de-DE" sz="1800" dirty="0" smtClean="0">
                          <a:latin typeface="Calibri" panose="020F0502020204030204" pitchFamily="34" charset="0"/>
                        </a:rPr>
                        <a:t>(Ausgewählte) Prozessbezogene Kompetenz</a:t>
                      </a:r>
                      <a:endParaRPr lang="de-DE" sz="1800" dirty="0">
                        <a:latin typeface="Calibri" panose="020F0502020204030204" pitchFamily="34" charset="0"/>
                      </a:endParaRPr>
                    </a:p>
                  </a:txBody>
                  <a:tcPr marL="70955" marR="70955" anchor="ctr">
                    <a:solidFill>
                      <a:srgbClr val="327A86"/>
                    </a:solidFill>
                  </a:tcPr>
                </a:tc>
                <a:tc>
                  <a:txBody>
                    <a:bodyPr/>
                    <a:lstStyle/>
                    <a:p>
                      <a:pPr algn="ctr"/>
                      <a:r>
                        <a:rPr lang="de-DE" sz="1800" dirty="0" smtClean="0">
                          <a:latin typeface="Calibri" panose="020F0502020204030204" pitchFamily="34" charset="0"/>
                        </a:rPr>
                        <a:t>Anforderung im Inhaltsbereich Stochastik</a:t>
                      </a:r>
                      <a:endParaRPr lang="de-DE" sz="1800" dirty="0">
                        <a:latin typeface="Calibri" panose="020F0502020204030204" pitchFamily="34" charset="0"/>
                      </a:endParaRPr>
                    </a:p>
                  </a:txBody>
                  <a:tcPr marL="70955" marR="70955" anchor="ctr">
                    <a:solidFill>
                      <a:srgbClr val="327A86"/>
                    </a:solidFill>
                  </a:tcPr>
                </a:tc>
                <a:extLst>
                  <a:ext uri="{0D108BD9-81ED-4DB2-BD59-A6C34878D82A}">
                    <a16:rowId xmlns:a16="http://schemas.microsoft.com/office/drawing/2014/main" val="10000"/>
                  </a:ext>
                </a:extLst>
              </a:tr>
              <a:tr h="1980835">
                <a:tc>
                  <a:txBody>
                    <a:bodyPr/>
                    <a:lstStyle/>
                    <a:p>
                      <a:r>
                        <a:rPr lang="de-DE" sz="1800" b="1" dirty="0" smtClean="0">
                          <a:latin typeface="Calibri" panose="020F0502020204030204" pitchFamily="34" charset="0"/>
                        </a:rPr>
                        <a:t>Modellieren</a:t>
                      </a:r>
                      <a:endParaRPr lang="de-DE" sz="1800" b="1" dirty="0">
                        <a:latin typeface="Calibri" panose="020F0502020204030204" pitchFamily="34" charset="0"/>
                      </a:endParaRPr>
                    </a:p>
                  </a:txBody>
                  <a:tcPr marL="70955" marR="70955" anchor="ctr"/>
                </a:tc>
                <a:tc>
                  <a:txBody>
                    <a:bodyPr/>
                    <a:lstStyle/>
                    <a:p>
                      <a:pPr marL="285750" indent="-285750">
                        <a:buClr>
                          <a:schemeClr val="tx2"/>
                        </a:buClr>
                        <a:buFont typeface="Wingdings" panose="05000000000000000000" pitchFamily="2" charset="2"/>
                        <a:buChar char="§"/>
                      </a:pPr>
                      <a:r>
                        <a:rPr lang="de-DE" sz="1800" dirty="0" smtClean="0">
                          <a:latin typeface="Calibri" panose="020F0502020204030204" pitchFamily="34" charset="0"/>
                        </a:rPr>
                        <a:t>…</a:t>
                      </a:r>
                    </a:p>
                    <a:p>
                      <a:pPr marL="285750" indent="-285750">
                        <a:buClr>
                          <a:schemeClr val="tx2"/>
                        </a:buClr>
                        <a:buFont typeface="Wingdings" panose="05000000000000000000" pitchFamily="2" charset="2"/>
                        <a:buChar char="§"/>
                      </a:pPr>
                      <a:r>
                        <a:rPr lang="de-DE" sz="1800" dirty="0" smtClean="0">
                          <a:latin typeface="Calibri" panose="020F0502020204030204" pitchFamily="34" charset="0"/>
                        </a:rPr>
                        <a:t>treffen Annahmen und nehmen begründet Vereinfachungen einer realen Situation vor</a:t>
                      </a:r>
                    </a:p>
                    <a:p>
                      <a:pPr marL="285750" indent="-285750">
                        <a:buClr>
                          <a:schemeClr val="tx2"/>
                        </a:buClr>
                        <a:buFont typeface="Wingdings" panose="05000000000000000000" pitchFamily="2" charset="2"/>
                        <a:buChar char="§"/>
                      </a:pPr>
                      <a:r>
                        <a:rPr lang="de-DE" sz="1800" dirty="0" smtClean="0">
                          <a:latin typeface="Calibri" panose="020F0502020204030204" pitchFamily="34" charset="0"/>
                        </a:rPr>
                        <a:t>erarbeiten mithilfe mathematischer Kenntnisse und Fertigkeiten eine Lösung innerhalb des mathematischen Modells</a:t>
                      </a:r>
                    </a:p>
                    <a:p>
                      <a:pPr marL="285750" indent="-285750">
                        <a:buClr>
                          <a:schemeClr val="tx2"/>
                        </a:buClr>
                        <a:buFont typeface="Wingdings" panose="05000000000000000000" pitchFamily="2" charset="2"/>
                        <a:buChar char="§"/>
                      </a:pPr>
                      <a:r>
                        <a:rPr lang="de-DE" sz="1800" dirty="0" smtClean="0">
                          <a:latin typeface="Calibri" panose="020F0502020204030204" pitchFamily="34" charset="0"/>
                        </a:rPr>
                        <a:t>beziehen die erarbeitete Lösung wieder auf die Sachsituation</a:t>
                      </a:r>
                    </a:p>
                    <a:p>
                      <a:pPr marL="285750" indent="-285750">
                        <a:buClr>
                          <a:schemeClr val="tx2"/>
                        </a:buClr>
                        <a:buFont typeface="Wingdings" panose="05000000000000000000" pitchFamily="2" charset="2"/>
                        <a:buChar char="§"/>
                      </a:pPr>
                      <a:r>
                        <a:rPr lang="de-DE" sz="1800" dirty="0" smtClean="0">
                          <a:latin typeface="Calibri" panose="020F0502020204030204" pitchFamily="34" charset="0"/>
                        </a:rPr>
                        <a:t>…</a:t>
                      </a:r>
                      <a:endParaRPr lang="de-DE" sz="1800" dirty="0">
                        <a:latin typeface="Calibri" panose="020F0502020204030204" pitchFamily="34" charset="0"/>
                      </a:endParaRPr>
                    </a:p>
                  </a:txBody>
                  <a:tcPr marL="70955" marR="70955"/>
                </a:tc>
                <a:extLst>
                  <a:ext uri="{0D108BD9-81ED-4DB2-BD59-A6C34878D82A}">
                    <a16:rowId xmlns:a16="http://schemas.microsoft.com/office/drawing/2014/main" val="10001"/>
                  </a:ext>
                </a:extLst>
              </a:tr>
              <a:tr h="2193068">
                <a:tc>
                  <a:txBody>
                    <a:bodyPr/>
                    <a:lstStyle/>
                    <a:p>
                      <a:r>
                        <a:rPr lang="de-DE" sz="1800" b="1" dirty="0" smtClean="0">
                          <a:latin typeface="Calibri" panose="020F0502020204030204" pitchFamily="34" charset="0"/>
                        </a:rPr>
                        <a:t>Werkzeuge nutzen</a:t>
                      </a:r>
                      <a:endParaRPr lang="de-DE" sz="1800" b="1" dirty="0">
                        <a:latin typeface="Calibri" panose="020F0502020204030204" pitchFamily="34" charset="0"/>
                      </a:endParaRPr>
                    </a:p>
                  </a:txBody>
                  <a:tcPr marL="70955" marR="70955" anchor="ctr"/>
                </a:tc>
                <a:tc>
                  <a:txBody>
                    <a:bodyPr/>
                    <a:lstStyle/>
                    <a:p>
                      <a:pPr marL="285750" indent="-285750">
                        <a:buClr>
                          <a:schemeClr val="tx2"/>
                        </a:buClr>
                        <a:buFont typeface="Wingdings" panose="05000000000000000000" pitchFamily="2" charset="2"/>
                        <a:buChar char="§"/>
                      </a:pPr>
                      <a:r>
                        <a:rPr lang="de-DE" sz="1800" dirty="0" smtClean="0">
                          <a:latin typeface="Calibri" panose="020F0502020204030204" pitchFamily="34" charset="0"/>
                        </a:rPr>
                        <a:t>…</a:t>
                      </a:r>
                    </a:p>
                    <a:p>
                      <a:pPr marL="285750" indent="-285750">
                        <a:buClr>
                          <a:schemeClr val="tx2"/>
                        </a:buClr>
                        <a:buFont typeface="Wingdings" panose="05000000000000000000" pitchFamily="2" charset="2"/>
                        <a:buChar char="§"/>
                      </a:pPr>
                      <a:r>
                        <a:rPr lang="de-DE" sz="1800" dirty="0" smtClean="0">
                          <a:latin typeface="Calibri" panose="020F0502020204030204" pitchFamily="34" charset="0"/>
                        </a:rPr>
                        <a:t>Variieren der Parameter von Wahrscheinlichkeitsverteilungen</a:t>
                      </a:r>
                    </a:p>
                    <a:p>
                      <a:pPr marL="285750" indent="-285750">
                        <a:buClr>
                          <a:schemeClr val="tx2"/>
                        </a:buClr>
                        <a:buFont typeface="Wingdings" panose="05000000000000000000" pitchFamily="2" charset="2"/>
                        <a:buChar char="§"/>
                      </a:pPr>
                      <a:r>
                        <a:rPr lang="de-DE" sz="1800" dirty="0" smtClean="0">
                          <a:latin typeface="Calibri" panose="020F0502020204030204" pitchFamily="34" charset="0"/>
                        </a:rPr>
                        <a:t>Erstellen der Histogramme von Wahrscheinlichkeitsverteilungen</a:t>
                      </a:r>
                    </a:p>
                    <a:p>
                      <a:pPr marL="285750" indent="-285750">
                        <a:buClr>
                          <a:schemeClr val="tx2"/>
                        </a:buClr>
                        <a:buFont typeface="Wingdings" panose="05000000000000000000" pitchFamily="2" charset="2"/>
                        <a:buChar char="§"/>
                      </a:pPr>
                      <a:r>
                        <a:rPr lang="de-DE" sz="1800" dirty="0" smtClean="0">
                          <a:latin typeface="Calibri" panose="020F0502020204030204" pitchFamily="34" charset="0"/>
                        </a:rPr>
                        <a:t>Berechnen der Kennzahlen von Wahrscheinlichkeitsverteilungen</a:t>
                      </a:r>
                    </a:p>
                    <a:p>
                      <a:pPr marL="285750" indent="-285750">
                        <a:buClr>
                          <a:schemeClr val="tx2"/>
                        </a:buClr>
                        <a:buFont typeface="Wingdings" panose="05000000000000000000" pitchFamily="2" charset="2"/>
                        <a:buChar char="§"/>
                      </a:pPr>
                      <a:r>
                        <a:rPr lang="de-DE" sz="1800" dirty="0" smtClean="0">
                          <a:latin typeface="Calibri" panose="020F0502020204030204" pitchFamily="34" charset="0"/>
                        </a:rPr>
                        <a:t>Berechnen von Wahrscheinlichkeiten bei binomialverteilten Zufallsgrößen (später)</a:t>
                      </a:r>
                    </a:p>
                    <a:p>
                      <a:pPr marL="285750" indent="-285750">
                        <a:buClr>
                          <a:schemeClr val="tx2"/>
                        </a:buClr>
                        <a:buFont typeface="Wingdings" panose="05000000000000000000" pitchFamily="2" charset="2"/>
                        <a:buChar char="§"/>
                      </a:pPr>
                      <a:r>
                        <a:rPr lang="de-DE" sz="1800" dirty="0" smtClean="0">
                          <a:latin typeface="Calibri" panose="020F0502020204030204" pitchFamily="34" charset="0"/>
                        </a:rPr>
                        <a:t>…</a:t>
                      </a:r>
                      <a:endParaRPr lang="de-DE" sz="1800" dirty="0">
                        <a:latin typeface="Calibri" panose="020F0502020204030204" pitchFamily="34" charset="0"/>
                      </a:endParaRPr>
                    </a:p>
                  </a:txBody>
                  <a:tcPr marL="70955" marR="70955"/>
                </a:tc>
                <a:extLst>
                  <a:ext uri="{0D108BD9-81ED-4DB2-BD59-A6C34878D82A}">
                    <a16:rowId xmlns:a16="http://schemas.microsoft.com/office/drawing/2014/main" val="10002"/>
                  </a:ext>
                </a:extLst>
              </a:tr>
            </a:tbl>
          </a:graphicData>
        </a:graphic>
      </p:graphicFrame>
      <p:sp>
        <p:nvSpPr>
          <p:cNvPr id="3" name="Textplatzhalter 2"/>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382847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374090" y="1916832"/>
            <a:ext cx="9089112" cy="2592288"/>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srgbClr val="F8B44F"/>
              </a:solidFill>
              <a:effectLst/>
              <a:uLnTx/>
              <a:uFillTx/>
              <a:latin typeface="Calibri" panose="020F0502020204030204" pitchFamily="34" charset="0"/>
              <a:ea typeface="ＭＳ Ｐゴシック" charset="-128"/>
            </a:endParaRPr>
          </a:p>
        </p:txBody>
      </p:sp>
      <p:sp>
        <p:nvSpPr>
          <p:cNvPr id="3" name="Inhaltsplatzhalter 2"/>
          <p:cNvSpPr>
            <a:spLocks noGrp="1"/>
          </p:cNvSpPr>
          <p:nvPr>
            <p:ph idx="1"/>
          </p:nvPr>
        </p:nvSpPr>
        <p:spPr>
          <a:xfrm>
            <a:off x="323528" y="2060848"/>
            <a:ext cx="8424936" cy="2304256"/>
          </a:xfrm>
        </p:spPr>
        <p:txBody>
          <a:bodyPr anchor="t"/>
          <a:lstStyle/>
          <a:p>
            <a:pPr marL="0" indent="0">
              <a:buNone/>
            </a:pPr>
            <a:r>
              <a:rPr lang="de-DE" b="1" dirty="0" smtClean="0"/>
              <a:t>Diskussion in der Tischgruppe:</a:t>
            </a:r>
          </a:p>
          <a:p>
            <a:pPr marL="857250" lvl="1" indent="-457200">
              <a:buFont typeface="+mj-lt"/>
              <a:buAutoNum type="alphaLcParenR"/>
            </a:pPr>
            <a:r>
              <a:rPr lang="de-DE" sz="2000" dirty="0" smtClean="0"/>
              <a:t>Nachdem Sie das Beispiel nun kennengelernt haben, wie würden Sie den Nutzen und die Grenzen des „10/20-Testproblems“ für Ihren eigenen Unterricht beurteilen?</a:t>
            </a:r>
          </a:p>
          <a:p>
            <a:pPr marL="857250" lvl="1" indent="-457200">
              <a:buFont typeface="+mj-lt"/>
              <a:buAutoNum type="alphaLcParenR"/>
            </a:pPr>
            <a:r>
              <a:rPr lang="de-DE" sz="2000" dirty="0" smtClean="0"/>
              <a:t>In welcher Form würden Sie das Beispiel einsetzen, und welche Modifikationen würden Sie bei der Behandlung vornehmen?</a:t>
            </a:r>
          </a:p>
        </p:txBody>
      </p:sp>
      <p:sp>
        <p:nvSpPr>
          <p:cNvPr id="2" name="Titel 1"/>
          <p:cNvSpPr>
            <a:spLocks noGrp="1"/>
          </p:cNvSpPr>
          <p:nvPr>
            <p:ph type="title"/>
          </p:nvPr>
        </p:nvSpPr>
        <p:spPr/>
        <p:txBody>
          <a:bodyPr>
            <a:normAutofit fontScale="90000"/>
          </a:bodyPr>
          <a:lstStyle/>
          <a:p>
            <a:r>
              <a:rPr lang="de-DE" dirty="0" smtClean="0"/>
              <a:t>Diskussionsphase: Unterrichtlicher Nutzen des Beispiels</a:t>
            </a:r>
            <a:endParaRPr lang="de-DE" dirty="0"/>
          </a:p>
        </p:txBody>
      </p:sp>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12871513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9"/>
          <p:cNvSpPr/>
          <p:nvPr/>
        </p:nvSpPr>
        <p:spPr bwMode="auto">
          <a:xfrm>
            <a:off x="0" y="2528899"/>
            <a:ext cx="7596336"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charset="-128"/>
            </a:endParaRPr>
          </a:p>
        </p:txBody>
      </p:sp>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charset="-128"/>
            </a:endParaRPr>
          </a:p>
        </p:txBody>
      </p:sp>
      <p:sp>
        <p:nvSpPr>
          <p:cNvPr id="3" name="Textplatzhalter 2"/>
          <p:cNvSpPr>
            <a:spLocks noGrp="1"/>
          </p:cNvSpPr>
          <p:nvPr>
            <p:ph type="body" sz="quarter" idx="18"/>
          </p:nvPr>
        </p:nvSpPr>
        <p:spPr/>
        <p:txBody>
          <a:bodyPr/>
          <a:lstStyle/>
          <a:p>
            <a:endParaRPr lang="de-DE"/>
          </a:p>
        </p:txBody>
      </p:sp>
      <p:sp>
        <p:nvSpPr>
          <p:cNvPr id="8" name="Titel 7"/>
          <p:cNvSpPr>
            <a:spLocks noGrp="1"/>
          </p:cNvSpPr>
          <p:nvPr>
            <p:ph type="title"/>
          </p:nvPr>
        </p:nvSpPr>
        <p:spPr/>
        <p:txBody>
          <a:bodyPr>
            <a:normAutofit/>
          </a:bodyPr>
          <a:lstStyle/>
          <a:p>
            <a:r>
              <a:rPr lang="en-GB" dirty="0" err="1" smtClean="0"/>
              <a:t>Gliederung</a:t>
            </a:r>
            <a:endParaRPr lang="en-GB"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sz="2500" dirty="0" smtClean="0"/>
              <a:t>Voraussetzungen und Grundlagen aus der Sek I</a:t>
            </a:r>
            <a:endParaRPr lang="de-DE" sz="2500" dirty="0"/>
          </a:p>
          <a:p>
            <a:pPr marL="514350" indent="-514350">
              <a:buClr>
                <a:srgbClr val="327A86"/>
              </a:buClr>
              <a:buAutoNum type="arabicPeriod"/>
            </a:pPr>
            <a:r>
              <a:rPr lang="de-DE" sz="2500" dirty="0"/>
              <a:t>Möglicher Einstieg in die EF: </a:t>
            </a:r>
            <a:r>
              <a:rPr lang="de-DE" sz="2500" dirty="0" smtClean="0"/>
              <a:t>10/20-Testproblem</a:t>
            </a:r>
            <a:endParaRPr lang="de-DE" sz="2500" dirty="0"/>
          </a:p>
          <a:p>
            <a:pPr marL="514350" indent="-514350">
              <a:buClr>
                <a:srgbClr val="327A86"/>
              </a:buClr>
              <a:buAutoNum type="arabicPeriod"/>
            </a:pPr>
            <a:r>
              <a:rPr lang="de-DE" sz="2500" dirty="0" smtClean="0">
                <a:solidFill>
                  <a:srgbClr val="327A86"/>
                </a:solidFill>
              </a:rPr>
              <a:t>Nutzen von Simulationen</a:t>
            </a:r>
            <a:endParaRPr lang="de-DE" sz="2500" dirty="0">
              <a:solidFill>
                <a:srgbClr val="327A86"/>
              </a:solidFill>
            </a:endParaRPr>
          </a:p>
          <a:p>
            <a:pPr>
              <a:buClr>
                <a:srgbClr val="327A86"/>
              </a:buClr>
              <a:buNone/>
            </a:pPr>
            <a:endParaRPr lang="de-DE" dirty="0"/>
          </a:p>
        </p:txBody>
      </p:sp>
    </p:spTree>
    <p:extLst>
      <p:ext uri="{BB962C8B-B14F-4D97-AF65-F5344CB8AC3E}">
        <p14:creationId xmlns:p14="http://schemas.microsoft.com/office/powerpoint/2010/main" val="27267467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474967" y="3208689"/>
            <a:ext cx="5833337" cy="490861"/>
          </a:xfrm>
        </p:spPr>
        <p:txBody>
          <a:bodyPr>
            <a:normAutofit fontScale="90000"/>
          </a:bodyPr>
          <a:lstStyle/>
          <a:p>
            <a:pPr marL="0" indent="0"/>
            <a:r>
              <a:rPr lang="de-DE" sz="3200" dirty="0"/>
              <a:t>Simulation </a:t>
            </a:r>
            <a:r>
              <a:rPr lang="de-DE" sz="3200" dirty="0" smtClean="0"/>
              <a:t>im </a:t>
            </a:r>
            <a:r>
              <a:rPr lang="de-DE" sz="3200" dirty="0" err="1" smtClean="0"/>
              <a:t>Stochastikunterricht</a:t>
            </a:r>
            <a:endParaRPr lang="de-DE" sz="3200" dirty="0"/>
          </a:p>
        </p:txBody>
      </p:sp>
      <p:sp>
        <p:nvSpPr>
          <p:cNvPr id="6" name="Inhaltsplatzhalter 5"/>
          <p:cNvSpPr>
            <a:spLocks noGrp="1"/>
          </p:cNvSpPr>
          <p:nvPr>
            <p:ph idx="4294967295"/>
          </p:nvPr>
        </p:nvSpPr>
        <p:spPr>
          <a:xfrm>
            <a:off x="0" y="3860800"/>
            <a:ext cx="9144000" cy="2663825"/>
          </a:xfrm>
        </p:spPr>
        <p:txBody>
          <a:bodyPr/>
          <a:lstStyle/>
          <a:p>
            <a:pPr marL="0" indent="0">
              <a:buNone/>
            </a:pPr>
            <a:r>
              <a:rPr lang="de-DE" sz="2500" dirty="0" smtClean="0"/>
              <a:t>Können/sollen </a:t>
            </a:r>
            <a:r>
              <a:rPr lang="de-DE" sz="2800" dirty="0"/>
              <a:t>Schülerinnen und Schüler</a:t>
            </a:r>
            <a:r>
              <a:rPr lang="de-DE" sz="2500" dirty="0" smtClean="0"/>
              <a:t> </a:t>
            </a:r>
            <a:r>
              <a:rPr lang="de-DE" sz="2500" dirty="0" smtClean="0"/>
              <a:t>selbst </a:t>
            </a:r>
            <a:r>
              <a:rPr lang="de-DE" sz="2500" dirty="0"/>
              <a:t>simulieren lernen? </a:t>
            </a:r>
            <a:endParaRPr lang="en-US" sz="2500" b="0" dirty="0"/>
          </a:p>
          <a:p>
            <a:pPr marL="0" indent="0" algn="ctr">
              <a:buNone/>
            </a:pPr>
            <a:endParaRPr lang="de-DE" sz="3200" b="0" dirty="0" smtClean="0"/>
          </a:p>
          <a:p>
            <a:pPr marL="0" indent="0" algn="ctr">
              <a:buNone/>
            </a:pPr>
            <a:endParaRPr lang="de-DE" sz="3200" dirty="0"/>
          </a:p>
          <a:p>
            <a:pPr marL="0" indent="0" algn="ctr">
              <a:buNone/>
            </a:pPr>
            <a:endParaRPr lang="de-DE" sz="3200" b="0" dirty="0" smtClean="0"/>
          </a:p>
          <a:p>
            <a:pPr marL="0" indent="0" algn="ctr">
              <a:buNone/>
            </a:pPr>
            <a:endParaRPr lang="de-DE" sz="3200" dirty="0"/>
          </a:p>
        </p:txBody>
      </p:sp>
      <p:sp>
        <p:nvSpPr>
          <p:cNvPr id="4" name="Wolkenförmige Legende 3"/>
          <p:cNvSpPr/>
          <p:nvPr/>
        </p:nvSpPr>
        <p:spPr bwMode="auto">
          <a:xfrm>
            <a:off x="5687435" y="1052736"/>
            <a:ext cx="2880320" cy="1584176"/>
          </a:xfrm>
          <a:prstGeom prst="cloudCallout">
            <a:avLst>
              <a:gd name="adj1" fmla="val -35306"/>
              <a:gd name="adj2" fmla="val 74384"/>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tx1"/>
                </a:solidFill>
                <a:effectLst/>
                <a:latin typeface="Calibri" panose="020F0502020204030204" pitchFamily="34" charset="0"/>
              </a:rPr>
              <a:t>Wie setze ich Simulationen effektiv im Unterricht ein?</a:t>
            </a:r>
            <a:endParaRPr kumimoji="0" lang="de-DE" sz="1800" b="0" i="0" u="none" strike="noStrike" cap="none" normalizeH="0" baseline="0" dirty="0">
              <a:ln>
                <a:noFill/>
              </a:ln>
              <a:solidFill>
                <a:schemeClr val="tx1"/>
              </a:solidFill>
              <a:effectLst/>
              <a:latin typeface="Calibri" panose="020F0502020204030204" pitchFamily="34" charset="0"/>
            </a:endParaRPr>
          </a:p>
        </p:txBody>
      </p:sp>
      <p:sp>
        <p:nvSpPr>
          <p:cNvPr id="2" name="Textplatzhalter 1"/>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1809355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374090" y="1916832"/>
            <a:ext cx="9089112" cy="1944216"/>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srgbClr val="F8B44F"/>
              </a:solidFill>
              <a:effectLst/>
              <a:uLnTx/>
              <a:uFillTx/>
              <a:latin typeface="Calibri" panose="020F0502020204030204" pitchFamily="34" charset="0"/>
              <a:ea typeface="ＭＳ Ｐゴシック" charset="-128"/>
            </a:endParaRPr>
          </a:p>
        </p:txBody>
      </p:sp>
      <p:sp>
        <p:nvSpPr>
          <p:cNvPr id="3" name="Inhaltsplatzhalter 2"/>
          <p:cNvSpPr>
            <a:spLocks noGrp="1"/>
          </p:cNvSpPr>
          <p:nvPr>
            <p:ph idx="1"/>
          </p:nvPr>
        </p:nvSpPr>
        <p:spPr>
          <a:xfrm>
            <a:off x="323528" y="2060848"/>
            <a:ext cx="8424936" cy="1872208"/>
          </a:xfrm>
        </p:spPr>
        <p:txBody>
          <a:bodyPr anchor="t"/>
          <a:lstStyle/>
          <a:p>
            <a:pPr marL="0" indent="0">
              <a:buNone/>
            </a:pPr>
            <a:r>
              <a:rPr lang="de-DE" b="1" dirty="0" smtClean="0"/>
              <a:t>Diskussion in der Tischgruppe:</a:t>
            </a:r>
          </a:p>
          <a:p>
            <a:pPr marL="857250" lvl="1" indent="-457200">
              <a:buFont typeface="+mj-lt"/>
              <a:buAutoNum type="alphaLcParenR"/>
            </a:pPr>
            <a:r>
              <a:rPr lang="de-DE" sz="2000" dirty="0" smtClean="0"/>
              <a:t>Auf welche Arten lassen sich Simulationen im Unterricht einsetzen?</a:t>
            </a:r>
          </a:p>
          <a:p>
            <a:pPr marL="857250" lvl="1" indent="-457200">
              <a:buFont typeface="+mj-lt"/>
              <a:buAutoNum type="alphaLcParenR"/>
            </a:pPr>
            <a:r>
              <a:rPr lang="de-DE" sz="2000" dirty="0" smtClean="0"/>
              <a:t>Wie und auf welche Weise sollten </a:t>
            </a:r>
            <a:r>
              <a:rPr lang="de-DE" sz="2000" dirty="0"/>
              <a:t>Schülerinnen und Schüler </a:t>
            </a:r>
            <a:r>
              <a:rPr lang="de-DE" sz="2000" dirty="0" smtClean="0"/>
              <a:t>die Simulationen des „10/20-Testproblems“ durchführen?</a:t>
            </a:r>
          </a:p>
        </p:txBody>
      </p:sp>
      <p:sp>
        <p:nvSpPr>
          <p:cNvPr id="2" name="Titel 1"/>
          <p:cNvSpPr>
            <a:spLocks noGrp="1"/>
          </p:cNvSpPr>
          <p:nvPr>
            <p:ph type="title"/>
          </p:nvPr>
        </p:nvSpPr>
        <p:spPr/>
        <p:txBody>
          <a:bodyPr>
            <a:normAutofit fontScale="90000"/>
          </a:bodyPr>
          <a:lstStyle/>
          <a:p>
            <a:r>
              <a:rPr lang="de-DE" dirty="0" smtClean="0"/>
              <a:t>Diskussionsphase: Einsatz von Simulationen</a:t>
            </a:r>
            <a:endParaRPr lang="de-DE" dirty="0"/>
          </a:p>
        </p:txBody>
      </p:sp>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9834354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6"/>
          <p:cNvSpPr>
            <a:spLocks noGrp="1"/>
          </p:cNvSpPr>
          <p:nvPr>
            <p:ph idx="1"/>
          </p:nvPr>
        </p:nvSpPr>
        <p:spPr/>
        <p:txBody>
          <a:bodyPr/>
          <a:lstStyle/>
          <a:p>
            <a:pPr>
              <a:buClr>
                <a:schemeClr val="tx2"/>
              </a:buClr>
            </a:pPr>
            <a:r>
              <a:rPr lang="de-DE" dirty="0"/>
              <a:t>L demonstriert eine Simulation: die GTR-Realisierung wird als </a:t>
            </a:r>
            <a:r>
              <a:rPr lang="de-DE" dirty="0" smtClean="0"/>
              <a:t>Blackbox </a:t>
            </a:r>
            <a:r>
              <a:rPr lang="de-DE" dirty="0"/>
              <a:t>verwendet bei Aufdeckung des zugrundeliegenden </a:t>
            </a:r>
            <a:r>
              <a:rPr lang="de-DE" dirty="0" smtClean="0"/>
              <a:t>Modells.</a:t>
            </a:r>
          </a:p>
          <a:p>
            <a:pPr>
              <a:buClr>
                <a:schemeClr val="tx2"/>
              </a:buClr>
            </a:pPr>
            <a:r>
              <a:rPr lang="de-DE" dirty="0" smtClean="0"/>
              <a:t>L </a:t>
            </a:r>
            <a:r>
              <a:rPr lang="de-DE" dirty="0"/>
              <a:t>demonstriert eine interaktive Simulation, macht aber den Aufbau den </a:t>
            </a:r>
            <a:r>
              <a:rPr lang="de-DE" dirty="0"/>
              <a:t>Schülerinnen und Schüler </a:t>
            </a:r>
            <a:r>
              <a:rPr lang="de-DE" dirty="0" smtClean="0"/>
              <a:t>transparent.</a:t>
            </a:r>
          </a:p>
          <a:p>
            <a:pPr>
              <a:buClr>
                <a:schemeClr val="tx2"/>
              </a:buClr>
            </a:pPr>
            <a:r>
              <a:rPr lang="de-DE" dirty="0" smtClean="0"/>
              <a:t>L </a:t>
            </a:r>
            <a:r>
              <a:rPr lang="de-DE" dirty="0"/>
              <a:t>oder </a:t>
            </a:r>
            <a:r>
              <a:rPr lang="de-DE" dirty="0" smtClean="0"/>
              <a:t>Schüler-Expertin/Experte </a:t>
            </a:r>
            <a:r>
              <a:rPr lang="de-DE" dirty="0"/>
              <a:t>setzt eine inhaltlich erarbeitete </a:t>
            </a:r>
            <a:r>
              <a:rPr lang="de-DE" dirty="0" smtClean="0"/>
              <a:t/>
            </a:r>
            <a:br>
              <a:rPr lang="de-DE" dirty="0" smtClean="0"/>
            </a:br>
            <a:r>
              <a:rPr lang="de-DE" dirty="0" smtClean="0"/>
              <a:t>Simulation </a:t>
            </a:r>
            <a:r>
              <a:rPr lang="de-DE" dirty="0"/>
              <a:t>in den GTR </a:t>
            </a:r>
            <a:r>
              <a:rPr lang="de-DE" dirty="0" smtClean="0"/>
              <a:t>um.</a:t>
            </a:r>
          </a:p>
          <a:p>
            <a:pPr>
              <a:buClr>
                <a:schemeClr val="tx2"/>
              </a:buClr>
            </a:pPr>
            <a:r>
              <a:rPr lang="de-DE" dirty="0"/>
              <a:t>Schülerinnen und Schüler </a:t>
            </a:r>
            <a:r>
              <a:rPr lang="de-DE" dirty="0" smtClean="0"/>
              <a:t>setzen den GTR für Teile der Simulation ein (halbautomatisches Sammeln von Ergebnissen).</a:t>
            </a:r>
          </a:p>
          <a:p>
            <a:pPr>
              <a:buClr>
                <a:schemeClr val="tx2"/>
              </a:buClr>
            </a:pPr>
            <a:r>
              <a:rPr lang="de-DE" dirty="0"/>
              <a:t>Schülerinnen und Schüler </a:t>
            </a:r>
            <a:r>
              <a:rPr lang="de-DE" dirty="0"/>
              <a:t>entwickeln die Simulation vollständig selber am </a:t>
            </a:r>
            <a:r>
              <a:rPr lang="de-DE" dirty="0" smtClean="0"/>
              <a:t>GTR.</a:t>
            </a:r>
            <a:endParaRPr lang="de-DE" dirty="0"/>
          </a:p>
          <a:p>
            <a:pPr marL="0" indent="0">
              <a:buClrTx/>
              <a:buNone/>
            </a:pPr>
            <a:endParaRPr lang="de-DE" dirty="0" smtClean="0"/>
          </a:p>
        </p:txBody>
      </p:sp>
      <p:sp>
        <p:nvSpPr>
          <p:cNvPr id="4" name="Titel 3"/>
          <p:cNvSpPr>
            <a:spLocks noGrp="1"/>
          </p:cNvSpPr>
          <p:nvPr>
            <p:ph type="title"/>
          </p:nvPr>
        </p:nvSpPr>
        <p:spPr/>
        <p:txBody>
          <a:bodyPr>
            <a:normAutofit fontScale="90000"/>
          </a:bodyPr>
          <a:lstStyle/>
          <a:p>
            <a:r>
              <a:rPr lang="de-DE" dirty="0" smtClean="0"/>
              <a:t>Stufen des Simulationseinsatzes im Unterricht</a:t>
            </a:r>
            <a:endParaRPr lang="de-DE" dirty="0"/>
          </a:p>
        </p:txBody>
      </p:sp>
      <p:sp>
        <p:nvSpPr>
          <p:cNvPr id="2" name="Textplatzhalter 1"/>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2858720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77727" y="390701"/>
            <a:ext cx="9001000" cy="490861"/>
          </a:xfrm>
        </p:spPr>
        <p:txBody>
          <a:bodyPr>
            <a:normAutofit fontScale="90000"/>
          </a:bodyPr>
          <a:lstStyle/>
          <a:p>
            <a:r>
              <a:rPr lang="de-DE" sz="2800" dirty="0" smtClean="0"/>
              <a:t>Können/sollen </a:t>
            </a:r>
            <a:r>
              <a:rPr lang="de-DE" dirty="0"/>
              <a:t>Schülerinnen und Schüler </a:t>
            </a:r>
            <a:r>
              <a:rPr lang="de-DE" sz="2800" dirty="0" smtClean="0"/>
              <a:t>selbst simulieren lernen? </a:t>
            </a:r>
            <a:endParaRPr lang="en-US" sz="2800" dirty="0"/>
          </a:p>
        </p:txBody>
      </p:sp>
      <p:sp>
        <p:nvSpPr>
          <p:cNvPr id="2" name="Rechteck 1"/>
          <p:cNvSpPr/>
          <p:nvPr/>
        </p:nvSpPr>
        <p:spPr>
          <a:xfrm>
            <a:off x="179512" y="1628800"/>
            <a:ext cx="3384376" cy="1200329"/>
          </a:xfrm>
          <a:prstGeom prst="rect">
            <a:avLst/>
          </a:prstGeom>
        </p:spPr>
        <p:txBody>
          <a:bodyPr wrap="square">
            <a:spAutoFit/>
          </a:bodyPr>
          <a:lstStyle/>
          <a:p>
            <a:r>
              <a:rPr lang="de-DE" dirty="0" smtClean="0">
                <a:latin typeface="Calibri" panose="020F0502020204030204" pitchFamily="34" charset="0"/>
              </a:rPr>
              <a:t>Der</a:t>
            </a:r>
            <a:br>
              <a:rPr lang="de-DE" dirty="0" smtClean="0">
                <a:latin typeface="Calibri" panose="020F0502020204030204" pitchFamily="34" charset="0"/>
              </a:rPr>
            </a:br>
            <a:r>
              <a:rPr lang="de-DE" dirty="0" smtClean="0">
                <a:latin typeface="Calibri" panose="020F0502020204030204" pitchFamily="34" charset="0"/>
              </a:rPr>
              <a:t>„Simulationsplan“</a:t>
            </a:r>
            <a:br>
              <a:rPr lang="de-DE" dirty="0" smtClean="0">
                <a:latin typeface="Calibri" panose="020F0502020204030204" pitchFamily="34" charset="0"/>
              </a:rPr>
            </a:br>
            <a:r>
              <a:rPr lang="de-DE" dirty="0" smtClean="0">
                <a:latin typeface="Calibri" panose="020F0502020204030204" pitchFamily="34" charset="0"/>
              </a:rPr>
              <a:t>als Unterstützung</a:t>
            </a:r>
          </a:p>
        </p:txBody>
      </p:sp>
      <p:graphicFrame>
        <p:nvGraphicFramePr>
          <p:cNvPr id="6" name="Tabelle 5"/>
          <p:cNvGraphicFramePr>
            <a:graphicFrameLocks noGrp="1"/>
          </p:cNvGraphicFramePr>
          <p:nvPr>
            <p:extLst>
              <p:ext uri="{D42A27DB-BD31-4B8C-83A1-F6EECF244321}">
                <p14:modId xmlns:p14="http://schemas.microsoft.com/office/powerpoint/2010/main" val="141488363"/>
              </p:ext>
            </p:extLst>
          </p:nvPr>
        </p:nvGraphicFramePr>
        <p:xfrm>
          <a:off x="2771800" y="1188919"/>
          <a:ext cx="6197534" cy="4977384"/>
        </p:xfrm>
        <a:graphic>
          <a:graphicData uri="http://schemas.openxmlformats.org/drawingml/2006/table">
            <a:tbl>
              <a:tblPr firstRow="1" firstCol="1" bandRow="1">
                <a:tableStyleId>{5C22544A-7EE6-4342-B048-85BDC9FD1C3A}</a:tableStyleId>
              </a:tblPr>
              <a:tblGrid>
                <a:gridCol w="282096">
                  <a:extLst>
                    <a:ext uri="{9D8B030D-6E8A-4147-A177-3AD203B41FA5}">
                      <a16:colId xmlns:a16="http://schemas.microsoft.com/office/drawing/2014/main" val="2419699417"/>
                    </a:ext>
                  </a:extLst>
                </a:gridCol>
                <a:gridCol w="2957719">
                  <a:extLst>
                    <a:ext uri="{9D8B030D-6E8A-4147-A177-3AD203B41FA5}">
                      <a16:colId xmlns:a16="http://schemas.microsoft.com/office/drawing/2014/main" val="1686835924"/>
                    </a:ext>
                  </a:extLst>
                </a:gridCol>
                <a:gridCol w="2957719">
                  <a:extLst>
                    <a:ext uri="{9D8B030D-6E8A-4147-A177-3AD203B41FA5}">
                      <a16:colId xmlns:a16="http://schemas.microsoft.com/office/drawing/2014/main" val="2911576282"/>
                    </a:ext>
                  </a:extLst>
                </a:gridCol>
              </a:tblGrid>
              <a:tr h="490686">
                <a:tc>
                  <a:txBody>
                    <a:bodyPr/>
                    <a:lstStyle/>
                    <a:p>
                      <a:pPr algn="ctr">
                        <a:lnSpc>
                          <a:spcPct val="115000"/>
                        </a:lnSpc>
                        <a:spcAft>
                          <a:spcPts val="0"/>
                        </a:spcAft>
                      </a:pPr>
                      <a:r>
                        <a:rPr lang="de-DE" sz="1600" dirty="0">
                          <a:effectLst/>
                          <a:latin typeface="Calibri" panose="020F0502020204030204" pitchFamily="34" charset="0"/>
                          <a:cs typeface="Calibri" panose="020F0502020204030204" pitchFamily="34" charset="0"/>
                        </a:rPr>
                        <a:t> </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solidFill>
                      <a:srgbClr val="327A86"/>
                    </a:solidFill>
                  </a:tcPr>
                </a:tc>
                <a:tc>
                  <a:txBody>
                    <a:bodyPr/>
                    <a:lstStyle/>
                    <a:p>
                      <a:pPr algn="ctr">
                        <a:lnSpc>
                          <a:spcPct val="115000"/>
                        </a:lnSpc>
                        <a:spcAft>
                          <a:spcPts val="0"/>
                        </a:spcAft>
                      </a:pPr>
                      <a:r>
                        <a:rPr lang="de-DE" sz="1600" dirty="0">
                          <a:effectLst/>
                          <a:latin typeface="Calibri" panose="020F0502020204030204" pitchFamily="34" charset="0"/>
                          <a:cs typeface="Calibri" panose="020F0502020204030204" pitchFamily="34" charset="0"/>
                        </a:rPr>
                        <a:t>Stochastische Komponenten</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solidFill>
                      <a:srgbClr val="327A86"/>
                    </a:solidFill>
                  </a:tcPr>
                </a:tc>
                <a:tc>
                  <a:txBody>
                    <a:bodyPr/>
                    <a:lstStyle/>
                    <a:p>
                      <a:pPr algn="ctr">
                        <a:lnSpc>
                          <a:spcPct val="115000"/>
                        </a:lnSpc>
                        <a:spcAft>
                          <a:spcPts val="0"/>
                        </a:spcAft>
                      </a:pPr>
                      <a:r>
                        <a:rPr lang="de-DE" sz="1600" dirty="0">
                          <a:effectLst/>
                          <a:latin typeface="Calibri" panose="020F0502020204030204" pitchFamily="34" charset="0"/>
                          <a:cs typeface="Calibri" panose="020F0502020204030204" pitchFamily="34" charset="0"/>
                        </a:rPr>
                        <a:t>Realisierung mit einem Zufallsgerät</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solidFill>
                      <a:srgbClr val="327A86"/>
                    </a:solidFill>
                  </a:tcPr>
                </a:tc>
                <a:extLst>
                  <a:ext uri="{0D108BD9-81ED-4DB2-BD59-A6C34878D82A}">
                    <a16:rowId xmlns:a16="http://schemas.microsoft.com/office/drawing/2014/main" val="1535763192"/>
                  </a:ext>
                </a:extLst>
              </a:tr>
              <a:tr h="674693">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M</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solidFill>
                      <a:srgbClr val="327A86"/>
                    </a:solidFill>
                  </a:tcPr>
                </a:tc>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Modellierung der realen Situation mit zufälligem Ausgang durch ein Zufallsexperiment</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tc>
                <a:tc>
                  <a:txBody>
                    <a:bodyPr/>
                    <a:lstStyle/>
                    <a:p>
                      <a:pPr>
                        <a:lnSpc>
                          <a:spcPct val="115000"/>
                        </a:lnSpc>
                        <a:spcAft>
                          <a:spcPts val="0"/>
                        </a:spcAft>
                      </a:pPr>
                      <a:r>
                        <a:rPr lang="de-DE" sz="1400">
                          <a:effectLst/>
                          <a:latin typeface="Calibri" panose="020F0502020204030204" pitchFamily="34" charset="0"/>
                          <a:cs typeface="Calibri" panose="020F0502020204030204" pitchFamily="34" charset="0"/>
                        </a:rPr>
                        <a:t> </a:t>
                      </a:r>
                      <a:endParaRPr lang="de-DE" sz="110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tc>
                <a:extLst>
                  <a:ext uri="{0D108BD9-81ED-4DB2-BD59-A6C34878D82A}">
                    <a16:rowId xmlns:a16="http://schemas.microsoft.com/office/drawing/2014/main" val="468240629"/>
                  </a:ext>
                </a:extLst>
              </a:tr>
              <a:tr h="899591">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1</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solidFill>
                      <a:srgbClr val="327A86"/>
                    </a:solidFill>
                  </a:tcPr>
                </a:tc>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Festlegen des Modell-Zufallsexperiments</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tc>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Wahl geeigneter Zufallsgeräte zur Simulation; Definition eines Zufallsversuchs, </a:t>
                      </a:r>
                      <a:r>
                        <a:rPr lang="de-DE" sz="1400" dirty="0" smtClean="0">
                          <a:effectLst/>
                          <a:latin typeface="Calibri" panose="020F0502020204030204" pitchFamily="34" charset="0"/>
                          <a:cs typeface="Calibri" panose="020F0502020204030204" pitchFamily="34" charset="0"/>
                        </a:rPr>
                        <a:t>der </a:t>
                      </a:r>
                      <a:r>
                        <a:rPr lang="de-DE" sz="1400" dirty="0">
                          <a:effectLst/>
                          <a:latin typeface="Calibri" panose="020F0502020204030204" pitchFamily="34" charset="0"/>
                          <a:cs typeface="Calibri" panose="020F0502020204030204" pitchFamily="34" charset="0"/>
                        </a:rPr>
                        <a:t>dem Zufallsexperiment entspricht</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tc>
                <a:extLst>
                  <a:ext uri="{0D108BD9-81ED-4DB2-BD59-A6C34878D82A}">
                    <a16:rowId xmlns:a16="http://schemas.microsoft.com/office/drawing/2014/main" val="1723132771"/>
                  </a:ext>
                </a:extLst>
              </a:tr>
              <a:tr h="674693">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2</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solidFill>
                      <a:srgbClr val="327A86"/>
                    </a:solidFill>
                  </a:tcPr>
                </a:tc>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Identifikation interessierender Ereignisse und Zufallsgrößen</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tc>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Übertragung der Ereignisse und Zufallsgrößen in die „Welt“ der gewählten Zufallsgeräte</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tc>
                <a:extLst>
                  <a:ext uri="{0D108BD9-81ED-4DB2-BD59-A6C34878D82A}">
                    <a16:rowId xmlns:a16="http://schemas.microsoft.com/office/drawing/2014/main" val="730572287"/>
                  </a:ext>
                </a:extLst>
              </a:tr>
              <a:tr h="899591">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3</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solidFill>
                      <a:srgbClr val="327A86"/>
                    </a:solidFill>
                  </a:tcPr>
                </a:tc>
                <a:tc>
                  <a:txBody>
                    <a:bodyPr/>
                    <a:lstStyle/>
                    <a:p>
                      <a:pPr>
                        <a:lnSpc>
                          <a:spcPct val="115000"/>
                        </a:lnSpc>
                        <a:spcAft>
                          <a:spcPts val="0"/>
                        </a:spcAft>
                      </a:pPr>
                      <a:r>
                        <a:rPr lang="de-DE" sz="1400">
                          <a:effectLst/>
                          <a:latin typeface="Calibri" panose="020F0502020204030204" pitchFamily="34" charset="0"/>
                          <a:cs typeface="Calibri" panose="020F0502020204030204" pitchFamily="34" charset="0"/>
                        </a:rPr>
                        <a:t>Wiederholung des Modell-Zufallsexperiments und Sammeln von Daten bezüglich der Ereignisse und Zufallsgrößen</a:t>
                      </a:r>
                      <a:endParaRPr lang="de-DE" sz="110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tc>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Wiederholung der Simulation; Sammeln von Werten der definierten Ereignisse und Zufallsgrößen</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tc>
                <a:extLst>
                  <a:ext uri="{0D108BD9-81ED-4DB2-BD59-A6C34878D82A}">
                    <a16:rowId xmlns:a16="http://schemas.microsoft.com/office/drawing/2014/main" val="3219466806"/>
                  </a:ext>
                </a:extLst>
              </a:tr>
              <a:tr h="674693">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4</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solidFill>
                      <a:srgbClr val="327A86"/>
                    </a:solidFill>
                  </a:tcPr>
                </a:tc>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Datenanalyse: relative Häufigkeiten (Ereignisse); empirische Verteilungen (Zufallsgrößen)</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tc>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Auswertung der simulierten Daten</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tc>
                <a:extLst>
                  <a:ext uri="{0D108BD9-81ED-4DB2-BD59-A6C34878D82A}">
                    <a16:rowId xmlns:a16="http://schemas.microsoft.com/office/drawing/2014/main" val="3262426426"/>
                  </a:ext>
                </a:extLst>
              </a:tr>
              <a:tr h="224898">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I</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solidFill>
                      <a:srgbClr val="327A86"/>
                    </a:solidFill>
                  </a:tcPr>
                </a:tc>
                <a:tc>
                  <a:txBody>
                    <a:bodyPr/>
                    <a:lstStyle/>
                    <a:p>
                      <a:pPr>
                        <a:lnSpc>
                          <a:spcPct val="115000"/>
                        </a:lnSpc>
                        <a:spcAft>
                          <a:spcPts val="0"/>
                        </a:spcAft>
                      </a:pPr>
                      <a:r>
                        <a:rPr lang="de-DE" sz="1400">
                          <a:effectLst/>
                          <a:latin typeface="Calibri" panose="020F0502020204030204" pitchFamily="34" charset="0"/>
                          <a:cs typeface="Calibri" panose="020F0502020204030204" pitchFamily="34" charset="0"/>
                        </a:rPr>
                        <a:t>Interpretation und Validierung</a:t>
                      </a:r>
                      <a:endParaRPr lang="de-DE" sz="110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tc>
                <a:tc>
                  <a:txBody>
                    <a:bodyPr/>
                    <a:lstStyle/>
                    <a:p>
                      <a:pPr>
                        <a:lnSpc>
                          <a:spcPct val="115000"/>
                        </a:lnSpc>
                        <a:spcAft>
                          <a:spcPts val="0"/>
                        </a:spcAft>
                      </a:pPr>
                      <a:r>
                        <a:rPr lang="de-DE" sz="1400" dirty="0">
                          <a:effectLst/>
                          <a:latin typeface="Calibri" panose="020F0502020204030204" pitchFamily="34" charset="0"/>
                          <a:cs typeface="Calibri" panose="020F0502020204030204" pitchFamily="34" charset="0"/>
                        </a:rPr>
                        <a:t> </a:t>
                      </a:r>
                      <a:endParaRPr lang="de-DE" sz="1100" dirty="0">
                        <a:effectLst/>
                        <a:latin typeface="Calibri" panose="020F0502020204030204" pitchFamily="34" charset="0"/>
                        <a:ea typeface="Calibri" panose="020F0502020204030204" pitchFamily="34" charset="0"/>
                        <a:cs typeface="Calibri" panose="020F0502020204030204" pitchFamily="34" charset="0"/>
                      </a:endParaRPr>
                    </a:p>
                  </a:txBody>
                  <a:tcPr marL="60573" marR="60573" marT="0" marB="0" anchor="ctr"/>
                </a:tc>
                <a:extLst>
                  <a:ext uri="{0D108BD9-81ED-4DB2-BD59-A6C34878D82A}">
                    <a16:rowId xmlns:a16="http://schemas.microsoft.com/office/drawing/2014/main" val="1926614301"/>
                  </a:ext>
                </a:extLst>
              </a:tr>
            </a:tbl>
          </a:graphicData>
        </a:graphic>
      </p:graphicFrame>
      <p:sp>
        <p:nvSpPr>
          <p:cNvPr id="8" name="Rechteck 7"/>
          <p:cNvSpPr/>
          <p:nvPr/>
        </p:nvSpPr>
        <p:spPr>
          <a:xfrm>
            <a:off x="2051720" y="6290156"/>
            <a:ext cx="7056783" cy="523220"/>
          </a:xfrm>
          <a:prstGeom prst="rect">
            <a:avLst/>
          </a:prstGeom>
        </p:spPr>
        <p:txBody>
          <a:bodyPr wrap="square">
            <a:spAutoFit/>
          </a:bodyPr>
          <a:lstStyle/>
          <a:p>
            <a:r>
              <a:rPr lang="de-DE" sz="1400" dirty="0" smtClean="0">
                <a:latin typeface="Calibri" panose="020F0502020204030204" pitchFamily="34" charset="0"/>
                <a:cs typeface="Times New Roman" panose="02020603050405020304" pitchFamily="18" charset="0"/>
              </a:rPr>
              <a:t>Aus: Biehler</a:t>
            </a:r>
            <a:r>
              <a:rPr lang="de-DE" sz="1400" dirty="0">
                <a:latin typeface="Calibri" panose="020F0502020204030204" pitchFamily="34" charset="0"/>
                <a:cs typeface="Times New Roman" panose="02020603050405020304" pitchFamily="18" charset="0"/>
              </a:rPr>
              <a:t>, R., &amp; </a:t>
            </a:r>
            <a:r>
              <a:rPr lang="de-DE" sz="1400" dirty="0" err="1">
                <a:latin typeface="Calibri" panose="020F0502020204030204" pitchFamily="34" charset="0"/>
                <a:cs typeface="Times New Roman" panose="02020603050405020304" pitchFamily="18" charset="0"/>
              </a:rPr>
              <a:t>Maxara</a:t>
            </a:r>
            <a:r>
              <a:rPr lang="de-DE" sz="1400" dirty="0">
                <a:latin typeface="Calibri" panose="020F0502020204030204" pitchFamily="34" charset="0"/>
                <a:cs typeface="Times New Roman" panose="02020603050405020304" pitchFamily="18" charset="0"/>
              </a:rPr>
              <a:t>, C. (2007). Integration von stochastischer Simulation in den </a:t>
            </a:r>
            <a:r>
              <a:rPr lang="de-DE" sz="1400" dirty="0" err="1">
                <a:latin typeface="Calibri" panose="020F0502020204030204" pitchFamily="34" charset="0"/>
                <a:cs typeface="Times New Roman" panose="02020603050405020304" pitchFamily="18" charset="0"/>
              </a:rPr>
              <a:t>Stochastikunterricht</a:t>
            </a:r>
            <a:r>
              <a:rPr lang="de-DE" sz="1400" dirty="0">
                <a:latin typeface="Calibri" panose="020F0502020204030204" pitchFamily="34" charset="0"/>
                <a:cs typeface="Times New Roman" panose="02020603050405020304" pitchFamily="18" charset="0"/>
              </a:rPr>
              <a:t> mit Hilfe von Werkzeugsoftware. </a:t>
            </a:r>
            <a:r>
              <a:rPr lang="de-DE" sz="1400" i="1" dirty="0">
                <a:latin typeface="Calibri" panose="020F0502020204030204" pitchFamily="34" charset="0"/>
                <a:cs typeface="Times New Roman" panose="02020603050405020304" pitchFamily="18" charset="0"/>
              </a:rPr>
              <a:t>Der Mathematikunterricht, 53</a:t>
            </a:r>
            <a:r>
              <a:rPr lang="de-DE" sz="1400" dirty="0">
                <a:latin typeface="Calibri" panose="020F0502020204030204" pitchFamily="34" charset="0"/>
                <a:cs typeface="Times New Roman" panose="02020603050405020304" pitchFamily="18" charset="0"/>
              </a:rPr>
              <a:t>(3), S</a:t>
            </a:r>
            <a:r>
              <a:rPr lang="de-DE" sz="1400" dirty="0" smtClean="0">
                <a:latin typeface="Calibri" panose="020F0502020204030204" pitchFamily="34" charset="0"/>
                <a:cs typeface="Times New Roman" panose="02020603050405020304" pitchFamily="18" charset="0"/>
              </a:rPr>
              <a:t>. 48</a:t>
            </a:r>
            <a:r>
              <a:rPr lang="de-DE" sz="1400" dirty="0">
                <a:latin typeface="Calibri" panose="020F0502020204030204" pitchFamily="34" charset="0"/>
                <a:cs typeface="Times New Roman" panose="02020603050405020304" pitchFamily="18" charset="0"/>
              </a:rPr>
              <a:t>.</a:t>
            </a:r>
          </a:p>
        </p:txBody>
      </p:sp>
      <p:sp>
        <p:nvSpPr>
          <p:cNvPr id="3" name="Textplatzhalter 2"/>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3918084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pPr marL="0" indent="0">
              <a:buNone/>
            </a:pPr>
            <a:r>
              <a:rPr lang="de-DE" sz="2400" b="1" dirty="0"/>
              <a:t>Welche Voraussetzungen bringen die </a:t>
            </a:r>
            <a:r>
              <a:rPr lang="de-DE" sz="2400" b="1" dirty="0" smtClean="0">
                <a:latin typeface="Calibri" panose="020F0502020204030204" pitchFamily="34" charset="0"/>
                <a:cs typeface="Calibri" panose="020F0502020204030204" pitchFamily="34" charset="0"/>
              </a:rPr>
              <a:t>Schülerinnen und Schüler </a:t>
            </a:r>
            <a:r>
              <a:rPr lang="de-DE" sz="2400" b="1" dirty="0" smtClean="0"/>
              <a:t>am </a:t>
            </a:r>
            <a:r>
              <a:rPr lang="de-DE" sz="2400" b="1" dirty="0"/>
              <a:t>Anfang der Einführungsphase mit?</a:t>
            </a:r>
          </a:p>
          <a:p>
            <a:endParaRPr lang="de-DE" b="1" dirty="0"/>
          </a:p>
          <a:p>
            <a:pPr marL="342900">
              <a:buFont typeface="Wingdings" panose="05000000000000000000" pitchFamily="2" charset="2"/>
              <a:buChar char="§"/>
            </a:pPr>
            <a:r>
              <a:rPr lang="de-DE" dirty="0" smtClean="0"/>
              <a:t>Was </a:t>
            </a:r>
            <a:r>
              <a:rPr lang="de-DE" dirty="0"/>
              <a:t>sollten sie eigentlich können?</a:t>
            </a:r>
            <a:br>
              <a:rPr lang="de-DE" dirty="0"/>
            </a:br>
            <a:r>
              <a:rPr lang="de-DE" i="1" dirty="0"/>
              <a:t>(Welche Kompetenzen verlangt der Kernlehrplan am Ende der Sek I?) </a:t>
            </a:r>
            <a:br>
              <a:rPr lang="de-DE" i="1" dirty="0"/>
            </a:br>
            <a:endParaRPr lang="de-DE" dirty="0"/>
          </a:p>
          <a:p>
            <a:pPr marL="342900">
              <a:buFont typeface="Wingdings" panose="05000000000000000000" pitchFamily="2" charset="2"/>
              <a:buChar char="§"/>
            </a:pPr>
            <a:r>
              <a:rPr lang="de-DE" dirty="0"/>
              <a:t>Gibt es Schwierigkeiten bei Grundvorstellungen im Bereich der Stochastik?</a:t>
            </a:r>
          </a:p>
        </p:txBody>
      </p:sp>
      <p:sp>
        <p:nvSpPr>
          <p:cNvPr id="6" name="Titel 1"/>
          <p:cNvSpPr>
            <a:spLocks noGrp="1"/>
          </p:cNvSpPr>
          <p:nvPr>
            <p:ph type="title"/>
          </p:nvPr>
        </p:nvSpPr>
        <p:spPr/>
        <p:txBody>
          <a:bodyPr>
            <a:normAutofit fontScale="90000"/>
          </a:bodyPr>
          <a:lstStyle/>
          <a:p>
            <a:r>
              <a:rPr lang="de-DE" smtClean="0"/>
              <a:t>Voraussetzungen</a:t>
            </a:r>
            <a:endParaRPr lang="de-DE" dirty="0"/>
          </a:p>
        </p:txBody>
      </p:sp>
      <p:sp>
        <p:nvSpPr>
          <p:cNvPr id="5" name="Textplatzhalter 9"/>
          <p:cNvSpPr>
            <a:spLocks noGrp="1"/>
          </p:cNvSpPr>
          <p:nvPr>
            <p:ph type="body" sz="quarter" idx="18"/>
          </p:nvPr>
        </p:nvSpPr>
        <p:spPr/>
        <p:txBody>
          <a:bodyPr/>
          <a:lstStyle>
            <a:lvl1pPr marL="0" indent="0" algn="r">
              <a:buNone/>
              <a:defRPr sz="1000" baseline="0">
                <a:solidFill>
                  <a:schemeClr val="bg1"/>
                </a:solidFill>
              </a:defRPr>
            </a:lvl1pPr>
          </a:lstStyle>
          <a:p>
            <a:r>
              <a:rPr lang="de-DE" dirty="0"/>
              <a:t>Fortbildungsbaustein 2 | 10/20-Testproblem</a:t>
            </a:r>
          </a:p>
          <a:p>
            <a:pPr lvl="0"/>
            <a:endParaRPr lang="de-DE" dirty="0"/>
          </a:p>
        </p:txBody>
      </p:sp>
    </p:spTree>
    <p:extLst>
      <p:ext uri="{BB962C8B-B14F-4D97-AF65-F5344CB8AC3E}">
        <p14:creationId xmlns:p14="http://schemas.microsoft.com/office/powerpoint/2010/main" val="41865982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Funktion des Simulationsplans</a:t>
            </a:r>
            <a:endParaRPr lang="en-US" dirty="0"/>
          </a:p>
        </p:txBody>
      </p:sp>
      <p:graphicFrame>
        <p:nvGraphicFramePr>
          <p:cNvPr id="5" name="Inhaltsplatzhalter 4"/>
          <p:cNvGraphicFramePr>
            <a:graphicFrameLocks noGrp="1"/>
          </p:cNvGraphicFramePr>
          <p:nvPr>
            <p:ph idx="4294967295"/>
            <p:extLst>
              <p:ext uri="{D42A27DB-BD31-4B8C-83A1-F6EECF244321}">
                <p14:modId xmlns:p14="http://schemas.microsoft.com/office/powerpoint/2010/main" val="1412898713"/>
              </p:ext>
            </p:extLst>
          </p:nvPr>
        </p:nvGraphicFramePr>
        <p:xfrm>
          <a:off x="359569" y="1125538"/>
          <a:ext cx="8424862" cy="2377440"/>
        </p:xfrm>
        <a:graphic>
          <a:graphicData uri="http://schemas.openxmlformats.org/drawingml/2006/table">
            <a:tbl>
              <a:tblPr firstRow="1" bandRow="1">
                <a:tableStyleId>{5C22544A-7EE6-4342-B048-85BDC9FD1C3A}</a:tableStyleId>
              </a:tblPr>
              <a:tblGrid>
                <a:gridCol w="4212431">
                  <a:extLst>
                    <a:ext uri="{9D8B030D-6E8A-4147-A177-3AD203B41FA5}">
                      <a16:colId xmlns:a16="http://schemas.microsoft.com/office/drawing/2014/main" val="20000"/>
                    </a:ext>
                  </a:extLst>
                </a:gridCol>
                <a:gridCol w="4212431">
                  <a:extLst>
                    <a:ext uri="{9D8B030D-6E8A-4147-A177-3AD203B41FA5}">
                      <a16:colId xmlns:a16="http://schemas.microsoft.com/office/drawing/2014/main" val="20001"/>
                    </a:ext>
                  </a:extLst>
                </a:gridCol>
              </a:tblGrid>
              <a:tr h="370840">
                <a:tc>
                  <a:txBody>
                    <a:bodyPr/>
                    <a:lstStyle/>
                    <a:p>
                      <a:pPr algn="l"/>
                      <a:r>
                        <a:rPr lang="de-DE" sz="2400" dirty="0" smtClean="0">
                          <a:latin typeface="Calibri" panose="020F0502020204030204" pitchFamily="34" charset="0"/>
                        </a:rPr>
                        <a:t>Für Lernende</a:t>
                      </a:r>
                      <a:endParaRPr lang="en-US" sz="2400" dirty="0">
                        <a:latin typeface="Calibri" panose="020F0502020204030204" pitchFamily="34" charset="0"/>
                      </a:endParaRPr>
                    </a:p>
                  </a:txBody>
                  <a:tcPr marL="99116" marR="991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327A86"/>
                    </a:solidFill>
                  </a:tcPr>
                </a:tc>
                <a:tc>
                  <a:txBody>
                    <a:bodyPr/>
                    <a:lstStyle/>
                    <a:p>
                      <a:pPr algn="l"/>
                      <a:r>
                        <a:rPr lang="de-DE" sz="2400" dirty="0" smtClean="0">
                          <a:latin typeface="Calibri" panose="020F0502020204030204" pitchFamily="34" charset="0"/>
                        </a:rPr>
                        <a:t>Für</a:t>
                      </a:r>
                      <a:r>
                        <a:rPr lang="de-DE" sz="2400" baseline="0" dirty="0" smtClean="0">
                          <a:latin typeface="Calibri" panose="020F0502020204030204" pitchFamily="34" charset="0"/>
                        </a:rPr>
                        <a:t> Lehrende</a:t>
                      </a:r>
                      <a:endParaRPr lang="en-US" sz="2400" dirty="0">
                        <a:latin typeface="Calibri" panose="020F0502020204030204" pitchFamily="34" charset="0"/>
                      </a:endParaRPr>
                    </a:p>
                  </a:txBody>
                  <a:tcPr marL="99116" marR="991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327A86"/>
                    </a:solidFill>
                  </a:tcPr>
                </a:tc>
                <a:extLst>
                  <a:ext uri="{0D108BD9-81ED-4DB2-BD59-A6C34878D82A}">
                    <a16:rowId xmlns:a16="http://schemas.microsoft.com/office/drawing/2014/main" val="10000"/>
                  </a:ext>
                </a:extLst>
              </a:tr>
              <a:tr h="1738992">
                <a:tc>
                  <a:txBody>
                    <a:bodyPr/>
                    <a:lstStyle/>
                    <a:p>
                      <a:pPr marL="342900" indent="-342900" algn="l">
                        <a:buClr>
                          <a:schemeClr val="tx2"/>
                        </a:buClr>
                        <a:buFont typeface="Wingdings" panose="05000000000000000000" pitchFamily="2" charset="2"/>
                        <a:buChar char="§"/>
                      </a:pPr>
                      <a:r>
                        <a:rPr lang="de-DE" sz="2400" b="0" i="0" u="none" strike="noStrike" kern="1200" baseline="0" noProof="0" dirty="0" smtClean="0">
                          <a:solidFill>
                            <a:schemeClr val="dk1"/>
                          </a:solidFill>
                          <a:latin typeface="Calibri" panose="020F0502020204030204" pitchFamily="34" charset="0"/>
                          <a:ea typeface="+mn-ea"/>
                          <a:cs typeface="+mn-cs"/>
                        </a:rPr>
                        <a:t>Planungshilfe</a:t>
                      </a:r>
                    </a:p>
                    <a:p>
                      <a:pPr marL="342900" indent="-342900" algn="l">
                        <a:buClr>
                          <a:schemeClr val="tx2"/>
                        </a:buClr>
                        <a:buFont typeface="Wingdings" panose="05000000000000000000" pitchFamily="2" charset="2"/>
                        <a:buChar char="§"/>
                      </a:pPr>
                      <a:endParaRPr lang="de-DE" sz="2400" b="0" i="0" u="none" strike="noStrike" kern="1200" baseline="0" noProof="0" dirty="0" smtClean="0">
                        <a:solidFill>
                          <a:schemeClr val="dk1"/>
                        </a:solidFill>
                        <a:latin typeface="Calibri" panose="020F0502020204030204" pitchFamily="34" charset="0"/>
                        <a:ea typeface="+mn-ea"/>
                        <a:cs typeface="+mn-cs"/>
                      </a:endParaRPr>
                    </a:p>
                    <a:p>
                      <a:pPr marL="342900" indent="-342900" algn="l">
                        <a:buClr>
                          <a:schemeClr val="tx2"/>
                        </a:buClr>
                        <a:buFont typeface="Wingdings" panose="05000000000000000000" pitchFamily="2" charset="2"/>
                        <a:buChar char="§"/>
                      </a:pPr>
                      <a:r>
                        <a:rPr lang="de-DE" sz="2400" b="0" i="0" u="none" strike="noStrike" kern="1200" baseline="0" noProof="0" dirty="0" smtClean="0">
                          <a:solidFill>
                            <a:schemeClr val="dk1"/>
                          </a:solidFill>
                          <a:latin typeface="Calibri" panose="020F0502020204030204" pitchFamily="34" charset="0"/>
                          <a:ea typeface="+mn-ea"/>
                          <a:cs typeface="+mn-cs"/>
                        </a:rPr>
                        <a:t>Strukturierungshilfe</a:t>
                      </a:r>
                    </a:p>
                    <a:p>
                      <a:pPr marL="342900" indent="-342900" algn="l">
                        <a:buClr>
                          <a:schemeClr val="tx2"/>
                        </a:buClr>
                        <a:buFont typeface="Wingdings" panose="05000000000000000000" pitchFamily="2" charset="2"/>
                        <a:buChar char="§"/>
                      </a:pPr>
                      <a:endParaRPr lang="de-DE" sz="2400" b="0" i="0" u="none" strike="noStrike" kern="1200" baseline="0" noProof="0" dirty="0" smtClean="0">
                        <a:solidFill>
                          <a:schemeClr val="dk1"/>
                        </a:solidFill>
                        <a:latin typeface="Calibri" panose="020F0502020204030204" pitchFamily="34" charset="0"/>
                        <a:ea typeface="+mn-ea"/>
                        <a:cs typeface="+mn-cs"/>
                      </a:endParaRPr>
                    </a:p>
                    <a:p>
                      <a:pPr marL="342900" indent="-342900" algn="l">
                        <a:buClr>
                          <a:schemeClr val="tx2"/>
                        </a:buClr>
                        <a:buFont typeface="Wingdings" panose="05000000000000000000" pitchFamily="2" charset="2"/>
                        <a:buChar char="§"/>
                      </a:pPr>
                      <a:r>
                        <a:rPr lang="de-DE" sz="2400" b="0" i="0" u="none" strike="noStrike" kern="1200" baseline="0" noProof="0" dirty="0" smtClean="0">
                          <a:solidFill>
                            <a:schemeClr val="dk1"/>
                          </a:solidFill>
                          <a:latin typeface="Calibri" panose="020F0502020204030204" pitchFamily="34" charset="0"/>
                          <a:ea typeface="+mn-ea"/>
                          <a:cs typeface="+mn-cs"/>
                        </a:rPr>
                        <a:t>Dokumentationshilfe</a:t>
                      </a:r>
                      <a:endParaRPr lang="de-DE" sz="2400" noProof="0" dirty="0">
                        <a:latin typeface="Calibri" panose="020F0502020204030204" pitchFamily="34" charset="0"/>
                      </a:endParaRPr>
                    </a:p>
                  </a:txBody>
                  <a:tcPr marL="99116" marR="99116">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indent="-342900" algn="l">
                        <a:buClr>
                          <a:schemeClr val="tx2"/>
                        </a:buClr>
                        <a:buFont typeface="Wingdings" panose="05000000000000000000" pitchFamily="2" charset="2"/>
                        <a:buChar char="§"/>
                      </a:pPr>
                      <a:r>
                        <a:rPr lang="de-DE" sz="2400" dirty="0" smtClean="0">
                          <a:latin typeface="Calibri" panose="020F0502020204030204" pitchFamily="34" charset="0"/>
                        </a:rPr>
                        <a:t>Planungshilfe</a:t>
                      </a:r>
                    </a:p>
                    <a:p>
                      <a:pPr marL="342900" indent="-342900" algn="l">
                        <a:buClr>
                          <a:schemeClr val="tx2"/>
                        </a:buClr>
                        <a:buFont typeface="Wingdings" panose="05000000000000000000" pitchFamily="2" charset="2"/>
                        <a:buChar char="§"/>
                      </a:pPr>
                      <a:endParaRPr lang="de-DE" sz="2400" dirty="0" smtClean="0">
                        <a:latin typeface="Calibri" panose="020F0502020204030204" pitchFamily="34" charset="0"/>
                      </a:endParaRPr>
                    </a:p>
                    <a:p>
                      <a:pPr marL="342900" indent="-342900" algn="l">
                        <a:buClr>
                          <a:schemeClr val="tx2"/>
                        </a:buClr>
                        <a:buFont typeface="Wingdings" panose="05000000000000000000" pitchFamily="2" charset="2"/>
                        <a:buChar char="§"/>
                      </a:pPr>
                      <a:r>
                        <a:rPr lang="de-DE" sz="2400" dirty="0" smtClean="0">
                          <a:latin typeface="Calibri" panose="020F0502020204030204" pitchFamily="34" charset="0"/>
                        </a:rPr>
                        <a:t>Diagnosewerkzeug</a:t>
                      </a:r>
                      <a:endParaRPr lang="en-US" sz="2400" dirty="0">
                        <a:latin typeface="Calibri" panose="020F0502020204030204" pitchFamily="34" charset="0"/>
                      </a:endParaRPr>
                    </a:p>
                  </a:txBody>
                  <a:tcPr marL="99116" marR="99116">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3" name="Textplatzhalter 2"/>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87120754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buNone/>
            </a:pPr>
            <a:r>
              <a:rPr lang="de-DE" dirty="0"/>
              <a:t>Mehr zum </a:t>
            </a:r>
            <a:r>
              <a:rPr lang="de-DE" dirty="0" smtClean="0"/>
              <a:t>(didaktischen) Einsatz </a:t>
            </a:r>
            <a:r>
              <a:rPr lang="de-DE" dirty="0"/>
              <a:t>von Simulationen findet sich unter </a:t>
            </a:r>
          </a:p>
          <a:p>
            <a:pPr marL="0" indent="0" algn="ctr">
              <a:buNone/>
            </a:pPr>
            <a:endParaRPr lang="de-DE" b="1" dirty="0" smtClean="0">
              <a:solidFill>
                <a:srgbClr val="327A86"/>
              </a:solidFill>
            </a:endParaRPr>
          </a:p>
          <a:p>
            <a:pPr marL="0" indent="0" algn="ctr">
              <a:buNone/>
            </a:pPr>
            <a:r>
              <a:rPr lang="de-DE" b="1" dirty="0" smtClean="0">
                <a:solidFill>
                  <a:srgbClr val="327A86"/>
                </a:solidFill>
              </a:rPr>
              <a:t>www.dzlm.de/Stochastik_Sek</a:t>
            </a:r>
            <a:endParaRPr lang="en-US" b="1" dirty="0">
              <a:solidFill>
                <a:srgbClr val="327A86"/>
              </a:solidFill>
            </a:endParaRPr>
          </a:p>
          <a:p>
            <a:pPr marL="0" indent="0">
              <a:buNone/>
            </a:pPr>
            <a:endParaRPr lang="de-DE" dirty="0" smtClean="0"/>
          </a:p>
          <a:p>
            <a:pPr marL="0" indent="0">
              <a:buNone/>
            </a:pPr>
            <a:r>
              <a:rPr lang="de-DE" dirty="0" smtClean="0"/>
              <a:t>Wie bereits erwähnt, finden </a:t>
            </a:r>
            <a:r>
              <a:rPr lang="de-DE" dirty="0"/>
              <a:t>Sie dort leicht verständliche Hilfestellungen zur Arbeit mit digitalen Hilfsmitteln (GTR und GeoGebra) sowie zur eigenständigen Erstellung von </a:t>
            </a:r>
            <a:r>
              <a:rPr lang="de-DE" dirty="0" smtClean="0"/>
              <a:t>Simulationen. </a:t>
            </a:r>
            <a:endParaRPr lang="de-DE" dirty="0"/>
          </a:p>
        </p:txBody>
      </p:sp>
      <p:sp>
        <p:nvSpPr>
          <p:cNvPr id="3" name="Titel 2"/>
          <p:cNvSpPr>
            <a:spLocks noGrp="1"/>
          </p:cNvSpPr>
          <p:nvPr>
            <p:ph type="title"/>
          </p:nvPr>
        </p:nvSpPr>
        <p:spPr/>
        <p:txBody>
          <a:bodyPr>
            <a:normAutofit fontScale="90000"/>
          </a:bodyPr>
          <a:lstStyle/>
          <a:p>
            <a:r>
              <a:rPr lang="de-DE" dirty="0" smtClean="0"/>
              <a:t>Hinweis</a:t>
            </a:r>
            <a:endParaRPr lang="de-DE" dirty="0"/>
          </a:p>
        </p:txBody>
      </p:sp>
      <p:sp>
        <p:nvSpPr>
          <p:cNvPr id="5" name="Textplatzhalter 4"/>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6341223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sz="1800" dirty="0">
                <a:latin typeface="Calibri" panose="020F0502020204030204" pitchFamily="34" charset="0"/>
                <a:cs typeface="Times New Roman" panose="02020603050405020304" pitchFamily="18" charset="0"/>
              </a:rPr>
              <a:t>Biehler, R., &amp; </a:t>
            </a:r>
            <a:r>
              <a:rPr lang="de-DE" sz="1800" dirty="0" err="1">
                <a:latin typeface="Calibri" panose="020F0502020204030204" pitchFamily="34" charset="0"/>
                <a:cs typeface="Times New Roman" panose="02020603050405020304" pitchFamily="18" charset="0"/>
              </a:rPr>
              <a:t>Maxara</a:t>
            </a:r>
            <a:r>
              <a:rPr lang="de-DE" sz="1800" dirty="0">
                <a:latin typeface="Calibri" panose="020F0502020204030204" pitchFamily="34" charset="0"/>
                <a:cs typeface="Times New Roman" panose="02020603050405020304" pitchFamily="18" charset="0"/>
              </a:rPr>
              <a:t>, C. (2007). Integration von stochastischer Simulation in den </a:t>
            </a:r>
            <a:r>
              <a:rPr lang="de-DE" sz="1800" dirty="0" err="1">
                <a:latin typeface="Calibri" panose="020F0502020204030204" pitchFamily="34" charset="0"/>
                <a:cs typeface="Times New Roman" panose="02020603050405020304" pitchFamily="18" charset="0"/>
              </a:rPr>
              <a:t>Stochastikunterricht</a:t>
            </a:r>
            <a:r>
              <a:rPr lang="de-DE" sz="1800" dirty="0">
                <a:latin typeface="Calibri" panose="020F0502020204030204" pitchFamily="34" charset="0"/>
                <a:cs typeface="Times New Roman" panose="02020603050405020304" pitchFamily="18" charset="0"/>
              </a:rPr>
              <a:t> mit Hilfe von Werkzeugsoftware. </a:t>
            </a:r>
            <a:r>
              <a:rPr lang="de-DE" sz="1800" i="1" dirty="0">
                <a:latin typeface="Calibri" panose="020F0502020204030204" pitchFamily="34" charset="0"/>
                <a:cs typeface="Times New Roman" panose="02020603050405020304" pitchFamily="18" charset="0"/>
              </a:rPr>
              <a:t>Der Mathematikunterricht, 53</a:t>
            </a:r>
            <a:r>
              <a:rPr lang="de-DE" sz="1800" dirty="0">
                <a:latin typeface="Calibri" panose="020F0502020204030204" pitchFamily="34" charset="0"/>
                <a:cs typeface="Times New Roman" panose="02020603050405020304" pitchFamily="18" charset="0"/>
              </a:rPr>
              <a:t>(3), </a:t>
            </a:r>
            <a:r>
              <a:rPr lang="de-DE" sz="1800" dirty="0" smtClean="0">
                <a:latin typeface="Calibri" panose="020F0502020204030204" pitchFamily="34" charset="0"/>
                <a:cs typeface="Times New Roman" panose="02020603050405020304" pitchFamily="18" charset="0"/>
              </a:rPr>
              <a:t>S. 48</a:t>
            </a:r>
          </a:p>
          <a:p>
            <a:pPr marL="342000" lvl="1" indent="-342900">
              <a:spcBef>
                <a:spcPts val="576"/>
              </a:spcBef>
              <a:buClr>
                <a:srgbClr val="327A86"/>
              </a:buClr>
            </a:pPr>
            <a:r>
              <a:rPr lang="en-US" dirty="0" err="1">
                <a:latin typeface="Calibri" panose="020F0502020204030204" pitchFamily="34" charset="0"/>
                <a:cs typeface="Times New Roman" panose="02020603050405020304" pitchFamily="18" charset="0"/>
              </a:rPr>
              <a:t>Kahneman</a:t>
            </a:r>
            <a:r>
              <a:rPr lang="en-US" dirty="0">
                <a:latin typeface="Calibri" panose="020F0502020204030204" pitchFamily="34" charset="0"/>
                <a:cs typeface="Times New Roman" panose="02020603050405020304" pitchFamily="18" charset="0"/>
              </a:rPr>
              <a:t>, D., &amp; </a:t>
            </a:r>
            <a:r>
              <a:rPr lang="en-US" dirty="0" err="1">
                <a:latin typeface="Calibri" panose="020F0502020204030204" pitchFamily="34" charset="0"/>
                <a:cs typeface="Times New Roman" panose="02020603050405020304" pitchFamily="18" charset="0"/>
              </a:rPr>
              <a:t>Tversky</a:t>
            </a:r>
            <a:r>
              <a:rPr lang="en-US" dirty="0">
                <a:latin typeface="Calibri" panose="020F0502020204030204" pitchFamily="34" charset="0"/>
                <a:cs typeface="Times New Roman" panose="02020603050405020304" pitchFamily="18" charset="0"/>
              </a:rPr>
              <a:t>, A. (1972). Subjective probability: A judgment of representativeness. Cognitive psychology, 3(3), 430 ─ 454. ISO 690</a:t>
            </a:r>
          </a:p>
          <a:p>
            <a:pPr marL="342000" lvl="1" indent="-342900">
              <a:spcBef>
                <a:spcPts val="576"/>
              </a:spcBef>
              <a:buClr>
                <a:srgbClr val="327A86"/>
              </a:buClr>
            </a:pPr>
            <a:r>
              <a:rPr lang="de-DE" dirty="0">
                <a:latin typeface="Calibri" panose="020F0502020204030204" pitchFamily="34" charset="0"/>
                <a:cs typeface="Times New Roman" panose="02020603050405020304" pitchFamily="18" charset="0"/>
              </a:rPr>
              <a:t> </a:t>
            </a:r>
            <a:r>
              <a:rPr lang="en-US" dirty="0" err="1">
                <a:latin typeface="Calibri" panose="020F0502020204030204" pitchFamily="34" charset="0"/>
                <a:cs typeface="Times New Roman" panose="02020603050405020304" pitchFamily="18" charset="0"/>
              </a:rPr>
              <a:t>Maxara</a:t>
            </a:r>
            <a:r>
              <a:rPr lang="en-US" dirty="0">
                <a:latin typeface="Calibri" panose="020F0502020204030204" pitchFamily="34" charset="0"/>
                <a:cs typeface="Times New Roman" panose="02020603050405020304" pitchFamily="18" charset="0"/>
              </a:rPr>
              <a:t>, C., &amp; </a:t>
            </a:r>
            <a:r>
              <a:rPr lang="en-US" dirty="0" err="1">
                <a:latin typeface="Calibri" panose="020F0502020204030204" pitchFamily="34" charset="0"/>
                <a:cs typeface="Times New Roman" panose="02020603050405020304" pitchFamily="18" charset="0"/>
              </a:rPr>
              <a:t>Biehler</a:t>
            </a:r>
            <a:r>
              <a:rPr lang="en-US" dirty="0">
                <a:latin typeface="Calibri" panose="020F0502020204030204" pitchFamily="34" charset="0"/>
                <a:cs typeface="Times New Roman" panose="02020603050405020304" pitchFamily="18" charset="0"/>
              </a:rPr>
              <a:t>, R. (</a:t>
            </a:r>
            <a:r>
              <a:rPr lang="en-US" dirty="0" smtClean="0">
                <a:latin typeface="Calibri" panose="020F0502020204030204" pitchFamily="34" charset="0"/>
                <a:cs typeface="Times New Roman" panose="02020603050405020304" pitchFamily="18" charset="0"/>
              </a:rPr>
              <a:t>2010). </a:t>
            </a:r>
            <a:r>
              <a:rPr lang="en-US" dirty="0">
                <a:latin typeface="Calibri" panose="020F0502020204030204" pitchFamily="34" charset="0"/>
                <a:cs typeface="Times New Roman" panose="02020603050405020304" pitchFamily="18" charset="0"/>
              </a:rPr>
              <a:t>Students’ understanding and reasoning about sample size and the law of large numbers after a computer-intensive introductory course on stochastics. In Data and context in statistics education: Towards an evidence-based society. Proceedings of the Eighth International Conference on Teaching Statistics (</a:t>
            </a:r>
            <a:r>
              <a:rPr lang="en-US" dirty="0" smtClean="0">
                <a:latin typeface="Calibri" panose="020F0502020204030204" pitchFamily="34" charset="0"/>
                <a:cs typeface="Times New Roman" panose="02020603050405020304" pitchFamily="18" charset="0"/>
              </a:rPr>
              <a:t>ICOTS8).</a:t>
            </a:r>
            <a:endParaRPr lang="en-US" dirty="0">
              <a:latin typeface="Calibri" panose="020F0502020204030204" pitchFamily="34" charset="0"/>
              <a:cs typeface="Times New Roman" panose="02020603050405020304" pitchFamily="18" charset="0"/>
            </a:endParaRPr>
          </a:p>
          <a:p>
            <a:pPr marL="342000" lvl="1" indent="-342900">
              <a:spcBef>
                <a:spcPts val="576"/>
              </a:spcBef>
              <a:buClr>
                <a:srgbClr val="327A86"/>
              </a:buClr>
            </a:pPr>
            <a:r>
              <a:rPr lang="de-DE" dirty="0" err="1">
                <a:latin typeface="Calibri" panose="020F0502020204030204" pitchFamily="34" charset="0"/>
                <a:cs typeface="Times New Roman" panose="02020603050405020304" pitchFamily="18" charset="0"/>
              </a:rPr>
              <a:t>Meyfarth</a:t>
            </a:r>
            <a:r>
              <a:rPr lang="de-DE" dirty="0">
                <a:latin typeface="Calibri" panose="020F0502020204030204" pitchFamily="34" charset="0"/>
                <a:cs typeface="Times New Roman" panose="02020603050405020304" pitchFamily="18" charset="0"/>
              </a:rPr>
              <a:t>, T. (2008). Die Konzeption, Durchführung und Analyse eines simulationsintensiven Einstiegs in das Kurshalbjahr Stochastik der gymnasialen Oberstufe </a:t>
            </a:r>
            <a:r>
              <a:rPr lang="en-US" dirty="0">
                <a:latin typeface="Calibri" panose="020F0502020204030204" pitchFamily="34" charset="0"/>
                <a:cs typeface="Times New Roman" panose="02020603050405020304" pitchFamily="18" charset="0"/>
              </a:rPr>
              <a:t>─ </a:t>
            </a:r>
            <a:r>
              <a:rPr lang="de-DE" dirty="0">
                <a:latin typeface="Calibri" panose="020F0502020204030204" pitchFamily="34" charset="0"/>
                <a:cs typeface="Times New Roman" panose="02020603050405020304" pitchFamily="18" charset="0"/>
              </a:rPr>
              <a:t> Eine explorative Entwicklungsstudie. Kasseler Online-Schriften zur Didaktik der Stochastik (</a:t>
            </a:r>
            <a:r>
              <a:rPr lang="de-DE" dirty="0" err="1">
                <a:latin typeface="Calibri" panose="020F0502020204030204" pitchFamily="34" charset="0"/>
                <a:cs typeface="Times New Roman" panose="02020603050405020304" pitchFamily="18" charset="0"/>
              </a:rPr>
              <a:t>KaDiSto</a:t>
            </a:r>
            <a:r>
              <a:rPr lang="de-DE" dirty="0">
                <a:latin typeface="Calibri" panose="020F0502020204030204" pitchFamily="34" charset="0"/>
                <a:cs typeface="Times New Roman" panose="02020603050405020304" pitchFamily="18" charset="0"/>
              </a:rPr>
              <a:t>) Bd. 6. Kassel: Universität Kassel  </a:t>
            </a:r>
          </a:p>
          <a:p>
            <a:pPr marL="342000" lvl="1" indent="-342900">
              <a:spcBef>
                <a:spcPts val="576"/>
              </a:spcBef>
              <a:buClr>
                <a:srgbClr val="327A86"/>
              </a:buClr>
            </a:pPr>
            <a:r>
              <a:rPr lang="en-US" dirty="0" err="1" smtClean="0">
                <a:latin typeface="Calibri" panose="020F0502020204030204" pitchFamily="34" charset="0"/>
                <a:cs typeface="Times New Roman" panose="02020603050405020304" pitchFamily="18" charset="0"/>
              </a:rPr>
              <a:t>Sedlmeier</a:t>
            </a:r>
            <a:r>
              <a:rPr lang="en-US" dirty="0">
                <a:latin typeface="Calibri" panose="020F0502020204030204" pitchFamily="34" charset="0"/>
                <a:cs typeface="Times New Roman" panose="02020603050405020304" pitchFamily="18" charset="0"/>
              </a:rPr>
              <a:t>, P., &amp; </a:t>
            </a:r>
            <a:r>
              <a:rPr lang="en-US" dirty="0" err="1">
                <a:latin typeface="Calibri" panose="020F0502020204030204" pitchFamily="34" charset="0"/>
                <a:cs typeface="Times New Roman" panose="02020603050405020304" pitchFamily="18" charset="0"/>
              </a:rPr>
              <a:t>Gigerenzer</a:t>
            </a:r>
            <a:r>
              <a:rPr lang="en-US" dirty="0">
                <a:latin typeface="Calibri" panose="020F0502020204030204" pitchFamily="34" charset="0"/>
                <a:cs typeface="Times New Roman" panose="02020603050405020304" pitchFamily="18" charset="0"/>
              </a:rPr>
              <a:t>, G. (1997). Intuitions about sample size: The empirical law of large numbers. Journal of Behavioral Decision Making, 10(1), </a:t>
            </a:r>
            <a:r>
              <a:rPr lang="en-US" dirty="0" smtClean="0">
                <a:latin typeface="Calibri" panose="020F0502020204030204" pitchFamily="34" charset="0"/>
                <a:cs typeface="Times New Roman" panose="02020603050405020304" pitchFamily="18" charset="0"/>
              </a:rPr>
              <a:t>33─51</a:t>
            </a:r>
            <a:r>
              <a:rPr lang="en-US" dirty="0">
                <a:latin typeface="Calibri" panose="020F0502020204030204" pitchFamily="34" charset="0"/>
                <a:cs typeface="Times New Roman" panose="02020603050405020304" pitchFamily="18" charset="0"/>
              </a:rPr>
              <a:t>. ISO 690</a:t>
            </a:r>
            <a:endParaRPr lang="de-DE" dirty="0">
              <a:latin typeface="Calibri" panose="020F0502020204030204" pitchFamily="34" charset="0"/>
              <a:cs typeface="Times New Roman" panose="02020603050405020304" pitchFamily="18" charset="0"/>
            </a:endParaRPr>
          </a:p>
        </p:txBody>
      </p:sp>
      <p:sp>
        <p:nvSpPr>
          <p:cNvPr id="3" name="Titel 2"/>
          <p:cNvSpPr>
            <a:spLocks noGrp="1"/>
          </p:cNvSpPr>
          <p:nvPr>
            <p:ph type="title"/>
          </p:nvPr>
        </p:nvSpPr>
        <p:spPr/>
        <p:txBody>
          <a:bodyPr>
            <a:normAutofit fontScale="90000"/>
          </a:bodyPr>
          <a:lstStyle/>
          <a:p>
            <a:r>
              <a:rPr lang="de-DE" dirty="0" smtClean="0"/>
              <a:t>Quellenverzeichnis</a:t>
            </a:r>
            <a:endParaRPr lang="de-DE" dirty="0"/>
          </a:p>
        </p:txBody>
      </p:sp>
      <p:sp>
        <p:nvSpPr>
          <p:cNvPr id="4" name="Textplatzhalter 3"/>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32322995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el 1"/>
              <p:cNvSpPr>
                <a:spLocks noGrp="1"/>
              </p:cNvSpPr>
              <p:nvPr>
                <p:ph type="title"/>
              </p:nvPr>
            </p:nvSpPr>
            <p:spPr>
              <a:xfrm>
                <a:off x="323528" y="2060848"/>
                <a:ext cx="8424936" cy="2291333"/>
              </a:xfrm>
            </p:spPr>
            <p:txBody>
              <a:bodyPr>
                <a:noAutofit/>
              </a:bodyPr>
              <a:lstStyle/>
              <a:p>
                <a:pPr marL="0" indent="0" algn="ctr">
                  <a:buNone/>
                </a:pPr>
                <a:r>
                  <a:rPr lang="de-DE" sz="3200" dirty="0"/>
                  <a:t>Das empirische Gesetz der großen Zahl </a:t>
                </a:r>
                <a:br>
                  <a:rPr lang="de-DE" sz="3200" dirty="0"/>
                </a:br>
                <a:r>
                  <a:rPr lang="de-DE" sz="3200" dirty="0"/>
                  <a:t>und das </a:t>
                </a:r>
                <a14:m>
                  <m:oMath xmlns:m="http://schemas.openxmlformats.org/officeDocument/2006/math">
                    <m:f>
                      <m:fPr>
                        <m:ctrlPr>
                          <a:rPr lang="de-DE" sz="3200" i="1">
                            <a:latin typeface="Cambria Math" panose="02040503050406030204" pitchFamily="18" charset="0"/>
                          </a:rPr>
                        </m:ctrlPr>
                      </m:fPr>
                      <m:num>
                        <m:r>
                          <a:rPr lang="de-DE" sz="3200" b="0" i="1">
                            <a:latin typeface="Cambria Math" panose="02040503050406030204" pitchFamily="18" charset="0"/>
                          </a:rPr>
                          <m:t>1</m:t>
                        </m:r>
                      </m:num>
                      <m:den>
                        <m:rad>
                          <m:radPr>
                            <m:degHide m:val="on"/>
                            <m:ctrlPr>
                              <a:rPr lang="de-DE" sz="3200" i="1">
                                <a:latin typeface="Cambria Math" panose="02040503050406030204" pitchFamily="18" charset="0"/>
                              </a:rPr>
                            </m:ctrlPr>
                          </m:radPr>
                          <m:deg/>
                          <m:e>
                            <m:r>
                              <a:rPr lang="de-DE" sz="3200" b="0" i="1">
                                <a:latin typeface="Cambria Math" panose="02040503050406030204" pitchFamily="18" charset="0"/>
                              </a:rPr>
                              <m:t>𝑛</m:t>
                            </m:r>
                          </m:e>
                        </m:rad>
                      </m:den>
                    </m:f>
                  </m:oMath>
                </a14:m>
                <a:r>
                  <a:rPr lang="de-DE" sz="3200" dirty="0" smtClean="0"/>
                  <a:t> -Gesetz</a:t>
                </a:r>
                <a:br>
                  <a:rPr lang="de-DE" sz="3200" dirty="0" smtClean="0"/>
                </a:br>
                <a:r>
                  <a:rPr lang="de-DE" sz="3200" dirty="0" smtClean="0"/>
                  <a:t>(Fortbildungsbaustein 3)</a:t>
                </a:r>
                <a:endParaRPr lang="de-DE" sz="2400" dirty="0"/>
              </a:p>
            </p:txBody>
          </p:sp>
        </mc:Choice>
        <mc:Fallback xmlns="">
          <p:sp>
            <p:nvSpPr>
              <p:cNvPr id="2" name="Titel 1"/>
              <p:cNvSpPr>
                <a:spLocks noGrp="1" noRot="1" noChangeAspect="1" noMove="1" noResize="1" noEditPoints="1" noAdjustHandles="1" noChangeArrowheads="1" noChangeShapeType="1" noTextEdit="1"/>
              </p:cNvSpPr>
              <p:nvPr>
                <p:ph type="title"/>
              </p:nvPr>
            </p:nvSpPr>
            <p:spPr>
              <a:xfrm>
                <a:off x="323528" y="2060848"/>
                <a:ext cx="8424936" cy="2291333"/>
              </a:xfrm>
              <a:blipFill rotWithShape="0">
                <a:blip r:embed="rId3"/>
                <a:stretch>
                  <a:fillRect/>
                </a:stretch>
              </a:blipFill>
            </p:spPr>
            <p:txBody>
              <a:bodyPr/>
              <a:lstStyle/>
              <a:p>
                <a:r>
                  <a:rPr lang="de-DE">
                    <a:noFill/>
                  </a:rPr>
                  <a:t> </a:t>
                </a:r>
              </a:p>
            </p:txBody>
          </p:sp>
        </mc:Fallback>
      </mc:AlternateContent>
      <p:sp>
        <p:nvSpPr>
          <p:cNvPr id="3" name="Textplatzhalter 2"/>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1987975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nvPr>
        </p:nvGraphicFramePr>
        <p:xfrm>
          <a:off x="251520" y="1419147"/>
          <a:ext cx="8640960" cy="4281392"/>
        </p:xfrm>
        <a:graphic>
          <a:graphicData uri="http://schemas.openxmlformats.org/drawingml/2006/table">
            <a:tbl>
              <a:tblPr firstRow="1" bandRow="1">
                <a:tableStyleId>{5C22544A-7EE6-4342-B048-85BDC9FD1C3A}</a:tableStyleId>
              </a:tblPr>
              <a:tblGrid>
                <a:gridCol w="2016224">
                  <a:extLst>
                    <a:ext uri="{9D8B030D-6E8A-4147-A177-3AD203B41FA5}">
                      <a16:colId xmlns:a16="http://schemas.microsoft.com/office/drawing/2014/main" val="20000"/>
                    </a:ext>
                  </a:extLst>
                </a:gridCol>
                <a:gridCol w="6624736">
                  <a:extLst>
                    <a:ext uri="{9D8B030D-6E8A-4147-A177-3AD203B41FA5}">
                      <a16:colId xmlns:a16="http://schemas.microsoft.com/office/drawing/2014/main" val="20001"/>
                    </a:ext>
                  </a:extLst>
                </a:gridCol>
              </a:tblGrid>
              <a:tr h="408330">
                <a:tc gridSpan="2">
                  <a:txBody>
                    <a:bodyPr/>
                    <a:lstStyle/>
                    <a:p>
                      <a:r>
                        <a:rPr lang="de-DE" sz="2000" b="1" dirty="0" smtClean="0">
                          <a:latin typeface="Calibri" panose="020F0502020204030204" pitchFamily="34" charset="0"/>
                        </a:rPr>
                        <a:t>Kompetenzerwartungen im Bereich der Stochastik am Ende von Klasse 6 (Beispiel Gymnasium)</a:t>
                      </a:r>
                      <a:endParaRPr lang="de-DE" sz="2000" dirty="0">
                        <a:latin typeface="Calibri" panose="020F0502020204030204" pitchFamily="34" charset="0"/>
                      </a:endParaRPr>
                    </a:p>
                  </a:txBody>
                  <a:tcPr>
                    <a:solidFill>
                      <a:srgbClr val="327A86"/>
                    </a:solidFill>
                  </a:tcPr>
                </a:tc>
                <a:tc hMerge="1">
                  <a:txBody>
                    <a:bodyPr/>
                    <a:lstStyle/>
                    <a:p>
                      <a:endParaRPr lang="de-DE" dirty="0"/>
                    </a:p>
                  </a:txBody>
                  <a:tcPr/>
                </a:tc>
                <a:extLst>
                  <a:ext uri="{0D108BD9-81ED-4DB2-BD59-A6C34878D82A}">
                    <a16:rowId xmlns:a16="http://schemas.microsoft.com/office/drawing/2014/main" val="10000"/>
                  </a:ext>
                </a:extLst>
              </a:tr>
              <a:tr h="759619">
                <a:tc>
                  <a:txBody>
                    <a:bodyPr/>
                    <a:lstStyle/>
                    <a:p>
                      <a:pPr>
                        <a:buFontTx/>
                        <a:buNone/>
                      </a:pPr>
                      <a:r>
                        <a:rPr lang="de-DE" sz="1800" b="1" dirty="0" smtClean="0">
                          <a:latin typeface="Calibri" panose="020F0502020204030204" pitchFamily="34" charset="0"/>
                        </a:rPr>
                        <a:t>Erheben</a:t>
                      </a:r>
                      <a:endParaRPr lang="de-DE" sz="1800" b="1" dirty="0">
                        <a:latin typeface="Calibri" panose="020F0502020204030204" pitchFamily="34" charset="0"/>
                      </a:endParaRPr>
                    </a:p>
                  </a:txBody>
                  <a:tcPr/>
                </a:tc>
                <a:tc>
                  <a:txBody>
                    <a:bodyPr/>
                    <a:lstStyle/>
                    <a:p>
                      <a:pPr marL="285750" marR="0" indent="-285750" algn="l" defTabSz="914400" rtl="0" eaLnBrk="1" fontAlgn="auto" latinLnBrk="0" hangingPunct="1">
                        <a:lnSpc>
                          <a:spcPct val="100000"/>
                        </a:lnSpc>
                        <a:spcBef>
                          <a:spcPts val="0"/>
                        </a:spcBef>
                        <a:spcAft>
                          <a:spcPts val="0"/>
                        </a:spcAft>
                        <a:buClr>
                          <a:schemeClr val="accent1"/>
                        </a:buClr>
                        <a:buSzTx/>
                        <a:buFont typeface="Wingdings" charset="2"/>
                        <a:buChar char="§"/>
                        <a:tabLst/>
                        <a:defRPr/>
                      </a:pPr>
                      <a:r>
                        <a:rPr lang="de-DE" sz="1800" dirty="0" smtClean="0">
                          <a:latin typeface="Calibri" panose="020F0502020204030204" pitchFamily="34" charset="0"/>
                        </a:rPr>
                        <a:t>Daten</a:t>
                      </a:r>
                      <a:r>
                        <a:rPr lang="de-DE" sz="1800" baseline="0" dirty="0" smtClean="0">
                          <a:latin typeface="Calibri" panose="020F0502020204030204" pitchFamily="34" charset="0"/>
                        </a:rPr>
                        <a:t> erheben und in Ur- und Strichlisten zusammenfassen</a:t>
                      </a:r>
                      <a:endParaRPr lang="de-DE" sz="1800" dirty="0">
                        <a:latin typeface="Calibri" panose="020F0502020204030204" pitchFamily="34" charset="0"/>
                      </a:endParaRPr>
                    </a:p>
                  </a:txBody>
                  <a:tcPr/>
                </a:tc>
                <a:extLst>
                  <a:ext uri="{0D108BD9-81ED-4DB2-BD59-A6C34878D82A}">
                    <a16:rowId xmlns:a16="http://schemas.microsoft.com/office/drawing/2014/main" val="10001"/>
                  </a:ext>
                </a:extLst>
              </a:tr>
              <a:tr h="989472">
                <a:tc>
                  <a:txBody>
                    <a:bodyPr/>
                    <a:lstStyle/>
                    <a:p>
                      <a:pPr>
                        <a:buFontTx/>
                        <a:buNone/>
                      </a:pPr>
                      <a:r>
                        <a:rPr lang="de-DE" sz="1800" b="1" dirty="0" smtClean="0">
                          <a:latin typeface="Calibri" panose="020F0502020204030204" pitchFamily="34" charset="0"/>
                        </a:rPr>
                        <a:t>Darstellen</a:t>
                      </a:r>
                      <a:endParaRPr lang="de-DE" sz="1800" b="1" dirty="0">
                        <a:latin typeface="Calibri" panose="020F0502020204030204" pitchFamily="34" charset="0"/>
                      </a:endParaRPr>
                    </a:p>
                  </a:txBody>
                  <a:tcPr/>
                </a:tc>
                <a:tc>
                  <a:txBody>
                    <a:bodyPr/>
                    <a:lstStyle/>
                    <a:p>
                      <a:pPr marL="285750" marR="0" indent="-285750" algn="l" defTabSz="914400" rtl="0" eaLnBrk="1" fontAlgn="auto" latinLnBrk="0" hangingPunct="1">
                        <a:lnSpc>
                          <a:spcPct val="100000"/>
                        </a:lnSpc>
                        <a:spcBef>
                          <a:spcPts val="0"/>
                        </a:spcBef>
                        <a:spcAft>
                          <a:spcPts val="0"/>
                        </a:spcAft>
                        <a:buClr>
                          <a:schemeClr val="accent1"/>
                        </a:buClr>
                        <a:buSzTx/>
                        <a:buFont typeface="Wingdings" charset="2"/>
                        <a:buChar char="§"/>
                        <a:tabLst/>
                        <a:defRPr/>
                      </a:pPr>
                      <a:r>
                        <a:rPr lang="de-DE" sz="1800" baseline="0" dirty="0" smtClean="0">
                          <a:latin typeface="Calibri" panose="020F0502020204030204" pitchFamily="34" charset="0"/>
                        </a:rPr>
                        <a:t>Häufigkeitstabellen zusammenstellen und mithilfe von Säulen- und Kreisdiagrammen veranschaulichen</a:t>
                      </a:r>
                      <a:endParaRPr lang="de-DE" sz="1800" dirty="0">
                        <a:latin typeface="Calibri" panose="020F0502020204030204" pitchFamily="34" charset="0"/>
                      </a:endParaRPr>
                    </a:p>
                  </a:txBody>
                  <a:tcPr/>
                </a:tc>
                <a:extLst>
                  <a:ext uri="{0D108BD9-81ED-4DB2-BD59-A6C34878D82A}">
                    <a16:rowId xmlns:a16="http://schemas.microsoft.com/office/drawing/2014/main" val="10002"/>
                  </a:ext>
                </a:extLst>
              </a:tr>
              <a:tr h="989471">
                <a:tc>
                  <a:txBody>
                    <a:bodyPr/>
                    <a:lstStyle/>
                    <a:p>
                      <a:pPr>
                        <a:buFontTx/>
                        <a:buNone/>
                      </a:pPr>
                      <a:r>
                        <a:rPr lang="de-DE" sz="1800" b="1" dirty="0" smtClean="0">
                          <a:latin typeface="Calibri" panose="020F0502020204030204" pitchFamily="34" charset="0"/>
                        </a:rPr>
                        <a:t>Auswerten</a:t>
                      </a:r>
                      <a:endParaRPr lang="de-DE" sz="1800" b="1" dirty="0">
                        <a:latin typeface="Calibri" panose="020F0502020204030204" pitchFamily="34" charset="0"/>
                      </a:endParaRPr>
                    </a:p>
                  </a:txBody>
                  <a:tcPr/>
                </a:tc>
                <a:tc>
                  <a:txBody>
                    <a:bodyPr/>
                    <a:lstStyle/>
                    <a:p>
                      <a:pPr marL="285750" indent="-285750">
                        <a:buClr>
                          <a:schemeClr val="accent1"/>
                        </a:buClr>
                        <a:buFont typeface="Wingdings" charset="2"/>
                        <a:buChar char="§"/>
                      </a:pPr>
                      <a:r>
                        <a:rPr lang="de-DE" sz="1800" baseline="0" dirty="0" smtClean="0">
                          <a:latin typeface="Calibri" panose="020F0502020204030204" pitchFamily="34" charset="0"/>
                        </a:rPr>
                        <a:t>relative Häufigkeiten, arithmetisches Mittel und Median bestimmen</a:t>
                      </a:r>
                    </a:p>
                  </a:txBody>
                  <a:tcPr/>
                </a:tc>
                <a:extLst>
                  <a:ext uri="{0D108BD9-81ED-4DB2-BD59-A6C34878D82A}">
                    <a16:rowId xmlns:a16="http://schemas.microsoft.com/office/drawing/2014/main" val="10003"/>
                  </a:ext>
                </a:extLst>
              </a:tr>
              <a:tr h="841790">
                <a:tc>
                  <a:txBody>
                    <a:bodyPr/>
                    <a:lstStyle/>
                    <a:p>
                      <a:pPr>
                        <a:buFontTx/>
                        <a:buNone/>
                      </a:pPr>
                      <a:r>
                        <a:rPr lang="de-DE" sz="1800" b="1" dirty="0" smtClean="0">
                          <a:latin typeface="Calibri" panose="020F0502020204030204" pitchFamily="34" charset="0"/>
                        </a:rPr>
                        <a:t>Beurteilen</a:t>
                      </a:r>
                      <a:endParaRPr lang="de-DE" sz="1800" b="1" dirty="0">
                        <a:latin typeface="Calibri" panose="020F0502020204030204" pitchFamily="34" charset="0"/>
                      </a:endParaRPr>
                    </a:p>
                  </a:txBody>
                  <a:tcPr/>
                </a:tc>
                <a:tc>
                  <a:txBody>
                    <a:bodyPr/>
                    <a:lstStyle/>
                    <a:p>
                      <a:pPr marL="285750" marR="0" indent="-285750" algn="l" defTabSz="914400" rtl="0" eaLnBrk="1" fontAlgn="auto" latinLnBrk="0" hangingPunct="1">
                        <a:lnSpc>
                          <a:spcPct val="100000"/>
                        </a:lnSpc>
                        <a:spcBef>
                          <a:spcPts val="0"/>
                        </a:spcBef>
                        <a:spcAft>
                          <a:spcPts val="0"/>
                        </a:spcAft>
                        <a:buClr>
                          <a:schemeClr val="tx2"/>
                        </a:buClr>
                        <a:buSzTx/>
                        <a:buFont typeface="Wingdings" charset="2"/>
                        <a:buChar char="§"/>
                        <a:tabLst/>
                        <a:defRPr/>
                      </a:pPr>
                      <a:r>
                        <a:rPr lang="de-DE" sz="1800" baseline="0" dirty="0" smtClean="0">
                          <a:latin typeface="Calibri" panose="020F0502020204030204" pitchFamily="34" charset="0"/>
                        </a:rPr>
                        <a:t>lesen und interpretieren statistischer Darstellungen</a:t>
                      </a:r>
                      <a:endParaRPr lang="de-DE" sz="1800" dirty="0">
                        <a:latin typeface="Calibri" panose="020F0502020204030204" pitchFamily="34" charset="0"/>
                      </a:endParaRPr>
                    </a:p>
                  </a:txBody>
                  <a:tcPr/>
                </a:tc>
                <a:extLst>
                  <a:ext uri="{0D108BD9-81ED-4DB2-BD59-A6C34878D82A}">
                    <a16:rowId xmlns:a16="http://schemas.microsoft.com/office/drawing/2014/main" val="10004"/>
                  </a:ext>
                </a:extLst>
              </a:tr>
            </a:tbl>
          </a:graphicData>
        </a:graphic>
      </p:graphicFrame>
      <p:sp>
        <p:nvSpPr>
          <p:cNvPr id="2" name="Titel 1"/>
          <p:cNvSpPr>
            <a:spLocks noGrp="1"/>
          </p:cNvSpPr>
          <p:nvPr>
            <p:ph type="title"/>
          </p:nvPr>
        </p:nvSpPr>
        <p:spPr/>
        <p:txBody>
          <a:bodyPr>
            <a:normAutofit fontScale="90000"/>
          </a:bodyPr>
          <a:lstStyle/>
          <a:p>
            <a:r>
              <a:rPr lang="de-DE" dirty="0"/>
              <a:t>Was sollten </a:t>
            </a:r>
            <a:r>
              <a:rPr lang="de-DE" dirty="0" smtClean="0"/>
              <a:t>die Schülerinnen und Schüler eigentlich </a:t>
            </a:r>
            <a:r>
              <a:rPr lang="de-DE" dirty="0"/>
              <a:t>können?</a:t>
            </a:r>
          </a:p>
        </p:txBody>
      </p:sp>
      <p:sp>
        <p:nvSpPr>
          <p:cNvPr id="6" name="Textplatzhalter 9"/>
          <p:cNvSpPr>
            <a:spLocks noGrp="1"/>
          </p:cNvSpPr>
          <p:nvPr>
            <p:ph type="body" sz="quarter" idx="18"/>
          </p:nvPr>
        </p:nvSpPr>
        <p:spPr/>
        <p:txBody>
          <a:bodyPr/>
          <a:lstStyle>
            <a:lvl1pPr marL="0" indent="0" algn="r">
              <a:buNone/>
              <a:defRPr sz="1000" baseline="0">
                <a:solidFill>
                  <a:schemeClr val="bg1"/>
                </a:solidFill>
              </a:defRPr>
            </a:lvl1pPr>
          </a:lstStyle>
          <a:p>
            <a:r>
              <a:rPr lang="de-DE" dirty="0"/>
              <a:t>Fortbildungsbaustein 2 | 10/20-Testproblem</a:t>
            </a:r>
          </a:p>
          <a:p>
            <a:pPr lvl="0"/>
            <a:endParaRPr lang="de-DE" dirty="0"/>
          </a:p>
        </p:txBody>
      </p:sp>
    </p:spTree>
    <p:extLst>
      <p:ext uri="{BB962C8B-B14F-4D97-AF65-F5344CB8AC3E}">
        <p14:creationId xmlns:p14="http://schemas.microsoft.com/office/powerpoint/2010/main" val="35226599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normAutofit fontScale="90000"/>
          </a:bodyPr>
          <a:lstStyle/>
          <a:p>
            <a:r>
              <a:rPr lang="de-DE" dirty="0"/>
              <a:t>Was sollten die Schülerinnen und Schüler eigentlich </a:t>
            </a:r>
            <a:r>
              <a:rPr lang="de-DE" dirty="0" smtClean="0"/>
              <a:t>können?</a:t>
            </a:r>
            <a:endParaRPr lang="de-DE" dirty="0"/>
          </a:p>
        </p:txBody>
      </p:sp>
      <p:sp>
        <p:nvSpPr>
          <p:cNvPr id="2" name="Inhaltsplatzhalter 1"/>
          <p:cNvSpPr>
            <a:spLocks noGrp="1"/>
          </p:cNvSpPr>
          <p:nvPr>
            <p:ph idx="1"/>
          </p:nvPr>
        </p:nvSpPr>
        <p:spPr/>
        <p:txBody>
          <a:bodyPr/>
          <a:lstStyle/>
          <a:p>
            <a:endParaRPr lang="de-DE"/>
          </a:p>
        </p:txBody>
      </p:sp>
      <p:sp>
        <p:nvSpPr>
          <p:cNvPr id="6" name="Textplatzhalter 9"/>
          <p:cNvSpPr>
            <a:spLocks noGrp="1"/>
          </p:cNvSpPr>
          <p:nvPr>
            <p:ph type="body" sz="quarter" idx="18"/>
          </p:nvPr>
        </p:nvSpPr>
        <p:spPr/>
        <p:txBody>
          <a:bodyPr/>
          <a:lstStyle>
            <a:lvl1pPr marL="0" indent="0" algn="r">
              <a:buNone/>
              <a:defRPr sz="1000" baseline="0">
                <a:solidFill>
                  <a:schemeClr val="bg1"/>
                </a:solidFill>
              </a:defRPr>
            </a:lvl1pPr>
          </a:lstStyle>
          <a:p>
            <a:r>
              <a:rPr lang="de-DE" dirty="0"/>
              <a:t>Fortbildungsbaustein 2 | 10/20-Testproblem</a:t>
            </a:r>
          </a:p>
        </p:txBody>
      </p:sp>
      <p:graphicFrame>
        <p:nvGraphicFramePr>
          <p:cNvPr id="7" name="Tabelle 6"/>
          <p:cNvGraphicFramePr>
            <a:graphicFrameLocks noGrp="1"/>
          </p:cNvGraphicFramePr>
          <p:nvPr>
            <p:extLst/>
          </p:nvPr>
        </p:nvGraphicFramePr>
        <p:xfrm>
          <a:off x="251520" y="1124744"/>
          <a:ext cx="8640960" cy="5531301"/>
        </p:xfrm>
        <a:graphic>
          <a:graphicData uri="http://schemas.openxmlformats.org/drawingml/2006/table">
            <a:tbl>
              <a:tblPr firstRow="1" bandRow="1">
                <a:tableStyleId>{5C22544A-7EE6-4342-B048-85BDC9FD1C3A}</a:tableStyleId>
              </a:tblPr>
              <a:tblGrid>
                <a:gridCol w="1512168">
                  <a:extLst>
                    <a:ext uri="{9D8B030D-6E8A-4147-A177-3AD203B41FA5}">
                      <a16:colId xmlns:a16="http://schemas.microsoft.com/office/drawing/2014/main" val="20000"/>
                    </a:ext>
                  </a:extLst>
                </a:gridCol>
                <a:gridCol w="7128792">
                  <a:extLst>
                    <a:ext uri="{9D8B030D-6E8A-4147-A177-3AD203B41FA5}">
                      <a16:colId xmlns:a16="http://schemas.microsoft.com/office/drawing/2014/main" val="20001"/>
                    </a:ext>
                  </a:extLst>
                </a:gridCol>
              </a:tblGrid>
              <a:tr h="624283">
                <a:tc gridSpan="2">
                  <a:txBody>
                    <a:bodyPr/>
                    <a:lstStyle/>
                    <a:p>
                      <a:r>
                        <a:rPr lang="de-DE" sz="2000" b="1" dirty="0" smtClean="0">
                          <a:latin typeface="Calibri" panose="020F0502020204030204" pitchFamily="34" charset="0"/>
                        </a:rPr>
                        <a:t>Kompetenzerwartungen im Bereich der Stochastik am Ende von Klasse 8 (Beispiel Gymnasium)</a:t>
                      </a:r>
                      <a:endParaRPr lang="de-DE" sz="2000" dirty="0">
                        <a:latin typeface="Calibri" panose="020F0502020204030204" pitchFamily="34" charset="0"/>
                      </a:endParaRPr>
                    </a:p>
                  </a:txBody>
                  <a:tcPr>
                    <a:solidFill>
                      <a:srgbClr val="327A86"/>
                    </a:solidFill>
                  </a:tcPr>
                </a:tc>
                <a:tc hMerge="1">
                  <a:txBody>
                    <a:bodyPr/>
                    <a:lstStyle/>
                    <a:p>
                      <a:endParaRPr lang="de-DE" dirty="0"/>
                    </a:p>
                  </a:txBody>
                  <a:tcPr/>
                </a:tc>
                <a:extLst>
                  <a:ext uri="{0D108BD9-81ED-4DB2-BD59-A6C34878D82A}">
                    <a16:rowId xmlns:a16="http://schemas.microsoft.com/office/drawing/2014/main" val="10000"/>
                  </a:ext>
                </a:extLst>
              </a:tr>
              <a:tr h="564827">
                <a:tc>
                  <a:txBody>
                    <a:bodyPr/>
                    <a:lstStyle/>
                    <a:p>
                      <a:pPr>
                        <a:buFontTx/>
                        <a:buNone/>
                      </a:pPr>
                      <a:r>
                        <a:rPr lang="de-DE" sz="1800" b="1" dirty="0" smtClean="0">
                          <a:latin typeface="Calibri" panose="020F0502020204030204" pitchFamily="34" charset="0"/>
                        </a:rPr>
                        <a:t>Erheben</a:t>
                      </a:r>
                      <a:endParaRPr lang="de-DE" sz="1800" b="1" dirty="0">
                        <a:latin typeface="Calibri" panose="020F0502020204030204" pitchFamily="34" charset="0"/>
                      </a:endParaRPr>
                    </a:p>
                  </a:txBody>
                  <a:tcPr/>
                </a:tc>
                <a:tc>
                  <a:txBody>
                    <a:bodyPr/>
                    <a:lstStyle/>
                    <a:p>
                      <a:pPr marL="285750" marR="0" indent="-285750" algn="l" defTabSz="914400" rtl="0" eaLnBrk="1" fontAlgn="auto" latinLnBrk="0" hangingPunct="1">
                        <a:lnSpc>
                          <a:spcPct val="100000"/>
                        </a:lnSpc>
                        <a:spcBef>
                          <a:spcPts val="0"/>
                        </a:spcBef>
                        <a:spcAft>
                          <a:spcPts val="0"/>
                        </a:spcAft>
                        <a:buClr>
                          <a:schemeClr val="accent1"/>
                        </a:buClr>
                        <a:buSzTx/>
                        <a:buFont typeface="Wingdings" charset="2"/>
                        <a:buChar char="§"/>
                        <a:tabLst/>
                        <a:defRPr/>
                      </a:pPr>
                      <a:r>
                        <a:rPr lang="de-DE" sz="1800" dirty="0" smtClean="0">
                          <a:latin typeface="Calibri" panose="020F0502020204030204" pitchFamily="34" charset="0"/>
                        </a:rPr>
                        <a:t>Planung und Durchführung von Datenerhebungen und Verwendung von Tabellenkalkulation zur </a:t>
                      </a:r>
                      <a:r>
                        <a:rPr lang="de-DE" sz="1800" kern="1200" dirty="0" smtClean="0">
                          <a:solidFill>
                            <a:schemeClr val="dk1"/>
                          </a:solidFill>
                          <a:latin typeface="Calibri" panose="020F0502020204030204" pitchFamily="34" charset="0"/>
                          <a:ea typeface="+mn-ea"/>
                          <a:cs typeface="+mn-cs"/>
                        </a:rPr>
                        <a:t>Erfassung</a:t>
                      </a:r>
                      <a:r>
                        <a:rPr lang="de-DE" sz="1800" dirty="0" smtClean="0">
                          <a:latin typeface="Calibri" panose="020F0502020204030204" pitchFamily="34" charset="0"/>
                        </a:rPr>
                        <a:t> der Daten</a:t>
                      </a:r>
                      <a:endParaRPr lang="de-DE" sz="1800" dirty="0">
                        <a:latin typeface="Calibri" panose="020F0502020204030204" pitchFamily="34" charset="0"/>
                      </a:endParaRPr>
                    </a:p>
                  </a:txBody>
                  <a:tcPr/>
                </a:tc>
                <a:extLst>
                  <a:ext uri="{0D108BD9-81ED-4DB2-BD59-A6C34878D82A}">
                    <a16:rowId xmlns:a16="http://schemas.microsoft.com/office/drawing/2014/main" val="10001"/>
                  </a:ext>
                </a:extLst>
              </a:tr>
              <a:tr h="1040471">
                <a:tc>
                  <a:txBody>
                    <a:bodyPr/>
                    <a:lstStyle/>
                    <a:p>
                      <a:pPr>
                        <a:buFontTx/>
                        <a:buNone/>
                      </a:pPr>
                      <a:r>
                        <a:rPr lang="de-DE" sz="1800" b="1" dirty="0" smtClean="0">
                          <a:latin typeface="Calibri" panose="020F0502020204030204" pitchFamily="34" charset="0"/>
                        </a:rPr>
                        <a:t>Darstellen</a:t>
                      </a:r>
                      <a:endParaRPr lang="de-DE" sz="1800" b="1" dirty="0">
                        <a:latin typeface="Calibri" panose="020F0502020204030204" pitchFamily="34" charset="0"/>
                      </a:endParaRPr>
                    </a:p>
                  </a:txBody>
                  <a:tcPr/>
                </a:tc>
                <a:tc>
                  <a:txBody>
                    <a:bodyPr/>
                    <a:lstStyle/>
                    <a:p>
                      <a:pPr marL="285750" indent="-285750">
                        <a:buClr>
                          <a:schemeClr val="accent1"/>
                        </a:buClr>
                        <a:buFont typeface="Wingdings" charset="2"/>
                        <a:buChar char="§"/>
                      </a:pPr>
                      <a:r>
                        <a:rPr lang="de-DE" sz="1800" dirty="0" smtClean="0">
                          <a:latin typeface="Calibri" panose="020F0502020204030204" pitchFamily="34" charset="0"/>
                        </a:rPr>
                        <a:t>Veranschaulichung von ein- und zweistufigen Zufallsexperimenten mit Hilfe von Baumdiagrammen </a:t>
                      </a:r>
                    </a:p>
                    <a:p>
                      <a:pPr marL="285750" indent="-285750">
                        <a:buClr>
                          <a:schemeClr val="accent1"/>
                        </a:buClr>
                        <a:buFont typeface="Wingdings" charset="2"/>
                        <a:buChar char="§"/>
                      </a:pPr>
                      <a:r>
                        <a:rPr lang="de-DE" sz="1800" dirty="0" smtClean="0">
                          <a:latin typeface="Calibri" panose="020F0502020204030204" pitchFamily="34" charset="0"/>
                        </a:rPr>
                        <a:t>Nutzung von Median, Spannweite und Quartilen zur Darstellung von Häufigkeitsverteilungen als Boxplots </a:t>
                      </a:r>
                      <a:endParaRPr lang="de-DE" sz="1800" dirty="0">
                        <a:latin typeface="Calibri" panose="020F0502020204030204" pitchFamily="34" charset="0"/>
                      </a:endParaRPr>
                    </a:p>
                  </a:txBody>
                  <a:tcPr/>
                </a:tc>
                <a:extLst>
                  <a:ext uri="{0D108BD9-81ED-4DB2-BD59-A6C34878D82A}">
                    <a16:rowId xmlns:a16="http://schemas.microsoft.com/office/drawing/2014/main" val="10002"/>
                  </a:ext>
                </a:extLst>
              </a:tr>
              <a:tr h="1991759">
                <a:tc>
                  <a:txBody>
                    <a:bodyPr/>
                    <a:lstStyle/>
                    <a:p>
                      <a:pPr>
                        <a:buFontTx/>
                        <a:buNone/>
                      </a:pPr>
                      <a:r>
                        <a:rPr lang="de-DE" sz="1800" b="1" dirty="0" smtClean="0">
                          <a:latin typeface="Calibri" panose="020F0502020204030204" pitchFamily="34" charset="0"/>
                        </a:rPr>
                        <a:t>Auswerten</a:t>
                      </a:r>
                      <a:endParaRPr lang="de-DE" sz="1800" b="1" dirty="0">
                        <a:latin typeface="Calibri" panose="020F0502020204030204" pitchFamily="34" charset="0"/>
                      </a:endParaRPr>
                    </a:p>
                  </a:txBody>
                  <a:tcPr/>
                </a:tc>
                <a:tc>
                  <a:txBody>
                    <a:bodyPr/>
                    <a:lstStyle/>
                    <a:p>
                      <a:pPr marL="285750" indent="-285750">
                        <a:buClr>
                          <a:schemeClr val="accent1"/>
                        </a:buClr>
                        <a:buFont typeface="Wingdings" charset="2"/>
                        <a:buChar char="§"/>
                      </a:pPr>
                      <a:r>
                        <a:rPr lang="de-DE" sz="1800" dirty="0" smtClean="0">
                          <a:latin typeface="Calibri" panose="020F0502020204030204" pitchFamily="34" charset="0"/>
                        </a:rPr>
                        <a:t>Benutzung relativer Häufigkeiten von langen Versuchsreihen zur Schätzung von Wahrscheinlichkeiten </a:t>
                      </a:r>
                    </a:p>
                    <a:p>
                      <a:pPr marL="285750" indent="-285750">
                        <a:buClr>
                          <a:schemeClr val="accent1"/>
                        </a:buClr>
                        <a:buFont typeface="Wingdings" charset="2"/>
                        <a:buChar char="§"/>
                      </a:pPr>
                      <a:r>
                        <a:rPr lang="de-DE" sz="1800" dirty="0" smtClean="0">
                          <a:latin typeface="Calibri" panose="020F0502020204030204" pitchFamily="34" charset="0"/>
                        </a:rPr>
                        <a:t>Verwendung von ein- oder zweistufigen Zufallsversuchen zur Darstellung zufälliger Erscheinungen in alltäglichen Situationen </a:t>
                      </a:r>
                    </a:p>
                    <a:p>
                      <a:pPr marL="285750" indent="-285750">
                        <a:buClr>
                          <a:schemeClr val="accent1"/>
                        </a:buClr>
                        <a:buFont typeface="Wingdings" charset="2"/>
                        <a:buChar char="§"/>
                      </a:pPr>
                      <a:r>
                        <a:rPr lang="de-DE" sz="1800" dirty="0" smtClean="0">
                          <a:latin typeface="Calibri" panose="020F0502020204030204" pitchFamily="34" charset="0"/>
                        </a:rPr>
                        <a:t>Bestimmung von Wahrscheinlichkeiten bei einstufigen </a:t>
                      </a:r>
                      <a:br>
                        <a:rPr lang="de-DE" sz="1800" dirty="0" smtClean="0">
                          <a:latin typeface="Calibri" panose="020F0502020204030204" pitchFamily="34" charset="0"/>
                        </a:rPr>
                      </a:br>
                      <a:r>
                        <a:rPr lang="de-DE" sz="1800" dirty="0" smtClean="0">
                          <a:latin typeface="Calibri" panose="020F0502020204030204" pitchFamily="34" charset="0"/>
                        </a:rPr>
                        <a:t>Zufallsexperimenten mit Hilfe der Laplace-Regel </a:t>
                      </a:r>
                    </a:p>
                    <a:p>
                      <a:pPr marL="285750" indent="-285750">
                        <a:buClr>
                          <a:schemeClr val="tx2"/>
                        </a:buClr>
                        <a:buFont typeface="Wingdings" charset="2"/>
                        <a:buChar char="§"/>
                      </a:pPr>
                      <a:r>
                        <a:rPr lang="de-DE" sz="1800" dirty="0" smtClean="0">
                          <a:latin typeface="Calibri" panose="020F0502020204030204" pitchFamily="34" charset="0"/>
                        </a:rPr>
                        <a:t>Bestimmung von bestimmen Wahrscheinlichkeiten bei zweistufigen Zufallsexperimenten mit Hilfe der Pfadregeln </a:t>
                      </a:r>
                      <a:endParaRPr lang="de-DE" sz="1800" baseline="0" dirty="0" smtClean="0">
                        <a:latin typeface="Calibri" panose="020F0502020204030204" pitchFamily="34" charset="0"/>
                      </a:endParaRPr>
                    </a:p>
                  </a:txBody>
                  <a:tcPr/>
                </a:tc>
                <a:extLst>
                  <a:ext uri="{0D108BD9-81ED-4DB2-BD59-A6C34878D82A}">
                    <a16:rowId xmlns:a16="http://schemas.microsoft.com/office/drawing/2014/main" val="10003"/>
                  </a:ext>
                </a:extLst>
              </a:tr>
              <a:tr h="715461">
                <a:tc>
                  <a:txBody>
                    <a:bodyPr/>
                    <a:lstStyle/>
                    <a:p>
                      <a:pPr>
                        <a:buFontTx/>
                        <a:buNone/>
                      </a:pPr>
                      <a:r>
                        <a:rPr lang="de-DE" sz="1800" b="1" dirty="0" smtClean="0">
                          <a:latin typeface="Calibri" panose="020F0502020204030204" pitchFamily="34" charset="0"/>
                        </a:rPr>
                        <a:t>Beurteilen</a:t>
                      </a:r>
                      <a:endParaRPr lang="de-DE" sz="1800" b="1" dirty="0">
                        <a:latin typeface="Calibri" panose="020F0502020204030204" pitchFamily="34" charset="0"/>
                      </a:endParaRPr>
                    </a:p>
                  </a:txBody>
                  <a:tcPr/>
                </a:tc>
                <a:tc>
                  <a:txBody>
                    <a:bodyPr/>
                    <a:lstStyle/>
                    <a:p>
                      <a:pPr marL="285750" marR="0" indent="-285750" algn="l" defTabSz="914400" rtl="0" eaLnBrk="1" fontAlgn="auto" latinLnBrk="0" hangingPunct="1">
                        <a:lnSpc>
                          <a:spcPct val="100000"/>
                        </a:lnSpc>
                        <a:spcBef>
                          <a:spcPts val="0"/>
                        </a:spcBef>
                        <a:spcAft>
                          <a:spcPts val="0"/>
                        </a:spcAft>
                        <a:buClr>
                          <a:schemeClr val="tx2"/>
                        </a:buClr>
                        <a:buSzTx/>
                        <a:buFont typeface="Wingdings" charset="2"/>
                        <a:buChar char="§"/>
                        <a:tabLst/>
                        <a:defRPr/>
                      </a:pPr>
                      <a:r>
                        <a:rPr lang="de-DE" sz="1800" dirty="0" smtClean="0">
                          <a:latin typeface="Calibri" panose="020F0502020204030204" pitchFamily="34" charset="0"/>
                        </a:rPr>
                        <a:t>Interpretation von Spannweite und Quartilen in statistischen Darstellungen</a:t>
                      </a:r>
                      <a:endParaRPr lang="de-DE" sz="1800" dirty="0">
                        <a:latin typeface="Calibri" panose="020F0502020204030204" pitchFamily="34" charset="0"/>
                      </a:endParaRP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910843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nvPr>
        </p:nvGraphicFramePr>
        <p:xfrm>
          <a:off x="251520" y="1484784"/>
          <a:ext cx="8640960" cy="3994011"/>
        </p:xfrm>
        <a:graphic>
          <a:graphicData uri="http://schemas.openxmlformats.org/drawingml/2006/table">
            <a:tbl>
              <a:tblPr firstRow="1" bandRow="1">
                <a:tableStyleId>{5C22544A-7EE6-4342-B048-85BDC9FD1C3A}</a:tableStyleId>
              </a:tblPr>
              <a:tblGrid>
                <a:gridCol w="2088232">
                  <a:extLst>
                    <a:ext uri="{9D8B030D-6E8A-4147-A177-3AD203B41FA5}">
                      <a16:colId xmlns:a16="http://schemas.microsoft.com/office/drawing/2014/main" val="20000"/>
                    </a:ext>
                  </a:extLst>
                </a:gridCol>
                <a:gridCol w="6552728">
                  <a:extLst>
                    <a:ext uri="{9D8B030D-6E8A-4147-A177-3AD203B41FA5}">
                      <a16:colId xmlns:a16="http://schemas.microsoft.com/office/drawing/2014/main" val="20001"/>
                    </a:ext>
                  </a:extLst>
                </a:gridCol>
              </a:tblGrid>
              <a:tr h="416859">
                <a:tc gridSpan="2">
                  <a:txBody>
                    <a:bodyPr/>
                    <a:lstStyle/>
                    <a:p>
                      <a:r>
                        <a:rPr lang="de-DE" sz="2000" b="1" dirty="0" smtClean="0">
                          <a:latin typeface="Calibri" panose="020F0502020204030204" pitchFamily="34" charset="0"/>
                        </a:rPr>
                        <a:t>Kompetenzerwartungen im Bereich der Stochastik am Ende der Klasse 9 (Beispiel Gymnasium)</a:t>
                      </a:r>
                      <a:endParaRPr lang="de-DE" sz="2000" dirty="0">
                        <a:latin typeface="Calibri" panose="020F0502020204030204" pitchFamily="34" charset="0"/>
                      </a:endParaRPr>
                    </a:p>
                  </a:txBody>
                  <a:tcPr>
                    <a:solidFill>
                      <a:srgbClr val="327A86"/>
                    </a:solidFill>
                  </a:tcPr>
                </a:tc>
                <a:tc hMerge="1">
                  <a:txBody>
                    <a:bodyPr/>
                    <a:lstStyle/>
                    <a:p>
                      <a:endParaRPr lang="de-DE" dirty="0"/>
                    </a:p>
                  </a:txBody>
                  <a:tcPr/>
                </a:tc>
                <a:extLst>
                  <a:ext uri="{0D108BD9-81ED-4DB2-BD59-A6C34878D82A}">
                    <a16:rowId xmlns:a16="http://schemas.microsoft.com/office/drawing/2014/main" val="10000"/>
                  </a:ext>
                </a:extLst>
              </a:tr>
              <a:tr h="653400">
                <a:tc>
                  <a:txBody>
                    <a:bodyPr/>
                    <a:lstStyle/>
                    <a:p>
                      <a:pPr>
                        <a:buFontTx/>
                        <a:buNone/>
                      </a:pPr>
                      <a:r>
                        <a:rPr lang="de-DE" b="1" dirty="0" smtClean="0">
                          <a:latin typeface="Calibri" panose="020F0502020204030204" pitchFamily="34" charset="0"/>
                        </a:rPr>
                        <a:t>Erheben</a:t>
                      </a:r>
                      <a:endParaRPr lang="de-DE" b="1"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Char char="-"/>
                        <a:tabLst/>
                        <a:defRPr/>
                      </a:pPr>
                      <a:endParaRPr lang="de-DE" dirty="0">
                        <a:latin typeface="Calibri" panose="020F0502020204030204" pitchFamily="34" charset="0"/>
                      </a:endParaRPr>
                    </a:p>
                  </a:txBody>
                  <a:tcPr/>
                </a:tc>
                <a:extLst>
                  <a:ext uri="{0D108BD9-81ED-4DB2-BD59-A6C34878D82A}">
                    <a16:rowId xmlns:a16="http://schemas.microsoft.com/office/drawing/2014/main" val="10001"/>
                  </a:ext>
                </a:extLst>
              </a:tr>
              <a:tr h="592827">
                <a:tc>
                  <a:txBody>
                    <a:bodyPr/>
                    <a:lstStyle/>
                    <a:p>
                      <a:pPr>
                        <a:buFontTx/>
                        <a:buNone/>
                      </a:pPr>
                      <a:r>
                        <a:rPr lang="de-DE" b="1" dirty="0" smtClean="0">
                          <a:latin typeface="Calibri" panose="020F0502020204030204" pitchFamily="34" charset="0"/>
                        </a:rPr>
                        <a:t>Darstellen</a:t>
                      </a:r>
                      <a:endParaRPr lang="de-DE" b="1" dirty="0">
                        <a:latin typeface="Calibri" panose="020F0502020204030204" pitchFamily="34" charset="0"/>
                      </a:endParaRPr>
                    </a:p>
                  </a:txBody>
                  <a:tcPr/>
                </a:tc>
                <a:tc>
                  <a:txBody>
                    <a:bodyPr/>
                    <a:lstStyle/>
                    <a:p>
                      <a:pPr>
                        <a:buFontTx/>
                        <a:buChar char="-"/>
                      </a:pPr>
                      <a:endParaRPr lang="de-DE" dirty="0">
                        <a:latin typeface="Calibri" panose="020F0502020204030204" pitchFamily="34" charset="0"/>
                      </a:endParaRPr>
                    </a:p>
                  </a:txBody>
                  <a:tcPr/>
                </a:tc>
                <a:extLst>
                  <a:ext uri="{0D108BD9-81ED-4DB2-BD59-A6C34878D82A}">
                    <a16:rowId xmlns:a16="http://schemas.microsoft.com/office/drawing/2014/main" val="10002"/>
                  </a:ext>
                </a:extLst>
              </a:tr>
              <a:tr h="583704">
                <a:tc>
                  <a:txBody>
                    <a:bodyPr/>
                    <a:lstStyle/>
                    <a:p>
                      <a:pPr>
                        <a:buFontTx/>
                        <a:buNone/>
                      </a:pPr>
                      <a:r>
                        <a:rPr lang="de-DE" b="1" dirty="0" smtClean="0">
                          <a:latin typeface="Calibri" panose="020F0502020204030204" pitchFamily="34" charset="0"/>
                        </a:rPr>
                        <a:t>Auswerten</a:t>
                      </a:r>
                      <a:endParaRPr lang="de-DE" b="1" dirty="0">
                        <a:latin typeface="Calibri" panose="020F0502020204030204" pitchFamily="34" charset="0"/>
                      </a:endParaRPr>
                    </a:p>
                  </a:txBody>
                  <a:tcPr/>
                </a:tc>
                <a:tc>
                  <a:txBody>
                    <a:bodyPr/>
                    <a:lstStyle/>
                    <a:p>
                      <a:pPr>
                        <a:buFontTx/>
                        <a:buChar char="-"/>
                      </a:pPr>
                      <a:endParaRPr lang="de-DE" baseline="0" dirty="0" smtClean="0">
                        <a:latin typeface="Calibri" panose="020F0502020204030204" pitchFamily="34" charset="0"/>
                      </a:endParaRPr>
                    </a:p>
                  </a:txBody>
                  <a:tcPr/>
                </a:tc>
                <a:extLst>
                  <a:ext uri="{0D108BD9-81ED-4DB2-BD59-A6C34878D82A}">
                    <a16:rowId xmlns:a16="http://schemas.microsoft.com/office/drawing/2014/main" val="10003"/>
                  </a:ext>
                </a:extLst>
              </a:tr>
              <a:tr h="756228">
                <a:tc>
                  <a:txBody>
                    <a:bodyPr/>
                    <a:lstStyle/>
                    <a:p>
                      <a:pPr>
                        <a:buFontTx/>
                        <a:buNone/>
                      </a:pPr>
                      <a:r>
                        <a:rPr lang="de-DE" b="1" dirty="0" smtClean="0">
                          <a:latin typeface="Calibri" panose="020F0502020204030204" pitchFamily="34" charset="0"/>
                        </a:rPr>
                        <a:t>Beurteilen</a:t>
                      </a:r>
                      <a:endParaRPr lang="de-DE" b="1" dirty="0">
                        <a:latin typeface="Calibri" panose="020F0502020204030204" pitchFamily="34" charset="0"/>
                      </a:endParaRPr>
                    </a:p>
                  </a:txBody>
                  <a:tcPr/>
                </a:tc>
                <a:tc>
                  <a:txBody>
                    <a:bodyPr/>
                    <a:lstStyle/>
                    <a:p>
                      <a:pPr marL="285750" indent="-285750">
                        <a:buClr>
                          <a:schemeClr val="tx2"/>
                        </a:buClr>
                        <a:buFont typeface="Wingdings" charset="2"/>
                        <a:buChar char="§"/>
                      </a:pPr>
                      <a:r>
                        <a:rPr lang="de-DE" sz="1800" dirty="0" smtClean="0">
                          <a:latin typeface="Calibri" panose="020F0502020204030204" pitchFamily="34" charset="0"/>
                        </a:rPr>
                        <a:t>kritische Analyse von grafischen statistischen Darstellungen, Erkennen von Manipulationen</a:t>
                      </a:r>
                    </a:p>
                    <a:p>
                      <a:pPr marL="285750" indent="-285750">
                        <a:buClr>
                          <a:schemeClr val="accent1"/>
                        </a:buClr>
                        <a:buFont typeface="Wingdings" charset="2"/>
                        <a:buChar char="§"/>
                      </a:pPr>
                      <a:r>
                        <a:rPr lang="de-DE" sz="1800" dirty="0" smtClean="0">
                          <a:latin typeface="Calibri" panose="020F0502020204030204" pitchFamily="34" charset="0"/>
                        </a:rPr>
                        <a:t>Nutzen von Wahrscheinlichkeiten zur Beurteilung von Chancen und Risiken und zur Schätzung von Häufigkeiten </a:t>
                      </a:r>
                    </a:p>
                    <a:p>
                      <a:pPr marL="0" marR="0" indent="0" algn="l" defTabSz="914400" rtl="0" eaLnBrk="1" fontAlgn="auto" latinLnBrk="0" hangingPunct="1">
                        <a:lnSpc>
                          <a:spcPct val="100000"/>
                        </a:lnSpc>
                        <a:spcBef>
                          <a:spcPts val="0"/>
                        </a:spcBef>
                        <a:spcAft>
                          <a:spcPts val="0"/>
                        </a:spcAft>
                        <a:buClrTx/>
                        <a:buSzTx/>
                        <a:buFontTx/>
                        <a:buChar char="-"/>
                        <a:tabLst/>
                        <a:defRPr/>
                      </a:pPr>
                      <a:endParaRPr lang="de-DE" dirty="0">
                        <a:latin typeface="Calibri" panose="020F0502020204030204" pitchFamily="34" charset="0"/>
                      </a:endParaRPr>
                    </a:p>
                  </a:txBody>
                  <a:tcPr/>
                </a:tc>
                <a:extLst>
                  <a:ext uri="{0D108BD9-81ED-4DB2-BD59-A6C34878D82A}">
                    <a16:rowId xmlns:a16="http://schemas.microsoft.com/office/drawing/2014/main" val="10004"/>
                  </a:ext>
                </a:extLst>
              </a:tr>
            </a:tbl>
          </a:graphicData>
        </a:graphic>
      </p:graphicFrame>
      <p:sp>
        <p:nvSpPr>
          <p:cNvPr id="6" name="Titel 1"/>
          <p:cNvSpPr>
            <a:spLocks noGrp="1"/>
          </p:cNvSpPr>
          <p:nvPr>
            <p:ph type="title"/>
          </p:nvPr>
        </p:nvSpPr>
        <p:spPr/>
        <p:txBody>
          <a:bodyPr>
            <a:normAutofit fontScale="90000"/>
          </a:bodyPr>
          <a:lstStyle/>
          <a:p>
            <a:r>
              <a:rPr lang="de-DE" dirty="0"/>
              <a:t>Was sollten die </a:t>
            </a:r>
            <a:r>
              <a:rPr lang="de-DE" dirty="0" smtClean="0"/>
              <a:t>Schüler</a:t>
            </a:r>
            <a:r>
              <a:rPr lang="de-DE" dirty="0"/>
              <a:t>i</a:t>
            </a:r>
            <a:r>
              <a:rPr lang="de-DE" dirty="0" smtClean="0"/>
              <a:t>nnen und Schüler eigentlich </a:t>
            </a:r>
            <a:r>
              <a:rPr lang="de-DE" dirty="0"/>
              <a:t>können?</a:t>
            </a:r>
          </a:p>
        </p:txBody>
      </p:sp>
      <p:sp>
        <p:nvSpPr>
          <p:cNvPr id="7" name="Textplatzhalter 9"/>
          <p:cNvSpPr>
            <a:spLocks noGrp="1"/>
          </p:cNvSpPr>
          <p:nvPr>
            <p:ph type="body" sz="quarter" idx="18"/>
          </p:nvPr>
        </p:nvSpPr>
        <p:spPr>
          <a:xfrm>
            <a:off x="3707904" y="91512"/>
            <a:ext cx="5300492" cy="277694"/>
          </a:xfrm>
        </p:spPr>
        <p:txBody>
          <a:bodyPr/>
          <a:lstStyle>
            <a:lvl1pPr marL="0" indent="0" algn="r">
              <a:buNone/>
              <a:defRPr sz="1000" baseline="0">
                <a:solidFill>
                  <a:schemeClr val="bg1"/>
                </a:solidFill>
              </a:defRPr>
            </a:lvl1pPr>
          </a:lstStyle>
          <a:p>
            <a:r>
              <a:rPr lang="de-DE" dirty="0"/>
              <a:t>Fortbildungsbaustein 2 | 10/20-Testproblem</a:t>
            </a:r>
          </a:p>
        </p:txBody>
      </p:sp>
    </p:spTree>
    <p:extLst>
      <p:ext uri="{BB962C8B-B14F-4D97-AF65-F5344CB8AC3E}">
        <p14:creationId xmlns:p14="http://schemas.microsoft.com/office/powerpoint/2010/main" val="3661356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Grundlagen</a:t>
            </a:r>
            <a:endParaRPr lang="de-DE" dirty="0"/>
          </a:p>
        </p:txBody>
      </p:sp>
      <p:sp>
        <p:nvSpPr>
          <p:cNvPr id="5" name="Textplatzhalter 9"/>
          <p:cNvSpPr>
            <a:spLocks noGrp="1"/>
          </p:cNvSpPr>
          <p:nvPr>
            <p:ph type="body" sz="quarter" idx="18"/>
          </p:nvPr>
        </p:nvSpPr>
        <p:spPr/>
        <p:txBody>
          <a:bodyPr/>
          <a:lstStyle>
            <a:lvl1pPr marL="0" indent="0" algn="r">
              <a:buNone/>
              <a:defRPr sz="1000" baseline="0">
                <a:solidFill>
                  <a:schemeClr val="bg1"/>
                </a:solidFill>
              </a:defRPr>
            </a:lvl1pPr>
          </a:lstStyle>
          <a:p>
            <a:r>
              <a:rPr lang="de-DE" dirty="0"/>
              <a:t>Fortbildungsbaustein 2 | 10/20-Testproblem</a:t>
            </a:r>
          </a:p>
        </p:txBody>
      </p:sp>
      <p:sp>
        <p:nvSpPr>
          <p:cNvPr id="6" name="Inhaltsplatzhalter 2"/>
          <p:cNvSpPr>
            <a:spLocks noGrp="1"/>
          </p:cNvSpPr>
          <p:nvPr>
            <p:ph idx="1"/>
          </p:nvPr>
        </p:nvSpPr>
        <p:spPr>
          <a:xfrm>
            <a:off x="324000" y="1124744"/>
            <a:ext cx="9001000" cy="5400600"/>
          </a:xfrm>
        </p:spPr>
        <p:txBody>
          <a:bodyPr/>
          <a:lstStyle/>
          <a:p>
            <a:pPr marL="0" indent="0">
              <a:buNone/>
            </a:pPr>
            <a:r>
              <a:rPr lang="de-DE" dirty="0" smtClean="0"/>
              <a:t>Begriffserklärungen:</a:t>
            </a:r>
          </a:p>
          <a:p>
            <a:pPr marL="457200" indent="-457200">
              <a:buFont typeface="+mj-lt"/>
              <a:buAutoNum type="arabicPeriod"/>
            </a:pPr>
            <a:r>
              <a:rPr lang="de-DE" dirty="0"/>
              <a:t>Zufallsexperiment</a:t>
            </a:r>
          </a:p>
          <a:p>
            <a:pPr marL="457200" indent="-457200">
              <a:buFont typeface="+mj-lt"/>
              <a:buAutoNum type="arabicPeriod"/>
            </a:pPr>
            <a:r>
              <a:rPr lang="de-DE" dirty="0"/>
              <a:t>a</a:t>
            </a:r>
            <a:r>
              <a:rPr lang="de-DE" dirty="0" smtClean="0"/>
              <a:t>bsolute </a:t>
            </a:r>
            <a:r>
              <a:rPr lang="de-DE" dirty="0"/>
              <a:t>und relative Häufigkeit eines </a:t>
            </a:r>
            <a:r>
              <a:rPr lang="de-DE" dirty="0" smtClean="0"/>
              <a:t>Ereignisses/Ergebnis</a:t>
            </a:r>
          </a:p>
          <a:p>
            <a:pPr marL="457200" indent="-457200">
              <a:buFont typeface="+mj-lt"/>
              <a:buAutoNum type="arabicPeriod"/>
            </a:pPr>
            <a:r>
              <a:rPr lang="de-DE" dirty="0"/>
              <a:t>e</a:t>
            </a:r>
            <a:r>
              <a:rPr lang="de-DE" dirty="0" smtClean="0"/>
              <a:t>mpirisches </a:t>
            </a:r>
            <a:r>
              <a:rPr lang="de-DE" dirty="0"/>
              <a:t>Gesetz </a:t>
            </a:r>
            <a:r>
              <a:rPr lang="de-DE" dirty="0" smtClean="0"/>
              <a:t>der </a:t>
            </a:r>
            <a:r>
              <a:rPr lang="de-DE" dirty="0"/>
              <a:t>großen </a:t>
            </a:r>
            <a:r>
              <a:rPr lang="de-DE" dirty="0" smtClean="0"/>
              <a:t>Zahlen</a:t>
            </a:r>
          </a:p>
          <a:p>
            <a:pPr marL="457200" indent="-457200">
              <a:buFont typeface="+mj-lt"/>
              <a:buAutoNum type="arabicPeriod"/>
            </a:pPr>
            <a:r>
              <a:rPr lang="de-DE" dirty="0" smtClean="0"/>
              <a:t>Wahrscheinlichkeit</a:t>
            </a:r>
          </a:p>
          <a:p>
            <a:pPr marL="457200" indent="-457200">
              <a:buFont typeface="+mj-lt"/>
              <a:buAutoNum type="arabicPeriod"/>
            </a:pPr>
            <a:r>
              <a:rPr lang="de-DE" dirty="0"/>
              <a:t>m</a:t>
            </a:r>
            <a:r>
              <a:rPr lang="de-DE" dirty="0" smtClean="0"/>
              <a:t>athematisches </a:t>
            </a:r>
            <a:r>
              <a:rPr lang="de-DE" dirty="0"/>
              <a:t>Modell eines </a:t>
            </a:r>
            <a:r>
              <a:rPr lang="de-DE" dirty="0" smtClean="0"/>
              <a:t>Zufallsexperiments</a:t>
            </a:r>
          </a:p>
          <a:p>
            <a:pPr marL="457200" indent="-457200">
              <a:buFont typeface="+mj-lt"/>
              <a:buAutoNum type="arabicPeriod"/>
            </a:pPr>
            <a:r>
              <a:rPr lang="de-DE" dirty="0"/>
              <a:t>m</a:t>
            </a:r>
            <a:r>
              <a:rPr lang="de-DE" dirty="0" smtClean="0"/>
              <a:t>athematisches </a:t>
            </a:r>
            <a:r>
              <a:rPr lang="de-DE" dirty="0"/>
              <a:t>Modell eines </a:t>
            </a:r>
            <a:r>
              <a:rPr lang="de-DE" dirty="0" smtClean="0"/>
              <a:t>Zufallsexperiments Ereigniswahrscheinlichkeiten</a:t>
            </a:r>
            <a:endParaRPr lang="de-DE" dirty="0"/>
          </a:p>
          <a:p>
            <a:pPr marL="457200" indent="-457200">
              <a:buFont typeface="+mj-lt"/>
              <a:buAutoNum type="arabicPeriod"/>
            </a:pPr>
            <a:r>
              <a:rPr lang="de-DE" dirty="0" smtClean="0"/>
              <a:t>Laplace-Wahrscheinlichkeit </a:t>
            </a:r>
            <a:r>
              <a:rPr lang="de-DE" dirty="0"/>
              <a:t>und Experimente</a:t>
            </a:r>
          </a:p>
          <a:p>
            <a:pPr marL="0" indent="0">
              <a:buNone/>
            </a:pPr>
            <a:endParaRPr lang="de-DE" sz="800" dirty="0" smtClean="0"/>
          </a:p>
          <a:p>
            <a:pPr marL="0" indent="0">
              <a:buNone/>
            </a:pPr>
            <a:r>
              <a:rPr lang="de-DE" dirty="0" smtClean="0"/>
              <a:t>Regeln:</a:t>
            </a:r>
          </a:p>
          <a:p>
            <a:pPr marL="457200" indent="-457200">
              <a:buFont typeface="+mj-lt"/>
              <a:buAutoNum type="arabicPeriod"/>
            </a:pPr>
            <a:r>
              <a:rPr lang="de-DE" dirty="0"/>
              <a:t>Summenregel</a:t>
            </a:r>
          </a:p>
          <a:p>
            <a:pPr marL="457200" indent="-457200">
              <a:buFont typeface="+mj-lt"/>
              <a:buAutoNum type="arabicPeriod"/>
            </a:pPr>
            <a:r>
              <a:rPr lang="de-DE" dirty="0" smtClean="0"/>
              <a:t>Komplementärregel</a:t>
            </a:r>
          </a:p>
          <a:p>
            <a:pPr marL="457200" indent="-457200">
              <a:buFont typeface="+mj-lt"/>
              <a:buAutoNum type="arabicPeriod"/>
            </a:pPr>
            <a:r>
              <a:rPr lang="de-DE" dirty="0" smtClean="0"/>
              <a:t>Pfadregeln</a:t>
            </a:r>
            <a:endParaRPr lang="de-DE" dirty="0"/>
          </a:p>
          <a:p>
            <a:pPr marL="0" indent="0">
              <a:buNone/>
            </a:pPr>
            <a:endParaRPr lang="de-DE" dirty="0"/>
          </a:p>
        </p:txBody>
      </p:sp>
    </p:spTree>
    <p:extLst>
      <p:ext uri="{BB962C8B-B14F-4D97-AF65-F5344CB8AC3E}">
        <p14:creationId xmlns:p14="http://schemas.microsoft.com/office/powerpoint/2010/main" val="3221958222"/>
      </p:ext>
    </p:extLst>
  </p:cSld>
  <p:clrMapOvr>
    <a:masterClrMapping/>
  </p:clrMapOvr>
  <p:timing>
    <p:tnLst>
      <p:par>
        <p:cTn id="1" dur="indefinite" restart="never" nodeType="tmRoot"/>
      </p:par>
    </p:tnLst>
  </p:timing>
</p:sld>
</file>

<file path=ppt/theme/theme1.xml><?xml version="1.0" encoding="utf-8"?>
<a:theme xmlns:a="http://schemas.openxmlformats.org/drawingml/2006/main" name="Folien_DZLM_122016">
  <a:themeElements>
    <a:clrScheme name="DZLM">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00B0F0"/>
      </a:hlink>
      <a:folHlink>
        <a:srgbClr val="800080"/>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2.xml><?xml version="1.0" encoding="utf-8"?>
<a:theme xmlns:a="http://schemas.openxmlformats.org/drawingml/2006/main" name="FortbildnerFolien">
  <a:themeElements>
    <a:clrScheme name="Benutzerdefiniert 1">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6"/>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3.xml><?xml version="1.0" encoding="utf-8"?>
<a:theme xmlns:a="http://schemas.openxmlformats.org/drawingml/2006/main" name="1_FortbildnerFolien">
  <a:themeElements>
    <a:clrScheme name="Benutzerdefiniert ">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0"/>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4.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DZLM_Stochastik_BS_2_1020_Testproblem</Template>
  <TotalTime>0</TotalTime>
  <Words>4952</Words>
  <Application>Microsoft Office PowerPoint</Application>
  <PresentationFormat>Bildschirmpräsentation (4:3)</PresentationFormat>
  <Paragraphs>573</Paragraphs>
  <Slides>53</Slides>
  <Notes>47</Notes>
  <HiddenSlides>1</HiddenSlides>
  <MMClips>0</MMClips>
  <ScaleCrop>false</ScaleCrop>
  <HeadingPairs>
    <vt:vector size="6" baseType="variant">
      <vt:variant>
        <vt:lpstr>Verwendete Schriftarten</vt:lpstr>
      </vt:variant>
      <vt:variant>
        <vt:i4>9</vt:i4>
      </vt:variant>
      <vt:variant>
        <vt:lpstr>Design</vt:lpstr>
      </vt:variant>
      <vt:variant>
        <vt:i4>3</vt:i4>
      </vt:variant>
      <vt:variant>
        <vt:lpstr>Folientitel</vt:lpstr>
      </vt:variant>
      <vt:variant>
        <vt:i4>53</vt:i4>
      </vt:variant>
    </vt:vector>
  </HeadingPairs>
  <TitlesOfParts>
    <vt:vector size="65" baseType="lpstr">
      <vt:lpstr>ＭＳ Ｐゴシック</vt:lpstr>
      <vt:lpstr>ＭＳ Ｐゴシック</vt:lpstr>
      <vt:lpstr>Arial</vt:lpstr>
      <vt:lpstr>Calibri</vt:lpstr>
      <vt:lpstr>Calibri Normal</vt:lpstr>
      <vt:lpstr>Cambria Math</vt:lpstr>
      <vt:lpstr>Symbol</vt:lpstr>
      <vt:lpstr>Times New Roman</vt:lpstr>
      <vt:lpstr>Wingdings</vt:lpstr>
      <vt:lpstr>Folien_DZLM_122016</vt:lpstr>
      <vt:lpstr>FortbildnerFolien</vt:lpstr>
      <vt:lpstr>1_FortbildnerFolien</vt:lpstr>
      <vt:lpstr>Stochastik kompakt  Baustein 2: Einstieg in die Stochastik mit Hilfe des 10/20-Testproblems   </vt:lpstr>
      <vt:lpstr>Hinweise zu den Lizenzbedingungen</vt:lpstr>
      <vt:lpstr>Gliederung</vt:lpstr>
      <vt:lpstr>Mögliche Fragen  bei der Unterrichtsplanung</vt:lpstr>
      <vt:lpstr>Voraussetzungen</vt:lpstr>
      <vt:lpstr>Was sollten die Schülerinnen und Schüler eigentlich können?</vt:lpstr>
      <vt:lpstr>Was sollten die Schülerinnen und Schüler eigentlich können?</vt:lpstr>
      <vt:lpstr>Was sollten die Schülerinnen und Schüler eigentlich können?</vt:lpstr>
      <vt:lpstr>Grundlagen</vt:lpstr>
      <vt:lpstr>Grundlagen:</vt:lpstr>
      <vt:lpstr>Grundlagen:</vt:lpstr>
      <vt:lpstr>Grundlagen:</vt:lpstr>
      <vt:lpstr>Grundlagen:</vt:lpstr>
      <vt:lpstr>Grundlagen:</vt:lpstr>
      <vt:lpstr>Grundlagen:</vt:lpstr>
      <vt:lpstr>Grundlagen:</vt:lpstr>
      <vt:lpstr>Voraussetzungen</vt:lpstr>
      <vt:lpstr>Kartenabfrage: [max. 15 min]</vt:lpstr>
      <vt:lpstr>Gliederung</vt:lpstr>
      <vt:lpstr>Einstiegsaufgabe „10/20-Testproblem“</vt:lpstr>
      <vt:lpstr>Diskussion zum Abstimmergebnis</vt:lpstr>
      <vt:lpstr>Diskussion über Schülermeldungen</vt:lpstr>
      <vt:lpstr>Authentische Lernendenbegründungen:</vt:lpstr>
      <vt:lpstr>Untersuchungen zu dieser Aufgabe</vt:lpstr>
      <vt:lpstr>Ziele für den Unterricht</vt:lpstr>
      <vt:lpstr>Diskussion über mögliches Vorgehen im Unterricht</vt:lpstr>
      <vt:lpstr>Ziel und Plan des Nachspielens im Unterricht</vt:lpstr>
      <vt:lpstr>1. Praxisphase: Halbautomatische Simulation des  10/20-Testproblem</vt:lpstr>
      <vt:lpstr>Gruppenarbeitsphase ─ halbautomatische Simulation </vt:lpstr>
      <vt:lpstr>Erstes Fazit: halbautomatische Simulation</vt:lpstr>
      <vt:lpstr>2. Praxisphase: vollautomatische Simulation des 10/20-Testproblem</vt:lpstr>
      <vt:lpstr>Ergebnis aus 2500 Simulationen bei notierter Anzahl richtiger Antworten</vt:lpstr>
      <vt:lpstr>Hinweise für den Unterricht</vt:lpstr>
      <vt:lpstr>Vorstellungsaufbau zum 10/20-Testproblem</vt:lpstr>
      <vt:lpstr>Vorstellungsaufbau zum 10/20-Testproblem</vt:lpstr>
      <vt:lpstr>Beobachtung aus der Visualisierung</vt:lpstr>
      <vt:lpstr>Vorstellungsaufbau zum 10/20 -Testproblem</vt:lpstr>
      <vt:lpstr>Gründe für die Betrachtung der Anteile anstelle der Anzahlen</vt:lpstr>
      <vt:lpstr>Vorstellungsaufbau zum 10/20 -Testproblem: Ergänzung</vt:lpstr>
      <vt:lpstr>Vorstellungsaufbau zum 10/20 -Testproblem: Ergänzung</vt:lpstr>
      <vt:lpstr>Einordnung des 10/20-Testproblems in den KLP der Sekundarstufe II in NRW</vt:lpstr>
      <vt:lpstr>Kompetenzerwartung und inhaltliche Schwerpunkte</vt:lpstr>
      <vt:lpstr>Prozessbezogene Kompetenzen</vt:lpstr>
      <vt:lpstr>Diskussionsphase: Unterrichtlicher Nutzen des Beispiels</vt:lpstr>
      <vt:lpstr>Gliederung</vt:lpstr>
      <vt:lpstr>Simulation im Stochastikunterricht</vt:lpstr>
      <vt:lpstr>Diskussionsphase: Einsatz von Simulationen</vt:lpstr>
      <vt:lpstr>Stufen des Simulationseinsatzes im Unterricht</vt:lpstr>
      <vt:lpstr>Können/sollen Schülerinnen und Schüler selbst simulieren lernen? </vt:lpstr>
      <vt:lpstr>Funktion des Simulationsplans</vt:lpstr>
      <vt:lpstr>Hinweis</vt:lpstr>
      <vt:lpstr>Quellenverzeichnis</vt:lpstr>
      <vt:lpstr>Das empirische Gesetz der großen Zahl  und das 1/√n -Gesetz (Fortbildungsbaustein 3)</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ralfn</dc:creator>
  <cp:lastModifiedBy>Ralf</cp:lastModifiedBy>
  <cp:revision>184</cp:revision>
  <cp:lastPrinted>2016-11-02T13:26:49Z</cp:lastPrinted>
  <dcterms:created xsi:type="dcterms:W3CDTF">2017-01-09T14:01:04Z</dcterms:created>
  <dcterms:modified xsi:type="dcterms:W3CDTF">2021-06-18T06:43:33Z</dcterms:modified>
</cp:coreProperties>
</file>