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98" r:id="rId1"/>
    <p:sldMasterId id="2147483708" r:id="rId2"/>
  </p:sldMasterIdLst>
  <p:notesMasterIdLst>
    <p:notesMasterId r:id="rId54"/>
  </p:notesMasterIdLst>
  <p:handoutMasterIdLst>
    <p:handoutMasterId r:id="rId55"/>
  </p:handoutMasterIdLst>
  <p:sldIdLst>
    <p:sldId id="319" r:id="rId3"/>
    <p:sldId id="323" r:id="rId4"/>
    <p:sldId id="285" r:id="rId5"/>
    <p:sldId id="291" r:id="rId6"/>
    <p:sldId id="290" r:id="rId7"/>
    <p:sldId id="257" r:id="rId8"/>
    <p:sldId id="258" r:id="rId9"/>
    <p:sldId id="259" r:id="rId10"/>
    <p:sldId id="260" r:id="rId11"/>
    <p:sldId id="261" r:id="rId12"/>
    <p:sldId id="286" r:id="rId13"/>
    <p:sldId id="263" r:id="rId14"/>
    <p:sldId id="292" r:id="rId15"/>
    <p:sldId id="293" r:id="rId16"/>
    <p:sldId id="301" r:id="rId17"/>
    <p:sldId id="294" r:id="rId18"/>
    <p:sldId id="302" r:id="rId19"/>
    <p:sldId id="296" r:id="rId20"/>
    <p:sldId id="295" r:id="rId21"/>
    <p:sldId id="300" r:id="rId22"/>
    <p:sldId id="265" r:id="rId23"/>
    <p:sldId id="298" r:id="rId24"/>
    <p:sldId id="297" r:id="rId25"/>
    <p:sldId id="303" r:id="rId26"/>
    <p:sldId id="304" r:id="rId27"/>
    <p:sldId id="305" r:id="rId28"/>
    <p:sldId id="312" r:id="rId29"/>
    <p:sldId id="306" r:id="rId30"/>
    <p:sldId id="307" r:id="rId31"/>
    <p:sldId id="308" r:id="rId32"/>
    <p:sldId id="268" r:id="rId33"/>
    <p:sldId id="269" r:id="rId34"/>
    <p:sldId id="270" r:id="rId35"/>
    <p:sldId id="284" r:id="rId36"/>
    <p:sldId id="287" r:id="rId37"/>
    <p:sldId id="273" r:id="rId38"/>
    <p:sldId id="274" r:id="rId39"/>
    <p:sldId id="313" r:id="rId40"/>
    <p:sldId id="314" r:id="rId41"/>
    <p:sldId id="275" r:id="rId42"/>
    <p:sldId id="315" r:id="rId43"/>
    <p:sldId id="316" r:id="rId44"/>
    <p:sldId id="277" r:id="rId45"/>
    <p:sldId id="279" r:id="rId46"/>
    <p:sldId id="318" r:id="rId47"/>
    <p:sldId id="317" r:id="rId48"/>
    <p:sldId id="288" r:id="rId49"/>
    <p:sldId id="310" r:id="rId50"/>
    <p:sldId id="322" r:id="rId51"/>
    <p:sldId id="311" r:id="rId52"/>
    <p:sldId id="321" r:id="rId53"/>
  </p:sldIdLst>
  <p:sldSz cx="9144000" cy="6858000" type="screen4x3"/>
  <p:notesSz cx="6797675" cy="9872663"/>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Steffen Lünne" initials="stl" lastIdx="1" clrIdx="1">
    <p:extLst/>
  </p:cmAuthor>
  <p:cmAuthor id="3" name="Steffen Lünne" initials="stl [2]" lastIdx="1" clrIdx="2">
    <p:extLst/>
  </p:cmAuthor>
  <p:cmAuthor id="4" name="Steffen Lünne" initials="stl [3]" lastIdx="1" clrIdx="3">
    <p:extLst/>
  </p:cmAuthor>
  <p:cmAuthor id="5" name="Steffen Lünne" initials="stl [4]" lastIdx="1" clrIdx="4">
    <p:extLst/>
  </p:cmAuthor>
  <p:cmAuthor id="6" name="Steffen Lünne" initials="stl [5]" lastIdx="1" clrIdx="5">
    <p:extLst/>
  </p:cmAuthor>
  <p:cmAuthor id="7" name="Steffen Lünne" initials="stl [6]" lastIdx="1" clrIdx="6">
    <p:extLst/>
  </p:cmAuthor>
  <p:cmAuthor id="8" name="Steffen Lünne" initials="stl [7]" lastIdx="1" clrIdx="7">
    <p:extLst/>
  </p:cmAuthor>
  <p:cmAuthor id="9" name="Steffen Lünne" initials="stl [8]" lastIdx="1" clrIdx="8">
    <p:extLst/>
  </p:cmAuthor>
  <p:cmAuthor id="10" name="Steffen Lünne" initials="stl [9]" lastIdx="1" clrIdx="9">
    <p:extLst/>
  </p:cmAuthor>
  <p:cmAuthor id="11" name="Steffen Lünne" initials="stl [10]" lastIdx="1" clrIdx="10">
    <p:extLst/>
  </p:cmAuthor>
  <p:cmAuthor id="12" name="Steffen Lünne" initials="stl [11]" lastIdx="1" clrIdx="11">
    <p:extLst/>
  </p:cmAuthor>
  <p:cmAuthor id="13" name="Steffen Lünne" initials="stl [12]" lastIdx="1" clrIdx="12">
    <p:extLst/>
  </p:cmAuthor>
  <p:cmAuthor id="14" name="Steffen Lünne" initials="stl [13]" lastIdx="1" clrIdx="13">
    <p:extLst/>
  </p:cmAuthor>
  <p:cmAuthor id="15" name="Steffen Lünne" initials="stl [14]" lastIdx="1" clrIdx="14">
    <p:extLst/>
  </p:cmAuthor>
  <p:cmAuthor id="16" name="Steffen Lünne" initials="stl [15]" lastIdx="1" clrIdx="15">
    <p:extLst/>
  </p:cmAuthor>
  <p:cmAuthor id="17" name="Dr. Rolf Biehler" initials="DRB" lastIdx="53" clrIdx="16">
    <p:extLst/>
  </p:cmAuthor>
  <p:cmAuthor id="18" name="Dr. Rolf Biehler" initials="DRB [2]" lastIdx="1" clrIdx="17">
    <p:extLst/>
  </p:cmAuthor>
  <p:cmAuthor id="19" name="Dr. Rolf Biehler" initials="DRB [3]" lastIdx="1" clrIdx="18">
    <p:extLst/>
  </p:cmAuthor>
  <p:cmAuthor id="20" name="Dr. Rolf Biehler" initials="DRB [4]" lastIdx="1" clrIdx="19">
    <p:extLst/>
  </p:cmAuthor>
  <p:cmAuthor id="21" name="Dr. Rolf Biehler" initials="DRB [5]" lastIdx="1" clrIdx="20">
    <p:extLst/>
  </p:cmAuthor>
  <p:cmAuthor id="22" name="Dr. Rolf Biehler" initials="DRB [6]" lastIdx="1" clrIdx="21">
    <p:extLst/>
  </p:cmAuthor>
  <p:cmAuthor id="23" name="Dr. Rolf Biehler" initials="DRB [7]" lastIdx="1" clrIdx="22">
    <p:extLst/>
  </p:cmAuthor>
  <p:cmAuthor id="24" name="Dr. Rolf Biehler" initials="DRB [8]" lastIdx="1" clrIdx="23">
    <p:extLst/>
  </p:cmAuthor>
  <p:cmAuthor id="25" name="Dr. Rolf Biehler" initials="DRB [9]" lastIdx="1" clrIdx="24">
    <p:extLst/>
  </p:cmAuthor>
  <p:cmAuthor id="26" name="Dr. Rolf Biehler" initials="DRB [10]" lastIdx="1" clrIdx="25">
    <p:extLst/>
  </p:cmAuthor>
  <p:cmAuthor id="27" name="Dr. Rolf Biehler" initials="DRB [11]" lastIdx="1" clrIdx="26">
    <p:extLst/>
  </p:cmAuthor>
  <p:cmAuthor id="28" name="Dr. Rolf Biehler" initials="DRB [12]" lastIdx="1" clrIdx="27">
    <p:extLst/>
  </p:cmAuthor>
  <p:cmAuthor id="29" name="Dr. Rolf Biehler" initials="DRB [13]" lastIdx="1" clrIdx="28">
    <p:extLst/>
  </p:cmAuthor>
  <p:cmAuthor id="30" name="Dr. Rolf Biehler" initials="DRB [14]" lastIdx="1" clrIdx="29">
    <p:extLst/>
  </p:cmAuthor>
  <p:cmAuthor id="31" name="Dr. Rolf Biehler" initials="DRB [15]" lastIdx="1" clrIdx="30">
    <p:extLst/>
  </p:cmAuthor>
  <p:cmAuthor id="32" name="Dr. Rolf Biehler" initials="DRB [16]" lastIdx="1" clrIdx="31">
    <p:extLst/>
  </p:cmAuthor>
  <p:cmAuthor id="33" name="Dr. Rolf Biehler" initials="DRB [17]" lastIdx="1" clrIdx="32">
    <p:extLst/>
  </p:cmAuthor>
  <p:cmAuthor id="34" name="Dr. Rolf Biehler" initials="DRB [18]" lastIdx="1" clrIdx="33">
    <p:extLst/>
  </p:cmAuthor>
  <p:cmAuthor id="35" name="Dr. Rolf Biehler" initials="DRB [19]" lastIdx="1" clrIdx="34">
    <p:extLst/>
  </p:cmAuthor>
  <p:cmAuthor id="36" name="Dr. Rolf Biehler" initials="DRB [20]" lastIdx="1" clrIdx="35">
    <p:extLst/>
  </p:cmAuthor>
  <p:cmAuthor id="37" name="Birgit Griese" initials="BG" lastIdx="71" clrIdx="3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BAC0"/>
    <a:srgbClr val="EAEDF0"/>
    <a:srgbClr val="327A86"/>
    <a:srgbClr val="FF6600"/>
    <a:srgbClr val="BBE0E3"/>
    <a:srgbClr val="F1A63F"/>
    <a:srgbClr val="A6A6A6"/>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9143" autoAdjust="0"/>
  </p:normalViewPr>
  <p:slideViewPr>
    <p:cSldViewPr>
      <p:cViewPr varScale="1">
        <p:scale>
          <a:sx n="88" d="100"/>
          <a:sy n="88" d="100"/>
        </p:scale>
        <p:origin x="2172" y="78"/>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53C42287-BBCD-194E-8FCC-4BC0753B332B}" type="datetimeFigureOut">
              <a:rPr lang="de-DE" smtClean="0"/>
              <a:t>18.06.2021</a:t>
            </a:fld>
            <a:endParaRPr lang="de-DE"/>
          </a:p>
        </p:txBody>
      </p:sp>
      <p:sp>
        <p:nvSpPr>
          <p:cNvPr id="4" name="Fußzeilenplatzhalter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5659" cy="4936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52016" y="0"/>
            <a:ext cx="2945659" cy="4936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06357" y="4689515"/>
            <a:ext cx="4984962" cy="44426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9379030"/>
            <a:ext cx="2945659" cy="49363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52016" y="9379030"/>
            <a:ext cx="2945659" cy="49363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3115706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 für die Moderation: </a:t>
            </a:r>
          </a:p>
          <a:p>
            <a:r>
              <a:rPr lang="de-DE" dirty="0" smtClean="0"/>
              <a:t>Dieser Abschnitt besteht aus einer ausführlichen Erkundung, die über</a:t>
            </a:r>
            <a:r>
              <a:rPr lang="de-DE" baseline="0" dirty="0" smtClean="0"/>
              <a:t> die Präsentationsfolien gelenkt wird. Unsere Empfehlung ist, das zugehörige Arbeitsblatt (das ebenfalls sämtliche Schritte mit ausführlichen Erläuterungen enthält) und die </a:t>
            </a:r>
            <a:r>
              <a:rPr lang="de-DE" baseline="0" dirty="0" err="1" smtClean="0"/>
              <a:t>GeoGebra</a:t>
            </a:r>
            <a:r>
              <a:rPr lang="de-DE" baseline="0" dirty="0" smtClean="0"/>
              <a:t>-Dateien den Teilnehmenden von Beginn an zur Verfügung zu stellen und die einzelnen Schritte im Wechsel von Fragestellung / Arbeitsanweisung – Arbeitsphase – Ergebnissicherung zunächst mit der gesamten Gruppe durchzugehen. Auf den Folien befinden sich genaue Angaben, auf welche </a:t>
            </a:r>
            <a:r>
              <a:rPr lang="de-DE" baseline="0" dirty="0" err="1" smtClean="0"/>
              <a:t>ggb</a:t>
            </a:r>
            <a:r>
              <a:rPr lang="de-DE" baseline="0" dirty="0" smtClean="0"/>
              <a:t>-Datei bzw. welchen Abschnitt des Arbeitsblatts sich die Aktivität gerade bezieht. Später sollte den Teilnehmenden noch Zeit gegeben werden, dies alles allein oder in PA zu rekapitulieren. </a:t>
            </a:r>
          </a:p>
          <a:p>
            <a:r>
              <a:rPr lang="de-DE" baseline="0" dirty="0" smtClean="0"/>
              <a:t>Natürlich sind auch andere Vorgehensweisen möglich; sie sollten mit den Teilnehmenden abgestimmt werden.</a:t>
            </a:r>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082630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Beispiel des vielfachen Münzwurfs dient als Basis für alle folgenden</a:t>
            </a:r>
            <a:r>
              <a:rPr lang="de-DE" baseline="0" dirty="0" smtClean="0"/>
              <a:t> Untersuchungen und Überlegungen, die die TN der Fortbildung im weiteren Verlauf angeleitet erarbeiten.</a:t>
            </a:r>
          </a:p>
          <a:p>
            <a:r>
              <a:rPr lang="de-DE" baseline="0" dirty="0" smtClean="0"/>
              <a:t>Die Vorfrage an die SuS konkretisiert die Erwartungen, denn da praktisch alles möglich ist, kann man nur Aussagen erwarten, die mit einer gewissen </a:t>
            </a:r>
            <a:r>
              <a:rPr lang="de-DE" baseline="0" dirty="0" smtClean="0"/>
              <a:t>Wahrscheinlichkeit </a:t>
            </a:r>
            <a:r>
              <a:rPr lang="de-DE" baseline="0" dirty="0" smtClean="0"/>
              <a:t>korrekt sind; absolute Sicherheit kann es nicht geben.</a:t>
            </a:r>
          </a:p>
          <a:p>
            <a:endParaRPr lang="de-DE" baseline="0" dirty="0" smtClean="0"/>
          </a:p>
          <a:p>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2439889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3441020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Choice>
        <mc:Fallback xmlns="">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In diesem Schritt werden die Ergebnisse</a:t>
                </a:r>
                <a:r>
                  <a:rPr lang="de-DE" sz="1200" kern="1200" baseline="0" dirty="0" smtClean="0">
                    <a:solidFill>
                      <a:schemeClr val="tx1"/>
                    </a:solidFill>
                    <a:effectLst/>
                    <a:latin typeface="Arial" charset="0"/>
                    <a:ea typeface="ＭＳ Ｐゴシック" charset="-128"/>
                    <a:cs typeface="ＭＳ Ｐゴシック" charset="-128"/>
                  </a:rPr>
                  <a:t> der realen Münzwürfe der Gruppe gesammelt. </a:t>
                </a:r>
                <a:r>
                  <a:rPr lang="de-DE" sz="1200" kern="1200" dirty="0" smtClean="0">
                    <a:solidFill>
                      <a:schemeClr val="tx1"/>
                    </a:solidFill>
                    <a:effectLst/>
                    <a:latin typeface="Arial" charset="0"/>
                    <a:ea typeface="ＭＳ Ｐゴシック" charset="-128"/>
                    <a:cs typeface="ＭＳ Ｐゴシック" charset="-128"/>
                  </a:rPr>
                  <a:t>Die als Gruppenresultat deutlich erhöhte Wiederholungszahl ermöglicht die weiterführende Beobachtung, dass die gemeinsame Trajektorie für große </a:t>
                </a:r>
                <a:r>
                  <a:rPr lang="de-DE" sz="1200" i="0" kern="1200">
                    <a:solidFill>
                      <a:schemeClr val="tx1"/>
                    </a:solidFill>
                    <a:effectLst/>
                    <a:latin typeface="Arial" charset="0"/>
                    <a:ea typeface="ＭＳ Ｐゴシック" charset="-128"/>
                    <a:cs typeface="ＭＳ Ｐゴシック" charset="-128"/>
                  </a:rPr>
                  <a:t>𝑛</a:t>
                </a:r>
                <a:r>
                  <a:rPr lang="de-DE" sz="1200" kern="1200" dirty="0">
                    <a:solidFill>
                      <a:schemeClr val="tx1"/>
                    </a:solidFill>
                    <a:effectLst/>
                    <a:latin typeface="Arial" charset="0"/>
                    <a:ea typeface="ＭＳ Ｐゴシック" charset="-128"/>
                    <a:cs typeface="ＭＳ Ｐゴシック" charset="-128"/>
                  </a:rPr>
                  <a:t> meistens (!) enger um die Gerade y=0,5 verläuft. Die zufallstypischen Variationen werden über die durch Simulation erzeugte Trajektorie veranschaulicht.</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3008106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Choice>
        <mc:Fallback xmlns="">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In diesem Schritt werden die Ergebnisse</a:t>
                </a:r>
                <a:r>
                  <a:rPr lang="de-DE" sz="1200" kern="1200" baseline="0" dirty="0" smtClean="0">
                    <a:solidFill>
                      <a:schemeClr val="tx1"/>
                    </a:solidFill>
                    <a:effectLst/>
                    <a:latin typeface="Arial" charset="0"/>
                    <a:ea typeface="ＭＳ Ｐゴシック" charset="-128"/>
                    <a:cs typeface="ＭＳ Ｐゴシック" charset="-128"/>
                  </a:rPr>
                  <a:t> der realen Münzwürfe der Gruppe gesammelt. </a:t>
                </a:r>
                <a:r>
                  <a:rPr lang="de-DE" sz="1200" kern="1200" dirty="0" smtClean="0">
                    <a:solidFill>
                      <a:schemeClr val="tx1"/>
                    </a:solidFill>
                    <a:effectLst/>
                    <a:latin typeface="Arial" charset="0"/>
                    <a:ea typeface="ＭＳ Ｐゴシック" charset="-128"/>
                    <a:cs typeface="ＭＳ Ｐゴシック" charset="-128"/>
                  </a:rPr>
                  <a:t>Die als Gruppenresultat deutlich erhöhte Wiederholungszahl ermöglicht die weiterführende Beobachtung, dass die gemeinsame Trajektorie für große </a:t>
                </a:r>
                <a:r>
                  <a:rPr lang="de-DE" sz="1200" i="0" kern="1200">
                    <a:solidFill>
                      <a:schemeClr val="tx1"/>
                    </a:solidFill>
                    <a:effectLst/>
                    <a:latin typeface="Arial" charset="0"/>
                    <a:ea typeface="ＭＳ Ｐゴシック" charset="-128"/>
                    <a:cs typeface="ＭＳ Ｐゴシック" charset="-128"/>
                  </a:rPr>
                  <a:t>𝑛</a:t>
                </a:r>
                <a:r>
                  <a:rPr lang="de-DE" sz="1200" kern="1200" dirty="0">
                    <a:solidFill>
                      <a:schemeClr val="tx1"/>
                    </a:solidFill>
                    <a:effectLst/>
                    <a:latin typeface="Arial" charset="0"/>
                    <a:ea typeface="ＭＳ Ｐゴシック" charset="-128"/>
                    <a:cs typeface="ＭＳ Ｐゴシック" charset="-128"/>
                  </a:rPr>
                  <a:t> meistens (!) enger um die Gerade y=0,5 verläuft. Die zufallstypischen Variationen werden über die durch Simulation erzeugte Trajektorie veranschaulicht.</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358966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lvl="0"/>
                <a:r>
                  <a:rPr lang="de-DE" sz="1200" kern="1200" dirty="0" smtClean="0">
                    <a:solidFill>
                      <a:schemeClr val="tx1"/>
                    </a:solidFill>
                    <a:effectLst/>
                    <a:latin typeface="Arial" charset="0"/>
                    <a:ea typeface="ＭＳ Ｐゴシック" charset="-128"/>
                    <a:cs typeface="ＭＳ Ｐゴシック" charset="-128"/>
                  </a:rPr>
                  <a:t>Optional</a:t>
                </a:r>
                <a:r>
                  <a:rPr lang="de-DE" sz="1200" kern="1200" baseline="0" dirty="0" smtClean="0">
                    <a:solidFill>
                      <a:schemeClr val="tx1"/>
                    </a:solidFill>
                    <a:effectLst/>
                    <a:latin typeface="Arial" charset="0"/>
                    <a:ea typeface="ＭＳ Ｐゴシック" charset="-128"/>
                    <a:cs typeface="ＭＳ Ｐゴシック" charset="-128"/>
                  </a:rPr>
                  <a:t> (</a:t>
                </a:r>
                <a:r>
                  <a:rPr lang="de-DE" sz="1200" kern="1200" dirty="0" smtClean="0">
                    <a:solidFill>
                      <a:schemeClr val="tx1"/>
                    </a:solidFill>
                    <a:effectLst/>
                    <a:latin typeface="Arial" charset="0"/>
                    <a:ea typeface="ＭＳ Ｐゴシック" charset="-128"/>
                    <a:cs typeface="ＭＳ Ｐゴシック" charset="-128"/>
                  </a:rPr>
                  <a:t>falls „Zufall_im_Schlauch_Teil1_Einzelarbeit“ und „Zufall_im_Schlauch_Teil2_Sammeln“ nicht bearbeitet wurden) kann folgende</a:t>
                </a:r>
                <a:r>
                  <a:rPr lang="de-DE" sz="1200" kern="1200" baseline="0" dirty="0" smtClean="0">
                    <a:solidFill>
                      <a:schemeClr val="tx1"/>
                    </a:solidFill>
                    <a:effectLst/>
                    <a:latin typeface="Arial" charset="0"/>
                    <a:ea typeface="ＭＳ Ｐゴシック" charset="-128"/>
                    <a:cs typeface="ＭＳ Ｐゴシック" charset="-128"/>
                  </a:rPr>
                  <a:t> Arbeitsanweisung ergänzt werden:</a:t>
                </a:r>
              </a:p>
              <a:p>
                <a:pPr lvl="0"/>
                <a:r>
                  <a:rPr lang="de-DE" sz="1200" kern="1200" dirty="0" smtClean="0">
                    <a:solidFill>
                      <a:schemeClr val="tx1"/>
                    </a:solidFill>
                    <a:effectLst/>
                    <a:latin typeface="Arial" charset="0"/>
                    <a:ea typeface="ＭＳ Ｐゴシック" charset="-128"/>
                    <a:cs typeface="ＭＳ Ｐゴシック" charset="-128"/>
                  </a:rPr>
                  <a:t>Hier ist der Verlauf der kumulierten relativen Häufigkeiten für </a:t>
                </a:r>
                <a:r>
                  <a:rPr lang="de-DE" sz="1200" i="1" kern="1200" dirty="0" smtClean="0">
                    <a:solidFill>
                      <a:schemeClr val="tx1"/>
                    </a:solidFill>
                    <a:effectLst/>
                    <a:latin typeface="Arial" charset="0"/>
                    <a:ea typeface="ＭＳ Ｐゴシック" charset="-128"/>
                    <a:cs typeface="ＭＳ Ｐゴシック" charset="-128"/>
                  </a:rPr>
                  <a:t>Kopf</a:t>
                </a:r>
                <a:r>
                  <a:rPr lang="de-DE" sz="1200" kern="1200" dirty="0" smtClean="0">
                    <a:solidFill>
                      <a:schemeClr val="tx1"/>
                    </a:solidFill>
                    <a:effectLst/>
                    <a:latin typeface="Arial" charset="0"/>
                    <a:ea typeface="ＭＳ Ｐゴシック" charset="-128"/>
                    <a:cs typeface="ＭＳ Ｐゴシック" charset="-128"/>
                  </a:rPr>
                  <a:t> beim mehrfachen Münzwurf dargestellt. Beschreiben Sie, welche Gemeinsamkeiten und welche Unterschiede die verschiedenen Trajektorien aufweisen.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Choice>
        <mc:Fallback xmlns="">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Nachdem</a:t>
                </a:r>
                <a:r>
                  <a:rPr lang="de-DE" sz="1200" kern="1200" baseline="0" dirty="0" smtClean="0">
                    <a:solidFill>
                      <a:schemeClr val="tx1"/>
                    </a:solidFill>
                    <a:effectLst/>
                    <a:latin typeface="Arial" charset="0"/>
                    <a:ea typeface="ＭＳ Ｐゴシック" charset="-128"/>
                    <a:cs typeface="ＭＳ Ｐゴシック" charset="-128"/>
                  </a:rPr>
                  <a:t> wir erfahren haben, wie eine Trajektorie genau entsteht, und welche Phänomene sich beim wiederholten Münzwurf beobachten lassen, wenden wir uns nun der Hauptdatei zu.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smtClean="0">
                    <a:solidFill>
                      <a:schemeClr val="tx1"/>
                    </a:solidFill>
                    <a:effectLst/>
                    <a:latin typeface="Arial" charset="0"/>
                    <a:ea typeface="ＭＳ Ｐゴシック" charset="-128"/>
                    <a:cs typeface="ＭＳ Ｐゴシック" charset="-128"/>
                  </a:rPr>
                  <a:t>Der Blick wird zunächst punktuell auf die beiden Stellen </a:t>
                </a:r>
                <a:r>
                  <a:rPr lang="de-DE" sz="1200" i="0" kern="1200" baseline="0" dirty="0" smtClean="0">
                    <a:solidFill>
                      <a:schemeClr val="tx1"/>
                    </a:solidFill>
                    <a:effectLst/>
                    <a:latin typeface="Cambria Math" panose="02040503050406030204" pitchFamily="18" charset="0"/>
                    <a:ea typeface="ＭＳ Ｐゴシック" charset="-128"/>
                    <a:cs typeface="ＭＳ Ｐゴシック" charset="-128"/>
                  </a:rPr>
                  <a:t>𝑛=100</a:t>
                </a:r>
                <a:r>
                  <a:rPr lang="de-DE" sz="1200" kern="1200" baseline="0" dirty="0" smtClean="0">
                    <a:solidFill>
                      <a:schemeClr val="tx1"/>
                    </a:solidFill>
                    <a:effectLst/>
                    <a:latin typeface="Arial" charset="0"/>
                    <a:ea typeface="ＭＳ Ｐゴシック" charset="-128"/>
                    <a:cs typeface="ＭＳ Ｐゴシック" charset="-128"/>
                  </a:rPr>
                  <a:t> und </a:t>
                </a:r>
                <a:r>
                  <a:rPr lang="de-DE" sz="1200" i="0" kern="1200" baseline="0" dirty="0" smtClean="0">
                    <a:solidFill>
                      <a:schemeClr val="tx1"/>
                    </a:solidFill>
                    <a:effectLst/>
                    <a:latin typeface="Cambria Math" panose="02040503050406030204" pitchFamily="18" charset="0"/>
                    <a:ea typeface="ＭＳ Ｐゴシック" charset="-128"/>
                    <a:cs typeface="ＭＳ Ｐゴシック" charset="-128"/>
                  </a:rPr>
                  <a:t>𝑛=400</a:t>
                </a:r>
                <a:r>
                  <a:rPr lang="de-DE" sz="1200" kern="1200" baseline="0" dirty="0" smtClean="0">
                    <a:solidFill>
                      <a:schemeClr val="tx1"/>
                    </a:solidFill>
                    <a:effectLst/>
                    <a:latin typeface="Arial" charset="0"/>
                    <a:ea typeface="ＭＳ Ｐゴシック" charset="-128"/>
                    <a:cs typeface="ＭＳ Ｐゴシック" charset="-128"/>
                  </a:rPr>
                  <a:t> gelenkt, </a:t>
                </a:r>
                <a:r>
                  <a:rPr lang="de-DE" sz="1200" kern="1200" dirty="0" smtClean="0">
                    <a:solidFill>
                      <a:schemeClr val="tx1"/>
                    </a:solidFill>
                    <a:effectLst/>
                    <a:latin typeface="Arial" charset="0"/>
                    <a:ea typeface="ＭＳ Ｐゴシック" charset="-128"/>
                    <a:cs typeface="ＭＳ Ｐゴシック" charset="-128"/>
                  </a:rPr>
                  <a:t>deren genauere Erkundung die weiteren Schritte bestimmt. Die Linie </a:t>
                </a:r>
                <a:r>
                  <a:rPr lang="de-DE" sz="1200" i="0" kern="1200" dirty="0" smtClean="0">
                    <a:solidFill>
                      <a:schemeClr val="tx1"/>
                    </a:solidFill>
                    <a:effectLst/>
                    <a:latin typeface="Cambria Math" panose="02040503050406030204" pitchFamily="18" charset="0"/>
                    <a:ea typeface="ＭＳ Ｐゴシック" charset="-128"/>
                    <a:cs typeface="ＭＳ Ｐゴシック" charset="-128"/>
                  </a:rPr>
                  <a:t>𝑦=0,5</a:t>
                </a:r>
                <a:r>
                  <a:rPr lang="de-DE" sz="1200" kern="1200" dirty="0" smtClean="0">
                    <a:solidFill>
                      <a:schemeClr val="tx1"/>
                    </a:solidFill>
                    <a:effectLst/>
                    <a:latin typeface="Arial" charset="0"/>
                    <a:ea typeface="ＭＳ Ｐゴシック" charset="-128"/>
                    <a:cs typeface="ＭＳ Ｐゴシック" charset="-128"/>
                  </a:rPr>
                  <a:t> steht</a:t>
                </a:r>
                <a:r>
                  <a:rPr lang="de-DE" sz="1200" kern="1200" baseline="0" dirty="0" smtClean="0">
                    <a:solidFill>
                      <a:schemeClr val="tx1"/>
                    </a:solidFill>
                    <a:effectLst/>
                    <a:latin typeface="Arial" charset="0"/>
                    <a:ea typeface="ＭＳ Ｐゴシック" charset="-128"/>
                    <a:cs typeface="ＭＳ Ｐゴシック" charset="-128"/>
                  </a:rPr>
                  <a:t> für die theoretische Wahrscheinlichkeit von </a:t>
                </a:r>
                <a:r>
                  <a:rPr lang="de-DE" sz="1200" i="1" kern="1200" baseline="0" dirty="0" smtClean="0">
                    <a:solidFill>
                      <a:schemeClr val="tx1"/>
                    </a:solidFill>
                    <a:effectLst/>
                    <a:latin typeface="Arial" charset="0"/>
                    <a:ea typeface="ＭＳ Ｐゴシック" charset="-128"/>
                    <a:cs typeface="ＭＳ Ｐゴシック" charset="-128"/>
                  </a:rPr>
                  <a:t>Kopf</a:t>
                </a:r>
                <a:r>
                  <a:rPr lang="de-DE" sz="1200" kern="1200" baseline="0" dirty="0" smtClean="0">
                    <a:solidFill>
                      <a:schemeClr val="tx1"/>
                    </a:solidFill>
                    <a:effectLst/>
                    <a:latin typeface="Arial" charset="0"/>
                    <a:ea typeface="ＭＳ Ｐゴシック" charset="-128"/>
                    <a:cs typeface="ＭＳ Ｐゴシック" charset="-128"/>
                  </a:rPr>
                  <a:t>.</a:t>
                </a:r>
                <a:endParaRPr lang="de-DE" sz="1200" kern="1200" dirty="0" smtClean="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lvl="0"/>
                <a:endParaRPr lang="de-DE" sz="1200" kern="1200" dirty="0" smtClean="0">
                  <a:solidFill>
                    <a:schemeClr val="tx1"/>
                  </a:solidFill>
                  <a:effectLst/>
                  <a:latin typeface="Arial" charset="0"/>
                  <a:ea typeface="ＭＳ Ｐゴシック" charset="-128"/>
                  <a:cs typeface="ＭＳ Ｐゴシック" charset="-128"/>
                </a:endParaRPr>
              </a:p>
              <a:p>
                <a:pPr lvl="0"/>
                <a:endParaRPr lang="de-DE" sz="1200" kern="1200" dirty="0" smtClean="0">
                  <a:solidFill>
                    <a:schemeClr val="tx1"/>
                  </a:solidFill>
                  <a:effectLst/>
                  <a:latin typeface="Arial" charset="0"/>
                  <a:ea typeface="ＭＳ Ｐゴシック" charset="-128"/>
                  <a:cs typeface="ＭＳ Ｐゴシック" charset="-128"/>
                </a:endParaRPr>
              </a:p>
              <a:p>
                <a:pPr lvl="0"/>
                <a:r>
                  <a:rPr lang="de-DE" sz="1200" kern="1200" dirty="0" smtClean="0">
                    <a:solidFill>
                      <a:schemeClr val="tx1"/>
                    </a:solidFill>
                    <a:effectLst/>
                    <a:latin typeface="Arial" charset="0"/>
                    <a:ea typeface="ＭＳ Ｐゴシック" charset="-128"/>
                    <a:cs typeface="ＭＳ Ｐゴシック" charset="-128"/>
                  </a:rPr>
                  <a:t>(optional, falls „Zufall_im_Schlauch_Teil1_Einzelarbeit“ und „Zufall_im_Schlauch_Teil2_Sammeln“ nicht bearbeitet wurden), kann folgende</a:t>
                </a:r>
                <a:r>
                  <a:rPr lang="de-DE" sz="1200" kern="1200" baseline="0" dirty="0" smtClean="0">
                    <a:solidFill>
                      <a:schemeClr val="tx1"/>
                    </a:solidFill>
                    <a:effectLst/>
                    <a:latin typeface="Arial" charset="0"/>
                    <a:ea typeface="ＭＳ Ｐゴシック" charset="-128"/>
                    <a:cs typeface="ＭＳ Ｐゴシック" charset="-128"/>
                  </a:rPr>
                  <a:t> Arbeitsanweisung ergänzt werden:</a:t>
                </a:r>
              </a:p>
              <a:p>
                <a:pPr lvl="0"/>
                <a:r>
                  <a:rPr lang="de-DE" sz="1200" kern="1200" dirty="0" smtClean="0">
                    <a:solidFill>
                      <a:schemeClr val="tx1"/>
                    </a:solidFill>
                    <a:effectLst/>
                    <a:latin typeface="Arial" charset="0"/>
                    <a:ea typeface="ＭＳ Ｐゴシック" charset="-128"/>
                    <a:cs typeface="ＭＳ Ｐゴシック" charset="-128"/>
                  </a:rPr>
                  <a:t>Hier ist der Verlauf der kumulierten relativen Häufigkeiten für </a:t>
                </a:r>
                <a:r>
                  <a:rPr lang="de-DE" sz="1200" i="1" kern="1200" dirty="0" smtClean="0">
                    <a:solidFill>
                      <a:schemeClr val="tx1"/>
                    </a:solidFill>
                    <a:effectLst/>
                    <a:latin typeface="Arial" charset="0"/>
                    <a:ea typeface="ＭＳ Ｐゴシック" charset="-128"/>
                    <a:cs typeface="ＭＳ Ｐゴシック" charset="-128"/>
                  </a:rPr>
                  <a:t>Kopf</a:t>
                </a:r>
                <a:r>
                  <a:rPr lang="de-DE" sz="1200" kern="1200" dirty="0" smtClean="0">
                    <a:solidFill>
                      <a:schemeClr val="tx1"/>
                    </a:solidFill>
                    <a:effectLst/>
                    <a:latin typeface="Arial" charset="0"/>
                    <a:ea typeface="ＭＳ Ｐゴシック" charset="-128"/>
                    <a:cs typeface="ＭＳ Ｐゴシック" charset="-128"/>
                  </a:rPr>
                  <a:t> beim mehrfachen Münzwurf dargestellt. Beschreiben Sie, welche Gemeinsamkeiten und welche Unterschiede die verschiedenen Trajektorien aufweisen.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1793550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lvl="0"/>
                <a:r>
                  <a:rPr lang="de-DE" sz="1200" kern="1200" dirty="0" smtClean="0">
                    <a:solidFill>
                      <a:schemeClr val="tx1"/>
                    </a:solidFill>
                    <a:effectLst/>
                    <a:latin typeface="Arial" charset="0"/>
                    <a:ea typeface="ＭＳ Ｐゴシック" charset="-128"/>
                    <a:cs typeface="ＭＳ Ｐゴシック" charset="-128"/>
                  </a:rPr>
                  <a:t>Optional (falls „Zufall_im_Schlauch_Teil1_Einzelarbeit“ und „Zufall_im_Schlauch_Teil2_Sammeln“ nicht bearbeitet wurden) kann folgende</a:t>
                </a:r>
                <a:r>
                  <a:rPr lang="de-DE" sz="1200" kern="1200" baseline="0" dirty="0" smtClean="0">
                    <a:solidFill>
                      <a:schemeClr val="tx1"/>
                    </a:solidFill>
                    <a:effectLst/>
                    <a:latin typeface="Arial" charset="0"/>
                    <a:ea typeface="ＭＳ Ｐゴシック" charset="-128"/>
                    <a:cs typeface="ＭＳ Ｐゴシック" charset="-128"/>
                  </a:rPr>
                  <a:t> Arbeitsanweisung ergänzt werden:</a:t>
                </a:r>
              </a:p>
              <a:p>
                <a:pPr lvl="0"/>
                <a:r>
                  <a:rPr lang="de-DE" sz="1200" kern="1200" dirty="0" smtClean="0">
                    <a:solidFill>
                      <a:schemeClr val="tx1"/>
                    </a:solidFill>
                    <a:effectLst/>
                    <a:latin typeface="Arial" charset="0"/>
                    <a:ea typeface="ＭＳ Ｐゴシック" charset="-128"/>
                    <a:cs typeface="ＭＳ Ｐゴシック" charset="-128"/>
                  </a:rPr>
                  <a:t>Hier ist der Verlauf der kumulierten relativen Häufigkeiten für </a:t>
                </a:r>
                <a:r>
                  <a:rPr lang="de-DE" sz="1200" i="1" kern="1200" dirty="0" smtClean="0">
                    <a:solidFill>
                      <a:schemeClr val="tx1"/>
                    </a:solidFill>
                    <a:effectLst/>
                    <a:latin typeface="Arial" charset="0"/>
                    <a:ea typeface="ＭＳ Ｐゴシック" charset="-128"/>
                    <a:cs typeface="ＭＳ Ｐゴシック" charset="-128"/>
                  </a:rPr>
                  <a:t>Kopf</a:t>
                </a:r>
                <a:r>
                  <a:rPr lang="de-DE" sz="1200" kern="1200" dirty="0" smtClean="0">
                    <a:solidFill>
                      <a:schemeClr val="tx1"/>
                    </a:solidFill>
                    <a:effectLst/>
                    <a:latin typeface="Arial" charset="0"/>
                    <a:ea typeface="ＭＳ Ｐゴシック" charset="-128"/>
                    <a:cs typeface="ＭＳ Ｐゴシック" charset="-128"/>
                  </a:rPr>
                  <a:t> beim mehrfachen Münzwurf dargestellt. Beschreiben Sie, welche Gemeinsamkeiten und welche Unterschiede die verschiedenen Trajektorien aufweisen.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Choice>
        <mc:Fallback xmlns="">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Nachdem</a:t>
                </a:r>
                <a:r>
                  <a:rPr lang="de-DE" sz="1200" kern="1200" baseline="0" dirty="0" smtClean="0">
                    <a:solidFill>
                      <a:schemeClr val="tx1"/>
                    </a:solidFill>
                    <a:effectLst/>
                    <a:latin typeface="Arial" charset="0"/>
                    <a:ea typeface="ＭＳ Ｐゴシック" charset="-128"/>
                    <a:cs typeface="ＭＳ Ｐゴシック" charset="-128"/>
                  </a:rPr>
                  <a:t> wir erfahren haben, wie eine Trajektorie genau entsteht, und welche Phänomene sich beim wiederholten Münzwurf beobachten lassen, wenden wir uns nun der Hauptdatei zu.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smtClean="0">
                    <a:solidFill>
                      <a:schemeClr val="tx1"/>
                    </a:solidFill>
                    <a:effectLst/>
                    <a:latin typeface="Arial" charset="0"/>
                    <a:ea typeface="ＭＳ Ｐゴシック" charset="-128"/>
                    <a:cs typeface="ＭＳ Ｐゴシック" charset="-128"/>
                  </a:rPr>
                  <a:t>Der Blick wird zunächst punktuell auf die beiden Stellen </a:t>
                </a:r>
                <a:r>
                  <a:rPr lang="de-DE" sz="1200" i="0" kern="1200" baseline="0" dirty="0" smtClean="0">
                    <a:solidFill>
                      <a:schemeClr val="tx1"/>
                    </a:solidFill>
                    <a:effectLst/>
                    <a:latin typeface="Cambria Math" panose="02040503050406030204" pitchFamily="18" charset="0"/>
                    <a:ea typeface="ＭＳ Ｐゴシック" charset="-128"/>
                    <a:cs typeface="ＭＳ Ｐゴシック" charset="-128"/>
                  </a:rPr>
                  <a:t>𝑛=100</a:t>
                </a:r>
                <a:r>
                  <a:rPr lang="de-DE" sz="1200" kern="1200" baseline="0" dirty="0" smtClean="0">
                    <a:solidFill>
                      <a:schemeClr val="tx1"/>
                    </a:solidFill>
                    <a:effectLst/>
                    <a:latin typeface="Arial" charset="0"/>
                    <a:ea typeface="ＭＳ Ｐゴシック" charset="-128"/>
                    <a:cs typeface="ＭＳ Ｐゴシック" charset="-128"/>
                  </a:rPr>
                  <a:t> und </a:t>
                </a:r>
                <a:r>
                  <a:rPr lang="de-DE" sz="1200" i="0" kern="1200" baseline="0" dirty="0" smtClean="0">
                    <a:solidFill>
                      <a:schemeClr val="tx1"/>
                    </a:solidFill>
                    <a:effectLst/>
                    <a:latin typeface="Cambria Math" panose="02040503050406030204" pitchFamily="18" charset="0"/>
                    <a:ea typeface="ＭＳ Ｐゴシック" charset="-128"/>
                    <a:cs typeface="ＭＳ Ｐゴシック" charset="-128"/>
                  </a:rPr>
                  <a:t>𝑛=400</a:t>
                </a:r>
                <a:r>
                  <a:rPr lang="de-DE" sz="1200" kern="1200" baseline="0" dirty="0" smtClean="0">
                    <a:solidFill>
                      <a:schemeClr val="tx1"/>
                    </a:solidFill>
                    <a:effectLst/>
                    <a:latin typeface="Arial" charset="0"/>
                    <a:ea typeface="ＭＳ Ｐゴシック" charset="-128"/>
                    <a:cs typeface="ＭＳ Ｐゴシック" charset="-128"/>
                  </a:rPr>
                  <a:t> gelenkt, </a:t>
                </a:r>
                <a:r>
                  <a:rPr lang="de-DE" sz="1200" kern="1200" dirty="0" smtClean="0">
                    <a:solidFill>
                      <a:schemeClr val="tx1"/>
                    </a:solidFill>
                    <a:effectLst/>
                    <a:latin typeface="Arial" charset="0"/>
                    <a:ea typeface="ＭＳ Ｐゴシック" charset="-128"/>
                    <a:cs typeface="ＭＳ Ｐゴシック" charset="-128"/>
                  </a:rPr>
                  <a:t>deren genauere Erkundung die weiteren Schritte bestimmt. Die Linie </a:t>
                </a:r>
                <a:r>
                  <a:rPr lang="de-DE" sz="1200" i="0" kern="1200" dirty="0" smtClean="0">
                    <a:solidFill>
                      <a:schemeClr val="tx1"/>
                    </a:solidFill>
                    <a:effectLst/>
                    <a:latin typeface="Cambria Math" panose="02040503050406030204" pitchFamily="18" charset="0"/>
                    <a:ea typeface="ＭＳ Ｐゴシック" charset="-128"/>
                    <a:cs typeface="ＭＳ Ｐゴシック" charset="-128"/>
                  </a:rPr>
                  <a:t>𝑦=0,5</a:t>
                </a:r>
                <a:r>
                  <a:rPr lang="de-DE" sz="1200" kern="1200" dirty="0" smtClean="0">
                    <a:solidFill>
                      <a:schemeClr val="tx1"/>
                    </a:solidFill>
                    <a:effectLst/>
                    <a:latin typeface="Arial" charset="0"/>
                    <a:ea typeface="ＭＳ Ｐゴシック" charset="-128"/>
                    <a:cs typeface="ＭＳ Ｐゴシック" charset="-128"/>
                  </a:rPr>
                  <a:t> steht</a:t>
                </a:r>
                <a:r>
                  <a:rPr lang="de-DE" sz="1200" kern="1200" baseline="0" dirty="0" smtClean="0">
                    <a:solidFill>
                      <a:schemeClr val="tx1"/>
                    </a:solidFill>
                    <a:effectLst/>
                    <a:latin typeface="Arial" charset="0"/>
                    <a:ea typeface="ＭＳ Ｐゴシック" charset="-128"/>
                    <a:cs typeface="ＭＳ Ｐゴシック" charset="-128"/>
                  </a:rPr>
                  <a:t> für die theoretische Wahrscheinlichkeit von </a:t>
                </a:r>
                <a:r>
                  <a:rPr lang="de-DE" sz="1200" i="1" kern="1200" baseline="0" dirty="0" smtClean="0">
                    <a:solidFill>
                      <a:schemeClr val="tx1"/>
                    </a:solidFill>
                    <a:effectLst/>
                    <a:latin typeface="Arial" charset="0"/>
                    <a:ea typeface="ＭＳ Ｐゴシック" charset="-128"/>
                    <a:cs typeface="ＭＳ Ｐゴシック" charset="-128"/>
                  </a:rPr>
                  <a:t>Kopf</a:t>
                </a:r>
                <a:r>
                  <a:rPr lang="de-DE" sz="1200" kern="1200" baseline="0" dirty="0" smtClean="0">
                    <a:solidFill>
                      <a:schemeClr val="tx1"/>
                    </a:solidFill>
                    <a:effectLst/>
                    <a:latin typeface="Arial" charset="0"/>
                    <a:ea typeface="ＭＳ Ｐゴシック" charset="-128"/>
                    <a:cs typeface="ＭＳ Ｐゴシック" charset="-128"/>
                  </a:rPr>
                  <a:t>.</a:t>
                </a:r>
                <a:endParaRPr lang="de-DE" sz="1200" kern="1200" dirty="0" smtClean="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lvl="0"/>
                <a:endParaRPr lang="de-DE" sz="1200" kern="1200" dirty="0" smtClean="0">
                  <a:solidFill>
                    <a:schemeClr val="tx1"/>
                  </a:solidFill>
                  <a:effectLst/>
                  <a:latin typeface="Arial" charset="0"/>
                  <a:ea typeface="ＭＳ Ｐゴシック" charset="-128"/>
                  <a:cs typeface="ＭＳ Ｐゴシック" charset="-128"/>
                </a:endParaRPr>
              </a:p>
              <a:p>
                <a:pPr lvl="0"/>
                <a:endParaRPr lang="de-DE" sz="1200" kern="1200" dirty="0" smtClean="0">
                  <a:solidFill>
                    <a:schemeClr val="tx1"/>
                  </a:solidFill>
                  <a:effectLst/>
                  <a:latin typeface="Arial" charset="0"/>
                  <a:ea typeface="ＭＳ Ｐゴシック" charset="-128"/>
                  <a:cs typeface="ＭＳ Ｐゴシック" charset="-128"/>
                </a:endParaRPr>
              </a:p>
              <a:p>
                <a:pPr lvl="0"/>
                <a:r>
                  <a:rPr lang="de-DE" sz="1200" kern="1200" dirty="0" smtClean="0">
                    <a:solidFill>
                      <a:schemeClr val="tx1"/>
                    </a:solidFill>
                    <a:effectLst/>
                    <a:latin typeface="Arial" charset="0"/>
                    <a:ea typeface="ＭＳ Ｐゴシック" charset="-128"/>
                    <a:cs typeface="ＭＳ Ｐゴシック" charset="-128"/>
                  </a:rPr>
                  <a:t>(optional, falls „Zufall_im_Schlauch_Teil1_Einzelarbeit“ und „Zufall_im_Schlauch_Teil2_Sammeln“ nicht bearbeitet wurden), kann folgende</a:t>
                </a:r>
                <a:r>
                  <a:rPr lang="de-DE" sz="1200" kern="1200" baseline="0" dirty="0" smtClean="0">
                    <a:solidFill>
                      <a:schemeClr val="tx1"/>
                    </a:solidFill>
                    <a:effectLst/>
                    <a:latin typeface="Arial" charset="0"/>
                    <a:ea typeface="ＭＳ Ｐゴシック" charset="-128"/>
                    <a:cs typeface="ＭＳ Ｐゴシック" charset="-128"/>
                  </a:rPr>
                  <a:t> Arbeitsanweisung ergänzt werden:</a:t>
                </a:r>
              </a:p>
              <a:p>
                <a:pPr lvl="0"/>
                <a:r>
                  <a:rPr lang="de-DE" sz="1200" kern="1200" dirty="0" smtClean="0">
                    <a:solidFill>
                      <a:schemeClr val="tx1"/>
                    </a:solidFill>
                    <a:effectLst/>
                    <a:latin typeface="Arial" charset="0"/>
                    <a:ea typeface="ＭＳ Ｐゴシック" charset="-128"/>
                    <a:cs typeface="ＭＳ Ｐゴシック" charset="-128"/>
                  </a:rPr>
                  <a:t>Hier ist der Verlauf der kumulierten relativen Häufigkeiten für </a:t>
                </a:r>
                <a:r>
                  <a:rPr lang="de-DE" sz="1200" i="1" kern="1200" dirty="0" smtClean="0">
                    <a:solidFill>
                      <a:schemeClr val="tx1"/>
                    </a:solidFill>
                    <a:effectLst/>
                    <a:latin typeface="Arial" charset="0"/>
                    <a:ea typeface="ＭＳ Ｐゴシック" charset="-128"/>
                    <a:cs typeface="ＭＳ Ｐゴシック" charset="-128"/>
                  </a:rPr>
                  <a:t>Kopf</a:t>
                </a:r>
                <a:r>
                  <a:rPr lang="de-DE" sz="1200" kern="1200" dirty="0" smtClean="0">
                    <a:solidFill>
                      <a:schemeClr val="tx1"/>
                    </a:solidFill>
                    <a:effectLst/>
                    <a:latin typeface="Arial" charset="0"/>
                    <a:ea typeface="ＭＳ Ｐゴシック" charset="-128"/>
                    <a:cs typeface="ＭＳ Ｐゴシック" charset="-128"/>
                  </a:rPr>
                  <a:t> beim mehrfachen Münzwurf dargestellt. Beschreiben Sie, welche Gemeinsamkeiten und welche Unterschiede die verschiedenen Trajektorien aufweisen.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kern="1200" dirty="0" smtClean="0">
                  <a:solidFill>
                    <a:schemeClr val="tx1"/>
                  </a:solidFill>
                  <a:effectLst/>
                  <a:latin typeface="Arial" charset="0"/>
                  <a:ea typeface="ＭＳ Ｐゴシック" charset="-128"/>
                  <a:cs typeface="ＭＳ Ｐゴシック" charset="-128"/>
                </a:endParaRP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099565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Graphik ist aus der vorangegangenen Arbeitsanweisung entstanden;</a:t>
            </a:r>
            <a:r>
              <a:rPr lang="de-DE" baseline="0" dirty="0" smtClean="0"/>
              <a:t> dabei war „Trajektorien (Spur)“ aktiviert. Dadurch werden mehrere (hier 5) Trajektorien sichtbar.</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2885127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sz="1200" kern="1200" dirty="0" smtClean="0">
                    <a:solidFill>
                      <a:schemeClr val="tx1"/>
                    </a:solidFill>
                    <a:effectLst/>
                    <a:latin typeface="Arial" charset="0"/>
                    <a:ea typeface="ＭＳ Ｐゴシック" charset="-128"/>
                    <a:cs typeface="ＭＳ Ｐゴシック" charset="-128"/>
                  </a:rPr>
                  <a:t>weiter auf der nächsten Folie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 </a:t>
                </a:r>
              </a:p>
              <a:p>
                <a:endParaRPr lang="de-DE" dirty="0"/>
              </a:p>
            </p:txBody>
          </p:sp>
        </mc:Choice>
        <mc:Fallback xmlns="">
          <p:sp>
            <p:nvSpPr>
              <p:cNvPr id="3" name="Notizenplatzhalter 2"/>
              <p:cNvSpPr>
                <a:spLocks noGrp="1"/>
              </p:cNvSpPr>
              <p:nvPr>
                <p:ph type="body" idx="1"/>
              </p:nvPr>
            </p:nvSpPr>
            <p:spPr/>
            <p:txBody>
              <a:bodyPr/>
              <a:lstStyle/>
              <a:p>
                <a:r>
                  <a:rPr lang="de-DE" sz="1200" kern="1200" dirty="0" smtClean="0">
                    <a:solidFill>
                      <a:schemeClr val="tx1"/>
                    </a:solidFill>
                    <a:effectLst/>
                    <a:latin typeface="Arial" charset="0"/>
                    <a:ea typeface="ＭＳ Ｐゴシック" charset="-128"/>
                    <a:cs typeface="ＭＳ Ｐゴシック" charset="-128"/>
                  </a:rPr>
                  <a:t>In diesem Schritt geht es darum, die Stellen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und </a:t>
                </a:r>
                <a:r>
                  <a:rPr lang="de-DE" sz="1200" i="0" kern="1200">
                    <a:solidFill>
                      <a:schemeClr val="tx1"/>
                    </a:solidFill>
                    <a:effectLst/>
                    <a:latin typeface="Arial" charset="0"/>
                    <a:ea typeface="ＭＳ Ｐゴシック" charset="-128"/>
                    <a:cs typeface="ＭＳ Ｐゴシック" charset="-128"/>
                  </a:rPr>
                  <a:t>𝑛=400 </a:t>
                </a:r>
                <a:r>
                  <a:rPr lang="de-DE" sz="1200" kern="1200" dirty="0">
                    <a:solidFill>
                      <a:schemeClr val="tx1"/>
                    </a:solidFill>
                    <a:effectLst/>
                    <a:latin typeface="Arial" charset="0"/>
                    <a:ea typeface="ＭＳ Ｐゴシック" charset="-128"/>
                    <a:cs typeface="ＭＳ Ｐゴシック" charset="-128"/>
                  </a:rPr>
                  <a:t>genauer zu betrachten, indem wir sammeln und in einem Säulendiagramm darstellen, welche relativen Häufigkeiten jeweils für </a:t>
                </a:r>
                <a:r>
                  <a:rPr lang="de-DE" sz="1200" i="1" kern="1200" dirty="0">
                    <a:solidFill>
                      <a:schemeClr val="tx1"/>
                    </a:solidFill>
                    <a:effectLst/>
                    <a:latin typeface="Arial" charset="0"/>
                    <a:ea typeface="ＭＳ Ｐゴシック" charset="-128"/>
                    <a:cs typeface="ＭＳ Ｐゴシック" charset="-128"/>
                  </a:rPr>
                  <a:t>Kopf</a:t>
                </a:r>
                <a:r>
                  <a:rPr lang="de-DE" sz="1200" kern="1200" dirty="0">
                    <a:solidFill>
                      <a:schemeClr val="tx1"/>
                    </a:solidFill>
                    <a:effectLst/>
                    <a:latin typeface="Arial" charset="0"/>
                    <a:ea typeface="ＭＳ Ｐゴシック" charset="-128"/>
                    <a:cs typeface="ＭＳ Ｐゴシック" charset="-128"/>
                  </a:rPr>
                  <a:t> wie oft beobachtet werden können</a:t>
                </a:r>
                <a:r>
                  <a:rPr lang="de-DE" sz="1200" kern="1200" dirty="0" smtClean="0">
                    <a:solidFill>
                      <a:schemeClr val="tx1"/>
                    </a:solidFill>
                    <a:effectLst/>
                    <a:latin typeface="Arial" charset="0"/>
                    <a:ea typeface="ＭＳ Ｐゴシック" charset="-128"/>
                    <a:cs typeface="ＭＳ Ｐゴシック" charset="-128"/>
                  </a:rPr>
                  <a:t>.</a:t>
                </a:r>
              </a:p>
              <a:p>
                <a:r>
                  <a:rPr lang="de-DE" sz="1200" kern="1200" dirty="0" smtClean="0">
                    <a:solidFill>
                      <a:schemeClr val="tx1"/>
                    </a:solidFill>
                    <a:effectLst/>
                    <a:latin typeface="Arial" charset="0"/>
                    <a:ea typeface="ＭＳ Ｐゴシック" charset="-128"/>
                    <a:cs typeface="ＭＳ Ｐゴシック" charset="-128"/>
                  </a:rPr>
                  <a:t>Man erkennt, dass die grünen Punkte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breiter streuen als die roten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aber die genaue Verteilung wird nicht deutlich, denn übereinanderliegende Punkte sind nicht als mehrere Punkte zu erkennen</a:t>
                </a:r>
                <a:r>
                  <a:rPr lang="de-DE" sz="1200" kern="1200" dirty="0" smtClean="0">
                    <a:solidFill>
                      <a:schemeClr val="tx1"/>
                    </a:solidFill>
                    <a:effectLst/>
                    <a:latin typeface="Arial" charset="0"/>
                    <a:ea typeface="ＭＳ Ｐゴシック" charset="-128"/>
                    <a:cs typeface="ＭＳ Ｐゴシック" charset="-128"/>
                  </a:rPr>
                  <a:t>. Dies ist</a:t>
                </a:r>
                <a:r>
                  <a:rPr lang="de-DE" sz="1200" kern="1200" baseline="0" dirty="0" smtClean="0">
                    <a:solidFill>
                      <a:schemeClr val="tx1"/>
                    </a:solidFill>
                    <a:effectLst/>
                    <a:latin typeface="Arial" charset="0"/>
                    <a:ea typeface="ＭＳ Ｐゴシック" charset="-128"/>
                    <a:cs typeface="ＭＳ Ｐゴシック" charset="-128"/>
                  </a:rPr>
                  <a:t> jedoch im Säulendiagramm auf der rechten Seite zu erkennen.</a:t>
                </a:r>
                <a:endParaRPr lang="de-DE" sz="1200" kern="1200" dirty="0" smtClean="0">
                  <a:solidFill>
                    <a:schemeClr val="tx1"/>
                  </a:solidFill>
                  <a:effectLst/>
                  <a:latin typeface="Arial" charset="0"/>
                  <a:ea typeface="ＭＳ Ｐゴシック" charset="-128"/>
                  <a:cs typeface="ＭＳ Ｐゴシック" charset="-128"/>
                </a:endParaRPr>
              </a:p>
              <a:p>
                <a:r>
                  <a:rPr lang="de-DE" sz="1200" kern="1200" dirty="0" smtClean="0">
                    <a:solidFill>
                      <a:schemeClr val="tx1"/>
                    </a:solidFill>
                    <a:effectLst/>
                    <a:latin typeface="Arial" charset="0"/>
                    <a:ea typeface="ＭＳ Ｐゴシック" charset="-128"/>
                    <a:cs typeface="ＭＳ Ｐゴシック" charset="-128"/>
                  </a:rPr>
                  <a:t>Beim Klicken auf „Neue Trajektorie“ wird die neu beobachtete relative Häufigkeit im Diagramm ergänzt, indem entweder eine neue Säule entsteht, oder (falls die beobachtete relative Häufigkeit schon einmal aufgetreten ist) eine bestehende erhöht wird. </a:t>
                </a:r>
              </a:p>
              <a:p>
                <a:r>
                  <a:rPr lang="de-DE" sz="1200" kern="1200" dirty="0" smtClean="0">
                    <a:solidFill>
                      <a:schemeClr val="tx1"/>
                    </a:solidFill>
                    <a:effectLst/>
                    <a:latin typeface="Arial" charset="0"/>
                    <a:ea typeface="ＭＳ Ｐゴシック" charset="-128"/>
                    <a:cs typeface="ＭＳ Ｐゴシック" charset="-128"/>
                  </a:rPr>
                  <a:t>Genauer gilt folgendes: Die Säulen sind jeweils 0,01 Längeneinheiten breit, so dass die Werte der relativen Häufigkeiten gerundet aufgenommen werden (sofern nicht zufällig die Anzahl der Versuchswiederholungen nur relative Häufigkeiten erzeugt, die durch </a:t>
                </a:r>
                <a:r>
                  <a:rPr lang="de-DE" sz="1200" i="0" kern="1200">
                    <a:solidFill>
                      <a:schemeClr val="tx1"/>
                    </a:solidFill>
                    <a:effectLst/>
                    <a:latin typeface="Arial" charset="0"/>
                    <a:ea typeface="ＭＳ Ｐゴシック" charset="-128"/>
                    <a:cs typeface="ＭＳ Ｐゴシック" charset="-128"/>
                  </a:rPr>
                  <a:t>0,01</a:t>
                </a:r>
                <a:r>
                  <a:rPr lang="de-DE" sz="1200" kern="1200" dirty="0">
                    <a:solidFill>
                      <a:schemeClr val="tx1"/>
                    </a:solidFill>
                    <a:effectLst/>
                    <a:latin typeface="Arial" charset="0"/>
                    <a:ea typeface="ＭＳ Ｐゴシック" charset="-128"/>
                    <a:cs typeface="ＭＳ Ｐゴシック" charset="-128"/>
                  </a:rPr>
                  <a:t> teilbar sind, wie das bei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der Fall ist). Bei jedem Klicken auf „Neue Trajektorie“ kommt also </a:t>
                </a:r>
                <a:r>
                  <a:rPr lang="de-DE" sz="1200" kern="1200" dirty="0" smtClean="0">
                    <a:solidFill>
                      <a:schemeClr val="tx1"/>
                    </a:solidFill>
                    <a:effectLst/>
                    <a:latin typeface="Arial" charset="0"/>
                    <a:ea typeface="ＭＳ Ｐゴシック" charset="-128"/>
                    <a:cs typeface="ＭＳ Ｐゴシック" charset="-128"/>
                  </a:rPr>
                  <a:t>eine Säule </a:t>
                </a:r>
                <a:r>
                  <a:rPr lang="de-DE" sz="1200" kern="1200" dirty="0">
                    <a:solidFill>
                      <a:schemeClr val="tx1"/>
                    </a:solidFill>
                    <a:effectLst/>
                    <a:latin typeface="Arial" charset="0"/>
                    <a:ea typeface="ＭＳ Ｐゴシック" charset="-128"/>
                    <a:cs typeface="ＭＳ Ｐゴシック" charset="-128"/>
                  </a:rPr>
                  <a:t>hinzu, oder eine bestehende Säule wird höher. Das Säulendiagramm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ist grün, das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ist rot, passend zur Färbung der Spurpunkte. Um die beiden Diagramme besser vergleichen zu können, ist das Säulendiagramm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an der </a:t>
                </a:r>
                <a:r>
                  <a:rPr lang="de-DE" sz="1200" i="1" kern="1200" dirty="0">
                    <a:solidFill>
                      <a:schemeClr val="tx1"/>
                    </a:solidFill>
                    <a:effectLst/>
                    <a:latin typeface="Arial" charset="0"/>
                    <a:ea typeface="ＭＳ Ｐゴシック" charset="-128"/>
                    <a:cs typeface="ＭＳ Ｐゴシック" charset="-128"/>
                  </a:rPr>
                  <a:t>x</a:t>
                </a:r>
                <a:r>
                  <a:rPr lang="de-DE" sz="1200" kern="1200" dirty="0">
                    <a:solidFill>
                      <a:schemeClr val="tx1"/>
                    </a:solidFill>
                    <a:effectLst/>
                    <a:latin typeface="Arial" charset="0"/>
                    <a:ea typeface="ＭＳ Ｐゴシック" charset="-128"/>
                    <a:cs typeface="ＭＳ Ｐゴシック" charset="-128"/>
                  </a:rPr>
                  <a:t>-Achse gespiegelt dargestellt.</a:t>
                </a:r>
              </a:p>
              <a:p>
                <a:r>
                  <a:rPr lang="de-DE" sz="1200" kern="1200" dirty="0">
                    <a:solidFill>
                      <a:schemeClr val="tx1"/>
                    </a:solidFill>
                    <a:effectLst/>
                    <a:latin typeface="Arial" charset="0"/>
                    <a:ea typeface="ＭＳ Ｐゴシック" charset="-128"/>
                    <a:cs typeface="ＭＳ Ｐゴシック" charset="-128"/>
                  </a:rPr>
                  <a:t> </a:t>
                </a: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3657445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smtClean="0"/>
                  <a:t>Fortsetzung der</a:t>
                </a:r>
                <a:r>
                  <a:rPr lang="de-DE" baseline="0" dirty="0" smtClean="0"/>
                  <a:t> vorherigen Folie</a:t>
                </a:r>
              </a:p>
              <a:p>
                <a:endParaRPr lang="de-DE" sz="1200" kern="1200" dirty="0" smtClean="0">
                  <a:latin typeface="Calibri" panose="020F0502020204030204" pitchFamily="34" charset="0"/>
                  <a:ea typeface="ＭＳ Ｐゴシック" charset="-128"/>
                  <a:cs typeface="Calibri" panose="020F0502020204030204" pitchFamily="34" charset="0"/>
                </a:endParaRPr>
              </a:p>
              <a:p>
                <a:r>
                  <a:rPr lang="de-DE" sz="1200" kern="1200" dirty="0" smtClean="0">
                    <a:latin typeface="Calibri" panose="020F0502020204030204" pitchFamily="34" charset="0"/>
                    <a:ea typeface="ＭＳ Ｐゴシック" charset="-128"/>
                    <a:cs typeface="Calibri" panose="020F0502020204030204" pitchFamily="34" charset="0"/>
                  </a:rPr>
                  <a:t>Genauer gilt folgendes: Die Säulen sind jeweils 0,01 Längeneinheiten breit, so dass die Werte der relativen Häufigkeiten gerundet aufgenommen werden (sofern nicht zufällig die Anzahl der Versuchswiederholungen nur relative Häufigkeiten erzeugt, die durch </a:t>
                </a:r>
                <a14:m>
                  <m:oMath xmlns:m="http://schemas.openxmlformats.org/officeDocument/2006/math">
                    <m:r>
                      <a:rPr lang="de-DE" sz="1200" i="1" kern="1200">
                        <a:latin typeface="Cambria Math" charset="0"/>
                        <a:ea typeface="ＭＳ Ｐゴシック" charset="-128"/>
                        <a:cs typeface="ＭＳ Ｐゴシック" charset="-128"/>
                      </a:rPr>
                      <m:t>0,01</m:t>
                    </m:r>
                  </m:oMath>
                </a14:m>
                <a:r>
                  <a:rPr lang="de-DE" sz="1200" kern="1200" dirty="0">
                    <a:latin typeface="Calibri" panose="020F0502020204030204" pitchFamily="34" charset="0"/>
                    <a:ea typeface="ＭＳ Ｐゴシック" charset="-128"/>
                    <a:cs typeface="Calibri" panose="020F0502020204030204" pitchFamily="34" charset="0"/>
                  </a:rPr>
                  <a:t> teilbar sind, wie das bei </a:t>
                </a:r>
                <a14:m>
                  <m:oMath xmlns:m="http://schemas.openxmlformats.org/officeDocument/2006/math">
                    <m:r>
                      <a:rPr lang="de-DE" sz="1200" i="1" kern="1200">
                        <a:latin typeface="Cambria Math" charset="0"/>
                        <a:ea typeface="ＭＳ Ｐゴシック" charset="-128"/>
                        <a:cs typeface="ＭＳ Ｐゴシック" charset="-128"/>
                      </a:rPr>
                      <m:t>𝑛</m:t>
                    </m:r>
                    <m:r>
                      <a:rPr lang="de-DE" sz="1200" i="1" kern="1200">
                        <a:latin typeface="Cambria Math" charset="0"/>
                        <a:ea typeface="ＭＳ Ｐゴシック" charset="-128"/>
                        <a:cs typeface="ＭＳ Ｐゴシック" charset="-128"/>
                      </a:rPr>
                      <m:t>=100</m:t>
                    </m:r>
                  </m:oMath>
                </a14:m>
                <a:r>
                  <a:rPr lang="de-DE" sz="1200" kern="1200" dirty="0">
                    <a:latin typeface="Calibri" panose="020F0502020204030204" pitchFamily="34" charset="0"/>
                    <a:ea typeface="ＭＳ Ｐゴシック" charset="-128"/>
                    <a:cs typeface="Calibri" panose="020F0502020204030204" pitchFamily="34" charset="0"/>
                  </a:rPr>
                  <a:t> der Fall ist). </a:t>
                </a:r>
                <a:endParaRPr lang="de-DE" dirty="0"/>
              </a:p>
            </p:txBody>
          </p:sp>
        </mc:Choice>
        <mc:Fallback xmlns="">
          <p:sp>
            <p:nvSpPr>
              <p:cNvPr id="3" name="Notizenplatzhalter 2"/>
              <p:cNvSpPr>
                <a:spLocks noGrp="1"/>
              </p:cNvSpPr>
              <p:nvPr>
                <p:ph type="body" idx="1"/>
              </p:nvPr>
            </p:nvSpPr>
            <p:spPr/>
            <p:txBody>
              <a:bodyPr/>
              <a:lstStyle/>
              <a:p>
                <a:r>
                  <a:rPr lang="de-DE" sz="1200" kern="1200" dirty="0" smtClean="0">
                    <a:solidFill>
                      <a:schemeClr val="tx1"/>
                    </a:solidFill>
                    <a:effectLst/>
                    <a:latin typeface="Arial" charset="0"/>
                    <a:ea typeface="ＭＳ Ｐゴシック" charset="-128"/>
                    <a:cs typeface="ＭＳ Ｐゴシック" charset="-128"/>
                  </a:rPr>
                  <a:t>In diesem Schritt geht es darum, die Stellen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und </a:t>
                </a:r>
                <a:r>
                  <a:rPr lang="de-DE" sz="1200" i="0" kern="1200">
                    <a:solidFill>
                      <a:schemeClr val="tx1"/>
                    </a:solidFill>
                    <a:effectLst/>
                    <a:latin typeface="Arial" charset="0"/>
                    <a:ea typeface="ＭＳ Ｐゴシック" charset="-128"/>
                    <a:cs typeface="ＭＳ Ｐゴシック" charset="-128"/>
                  </a:rPr>
                  <a:t>𝑛=400 </a:t>
                </a:r>
                <a:r>
                  <a:rPr lang="de-DE" sz="1200" kern="1200" dirty="0">
                    <a:solidFill>
                      <a:schemeClr val="tx1"/>
                    </a:solidFill>
                    <a:effectLst/>
                    <a:latin typeface="Arial" charset="0"/>
                    <a:ea typeface="ＭＳ Ｐゴシック" charset="-128"/>
                    <a:cs typeface="ＭＳ Ｐゴシック" charset="-128"/>
                  </a:rPr>
                  <a:t>genauer zu betrachten, indem wir sammeln und in einem Säulendiagramm darstellen, welche relativen Häufigkeiten jeweils für </a:t>
                </a:r>
                <a:r>
                  <a:rPr lang="de-DE" sz="1200" i="1" kern="1200" dirty="0">
                    <a:solidFill>
                      <a:schemeClr val="tx1"/>
                    </a:solidFill>
                    <a:effectLst/>
                    <a:latin typeface="Arial" charset="0"/>
                    <a:ea typeface="ＭＳ Ｐゴシック" charset="-128"/>
                    <a:cs typeface="ＭＳ Ｐゴシック" charset="-128"/>
                  </a:rPr>
                  <a:t>Kopf</a:t>
                </a:r>
                <a:r>
                  <a:rPr lang="de-DE" sz="1200" kern="1200" dirty="0">
                    <a:solidFill>
                      <a:schemeClr val="tx1"/>
                    </a:solidFill>
                    <a:effectLst/>
                    <a:latin typeface="Arial" charset="0"/>
                    <a:ea typeface="ＭＳ Ｐゴシック" charset="-128"/>
                    <a:cs typeface="ＭＳ Ｐゴシック" charset="-128"/>
                  </a:rPr>
                  <a:t> wie oft beobachtet werden können</a:t>
                </a:r>
                <a:r>
                  <a:rPr lang="de-DE" sz="1200" kern="1200" dirty="0" smtClean="0">
                    <a:solidFill>
                      <a:schemeClr val="tx1"/>
                    </a:solidFill>
                    <a:effectLst/>
                    <a:latin typeface="Arial" charset="0"/>
                    <a:ea typeface="ＭＳ Ｐゴシック" charset="-128"/>
                    <a:cs typeface="ＭＳ Ｐゴシック" charset="-128"/>
                  </a:rPr>
                  <a:t>.</a:t>
                </a:r>
              </a:p>
              <a:p>
                <a:r>
                  <a:rPr lang="de-DE" sz="1200" kern="1200" dirty="0" smtClean="0">
                    <a:solidFill>
                      <a:schemeClr val="tx1"/>
                    </a:solidFill>
                    <a:effectLst/>
                    <a:latin typeface="Arial" charset="0"/>
                    <a:ea typeface="ＭＳ Ｐゴシック" charset="-128"/>
                    <a:cs typeface="ＭＳ Ｐゴシック" charset="-128"/>
                  </a:rPr>
                  <a:t>Man erkennt, dass die grünen Punkte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breiter streuen als die roten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aber die genaue Verteilung wird nicht deutlich, denn übereinanderliegende Punkte sind nicht als mehrere Punkte zu erkennen</a:t>
                </a:r>
                <a:r>
                  <a:rPr lang="de-DE" sz="1200" kern="1200" dirty="0" smtClean="0">
                    <a:solidFill>
                      <a:schemeClr val="tx1"/>
                    </a:solidFill>
                    <a:effectLst/>
                    <a:latin typeface="Arial" charset="0"/>
                    <a:ea typeface="ＭＳ Ｐゴシック" charset="-128"/>
                    <a:cs typeface="ＭＳ Ｐゴシック" charset="-128"/>
                  </a:rPr>
                  <a:t>. Dies ist</a:t>
                </a:r>
                <a:r>
                  <a:rPr lang="de-DE" sz="1200" kern="1200" baseline="0" dirty="0" smtClean="0">
                    <a:solidFill>
                      <a:schemeClr val="tx1"/>
                    </a:solidFill>
                    <a:effectLst/>
                    <a:latin typeface="Arial" charset="0"/>
                    <a:ea typeface="ＭＳ Ｐゴシック" charset="-128"/>
                    <a:cs typeface="ＭＳ Ｐゴシック" charset="-128"/>
                  </a:rPr>
                  <a:t> jedoch im Säulendiagramm auf der rechten Seite zu erkennen.</a:t>
                </a:r>
                <a:endParaRPr lang="de-DE" sz="1200" kern="1200" dirty="0" smtClean="0">
                  <a:solidFill>
                    <a:schemeClr val="tx1"/>
                  </a:solidFill>
                  <a:effectLst/>
                  <a:latin typeface="Arial" charset="0"/>
                  <a:ea typeface="ＭＳ Ｐゴシック" charset="-128"/>
                  <a:cs typeface="ＭＳ Ｐゴシック" charset="-128"/>
                </a:endParaRPr>
              </a:p>
              <a:p>
                <a:r>
                  <a:rPr lang="de-DE" sz="1200" kern="1200" dirty="0" smtClean="0">
                    <a:solidFill>
                      <a:schemeClr val="tx1"/>
                    </a:solidFill>
                    <a:effectLst/>
                    <a:latin typeface="Arial" charset="0"/>
                    <a:ea typeface="ＭＳ Ｐゴシック" charset="-128"/>
                    <a:cs typeface="ＭＳ Ｐゴシック" charset="-128"/>
                  </a:rPr>
                  <a:t>Beim Klicken auf „Neue Trajektorie“ wird die neu beobachtete relative Häufigkeit im Diagramm ergänzt, indem entweder eine neue Säule entsteht, oder (falls die beobachtete relative Häufigkeit schon einmal aufgetreten ist) eine bestehende erhöht wird. </a:t>
                </a:r>
              </a:p>
              <a:p>
                <a:r>
                  <a:rPr lang="de-DE" sz="1200" kern="1200" dirty="0" smtClean="0">
                    <a:solidFill>
                      <a:schemeClr val="tx1"/>
                    </a:solidFill>
                    <a:effectLst/>
                    <a:latin typeface="Arial" charset="0"/>
                    <a:ea typeface="ＭＳ Ｐゴシック" charset="-128"/>
                    <a:cs typeface="ＭＳ Ｐゴシック" charset="-128"/>
                  </a:rPr>
                  <a:t>Genauer gilt folgendes: Die Säulen sind jeweils 0,01 Längeneinheiten breit, so dass die Werte der relativen Häufigkeiten gerundet aufgenommen werden (sofern nicht zufällig die Anzahl der Versuchswiederholungen nur relative Häufigkeiten erzeugt, die durch </a:t>
                </a:r>
                <a:r>
                  <a:rPr lang="de-DE" sz="1200" i="0" kern="1200">
                    <a:solidFill>
                      <a:schemeClr val="tx1"/>
                    </a:solidFill>
                    <a:effectLst/>
                    <a:latin typeface="Arial" charset="0"/>
                    <a:ea typeface="ＭＳ Ｐゴシック" charset="-128"/>
                    <a:cs typeface="ＭＳ Ｐゴシック" charset="-128"/>
                  </a:rPr>
                  <a:t>0,01</a:t>
                </a:r>
                <a:r>
                  <a:rPr lang="de-DE" sz="1200" kern="1200" dirty="0">
                    <a:solidFill>
                      <a:schemeClr val="tx1"/>
                    </a:solidFill>
                    <a:effectLst/>
                    <a:latin typeface="Arial" charset="0"/>
                    <a:ea typeface="ＭＳ Ｐゴシック" charset="-128"/>
                    <a:cs typeface="ＭＳ Ｐゴシック" charset="-128"/>
                  </a:rPr>
                  <a:t> teilbar sind, wie das bei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der Fall ist). Bei jedem Klicken auf „Neue Trajektorie“ kommt also </a:t>
                </a:r>
                <a:r>
                  <a:rPr lang="de-DE" sz="1200" kern="1200" dirty="0" smtClean="0">
                    <a:solidFill>
                      <a:schemeClr val="tx1"/>
                    </a:solidFill>
                    <a:effectLst/>
                    <a:latin typeface="Arial" charset="0"/>
                    <a:ea typeface="ＭＳ Ｐゴシック" charset="-128"/>
                    <a:cs typeface="ＭＳ Ｐゴシック" charset="-128"/>
                  </a:rPr>
                  <a:t>eine Säule </a:t>
                </a:r>
                <a:r>
                  <a:rPr lang="de-DE" sz="1200" kern="1200" dirty="0">
                    <a:solidFill>
                      <a:schemeClr val="tx1"/>
                    </a:solidFill>
                    <a:effectLst/>
                    <a:latin typeface="Arial" charset="0"/>
                    <a:ea typeface="ＭＳ Ｐゴシック" charset="-128"/>
                    <a:cs typeface="ＭＳ Ｐゴシック" charset="-128"/>
                  </a:rPr>
                  <a:t>hinzu, oder eine bestehende Säule wird höher. Das Säulendiagramm für </a:t>
                </a:r>
                <a:r>
                  <a:rPr lang="de-DE" sz="1200" i="0" kern="1200">
                    <a:solidFill>
                      <a:schemeClr val="tx1"/>
                    </a:solidFill>
                    <a:effectLst/>
                    <a:latin typeface="Arial" charset="0"/>
                    <a:ea typeface="ＭＳ Ｐゴシック" charset="-128"/>
                    <a:cs typeface="ＭＳ Ｐゴシック" charset="-128"/>
                  </a:rPr>
                  <a:t>𝑛=100</a:t>
                </a:r>
                <a:r>
                  <a:rPr lang="de-DE" sz="1200" kern="1200" dirty="0">
                    <a:solidFill>
                      <a:schemeClr val="tx1"/>
                    </a:solidFill>
                    <a:effectLst/>
                    <a:latin typeface="Arial" charset="0"/>
                    <a:ea typeface="ＭＳ Ｐゴシック" charset="-128"/>
                    <a:cs typeface="ＭＳ Ｐゴシック" charset="-128"/>
                  </a:rPr>
                  <a:t> ist grün, das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ist rot, passend zur Färbung der Spurpunkte. Um die beiden Diagramme besser vergleichen zu können, ist das Säulendiagramm für </a:t>
                </a:r>
                <a:r>
                  <a:rPr lang="de-DE" sz="1200" i="0" kern="1200">
                    <a:solidFill>
                      <a:schemeClr val="tx1"/>
                    </a:solidFill>
                    <a:effectLst/>
                    <a:latin typeface="Arial" charset="0"/>
                    <a:ea typeface="ＭＳ Ｐゴシック" charset="-128"/>
                    <a:cs typeface="ＭＳ Ｐゴシック" charset="-128"/>
                  </a:rPr>
                  <a:t>𝑛=400</a:t>
                </a:r>
                <a:r>
                  <a:rPr lang="de-DE" sz="1200" kern="1200" dirty="0">
                    <a:solidFill>
                      <a:schemeClr val="tx1"/>
                    </a:solidFill>
                    <a:effectLst/>
                    <a:latin typeface="Arial" charset="0"/>
                    <a:ea typeface="ＭＳ Ｐゴシック" charset="-128"/>
                    <a:cs typeface="ＭＳ Ｐゴシック" charset="-128"/>
                  </a:rPr>
                  <a:t> an der </a:t>
                </a:r>
                <a:r>
                  <a:rPr lang="de-DE" sz="1200" i="1" kern="1200" dirty="0">
                    <a:solidFill>
                      <a:schemeClr val="tx1"/>
                    </a:solidFill>
                    <a:effectLst/>
                    <a:latin typeface="Arial" charset="0"/>
                    <a:ea typeface="ＭＳ Ｐゴシック" charset="-128"/>
                    <a:cs typeface="ＭＳ Ｐゴシック" charset="-128"/>
                  </a:rPr>
                  <a:t>x</a:t>
                </a:r>
                <a:r>
                  <a:rPr lang="de-DE" sz="1200" kern="1200" dirty="0">
                    <a:solidFill>
                      <a:schemeClr val="tx1"/>
                    </a:solidFill>
                    <a:effectLst/>
                    <a:latin typeface="Arial" charset="0"/>
                    <a:ea typeface="ＭＳ Ｐゴシック" charset="-128"/>
                    <a:cs typeface="ＭＳ Ｐゴシック" charset="-128"/>
                  </a:rPr>
                  <a:t>-Achse gespiegelt dargestellt.</a:t>
                </a:r>
              </a:p>
              <a:p>
                <a:r>
                  <a:rPr lang="de-DE" sz="1200" kern="1200" dirty="0">
                    <a:solidFill>
                      <a:schemeClr val="tx1"/>
                    </a:solidFill>
                    <a:effectLst/>
                    <a:latin typeface="Arial" charset="0"/>
                    <a:ea typeface="ＭＳ Ｐゴシック" charset="-128"/>
                    <a:cs typeface="ＭＳ Ｐゴシック" charset="-128"/>
                  </a:rPr>
                  <a:t> </a:t>
                </a: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465364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577432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 dem Entwicklungsverlauf der relativen Häufigkeiten wurde eine Verteilungsgraphik erstellt. </a:t>
            </a:r>
          </a:p>
          <a:p>
            <a:r>
              <a:rPr lang="de-DE" dirty="0" smtClean="0"/>
              <a:t>Über</a:t>
            </a:r>
            <a:r>
              <a:rPr lang="de-DE" baseline="0" dirty="0" smtClean="0"/>
              <a:t> der x-Achse ist der Anteil der bei </a:t>
            </a:r>
            <a:r>
              <a:rPr lang="de-DE" baseline="0" dirty="0" err="1" smtClean="0"/>
              <a:t>n</a:t>
            </a:r>
            <a:r>
              <a:rPr lang="de-DE" baseline="0" dirty="0" smtClean="0"/>
              <a:t> = 100 vorgekommenen relativen Häufigkeiten dargestellt. Unter der x-Achse findet man die Verteilung der Anteile bei </a:t>
            </a:r>
            <a:r>
              <a:rPr lang="de-DE" baseline="0" dirty="0" err="1" smtClean="0"/>
              <a:t>n</a:t>
            </a:r>
            <a:r>
              <a:rPr lang="de-DE" baseline="0" dirty="0" smtClean="0"/>
              <a:t> = 400.</a:t>
            </a:r>
          </a:p>
          <a:p>
            <a:endParaRPr lang="de-DE" baseline="0" dirty="0" smtClean="0"/>
          </a:p>
          <a:p>
            <a:r>
              <a:rPr lang="de-DE" baseline="0" dirty="0" smtClean="0"/>
              <a:t>Man sieht: </a:t>
            </a:r>
          </a:p>
          <a:p>
            <a:pPr marL="171450" indent="-171450">
              <a:buFont typeface="Arial" panose="020B0604020202020204" pitchFamily="34" charset="0"/>
              <a:buChar char="•"/>
            </a:pPr>
            <a:r>
              <a:rPr lang="de-DE" baseline="0" dirty="0" smtClean="0"/>
              <a:t>Das Histogramm ist bei </a:t>
            </a:r>
            <a:r>
              <a:rPr lang="de-DE" baseline="0" dirty="0" err="1" smtClean="0"/>
              <a:t>n</a:t>
            </a:r>
            <a:r>
              <a:rPr lang="de-DE" baseline="0" dirty="0" smtClean="0"/>
              <a:t> = 100 breiter. Bei </a:t>
            </a:r>
            <a:r>
              <a:rPr lang="de-DE" baseline="0" dirty="0" err="1" smtClean="0"/>
              <a:t>n</a:t>
            </a:r>
            <a:r>
              <a:rPr lang="de-DE" baseline="0" dirty="0" smtClean="0"/>
              <a:t> = 400 häufen sich die relativen Häufigkeiten stärker um p = 0,5 herum.</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3352444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a:t>
            </a:r>
            <a:r>
              <a:rPr lang="de-DE" baseline="0" dirty="0" smtClean="0"/>
              <a:t> für Lehrkräfte: Über die Sigma-Regeln kann man einen einfachen mathematischen Zusammenhang zwischen den beiden Streuungsmaßen herstellen: Den 95 % -Bereich kann man mithilfe der Standardabweichung berechnen (siehe Ergänzungsmaterial). Hier soll er aus den simulierten Daten bestimmt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830558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1871529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923336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Annäherung an die Theorie ist ein Aspekt, der hier nicht im Mittelpunkt</a:t>
            </a:r>
            <a:r>
              <a:rPr lang="de-DE" baseline="0" dirty="0" smtClean="0"/>
              <a:t> steht. Wenn im späteren Verlauf des Unterrichts die Binomialverteilung zur Verfügung steht, kann damit jedoch noch einmal auf diese Aufgabe zurückgegriffen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3680276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Gleichfarbige Histogramme beziehen sich auf</a:t>
            </a:r>
            <a:r>
              <a:rPr lang="de-DE" baseline="0" dirty="0" smtClean="0"/>
              <a:t> vierfache 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2051608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2163906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a:t>
            </a:r>
            <a:r>
              <a:rPr lang="de-DE" baseline="0" dirty="0" smtClean="0"/>
              <a:t> Man kann es mal mit a = 1 probieren, sieht aber schnell, dass das für kein b passen wird.</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8515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8417529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smtClean="0"/>
              <a:t>Hintergrundinformation: Das ist eine durch Simulation gewonnene Aussage. Man kann mathematisch herleiten, dass dieses Intervall in etwa mindestens 95 % der Fälle die Wahrscheinlichkeit p beinhaltet (mit Binomialverteilung und Normalapproximation der Binomialverteilung). Die Beweisbarkeit sollte den </a:t>
            </a:r>
            <a:r>
              <a:rPr lang="de-DE" baseline="0" dirty="0" err="1" smtClean="0"/>
              <a:t>SuS</a:t>
            </a:r>
            <a:r>
              <a:rPr lang="de-DE" baseline="0" dirty="0" smtClean="0"/>
              <a:t> mitgeteilt werden.</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2555944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798764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735425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r>
                  <a:rPr lang="de-DE" dirty="0" smtClean="0"/>
                  <a:t>Der Trichter wurde um die farbigen Graphen mit </a:t>
                </a:r>
                <a14:m>
                  <m:oMath xmlns:m="http://schemas.openxmlformats.org/officeDocument/2006/math">
                    <m:r>
                      <a:rPr lang="de-DE" b="0" i="1" smtClean="0">
                        <a:latin typeface="Cambria Math" panose="02040503050406030204" pitchFamily="18" charset="0"/>
                      </a:rPr>
                      <m:t>0,5±</m:t>
                    </m:r>
                    <m:f>
                      <m:fPr>
                        <m:ctrlPr>
                          <a:rPr lang="de-DE" b="0" i="1" smtClean="0">
                            <a:latin typeface="Cambria Math" panose="02040503050406030204" pitchFamily="18" charset="0"/>
                          </a:rPr>
                        </m:ctrlPr>
                      </m:fPr>
                      <m:num>
                        <m:r>
                          <a:rPr lang="de-DE" b="0" i="1" smtClean="0">
                            <a:latin typeface="Cambria Math" panose="02040503050406030204" pitchFamily="18" charset="0"/>
                          </a:rPr>
                          <m:t>1</m:t>
                        </m:r>
                      </m:num>
                      <m:den>
                        <m:rad>
                          <m:radPr>
                            <m:degHide m:val="on"/>
                            <m:ctrlPr>
                              <a:rPr lang="de-DE" b="0" i="1" smtClean="0">
                                <a:latin typeface="Cambria Math" panose="02040503050406030204" pitchFamily="18" charset="0"/>
                              </a:rPr>
                            </m:ctrlPr>
                          </m:radPr>
                          <m:deg/>
                          <m:e>
                            <m:r>
                              <a:rPr lang="de-DE" b="0" i="1" smtClean="0">
                                <a:latin typeface="Cambria Math" panose="02040503050406030204" pitchFamily="18" charset="0"/>
                              </a:rPr>
                              <m:t>𝑛</m:t>
                            </m:r>
                          </m:e>
                        </m:rad>
                      </m:den>
                    </m:f>
                  </m:oMath>
                </a14:m>
                <a:r>
                  <a:rPr lang="de-DE" dirty="0" smtClean="0"/>
                  <a:t> gelegt. </a:t>
                </a:r>
              </a:p>
              <a:p>
                <a:r>
                  <a:rPr lang="de-DE" dirty="0" smtClean="0"/>
                  <a:t>Man sieht, dass die Graphen „im Wesentlichen“ in dem Trichter liegen. „Im Wesentlichen“ bedeutet, dass man erwarten kann, dass für jedes n 95 % der Versuchsausfälle in diesem Intervall liegen.</a:t>
                </a:r>
              </a:p>
              <a:p>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smtClean="0"/>
                  <a:t>Hier jetzt „Schlauch“ aktivieren und genanntes</a:t>
                </a:r>
                <a:r>
                  <a:rPr lang="de-DE" sz="1200" baseline="0" dirty="0" smtClean="0"/>
                  <a:t> zeigen.</a:t>
                </a:r>
                <a:endParaRPr lang="de-DE" dirty="0" smtClean="0"/>
              </a:p>
              <a:p>
                <a:endParaRPr lang="de-DE" dirty="0" smtClean="0"/>
              </a:p>
              <a:p>
                <a:r>
                  <a:rPr lang="de-DE" dirty="0" smtClean="0"/>
                  <a:t>Wie kommt man auf die Abschätzung </a:t>
                </a:r>
                <a14:m>
                  <m:oMath xmlns:m="http://schemas.openxmlformats.org/officeDocument/2006/math">
                    <m:f>
                      <m:fPr>
                        <m:ctrlPr>
                          <a:rPr lang="de-DE" b="0" i="1" smtClean="0">
                            <a:latin typeface="Cambria Math" panose="02040503050406030204" pitchFamily="18" charset="0"/>
                          </a:rPr>
                        </m:ctrlPr>
                      </m:fPr>
                      <m:num>
                        <m:r>
                          <a:rPr lang="de-DE" b="0" i="1" smtClean="0">
                            <a:latin typeface="Cambria Math" panose="02040503050406030204" pitchFamily="18" charset="0"/>
                          </a:rPr>
                          <m:t>1</m:t>
                        </m:r>
                      </m:num>
                      <m:den>
                        <m:rad>
                          <m:radPr>
                            <m:degHide m:val="on"/>
                            <m:ctrlPr>
                              <a:rPr lang="de-DE" b="0" i="1" smtClean="0">
                                <a:latin typeface="Cambria Math" panose="02040503050406030204" pitchFamily="18" charset="0"/>
                              </a:rPr>
                            </m:ctrlPr>
                          </m:radPr>
                          <m:deg/>
                          <m:e>
                            <m:r>
                              <a:rPr lang="de-DE" b="0" i="1" smtClean="0">
                                <a:latin typeface="Cambria Math" panose="02040503050406030204" pitchFamily="18" charset="0"/>
                              </a:rPr>
                              <m:t>𝑛</m:t>
                            </m:r>
                          </m:e>
                        </m:rad>
                      </m:den>
                    </m:f>
                  </m:oMath>
                </a14:m>
                <a:r>
                  <a:rPr lang="de-DE" dirty="0" smtClean="0"/>
                  <a:t>? – Das wird auf der nächsten Folie erläutert.</a:t>
                </a:r>
                <a:endParaRPr lang="de-DE" dirty="0"/>
              </a:p>
              <a:p>
                <a:endParaRPr lang="de-DE" dirty="0" smtClean="0"/>
              </a:p>
              <a:p>
                <a:endParaRPr lang="de-DE" dirty="0" smtClean="0"/>
              </a:p>
              <a:p>
                <a:endParaRPr lang="de-DE" dirty="0"/>
              </a:p>
            </p:txBody>
          </p:sp>
        </mc:Choice>
        <mc:Fallback xmlns="">
          <p:sp>
            <p:nvSpPr>
              <p:cNvPr id="3" name="Notizenplatzhalter 2"/>
              <p:cNvSpPr>
                <a:spLocks noGrp="1"/>
              </p:cNvSpPr>
              <p:nvPr>
                <p:ph type="body" idx="1"/>
              </p:nvPr>
            </p:nvSpPr>
            <p:spPr/>
            <p:txBody>
              <a:bodyPr/>
              <a:lstStyle/>
              <a:p>
                <a:r>
                  <a:rPr lang="de-DE" dirty="0" smtClean="0"/>
                  <a:t>Hier wurden die verschiedenen Versuche mit verschiedenen Farben dargestellt.</a:t>
                </a:r>
              </a:p>
              <a:p>
                <a:endParaRPr lang="de-DE" dirty="0"/>
              </a:p>
              <a:p>
                <a:r>
                  <a:rPr lang="de-DE" dirty="0" smtClean="0"/>
                  <a:t>Der Trichter wurde um die farbigen Graphen mit </a:t>
                </a:r>
                <a:r>
                  <a:rPr lang="de-DE" b="0" i="0" smtClean="0">
                    <a:latin typeface="Cambria Math" panose="02040503050406030204" pitchFamily="18" charset="0"/>
                  </a:rPr>
                  <a:t>0,5±1/√𝑛</a:t>
                </a:r>
                <a:r>
                  <a:rPr lang="de-DE" dirty="0" smtClean="0"/>
                  <a:t> gelegt. Man sieht, dass die Graphen „im Wesentlichen“ in dem Trichter liegen. „Im Wesentlichen“ bedeutet, dass man erwarten kann, dass 95 % der Versuchsausfälle in diesem Intervall liegen.</a:t>
                </a:r>
              </a:p>
              <a:p>
                <a:endParaRPr lang="de-DE" dirty="0" smtClean="0"/>
              </a:p>
              <a:p>
                <a:r>
                  <a:rPr lang="de-DE" dirty="0" smtClean="0"/>
                  <a:t>Wie kommt man auf die Abschätzung </a:t>
                </a:r>
                <a:r>
                  <a:rPr lang="de-DE" b="0" i="0" smtClean="0">
                    <a:latin typeface="Cambria Math" panose="02040503050406030204" pitchFamily="18" charset="0"/>
                  </a:rPr>
                  <a:t>1/√𝑛</a:t>
                </a:r>
                <a:r>
                  <a:rPr lang="de-DE" dirty="0" smtClean="0"/>
                  <a:t>? </a:t>
                </a:r>
                <a:r>
                  <a:rPr lang="de-DE" dirty="0" smtClean="0"/>
                  <a:t>– Das </a:t>
                </a:r>
                <a:r>
                  <a:rPr lang="de-DE" dirty="0" smtClean="0"/>
                  <a:t>wird auf der nächsten Folie erläutert.</a:t>
                </a:r>
                <a:endParaRPr lang="de-DE" dirty="0"/>
              </a:p>
              <a:p>
                <a:endParaRPr lang="de-DE" dirty="0" smtClean="0"/>
              </a:p>
              <a:p>
                <a:endParaRPr lang="de-DE" dirty="0" smtClean="0"/>
              </a:p>
              <a:p>
                <a:r>
                  <a:rPr lang="de-DE" dirty="0" smtClean="0"/>
                  <a:t>Nur nebenbei:</a:t>
                </a:r>
              </a:p>
              <a:p>
                <a:r>
                  <a:rPr lang="de-DE" dirty="0" smtClean="0"/>
                  <a:t>Im GTR kann man durch Wiederholung des Zufallsversuchs (CRTL-R beim TI)</a:t>
                </a:r>
                <a:r>
                  <a:rPr lang="de-DE" baseline="0" dirty="0" smtClean="0"/>
                  <a:t> schnell hintereinander mehrere Graphen erzeugen.</a:t>
                </a: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803856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6250643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wichtige Folie; oft ist der Unterschied nicht klar</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3586002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22153143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a:t>Wenn ich einen weiteren Durchgang mit n Wiederholungen mache, kann ich zu 95 % sicher sein, dass die relative Häufigkeit in dem Prognoseintervall liegt.</a:t>
            </a:r>
          </a:p>
          <a:p>
            <a:endParaRPr lang="de-DE" baseline="0" dirty="0"/>
          </a:p>
          <a:p>
            <a:r>
              <a:rPr lang="de-DE" baseline="0" dirty="0"/>
              <a:t>Bei diesen Überlegungen wird bei der Durchführung der n Versuche die Unabhängigkeit vorausgesetzt, diese wird in Modul B vertieft untersucht.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17632713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3517965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Je</a:t>
            </a:r>
            <a:r>
              <a:rPr lang="de-DE" baseline="0" dirty="0" smtClean="0"/>
              <a:t> nachdem, ob man sich in einem Bundesland befindet, das Konfidenzintervalle im Lehrplan hat oder nicht, kann hier für deren Sinnhaftigkeit geworben und auf das Zusatzmaterial zum Selbststudium hingewiesen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39415332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1180349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1047208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Anmerkung: Mathematisch kann das empirische Gesetz durch</a:t>
            </a:r>
            <a:r>
              <a:rPr lang="de-DE" baseline="0" dirty="0" smtClean="0"/>
              <a:t> das mathematische Gesetz der großen Zahlen (schwaches und starkes) präzisiert werden. Das ist in der Schule nicht machbar. Man kann genauere Eigenschaften aber durch Simulationsstudien erkunden.</a:t>
            </a:r>
          </a:p>
          <a:p>
            <a:endParaRPr lang="de-DE" baseline="0" dirty="0" smtClean="0"/>
          </a:p>
          <a:p>
            <a:r>
              <a:rPr lang="de-DE" dirty="0" smtClean="0"/>
              <a:t>Auf der Basis der Binomialverteilung</a:t>
            </a:r>
            <a:r>
              <a:rPr lang="de-DE" baseline="0" dirty="0" smtClean="0"/>
              <a:t> und den Sigma-Regeln ist auch eine Präzisierung ableitbar. Allerdings kann man die Gültigkeit der Sigma-Regeln, die auf der Normalapproximation der Normalverteilung beruhen, in der Schule auch nicht beweisen.</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333446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smtClean="0"/>
              <a:t>Die vorgestellte Vorgehensweise hat sich für den Unterricht in Grundkursen in NRW bewährt; sie harmoniert auch mit dem KLP, der fordert auch im GK einfache Schlüsse von der Stichprobe auf die Grundgesamtheit zu machen („Die Schülerinnen und Schüler … </a:t>
            </a:r>
            <a:r>
              <a:rPr lang="de-DE" sz="1200" b="0" i="0" u="none" strike="noStrike" kern="1200" baseline="0" dirty="0" smtClean="0">
                <a:solidFill>
                  <a:schemeClr val="tx1"/>
                </a:solidFill>
                <a:latin typeface="Arial" charset="0"/>
                <a:ea typeface="ＭＳ Ｐゴシック" charset="-128"/>
                <a:cs typeface="ＭＳ Ｐゴシック" charset="-128"/>
              </a:rPr>
              <a:t>schließen anhand einer vorgegebenen Entscheidungsregel aus einem Stichprobenergebnis auf die Grundgesamtheit“, Seite 30).</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12450426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a:xfrm>
                <a:off x="227818" y="3486198"/>
                <a:ext cx="9230928" cy="3643217"/>
              </a:xfrm>
            </p:spPr>
            <p:txBody>
              <a:bodyPr>
                <a:normAutofit/>
              </a:bodyPr>
              <a:lstStyle/>
              <a:p>
                <a:r>
                  <a:rPr lang="de-DE" dirty="0" smtClean="0"/>
                  <a:t>Wichtig ist, dass man über das</a:t>
                </a:r>
                <a:r>
                  <a:rPr lang="de-DE" baseline="0" dirty="0" smtClean="0"/>
                  <a:t> unbekannte p keine Wahrscheinlichkeitsaussagen macht. Es liegt natürlich nahe zu sagen: Mit Wahrscheinlichkeit von 95 % liegt p im Intervall </a:t>
                </a:r>
                <a14:m>
                  <m:oMath xmlns:m="http://schemas.openxmlformats.org/officeDocument/2006/math">
                    <m:d>
                      <m:dPr>
                        <m:begChr m:val="["/>
                        <m:endChr m:val="]"/>
                        <m:ctrlPr>
                          <a:rPr lang="de-DE" sz="1200" i="1" dirty="0" smtClean="0">
                            <a:latin typeface="Cambria Math" panose="02040503050406030204" pitchFamily="18" charset="0"/>
                            <a:cs typeface="Calibri" panose="020F0502020204030204" pitchFamily="34" charset="0"/>
                          </a:rPr>
                        </m:ctrlPr>
                      </m:dPr>
                      <m:e>
                        <m:r>
                          <a:rPr lang="de-DE" sz="1200" i="1" dirty="0">
                            <a:latin typeface="Cambria Math" panose="02040503050406030204" pitchFamily="18" charset="0"/>
                            <a:cs typeface="Calibri" panose="020F0502020204030204" pitchFamily="34" charset="0"/>
                          </a:rPr>
                          <m:t>0,37; 0,43</m:t>
                        </m:r>
                      </m:e>
                    </m:d>
                  </m:oMath>
                </a14:m>
                <a:r>
                  <a:rPr lang="de-DE" dirty="0" smtClean="0"/>
                  <a:t>, aber so einfach</a:t>
                </a:r>
                <a:r>
                  <a:rPr lang="de-DE" baseline="0" dirty="0" smtClean="0"/>
                  <a:t> ist das eben nicht.</a:t>
                </a:r>
                <a:endParaRPr lang="de-DE" dirty="0"/>
              </a:p>
              <a:p>
                <a:endParaRPr lang="de-DE" dirty="0"/>
              </a:p>
              <a:p>
                <a:endParaRPr lang="de-DE" dirty="0">
                  <a:solidFill>
                    <a:srgbClr val="FF0000"/>
                  </a:solidFill>
                </a:endParaRPr>
              </a:p>
            </p:txBody>
          </p:sp>
        </mc:Choice>
        <mc:Fallback xmlns="">
          <p:sp>
            <p:nvSpPr>
              <p:cNvPr id="3" name="Notizenplatzhalter 2"/>
              <p:cNvSpPr>
                <a:spLocks noGrp="1"/>
              </p:cNvSpPr>
              <p:nvPr>
                <p:ph type="body" idx="1"/>
              </p:nvPr>
            </p:nvSpPr>
            <p:spPr>
              <a:xfrm>
                <a:off x="227818" y="3486198"/>
                <a:ext cx="9230928" cy="3643217"/>
              </a:xfrm>
            </p:spPr>
            <p:txBody>
              <a:bodyPr>
                <a:normAutofit/>
              </a:bodyPr>
              <a:lstStyle/>
              <a:p>
                <a:r>
                  <a:rPr lang="de-DE" dirty="0" smtClean="0"/>
                  <a:t>Wichtig ist, dass man über das</a:t>
                </a:r>
                <a:r>
                  <a:rPr lang="de-DE" baseline="0" dirty="0" smtClean="0"/>
                  <a:t> unbekannte p keine Wahrscheinlichkeitsaussagen machen. Es liegt natürlich nahe zu sagen: Mit Wahrscheinlichkeit von 95% liegt p im Intervall </a:t>
                </a:r>
                <a:r>
                  <a:rPr lang="de-DE" sz="1200" i="0" dirty="0" smtClean="0">
                    <a:latin typeface="Cambria Math" charset="0"/>
                    <a:cs typeface="Calibri" panose="020F0502020204030204" pitchFamily="34" charset="0"/>
                  </a:rPr>
                  <a:t>[</a:t>
                </a:r>
                <a:r>
                  <a:rPr lang="de-DE" sz="1200" i="0" dirty="0">
                    <a:latin typeface="Cambria Math" panose="02040503050406030204" pitchFamily="18" charset="0"/>
                    <a:cs typeface="Calibri" panose="020F0502020204030204" pitchFamily="34" charset="0"/>
                  </a:rPr>
                  <a:t>0,37; 0,43</a:t>
                </a:r>
                <a:r>
                  <a:rPr lang="de-DE" sz="1200" i="0" dirty="0">
                    <a:latin typeface="Cambria Math" charset="0"/>
                    <a:cs typeface="Calibri" panose="020F0502020204030204" pitchFamily="34" charset="0"/>
                  </a:rPr>
                  <a:t>]</a:t>
                </a:r>
                <a:r>
                  <a:rPr lang="de-DE" dirty="0" smtClean="0"/>
                  <a:t>. </a:t>
                </a:r>
                <a:endParaRPr lang="de-DE" dirty="0"/>
              </a:p>
              <a:p>
                <a:endParaRPr lang="de-DE" dirty="0"/>
              </a:p>
              <a:p>
                <a:endParaRPr lang="de-DE" dirty="0">
                  <a:solidFill>
                    <a:srgbClr val="FF0000"/>
                  </a:solidFill>
                </a:endParaRPr>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1441742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und die nächste Folie kann</a:t>
            </a:r>
            <a:r>
              <a:rPr lang="de-DE" baseline="0" dirty="0" smtClean="0"/>
              <a:t> ggf. weggelassen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12107490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8783143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47</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0681702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Für Informationen über die Hintergründe des </a:t>
                </a:r>
                <a14:m>
                  <m:oMath xmlns:m="http://schemas.openxmlformats.org/officeDocument/2006/math">
                    <m:r>
                      <a:rPr lang="de-DE" sz="1200" i="1" kern="1200">
                        <a:solidFill>
                          <a:schemeClr val="tx1"/>
                        </a:solidFill>
                        <a:effectLst/>
                        <a:latin typeface="Cambria Math" charset="0"/>
                        <a:ea typeface="ＭＳ Ｐゴシック" charset="-128"/>
                        <a:cs typeface="ＭＳ Ｐゴシック" charset="-128"/>
                      </a:rPr>
                      <m:t>1/</m:t>
                    </m:r>
                    <m:rad>
                      <m:radPr>
                        <m:degHide m:val="on"/>
                        <m:ctrlPr>
                          <a:rPr lang="de-DE" sz="1200" i="1" kern="1200">
                            <a:solidFill>
                              <a:schemeClr val="tx1"/>
                            </a:solidFill>
                            <a:effectLst/>
                            <a:latin typeface="Cambria Math" panose="02040503050406030204" pitchFamily="18" charset="0"/>
                            <a:ea typeface="ＭＳ Ｐゴシック" charset="-128"/>
                            <a:cs typeface="ＭＳ Ｐゴシック" charset="-128"/>
                          </a:rPr>
                        </m:ctrlPr>
                      </m:radPr>
                      <m:deg/>
                      <m:e>
                        <m:r>
                          <a:rPr lang="de-DE" sz="1200" i="1" kern="1200">
                            <a:solidFill>
                              <a:schemeClr val="tx1"/>
                            </a:solidFill>
                            <a:effectLst/>
                            <a:latin typeface="Cambria Math" charset="0"/>
                            <a:ea typeface="ＭＳ Ｐゴシック" charset="-128"/>
                            <a:cs typeface="ＭＳ Ｐゴシック" charset="-128"/>
                          </a:rPr>
                          <m:t>𝑛</m:t>
                        </m:r>
                      </m:e>
                    </m:rad>
                  </m:oMath>
                </a14:m>
                <a:r>
                  <a:rPr lang="de-DE" sz="1200" kern="1200" dirty="0">
                    <a:solidFill>
                      <a:schemeClr val="tx1"/>
                    </a:solidFill>
                    <a:effectLst/>
                    <a:latin typeface="Arial" charset="0"/>
                    <a:ea typeface="ＭＳ Ｐゴシック" charset="-128"/>
                    <a:cs typeface="ＭＳ Ｐゴシック" charset="-128"/>
                  </a:rPr>
                  <a:t>-Gesetzes empfehlen wir das Zusatzmaterial.</a:t>
                </a:r>
              </a:p>
              <a:p>
                <a:endParaRPr lang="de-DE" dirty="0"/>
              </a:p>
            </p:txBody>
          </p:sp>
        </mc:Choice>
        <mc:Fallback xmlns="">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Für Informationen über die Hintergründe des </a:t>
                </a:r>
                <a:r>
                  <a:rPr lang="de-DE" sz="1200" i="0" kern="1200">
                    <a:solidFill>
                      <a:schemeClr val="tx1"/>
                    </a:solidFill>
                    <a:effectLst/>
                    <a:latin typeface="Arial" charset="0"/>
                    <a:ea typeface="ＭＳ Ｐゴシック" charset="-128"/>
                    <a:cs typeface="ＭＳ Ｐゴシック" charset="-128"/>
                  </a:rPr>
                  <a:t>1/</a:t>
                </a:r>
                <a:r>
                  <a:rPr lang="de-DE" sz="1200" i="0" kern="1200">
                    <a:solidFill>
                      <a:schemeClr val="tx1"/>
                    </a:solidFill>
                    <a:effectLst/>
                    <a:latin typeface="Arial" charset="0"/>
                    <a:ea typeface="ＭＳ Ｐゴシック" charset="-128"/>
                  </a:rPr>
                  <a:t>√</a:t>
                </a:r>
                <a:r>
                  <a:rPr lang="de-DE" sz="1200" i="0" kern="1200">
                    <a:solidFill>
                      <a:schemeClr val="tx1"/>
                    </a:solidFill>
                    <a:effectLst/>
                    <a:latin typeface="Arial" charset="0"/>
                    <a:ea typeface="ＭＳ Ｐゴシック" charset="-128"/>
                    <a:cs typeface="ＭＳ Ｐゴシック" charset="-128"/>
                  </a:rPr>
                  <a:t>𝑛</a:t>
                </a:r>
                <a:r>
                  <a:rPr lang="de-DE" sz="1200" kern="1200" dirty="0">
                    <a:solidFill>
                      <a:schemeClr val="tx1"/>
                    </a:solidFill>
                    <a:effectLst/>
                    <a:latin typeface="Arial" charset="0"/>
                    <a:ea typeface="ＭＳ Ｐゴシック" charset="-128"/>
                    <a:cs typeface="ＭＳ Ｐゴシック" charset="-128"/>
                  </a:rPr>
                  <a:t>-Gesetzes empfehlen wir das Zusatzmaterial.</a:t>
                </a: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48</a:t>
            </a:fld>
            <a:endParaRPr lang="de-DE"/>
          </a:p>
        </p:txBody>
      </p:sp>
    </p:spTree>
    <p:extLst>
      <p:ext uri="{BB962C8B-B14F-4D97-AF65-F5344CB8AC3E}">
        <p14:creationId xmlns:p14="http://schemas.microsoft.com/office/powerpoint/2010/main" val="42269844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Für Informationen über die Hintergründe des </a:t>
                </a:r>
                <a14:m>
                  <m:oMath xmlns:m="http://schemas.openxmlformats.org/officeDocument/2006/math">
                    <m:r>
                      <a:rPr lang="de-DE" sz="1200" i="1" kern="1200">
                        <a:solidFill>
                          <a:schemeClr val="tx1"/>
                        </a:solidFill>
                        <a:effectLst/>
                        <a:latin typeface="Cambria Math" charset="0"/>
                        <a:ea typeface="ＭＳ Ｐゴシック" charset="-128"/>
                        <a:cs typeface="ＭＳ Ｐゴシック" charset="-128"/>
                      </a:rPr>
                      <m:t>1/</m:t>
                    </m:r>
                    <m:rad>
                      <m:radPr>
                        <m:degHide m:val="on"/>
                        <m:ctrlPr>
                          <a:rPr lang="de-DE" sz="1200" i="1" kern="1200">
                            <a:solidFill>
                              <a:schemeClr val="tx1"/>
                            </a:solidFill>
                            <a:effectLst/>
                            <a:latin typeface="Cambria Math" panose="02040503050406030204" pitchFamily="18" charset="0"/>
                            <a:ea typeface="ＭＳ Ｐゴシック" charset="-128"/>
                            <a:cs typeface="ＭＳ Ｐゴシック" charset="-128"/>
                          </a:rPr>
                        </m:ctrlPr>
                      </m:radPr>
                      <m:deg/>
                      <m:e>
                        <m:r>
                          <a:rPr lang="de-DE" sz="1200" i="1" kern="1200">
                            <a:solidFill>
                              <a:schemeClr val="tx1"/>
                            </a:solidFill>
                            <a:effectLst/>
                            <a:latin typeface="Cambria Math" charset="0"/>
                            <a:ea typeface="ＭＳ Ｐゴシック" charset="-128"/>
                            <a:cs typeface="ＭＳ Ｐゴシック" charset="-128"/>
                          </a:rPr>
                          <m:t>𝑛</m:t>
                        </m:r>
                      </m:e>
                    </m:rad>
                  </m:oMath>
                </a14:m>
                <a:r>
                  <a:rPr lang="de-DE" sz="1200" kern="1200" dirty="0">
                    <a:solidFill>
                      <a:schemeClr val="tx1"/>
                    </a:solidFill>
                    <a:effectLst/>
                    <a:latin typeface="Arial" charset="0"/>
                    <a:ea typeface="ＭＳ Ｐゴシック" charset="-128"/>
                    <a:cs typeface="ＭＳ Ｐゴシック" charset="-128"/>
                  </a:rPr>
                  <a:t>-Gesetzes empfehlen wir das Zusatzmaterial.</a:t>
                </a:r>
              </a:p>
              <a:p>
                <a:endParaRPr lang="de-DE" dirty="0"/>
              </a:p>
            </p:txBody>
          </p:sp>
        </mc:Choice>
        <mc:Fallback xmlns="">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Für Informationen über die Hintergründe des </a:t>
                </a:r>
                <a:r>
                  <a:rPr lang="de-DE" sz="1200" i="0" kern="1200">
                    <a:solidFill>
                      <a:schemeClr val="tx1"/>
                    </a:solidFill>
                    <a:effectLst/>
                    <a:latin typeface="Arial" charset="0"/>
                    <a:ea typeface="ＭＳ Ｐゴシック" charset="-128"/>
                    <a:cs typeface="ＭＳ Ｐゴシック" charset="-128"/>
                  </a:rPr>
                  <a:t>1/</a:t>
                </a:r>
                <a:r>
                  <a:rPr lang="de-DE" sz="1200" i="0" kern="1200">
                    <a:solidFill>
                      <a:schemeClr val="tx1"/>
                    </a:solidFill>
                    <a:effectLst/>
                    <a:latin typeface="Arial" charset="0"/>
                    <a:ea typeface="ＭＳ Ｐゴシック" charset="-128"/>
                  </a:rPr>
                  <a:t>√</a:t>
                </a:r>
                <a:r>
                  <a:rPr lang="de-DE" sz="1200" i="0" kern="1200">
                    <a:solidFill>
                      <a:schemeClr val="tx1"/>
                    </a:solidFill>
                    <a:effectLst/>
                    <a:latin typeface="Arial" charset="0"/>
                    <a:ea typeface="ＭＳ Ｐゴシック" charset="-128"/>
                    <a:cs typeface="ＭＳ Ｐゴシック" charset="-128"/>
                  </a:rPr>
                  <a:t>𝑛</a:t>
                </a:r>
                <a:r>
                  <a:rPr lang="de-DE" sz="1200" kern="1200" dirty="0">
                    <a:solidFill>
                      <a:schemeClr val="tx1"/>
                    </a:solidFill>
                    <a:effectLst/>
                    <a:latin typeface="Arial" charset="0"/>
                    <a:ea typeface="ＭＳ Ｐゴシック" charset="-128"/>
                    <a:cs typeface="ＭＳ Ｐゴシック" charset="-128"/>
                  </a:rPr>
                  <a:t>-Gesetzes empfehlen wir das Zusatzmaterial.</a:t>
                </a:r>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49</a:t>
            </a:fld>
            <a:endParaRPr lang="de-DE"/>
          </a:p>
        </p:txBody>
      </p:sp>
    </p:spTree>
    <p:extLst>
      <p:ext uri="{BB962C8B-B14F-4D97-AF65-F5344CB8AC3E}">
        <p14:creationId xmlns:p14="http://schemas.microsoft.com/office/powerpoint/2010/main" val="100134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Rückbezug zu F8,</a:t>
            </a:r>
          </a:p>
          <a:p>
            <a:r>
              <a:rPr lang="de-DE" dirty="0" smtClean="0"/>
              <a:t>Leitfragen dienen</a:t>
            </a:r>
            <a:r>
              <a:rPr lang="de-DE" baseline="0" dirty="0" smtClean="0"/>
              <a:t> zur Anregung der Diskussion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50</a:t>
            </a:fld>
            <a:endParaRPr lang="de-DE"/>
          </a:p>
        </p:txBody>
      </p:sp>
    </p:spTree>
    <p:extLst>
      <p:ext uri="{BB962C8B-B14F-4D97-AF65-F5344CB8AC3E}">
        <p14:creationId xmlns:p14="http://schemas.microsoft.com/office/powerpoint/2010/main" val="19366471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638851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624840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Wenn dieser Baustein nicht an die Bausteine anschließt,</a:t>
            </a:r>
            <a:r>
              <a:rPr lang="de-DE" baseline="0" dirty="0" smtClean="0"/>
              <a:t> die „Differenz trifft“ oder das „10/20-Testproblem“ enthalten, kann alternativ die folgende Folie verwendet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474515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Wenn dieser Baustein nicht an die Bausteine,</a:t>
            </a:r>
            <a:r>
              <a:rPr lang="de-DE" baseline="0" dirty="0" smtClean="0"/>
              <a:t> die „Differenz trifft“ oder das „10/20-Testproblem“ enthalten, anschließt, kann alternativ diese Folie verwendet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Die Fragestellung „</a:t>
            </a:r>
            <a:r>
              <a:rPr lang="de-DE" dirty="0" smtClean="0"/>
              <a:t>Können wir systematische Unterschiede in Abhängigkeit von der Wiederholungszahl beobachten?“ steht im Zentrum dieses Bausteins.</a:t>
            </a:r>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684659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Hinweise für die</a:t>
            </a:r>
            <a:r>
              <a:rPr lang="de-DE" baseline="0" dirty="0" smtClean="0"/>
              <a:t> Moderation:</a:t>
            </a:r>
          </a:p>
          <a:p>
            <a:r>
              <a:rPr lang="de-DE" baseline="0" dirty="0" smtClean="0"/>
              <a:t>Die Fragen bieten einen Ausblick auf die Reflexion, die am Ende des Bausteins stehen soll, nachdem die TN sich ein Bild von der Sinnhaftigkeit und von dem Zeitaufwand machen konnten.</a:t>
            </a:r>
          </a:p>
          <a:p>
            <a:r>
              <a:rPr lang="de-DE" baseline="0" dirty="0" smtClean="0"/>
              <a:t>Alternativ kann diese Folie auch an dieser Stelle ausgeblendet und nur am Ende zum Auftakt der Reflexion verwendet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851673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izenplatzhalt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de-DE" dirty="0" smtClean="0"/>
                  <a:t>Hinweise</a:t>
                </a:r>
                <a:r>
                  <a:rPr lang="de-DE" baseline="0" dirty="0" smtClean="0"/>
                  <a:t> für die Moderation:</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dirty="0" smtClean="0"/>
                  <a:t>Hier sind verschieden</a:t>
                </a:r>
                <a:r>
                  <a:rPr lang="de-DE" baseline="0" dirty="0" smtClean="0"/>
                  <a:t> intensive / zeitaufwändige Varianten der Behandlung des </a:t>
                </a:r>
                <a14:m>
                  <m:oMath xmlns:m="http://schemas.openxmlformats.org/officeDocument/2006/math">
                    <m:f>
                      <m:fPr>
                        <m:ctrlPr>
                          <a:rPr lang="de-DE" sz="1200" i="1" smtClean="0">
                            <a:latin typeface="Cambria Math" panose="02040503050406030204" pitchFamily="18" charset="0"/>
                          </a:rPr>
                        </m:ctrlPr>
                      </m:fPr>
                      <m:num>
                        <m:r>
                          <a:rPr lang="de-DE" sz="1200">
                            <a:latin typeface="Cambria Math" panose="02040503050406030204" pitchFamily="18" charset="0"/>
                          </a:rPr>
                          <m:t>1</m:t>
                        </m:r>
                      </m:num>
                      <m:den>
                        <m:rad>
                          <m:radPr>
                            <m:degHide m:val="on"/>
                            <m:ctrlPr>
                              <a:rPr lang="de-DE" sz="1200" i="1">
                                <a:latin typeface="Cambria Math" panose="02040503050406030204" pitchFamily="18" charset="0"/>
                              </a:rPr>
                            </m:ctrlPr>
                          </m:radPr>
                          <m:deg/>
                          <m:e>
                            <m:r>
                              <a:rPr lang="de-DE" sz="1200">
                                <a:latin typeface="Cambria Math" panose="02040503050406030204" pitchFamily="18" charset="0"/>
                              </a:rPr>
                              <m:t>𝑛</m:t>
                            </m:r>
                          </m:e>
                        </m:rad>
                      </m:den>
                    </m:f>
                  </m:oMath>
                </a14:m>
                <a:r>
                  <a:rPr lang="de-DE" sz="1200" dirty="0"/>
                  <a:t> - </a:t>
                </a:r>
                <a:r>
                  <a:rPr lang="de-DE" sz="1200" dirty="0" smtClean="0"/>
                  <a:t>Gesetzes aufgeführt. </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200" dirty="0" smtClean="0"/>
                  <a:t>Im Folgenden wird Variante</a:t>
                </a:r>
                <a:r>
                  <a:rPr lang="de-DE" sz="1200" baseline="0" dirty="0" smtClean="0"/>
                  <a:t> 4 vorgeführt, die die ausführlichste Möglichkeit ist. Sie wird durch eine Animation hervorgehoben.</a:t>
                </a:r>
                <a:r>
                  <a:rPr lang="de-DE" sz="1200" dirty="0" smtClean="0"/>
                  <a:t> Variante 5 variiert lediglich</a:t>
                </a:r>
                <a:r>
                  <a:rPr lang="de-DE" sz="1200" baseline="0" dirty="0" smtClean="0"/>
                  <a:t> den Zeitpunkt der Behandlung; die Varianten 1 bis 3 entsprechen Abstufungen mit geringerem Zeitaufwand und u.U. reduzierter kognitiver Durchdringung. </a:t>
                </a:r>
                <a:endParaRPr lang="de-DE" sz="120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endParaRPr lang="de-DE"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de-DE" dirty="0" smtClean="0"/>
                  <a:t>Vermutlich ist das </a:t>
                </a:r>
                <a14:m>
                  <m:oMath xmlns:m="http://schemas.openxmlformats.org/officeDocument/2006/math">
                    <m:f>
                      <m:fPr>
                        <m:ctrlPr>
                          <a:rPr lang="de-DE" sz="2100" i="1" smtClean="0">
                            <a:latin typeface="Cambria Math" panose="02040503050406030204" pitchFamily="18" charset="0"/>
                          </a:rPr>
                        </m:ctrlPr>
                      </m:fPr>
                      <m:num>
                        <m:r>
                          <a:rPr lang="de-DE" sz="2100">
                            <a:latin typeface="Cambria Math" panose="02040503050406030204" pitchFamily="18" charset="0"/>
                          </a:rPr>
                          <m:t>1</m:t>
                        </m:r>
                      </m:num>
                      <m:den>
                        <m:rad>
                          <m:radPr>
                            <m:degHide m:val="on"/>
                            <m:ctrlPr>
                              <a:rPr lang="de-DE" sz="2100" i="1">
                                <a:latin typeface="Cambria Math" panose="02040503050406030204" pitchFamily="18" charset="0"/>
                              </a:rPr>
                            </m:ctrlPr>
                          </m:radPr>
                          <m:deg/>
                          <m:e>
                            <m:r>
                              <a:rPr lang="de-DE" sz="2100">
                                <a:latin typeface="Cambria Math" panose="02040503050406030204" pitchFamily="18" charset="0"/>
                              </a:rPr>
                              <m:t>𝑛</m:t>
                            </m:r>
                          </m:e>
                        </m:rad>
                      </m:den>
                    </m:f>
                  </m:oMath>
                </a14:m>
                <a:r>
                  <a:rPr lang="de-DE" sz="2100" dirty="0"/>
                  <a:t> - </a:t>
                </a:r>
                <a:r>
                  <a:rPr lang="de-DE" sz="2100" dirty="0" smtClean="0"/>
                  <a:t>Gesetz den allermeisten Teilnehmerinnen und Teilnehmern der Fortbildung </a:t>
                </a:r>
                <a:r>
                  <a:rPr lang="de-DE" sz="2100" baseline="0" dirty="0" smtClean="0"/>
                  <a:t>nicht </a:t>
                </a:r>
                <a:r>
                  <a:rPr lang="de-DE" sz="2100" dirty="0" smtClean="0"/>
                  <a:t>bekannt,</a:t>
                </a:r>
                <a:r>
                  <a:rPr lang="de-DE" sz="2100" baseline="0" dirty="0" smtClean="0"/>
                  <a:t> die Sigma-Regeln dagegen schon. Der Zusammenhang zwischen beidem kann hier bereits erwähnt werden, um die Einordnung vorzubereiten. Dies wir im Zusatzmaterial zum Selbststudium ausführlich behandelt – bitte darauf hinweisen!</a:t>
                </a:r>
                <a:endParaRPr lang="de-DE" sz="2100" dirty="0"/>
              </a:p>
              <a:p>
                <a:endParaRPr lang="de-DE" dirty="0"/>
              </a:p>
            </p:txBody>
          </p:sp>
        </mc:Choice>
        <mc:Fallback xmlns="">
          <p:sp>
            <p:nvSpPr>
              <p:cNvPr id="3" name="Notizenplatzhalt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de-DE" dirty="0" smtClean="0"/>
                  <a:t>Vermutlich ist das </a:t>
                </a:r>
                <a:r>
                  <a:rPr lang="de-DE" sz="2100" i="0">
                    <a:latin typeface="Cambria Math" panose="02040503050406030204" pitchFamily="18" charset="0"/>
                  </a:rPr>
                  <a:t>1</a:t>
                </a:r>
                <a:r>
                  <a:rPr lang="de-DE" sz="2100" i="0" smtClean="0">
                    <a:latin typeface="Cambria Math" panose="02040503050406030204" pitchFamily="18" charset="0"/>
                  </a:rPr>
                  <a:t>/</a:t>
                </a:r>
                <a:r>
                  <a:rPr lang="de-DE" sz="2100" i="0">
                    <a:latin typeface="Cambria Math" panose="02040503050406030204" pitchFamily="18" charset="0"/>
                  </a:rPr>
                  <a:t>√</a:t>
                </a:r>
                <a:r>
                  <a:rPr lang="de-DE" sz="2100" i="0">
                    <a:latin typeface="Cambria Math" panose="02040503050406030204" pitchFamily="18" charset="0"/>
                  </a:rPr>
                  <a:t>𝑛</a:t>
                </a:r>
                <a:r>
                  <a:rPr lang="de-DE" sz="2100" dirty="0"/>
                  <a:t> - </a:t>
                </a:r>
                <a:r>
                  <a:rPr lang="de-DE" sz="2100" dirty="0" smtClean="0"/>
                  <a:t>Gesetz den allermeisten Teilnehmerinnen und Teilnehmern der </a:t>
                </a:r>
                <a:r>
                  <a:rPr lang="de-DE" sz="2100" dirty="0" err="1" smtClean="0"/>
                  <a:t>FoBi</a:t>
                </a:r>
                <a:r>
                  <a:rPr lang="de-DE" sz="2100" dirty="0" smtClean="0"/>
                  <a:t> unbekannt,</a:t>
                </a:r>
                <a:r>
                  <a:rPr lang="de-DE" sz="2100" baseline="0" dirty="0" smtClean="0"/>
                  <a:t> die Sigma-Regeln dagegen schon. Der Zusammenhang zwischen beidem kann hier bereits erwähnt werden, um die Einordnung vorzubereiten. Dies wir im Zusatzmaterial zum Selbststudium ausführlich behandelt – bitte darauf hinweisen!</a:t>
                </a:r>
                <a:endParaRPr lang="de-DE" sz="2100" dirty="0"/>
              </a:p>
              <a:p>
                <a:endParaRPr lang="de-DE" dirty="0"/>
              </a:p>
            </p:txBody>
          </p:sp>
        </mc:Fallback>
      </mc:AlternateContent>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904853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t">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10" name="Textplatzhalter 9"/>
          <p:cNvSpPr>
            <a:spLocks noGrp="1"/>
          </p:cNvSpPr>
          <p:nvPr>
            <p:ph type="body" sz="quarter" idx="18" hasCustomPrompt="1"/>
          </p:nvPr>
        </p:nvSpPr>
        <p:spPr>
          <a:xfrm>
            <a:off x="3707904" y="91512"/>
            <a:ext cx="5300492" cy="144016"/>
          </a:xfrm>
        </p:spPr>
        <p:txBody>
          <a:bodyPr/>
          <a:lstStyle>
            <a:lvl1pPr marL="0" marR="0" indent="0" algn="r" defTabSz="914400" rtl="0" eaLnBrk="1" fontAlgn="base" latinLnBrk="0" hangingPunct="1">
              <a:lnSpc>
                <a:spcPct val="100000"/>
              </a:lnSpc>
              <a:spcBef>
                <a:spcPts val="576"/>
              </a:spcBef>
              <a:spcAft>
                <a:spcPts val="600"/>
              </a:spcAft>
              <a:buClr>
                <a:srgbClr val="327A86"/>
              </a:buClr>
              <a:buSzTx/>
              <a:buFont typeface="Wingdings" charset="2"/>
              <a:buNone/>
              <a:tabLst/>
              <a:defRPr sz="1000" baseline="0">
                <a:solidFill>
                  <a:schemeClr val="bg1"/>
                </a:solidFill>
              </a:defRPr>
            </a:lvl1pPr>
          </a:lstStyle>
          <a:p>
            <a:pPr marL="0" marR="0" lvl="0" indent="0" algn="r" defTabSz="914400" rtl="0" eaLnBrk="1" fontAlgn="base" latinLnBrk="0" hangingPunct="1">
              <a:lnSpc>
                <a:spcPct val="100000"/>
              </a:lnSpc>
              <a:spcBef>
                <a:spcPts val="576"/>
              </a:spcBef>
              <a:spcAft>
                <a:spcPts val="600"/>
              </a:spcAft>
              <a:buClr>
                <a:srgbClr val="327A86"/>
              </a:buClr>
              <a:buSzTx/>
              <a:buFont typeface="Wingdings" charset="2"/>
              <a:buNone/>
              <a:tabLst/>
              <a:defRPr/>
            </a:pPr>
            <a:r>
              <a:rPr lang="de-DE" dirty="0" smtClean="0"/>
              <a:t>Fortbildungsbaustein 3 | Genauigkeit Simulationen</a:t>
            </a:r>
          </a:p>
          <a:p>
            <a:pPr lvl="0"/>
            <a:r>
              <a:rPr lang="de-DE" dirty="0" smtClean="0"/>
              <a:t>Evtl</a:t>
            </a:r>
            <a:r>
              <a:rPr lang="de-DE" dirty="0"/>
              <a:t>. Kapitel oder Autor | Kurztitel | Datum</a:t>
            </a:r>
          </a:p>
        </p:txBody>
      </p:sp>
    </p:spTree>
    <p:extLst>
      <p:ext uri="{BB962C8B-B14F-4D97-AF65-F5344CB8AC3E}">
        <p14:creationId xmlns:p14="http://schemas.microsoft.com/office/powerpoint/2010/main" val="983583877"/>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60324092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156521935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6617871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t">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6087174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t">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09203006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t">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25641358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1005247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305842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600" b="1" i="0" u="none" strike="noStrike" kern="0" cap="none" spc="0" normalizeH="0" baseline="0" noProof="0" dirty="0">
                <a:ln>
                  <a:noFill/>
                </a:ln>
                <a:solidFill>
                  <a:srgbClr val="327A86"/>
                </a:solidFill>
                <a:effectLst/>
                <a:uLnTx/>
                <a:uFillTx/>
                <a:latin typeface="Calibri"/>
                <a:ea typeface="ＭＳ Ｐゴシック"/>
                <a:cs typeface="Calibri"/>
              </a:rPr>
              <a:t>Titel ohne Bild</a:t>
            </a: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pic>
            <p:nvPicPr>
              <p:cNvPr id="3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1265137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pic>
            <p:nvPicPr>
              <p:cNvPr id="21" name="Grafik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3" name="Grafik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2897707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1047468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t">
            <a:noAutofit/>
          </a:bodyPr>
          <a:lstStyle/>
          <a:p>
            <a:r>
              <a:rPr lang="de-DE" dirty="0"/>
              <a:t>Titelmasterformat durch Klicken bearbeiten</a:t>
            </a:r>
          </a:p>
        </p:txBody>
      </p:sp>
      <p:sp>
        <p:nvSpPr>
          <p:cNvPr id="6" name="Textplatzhalter 9"/>
          <p:cNvSpPr txBox="1">
            <a:spLocks/>
          </p:cNvSpPr>
          <p:nvPr userDrawn="1"/>
        </p:nvSpPr>
        <p:spPr>
          <a:xfrm>
            <a:off x="3707904" y="44624"/>
            <a:ext cx="5300492" cy="207566"/>
          </a:xfrm>
          <a:prstGeom prst="rect">
            <a:avLst/>
          </a:prstGeom>
        </p:spPr>
        <p:txBody>
          <a:bodyPr/>
          <a:lstStyle>
            <a:lvl1pPr marL="0" marR="0" indent="0" algn="r" defTabSz="914400" rtl="0" eaLnBrk="1" fontAlgn="base" latinLnBrk="0" hangingPunct="1">
              <a:lnSpc>
                <a:spcPct val="100000"/>
              </a:lnSpc>
              <a:spcBef>
                <a:spcPts val="576"/>
              </a:spcBef>
              <a:spcAft>
                <a:spcPts val="600"/>
              </a:spcAft>
              <a:buClr>
                <a:srgbClr val="327A86"/>
              </a:buClr>
              <a:buSzTx/>
              <a:buFont typeface="Wingdings" charset="2"/>
              <a:buNone/>
              <a:tabLst/>
              <a:defRPr sz="1000" baseline="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kern="0" dirty="0" smtClean="0"/>
              <a:t>Fortbildungsbaustein 3 | Genauigkeit von Simulationen</a:t>
            </a:r>
          </a:p>
          <a:p>
            <a:r>
              <a:rPr lang="de-DE" kern="0" dirty="0" smtClean="0"/>
              <a:t>Evtl. Kapitel oder Autor | Kurztitel | Datum</a:t>
            </a:r>
            <a:endParaRPr lang="de-DE" kern="0" dirty="0"/>
          </a:p>
        </p:txBody>
      </p:sp>
    </p:spTree>
    <p:extLst>
      <p:ext uri="{BB962C8B-B14F-4D97-AF65-F5344CB8AC3E}">
        <p14:creationId xmlns:p14="http://schemas.microsoft.com/office/powerpoint/2010/main" val="3122683664"/>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pPr>
              <a:defRPr/>
            </a:pPr>
            <a:endParaRPr lang="de-DE">
              <a:solidFill>
                <a:prstClr val="black"/>
              </a:solidFill>
            </a:endParaRPr>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a:defRPr/>
            </a:pPr>
            <a:r>
              <a:rPr lang="de-DE" dirty="0" smtClean="0">
                <a:solidFill>
                  <a:prstClr val="white"/>
                </a:solidFill>
              </a:rPr>
              <a:t>Zwischenfolien zur Struktur-Transparenz (für Fortbildende)</a:t>
            </a:r>
          </a:p>
        </p:txBody>
      </p:sp>
    </p:spTree>
    <p:extLst>
      <p:ext uri="{BB962C8B-B14F-4D97-AF65-F5344CB8AC3E}">
        <p14:creationId xmlns:p14="http://schemas.microsoft.com/office/powerpoint/2010/main" val="140556782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hyperlink" Target="http://dzlm.de/" TargetMode="External"/><Relationship Id="rId4" Type="http://schemas.openxmlformats.org/officeDocument/2006/relationships/hyperlink" Target="http://creativecommons.org/licenses/by-sa/4.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0.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0.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53.png"/><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60.png"/><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3.pn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4"/>
          <p:cNvSpPr txBox="1">
            <a:spLocks/>
          </p:cNvSpPr>
          <p:nvPr/>
        </p:nvSpPr>
        <p:spPr bwMode="auto">
          <a:xfrm>
            <a:off x="633600" y="5636840"/>
            <a:ext cx="6337919" cy="1320552"/>
          </a:xfrm>
          <a:prstGeom prst="rect">
            <a:avLst/>
          </a:prstGeom>
          <a:noFill/>
          <a:ln w="9525">
            <a:noFill/>
            <a:miter lim="800000"/>
            <a:headEnd/>
            <a:tailEnd/>
          </a:ln>
        </p:spPr>
        <p:txBody>
          <a:bodyPr vert="horz" wrap="square" lIns="108000" tIns="108000" rIns="91440" bIns="10800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Tx/>
              <a:buNone/>
              <a:defRPr sz="2000" baseline="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sz="1800" kern="0" dirty="0" smtClean="0"/>
              <a:t>DZLM Stochastik-Team der Universität Paderborn:</a:t>
            </a:r>
            <a:br>
              <a:rPr lang="de-DE" sz="1800" kern="0" dirty="0" smtClean="0"/>
            </a:br>
            <a:r>
              <a:rPr lang="de-DE" sz="1800" kern="0" dirty="0" smtClean="0"/>
              <a:t>Prof. Dr. Rolf Biehler, Dr. Hauke Friedrich, Dr. Birgit Griese, </a:t>
            </a:r>
            <a:br>
              <a:rPr lang="de-DE" sz="1800" kern="0" dirty="0" smtClean="0"/>
            </a:br>
            <a:r>
              <a:rPr lang="de-DE" sz="1800" kern="0" dirty="0" smtClean="0"/>
              <a:t>Ralf Nieszporek</a:t>
            </a:r>
            <a:endParaRPr lang="de-DE" sz="1800" kern="0" dirty="0"/>
          </a:p>
        </p:txBody>
      </p:sp>
      <mc:AlternateContent xmlns:mc="http://schemas.openxmlformats.org/markup-compatibility/2006" xmlns:a14="http://schemas.microsoft.com/office/drawing/2010/main">
        <mc:Choice Requires="a14">
          <p:sp>
            <p:nvSpPr>
              <p:cNvPr id="10" name="Titel 1"/>
              <p:cNvSpPr txBox="1">
                <a:spLocks/>
              </p:cNvSpPr>
              <p:nvPr/>
            </p:nvSpPr>
            <p:spPr>
              <a:xfrm>
                <a:off x="633600" y="4292024"/>
                <a:ext cx="5882253" cy="1297216"/>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1"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500" kern="0" dirty="0" smtClean="0"/>
                  <a:t>Stochastik kompakt </a:t>
                </a:r>
                <a:br>
                  <a:rPr lang="de-DE" sz="2500" kern="0" dirty="0" smtClean="0"/>
                </a:br>
                <a:r>
                  <a:rPr lang="de-DE" sz="2400" b="0" kern="0" dirty="0" smtClean="0"/>
                  <a:t>Baustein 3: </a:t>
                </a:r>
                <a:r>
                  <a:rPr lang="de-DE" sz="2400" b="0" dirty="0"/>
                  <a:t>Genauigkeit von </a:t>
                </a:r>
                <a:r>
                  <a:rPr lang="de-DE" sz="2400" b="0" dirty="0" smtClean="0"/>
                  <a:t>Simulationen</a:t>
                </a:r>
              </a:p>
              <a:p>
                <a:pPr>
                  <a:spcBef>
                    <a:spcPts val="0"/>
                  </a:spcBef>
                  <a:spcAft>
                    <a:spcPts val="0"/>
                  </a:spcAft>
                </a:pPr>
                <a:r>
                  <a:rPr lang="de-DE" sz="2400" b="0" dirty="0"/>
                  <a:t>Das empirische Gesetz der großen Zahl  </a:t>
                </a:r>
                <a:br>
                  <a:rPr lang="de-DE" sz="2400" b="0" dirty="0"/>
                </a:br>
                <a:r>
                  <a:rPr lang="de-DE" sz="2400" b="0" dirty="0"/>
                  <a:t>und seine Präzisierung, das </a:t>
                </a:r>
                <a14:m>
                  <m:oMath xmlns:m="http://schemas.openxmlformats.org/officeDocument/2006/math">
                    <m:f>
                      <m:fPr>
                        <m:ctrlPr>
                          <a:rPr lang="de-DE" sz="2400" b="0" i="1">
                            <a:latin typeface="Cambria Math" panose="02040503050406030204" pitchFamily="18" charset="0"/>
                          </a:rPr>
                        </m:ctrlPr>
                      </m:fPr>
                      <m:num>
                        <m:r>
                          <a:rPr lang="de-DE" sz="2400" b="0" i="1">
                            <a:latin typeface="Cambria Math" panose="02040503050406030204" pitchFamily="18" charset="0"/>
                          </a:rPr>
                          <m:t>1</m:t>
                        </m:r>
                      </m:num>
                      <m:den>
                        <m:rad>
                          <m:radPr>
                            <m:degHide m:val="on"/>
                            <m:ctrlPr>
                              <a:rPr lang="de-DE" sz="2400" b="0" i="1">
                                <a:latin typeface="Cambria Math" panose="02040503050406030204" pitchFamily="18" charset="0"/>
                              </a:rPr>
                            </m:ctrlPr>
                          </m:radPr>
                          <m:deg/>
                          <m:e>
                            <m:r>
                              <a:rPr lang="de-DE" sz="2400" b="0" i="1">
                                <a:latin typeface="Cambria Math" panose="02040503050406030204" pitchFamily="18" charset="0"/>
                              </a:rPr>
                              <m:t>𝑛</m:t>
                            </m:r>
                          </m:e>
                        </m:rad>
                      </m:den>
                    </m:f>
                  </m:oMath>
                </a14:m>
                <a:r>
                  <a:rPr lang="de-DE" sz="2400" b="0" dirty="0"/>
                  <a:t>-Gesetz</a:t>
                </a:r>
              </a:p>
              <a:p>
                <a:endParaRPr lang="de-DE" sz="2400" b="0" kern="0" dirty="0"/>
              </a:p>
            </p:txBody>
          </p:sp>
        </mc:Choice>
        <mc:Fallback xmlns="">
          <p:sp>
            <p:nvSpPr>
              <p:cNvPr id="10" name="Titel 1"/>
              <p:cNvSpPr txBox="1">
                <a:spLocks noRot="1" noChangeAspect="1" noMove="1" noResize="1" noEditPoints="1" noAdjustHandles="1" noChangeArrowheads="1" noChangeShapeType="1" noTextEdit="1"/>
              </p:cNvSpPr>
              <p:nvPr/>
            </p:nvSpPr>
            <p:spPr>
              <a:xfrm>
                <a:off x="633600" y="4292024"/>
                <a:ext cx="5882253" cy="1297216"/>
              </a:xfrm>
              <a:prstGeom prst="rect">
                <a:avLst/>
              </a:prstGeom>
              <a:blipFill rotWithShape="0">
                <a:blip r:embed="rId6"/>
                <a:stretch>
                  <a:fillRect l="-1762" t="-35211" b="-5634"/>
                </a:stretch>
              </a:blipFill>
            </p:spPr>
            <p:txBody>
              <a:bodyPr/>
              <a:lstStyle/>
              <a:p>
                <a:r>
                  <a:rPr lang="de-DE">
                    <a:noFill/>
                  </a:rPr>
                  <a:t> </a:t>
                </a:r>
              </a:p>
            </p:txBody>
          </p:sp>
        </mc:Fallback>
      </mc:AlternateContent>
      <p:pic>
        <p:nvPicPr>
          <p:cNvPr id="4" name="Bildplatzhalter 3"/>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26966" b="26966"/>
          <a:stretch>
            <a:fillRect/>
          </a:stretch>
        </p:blipFill>
        <p:spPr/>
      </p:pic>
    </p:spTree>
    <p:extLst>
      <p:ext uri="{BB962C8B-B14F-4D97-AF65-F5344CB8AC3E}">
        <p14:creationId xmlns:p14="http://schemas.microsoft.com/office/powerpoint/2010/main" val="2633949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normAutofit/>
              </a:bodyPr>
              <a:lstStyle/>
              <a:p>
                <a:pPr marL="457200" indent="-457200">
                  <a:buClr>
                    <a:schemeClr val="accent1"/>
                  </a:buClr>
                  <a:buFont typeface="+mj-lt"/>
                  <a:buAutoNum type="arabicPeriod"/>
                </a:pPr>
                <a:r>
                  <a:rPr lang="de-DE" sz="2000" dirty="0" smtClean="0"/>
                  <a:t>Mitteilen von Faustregel für Prognosen von relativen Häufigkeiten nach ersten Erfahrungen mit Simulationen</a:t>
                </a:r>
              </a:p>
              <a:p>
                <a:pPr marL="685800" lvl="1">
                  <a:buClr>
                    <a:schemeClr val="accent1"/>
                  </a:buClr>
                </a:pPr>
                <a:r>
                  <a:rPr lang="de-DE" sz="2000" dirty="0" smtClean="0"/>
                  <a:t>Faustregel für Standard-Stichprobengrößen</a:t>
                </a:r>
              </a:p>
              <a:p>
                <a:pPr marL="685800" lvl="1">
                  <a:buClr>
                    <a:schemeClr val="accent1"/>
                  </a:buClr>
                </a:pPr>
                <a:r>
                  <a:rPr lang="de-DE" sz="2000" dirty="0" smtClean="0"/>
                  <a:t>Verallgemeinerung als  </a:t>
                </a:r>
                <a14:m>
                  <m:oMath xmlns:m="http://schemas.openxmlformats.org/officeDocument/2006/math">
                    <m:f>
                      <m:fPr>
                        <m:ctrlPr>
                          <a:rPr lang="de-DE" sz="2000" i="1">
                            <a:latin typeface="Cambria Math" panose="02040503050406030204" pitchFamily="18" charset="0"/>
                          </a:rPr>
                        </m:ctrlPr>
                      </m:fPr>
                      <m:num>
                        <m:r>
                          <a:rPr lang="de-DE" sz="2000">
                            <a:latin typeface="Cambria Math" panose="02040503050406030204" pitchFamily="18" charset="0"/>
                          </a:rPr>
                          <m:t>1</m:t>
                        </m:r>
                      </m:num>
                      <m:den>
                        <m:rad>
                          <m:radPr>
                            <m:degHide m:val="on"/>
                            <m:ctrlPr>
                              <a:rPr lang="de-DE" sz="2000" i="1">
                                <a:latin typeface="Cambria Math" panose="02040503050406030204" pitchFamily="18" charset="0"/>
                              </a:rPr>
                            </m:ctrlPr>
                          </m:radPr>
                          <m:deg/>
                          <m:e>
                            <m:r>
                              <a:rPr lang="de-DE" sz="2000">
                                <a:latin typeface="Cambria Math" panose="02040503050406030204" pitchFamily="18" charset="0"/>
                              </a:rPr>
                              <m:t>𝑛</m:t>
                            </m:r>
                          </m:e>
                        </m:rad>
                      </m:den>
                    </m:f>
                  </m:oMath>
                </a14:m>
                <a:r>
                  <a:rPr lang="de-DE" sz="2000" dirty="0"/>
                  <a:t> - </a:t>
                </a:r>
                <a:r>
                  <a:rPr lang="de-DE" sz="2000" dirty="0" smtClean="0"/>
                  <a:t>Gesetz</a:t>
                </a:r>
                <a:endParaRPr lang="de-DE" sz="2000" dirty="0"/>
              </a:p>
              <a:p>
                <a:pPr marL="457200" indent="-457200">
                  <a:buClr>
                    <a:schemeClr val="accent1"/>
                  </a:buClr>
                  <a:buFont typeface="+mj-lt"/>
                  <a:buAutoNum type="arabicPeriod"/>
                </a:pPr>
                <a:r>
                  <a:rPr lang="de-DE" sz="2000" dirty="0" smtClean="0"/>
                  <a:t>Exemplarisches </a:t>
                </a:r>
                <a:r>
                  <a:rPr lang="de-DE" sz="2000" dirty="0" err="1" smtClean="0"/>
                  <a:t>Verständlichmachen</a:t>
                </a:r>
                <a:r>
                  <a:rPr lang="de-DE" sz="2000" dirty="0" smtClean="0"/>
                  <a:t> der Bedeutung der Faustregel, Aufbau von Grundvorstellungen zu den zugrundeliegenden Verteilungen</a:t>
                </a:r>
              </a:p>
              <a:p>
                <a:pPr marL="685800" lvl="1">
                  <a:buClr>
                    <a:schemeClr val="accent1"/>
                  </a:buClr>
                </a:pPr>
                <a:r>
                  <a:rPr lang="de-DE" sz="2000" dirty="0" smtClean="0"/>
                  <a:t>Lehrerdemonstration</a:t>
                </a:r>
              </a:p>
              <a:p>
                <a:pPr marL="685800" lvl="1">
                  <a:buClr>
                    <a:schemeClr val="accent1"/>
                  </a:buClr>
                </a:pPr>
                <a:r>
                  <a:rPr lang="de-DE" sz="2000" dirty="0" err="1" smtClean="0"/>
                  <a:t>SchülerInnen</a:t>
                </a:r>
                <a:r>
                  <a:rPr lang="de-DE" sz="2000" dirty="0" smtClean="0"/>
                  <a:t> </a:t>
                </a:r>
                <a:r>
                  <a:rPr lang="de-DE" sz="2000" dirty="0"/>
                  <a:t>i</a:t>
                </a:r>
                <a:r>
                  <a:rPr lang="de-DE" sz="2000" dirty="0" smtClean="0"/>
                  <a:t>nterpretieren exemplarische Graphiken</a:t>
                </a:r>
              </a:p>
              <a:p>
                <a:pPr marL="457200" indent="-457200">
                  <a:buClr>
                    <a:schemeClr val="accent1"/>
                  </a:buClr>
                  <a:buFont typeface="+mj-lt"/>
                  <a:buAutoNum type="arabicPeriod"/>
                </a:pPr>
                <a:r>
                  <a:rPr lang="de-DE" sz="2000" dirty="0" smtClean="0"/>
                  <a:t>Umkehrung der Faustregel für Schätzungen von Wahrscheinlichkeiten</a:t>
                </a:r>
              </a:p>
              <a:p>
                <a:pPr marL="457200" indent="-457200">
                  <a:buClr>
                    <a:schemeClr val="accent1"/>
                  </a:buClr>
                  <a:buFont typeface="+mj-lt"/>
                  <a:buAutoNum type="arabicPeriod"/>
                </a:pPr>
                <a:r>
                  <a:rPr lang="de-DE" sz="2000" dirty="0" smtClean="0"/>
                  <a:t>Ausführliche Erarbeitung des </a:t>
                </a:r>
                <a14:m>
                  <m:oMath xmlns:m="http://schemas.openxmlformats.org/officeDocument/2006/math">
                    <m:f>
                      <m:fPr>
                        <m:ctrlPr>
                          <a:rPr lang="de-DE" sz="2000" i="1" smtClean="0">
                            <a:latin typeface="Cambria Math" panose="02040503050406030204" pitchFamily="18" charset="0"/>
                          </a:rPr>
                        </m:ctrlPr>
                      </m:fPr>
                      <m:num>
                        <m:r>
                          <a:rPr lang="de-DE" sz="2000" b="0" i="1" smtClean="0">
                            <a:latin typeface="Cambria Math" charset="0"/>
                          </a:rPr>
                          <m:t>1</m:t>
                        </m:r>
                      </m:num>
                      <m:den>
                        <m:rad>
                          <m:radPr>
                            <m:degHide m:val="on"/>
                            <m:ctrlPr>
                              <a:rPr lang="de-DE" sz="2000" i="1" smtClean="0">
                                <a:latin typeface="Cambria Math" panose="02040503050406030204" pitchFamily="18" charset="0"/>
                              </a:rPr>
                            </m:ctrlPr>
                          </m:radPr>
                          <m:deg/>
                          <m:e>
                            <m:r>
                              <a:rPr lang="de-DE" sz="2000" b="0" i="1" smtClean="0">
                                <a:latin typeface="Cambria Math" charset="0"/>
                              </a:rPr>
                              <m:t>𝑛</m:t>
                            </m:r>
                          </m:e>
                        </m:rad>
                      </m:den>
                    </m:f>
                  </m:oMath>
                </a14:m>
                <a:r>
                  <a:rPr lang="de-DE" sz="2000" dirty="0" smtClean="0"/>
                  <a:t> - Gesetzes durch Simulation</a:t>
                </a:r>
              </a:p>
              <a:p>
                <a:pPr marL="457200" indent="-457200">
                  <a:buClr>
                    <a:schemeClr val="accent1"/>
                  </a:buClr>
                  <a:buFont typeface="+mj-lt"/>
                  <a:buAutoNum type="arabicPeriod"/>
                </a:pPr>
                <a:r>
                  <a:rPr lang="de-DE" sz="2000" dirty="0"/>
                  <a:t>Erarbeitung </a:t>
                </a:r>
                <a:r>
                  <a:rPr lang="de-DE" sz="2000" dirty="0" smtClean="0"/>
                  <a:t>(oder mathematische Vertiefung) des </a:t>
                </a:r>
                <a14:m>
                  <m:oMath xmlns:m="http://schemas.openxmlformats.org/officeDocument/2006/math">
                    <m:f>
                      <m:fPr>
                        <m:ctrlPr>
                          <a:rPr lang="de-DE" sz="2000" i="1">
                            <a:latin typeface="Cambria Math" panose="02040503050406030204" pitchFamily="18" charset="0"/>
                          </a:rPr>
                        </m:ctrlPr>
                      </m:fPr>
                      <m:num>
                        <m:r>
                          <a:rPr lang="de-DE" sz="2000" i="1">
                            <a:latin typeface="Cambria Math" charset="0"/>
                          </a:rPr>
                          <m:t>1</m:t>
                        </m:r>
                      </m:num>
                      <m:den>
                        <m:rad>
                          <m:radPr>
                            <m:degHide m:val="on"/>
                            <m:ctrlPr>
                              <a:rPr lang="de-DE" sz="2000" i="1">
                                <a:latin typeface="Cambria Math" panose="02040503050406030204" pitchFamily="18" charset="0"/>
                              </a:rPr>
                            </m:ctrlPr>
                          </m:radPr>
                          <m:deg/>
                          <m:e>
                            <m:r>
                              <a:rPr lang="de-DE" sz="2000" i="1">
                                <a:latin typeface="Cambria Math" charset="0"/>
                              </a:rPr>
                              <m:t>𝑛</m:t>
                            </m:r>
                          </m:e>
                        </m:rad>
                      </m:den>
                    </m:f>
                  </m:oMath>
                </a14:m>
                <a:r>
                  <a:rPr lang="de-DE" sz="2000" dirty="0"/>
                  <a:t> - </a:t>
                </a:r>
                <a:r>
                  <a:rPr lang="de-DE" sz="2000" dirty="0" smtClean="0"/>
                  <a:t>Gesetzes nach Behandlung der Binomialverteilung</a:t>
                </a:r>
                <a:endParaRPr lang="de-DE" sz="2000"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695" r="-1302" b="-1469"/>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 name="Titel 1"/>
              <p:cNvSpPr>
                <a:spLocks noGrp="1"/>
              </p:cNvSpPr>
              <p:nvPr>
                <p:ph type="title"/>
              </p:nvPr>
            </p:nvSpPr>
            <p:spPr/>
            <p:txBody>
              <a:bodyPr>
                <a:normAutofit fontScale="90000"/>
              </a:bodyPr>
              <a:lstStyle/>
              <a:p>
                <a:r>
                  <a:rPr lang="de-DE" dirty="0" smtClean="0"/>
                  <a:t>Mögliche Varianten zur Behandlung des </a:t>
                </a:r>
                <a14:m>
                  <m:oMath xmlns:m="http://schemas.openxmlformats.org/officeDocument/2006/math">
                    <m:f>
                      <m:fPr>
                        <m:ctrlPr>
                          <a:rPr lang="de-DE" i="1">
                            <a:latin typeface="Cambria Math" panose="02040503050406030204" pitchFamily="18" charset="0"/>
                          </a:rPr>
                        </m:ctrlPr>
                      </m:fPr>
                      <m:num>
                        <m:r>
                          <a:rPr lang="de-DE">
                            <a:latin typeface="Cambria Math" panose="02040503050406030204" pitchFamily="18" charset="0"/>
                          </a:rPr>
                          <m:t>1</m:t>
                        </m:r>
                      </m:num>
                      <m:den>
                        <m:rad>
                          <m:radPr>
                            <m:degHide m:val="on"/>
                            <m:ctrlPr>
                              <a:rPr lang="de-DE" i="1">
                                <a:latin typeface="Cambria Math" panose="02040503050406030204" pitchFamily="18" charset="0"/>
                              </a:rPr>
                            </m:ctrlPr>
                          </m:radPr>
                          <m:deg/>
                          <m:e>
                            <m:r>
                              <a:rPr lang="de-DE">
                                <a:latin typeface="Cambria Math" panose="02040503050406030204" pitchFamily="18" charset="0"/>
                              </a:rPr>
                              <m:t>𝑛</m:t>
                            </m:r>
                          </m:e>
                        </m:rad>
                      </m:den>
                    </m:f>
                  </m:oMath>
                </a14:m>
                <a:r>
                  <a:rPr lang="de-DE" dirty="0"/>
                  <a:t> - </a:t>
                </a:r>
                <a:r>
                  <a:rPr lang="de-DE" dirty="0" smtClean="0"/>
                  <a:t>Gesetzes </a:t>
                </a:r>
                <a:endParaRPr lang="de-DE" dirty="0"/>
              </a:p>
            </p:txBody>
          </p:sp>
        </mc:Choice>
        <mc:Fallback xmlns="">
          <p:sp>
            <p:nvSpPr>
              <p:cNvPr id="2" name="Titel 1"/>
              <p:cNvSpPr>
                <a:spLocks noGrp="1" noRot="1" noChangeAspect="1" noMove="1" noResize="1" noEditPoints="1" noAdjustHandles="1" noChangeArrowheads="1" noChangeShapeType="1" noTextEdit="1"/>
              </p:cNvSpPr>
              <p:nvPr>
                <p:ph type="title"/>
              </p:nvPr>
            </p:nvSpPr>
            <p:spPr>
              <a:blipFill>
                <a:blip r:embed="rId4"/>
                <a:stretch>
                  <a:fillRect l="-1158" t="-12500" b="-25000"/>
                </a:stretch>
              </a:blipFill>
            </p:spPr>
            <p:txBody>
              <a:bodyPr/>
              <a:lstStyle/>
              <a:p>
                <a:r>
                  <a:rPr lang="de-DE">
                    <a:noFill/>
                  </a:rPr>
                  <a:t> </a:t>
                </a:r>
              </a:p>
            </p:txBody>
          </p:sp>
        </mc:Fallback>
      </mc:AlternateContent>
    </p:spTree>
    <p:extLst>
      <p:ext uri="{BB962C8B-B14F-4D97-AF65-F5344CB8AC3E}">
        <p14:creationId xmlns:p14="http://schemas.microsoft.com/office/powerpoint/2010/main" val="64429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7" end="7"/>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396552" y="1815020"/>
            <a:ext cx="6840760" cy="122413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mc:AlternateContent xmlns:mc="http://schemas.openxmlformats.org/markup-compatibility/2006" xmlns:a14="http://schemas.microsoft.com/office/drawing/2010/main">
        <mc:Choice Requires="a14">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Das Gesetz der großen Zahl</a:t>
                </a:r>
                <a:endParaRPr lang="de-DE" sz="2500" dirty="0"/>
              </a:p>
              <a:p>
                <a:pPr marL="514350" indent="-514350">
                  <a:buClr>
                    <a:srgbClr val="327A86"/>
                  </a:buClr>
                  <a:buAutoNum type="arabicPeriod"/>
                </a:pPr>
                <a:r>
                  <a:rPr lang="de-DE" sz="2500" dirty="0" smtClean="0">
                    <a:solidFill>
                      <a:srgbClr val="327A86"/>
                    </a:solidFill>
                  </a:rPr>
                  <a:t>Erkundungen mit </a:t>
                </a:r>
                <a:r>
                  <a:rPr lang="de-DE" sz="2500" dirty="0" err="1" smtClean="0">
                    <a:solidFill>
                      <a:srgbClr val="327A86"/>
                    </a:solidFill>
                  </a:rPr>
                  <a:t>GeoGebra</a:t>
                </a:r>
                <a:r>
                  <a:rPr lang="de-DE" sz="2500" dirty="0" smtClean="0">
                    <a:solidFill>
                      <a:srgbClr val="327A86"/>
                    </a:solidFill>
                  </a:rPr>
                  <a:t>-Dateien 		</a:t>
                </a:r>
                <a:br>
                  <a:rPr lang="de-DE" sz="2500" dirty="0" smtClean="0">
                    <a:solidFill>
                      <a:srgbClr val="327A86"/>
                    </a:solidFill>
                  </a:rPr>
                </a:br>
                <a:r>
                  <a:rPr lang="de-DE" sz="2500" dirty="0" smtClean="0">
                    <a:solidFill>
                      <a:srgbClr val="327A86"/>
                    </a:solidFill>
                  </a:rPr>
                  <a:t>(</a:t>
                </a:r>
                <a14:m>
                  <m:oMath xmlns:m="http://schemas.openxmlformats.org/officeDocument/2006/math">
                    <m:r>
                      <a:rPr lang="de-DE" sz="2400">
                        <a:solidFill>
                          <a:srgbClr val="327A86"/>
                        </a:solidFill>
                        <a:latin typeface="Cambria Math" panose="02040503050406030204" pitchFamily="18" charset="0"/>
                      </a:rPr>
                      <m:t> </m:t>
                    </m:r>
                    <m:f>
                      <m:fPr>
                        <m:ctrlPr>
                          <a:rPr lang="de-DE" sz="2400" i="1">
                            <a:solidFill>
                              <a:srgbClr val="327A86"/>
                            </a:solidFill>
                            <a:latin typeface="Cambria Math" panose="02040503050406030204" pitchFamily="18" charset="0"/>
                          </a:rPr>
                        </m:ctrlPr>
                      </m:fPr>
                      <m:num>
                        <m:r>
                          <a:rPr lang="de-DE" sz="2400">
                            <a:solidFill>
                              <a:srgbClr val="327A86"/>
                            </a:solidFill>
                            <a:latin typeface="Cambria Math" panose="02040503050406030204" pitchFamily="18" charset="0"/>
                          </a:rPr>
                          <m:t>𝟏</m:t>
                        </m:r>
                      </m:num>
                      <m:den>
                        <m:rad>
                          <m:radPr>
                            <m:degHide m:val="on"/>
                            <m:ctrlPr>
                              <a:rPr lang="de-DE" sz="2400" i="1">
                                <a:solidFill>
                                  <a:srgbClr val="327A86"/>
                                </a:solidFill>
                                <a:latin typeface="Cambria Math" panose="02040503050406030204" pitchFamily="18" charset="0"/>
                              </a:rPr>
                            </m:ctrlPr>
                          </m:radPr>
                          <m:deg/>
                          <m:e>
                            <m:r>
                              <a:rPr lang="de-DE" sz="2400">
                                <a:solidFill>
                                  <a:srgbClr val="327A86"/>
                                </a:solidFill>
                                <a:latin typeface="Cambria Math" panose="02040503050406030204" pitchFamily="18" charset="0"/>
                              </a:rPr>
                              <m:t>𝒏</m:t>
                            </m:r>
                          </m:e>
                        </m:rad>
                      </m:den>
                    </m:f>
                    <m:r>
                      <a:rPr lang="de-DE" sz="2400">
                        <a:solidFill>
                          <a:srgbClr val="327A86"/>
                        </a:solidFill>
                        <a:latin typeface="Cambria Math" panose="02040503050406030204" pitchFamily="18" charset="0"/>
                      </a:rPr>
                      <m:t> </m:t>
                    </m:r>
                  </m:oMath>
                </a14:m>
                <a:r>
                  <a:rPr lang="de-DE" sz="2500" dirty="0">
                    <a:solidFill>
                      <a:srgbClr val="327A86"/>
                    </a:solidFill>
                  </a:rPr>
                  <a:t>- </a:t>
                </a:r>
                <a:r>
                  <a:rPr lang="de-DE" sz="2500" dirty="0" smtClean="0">
                    <a:solidFill>
                      <a:srgbClr val="327A86"/>
                    </a:solidFill>
                  </a:rPr>
                  <a:t>Gesetz)</a:t>
                </a:r>
                <a:endParaRPr lang="de-DE" sz="2500" dirty="0">
                  <a:solidFill>
                    <a:srgbClr val="327A86"/>
                  </a:solidFill>
                </a:endParaRPr>
              </a:p>
              <a:p>
                <a:pPr marL="514350" indent="-514350">
                  <a:buClr>
                    <a:srgbClr val="327A86"/>
                  </a:buClr>
                  <a:buAutoNum type="arabicPeriod"/>
                </a:pPr>
                <a:r>
                  <a:rPr lang="de-DE" sz="2500" dirty="0" smtClean="0"/>
                  <a:t>Wahrscheinlichkeiten schätzen</a:t>
                </a:r>
              </a:p>
              <a:p>
                <a:pPr marL="514350" indent="-514350">
                  <a:buClr>
                    <a:srgbClr val="327A86"/>
                  </a:buClr>
                  <a:buAutoNum type="arabicPeriod"/>
                </a:pPr>
                <a:r>
                  <a:rPr lang="de-DE" sz="2500" dirty="0"/>
                  <a:t>Vertiefung und Reflexion</a:t>
                </a:r>
              </a:p>
            </p:txBody>
          </p:sp>
        </mc:Choice>
        <mc:Fallback xmlns="">
          <p:sp>
            <p:nvSpPr>
              <p:cNvPr id="9" name="Inhaltsplatzhalter 8"/>
              <p:cNvSpPr>
                <a:spLocks noGrp="1" noRot="1" noChangeAspect="1" noMove="1" noResize="1" noEditPoints="1" noAdjustHandles="1" noChangeArrowheads="1" noChangeShapeType="1" noTextEdit="1"/>
              </p:cNvSpPr>
              <p:nvPr>
                <p:ph idx="1"/>
              </p:nvPr>
            </p:nvSpPr>
            <p:spPr>
              <a:blipFill rotWithShape="0">
                <a:blip r:embed="rId3"/>
                <a:stretch>
                  <a:fillRect l="-1085" t="-1827"/>
                </a:stretch>
              </a:blipFill>
            </p:spPr>
            <p:txBody>
              <a:bodyPr/>
              <a:lstStyle/>
              <a:p>
                <a:r>
                  <a:rPr lang="de-DE">
                    <a:noFill/>
                  </a:rPr>
                  <a:t> </a:t>
                </a:r>
              </a:p>
            </p:txBody>
          </p:sp>
        </mc:Fallback>
      </mc:AlternateContent>
    </p:spTree>
    <p:extLst>
      <p:ext uri="{BB962C8B-B14F-4D97-AF65-F5344CB8AC3E}">
        <p14:creationId xmlns:p14="http://schemas.microsoft.com/office/powerpoint/2010/main" val="3034868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Inhaltsplatzhalter 2"/>
              <p:cNvSpPr>
                <a:spLocks noGrp="1"/>
              </p:cNvSpPr>
              <p:nvPr>
                <p:ph idx="1"/>
              </p:nvPr>
            </p:nvSpPr>
            <p:spPr/>
            <p:txBody>
              <a:bodyPr>
                <a:normAutofit/>
              </a:bodyPr>
              <a:lstStyle/>
              <a:p>
                <a:pPr marL="0" indent="0">
                  <a:buNone/>
                </a:pPr>
                <a:r>
                  <a:rPr lang="de-DE" sz="2200" b="1" dirty="0" smtClean="0"/>
                  <a:t>Wie stark schwankt die relative Häufigkeit für „Kopf” um die Wahrscheinlichkeit </a:t>
                </a:r>
                <a14:m>
                  <m:oMath xmlns:m="http://schemas.openxmlformats.org/officeDocument/2006/math">
                    <m:r>
                      <a:rPr lang="de-DE" sz="2200" b="1" i="1" smtClean="0">
                        <a:latin typeface="Cambria Math" panose="02040503050406030204" pitchFamily="18" charset="0"/>
                      </a:rPr>
                      <m:t>𝒑</m:t>
                    </m:r>
                    <m:r>
                      <a:rPr lang="de-DE" sz="2200" b="1" i="1" smtClean="0">
                        <a:latin typeface="Cambria Math" panose="02040503050406030204" pitchFamily="18" charset="0"/>
                      </a:rPr>
                      <m:t>=</m:t>
                    </m:r>
                    <m:r>
                      <a:rPr lang="de-DE" sz="2200" b="1" i="1" smtClean="0">
                        <a:latin typeface="Cambria Math" panose="02040503050406030204" pitchFamily="18" charset="0"/>
                      </a:rPr>
                      <m:t>𝟎</m:t>
                    </m:r>
                    <m:r>
                      <a:rPr lang="de-DE" sz="2200" b="1" i="1" smtClean="0">
                        <a:latin typeface="Cambria Math" panose="02040503050406030204" pitchFamily="18" charset="0"/>
                      </a:rPr>
                      <m:t>,</m:t>
                    </m:r>
                    <m:r>
                      <a:rPr lang="de-DE" sz="2200" b="1" i="1" smtClean="0">
                        <a:latin typeface="Cambria Math" panose="02040503050406030204" pitchFamily="18" charset="0"/>
                      </a:rPr>
                      <m:t>𝟓</m:t>
                    </m:r>
                  </m:oMath>
                </a14:m>
                <a:r>
                  <a:rPr lang="de-DE" sz="2200" b="1" dirty="0" smtClean="0"/>
                  <a:t> bei Stichprobengrößen von </a:t>
                </a:r>
                <a:r>
                  <a:rPr lang="de-DE" sz="2200" b="1" i="1" dirty="0" smtClean="0">
                    <a:latin typeface="Cambria Math" panose="02040503050406030204" pitchFamily="18" charset="0"/>
                  </a:rPr>
                  <a:t/>
                </a:r>
                <a:br>
                  <a:rPr lang="de-DE" sz="2200" b="1" i="1" dirty="0" smtClean="0">
                    <a:latin typeface="Cambria Math" panose="02040503050406030204" pitchFamily="18" charset="0"/>
                  </a:rPr>
                </a:br>
                <a14:m>
                  <m:oMath xmlns:m="http://schemas.openxmlformats.org/officeDocument/2006/math">
                    <m:r>
                      <a:rPr lang="de-DE" sz="2200" b="1" i="1" smtClean="0">
                        <a:latin typeface="Cambria Math" panose="02040503050406030204" pitchFamily="18" charset="0"/>
                      </a:rPr>
                      <m:t>𝒏</m:t>
                    </m:r>
                    <m:r>
                      <a:rPr lang="de-DE" sz="2200" b="1" i="1" smtClean="0">
                        <a:latin typeface="Cambria Math" panose="02040503050406030204" pitchFamily="18" charset="0"/>
                      </a:rPr>
                      <m:t>=</m:t>
                    </m:r>
                    <m:r>
                      <a:rPr lang="de-DE" sz="2200" b="1" i="1" smtClean="0">
                        <a:latin typeface="Cambria Math" panose="02040503050406030204" pitchFamily="18" charset="0"/>
                      </a:rPr>
                      <m:t>𝟏𝟎𝟎</m:t>
                    </m:r>
                    <m:r>
                      <a:rPr lang="de-DE" sz="2200" b="1" i="1" smtClean="0">
                        <a:latin typeface="Cambria Math" panose="02040503050406030204" pitchFamily="18" charset="0"/>
                      </a:rPr>
                      <m:t>, </m:t>
                    </m:r>
                    <m:r>
                      <a:rPr lang="de-DE" sz="2200" b="1" i="1" smtClean="0">
                        <a:latin typeface="Cambria Math" panose="02040503050406030204" pitchFamily="18" charset="0"/>
                      </a:rPr>
                      <m:t>𝟒𝟎𝟎</m:t>
                    </m:r>
                  </m:oMath>
                </a14:m>
                <a:r>
                  <a:rPr lang="de-DE" sz="2200" b="1" dirty="0" smtClean="0"/>
                  <a:t>?</a:t>
                </a:r>
              </a:p>
              <a:p>
                <a:pPr>
                  <a:buClr>
                    <a:schemeClr val="accent1"/>
                  </a:buClr>
                </a:pPr>
                <a:r>
                  <a:rPr lang="de-DE" dirty="0" smtClean="0"/>
                  <a:t>Vorfrage für die </a:t>
                </a:r>
                <a:r>
                  <a:rPr lang="de-DE" dirty="0" smtClean="0"/>
                  <a:t>Schülerinnen und Schüler</a:t>
                </a:r>
                <a:r>
                  <a:rPr lang="de-DE" dirty="0" smtClean="0"/>
                  <a:t>: </a:t>
                </a:r>
                <a:r>
                  <a:rPr lang="de-DE" dirty="0" smtClean="0"/>
                  <a:t>Was ist prinzipiell möglich?</a:t>
                </a:r>
              </a:p>
              <a:p>
                <a:pPr lvl="1">
                  <a:buClr>
                    <a:schemeClr val="accent1"/>
                  </a:buClr>
                </a:pPr>
                <a:r>
                  <a:rPr lang="de-DE" sz="2000" dirty="0" smtClean="0"/>
                  <a:t>Möglich sind </a:t>
                </a:r>
                <a:r>
                  <a:rPr lang="de-DE" sz="2000" dirty="0"/>
                  <a:t>z</a:t>
                </a:r>
                <a:r>
                  <a:rPr lang="de-DE" sz="2000" dirty="0" smtClean="0"/>
                  <a:t>. B. bei </a:t>
                </a:r>
                <a14:m>
                  <m:oMath xmlns:m="http://schemas.openxmlformats.org/officeDocument/2006/math">
                    <m:r>
                      <a:rPr lang="de-DE" sz="2000" i="1" smtClean="0">
                        <a:latin typeface="Cambria Math" panose="02040503050406030204" pitchFamily="18" charset="0"/>
                      </a:rPr>
                      <m:t>𝑛</m:t>
                    </m:r>
                    <m:r>
                      <a:rPr lang="de-DE" sz="2000" i="1" smtClean="0">
                        <a:latin typeface="Cambria Math" panose="02040503050406030204" pitchFamily="18" charset="0"/>
                      </a:rPr>
                      <m:t> = 100</m:t>
                    </m:r>
                  </m:oMath>
                </a14:m>
                <a:r>
                  <a:rPr lang="de-DE" sz="2000" dirty="0" smtClean="0"/>
                  <a:t> alle Brüche </a:t>
                </a:r>
                <a14:m>
                  <m:oMath xmlns:m="http://schemas.openxmlformats.org/officeDocument/2006/math">
                    <m:f>
                      <m:fPr>
                        <m:ctrlPr>
                          <a:rPr lang="de-DE" sz="2000" i="1" dirty="0" smtClean="0">
                            <a:latin typeface="Cambria Math" panose="02040503050406030204" pitchFamily="18" charset="0"/>
                          </a:rPr>
                        </m:ctrlPr>
                      </m:fPr>
                      <m:num>
                        <m:r>
                          <a:rPr lang="de-DE" sz="2000" b="0" i="1" dirty="0" smtClean="0">
                            <a:latin typeface="Cambria Math" panose="02040503050406030204" pitchFamily="18" charset="0"/>
                          </a:rPr>
                          <m:t>0</m:t>
                        </m:r>
                      </m:num>
                      <m:den>
                        <m:r>
                          <a:rPr lang="de-DE" sz="2000" b="0" i="1" dirty="0" smtClean="0">
                            <a:latin typeface="Cambria Math" panose="02040503050406030204" pitchFamily="18" charset="0"/>
                          </a:rPr>
                          <m:t>100</m:t>
                        </m:r>
                      </m:den>
                    </m:f>
                  </m:oMath>
                </a14:m>
                <a:r>
                  <a:rPr lang="de-DE" sz="2000" dirty="0" smtClean="0"/>
                  <a:t>; </a:t>
                </a:r>
                <a14:m>
                  <m:oMath xmlns:m="http://schemas.openxmlformats.org/officeDocument/2006/math">
                    <m:f>
                      <m:fPr>
                        <m:ctrlPr>
                          <a:rPr lang="de-DE" sz="2000" i="1" dirty="0" smtClean="0">
                            <a:latin typeface="Cambria Math" panose="02040503050406030204" pitchFamily="18" charset="0"/>
                          </a:rPr>
                        </m:ctrlPr>
                      </m:fPr>
                      <m:num>
                        <m:r>
                          <a:rPr lang="de-DE" sz="2000" b="0" i="1" dirty="0" smtClean="0">
                            <a:latin typeface="Cambria Math" panose="02040503050406030204" pitchFamily="18" charset="0"/>
                          </a:rPr>
                          <m:t>1</m:t>
                        </m:r>
                      </m:num>
                      <m:den>
                        <m:r>
                          <a:rPr lang="de-DE" sz="2000" b="0" i="1" dirty="0" smtClean="0">
                            <a:latin typeface="Cambria Math" panose="02040503050406030204" pitchFamily="18" charset="0"/>
                          </a:rPr>
                          <m:t>100</m:t>
                        </m:r>
                      </m:den>
                    </m:f>
                  </m:oMath>
                </a14:m>
                <a:r>
                  <a:rPr lang="de-DE" sz="2000" dirty="0" smtClean="0"/>
                  <a:t>; …</a:t>
                </a:r>
                <a14:m>
                  <m:oMath xmlns:m="http://schemas.openxmlformats.org/officeDocument/2006/math">
                    <m:f>
                      <m:fPr>
                        <m:ctrlPr>
                          <a:rPr lang="de-DE" sz="2000" i="1" dirty="0" smtClean="0">
                            <a:latin typeface="Cambria Math" panose="02040503050406030204" pitchFamily="18" charset="0"/>
                          </a:rPr>
                        </m:ctrlPr>
                      </m:fPr>
                      <m:num>
                        <m:r>
                          <a:rPr lang="de-DE" sz="2000" b="0" i="1" dirty="0" smtClean="0">
                            <a:latin typeface="Cambria Math" panose="02040503050406030204" pitchFamily="18" charset="0"/>
                          </a:rPr>
                          <m:t>99</m:t>
                        </m:r>
                      </m:num>
                      <m:den>
                        <m:r>
                          <a:rPr lang="de-DE" sz="2000" b="0" i="1" dirty="0" smtClean="0">
                            <a:latin typeface="Cambria Math" panose="02040503050406030204" pitchFamily="18" charset="0"/>
                          </a:rPr>
                          <m:t>100</m:t>
                        </m:r>
                      </m:den>
                    </m:f>
                  </m:oMath>
                </a14:m>
                <a:r>
                  <a:rPr lang="de-DE" sz="2000" dirty="0" smtClean="0"/>
                  <a:t>; </a:t>
                </a:r>
                <a14:m>
                  <m:oMath xmlns:m="http://schemas.openxmlformats.org/officeDocument/2006/math">
                    <m:f>
                      <m:fPr>
                        <m:ctrlPr>
                          <a:rPr lang="de-DE" sz="2000" i="1" dirty="0" smtClean="0">
                            <a:latin typeface="Cambria Math" panose="02040503050406030204" pitchFamily="18" charset="0"/>
                          </a:rPr>
                        </m:ctrlPr>
                      </m:fPr>
                      <m:num>
                        <m:r>
                          <a:rPr lang="de-DE" sz="2000" b="0" i="1" dirty="0" smtClean="0">
                            <a:latin typeface="Cambria Math" panose="02040503050406030204" pitchFamily="18" charset="0"/>
                          </a:rPr>
                          <m:t>100</m:t>
                        </m:r>
                      </m:num>
                      <m:den>
                        <m:r>
                          <a:rPr lang="de-DE" sz="2000" b="0" i="1" dirty="0" smtClean="0">
                            <a:latin typeface="Cambria Math" panose="02040503050406030204" pitchFamily="18" charset="0"/>
                          </a:rPr>
                          <m:t>100</m:t>
                        </m:r>
                      </m:den>
                    </m:f>
                  </m:oMath>
                </a14:m>
                <a:r>
                  <a:rPr lang="de-DE" sz="2000" dirty="0" smtClean="0"/>
                  <a:t>.</a:t>
                </a:r>
              </a:p>
              <a:p>
                <a:pPr lvl="1">
                  <a:buClr>
                    <a:schemeClr val="accent1"/>
                  </a:buClr>
                </a:pPr>
                <a:r>
                  <a:rPr lang="de-DE" sz="2000" dirty="0" smtClean="0"/>
                  <a:t>Prinzipiell sind auch die Extremfälle „relative Häufigkeit = 0” (kein Kopf) und „relative Häufigkeit = 1” (immer Kopf) möglich, wenn auch unwahrscheinlich.</a:t>
                </a:r>
              </a:p>
              <a:p>
                <a:pPr lvl="1">
                  <a:buClr>
                    <a:schemeClr val="accent1"/>
                  </a:buClr>
                </a:pPr>
                <a:r>
                  <a:rPr lang="de-DE" sz="2000" dirty="0" smtClean="0"/>
                  <a:t>Die „meisten” beobachteten relativen Häufigkeiten werden in der Nähe von </a:t>
                </a:r>
                <a14:m>
                  <m:oMath xmlns:m="http://schemas.openxmlformats.org/officeDocument/2006/math">
                    <m:r>
                      <a:rPr lang="de-DE" sz="2000" i="1" dirty="0" smtClean="0">
                        <a:latin typeface="Cambria Math" panose="02040503050406030204" pitchFamily="18" charset="0"/>
                      </a:rPr>
                      <m:t>0,5</m:t>
                    </m:r>
                  </m:oMath>
                </a14:m>
                <a:r>
                  <a:rPr lang="de-DE" sz="2000" dirty="0" smtClean="0"/>
                  <a:t> liegen.</a:t>
                </a:r>
              </a:p>
              <a:p>
                <a:pPr lvl="1">
                  <a:buClr>
                    <a:schemeClr val="accent1"/>
                  </a:buClr>
                </a:pPr>
                <a:r>
                  <a:rPr lang="de-DE" sz="2000" dirty="0" smtClean="0"/>
                  <a:t>Wenn man sichere Aussagen machen will, ist also „praktisch alles möglich”.</a:t>
                </a:r>
              </a:p>
              <a:p>
                <a:pPr lvl="1">
                  <a:buClr>
                    <a:schemeClr val="accent1"/>
                  </a:buClr>
                </a:pPr>
                <a:r>
                  <a:rPr lang="de-DE" sz="2000" dirty="0" smtClean="0"/>
                  <a:t>Was kann man mit einer Sicherheit von 95 % aussagen?</a:t>
                </a:r>
              </a:p>
            </p:txBody>
          </p:sp>
        </mc:Choice>
        <mc:Fallback>
          <p:sp>
            <p:nvSpPr>
              <p:cNvPr id="3" name="Inhaltsplatzhalter 2"/>
              <p:cNvSpPr>
                <a:spLocks noGrp="1" noRot="1" noChangeAspect="1" noMove="1" noResize="1" noEditPoints="1" noAdjustHandles="1" noChangeArrowheads="1" noChangeShapeType="1" noTextEdit="1"/>
              </p:cNvSpPr>
              <p:nvPr>
                <p:ph idx="1"/>
              </p:nvPr>
            </p:nvSpPr>
            <p:spPr>
              <a:blipFill>
                <a:blip r:embed="rId3"/>
                <a:stretch>
                  <a:fillRect l="-941" t="-1695" r="-28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Umsetzung von Variante 4: Münzwurf-Aufgabe</a:t>
            </a:r>
            <a:endParaRPr lang="de-DE" dirty="0"/>
          </a:p>
        </p:txBody>
      </p:sp>
      <p:sp>
        <p:nvSpPr>
          <p:cNvPr id="7" name="Rechteck 6"/>
          <p:cNvSpPr/>
          <p:nvPr/>
        </p:nvSpPr>
        <p:spPr>
          <a:xfrm>
            <a:off x="161764" y="6237312"/>
            <a:ext cx="8892480" cy="584775"/>
          </a:xfrm>
          <a:prstGeom prst="rect">
            <a:avLst/>
          </a:prstGeom>
        </p:spPr>
        <p:txBody>
          <a:bodyPr wrap="square">
            <a:spAutoFit/>
          </a:bodyPr>
          <a:lstStyle/>
          <a:p>
            <a:endParaRPr lang="de-DE" sz="1600" dirty="0" smtClean="0">
              <a:latin typeface="Calibri" panose="020F0502020204030204" pitchFamily="34" charset="0"/>
              <a:cs typeface="Calibri" panose="020F0502020204030204" pitchFamily="34" charset="0"/>
              <a:sym typeface="Wingdings" panose="05000000000000000000" pitchFamily="2" charset="2"/>
            </a:endParaRPr>
          </a:p>
          <a:p>
            <a:r>
              <a:rPr lang="de-DE" sz="1600" dirty="0" smtClean="0">
                <a:latin typeface="Calibri" panose="020F0502020204030204" pitchFamily="34" charset="0"/>
                <a:cs typeface="Calibri" panose="020F0502020204030204" pitchFamily="34" charset="0"/>
                <a:sym typeface="Wingdings" panose="05000000000000000000" pitchFamily="2" charset="2"/>
              </a:rPr>
              <a:t> </a:t>
            </a:r>
            <a:r>
              <a:rPr lang="de-DE" sz="1600" dirty="0" smtClean="0">
                <a:latin typeface="Calibri" panose="020F0502020204030204" pitchFamily="34" charset="0"/>
                <a:cs typeface="Calibri" panose="020F0502020204030204" pitchFamily="34" charset="0"/>
              </a:rPr>
              <a:t>DZLM_Stochastik_BS_3_Genauigkeit_von_Simulationen_Zufall_im_Schlauch_schrittweise</a:t>
            </a:r>
          </a:p>
        </p:txBody>
      </p:sp>
    </p:spTree>
    <p:extLst>
      <p:ext uri="{BB962C8B-B14F-4D97-AF65-F5344CB8AC3E}">
        <p14:creationId xmlns:p14="http://schemas.microsoft.com/office/powerpoint/2010/main" val="38063076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buNone/>
            </a:pPr>
            <a:r>
              <a:rPr lang="de-DE" dirty="0"/>
              <a:t>In diesem Schritt werfen die Schülerinnen und Schüler selbst eine Münze und erzeugen daraus eine Trajektorie mit Hilfe des </a:t>
            </a:r>
            <a:r>
              <a:rPr lang="de-DE" dirty="0" err="1" smtClean="0"/>
              <a:t>GeoGebra</a:t>
            </a:r>
            <a:r>
              <a:rPr lang="de-DE" dirty="0" smtClean="0"/>
              <a:t>-Sheets „Zufall_im_Schlauch_Teil1_Einzelarbeit</a:t>
            </a:r>
            <a:r>
              <a:rPr lang="de-DE" dirty="0"/>
              <a:t>“. So erleben sie den Zufallsversuch real, lernen eine Trajektorie als Visualisierung der kumulierten relativen Häufigkeit kennen, und machen erste Beobachtungen, wie diese variiert</a:t>
            </a:r>
            <a:r>
              <a:rPr lang="de-DE" dirty="0" smtClean="0"/>
              <a:t>.</a:t>
            </a:r>
          </a:p>
          <a:p>
            <a:endParaRPr lang="de-DE" sz="1000" b="1" dirty="0" smtClean="0">
              <a:solidFill>
                <a:schemeClr val="tx2"/>
              </a:solidFill>
            </a:endParaRPr>
          </a:p>
          <a:p>
            <a:pPr marL="0" indent="0">
              <a:spcBef>
                <a:spcPts val="0"/>
              </a:spcBef>
              <a:spcAft>
                <a:spcPts val="0"/>
              </a:spcAft>
              <a:buNone/>
            </a:pPr>
            <a:r>
              <a:rPr lang="de-DE" b="1" dirty="0" smtClean="0">
                <a:solidFill>
                  <a:schemeClr val="tx2"/>
                </a:solidFill>
              </a:rPr>
              <a:t>Arbeitsanweisung </a:t>
            </a:r>
            <a:r>
              <a:rPr lang="de-DE" b="1" dirty="0">
                <a:solidFill>
                  <a:schemeClr val="tx2"/>
                </a:solidFill>
              </a:rPr>
              <a:t>/ </a:t>
            </a:r>
            <a:r>
              <a:rPr lang="de-DE" b="1" dirty="0" smtClean="0">
                <a:solidFill>
                  <a:schemeClr val="tx2"/>
                </a:solidFill>
              </a:rPr>
              <a:t>Leitfragen</a:t>
            </a:r>
            <a:endParaRPr lang="de-DE" dirty="0" smtClean="0"/>
          </a:p>
          <a:p>
            <a:pPr marL="457200" indent="-457200">
              <a:spcBef>
                <a:spcPts val="0"/>
              </a:spcBef>
              <a:buFont typeface="Wingdings" panose="05000000000000000000" pitchFamily="2" charset="2"/>
              <a:buChar char="§"/>
            </a:pPr>
            <a:r>
              <a:rPr lang="de-DE" dirty="0" smtClean="0"/>
              <a:t>Werfen Sie eine (echte) Münze 50-mal. Notieren Sie Ihre Ergebnisse </a:t>
            </a:r>
            <a:br>
              <a:rPr lang="de-DE" dirty="0" smtClean="0"/>
            </a:br>
            <a:r>
              <a:rPr lang="de-DE" dirty="0" smtClean="0"/>
              <a:t>(1 für </a:t>
            </a:r>
            <a:r>
              <a:rPr lang="de-DE" i="1" dirty="0" smtClean="0"/>
              <a:t>Kopf</a:t>
            </a:r>
            <a:r>
              <a:rPr lang="de-DE" dirty="0" smtClean="0"/>
              <a:t>, 0 für </a:t>
            </a:r>
            <a:r>
              <a:rPr lang="de-DE" i="1" dirty="0" smtClean="0"/>
              <a:t>Zahl</a:t>
            </a:r>
            <a:r>
              <a:rPr lang="de-DE" dirty="0" smtClean="0"/>
              <a:t>) in der ersten Spalte (Versuchsergebnis) der Tabelle in der GeoGebra-Datei „Zufall_im_Schlauch_Teil1_Einzelarbeit“. </a:t>
            </a:r>
          </a:p>
          <a:p>
            <a:pPr marL="457200" indent="-457200">
              <a:spcBef>
                <a:spcPts val="0"/>
              </a:spcBef>
              <a:buFont typeface="Wingdings" panose="05000000000000000000" pitchFamily="2" charset="2"/>
              <a:buChar char="§"/>
            </a:pPr>
            <a:r>
              <a:rPr lang="de-DE" dirty="0" smtClean="0"/>
              <a:t>Aktivieren Sie die Flächen </a:t>
            </a:r>
            <a:r>
              <a:rPr lang="de-DE" i="1" dirty="0" smtClean="0"/>
              <a:t>Berechnung: kumulierte Anzahl Kopf</a:t>
            </a:r>
            <a:r>
              <a:rPr lang="de-DE" dirty="0" smtClean="0"/>
              <a:t>, </a:t>
            </a:r>
            <a:r>
              <a:rPr lang="de-DE" i="1" dirty="0" smtClean="0"/>
              <a:t>Berechnung: relative Häufigkeit</a:t>
            </a:r>
            <a:r>
              <a:rPr lang="de-DE" dirty="0" smtClean="0"/>
              <a:t> und </a:t>
            </a:r>
            <a:r>
              <a:rPr lang="de-DE" i="1" dirty="0" smtClean="0"/>
              <a:t>Erzeugen der Trajektorie</a:t>
            </a:r>
            <a:r>
              <a:rPr lang="de-DE" dirty="0" smtClean="0"/>
              <a:t>. Beobachten Sie, was passiert. Notieren Sie Ihre Beobachtungen.</a:t>
            </a:r>
          </a:p>
          <a:p>
            <a:pPr marL="457200" indent="-457200">
              <a:spcBef>
                <a:spcPts val="0"/>
              </a:spcBef>
              <a:buFont typeface="Wingdings" panose="05000000000000000000" pitchFamily="2" charset="2"/>
              <a:buChar char="§"/>
            </a:pPr>
            <a:r>
              <a:rPr lang="de-DE" dirty="0" smtClean="0"/>
              <a:t>Klicken Sie mehrfach die Fläche </a:t>
            </a:r>
            <a:r>
              <a:rPr lang="de-DE" i="1" dirty="0" smtClean="0"/>
              <a:t>Trajektorie (simuliert)</a:t>
            </a:r>
            <a:r>
              <a:rPr lang="de-DE" dirty="0" smtClean="0"/>
              <a:t>. Beobachten Sie, was passiert. </a:t>
            </a:r>
            <a:r>
              <a:rPr lang="de-DE" dirty="0"/>
              <a:t>Notieren Sie Ihre Beobachtungen.</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p:txBody>
      </p:sp>
      <p:sp>
        <p:nvSpPr>
          <p:cNvPr id="2" name="Titel 1"/>
          <p:cNvSpPr>
            <a:spLocks noGrp="1"/>
          </p:cNvSpPr>
          <p:nvPr>
            <p:ph type="title"/>
          </p:nvPr>
        </p:nvSpPr>
        <p:spPr/>
        <p:txBody>
          <a:bodyPr>
            <a:normAutofit fontScale="90000"/>
          </a:bodyPr>
          <a:lstStyle/>
          <a:p>
            <a:r>
              <a:rPr lang="de-DE" dirty="0" smtClean="0"/>
              <a:t>Vorklärung: Was ist eine Trajektorie? </a:t>
            </a:r>
            <a:endParaRPr lang="de-DE" dirty="0"/>
          </a:p>
        </p:txBody>
      </p:sp>
      <p:sp>
        <p:nvSpPr>
          <p:cNvPr id="7" name="Rechteck 6"/>
          <p:cNvSpPr/>
          <p:nvPr/>
        </p:nvSpPr>
        <p:spPr>
          <a:xfrm>
            <a:off x="0" y="6237312"/>
            <a:ext cx="9144000" cy="584775"/>
          </a:xfrm>
          <a:prstGeom prst="rect">
            <a:avLst/>
          </a:prstGeom>
        </p:spPr>
        <p:txBody>
          <a:bodyPr wrap="square">
            <a:spAutoFit/>
          </a:bodyPr>
          <a:lstStyle/>
          <a:p>
            <a:r>
              <a:rPr lang="de-DE" sz="1600" dirty="0" smtClean="0">
                <a:latin typeface="Calibri" panose="020F0502020204030204" pitchFamily="34" charset="0"/>
                <a:cs typeface="Calibri" panose="020F0502020204030204" pitchFamily="34" charset="0"/>
                <a:sym typeface="Wingdings" panose="05000000000000000000" pitchFamily="2" charset="2"/>
              </a:rPr>
              <a:t> </a:t>
            </a:r>
            <a:r>
              <a:rPr lang="de-DE" sz="1600" dirty="0" smtClean="0">
                <a:latin typeface="Calibri" panose="020F0502020204030204" pitchFamily="34" charset="0"/>
                <a:cs typeface="Calibri" panose="020F0502020204030204" pitchFamily="34" charset="0"/>
              </a:rPr>
              <a:t>DZLM_Stochastik_BS_3_Genauigkeit_von_Simulationen_Zufall_im_Schlauch_schrittweise, Abschnitt 1.1</a:t>
            </a:r>
          </a:p>
          <a:p>
            <a:r>
              <a:rPr lang="de-DE" sz="1600" dirty="0" smtClean="0">
                <a:latin typeface="Calibri" panose="020F0502020204030204" pitchFamily="34" charset="0"/>
                <a:cs typeface="Calibri" panose="020F0502020204030204" pitchFamily="34" charset="0"/>
                <a:sym typeface="Wingdings" panose="05000000000000000000" pitchFamily="2" charset="2"/>
              </a:rPr>
              <a:t> GGB: DZLM_Stochastik_BS_3_Genauigkeit_von_Simulationen_Zufall_im_Schlauch_Teil1_Einzelarbeit</a:t>
            </a:r>
            <a:endParaRPr lang="de-DE"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3455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412776"/>
                <a:ext cx="8424936" cy="5400600"/>
              </a:xfrm>
            </p:spPr>
            <p:txBody>
              <a:bodyPr/>
              <a:lstStyle/>
              <a:p>
                <a:pPr>
                  <a:spcBef>
                    <a:spcPts val="0"/>
                  </a:spcBef>
                  <a:spcAft>
                    <a:spcPts val="0"/>
                  </a:spcAft>
                </a:pPr>
                <a:r>
                  <a:rPr lang="de-DE" dirty="0"/>
                  <a:t>In diesem Schritt werden die Ergebnisse der realen Münzwürfe der Gruppe gesammelt. </a:t>
                </a:r>
                <a:endParaRPr lang="de-DE" dirty="0" smtClean="0"/>
              </a:p>
              <a:p>
                <a:pPr>
                  <a:spcBef>
                    <a:spcPts val="0"/>
                  </a:spcBef>
                  <a:spcAft>
                    <a:spcPts val="0"/>
                  </a:spcAft>
                </a:pPr>
                <a:endParaRPr lang="de-DE" dirty="0"/>
              </a:p>
              <a:p>
                <a:pPr>
                  <a:spcBef>
                    <a:spcPts val="0"/>
                  </a:spcBef>
                  <a:spcAft>
                    <a:spcPts val="0"/>
                  </a:spcAft>
                </a:pPr>
                <a:r>
                  <a:rPr lang="de-DE" dirty="0" smtClean="0"/>
                  <a:t>Die </a:t>
                </a:r>
                <a:r>
                  <a:rPr lang="de-DE" dirty="0"/>
                  <a:t>als Gruppenresultat deutlich erhöhte Wiederholungszahl ermöglicht die weiterführende Beobachtung, dass die gemeinsame Trajektorie für große 𝑛 meistens (!) enger um die Gerade </a:t>
                </a:r>
                <a14:m>
                  <m:oMath xmlns:m="http://schemas.openxmlformats.org/officeDocument/2006/math">
                    <m:r>
                      <a:rPr lang="de-DE" i="1" dirty="0" smtClean="0">
                        <a:latin typeface="Cambria Math" panose="02040503050406030204" pitchFamily="18" charset="0"/>
                      </a:rPr>
                      <m:t>𝑦</m:t>
                    </m:r>
                    <m:r>
                      <a:rPr lang="de-DE" i="1" dirty="0" smtClean="0">
                        <a:latin typeface="Cambria Math" panose="02040503050406030204" pitchFamily="18" charset="0"/>
                      </a:rPr>
                      <m:t>=0,5</m:t>
                    </m:r>
                  </m:oMath>
                </a14:m>
                <a:r>
                  <a:rPr lang="de-DE" dirty="0"/>
                  <a:t> verläuft. Die zufallstypischen Variationen werden über die durch Simulation erzeugte Trajektorie veranschaulicht.</a:t>
                </a:r>
              </a:p>
              <a:p>
                <a:pPr>
                  <a:spcBef>
                    <a:spcPts val="0"/>
                  </a:spcBef>
                  <a:spcAft>
                    <a:spcPts val="0"/>
                  </a:spcAft>
                </a:pPr>
                <a:endParaRPr lang="de-DE" b="1" dirty="0" smtClean="0">
                  <a:solidFill>
                    <a:schemeClr val="tx2"/>
                  </a:solidFill>
                </a:endParaRPr>
              </a:p>
              <a:p>
                <a:pPr marL="457200" indent="-457200">
                  <a:buFont typeface="+mj-lt"/>
                  <a:buAutoNum type="alphaLcParenR" startAt="4"/>
                </a:pPr>
                <a:endParaRPr lang="de-DE" dirty="0" smtClean="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412776"/>
                <a:ext cx="8424936" cy="5400600"/>
              </a:xfrm>
              <a:blipFill rotWithShape="0">
                <a:blip r:embed="rId3"/>
                <a:stretch>
                  <a:fillRect l="-651" t="-1467" r="-434"/>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Sammeln von Daten aus Experimenten: </a:t>
            </a:r>
            <a:br>
              <a:rPr lang="de-DE" dirty="0" smtClean="0"/>
            </a:br>
            <a:r>
              <a:rPr lang="de-DE" dirty="0" smtClean="0"/>
              <a:t>Visualisierung als Trajektorie </a:t>
            </a:r>
            <a:endParaRPr lang="de-DE" dirty="0"/>
          </a:p>
        </p:txBody>
      </p:sp>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1.2</a:t>
            </a:r>
          </a:p>
          <a:p>
            <a:r>
              <a:rPr lang="de-DE" sz="1600" dirty="0">
                <a:latin typeface="Calibri" panose="020F0502020204030204" pitchFamily="34" charset="0"/>
                <a:cs typeface="Calibri" panose="020F0502020204030204" pitchFamily="34" charset="0"/>
                <a:sym typeface="Wingdings" panose="05000000000000000000" pitchFamily="2" charset="2"/>
              </a:rPr>
              <a:t> GGB: DZLM_Stochastik_BS_3_Genauigkeit_von_Simulationen_Zufall_im_Schlauch_Teil2_Sammeln</a:t>
            </a:r>
          </a:p>
        </p:txBody>
      </p:sp>
    </p:spTree>
    <p:extLst>
      <p:ext uri="{BB962C8B-B14F-4D97-AF65-F5344CB8AC3E}">
        <p14:creationId xmlns:p14="http://schemas.microsoft.com/office/powerpoint/2010/main" val="31523564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7"/>
          </p:nvPr>
        </p:nvSpPr>
        <p:spPr>
          <a:xfrm>
            <a:off x="321066" y="1484784"/>
            <a:ext cx="8427398" cy="288032"/>
          </a:xfrm>
        </p:spPr>
        <p:txBody>
          <a:bodyPr/>
          <a:lstStyle/>
          <a:p>
            <a:pPr lvl="0">
              <a:spcBef>
                <a:spcPts val="0"/>
              </a:spcBef>
              <a:spcAft>
                <a:spcPts val="0"/>
              </a:spcAft>
            </a:pPr>
            <a:r>
              <a:rPr lang="de-DE" b="1" dirty="0" smtClean="0">
                <a:solidFill>
                  <a:schemeClr val="tx2"/>
                </a:solidFill>
              </a:rPr>
              <a:t>Arbeitsanweisung/Leitfragen</a:t>
            </a:r>
            <a:endParaRPr lang="de-DE" b="1" dirty="0"/>
          </a:p>
        </p:txBody>
      </p:sp>
      <p:sp>
        <p:nvSpPr>
          <p:cNvPr id="2" name="Titel 1"/>
          <p:cNvSpPr>
            <a:spLocks noGrp="1"/>
          </p:cNvSpPr>
          <p:nvPr>
            <p:ph type="title"/>
          </p:nvPr>
        </p:nvSpPr>
        <p:spPr/>
        <p:txBody>
          <a:bodyPr>
            <a:normAutofit fontScale="90000"/>
          </a:bodyPr>
          <a:lstStyle/>
          <a:p>
            <a:r>
              <a:rPr lang="de-DE" dirty="0"/>
              <a:t>Sammeln von Daten aus Experimenten: </a:t>
            </a:r>
            <a:r>
              <a:rPr lang="de-DE" dirty="0" smtClean="0"/>
              <a:t/>
            </a:r>
            <a:br>
              <a:rPr lang="de-DE" dirty="0" smtClean="0"/>
            </a:br>
            <a:r>
              <a:rPr lang="de-DE" dirty="0" smtClean="0"/>
              <a:t>Visualisierung </a:t>
            </a:r>
            <a:r>
              <a:rPr lang="de-DE" dirty="0"/>
              <a:t>als </a:t>
            </a:r>
            <a:r>
              <a:rPr lang="de-DE" dirty="0" smtClean="0"/>
              <a:t>Trajektorie</a:t>
            </a:r>
            <a:endParaRPr lang="de-DE" dirty="0"/>
          </a:p>
        </p:txBody>
      </p:sp>
      <p:sp>
        <p:nvSpPr>
          <p:cNvPr id="3" name="Inhaltsplatzhalter 2"/>
          <p:cNvSpPr>
            <a:spLocks noGrp="1"/>
          </p:cNvSpPr>
          <p:nvPr>
            <p:ph idx="1"/>
          </p:nvPr>
        </p:nvSpPr>
        <p:spPr>
          <a:xfrm>
            <a:off x="323528" y="1874264"/>
            <a:ext cx="8424936" cy="5011120"/>
          </a:xfrm>
        </p:spPr>
        <p:txBody>
          <a:bodyPr/>
          <a:lstStyle/>
          <a:p>
            <a:pPr marL="457200" lvl="0" indent="-457200">
              <a:spcBef>
                <a:spcPts val="0"/>
              </a:spcBef>
              <a:buFont typeface="Wingdings" panose="05000000000000000000" pitchFamily="2" charset="2"/>
              <a:buChar char="§"/>
            </a:pPr>
            <a:r>
              <a:rPr lang="de-DE" dirty="0" smtClean="0"/>
              <a:t>Sammeln Sie die Ergebnisse in der </a:t>
            </a:r>
            <a:r>
              <a:rPr lang="de-DE" dirty="0" err="1" smtClean="0"/>
              <a:t>GeoGebra</a:t>
            </a:r>
            <a:r>
              <a:rPr lang="de-DE" dirty="0" smtClean="0"/>
              <a:t>-Datei „Zufall_im_Schlauch_Teil2_Sammeln“, indem Sie die Anzahlen der Münzwürfe und die Anzahlen von </a:t>
            </a:r>
            <a:r>
              <a:rPr lang="de-DE" i="1" dirty="0" smtClean="0"/>
              <a:t>Kopf</a:t>
            </a:r>
            <a:r>
              <a:rPr lang="de-DE" dirty="0" smtClean="0"/>
              <a:t> in den ersten beiden Spalten der Tabelle eintragen.</a:t>
            </a:r>
          </a:p>
          <a:p>
            <a:pPr marL="457200" lvl="0" indent="-457200">
              <a:spcBef>
                <a:spcPts val="0"/>
              </a:spcBef>
              <a:buFont typeface="Wingdings" panose="05000000000000000000" pitchFamily="2" charset="2"/>
              <a:buChar char="§"/>
            </a:pPr>
            <a:r>
              <a:rPr lang="de-DE" dirty="0" smtClean="0"/>
              <a:t>Klicken Sie nacheinander die Flächen </a:t>
            </a:r>
            <a:r>
              <a:rPr lang="de-DE" i="1" dirty="0" smtClean="0"/>
              <a:t>Berechnung: kumulierte Anzahl Kopf</a:t>
            </a:r>
            <a:r>
              <a:rPr lang="de-DE" dirty="0" smtClean="0"/>
              <a:t>, </a:t>
            </a:r>
            <a:r>
              <a:rPr lang="de-DE" i="1" dirty="0" smtClean="0"/>
              <a:t>Berechnung: relative Häufigkeiten </a:t>
            </a:r>
            <a:r>
              <a:rPr lang="de-DE" dirty="0" smtClean="0"/>
              <a:t>und </a:t>
            </a:r>
            <a:r>
              <a:rPr lang="de-DE" i="1" dirty="0" smtClean="0"/>
              <a:t>Erzeugen der Trajektorie</a:t>
            </a:r>
            <a:r>
              <a:rPr lang="de-DE" dirty="0" smtClean="0"/>
              <a:t> sowie mehrfach </a:t>
            </a:r>
            <a:r>
              <a:rPr lang="de-DE" i="1" dirty="0" smtClean="0"/>
              <a:t>Trajektorie (simuliert)</a:t>
            </a:r>
            <a:r>
              <a:rPr lang="de-DE" dirty="0" smtClean="0"/>
              <a:t>. Beobachten Sie.</a:t>
            </a:r>
            <a:endParaRPr lang="de-DE" i="1" dirty="0" smtClean="0"/>
          </a:p>
          <a:p>
            <a:pPr marL="457200" lvl="0" indent="-457200">
              <a:spcBef>
                <a:spcPts val="0"/>
              </a:spcBef>
              <a:buFont typeface="Wingdings" panose="05000000000000000000" pitchFamily="2" charset="2"/>
              <a:buChar char="§"/>
            </a:pPr>
            <a:r>
              <a:rPr lang="de-DE" dirty="0" smtClean="0"/>
              <a:t>Benennen </a:t>
            </a:r>
            <a:r>
              <a:rPr lang="de-DE" dirty="0"/>
              <a:t>Sie Unterschiede und Gemeinsamkeiten der verschiedenen Trajektorien.</a:t>
            </a:r>
          </a:p>
          <a:p>
            <a:pPr marL="457200" indent="-457200">
              <a:buFont typeface="+mj-lt"/>
              <a:buAutoNum type="alphaLcParenR" startAt="4"/>
            </a:pPr>
            <a:endParaRPr lang="de-DE" dirty="0" smtClean="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p:txBody>
      </p:sp>
      <p:sp>
        <p:nvSpPr>
          <p:cNvPr id="6" name="Rechteck 5"/>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1.2</a:t>
            </a:r>
          </a:p>
          <a:p>
            <a:r>
              <a:rPr lang="de-DE" sz="1600" dirty="0">
                <a:latin typeface="Calibri" panose="020F0502020204030204" pitchFamily="34" charset="0"/>
                <a:cs typeface="Calibri" panose="020F0502020204030204" pitchFamily="34" charset="0"/>
                <a:sym typeface="Wingdings" panose="05000000000000000000" pitchFamily="2" charset="2"/>
              </a:rPr>
              <a:t> GGB: DZLM_Stochastik_BS_3_Genauigkeit_von_Simulationen_Zufall_im_Schlauch_Teil2_Sammeln</a:t>
            </a:r>
          </a:p>
        </p:txBody>
      </p:sp>
    </p:spTree>
    <p:extLst>
      <p:ext uri="{BB962C8B-B14F-4D97-AF65-F5344CB8AC3E}">
        <p14:creationId xmlns:p14="http://schemas.microsoft.com/office/powerpoint/2010/main" val="13160167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spcBef>
                    <a:spcPts val="0"/>
                  </a:spcBef>
                  <a:spcAft>
                    <a:spcPts val="0"/>
                  </a:spcAft>
                  <a:buNone/>
                </a:pPr>
                <a:r>
                  <a:rPr lang="de-DE" dirty="0" smtClean="0"/>
                  <a:t>Nachdem wir erfahren haben, wie eine Trajektorie genau entsteht und welche Phänomene sich beim wiederholten Münzwurf beobachten lassen, wenden wir uns nun der Hauptdatei „</a:t>
                </a:r>
                <a:r>
                  <a:rPr lang="de-DE" dirty="0" smtClean="0">
                    <a:sym typeface="Wingdings" panose="05000000000000000000" pitchFamily="2" charset="2"/>
                  </a:rPr>
                  <a:t>Zufall_im_Schlauch_Teil3_Trajektorie“</a:t>
                </a:r>
                <a:r>
                  <a:rPr lang="de-DE" dirty="0" smtClean="0"/>
                  <a:t> </a:t>
                </a:r>
                <a:r>
                  <a:rPr lang="de-DE" dirty="0"/>
                  <a:t>zu. </a:t>
                </a:r>
                <a:endParaRPr lang="de-DE" dirty="0" smtClean="0"/>
              </a:p>
              <a:p>
                <a:pPr marL="0" indent="0">
                  <a:spcBef>
                    <a:spcPts val="0"/>
                  </a:spcBef>
                  <a:spcAft>
                    <a:spcPts val="0"/>
                  </a:spcAft>
                  <a:buNone/>
                </a:pPr>
                <a:endParaRPr lang="de-DE" dirty="0"/>
              </a:p>
              <a:p>
                <a:pPr marL="0" indent="0">
                  <a:spcBef>
                    <a:spcPts val="0"/>
                  </a:spcBef>
                  <a:spcAft>
                    <a:spcPts val="0"/>
                  </a:spcAft>
                  <a:buNone/>
                </a:pPr>
                <a:r>
                  <a:rPr lang="de-DE" dirty="0"/>
                  <a:t>Der Blick wird </a:t>
                </a:r>
                <a:r>
                  <a:rPr lang="de-DE" dirty="0" smtClean="0"/>
                  <a:t>zunächst auf die Verläufe der relativen Häufigkeiten und dann </a:t>
                </a:r>
                <a:r>
                  <a:rPr lang="de-DE" dirty="0"/>
                  <a:t>punktuell auf die beiden Stellen </a:t>
                </a:r>
                <a14:m>
                  <m:oMath xmlns:m="http://schemas.openxmlformats.org/officeDocument/2006/math">
                    <m:sSub>
                      <m:sSubPr>
                        <m:ctrlPr>
                          <a:rPr lang="de-DE" i="1" dirty="0" smtClean="0">
                            <a:latin typeface="Cambria Math" panose="02040503050406030204" pitchFamily="18" charset="0"/>
                          </a:rPr>
                        </m:ctrlPr>
                      </m:sSubPr>
                      <m:e>
                        <m:r>
                          <a:rPr lang="de-DE" b="0" i="1" dirty="0" smtClean="0">
                            <a:latin typeface="Cambria Math" panose="02040503050406030204" pitchFamily="18" charset="0"/>
                          </a:rPr>
                          <m:t>𝑛</m:t>
                        </m:r>
                      </m:e>
                      <m:sub>
                        <m:r>
                          <a:rPr lang="de-DE" b="0" i="1" dirty="0" smtClean="0">
                            <a:latin typeface="Cambria Math" panose="02040503050406030204" pitchFamily="18" charset="0"/>
                          </a:rPr>
                          <m:t>1</m:t>
                        </m:r>
                      </m:sub>
                    </m:sSub>
                    <m:r>
                      <a:rPr lang="de-DE" i="1" dirty="0" smtClean="0">
                        <a:latin typeface="Cambria Math" panose="02040503050406030204" pitchFamily="18" charset="0"/>
                      </a:rPr>
                      <m:t>=100</m:t>
                    </m:r>
                  </m:oMath>
                </a14:m>
                <a:r>
                  <a:rPr lang="de-DE" dirty="0"/>
                  <a:t> und </a:t>
                </a:r>
                <a14:m>
                  <m:oMath xmlns:m="http://schemas.openxmlformats.org/officeDocument/2006/math">
                    <m:sSub>
                      <m:sSubPr>
                        <m:ctrlPr>
                          <a:rPr lang="de-DE" i="1" dirty="0" smtClean="0">
                            <a:latin typeface="Cambria Math" panose="02040503050406030204" pitchFamily="18" charset="0"/>
                          </a:rPr>
                        </m:ctrlPr>
                      </m:sSubPr>
                      <m:e>
                        <m:r>
                          <a:rPr lang="de-DE" b="0" i="1" dirty="0" smtClean="0">
                            <a:latin typeface="Cambria Math" panose="02040503050406030204" pitchFamily="18" charset="0"/>
                          </a:rPr>
                          <m:t>𝑛</m:t>
                        </m:r>
                      </m:e>
                      <m:sub>
                        <m:r>
                          <a:rPr lang="de-DE" b="0" i="1" dirty="0" smtClean="0">
                            <a:latin typeface="Cambria Math" panose="02040503050406030204" pitchFamily="18" charset="0"/>
                          </a:rPr>
                          <m:t>2</m:t>
                        </m:r>
                      </m:sub>
                    </m:sSub>
                    <m:r>
                      <a:rPr lang="de-DE" i="1" dirty="0" smtClean="0">
                        <a:latin typeface="Cambria Math" panose="02040503050406030204" pitchFamily="18" charset="0"/>
                      </a:rPr>
                      <m:t>=400 </m:t>
                    </m:r>
                  </m:oMath>
                </a14:m>
                <a:r>
                  <a:rPr lang="de-DE" dirty="0"/>
                  <a:t>gelenkt, deren genauere Erkundung die weiteren Schritte bestimmt. Die Linie </a:t>
                </a:r>
                <a14:m>
                  <m:oMath xmlns:m="http://schemas.openxmlformats.org/officeDocument/2006/math">
                    <m:r>
                      <a:rPr lang="de-DE" i="1" dirty="0" smtClean="0">
                        <a:latin typeface="Cambria Math" panose="02040503050406030204" pitchFamily="18" charset="0"/>
                      </a:rPr>
                      <m:t>𝑦</m:t>
                    </m:r>
                    <m:r>
                      <a:rPr lang="de-DE" i="1" dirty="0" smtClean="0">
                        <a:latin typeface="Cambria Math" panose="02040503050406030204" pitchFamily="18" charset="0"/>
                      </a:rPr>
                      <m:t>=0,5 </m:t>
                    </m:r>
                  </m:oMath>
                </a14:m>
                <a:r>
                  <a:rPr lang="de-DE" dirty="0"/>
                  <a:t>steht für die theoretische Wahrscheinlichkeit von </a:t>
                </a:r>
                <a:r>
                  <a:rPr lang="de-DE" i="1" dirty="0"/>
                  <a:t>Kopf</a:t>
                </a:r>
                <a:r>
                  <a:rPr lang="de-DE" dirty="0"/>
                  <a:t>.</a:t>
                </a:r>
              </a:p>
              <a:p>
                <a:pPr marL="457200" indent="-457200">
                  <a:buFont typeface="+mj-lt"/>
                  <a:buAutoNum type="alphaLcParenR" startAt="4"/>
                </a:pPr>
                <a:endParaRPr lang="de-DE" dirty="0" smtClean="0"/>
              </a:p>
              <a:p>
                <a:pPr marL="342900" indent="-342900">
                  <a:buFont typeface="Arial" panose="020B0604020202020204" pitchFamily="34" charset="0"/>
                  <a:buChar char="•"/>
                </a:pPr>
                <a:endParaRPr lang="de-DE" dirty="0" smtClean="0"/>
              </a:p>
              <a:p>
                <a:pPr marL="0" indent="0">
                  <a:buNone/>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r="-724"/>
                </a:stretch>
              </a:blipFill>
            </p:spPr>
            <p:txBody>
              <a:bodyPr/>
              <a:lstStyle/>
              <a:p>
                <a:r>
                  <a:rPr lang="de-DE">
                    <a:noFill/>
                  </a:rPr>
                  <a:t> </a:t>
                </a:r>
              </a:p>
            </p:txBody>
          </p:sp>
        </mc:Fallback>
      </mc:AlternateContent>
      <p:sp>
        <p:nvSpPr>
          <p:cNvPr id="5" name="Titel 4"/>
          <p:cNvSpPr>
            <a:spLocks noGrp="1"/>
          </p:cNvSpPr>
          <p:nvPr>
            <p:ph type="title"/>
          </p:nvPr>
        </p:nvSpPr>
        <p:spPr/>
        <p:txBody>
          <a:bodyPr>
            <a:normAutofit fontScale="90000"/>
          </a:bodyPr>
          <a:lstStyle/>
          <a:p>
            <a:r>
              <a:rPr lang="de-DE" dirty="0" smtClean="0"/>
              <a:t>Simulieren von Trajektorien</a:t>
            </a:r>
            <a:endParaRPr lang="de-DE" dirty="0"/>
          </a:p>
        </p:txBody>
      </p:sp>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2.1</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16999247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7"/>
          </p:nvPr>
        </p:nvSpPr>
        <p:spPr/>
        <p:txBody>
          <a:bodyPr/>
          <a:lstStyle/>
          <a:p>
            <a:r>
              <a:rPr lang="de-DE" b="1" dirty="0">
                <a:solidFill>
                  <a:schemeClr val="tx2"/>
                </a:solidFill>
              </a:rPr>
              <a:t>Arbeitsanweisung / Leitfragen</a:t>
            </a:r>
            <a:endParaRPr lang="de-DE" dirty="0"/>
          </a:p>
          <a:p>
            <a:endParaRPr lang="de-DE" dirty="0"/>
          </a:p>
        </p:txBody>
      </p:sp>
      <p:sp>
        <p:nvSpPr>
          <p:cNvPr id="2" name="Titel 1"/>
          <p:cNvSpPr>
            <a:spLocks noGrp="1"/>
          </p:cNvSpPr>
          <p:nvPr>
            <p:ph type="title"/>
          </p:nvPr>
        </p:nvSpPr>
        <p:spPr/>
        <p:txBody>
          <a:bodyPr>
            <a:normAutofit/>
          </a:bodyPr>
          <a:lstStyle/>
          <a:p>
            <a:r>
              <a:rPr lang="de-DE" sz="2500" dirty="0" smtClean="0"/>
              <a:t>Simulieren von Trajektorien</a:t>
            </a:r>
            <a:endParaRPr lang="de-DE" sz="2500"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342900" lvl="0" indent="-342900">
                  <a:spcBef>
                    <a:spcPts val="0"/>
                  </a:spcBef>
                  <a:buFont typeface="Wingdings" panose="05000000000000000000" pitchFamily="2" charset="2"/>
                  <a:buChar char="§"/>
                </a:pPr>
                <a:r>
                  <a:rPr lang="de-DE" dirty="0" smtClean="0"/>
                  <a:t>Aktivieren </a:t>
                </a:r>
                <a:r>
                  <a:rPr lang="de-DE" dirty="0"/>
                  <a:t>Sie nur das Kästchen „Trajektorie“, und belassen Sie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1</m:t>
                        </m:r>
                      </m:sub>
                    </m:sSub>
                    <m:r>
                      <a:rPr lang="de-DE" i="1">
                        <a:latin typeface="Cambria Math" charset="0"/>
                      </a:rPr>
                      <m:t>=100</m:t>
                    </m:r>
                  </m:oMath>
                </a14:m>
                <a:r>
                  <a:rPr lang="de-DE" dirty="0"/>
                  <a:t> und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2</m:t>
                        </m:r>
                      </m:sub>
                    </m:sSub>
                    <m:r>
                      <a:rPr lang="de-DE" i="1">
                        <a:latin typeface="Cambria Math" charset="0"/>
                      </a:rPr>
                      <m:t>=400</m:t>
                    </m:r>
                  </m:oMath>
                </a14:m>
                <a:r>
                  <a:rPr lang="de-DE" dirty="0"/>
                  <a:t>. Sehen Sie nur auf die linke Seite des Sheets. Klicken Sie wiederholt auf die Schaltfläche „Neue Trajektorie“. Erklären </a:t>
                </a:r>
                <a:r>
                  <a:rPr lang="de-DE" dirty="0" smtClean="0"/>
                  <a:t>Sie </a:t>
                </a:r>
                <a:r>
                  <a:rPr lang="de-DE" dirty="0"/>
                  <a:t>die Achsenbeschriftungen der waagerechten und der senkrechten Achse sowie die Punkte für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1</m:t>
                        </m:r>
                      </m:sub>
                    </m:sSub>
                    <m:r>
                      <a:rPr lang="de-DE" i="1">
                        <a:latin typeface="Cambria Math" charset="0"/>
                      </a:rPr>
                      <m:t>=100</m:t>
                    </m:r>
                  </m:oMath>
                </a14:m>
                <a:r>
                  <a:rPr lang="de-DE" dirty="0"/>
                  <a:t> und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2</m:t>
                        </m:r>
                      </m:sub>
                    </m:sSub>
                    <m:r>
                      <a:rPr lang="de-DE" i="1">
                        <a:latin typeface="Cambria Math" charset="0"/>
                      </a:rPr>
                      <m:t>=400</m:t>
                    </m:r>
                  </m:oMath>
                </a14:m>
                <a:r>
                  <a:rPr lang="de-DE" dirty="0"/>
                  <a:t>. </a:t>
                </a:r>
              </a:p>
              <a:p>
                <a:pPr marL="342900" indent="-342900">
                  <a:spcBef>
                    <a:spcPts val="0"/>
                  </a:spcBef>
                  <a:buFont typeface="Wingdings" panose="05000000000000000000" pitchFamily="2" charset="2"/>
                  <a:buChar char="§"/>
                </a:pPr>
                <a:r>
                  <a:rPr lang="de-DE" dirty="0"/>
                  <a:t>Aktivieren Sie auch das Kästchen </a:t>
                </a:r>
                <a:r>
                  <a:rPr lang="de-DE" dirty="0" smtClean="0"/>
                  <a:t>„</a:t>
                </a:r>
                <a14:m>
                  <m:oMath xmlns:m="http://schemas.openxmlformats.org/officeDocument/2006/math">
                    <m:r>
                      <a:rPr lang="de-DE" i="1">
                        <a:latin typeface="Cambria Math" charset="0"/>
                      </a:rPr>
                      <m:t>𝑦</m:t>
                    </m:r>
                    <m:r>
                      <a:rPr lang="de-DE" i="1">
                        <a:latin typeface="Cambria Math" charset="0"/>
                      </a:rPr>
                      <m:t>=0,5</m:t>
                    </m:r>
                  </m:oMath>
                </a14:m>
                <a:r>
                  <a:rPr lang="de-DE" dirty="0"/>
                  <a:t>“ und erklären Sie die Bedeutung der nun erscheinenden Linie im Sachzusammenhang. </a:t>
                </a:r>
                <a:r>
                  <a:rPr lang="de-DE" dirty="0">
                    <a:effectLst/>
                  </a:rPr>
                  <a:t> </a:t>
                </a:r>
                <a:r>
                  <a:rPr lang="de-DE" dirty="0"/>
                  <a:t> </a:t>
                </a:r>
              </a:p>
              <a:p>
                <a:pPr marL="457200" indent="-457200">
                  <a:buFont typeface="+mj-lt"/>
                  <a:buAutoNum type="alphaLcParenR" startAt="4"/>
                </a:pPr>
                <a:endParaRPr lang="de-DE" dirty="0" smtClean="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651" t="-1582"/>
                </a:stretch>
              </a:blipFill>
            </p:spPr>
            <p:txBody>
              <a:bodyPr/>
              <a:lstStyle/>
              <a:p>
                <a:r>
                  <a:rPr lang="de-DE">
                    <a:noFill/>
                  </a:rPr>
                  <a:t> </a:t>
                </a:r>
              </a:p>
            </p:txBody>
          </p:sp>
        </mc:Fallback>
      </mc:AlternateContent>
      <p:sp>
        <p:nvSpPr>
          <p:cNvPr id="6" name="Rechteck 5"/>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2.1</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17628240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000" dirty="0" smtClean="0"/>
              <a:t>Mehrfache Simulation des 800-fachen fairen Münzwurfs</a:t>
            </a:r>
            <a:endParaRPr lang="de-DE" sz="3000" dirty="0"/>
          </a:p>
        </p:txBody>
      </p:sp>
      <p:sp>
        <p:nvSpPr>
          <p:cNvPr id="3" name="Inhaltsplatzhalter 2"/>
          <p:cNvSpPr>
            <a:spLocks noGrp="1"/>
          </p:cNvSpPr>
          <p:nvPr>
            <p:ph idx="4294967295"/>
          </p:nvPr>
        </p:nvSpPr>
        <p:spPr>
          <a:xfrm>
            <a:off x="6262688" y="2636838"/>
            <a:ext cx="2881312" cy="3887787"/>
          </a:xfrm>
        </p:spPr>
        <p:txBody>
          <a:bodyPr/>
          <a:lstStyle/>
          <a:p>
            <a:pPr marL="0" indent="0">
              <a:buNone/>
            </a:pPr>
            <a:r>
              <a:rPr lang="de-DE" sz="2000" dirty="0" smtClean="0"/>
              <a:t>Dargestellt ist der Entwicklungsverlauf der relativen Häufigkeiten von </a:t>
            </a:r>
            <a:r>
              <a:rPr lang="de-DE" sz="2000" i="1" dirty="0" smtClean="0"/>
              <a:t>Kopf</a:t>
            </a:r>
            <a:r>
              <a:rPr lang="de-DE" sz="2000" dirty="0" smtClean="0"/>
              <a:t> bei 5 solcher Simulationen</a:t>
            </a:r>
          </a:p>
          <a:p>
            <a:pPr marL="0" indent="0">
              <a:buNone/>
            </a:pPr>
            <a:endParaRPr lang="de-DE" dirty="0" smtClean="0"/>
          </a:p>
          <a:p>
            <a:pPr marL="0" indent="0">
              <a:buNone/>
            </a:pPr>
            <a:endParaRPr lang="de-DE" dirty="0" smtClean="0"/>
          </a:p>
          <a:p>
            <a:pPr marL="0" indent="0">
              <a:buNone/>
            </a:pPr>
            <a:endParaRPr lang="de-DE" dirty="0" smtClean="0"/>
          </a:p>
          <a:p>
            <a:pPr marL="0" indent="0">
              <a:buNone/>
            </a:pPr>
            <a:endParaRPr lang="de-DE" dirty="0"/>
          </a:p>
          <a:p>
            <a:pPr marL="0" indent="0" algn="r">
              <a:buNone/>
            </a:pPr>
            <a:endParaRPr lang="de-DE" sz="1400" dirty="0"/>
          </a:p>
          <a:p>
            <a:pPr marL="0" indent="0">
              <a:buNone/>
            </a:pPr>
            <a:endParaRPr lang="de-DE" dirty="0"/>
          </a:p>
        </p:txBody>
      </p:sp>
      <p:pic>
        <p:nvPicPr>
          <p:cNvPr id="4" name="Grafik 3"/>
          <p:cNvPicPr>
            <a:picLocks noChangeAspect="1"/>
          </p:cNvPicPr>
          <p:nvPr/>
        </p:nvPicPr>
        <p:blipFill rotWithShape="1">
          <a:blip r:embed="rId3"/>
          <a:srcRect t="1685"/>
          <a:stretch/>
        </p:blipFill>
        <p:spPr>
          <a:xfrm>
            <a:off x="179512" y="1268760"/>
            <a:ext cx="5757704" cy="3960440"/>
          </a:xfrm>
          <a:prstGeom prst="rect">
            <a:avLst/>
          </a:prstGeom>
        </p:spPr>
      </p:pic>
    </p:spTree>
    <p:extLst>
      <p:ext uri="{BB962C8B-B14F-4D97-AF65-F5344CB8AC3E}">
        <p14:creationId xmlns:p14="http://schemas.microsoft.com/office/powerpoint/2010/main" val="1016209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412776"/>
                <a:ext cx="8424936" cy="5400600"/>
              </a:xfrm>
            </p:spPr>
            <p:txBody>
              <a:bodyPr/>
              <a:lstStyle/>
              <a:p>
                <a:r>
                  <a:rPr lang="de-DE" sz="1800" kern="1200" dirty="0" smtClean="0">
                    <a:latin typeface="Calibri" panose="020F0502020204030204" pitchFamily="34" charset="0"/>
                    <a:ea typeface="ＭＳ Ｐゴシック" charset="-128"/>
                    <a:cs typeface="Calibri" panose="020F0502020204030204" pitchFamily="34" charset="0"/>
                  </a:rPr>
                  <a:t>In diesem Schritt geht es darum, die Stellen für </a:t>
                </a:r>
                <a14:m>
                  <m:oMath xmlns:m="http://schemas.openxmlformats.org/officeDocument/2006/math">
                    <m:sSub>
                      <m:sSubPr>
                        <m:ctrlPr>
                          <a:rPr lang="de-DE" sz="1800" i="1">
                            <a:latin typeface="Cambria Math" panose="02040503050406030204" pitchFamily="18" charset="0"/>
                          </a:rPr>
                        </m:ctrlPr>
                      </m:sSubPr>
                      <m:e>
                        <m:r>
                          <a:rPr lang="de-DE" sz="1800" i="1">
                            <a:latin typeface="Cambria Math" charset="0"/>
                          </a:rPr>
                          <m:t>𝑛</m:t>
                        </m:r>
                      </m:e>
                      <m:sub>
                        <m:r>
                          <a:rPr lang="de-DE" sz="1800" i="1">
                            <a:latin typeface="Cambria Math" charset="0"/>
                          </a:rPr>
                          <m:t>1</m:t>
                        </m:r>
                      </m:sub>
                    </m:sSub>
                    <m:r>
                      <a:rPr lang="de-DE" sz="1800" i="1">
                        <a:latin typeface="Cambria Math" charset="0"/>
                      </a:rPr>
                      <m:t>=100</m:t>
                    </m:r>
                  </m:oMath>
                </a14:m>
                <a:r>
                  <a:rPr lang="de-DE" sz="1800" dirty="0"/>
                  <a:t> und </a:t>
                </a:r>
                <a14:m>
                  <m:oMath xmlns:m="http://schemas.openxmlformats.org/officeDocument/2006/math">
                    <m:sSub>
                      <m:sSubPr>
                        <m:ctrlPr>
                          <a:rPr lang="de-DE" sz="1800" i="1">
                            <a:latin typeface="Cambria Math" panose="02040503050406030204" pitchFamily="18" charset="0"/>
                          </a:rPr>
                        </m:ctrlPr>
                      </m:sSubPr>
                      <m:e>
                        <m:r>
                          <a:rPr lang="de-DE" sz="1800" i="1">
                            <a:latin typeface="Cambria Math" charset="0"/>
                          </a:rPr>
                          <m:t>𝑛</m:t>
                        </m:r>
                      </m:e>
                      <m:sub>
                        <m:r>
                          <a:rPr lang="de-DE" sz="1800" i="1">
                            <a:latin typeface="Cambria Math" charset="0"/>
                          </a:rPr>
                          <m:t>2</m:t>
                        </m:r>
                      </m:sub>
                    </m:sSub>
                    <m:r>
                      <a:rPr lang="de-DE" sz="1800" i="1">
                        <a:latin typeface="Cambria Math" charset="0"/>
                      </a:rPr>
                      <m:t>=400</m:t>
                    </m:r>
                  </m:oMath>
                </a14:m>
                <a:r>
                  <a:rPr lang="de-DE" sz="1800" kern="1200" dirty="0" smtClean="0">
                    <a:latin typeface="Calibri" panose="020F0502020204030204" pitchFamily="34" charset="0"/>
                    <a:ea typeface="ＭＳ Ｐゴシック" charset="-128"/>
                    <a:cs typeface="Calibri" panose="020F0502020204030204" pitchFamily="34" charset="0"/>
                  </a:rPr>
                  <a:t>  genauer </a:t>
                </a:r>
                <a:r>
                  <a:rPr lang="de-DE" sz="1800" kern="1200" dirty="0">
                    <a:latin typeface="Calibri" panose="020F0502020204030204" pitchFamily="34" charset="0"/>
                    <a:ea typeface="ＭＳ Ｐゴシック" charset="-128"/>
                    <a:cs typeface="Calibri" panose="020F0502020204030204" pitchFamily="34" charset="0"/>
                  </a:rPr>
                  <a:t>zu betrachten, indem wir sammeln und in einem Säulendiagramm darstellen, welche relativen Häufigkeiten jeweils für </a:t>
                </a:r>
                <a:r>
                  <a:rPr lang="de-DE" sz="1800" i="1" kern="1200" dirty="0">
                    <a:latin typeface="Calibri" panose="020F0502020204030204" pitchFamily="34" charset="0"/>
                    <a:ea typeface="ＭＳ Ｐゴシック" charset="-128"/>
                    <a:cs typeface="Calibri" panose="020F0502020204030204" pitchFamily="34" charset="0"/>
                  </a:rPr>
                  <a:t>Kopf</a:t>
                </a:r>
                <a:r>
                  <a:rPr lang="de-DE" sz="1800" kern="1200" dirty="0">
                    <a:latin typeface="Calibri" panose="020F0502020204030204" pitchFamily="34" charset="0"/>
                    <a:ea typeface="ＭＳ Ｐゴシック" charset="-128"/>
                    <a:cs typeface="Calibri" panose="020F0502020204030204" pitchFamily="34" charset="0"/>
                  </a:rPr>
                  <a:t> </a:t>
                </a:r>
                <a:r>
                  <a:rPr lang="de-DE" sz="1800" kern="1200" dirty="0" smtClean="0">
                    <a:latin typeface="Calibri" panose="020F0502020204030204" pitchFamily="34" charset="0"/>
                    <a:ea typeface="ＭＳ Ｐゴシック" charset="-128"/>
                    <a:cs typeface="Calibri" panose="020F0502020204030204" pitchFamily="34" charset="0"/>
                  </a:rPr>
                  <a:t>beobachtet </a:t>
                </a:r>
                <a:r>
                  <a:rPr lang="de-DE" sz="1800" kern="1200" dirty="0">
                    <a:latin typeface="Calibri" panose="020F0502020204030204" pitchFamily="34" charset="0"/>
                    <a:ea typeface="ＭＳ Ｐゴシック" charset="-128"/>
                    <a:cs typeface="Calibri" panose="020F0502020204030204" pitchFamily="34" charset="0"/>
                  </a:rPr>
                  <a:t>werden können</a:t>
                </a:r>
                <a:r>
                  <a:rPr lang="de-DE" sz="1800" kern="1200" dirty="0" smtClean="0">
                    <a:latin typeface="Calibri" panose="020F0502020204030204" pitchFamily="34" charset="0"/>
                    <a:ea typeface="ＭＳ Ｐゴシック" charset="-128"/>
                    <a:cs typeface="Calibri" panose="020F0502020204030204" pitchFamily="34" charset="0"/>
                  </a:rPr>
                  <a:t>.</a:t>
                </a:r>
              </a:p>
              <a:p>
                <a:r>
                  <a:rPr lang="de-DE" b="1" dirty="0" smtClean="0">
                    <a:solidFill>
                      <a:schemeClr val="tx2"/>
                    </a:solidFill>
                  </a:rPr>
                  <a:t>Arbeitsanweisung/Leitfragen</a:t>
                </a:r>
                <a:endParaRPr lang="de-DE" dirty="0"/>
              </a:p>
              <a:p>
                <a:pPr marL="342900" lvl="0" indent="-342900">
                  <a:buFont typeface="Wingdings" panose="05000000000000000000" pitchFamily="2" charset="2"/>
                  <a:buChar char="§"/>
                </a:pPr>
                <a:r>
                  <a:rPr lang="de-DE" dirty="0"/>
                  <a:t>Aktivieren Sie nun auch das Kästchen für „Spurpunkte“ und </a:t>
                </a:r>
                <a:r>
                  <a:rPr lang="de-DE" dirty="0" smtClean="0"/>
                  <a:t>„Histogramm</a:t>
                </a:r>
                <a:r>
                  <a:rPr lang="de-DE" dirty="0"/>
                  <a:t>“ und starten Sie eine neue Simulation („Neustart“). </a:t>
                </a:r>
              </a:p>
              <a:p>
                <a:r>
                  <a:rPr lang="de-DE" sz="1800" kern="1200" dirty="0" smtClean="0">
                    <a:latin typeface="Calibri" panose="020F0502020204030204" pitchFamily="34" charset="0"/>
                    <a:ea typeface="ＭＳ Ｐゴシック" charset="-128"/>
                    <a:cs typeface="Calibri" panose="020F0502020204030204" pitchFamily="34" charset="0"/>
                  </a:rPr>
                  <a:t>Man </a:t>
                </a:r>
                <a:r>
                  <a:rPr lang="de-DE" sz="1800" kern="1200" dirty="0">
                    <a:latin typeface="Calibri" panose="020F0502020204030204" pitchFamily="34" charset="0"/>
                    <a:ea typeface="ＭＳ Ｐゴシック" charset="-128"/>
                    <a:cs typeface="Calibri" panose="020F0502020204030204" pitchFamily="34" charset="0"/>
                  </a:rPr>
                  <a:t>erkennt, dass die grünen Punkte (für</a:t>
                </a:r>
                <a14:m>
                  <m:oMath xmlns:m="http://schemas.openxmlformats.org/officeDocument/2006/math">
                    <m:r>
                      <a:rPr lang="de-DE" sz="1800" b="0" i="0" smtClean="0">
                        <a:latin typeface="Cambria Math" panose="02040503050406030204" pitchFamily="18" charset="0"/>
                      </a:rPr>
                      <m:t> </m:t>
                    </m:r>
                    <m:sSub>
                      <m:sSubPr>
                        <m:ctrlPr>
                          <a:rPr lang="de-DE" sz="1800" i="1">
                            <a:latin typeface="Cambria Math" panose="02040503050406030204" pitchFamily="18" charset="0"/>
                          </a:rPr>
                        </m:ctrlPr>
                      </m:sSubPr>
                      <m:e>
                        <m:r>
                          <a:rPr lang="de-DE" sz="1800" i="1">
                            <a:latin typeface="Cambria Math" charset="0"/>
                          </a:rPr>
                          <m:t>𝑛</m:t>
                        </m:r>
                      </m:e>
                      <m:sub>
                        <m:r>
                          <a:rPr lang="de-DE" sz="1800" i="1">
                            <a:latin typeface="Cambria Math" charset="0"/>
                          </a:rPr>
                          <m:t>1</m:t>
                        </m:r>
                      </m:sub>
                    </m:sSub>
                    <m:r>
                      <a:rPr lang="de-DE" sz="1800" i="1">
                        <a:latin typeface="Cambria Math" charset="0"/>
                      </a:rPr>
                      <m:t>=100</m:t>
                    </m:r>
                  </m:oMath>
                </a14:m>
                <a:r>
                  <a:rPr lang="de-DE" sz="1800" kern="1200" dirty="0" smtClean="0">
                    <a:latin typeface="Calibri" panose="020F0502020204030204" pitchFamily="34" charset="0"/>
                    <a:ea typeface="ＭＳ Ｐゴシック" charset="-128"/>
                    <a:cs typeface="Calibri" panose="020F0502020204030204" pitchFamily="34" charset="0"/>
                  </a:rPr>
                  <a:t>) </a:t>
                </a:r>
                <a:r>
                  <a:rPr lang="de-DE" sz="1800" kern="1200" dirty="0">
                    <a:latin typeface="Calibri" panose="020F0502020204030204" pitchFamily="34" charset="0"/>
                    <a:ea typeface="ＭＳ Ｐゴシック" charset="-128"/>
                    <a:cs typeface="Calibri" panose="020F0502020204030204" pitchFamily="34" charset="0"/>
                  </a:rPr>
                  <a:t>breiter streuen als die roten (</a:t>
                </a:r>
                <a:r>
                  <a:rPr lang="de-DE" sz="1800" kern="1200" dirty="0" smtClean="0">
                    <a:latin typeface="Calibri" panose="020F0502020204030204" pitchFamily="34" charset="0"/>
                    <a:ea typeface="ＭＳ Ｐゴシック" charset="-128"/>
                    <a:cs typeface="Calibri" panose="020F0502020204030204" pitchFamily="34" charset="0"/>
                  </a:rPr>
                  <a:t>für </a:t>
                </a:r>
                <a14:m>
                  <m:oMath xmlns:m="http://schemas.openxmlformats.org/officeDocument/2006/math">
                    <m:sSub>
                      <m:sSubPr>
                        <m:ctrlPr>
                          <a:rPr lang="de-DE" sz="1800" i="1">
                            <a:latin typeface="Cambria Math" panose="02040503050406030204" pitchFamily="18" charset="0"/>
                          </a:rPr>
                        </m:ctrlPr>
                      </m:sSubPr>
                      <m:e>
                        <m:r>
                          <a:rPr lang="de-DE" sz="1800" i="1">
                            <a:latin typeface="Cambria Math" charset="0"/>
                          </a:rPr>
                          <m:t>𝑛</m:t>
                        </m:r>
                      </m:e>
                      <m:sub>
                        <m:r>
                          <a:rPr lang="de-DE" sz="1800" i="1">
                            <a:latin typeface="Cambria Math" charset="0"/>
                          </a:rPr>
                          <m:t>2</m:t>
                        </m:r>
                      </m:sub>
                    </m:sSub>
                    <m:r>
                      <a:rPr lang="de-DE" sz="1800" i="1">
                        <a:latin typeface="Cambria Math" charset="0"/>
                      </a:rPr>
                      <m:t>=400</m:t>
                    </m:r>
                  </m:oMath>
                </a14:m>
                <a:r>
                  <a:rPr lang="de-DE" sz="1800" kern="1200" dirty="0">
                    <a:latin typeface="Calibri" panose="020F0502020204030204" pitchFamily="34" charset="0"/>
                    <a:ea typeface="ＭＳ Ｐゴシック" charset="-128"/>
                    <a:cs typeface="Calibri" panose="020F0502020204030204" pitchFamily="34" charset="0"/>
                  </a:rPr>
                  <a:t>), aber die genaue Verteilung wird nicht deutlich, denn übereinanderliegende Punkte sind nicht als mehrere Punkte zu erkennen. Dies ist jedoch im </a:t>
                </a:r>
                <a:r>
                  <a:rPr lang="de-DE" sz="1800" kern="1200" dirty="0" smtClean="0">
                    <a:latin typeface="Calibri" panose="020F0502020204030204" pitchFamily="34" charset="0"/>
                    <a:ea typeface="ＭＳ Ｐゴシック" charset="-128"/>
                    <a:cs typeface="Calibri" panose="020F0502020204030204" pitchFamily="34" charset="0"/>
                  </a:rPr>
                  <a:t>Histogramm </a:t>
                </a:r>
                <a:r>
                  <a:rPr lang="de-DE" sz="1800" kern="1200" dirty="0">
                    <a:latin typeface="Calibri" panose="020F0502020204030204" pitchFamily="34" charset="0"/>
                    <a:ea typeface="ＭＳ Ｐゴシック" charset="-128"/>
                    <a:cs typeface="Calibri" panose="020F0502020204030204" pitchFamily="34" charset="0"/>
                  </a:rPr>
                  <a:t>auf der rechten Seite zu erkennen</a:t>
                </a:r>
                <a:r>
                  <a:rPr lang="de-DE" sz="1800" kern="1200" dirty="0" smtClean="0">
                    <a:latin typeface="Calibri" panose="020F0502020204030204" pitchFamily="34" charset="0"/>
                    <a:ea typeface="ＭＳ Ｐゴシック" charset="-128"/>
                    <a:cs typeface="Calibri" panose="020F0502020204030204" pitchFamily="34" charset="0"/>
                  </a:rPr>
                  <a:t>.</a:t>
                </a:r>
              </a:p>
              <a:p>
                <a:pPr marL="342900" lvl="0" indent="-342900">
                  <a:buFont typeface="Wingdings" panose="05000000000000000000" pitchFamily="2" charset="2"/>
                  <a:buChar char="§"/>
                </a:pPr>
                <a:r>
                  <a:rPr lang="de-DE" dirty="0"/>
                  <a:t>Klicken Sie wiederholt auf die Schaltfläche </a:t>
                </a:r>
                <a:r>
                  <a:rPr lang="de-DE" dirty="0" smtClean="0"/>
                  <a:t>„Eine neue Trajektorie (mit Spur)“ bzw. „10 neue Trajektorien (ohne Spur)“ </a:t>
                </a:r>
                <a:r>
                  <a:rPr lang="de-DE" dirty="0"/>
                  <a:t>und beobachten Sie die grünen Spurpunkte für</a:t>
                </a:r>
                <a14:m>
                  <m:oMath xmlns:m="http://schemas.openxmlformats.org/officeDocument/2006/math">
                    <m:r>
                      <a:rPr lang="de-DE" b="0" i="0" smtClean="0">
                        <a:latin typeface="Cambria Math" panose="02040503050406030204" pitchFamily="18" charset="0"/>
                      </a:rPr>
                      <m:t> </m:t>
                    </m:r>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1</m:t>
                        </m:r>
                      </m:sub>
                    </m:sSub>
                    <m:r>
                      <a:rPr lang="de-DE" i="1">
                        <a:latin typeface="Cambria Math" charset="0"/>
                      </a:rPr>
                      <m:t>=100</m:t>
                    </m:r>
                  </m:oMath>
                </a14:m>
                <a:r>
                  <a:rPr lang="de-DE" dirty="0"/>
                  <a:t> auf der linken und das obere Säulendiagramm auf der rechten Seite. </a:t>
                </a:r>
                <a:endParaRPr lang="de-DE" kern="1200" dirty="0">
                  <a:latin typeface="Calibri" panose="020F0502020204030204" pitchFamily="34" charset="0"/>
                  <a:ea typeface="ＭＳ Ｐゴシック" charset="-128"/>
                  <a:cs typeface="Calibri" panose="020F0502020204030204" pitchFamily="34" charset="0"/>
                </a:endParaRPr>
              </a:p>
              <a:p>
                <a:endParaRPr lang="de-DE" dirty="0" smtClean="0"/>
              </a:p>
              <a:p>
                <a:pPr marL="342900" indent="-342900">
                  <a:buFont typeface="Arial" panose="020B0604020202020204" pitchFamily="34" charset="0"/>
                  <a:buChar char="•"/>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412776"/>
                <a:ext cx="8424936" cy="5400600"/>
              </a:xfrm>
              <a:blipFill rotWithShape="0">
                <a:blip r:embed="rId3"/>
                <a:stretch>
                  <a:fillRect l="-579" t="-14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itel 1"/>
              <p:cNvSpPr txBox="1">
                <a:spLocks/>
              </p:cNvSpPr>
              <p:nvPr/>
            </p:nvSpPr>
            <p:spPr>
              <a:xfrm>
                <a:off x="323528" y="476672"/>
                <a:ext cx="8568952" cy="792087"/>
              </a:xfrm>
              <a:prstGeom prst="rect">
                <a:avLst/>
              </a:prstGeom>
            </p:spPr>
            <p:txBody>
              <a:bodyPr vert="horz" lIns="91440" tIns="45720" rIns="91440" bIns="45720" rtlCol="0" anchor="ctr">
                <a:normAutofit fontScale="900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kern="0" dirty="0" smtClean="0"/>
                  <a:t>Beobachten der Trajektorien für zwei feste Stichprobenumfänge </a:t>
                </a:r>
                <a14:m>
                  <m:oMath xmlns:m="http://schemas.openxmlformats.org/officeDocument/2006/math">
                    <m:r>
                      <a:rPr lang="de-DE" i="1" kern="0" dirty="0" smtClean="0">
                        <a:latin typeface="Cambria Math" panose="02040503050406030204" pitchFamily="18" charset="0"/>
                      </a:rPr>
                      <m:t>𝑛</m:t>
                    </m:r>
                  </m:oMath>
                </a14:m>
                <a:endParaRPr lang="de-DE" kern="0" dirty="0"/>
              </a:p>
            </p:txBody>
          </p:sp>
        </mc:Choice>
        <mc:Fallback xmlns="">
          <p:sp>
            <p:nvSpPr>
              <p:cNvPr id="7" name="Titel 1"/>
              <p:cNvSpPr txBox="1">
                <a:spLocks noRot="1" noChangeAspect="1" noMove="1" noResize="1" noEditPoints="1" noAdjustHandles="1" noChangeArrowheads="1" noChangeShapeType="1" noTextEdit="1"/>
              </p:cNvSpPr>
              <p:nvPr/>
            </p:nvSpPr>
            <p:spPr>
              <a:xfrm>
                <a:off x="323528" y="476672"/>
                <a:ext cx="8568952" cy="792087"/>
              </a:xfrm>
              <a:prstGeom prst="rect">
                <a:avLst/>
              </a:prstGeom>
              <a:blipFill>
                <a:blip r:embed="rId4"/>
                <a:stretch>
                  <a:fillRect l="-1138" t="-9231" b="-17692"/>
                </a:stretch>
              </a:blipFill>
            </p:spPr>
            <p:txBody>
              <a:bodyPr/>
              <a:lstStyle/>
              <a:p>
                <a:r>
                  <a:rPr lang="de-DE">
                    <a:noFill/>
                  </a:rPr>
                  <a:t> </a:t>
                </a:r>
              </a:p>
            </p:txBody>
          </p:sp>
        </mc:Fallback>
      </mc:AlternateContent>
      <p:sp>
        <p:nvSpPr>
          <p:cNvPr id="8" name="Rechteck 7"/>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2.2</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194258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xfrm>
            <a:off x="321066" y="908720"/>
            <a:ext cx="8427398" cy="288032"/>
          </a:xfrm>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a:defRPr/>
            </a:pPr>
            <a:endParaRPr lang="de-DE" kern="0" dirty="0"/>
          </a:p>
        </p:txBody>
      </p:sp>
      <p:pic>
        <p:nvPicPr>
          <p:cNvPr id="7" name="Grafik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
        <p:nvSpPr>
          <p:cNvPr id="8" name="Inhaltsplatzhalter 2"/>
          <p:cNvSpPr>
            <a:spLocks noGrp="1"/>
          </p:cNvSpPr>
          <p:nvPr>
            <p:ph idx="1"/>
          </p:nvPr>
        </p:nvSpPr>
        <p:spPr>
          <a:xfrm>
            <a:off x="323528" y="1224298"/>
            <a:ext cx="8677246" cy="5011120"/>
          </a:xfrm>
        </p:spPr>
        <p:txBody>
          <a:bodyPr>
            <a:noAutofit/>
          </a:bodyPr>
          <a:lstStyle/>
          <a:p>
            <a:pPr marL="285750" indent="-285750"/>
            <a:r>
              <a:rPr lang="de-DE" sz="1800" dirty="0" smtClean="0"/>
              <a:t>Dieses Material wurde für das Deutsche Zentrum für Lehrerbildung Mathematik (DZLM) konzipiert und kann, soweit nicht anderweitig gekennzeichnet, unter der </a:t>
            </a:r>
            <a:r>
              <a:rPr lang="de-DE" sz="1800" dirty="0" smtClean="0">
                <a:solidFill>
                  <a:schemeClr val="tx2"/>
                </a:solidFill>
                <a:hlinkClick r:id="rId4"/>
              </a:rPr>
              <a:t>Creative </a:t>
            </a:r>
            <a:r>
              <a:rPr lang="de-DE" sz="1800" dirty="0">
                <a:solidFill>
                  <a:schemeClr val="tx2"/>
                </a:solidFill>
                <a:hlinkClick r:id="rId4"/>
              </a:rPr>
              <a:t>Commons Namensnennung </a:t>
            </a:r>
            <a:r>
              <a:rPr lang="de-DE" sz="1800" dirty="0" smtClean="0">
                <a:solidFill>
                  <a:schemeClr val="tx2"/>
                </a:solidFill>
                <a:hlinkClick r:id="rId4"/>
              </a:rPr>
              <a:t>– </a:t>
            </a:r>
            <a:r>
              <a:rPr lang="de-DE" sz="1800" dirty="0">
                <a:solidFill>
                  <a:schemeClr val="tx2"/>
                </a:solidFill>
                <a:hlinkClick r:id="rId4"/>
              </a:rPr>
              <a:t>Weitergabe unter gleichen Bedingungen 4.0 </a:t>
            </a:r>
            <a:r>
              <a:rPr lang="de-DE" sz="1800" dirty="0" smtClean="0">
                <a:solidFill>
                  <a:schemeClr val="tx2"/>
                </a:solidFill>
                <a:hlinkClick r:id="rId4"/>
              </a:rPr>
              <a:t>Internationale Lizenz</a:t>
            </a:r>
            <a:r>
              <a:rPr lang="de-DE" sz="1800" dirty="0">
                <a:solidFill>
                  <a:schemeClr val="tx2"/>
                </a:solidFill>
              </a:rPr>
              <a:t> </a:t>
            </a:r>
            <a:r>
              <a:rPr lang="de-DE" sz="1800" dirty="0" smtClean="0"/>
              <a:t>weiterverwendet werden.</a:t>
            </a:r>
          </a:p>
          <a:p>
            <a:pPr marL="285750" indent="-285750">
              <a:spcBef>
                <a:spcPts val="0"/>
              </a:spcBef>
              <a:spcAft>
                <a:spcPts val="0"/>
              </a:spcAft>
            </a:pPr>
            <a:r>
              <a:rPr lang="de-DE" sz="1800" dirty="0" smtClean="0"/>
              <a:t>Autorinnen und Autoren dieses Materials: DZLM </a:t>
            </a:r>
            <a:r>
              <a:rPr lang="de-DE" sz="1800" dirty="0"/>
              <a:t>Stochastik-Team der Universität </a:t>
            </a:r>
            <a:r>
              <a:rPr lang="de-DE" sz="1800" dirty="0" smtClean="0"/>
              <a:t>Paderborn: Prof. Dr. Rolf </a:t>
            </a:r>
            <a:r>
              <a:rPr lang="de-DE" sz="1800" dirty="0"/>
              <a:t>Biehler, </a:t>
            </a:r>
            <a:r>
              <a:rPr lang="de-DE" sz="1800" dirty="0" smtClean="0"/>
              <a:t>Dr. Hauke </a:t>
            </a:r>
            <a:r>
              <a:rPr lang="de-DE" sz="1800" dirty="0"/>
              <a:t>Friedrich, </a:t>
            </a:r>
            <a:r>
              <a:rPr lang="de-DE" sz="1800" dirty="0" smtClean="0"/>
              <a:t>Dr. Birgit </a:t>
            </a:r>
            <a:r>
              <a:rPr lang="de-DE" sz="1800" dirty="0"/>
              <a:t>Griese, </a:t>
            </a:r>
            <a:r>
              <a:rPr lang="de-DE" sz="1800" dirty="0" smtClean="0"/>
              <a:t>Ralf </a:t>
            </a:r>
            <a:r>
              <a:rPr lang="de-DE" sz="1800" dirty="0" err="1" smtClean="0"/>
              <a:t>Nieszporek</a:t>
            </a:r>
            <a:endParaRPr lang="de-DE" sz="1800" dirty="0"/>
          </a:p>
          <a:p>
            <a:pPr marL="285750" indent="-285750"/>
            <a:r>
              <a:rPr lang="de-DE" sz="1800" dirty="0" smtClean="0"/>
              <a:t>Dieses Material ist eine Weiterentwicklung früherer Fortbildungsmaterialien unseres Teams, zu denen noch jeweils andere Personen beigetragen haben. Dafür danken wir: </a:t>
            </a:r>
          </a:p>
          <a:p>
            <a:pPr marL="686700" lvl="1">
              <a:spcBef>
                <a:spcPts val="0"/>
              </a:spcBef>
              <a:spcAft>
                <a:spcPts val="0"/>
              </a:spcAft>
            </a:pPr>
            <a:r>
              <a:rPr lang="de-DE" b="1" dirty="0" smtClean="0"/>
              <a:t>Stochastik in der gymnasialen Oberstufe (Bez.-Reg. Arnsberg): </a:t>
            </a:r>
            <a:r>
              <a:rPr lang="de-DE" dirty="0" smtClean="0"/>
              <a:t>Matthias </a:t>
            </a:r>
            <a:r>
              <a:rPr lang="de-DE" dirty="0" err="1" smtClean="0"/>
              <a:t>Dickel</a:t>
            </a:r>
            <a:r>
              <a:rPr lang="de-DE" dirty="0" smtClean="0"/>
              <a:t>, Thomas Jörgens, Gernot Jost, Sven </a:t>
            </a:r>
            <a:r>
              <a:rPr lang="de-DE" dirty="0" err="1" smtClean="0"/>
              <a:t>Meyhoefer</a:t>
            </a:r>
            <a:r>
              <a:rPr lang="de-DE" dirty="0" smtClean="0"/>
              <a:t>, Wolfgang Unkelbach | BR Arnsberg</a:t>
            </a:r>
          </a:p>
          <a:p>
            <a:pPr marL="686700" lvl="1">
              <a:spcBef>
                <a:spcPts val="0"/>
              </a:spcBef>
              <a:spcAft>
                <a:spcPts val="0"/>
              </a:spcAft>
            </a:pPr>
            <a:r>
              <a:rPr lang="de-DE" b="1" dirty="0" smtClean="0"/>
              <a:t>Stochastik </a:t>
            </a:r>
            <a:r>
              <a:rPr lang="de-DE" b="1" dirty="0"/>
              <a:t>kompakt – Thüringen 2015</a:t>
            </a:r>
            <a:r>
              <a:rPr lang="de-DE" b="1" dirty="0" smtClean="0"/>
              <a:t>: </a:t>
            </a:r>
            <a:r>
              <a:rPr lang="de-DE" dirty="0" smtClean="0"/>
              <a:t>Hubert </a:t>
            </a:r>
            <a:r>
              <a:rPr lang="de-DE" dirty="0"/>
              <a:t>Langlotz, Andreas Prömmel, Wilfried Zappe | beauftragt vom </a:t>
            </a:r>
            <a:r>
              <a:rPr lang="de-DE" dirty="0" err="1"/>
              <a:t>Thillm</a:t>
            </a:r>
            <a:r>
              <a:rPr lang="de-DE" dirty="0"/>
              <a:t> </a:t>
            </a:r>
            <a:r>
              <a:rPr lang="de-DE" dirty="0" smtClean="0"/>
              <a:t>Thüringen</a:t>
            </a:r>
            <a:endParaRPr lang="de-DE" dirty="0"/>
          </a:p>
          <a:p>
            <a:pPr marL="686700" lvl="1">
              <a:spcBef>
                <a:spcPts val="0"/>
              </a:spcBef>
              <a:spcAft>
                <a:spcPts val="0"/>
              </a:spcAft>
            </a:pPr>
            <a:r>
              <a:rPr lang="de-DE" b="1" dirty="0"/>
              <a:t>Stochastik kompakt </a:t>
            </a:r>
            <a:r>
              <a:rPr lang="de-DE" b="1" dirty="0" smtClean="0"/>
              <a:t>2013–2015: </a:t>
            </a:r>
            <a:r>
              <a:rPr lang="de-DE" dirty="0" smtClean="0"/>
              <a:t>Michael </a:t>
            </a:r>
            <a:r>
              <a:rPr lang="de-DE" dirty="0"/>
              <a:t>Casper, Ruben Loest, Janina Niemann | Universität </a:t>
            </a:r>
            <a:r>
              <a:rPr lang="de-DE" dirty="0" smtClean="0"/>
              <a:t>Paderborn</a:t>
            </a:r>
            <a:endParaRPr lang="de-DE" dirty="0"/>
          </a:p>
          <a:p>
            <a:pPr marL="441325" indent="0">
              <a:buNone/>
            </a:pPr>
            <a:r>
              <a:rPr lang="de-DE" sz="1800" dirty="0" smtClean="0"/>
              <a:t>Wir bedanken uns ferner bei Steffen Lünne für eine kritische Durchsicht einer früheren Version dieser Materialien.</a:t>
            </a:r>
          </a:p>
          <a:p>
            <a:pPr marL="0" indent="0">
              <a:buNone/>
            </a:pPr>
            <a:r>
              <a:rPr lang="de-DE" sz="1600" dirty="0" smtClean="0"/>
              <a:t>Bildnachweise und Zitatquellen finden Sie auf den jeweiligen Folien bzw. Zusatzmaterialien. Weitere Hinweise und Informationen zum DZLM finden Sie unter </a:t>
            </a:r>
            <a:r>
              <a:rPr lang="de-DE" sz="1600" dirty="0" smtClean="0">
                <a:hlinkClick r:id="rId5"/>
              </a:rPr>
              <a:t>dzlm.de</a:t>
            </a:r>
            <a:r>
              <a:rPr lang="de-DE" sz="1600" dirty="0" smtClean="0"/>
              <a:t>.</a:t>
            </a:r>
          </a:p>
        </p:txBody>
      </p:sp>
    </p:spTree>
    <p:extLst>
      <p:ext uri="{BB962C8B-B14F-4D97-AF65-F5344CB8AC3E}">
        <p14:creationId xmlns:p14="http://schemas.microsoft.com/office/powerpoint/2010/main" val="1819907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412776"/>
                <a:ext cx="8424936" cy="5400600"/>
              </a:xfrm>
            </p:spPr>
            <p:txBody>
              <a:bodyPr/>
              <a:lstStyle/>
              <a:p>
                <a:pPr marL="342900" indent="-342900">
                  <a:buFont typeface="Wingdings" panose="05000000000000000000" pitchFamily="2" charset="2"/>
                  <a:buChar char="§"/>
                </a:pPr>
                <a:r>
                  <a:rPr lang="de-DE" dirty="0" smtClean="0"/>
                  <a:t>Erläutern Sie, wie der durch jeden Klick neu erzeugte grüne Spurpunkt im grünen Säulendiagramm auf der rechten Seite dokumentiert wird.</a:t>
                </a:r>
              </a:p>
              <a:p>
                <a:pPr marL="342900" indent="-342900">
                  <a:buFont typeface="Wingdings" panose="05000000000000000000" pitchFamily="2" charset="2"/>
                  <a:buChar char="§"/>
                </a:pPr>
                <a:r>
                  <a:rPr lang="de-DE" dirty="0" smtClean="0"/>
                  <a:t>Beschreiben </a:t>
                </a:r>
                <a:r>
                  <a:rPr lang="de-DE" dirty="0"/>
                  <a:t>Sie, wie sich die Gestalt des Säulendiagramms verändert, wenn die Anzahl der Simulationen steigt.</a:t>
                </a:r>
              </a:p>
              <a:p>
                <a:r>
                  <a:rPr lang="de-DE" kern="1200" dirty="0" smtClean="0">
                    <a:latin typeface="Calibri" panose="020F0502020204030204" pitchFamily="34" charset="0"/>
                    <a:ea typeface="ＭＳ Ｐゴシック" charset="-128"/>
                    <a:cs typeface="Calibri" panose="020F0502020204030204" pitchFamily="34" charset="0"/>
                  </a:rPr>
                  <a:t>Antwort: Beim </a:t>
                </a:r>
                <a:r>
                  <a:rPr lang="de-DE" kern="1200" dirty="0">
                    <a:latin typeface="Calibri" panose="020F0502020204030204" pitchFamily="34" charset="0"/>
                    <a:ea typeface="ＭＳ Ｐゴシック" charset="-128"/>
                    <a:cs typeface="Calibri" panose="020F0502020204030204" pitchFamily="34" charset="0"/>
                  </a:rPr>
                  <a:t>Klicken auf </a:t>
                </a:r>
                <a:r>
                  <a:rPr lang="de-DE" kern="1200" dirty="0" smtClean="0">
                    <a:latin typeface="Calibri" panose="020F0502020204030204" pitchFamily="34" charset="0"/>
                    <a:ea typeface="ＭＳ Ｐゴシック" charset="-128"/>
                    <a:cs typeface="Calibri" panose="020F0502020204030204" pitchFamily="34" charset="0"/>
                  </a:rPr>
                  <a:t>„Eine neue Trajektorie (mit Spur)“ </a:t>
                </a:r>
                <a:r>
                  <a:rPr lang="de-DE" kern="1200" dirty="0">
                    <a:latin typeface="Calibri" panose="020F0502020204030204" pitchFamily="34" charset="0"/>
                    <a:ea typeface="ＭＳ Ｐゴシック" charset="-128"/>
                    <a:cs typeface="Calibri" panose="020F0502020204030204" pitchFamily="34" charset="0"/>
                  </a:rPr>
                  <a:t>wird die neu beobachtete relative Häufigkeit im </a:t>
                </a:r>
                <a:r>
                  <a:rPr lang="de-DE" kern="1200" dirty="0" smtClean="0">
                    <a:latin typeface="Calibri" panose="020F0502020204030204" pitchFamily="34" charset="0"/>
                    <a:ea typeface="ＭＳ Ｐゴシック" charset="-128"/>
                    <a:cs typeface="Calibri" panose="020F0502020204030204" pitchFamily="34" charset="0"/>
                  </a:rPr>
                  <a:t>Histogramm </a:t>
                </a:r>
                <a:r>
                  <a:rPr lang="de-DE" kern="1200" dirty="0">
                    <a:latin typeface="Calibri" panose="020F0502020204030204" pitchFamily="34" charset="0"/>
                    <a:ea typeface="ＭＳ Ｐゴシック" charset="-128"/>
                    <a:cs typeface="Calibri" panose="020F0502020204030204" pitchFamily="34" charset="0"/>
                  </a:rPr>
                  <a:t>ergänzt, indem entweder eine </a:t>
                </a:r>
                <a:r>
                  <a:rPr lang="de-DE" kern="1200" dirty="0" smtClean="0">
                    <a:latin typeface="Calibri" panose="020F0502020204030204" pitchFamily="34" charset="0"/>
                    <a:ea typeface="ＭＳ Ｐゴシック" charset="-128"/>
                    <a:cs typeface="Calibri" panose="020F0502020204030204" pitchFamily="34" charset="0"/>
                  </a:rPr>
                  <a:t>kleine neue </a:t>
                </a:r>
                <a:r>
                  <a:rPr lang="de-DE" kern="1200" dirty="0">
                    <a:latin typeface="Calibri" panose="020F0502020204030204" pitchFamily="34" charset="0"/>
                    <a:ea typeface="ＭＳ Ｐゴシック" charset="-128"/>
                    <a:cs typeface="Calibri" panose="020F0502020204030204" pitchFamily="34" charset="0"/>
                  </a:rPr>
                  <a:t>Säule entsteht, oder (falls die beobachtete relative Häufigkeit schon einmal aufgetreten ist) eine bestehende erhöht wird. </a:t>
                </a:r>
              </a:p>
              <a:p>
                <a:r>
                  <a:rPr lang="de-DE" kern="1200" dirty="0" smtClean="0">
                    <a:latin typeface="Calibri" panose="020F0502020204030204" pitchFamily="34" charset="0"/>
                    <a:ea typeface="ＭＳ Ｐゴシック" charset="-128"/>
                    <a:cs typeface="Calibri" panose="020F0502020204030204" pitchFamily="34" charset="0"/>
                  </a:rPr>
                  <a:t>Das Histogramm </a:t>
                </a:r>
                <a:r>
                  <a:rPr lang="de-DE" kern="1200" dirty="0">
                    <a:latin typeface="Calibri" panose="020F0502020204030204" pitchFamily="34" charset="0"/>
                    <a:ea typeface="ＭＳ Ｐゴシック" charset="-128"/>
                    <a:cs typeface="Calibri" panose="020F0502020204030204" pitchFamily="34" charset="0"/>
                  </a:rPr>
                  <a:t>für </a:t>
                </a:r>
                <a14:m>
                  <m:oMath xmlns:m="http://schemas.openxmlformats.org/officeDocument/2006/math">
                    <m:sSub>
                      <m:sSubPr>
                        <m:ctrlPr>
                          <a:rPr lang="de-DE" i="1" kern="1200" smtClean="0">
                            <a:latin typeface="Cambria Math" panose="02040503050406030204" pitchFamily="18" charset="0"/>
                            <a:ea typeface="ＭＳ Ｐゴシック" charset="-128"/>
                          </a:rPr>
                        </m:ctrlPr>
                      </m:sSubPr>
                      <m:e>
                        <m:r>
                          <a:rPr lang="de-DE" b="0" i="1" kern="1200" smtClean="0">
                            <a:latin typeface="Cambria Math" panose="02040503050406030204" pitchFamily="18" charset="0"/>
                            <a:ea typeface="ＭＳ Ｐゴシック" charset="-128"/>
                          </a:rPr>
                          <m:t>𝑛</m:t>
                        </m:r>
                      </m:e>
                      <m:sub>
                        <m:r>
                          <a:rPr lang="de-DE" b="0" i="1" kern="1200" smtClean="0">
                            <a:latin typeface="Cambria Math" panose="02040503050406030204" pitchFamily="18" charset="0"/>
                            <a:ea typeface="ＭＳ Ｐゴシック" charset="-128"/>
                          </a:rPr>
                          <m:t>1</m:t>
                        </m:r>
                      </m:sub>
                    </m:sSub>
                    <m:r>
                      <a:rPr lang="de-DE" i="1" kern="1200">
                        <a:latin typeface="Cambria Math" charset="0"/>
                        <a:ea typeface="ＭＳ Ｐゴシック" charset="-128"/>
                        <a:cs typeface="ＭＳ Ｐゴシック" charset="-128"/>
                      </a:rPr>
                      <m:t>=100</m:t>
                    </m:r>
                  </m:oMath>
                </a14:m>
                <a:r>
                  <a:rPr lang="de-DE" kern="1200" dirty="0">
                    <a:latin typeface="Calibri" panose="020F0502020204030204" pitchFamily="34" charset="0"/>
                    <a:ea typeface="ＭＳ Ｐゴシック" charset="-128"/>
                    <a:cs typeface="Calibri" panose="020F0502020204030204" pitchFamily="34" charset="0"/>
                  </a:rPr>
                  <a:t> ist grün, das für</a:t>
                </a:r>
                <a14:m>
                  <m:oMath xmlns:m="http://schemas.openxmlformats.org/officeDocument/2006/math">
                    <m:r>
                      <a:rPr lang="de-DE" b="0" i="0" kern="1200" smtClean="0">
                        <a:latin typeface="Cambria Math" panose="02040503050406030204" pitchFamily="18" charset="0"/>
                        <a:ea typeface="ＭＳ Ｐゴシック" charset="-128"/>
                      </a:rPr>
                      <m:t> </m:t>
                    </m:r>
                    <m:sSub>
                      <m:sSubPr>
                        <m:ctrlPr>
                          <a:rPr lang="de-DE" i="1" kern="1200">
                            <a:latin typeface="Cambria Math" panose="02040503050406030204" pitchFamily="18" charset="0"/>
                            <a:ea typeface="ＭＳ Ｐゴシック" charset="-128"/>
                          </a:rPr>
                        </m:ctrlPr>
                      </m:sSubPr>
                      <m:e>
                        <m:r>
                          <a:rPr lang="de-DE" i="1" kern="1200">
                            <a:latin typeface="Cambria Math" panose="02040503050406030204" pitchFamily="18" charset="0"/>
                            <a:ea typeface="ＭＳ Ｐゴシック" charset="-128"/>
                          </a:rPr>
                          <m:t>𝑛</m:t>
                        </m:r>
                      </m:e>
                      <m:sub>
                        <m:r>
                          <a:rPr lang="de-DE" b="0" i="1" kern="1200" smtClean="0">
                            <a:latin typeface="Cambria Math" panose="02040503050406030204" pitchFamily="18" charset="0"/>
                            <a:ea typeface="ＭＳ Ｐゴシック" charset="-128"/>
                          </a:rPr>
                          <m:t>2</m:t>
                        </m:r>
                      </m:sub>
                    </m:sSub>
                    <m:r>
                      <a:rPr lang="de-DE" i="1" kern="1200">
                        <a:latin typeface="Cambria Math" charset="0"/>
                        <a:ea typeface="ＭＳ Ｐゴシック" charset="-128"/>
                        <a:cs typeface="ＭＳ Ｐゴシック" charset="-128"/>
                      </a:rPr>
                      <m:t>=400</m:t>
                    </m:r>
                  </m:oMath>
                </a14:m>
                <a:r>
                  <a:rPr lang="de-DE" kern="1200" dirty="0">
                    <a:latin typeface="Calibri" panose="020F0502020204030204" pitchFamily="34" charset="0"/>
                    <a:ea typeface="ＭＳ Ｐゴシック" charset="-128"/>
                    <a:cs typeface="Calibri" panose="020F0502020204030204" pitchFamily="34" charset="0"/>
                  </a:rPr>
                  <a:t> ist rot, passend zur Färbung der Spurpunkte. Um die beiden Diagramme besser vergleichen zu können, ist das Säulendiagramm für</a:t>
                </a:r>
                <a14:m>
                  <m:oMath xmlns:m="http://schemas.openxmlformats.org/officeDocument/2006/math">
                    <m:r>
                      <a:rPr lang="de-DE" b="0" i="0" kern="1200" smtClean="0">
                        <a:latin typeface="Cambria Math" panose="02040503050406030204" pitchFamily="18" charset="0"/>
                        <a:ea typeface="ＭＳ Ｐゴシック" charset="-128"/>
                      </a:rPr>
                      <m:t> </m:t>
                    </m:r>
                    <m:sSub>
                      <m:sSubPr>
                        <m:ctrlPr>
                          <a:rPr lang="de-DE" i="1" kern="1200">
                            <a:latin typeface="Cambria Math" panose="02040503050406030204" pitchFamily="18" charset="0"/>
                            <a:ea typeface="ＭＳ Ｐゴシック" charset="-128"/>
                          </a:rPr>
                        </m:ctrlPr>
                      </m:sSubPr>
                      <m:e>
                        <m:r>
                          <a:rPr lang="de-DE" i="1" kern="1200">
                            <a:latin typeface="Cambria Math" panose="02040503050406030204" pitchFamily="18" charset="0"/>
                            <a:ea typeface="ＭＳ Ｐゴシック" charset="-128"/>
                          </a:rPr>
                          <m:t>𝑛</m:t>
                        </m:r>
                      </m:e>
                      <m:sub>
                        <m:r>
                          <a:rPr lang="de-DE" i="1" kern="1200">
                            <a:latin typeface="Cambria Math" panose="02040503050406030204" pitchFamily="18" charset="0"/>
                            <a:ea typeface="ＭＳ Ｐゴシック" charset="-128"/>
                          </a:rPr>
                          <m:t>2</m:t>
                        </m:r>
                      </m:sub>
                    </m:sSub>
                    <m:r>
                      <a:rPr lang="de-DE" i="1" kern="1200">
                        <a:latin typeface="Cambria Math" charset="0"/>
                        <a:ea typeface="ＭＳ Ｐゴシック" charset="-128"/>
                        <a:cs typeface="ＭＳ Ｐゴシック" charset="-128"/>
                      </a:rPr>
                      <m:t>=400</m:t>
                    </m:r>
                  </m:oMath>
                </a14:m>
                <a:r>
                  <a:rPr lang="de-DE" kern="1200" dirty="0">
                    <a:latin typeface="Calibri" panose="020F0502020204030204" pitchFamily="34" charset="0"/>
                    <a:ea typeface="ＭＳ Ｐゴシック" charset="-128"/>
                    <a:cs typeface="Calibri" panose="020F0502020204030204" pitchFamily="34" charset="0"/>
                  </a:rPr>
                  <a:t> an der </a:t>
                </a:r>
                <a14:m>
                  <m:oMath xmlns:m="http://schemas.openxmlformats.org/officeDocument/2006/math">
                    <m:r>
                      <a:rPr lang="de-DE" i="1" kern="1200" dirty="0" smtClean="0">
                        <a:latin typeface="Cambria Math" panose="02040503050406030204" pitchFamily="18" charset="0"/>
                        <a:ea typeface="ＭＳ Ｐゴシック" charset="-128"/>
                        <a:cs typeface="Calibri" panose="020F0502020204030204" pitchFamily="34" charset="0"/>
                      </a:rPr>
                      <m:t>𝑥</m:t>
                    </m:r>
                  </m:oMath>
                </a14:m>
                <a:r>
                  <a:rPr lang="de-DE" kern="1200" dirty="0">
                    <a:latin typeface="Calibri" panose="020F0502020204030204" pitchFamily="34" charset="0"/>
                    <a:ea typeface="ＭＳ Ｐゴシック" charset="-128"/>
                    <a:cs typeface="Calibri" panose="020F0502020204030204" pitchFamily="34" charset="0"/>
                  </a:rPr>
                  <a:t>-Achse gespiegelt dargestellt.</a:t>
                </a:r>
                <a:endParaRPr lang="de-DE" dirty="0">
                  <a:latin typeface="Calibri" panose="020F0502020204030204" pitchFamily="34" charset="0"/>
                  <a:cs typeface="Calibri" panose="020F0502020204030204" pitchFamily="34" charset="0"/>
                </a:endParaRPr>
              </a:p>
              <a:p>
                <a:endParaRPr lang="de-DE" b="1" dirty="0" smtClean="0">
                  <a:solidFill>
                    <a:schemeClr val="tx2"/>
                  </a:solidFill>
                </a:endParaRPr>
              </a:p>
              <a:p>
                <a:pPr marL="342900" indent="-342900">
                  <a:buFont typeface="Arial" panose="020B0604020202020204" pitchFamily="34" charset="0"/>
                  <a:buChar char="•"/>
                </a:pPr>
                <a:endParaRPr lang="de-DE" dirty="0"/>
              </a:p>
              <a:p>
                <a:endParaRPr lang="de-DE" dirty="0" smtClean="0"/>
              </a:p>
              <a:p>
                <a:pPr marL="342900" indent="-342900">
                  <a:buFont typeface="Arial" panose="020B0604020202020204" pitchFamily="34" charset="0"/>
                  <a:buChar char="•"/>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412776"/>
                <a:ext cx="8424936" cy="5400600"/>
              </a:xfrm>
              <a:blipFill rotWithShape="0">
                <a:blip r:embed="rId3"/>
                <a:stretch>
                  <a:fillRect l="-651" t="-1467" r="-1013"/>
                </a:stretch>
              </a:blipFill>
            </p:spPr>
            <p:txBody>
              <a:bodyPr/>
              <a:lstStyle/>
              <a:p>
                <a:r>
                  <a:rPr lang="de-DE">
                    <a:noFill/>
                  </a:rPr>
                  <a:t> </a:t>
                </a:r>
              </a:p>
            </p:txBody>
          </p:sp>
        </mc:Fallback>
      </mc:AlternateContent>
      <p:sp>
        <p:nvSpPr>
          <p:cNvPr id="8" name="Rechteck 7"/>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2.2</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mc:AlternateContent xmlns:mc="http://schemas.openxmlformats.org/markup-compatibility/2006" xmlns:a14="http://schemas.microsoft.com/office/drawing/2010/main">
        <mc:Choice Requires="a14">
          <p:sp>
            <p:nvSpPr>
              <p:cNvPr id="12" name="Titel 1"/>
              <p:cNvSpPr txBox="1">
                <a:spLocks/>
              </p:cNvSpPr>
              <p:nvPr/>
            </p:nvSpPr>
            <p:spPr>
              <a:xfrm>
                <a:off x="323528" y="476672"/>
                <a:ext cx="8568952" cy="792087"/>
              </a:xfrm>
              <a:prstGeom prst="rect">
                <a:avLst/>
              </a:prstGeom>
            </p:spPr>
            <p:txBody>
              <a:bodyPr vert="horz" lIns="91440" tIns="45720" rIns="91440" bIns="45720" rtlCol="0" anchor="ctr">
                <a:normAutofit fontScale="900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kern="0" dirty="0" smtClean="0"/>
                  <a:t>Beobachten der Trajektorien für zwei feste Stichprobenumfänge </a:t>
                </a:r>
                <a14:m>
                  <m:oMath xmlns:m="http://schemas.openxmlformats.org/officeDocument/2006/math">
                    <m:r>
                      <a:rPr lang="de-DE" i="1" kern="0" dirty="0" smtClean="0">
                        <a:latin typeface="Cambria Math" panose="02040503050406030204" pitchFamily="18" charset="0"/>
                      </a:rPr>
                      <m:t>𝑛</m:t>
                    </m:r>
                  </m:oMath>
                </a14:m>
                <a:r>
                  <a:rPr lang="de-DE" kern="0" dirty="0" smtClean="0"/>
                  <a:t>, Fortsetzung</a:t>
                </a:r>
                <a:endParaRPr lang="de-DE" kern="0" dirty="0"/>
              </a:p>
            </p:txBody>
          </p:sp>
        </mc:Choice>
        <mc:Fallback xmlns="">
          <p:sp>
            <p:nvSpPr>
              <p:cNvPr id="12" name="Titel 1"/>
              <p:cNvSpPr txBox="1">
                <a:spLocks noRot="1" noChangeAspect="1" noMove="1" noResize="1" noEditPoints="1" noAdjustHandles="1" noChangeArrowheads="1" noChangeShapeType="1" noTextEdit="1"/>
              </p:cNvSpPr>
              <p:nvPr/>
            </p:nvSpPr>
            <p:spPr>
              <a:xfrm>
                <a:off x="323528" y="476672"/>
                <a:ext cx="8568952" cy="792087"/>
              </a:xfrm>
              <a:prstGeom prst="rect">
                <a:avLst/>
              </a:prstGeom>
              <a:blipFill rotWithShape="0">
                <a:blip r:embed="rId4"/>
                <a:stretch>
                  <a:fillRect l="-1138" t="-9231" b="-17692"/>
                </a:stretch>
              </a:blipFill>
            </p:spPr>
            <p:txBody>
              <a:bodyPr/>
              <a:lstStyle/>
              <a:p>
                <a:r>
                  <a:rPr lang="de-DE">
                    <a:noFill/>
                  </a:rPr>
                  <a:t> </a:t>
                </a:r>
              </a:p>
            </p:txBody>
          </p:sp>
        </mc:Fallback>
      </mc:AlternateContent>
    </p:spTree>
    <p:extLst>
      <p:ext uri="{BB962C8B-B14F-4D97-AF65-F5344CB8AC3E}">
        <p14:creationId xmlns:p14="http://schemas.microsoft.com/office/powerpoint/2010/main" val="112685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dirty="0" smtClean="0"/>
              <a:t>Verteilung der relativen Häufigkeiten von „Kopf“</a:t>
            </a:r>
            <a:endParaRPr lang="de-DE" dirty="0"/>
          </a:p>
        </p:txBody>
      </p:sp>
      <p:sp>
        <p:nvSpPr>
          <p:cNvPr id="7" name="Textplatzhalter 9"/>
          <p:cNvSpPr>
            <a:spLocks noGrp="1"/>
          </p:cNvSpPr>
          <p:nvPr>
            <p:ph idx="1"/>
          </p:nvPr>
        </p:nvSpPr>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mc:AlternateContent xmlns:mc="http://schemas.openxmlformats.org/markup-compatibility/2006" xmlns:a14="http://schemas.microsoft.com/office/drawing/2010/main">
        <mc:Choice Requires="a14">
          <p:sp>
            <p:nvSpPr>
              <p:cNvPr id="2" name="Textfeld 1"/>
              <p:cNvSpPr txBox="1"/>
              <p:nvPr/>
            </p:nvSpPr>
            <p:spPr>
              <a:xfrm>
                <a:off x="4788024" y="3356993"/>
                <a:ext cx="3240360" cy="1938992"/>
              </a:xfrm>
              <a:prstGeom prst="rect">
                <a:avLst/>
              </a:prstGeom>
              <a:noFill/>
            </p:spPr>
            <p:txBody>
              <a:bodyPr wrap="square" rtlCol="0">
                <a:spAutoFit/>
              </a:bodyPr>
              <a:lstStyle/>
              <a:p>
                <a:r>
                  <a:rPr lang="de-DE" sz="2000" dirty="0" smtClean="0">
                    <a:latin typeface="Calibri" panose="020F0502020204030204" pitchFamily="34" charset="0"/>
                  </a:rPr>
                  <a:t>Zentrale Entdeckung: Bei größerem </a:t>
                </a:r>
                <a14:m>
                  <m:oMath xmlns:m="http://schemas.openxmlformats.org/officeDocument/2006/math">
                    <m:r>
                      <a:rPr lang="de-DE" sz="2000" i="1" dirty="0" smtClean="0">
                        <a:latin typeface="Cambria Math" panose="02040503050406030204" pitchFamily="18" charset="0"/>
                      </a:rPr>
                      <m:t>𝑛</m:t>
                    </m:r>
                    <m:r>
                      <a:rPr lang="de-DE" sz="2000" i="1" dirty="0" smtClean="0">
                        <a:latin typeface="Cambria Math" panose="02040503050406030204" pitchFamily="18" charset="0"/>
                      </a:rPr>
                      <m:t> </m:t>
                    </m:r>
                  </m:oMath>
                </a14:m>
                <a:endParaRPr lang="de-DE" sz="2000" dirty="0" smtClean="0">
                  <a:latin typeface="Calibri" panose="020F0502020204030204" pitchFamily="34" charset="0"/>
                </a:endParaRPr>
              </a:p>
              <a:p>
                <a:r>
                  <a:rPr lang="de-DE" sz="2000" dirty="0" smtClean="0">
                    <a:latin typeface="Calibri" panose="020F0502020204030204" pitchFamily="34" charset="0"/>
                  </a:rPr>
                  <a:t>streuen die relativen Häufigkeiten für </a:t>
                </a:r>
                <a:r>
                  <a:rPr lang="de-DE" sz="2000" i="1" dirty="0" smtClean="0">
                    <a:latin typeface="Calibri" panose="020F0502020204030204" pitchFamily="34" charset="0"/>
                  </a:rPr>
                  <a:t>Kopf</a:t>
                </a:r>
                <a:r>
                  <a:rPr lang="de-DE" sz="2000" dirty="0" smtClean="0">
                    <a:latin typeface="Calibri" panose="020F0502020204030204" pitchFamily="34" charset="0"/>
                  </a:rPr>
                  <a:t> </a:t>
                </a:r>
              </a:p>
              <a:p>
                <a:r>
                  <a:rPr lang="de-DE" sz="2000" dirty="0" smtClean="0">
                    <a:latin typeface="Calibri" panose="020F0502020204030204" pitchFamily="34" charset="0"/>
                  </a:rPr>
                  <a:t>geringer um die Wahrscheinlichkeit von </a:t>
                </a:r>
                <a14:m>
                  <m:oMath xmlns:m="http://schemas.openxmlformats.org/officeDocument/2006/math">
                    <m:r>
                      <a:rPr lang="de-DE" sz="2000" i="1" dirty="0" smtClean="0">
                        <a:latin typeface="Cambria Math" panose="02040503050406030204" pitchFamily="18" charset="0"/>
                      </a:rPr>
                      <m:t>0,5</m:t>
                    </m:r>
                  </m:oMath>
                </a14:m>
                <a:r>
                  <a:rPr lang="de-DE" sz="2000" dirty="0" smtClean="0">
                    <a:latin typeface="Calibri" panose="020F0502020204030204" pitchFamily="34" charset="0"/>
                  </a:rPr>
                  <a:t>.</a:t>
                </a:r>
                <a:endParaRPr lang="de-DE" sz="2000" dirty="0">
                  <a:latin typeface="Calibri" panose="020F0502020204030204" pitchFamily="34" charset="0"/>
                </a:endParaRPr>
              </a:p>
            </p:txBody>
          </p:sp>
        </mc:Choice>
        <mc:Fallback xmlns="">
          <p:sp>
            <p:nvSpPr>
              <p:cNvPr id="2" name="Textfeld 1"/>
              <p:cNvSpPr txBox="1">
                <a:spLocks noRot="1" noChangeAspect="1" noMove="1" noResize="1" noEditPoints="1" noAdjustHandles="1" noChangeArrowheads="1" noChangeShapeType="1" noTextEdit="1"/>
              </p:cNvSpPr>
              <p:nvPr/>
            </p:nvSpPr>
            <p:spPr>
              <a:xfrm>
                <a:off x="4788024" y="3356993"/>
                <a:ext cx="3240360" cy="1938992"/>
              </a:xfrm>
              <a:prstGeom prst="rect">
                <a:avLst/>
              </a:prstGeom>
              <a:blipFill>
                <a:blip r:embed="rId3"/>
                <a:stretch>
                  <a:fillRect l="-1880" t="-1887" b="-471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 name="Textfeld 5"/>
              <p:cNvSpPr txBox="1"/>
              <p:nvPr/>
            </p:nvSpPr>
            <p:spPr>
              <a:xfrm>
                <a:off x="4788024" y="1916832"/>
                <a:ext cx="2940420" cy="584775"/>
              </a:xfrm>
              <a:prstGeom prst="rect">
                <a:avLst/>
              </a:prstGeom>
              <a:noFill/>
            </p:spPr>
            <p:txBody>
              <a:bodyPr wrap="none" rtlCol="0">
                <a:spAutoFit/>
              </a:bodyPr>
              <a:lstStyle/>
              <a:p>
                <a14:m>
                  <m:oMath xmlns:m="http://schemas.openxmlformats.org/officeDocument/2006/math">
                    <m:r>
                      <a:rPr lang="de-DE" sz="1600" i="1" dirty="0" smtClean="0">
                        <a:latin typeface="Cambria Math" panose="02040503050406030204" pitchFamily="18" charset="0"/>
                      </a:rPr>
                      <m:t>𝑁</m:t>
                    </m:r>
                    <m:r>
                      <a:rPr lang="de-DE" sz="1600" i="1" dirty="0" smtClean="0">
                        <a:latin typeface="Cambria Math" panose="02040503050406030204" pitchFamily="18" charset="0"/>
                      </a:rPr>
                      <m:t>=500</m:t>
                    </m:r>
                  </m:oMath>
                </a14:m>
                <a:r>
                  <a:rPr lang="de-DE" sz="1600" dirty="0" smtClean="0">
                    <a:latin typeface="Calibri" panose="020F0502020204030204" pitchFamily="34" charset="0"/>
                  </a:rPr>
                  <a:t> Wiederholungen des </a:t>
                </a:r>
              </a:p>
              <a:p>
                <a:r>
                  <a:rPr lang="de-DE" sz="1600" dirty="0" smtClean="0">
                    <a:latin typeface="Calibri" panose="020F0502020204030204" pitchFamily="34" charset="0"/>
                  </a:rPr>
                  <a:t>100- bzw. 400-fachen Münzwurfs</a:t>
                </a:r>
                <a:endParaRPr lang="de-DE" sz="1600" dirty="0">
                  <a:latin typeface="Calibri" panose="020F0502020204030204" pitchFamily="34" charset="0"/>
                </a:endParaRPr>
              </a:p>
            </p:txBody>
          </p:sp>
        </mc:Choice>
        <mc:Fallback xmlns="">
          <p:sp>
            <p:nvSpPr>
              <p:cNvPr id="6" name="Textfeld 5"/>
              <p:cNvSpPr txBox="1">
                <a:spLocks noRot="1" noChangeAspect="1" noMove="1" noResize="1" noEditPoints="1" noAdjustHandles="1" noChangeArrowheads="1" noChangeShapeType="1" noTextEdit="1"/>
              </p:cNvSpPr>
              <p:nvPr/>
            </p:nvSpPr>
            <p:spPr>
              <a:xfrm>
                <a:off x="4788024" y="1916832"/>
                <a:ext cx="2940420" cy="584775"/>
              </a:xfrm>
              <a:prstGeom prst="rect">
                <a:avLst/>
              </a:prstGeom>
              <a:blipFill>
                <a:blip r:embed="rId4"/>
                <a:stretch>
                  <a:fillRect l="-1035" t="-3125" b="-12500"/>
                </a:stretch>
              </a:blipFill>
            </p:spPr>
            <p:txBody>
              <a:bodyPr/>
              <a:lstStyle/>
              <a:p>
                <a:r>
                  <a:rPr lang="de-DE">
                    <a:noFill/>
                  </a:rPr>
                  <a:t> </a:t>
                </a:r>
              </a:p>
            </p:txBody>
          </p:sp>
        </mc:Fallback>
      </mc:AlternateContent>
      <p:pic>
        <p:nvPicPr>
          <p:cNvPr id="3" name="Grafik 2"/>
          <p:cNvPicPr>
            <a:picLocks noChangeAspect="1"/>
          </p:cNvPicPr>
          <p:nvPr/>
        </p:nvPicPr>
        <p:blipFill>
          <a:blip r:embed="rId5"/>
          <a:stretch>
            <a:fillRect/>
          </a:stretch>
        </p:blipFill>
        <p:spPr>
          <a:xfrm>
            <a:off x="395536" y="980728"/>
            <a:ext cx="3456384" cy="5673827"/>
          </a:xfrm>
          <a:prstGeom prst="rect">
            <a:avLst/>
          </a:prstGeom>
        </p:spPr>
      </p:pic>
    </p:spTree>
    <p:extLst>
      <p:ext uri="{BB962C8B-B14F-4D97-AF65-F5344CB8AC3E}">
        <p14:creationId xmlns:p14="http://schemas.microsoft.com/office/powerpoint/2010/main" val="4059490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Inhaltsplatzhalter 2"/>
              <p:cNvSpPr>
                <a:spLocks noGrp="1"/>
              </p:cNvSpPr>
              <p:nvPr>
                <p:ph idx="1"/>
              </p:nvPr>
            </p:nvSpPr>
            <p:spPr/>
            <p:txBody>
              <a:bodyPr/>
              <a:lstStyle/>
              <a:p>
                <a:pPr marL="457200" indent="-457200">
                  <a:buFont typeface="+mj-lt"/>
                  <a:buAutoNum type="arabicPeriod"/>
                </a:pPr>
                <a:r>
                  <a:rPr lang="de-DE" dirty="0"/>
                  <a:t>Wie kann man die unterschiedliche Streuung messen</a:t>
                </a:r>
                <a:r>
                  <a:rPr lang="de-DE" dirty="0" smtClean="0"/>
                  <a:t>?</a:t>
                </a:r>
              </a:p>
              <a:p>
                <a:pPr marL="457200" indent="-457200">
                  <a:buFont typeface="+mj-lt"/>
                  <a:buAutoNum type="arabicPeriod"/>
                </a:pPr>
                <a:r>
                  <a:rPr lang="de-DE" dirty="0" smtClean="0"/>
                  <a:t>Kann man Aussagen darüber machen, wie diese so gemessene Streuung vom Stichprobenumfang </a:t>
                </a:r>
                <a14:m>
                  <m:oMath xmlns:m="http://schemas.openxmlformats.org/officeDocument/2006/math">
                    <m:r>
                      <a:rPr lang="de-DE" i="1" dirty="0" smtClean="0">
                        <a:latin typeface="Cambria Math" panose="02040503050406030204" pitchFamily="18" charset="0"/>
                      </a:rPr>
                      <m:t>𝑛</m:t>
                    </m:r>
                  </m:oMath>
                </a14:m>
                <a:r>
                  <a:rPr lang="de-DE" dirty="0" smtClean="0"/>
                  <a:t> abhängt?</a:t>
                </a:r>
              </a:p>
              <a:p>
                <a:pPr marL="0" indent="0">
                  <a:buNone/>
                </a:pPr>
                <a:endParaRPr lang="de-DE" dirty="0"/>
              </a:p>
              <a:p>
                <a:pPr marL="0" indent="0">
                  <a:buNone/>
                </a:pPr>
                <a:r>
                  <a:rPr lang="de-DE" dirty="0" smtClean="0"/>
                  <a:t>Den </a:t>
                </a:r>
                <a:r>
                  <a:rPr lang="de-DE" dirty="0" smtClean="0"/>
                  <a:t>Sch</a:t>
                </a:r>
                <a:r>
                  <a:rPr lang="de-DE" dirty="0" smtClean="0"/>
                  <a:t>ülerinnen und Schüler</a:t>
                </a:r>
                <a:r>
                  <a:rPr lang="de-DE" dirty="0" smtClean="0"/>
                  <a:t> </a:t>
                </a:r>
                <a:r>
                  <a:rPr lang="de-DE" dirty="0" smtClean="0"/>
                  <a:t>könnte aus der Sekundarstufe I die Standardabweichung oder der </a:t>
                </a:r>
                <a:r>
                  <a:rPr lang="de-DE" dirty="0" err="1" smtClean="0"/>
                  <a:t>Quartilabstand</a:t>
                </a:r>
                <a:r>
                  <a:rPr lang="de-DE" dirty="0" smtClean="0"/>
                  <a:t> vom Boxplot bekannt sein, der die Breite der mittleren 50 % angibt.</a:t>
                </a:r>
              </a:p>
              <a:p>
                <a:pPr marL="0" indent="0">
                  <a:buNone/>
                </a:pPr>
                <a:r>
                  <a:rPr lang="de-DE" dirty="0" smtClean="0"/>
                  <a:t>Wenn man zuverlässige Vorhersagen der relativen Häufigkeit von Kopf machen will, verwendet man in der Statistik den „Bereich der mittleren 95 %“ (manchmal auch 99 %). </a:t>
                </a:r>
              </a:p>
              <a:p>
                <a:pPr marL="0" indent="0">
                  <a:buNone/>
                </a:pPr>
                <a:r>
                  <a:rPr lang="de-DE" dirty="0" smtClean="0"/>
                  <a:t>Das sind übliche Konventionen. Sie sind sinnvoll, siehe F12.</a:t>
                </a:r>
              </a:p>
              <a:p>
                <a:pPr marL="0" indent="0">
                  <a:buNone/>
                </a:pPr>
                <a:r>
                  <a:rPr lang="de-DE" dirty="0" smtClean="0"/>
                  <a:t>Die Breite der mittleren 95 % kann dann auch als ein Streuungsmaß interpretiert werden.</a:t>
                </a:r>
              </a:p>
              <a:p>
                <a:endParaRPr lang="de-DE" dirty="0"/>
              </a:p>
            </p:txBody>
          </p:sp>
        </mc:Choice>
        <mc:Fallback>
          <p:sp>
            <p:nvSpPr>
              <p:cNvPr id="3" name="Inhaltsplatzhalter 2"/>
              <p:cNvSpPr>
                <a:spLocks noGrp="1" noRot="1" noChangeAspect="1" noMove="1" noResize="1" noEditPoints="1" noAdjustHandles="1" noChangeArrowheads="1" noChangeShapeType="1" noTextEdit="1"/>
              </p:cNvSpPr>
              <p:nvPr>
                <p:ph idx="1"/>
              </p:nvPr>
            </p:nvSpPr>
            <p:spPr>
              <a:blipFill>
                <a:blip r:embed="rId3"/>
                <a:stretch>
                  <a:fillRect l="-796" t="-1695" r="-507"/>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Fragestellung:</a:t>
            </a:r>
            <a:endParaRPr lang="de-DE" dirty="0"/>
          </a:p>
        </p:txBody>
      </p:sp>
    </p:spTree>
    <p:extLst>
      <p:ext uri="{BB962C8B-B14F-4D97-AF65-F5344CB8AC3E}">
        <p14:creationId xmlns:p14="http://schemas.microsoft.com/office/powerpoint/2010/main" val="15534509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5060080" y="474596"/>
            <a:ext cx="3948316" cy="6386736"/>
          </a:xfrm>
          <a:prstGeom prst="rect">
            <a:avLst/>
          </a:prstGeom>
        </p:spPr>
      </p:pic>
      <p:sp>
        <p:nvSpPr>
          <p:cNvPr id="2" name="Titel 1"/>
          <p:cNvSpPr>
            <a:spLocks noGrp="1"/>
          </p:cNvSpPr>
          <p:nvPr>
            <p:ph type="title"/>
          </p:nvPr>
        </p:nvSpPr>
        <p:spPr/>
        <p:txBody>
          <a:bodyPr>
            <a:normAutofit fontScale="90000"/>
          </a:bodyPr>
          <a:lstStyle/>
          <a:p>
            <a:r>
              <a:rPr lang="de-DE" dirty="0" smtClean="0"/>
              <a:t>Bestimmung des mittleren 95%-Intervalls durch die Simulation</a:t>
            </a:r>
            <a:endParaRPr lang="de-DE" dirty="0"/>
          </a:p>
        </p:txBody>
      </p:sp>
      <mc:AlternateContent xmlns:mc="http://schemas.openxmlformats.org/markup-compatibility/2006" xmlns:a14="http://schemas.microsoft.com/office/drawing/2010/main">
        <mc:Choice Requires="a14">
          <p:sp>
            <p:nvSpPr>
              <p:cNvPr id="3" name="Inhaltsplatzhalter 2"/>
              <p:cNvSpPr>
                <a:spLocks noGrp="1"/>
              </p:cNvSpPr>
              <p:nvPr>
                <p:ph idx="4294967295"/>
              </p:nvPr>
            </p:nvSpPr>
            <p:spPr>
              <a:xfrm>
                <a:off x="324000" y="1597025"/>
                <a:ext cx="4679950" cy="4927600"/>
              </a:xfrm>
            </p:spPr>
            <p:txBody>
              <a:bodyPr/>
              <a:lstStyle/>
              <a:p>
                <a:pPr marL="342900" indent="-342900">
                  <a:buFont typeface="Wingdings" panose="05000000000000000000" pitchFamily="2" charset="2"/>
                  <a:buChar char="§"/>
                </a:pPr>
                <a:r>
                  <a:rPr lang="de-DE" dirty="0" smtClean="0"/>
                  <a:t>In der Simulation wurden </a:t>
                </a:r>
                <a14:m>
                  <m:oMath xmlns:m="http://schemas.openxmlformats.org/officeDocument/2006/math">
                    <m:r>
                      <a:rPr lang="de-DE" i="1" dirty="0" smtClean="0">
                        <a:latin typeface="Cambria Math" panose="02040503050406030204" pitchFamily="18" charset="0"/>
                      </a:rPr>
                      <m:t>𝑁</m:t>
                    </m:r>
                    <m:r>
                      <a:rPr lang="de-DE" b="0" i="1" dirty="0" smtClean="0">
                        <a:latin typeface="Cambria Math" panose="02040503050406030204" pitchFamily="18" charset="0"/>
                      </a:rPr>
                      <m:t>=500</m:t>
                    </m:r>
                  </m:oMath>
                </a14:m>
                <a:r>
                  <a:rPr lang="de-DE" dirty="0" smtClean="0"/>
                  <a:t> Wiederholungen realisiert.</a:t>
                </a:r>
              </a:p>
              <a:p>
                <a:pPr marL="342900" indent="-342900">
                  <a:buFont typeface="Wingdings" panose="05000000000000000000" pitchFamily="2" charset="2"/>
                  <a:buChar char="§"/>
                </a:pPr>
                <a:r>
                  <a:rPr lang="de-DE" dirty="0" smtClean="0"/>
                  <a:t>Wir streichen die 2,5 % kleinsten und die 2,5 % größten Werte. Daraus ergeben sich die Grenzen für das so genannte 95 %-Prognoseintervall.</a:t>
                </a:r>
              </a:p>
              <a:p>
                <a:pPr marL="342900" indent="-342900">
                  <a:buFont typeface="Wingdings" panose="05000000000000000000" pitchFamily="2" charset="2"/>
                  <a:buChar char="§"/>
                </a:pPr>
                <a:r>
                  <a:rPr lang="de-DE" dirty="0" err="1" smtClean="0"/>
                  <a:t>GeoGebra</a:t>
                </a:r>
                <a:r>
                  <a:rPr lang="de-DE" dirty="0" smtClean="0"/>
                  <a:t> bestimmt diese Grenzen mit dem </a:t>
                </a:r>
                <a:r>
                  <a:rPr lang="de-DE" i="1" dirty="0" smtClean="0"/>
                  <a:t>Quantil-Befehl,</a:t>
                </a:r>
                <a:r>
                  <a:rPr lang="de-DE" dirty="0" smtClean="0"/>
                  <a:t> der interpoliert, wenn man nicht exakt 2,5 % der Daten abteilen kann.</a:t>
                </a:r>
              </a:p>
              <a:p>
                <a:pPr marL="342900" indent="-342900">
                  <a:buFont typeface="Wingdings" panose="05000000000000000000" pitchFamily="2" charset="2"/>
                  <a:buChar char="§"/>
                </a:pPr>
                <a:r>
                  <a:rPr lang="de-DE" dirty="0" smtClean="0"/>
                  <a:t>Das Intervall nennt man auch das 95 %-Prognoseintervall für die relativen Häufigkeiten.</a:t>
                </a: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4294967295"/>
              </p:nvPr>
            </p:nvSpPr>
            <p:spPr>
              <a:xfrm>
                <a:off x="324000" y="1597025"/>
                <a:ext cx="4679950" cy="4927600"/>
              </a:xfrm>
              <a:blipFill rotWithShape="0">
                <a:blip r:embed="rId4"/>
                <a:stretch>
                  <a:fillRect l="-1172" t="-1609"/>
                </a:stretch>
              </a:blipFill>
            </p:spPr>
            <p:txBody>
              <a:bodyPr/>
              <a:lstStyle/>
              <a:p>
                <a:r>
                  <a:rPr lang="de-DE">
                    <a:noFill/>
                  </a:rPr>
                  <a:t> </a:t>
                </a:r>
              </a:p>
            </p:txBody>
          </p:sp>
        </mc:Fallback>
      </mc:AlternateContent>
    </p:spTree>
    <p:extLst>
      <p:ext uri="{BB962C8B-B14F-4D97-AF65-F5344CB8AC3E}">
        <p14:creationId xmlns:p14="http://schemas.microsoft.com/office/powerpoint/2010/main" val="26799092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124744"/>
                <a:ext cx="5472608" cy="5400600"/>
              </a:xfrm>
            </p:spPr>
            <p:txBody>
              <a:bodyPr/>
              <a:lstStyle/>
              <a:p>
                <a:pPr marL="342900" lvl="0" indent="-342900">
                  <a:buFont typeface="Wingdings" panose="05000000000000000000" pitchFamily="2" charset="2"/>
                  <a:buChar char="§"/>
                </a:pPr>
                <a:r>
                  <a:rPr lang="de-DE" dirty="0" smtClean="0"/>
                  <a:t>Aktivieren </a:t>
                </a:r>
                <a:r>
                  <a:rPr lang="de-DE" dirty="0"/>
                  <a:t>Sie „</a:t>
                </a:r>
                <a:r>
                  <a:rPr lang="de-DE" dirty="0" smtClean="0"/>
                  <a:t>95 %-</a:t>
                </a:r>
                <a:r>
                  <a:rPr lang="de-DE" dirty="0"/>
                  <a:t>Intervall (Simulation)“ und beobachten Sie, wie sich die Grenzen des Intervalls und seine Breite für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1</m:t>
                        </m:r>
                      </m:sub>
                    </m:sSub>
                    <m:r>
                      <a:rPr lang="de-DE" i="1">
                        <a:latin typeface="Cambria Math" charset="0"/>
                      </a:rPr>
                      <m:t>=100</m:t>
                    </m:r>
                  </m:oMath>
                </a14:m>
                <a:r>
                  <a:rPr lang="de-DE" dirty="0"/>
                  <a:t> und für </a:t>
                </a:r>
                <a14:m>
                  <m:oMath xmlns:m="http://schemas.openxmlformats.org/officeDocument/2006/math">
                    <m:sSub>
                      <m:sSubPr>
                        <m:ctrlPr>
                          <a:rPr lang="de-DE" i="1">
                            <a:latin typeface="Cambria Math" panose="02040503050406030204" pitchFamily="18" charset="0"/>
                          </a:rPr>
                        </m:ctrlPr>
                      </m:sSubPr>
                      <m:e>
                        <m:r>
                          <a:rPr lang="de-DE" i="1">
                            <a:latin typeface="Cambria Math" charset="0"/>
                          </a:rPr>
                          <m:t>𝑛</m:t>
                        </m:r>
                      </m:e>
                      <m:sub>
                        <m:r>
                          <a:rPr lang="de-DE" i="1">
                            <a:latin typeface="Cambria Math" charset="0"/>
                          </a:rPr>
                          <m:t>2</m:t>
                        </m:r>
                      </m:sub>
                    </m:sSub>
                    <m:r>
                      <a:rPr lang="de-DE" i="1">
                        <a:latin typeface="Cambria Math" charset="0"/>
                      </a:rPr>
                      <m:t>=400</m:t>
                    </m:r>
                  </m:oMath>
                </a14:m>
                <a:r>
                  <a:rPr lang="de-DE" dirty="0"/>
                  <a:t> unterscheiden</a:t>
                </a:r>
                <a:r>
                  <a:rPr lang="de-DE" dirty="0" smtClean="0"/>
                  <a:t>.</a:t>
                </a:r>
              </a:p>
              <a:p>
                <a:pPr marL="342900" lvl="0" indent="-342900">
                  <a:buFont typeface="Arial" panose="020B0604020202020204" pitchFamily="34" charset="0"/>
                  <a:buChar char="•"/>
                </a:pPr>
                <a:endParaRPr lang="de-DE" dirty="0"/>
              </a:p>
              <a:p>
                <a:pPr lvl="0"/>
                <a:endParaRPr lang="de-DE" dirty="0"/>
              </a:p>
              <a:p>
                <a:pPr marL="0" indent="0">
                  <a:buNone/>
                </a:pPr>
                <a:r>
                  <a:rPr lang="de-DE" dirty="0" smtClean="0"/>
                  <a:t>Das 95 %-Intervall für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1</m:t>
                        </m:r>
                      </m:sub>
                    </m:sSub>
                    <m:r>
                      <a:rPr lang="de-DE" b="0" i="1" smtClean="0">
                        <a:latin typeface="Cambria Math" panose="02040503050406030204" pitchFamily="18" charset="0"/>
                      </a:rPr>
                      <m:t>=100</m:t>
                    </m:r>
                  </m:oMath>
                </a14:m>
                <a:r>
                  <a:rPr lang="de-DE" dirty="0" smtClean="0"/>
                  <a:t> hat die Breite </a:t>
                </a:r>
                <a14:m>
                  <m:oMath xmlns:m="http://schemas.openxmlformats.org/officeDocument/2006/math">
                    <m:r>
                      <a:rPr lang="de-DE" b="0" i="1" smtClean="0">
                        <a:latin typeface="Cambria Math" panose="02040503050406030204" pitchFamily="18" charset="0"/>
                      </a:rPr>
                      <m:t>0,58−0,42=0,16</m:t>
                    </m:r>
                    <m:r>
                      <a:rPr lang="de-DE" b="0" i="0" smtClean="0">
                        <a:latin typeface="Cambria Math" panose="02040503050406030204" pitchFamily="18" charset="0"/>
                      </a:rPr>
                      <m:t>;</m:t>
                    </m:r>
                  </m:oMath>
                </a14:m>
                <a:endParaRPr lang="de-DE" b="0" dirty="0" smtClean="0"/>
              </a:p>
              <a:p>
                <a:pPr marL="0" indent="0">
                  <a:buNone/>
                </a:pPr>
                <a:r>
                  <a:rPr lang="de-DE" dirty="0" smtClean="0"/>
                  <a:t>das 95 %-Intervall für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𝑛</m:t>
                        </m:r>
                      </m:e>
                      <m:sub>
                        <m:r>
                          <a:rPr lang="de-DE" b="0" i="1" smtClean="0">
                            <a:latin typeface="Cambria Math" panose="02040503050406030204" pitchFamily="18" charset="0"/>
                          </a:rPr>
                          <m:t>2</m:t>
                        </m:r>
                      </m:sub>
                    </m:sSub>
                    <m:r>
                      <a:rPr lang="de-DE" i="1">
                        <a:latin typeface="Cambria Math" panose="02040503050406030204" pitchFamily="18" charset="0"/>
                      </a:rPr>
                      <m:t>=</m:t>
                    </m:r>
                    <m:r>
                      <a:rPr lang="de-DE" b="0" i="1" smtClean="0">
                        <a:latin typeface="Cambria Math" panose="02040503050406030204" pitchFamily="18" charset="0"/>
                      </a:rPr>
                      <m:t>4</m:t>
                    </m:r>
                    <m:r>
                      <a:rPr lang="de-DE" i="1">
                        <a:latin typeface="Cambria Math" panose="02040503050406030204" pitchFamily="18" charset="0"/>
                      </a:rPr>
                      <m:t>00</m:t>
                    </m:r>
                  </m:oMath>
                </a14:m>
                <a:r>
                  <a:rPr lang="de-DE" dirty="0"/>
                  <a:t> </a:t>
                </a:r>
                <a:r>
                  <a:rPr lang="de-DE" dirty="0" smtClean="0"/>
                  <a:t>hat die Breite </a:t>
                </a:r>
                <a14:m>
                  <m:oMath xmlns:m="http://schemas.openxmlformats.org/officeDocument/2006/math">
                    <m:r>
                      <a:rPr lang="de-DE" b="0" i="1" smtClean="0">
                        <a:latin typeface="Cambria Math" panose="02040503050406030204" pitchFamily="18" charset="0"/>
                      </a:rPr>
                      <m:t>0,545−0,46=0,085</m:t>
                    </m:r>
                  </m:oMath>
                </a14:m>
                <a:r>
                  <a:rPr lang="de-DE" dirty="0" smtClean="0"/>
                  <a:t>;</a:t>
                </a:r>
              </a:p>
              <a:p>
                <a:pPr marL="0" indent="0">
                  <a:buNone/>
                </a:pPr>
                <a:r>
                  <a:rPr lang="de-DE" dirty="0" smtClean="0"/>
                  <a:t>es ist also etwa halb so breit.</a:t>
                </a: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124744"/>
                <a:ext cx="5472608" cy="5400600"/>
              </a:xfrm>
              <a:blipFill rotWithShape="0">
                <a:blip r:embed="rId3"/>
                <a:stretch>
                  <a:fillRect l="-1225" t="-1469" r="-1893"/>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Bestimmen von 95 %-Intervallen (über Simulation)</a:t>
            </a:r>
            <a:endParaRPr lang="de-DE" dirty="0"/>
          </a:p>
        </p:txBody>
      </p:sp>
      <p:sp>
        <p:nvSpPr>
          <p:cNvPr id="9" name="Textplatzhalter 9"/>
          <p:cNvSpPr>
            <a:spLocks noGrp="1"/>
          </p:cNvSpPr>
          <p:nvPr>
            <p:ph type="body" sz="quarter" idx="4294967295" hasCustomPrompt="1"/>
          </p:nvPr>
        </p:nvSpPr>
        <p:spPr>
          <a:xfrm>
            <a:off x="3843338" y="92075"/>
            <a:ext cx="5300662" cy="142875"/>
          </a:xfrm>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p:pic>
        <p:nvPicPr>
          <p:cNvPr id="7" name="Grafik 6"/>
          <p:cNvPicPr>
            <a:picLocks noChangeAspect="1"/>
          </p:cNvPicPr>
          <p:nvPr/>
        </p:nvPicPr>
        <p:blipFill>
          <a:blip r:embed="rId4"/>
          <a:stretch>
            <a:fillRect/>
          </a:stretch>
        </p:blipFill>
        <p:spPr>
          <a:xfrm>
            <a:off x="5696099" y="885599"/>
            <a:ext cx="3086454" cy="4991673"/>
          </a:xfrm>
          <a:prstGeom prst="rect">
            <a:avLst/>
          </a:prstGeom>
        </p:spPr>
      </p:pic>
      <p:sp>
        <p:nvSpPr>
          <p:cNvPr id="8" name="Rechteck 7"/>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2.3</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32582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stretch>
            <a:fillRect/>
          </a:stretch>
        </p:blipFill>
        <p:spPr>
          <a:xfrm>
            <a:off x="5498083" y="701073"/>
            <a:ext cx="3250381" cy="5301051"/>
          </a:xfrm>
          <a:prstGeom prst="rect">
            <a:avLst/>
          </a:prstGeom>
        </p:spPr>
      </p:pic>
      <p:sp>
        <p:nvSpPr>
          <p:cNvPr id="2" name="Titel 1"/>
          <p:cNvSpPr>
            <a:spLocks noGrp="1"/>
          </p:cNvSpPr>
          <p:nvPr>
            <p:ph type="title"/>
          </p:nvPr>
        </p:nvSpPr>
        <p:spPr/>
        <p:txBody>
          <a:bodyPr>
            <a:normAutofit fontScale="90000"/>
          </a:bodyPr>
          <a:lstStyle/>
          <a:p>
            <a:r>
              <a:rPr lang="de-DE" dirty="0" smtClean="0"/>
              <a:t>Exkurs: 95 %-Intervalle über Binomialverteilung</a:t>
            </a:r>
            <a:endParaRPr lang="de-DE"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124744"/>
                <a:ext cx="5256584" cy="5400600"/>
              </a:xfrm>
            </p:spPr>
            <p:txBody>
              <a:bodyPr/>
              <a:lstStyle/>
              <a:p>
                <a:pPr marL="342900" lvl="0" indent="-342900">
                  <a:buFont typeface="Wingdings" panose="05000000000000000000" pitchFamily="2" charset="2"/>
                  <a:buChar char="§"/>
                </a:pPr>
                <a:r>
                  <a:rPr lang="de-DE" dirty="0" smtClean="0"/>
                  <a:t>Aktivieren Sie nun </a:t>
                </a:r>
                <a:r>
                  <a:rPr lang="de-DE" dirty="0"/>
                  <a:t>„</a:t>
                </a:r>
                <a:r>
                  <a:rPr lang="de-DE" dirty="0" smtClean="0"/>
                  <a:t>95 %-</a:t>
                </a:r>
                <a:r>
                  <a:rPr lang="de-DE" dirty="0"/>
                  <a:t>Intervall </a:t>
                </a:r>
                <a:r>
                  <a:rPr lang="de-DE" dirty="0" smtClean="0"/>
                  <a:t>(Binomialverteilung)“ </a:t>
                </a:r>
                <a:r>
                  <a:rPr lang="de-DE" dirty="0"/>
                  <a:t>und beobachten Sie, </a:t>
                </a:r>
                <a:r>
                  <a:rPr lang="de-DE" dirty="0" smtClean="0"/>
                  <a:t>wie </a:t>
                </a:r>
                <a:r>
                  <a:rPr lang="de-DE" dirty="0"/>
                  <a:t>sich mit wachsendem </a:t>
                </a:r>
                <a14:m>
                  <m:oMath xmlns:m="http://schemas.openxmlformats.org/officeDocument/2006/math">
                    <m:r>
                      <a:rPr lang="de-DE" i="1" dirty="0" smtClean="0">
                        <a:latin typeface="Cambria Math" panose="02040503050406030204" pitchFamily="18" charset="0"/>
                      </a:rPr>
                      <m:t>𝑁</m:t>
                    </m:r>
                  </m:oMath>
                </a14:m>
                <a:r>
                  <a:rPr lang="de-DE" dirty="0"/>
                  <a:t> das Prognoseintervall aus der Simulation dem theoretischen </a:t>
                </a:r>
                <a:r>
                  <a:rPr lang="de-DE" dirty="0" smtClean="0"/>
                  <a:t>Intervall, das über die Binomialverteilung bestimmt wurde, </a:t>
                </a:r>
                <a:r>
                  <a:rPr lang="de-DE" dirty="0"/>
                  <a:t>annähert</a:t>
                </a:r>
                <a:r>
                  <a:rPr lang="de-DE" dirty="0" smtClean="0"/>
                  <a:t>.</a:t>
                </a:r>
                <a:endParaRPr lang="de-DE" dirty="0"/>
              </a:p>
              <a:p>
                <a:endParaRPr lang="de-DE" dirty="0" smtClean="0"/>
              </a:p>
              <a:p>
                <a:r>
                  <a:rPr lang="de-DE" dirty="0" smtClean="0"/>
                  <a:t>Das so bestimmte 95 %-Intervall für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1</m:t>
                        </m:r>
                      </m:sub>
                    </m:sSub>
                    <m:r>
                      <a:rPr lang="de-DE" b="0" i="1" smtClean="0">
                        <a:latin typeface="Cambria Math" panose="02040503050406030204" pitchFamily="18" charset="0"/>
                      </a:rPr>
                      <m:t>=100</m:t>
                    </m:r>
                  </m:oMath>
                </a14:m>
                <a:r>
                  <a:rPr lang="de-DE" dirty="0" smtClean="0"/>
                  <a:t> hat im Beispiel rechts die Breite </a:t>
                </a:r>
                <a14:m>
                  <m:oMath xmlns:m="http://schemas.openxmlformats.org/officeDocument/2006/math">
                    <m:r>
                      <a:rPr lang="de-DE" b="0" i="1" smtClean="0">
                        <a:latin typeface="Cambria Math" panose="02040503050406030204" pitchFamily="18" charset="0"/>
                      </a:rPr>
                      <m:t>0,59−0,39=0,20</m:t>
                    </m:r>
                    <m:r>
                      <a:rPr lang="de-DE" b="0" i="0" smtClean="0">
                        <a:latin typeface="Cambria Math" panose="02040503050406030204" pitchFamily="18" charset="0"/>
                      </a:rPr>
                      <m:t>;</m:t>
                    </m:r>
                  </m:oMath>
                </a14:m>
                <a:endParaRPr lang="de-DE" b="0" dirty="0" smtClean="0"/>
              </a:p>
              <a:p>
                <a:r>
                  <a:rPr lang="de-DE" dirty="0" smtClean="0"/>
                  <a:t>das 95%-Intervall für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𝑛</m:t>
                        </m:r>
                      </m:e>
                      <m:sub>
                        <m:r>
                          <a:rPr lang="de-DE" b="0" i="1" smtClean="0">
                            <a:latin typeface="Cambria Math" panose="02040503050406030204" pitchFamily="18" charset="0"/>
                          </a:rPr>
                          <m:t>2</m:t>
                        </m:r>
                      </m:sub>
                    </m:sSub>
                    <m:r>
                      <a:rPr lang="de-DE" i="1">
                        <a:latin typeface="Cambria Math" panose="02040503050406030204" pitchFamily="18" charset="0"/>
                      </a:rPr>
                      <m:t>=</m:t>
                    </m:r>
                    <m:r>
                      <a:rPr lang="de-DE" b="0" i="1" smtClean="0">
                        <a:latin typeface="Cambria Math" panose="02040503050406030204" pitchFamily="18" charset="0"/>
                      </a:rPr>
                      <m:t>4</m:t>
                    </m:r>
                    <m:r>
                      <a:rPr lang="de-DE" i="1">
                        <a:latin typeface="Cambria Math" panose="02040503050406030204" pitchFamily="18" charset="0"/>
                      </a:rPr>
                      <m:t>00</m:t>
                    </m:r>
                  </m:oMath>
                </a14:m>
                <a:r>
                  <a:rPr lang="de-DE" dirty="0"/>
                  <a:t> </a:t>
                </a:r>
                <a:r>
                  <a:rPr lang="de-DE" dirty="0" smtClean="0"/>
                  <a:t>hat die Breite </a:t>
                </a:r>
                <a14:m>
                  <m:oMath xmlns:m="http://schemas.openxmlformats.org/officeDocument/2006/math">
                    <m:r>
                      <a:rPr lang="de-DE" b="0" i="1" smtClean="0">
                        <a:latin typeface="Cambria Math" panose="02040503050406030204" pitchFamily="18" charset="0"/>
                      </a:rPr>
                      <m:t>0,548−0,448=0,100</m:t>
                    </m:r>
                  </m:oMath>
                </a14:m>
                <a:r>
                  <a:rPr lang="de-DE" dirty="0" smtClean="0"/>
                  <a:t>;</a:t>
                </a:r>
              </a:p>
              <a:p>
                <a:r>
                  <a:rPr lang="de-DE" dirty="0" smtClean="0"/>
                  <a:t>es ist also genau halb so breit.</a:t>
                </a: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124744"/>
                <a:ext cx="5256584" cy="5400600"/>
              </a:xfrm>
              <a:blipFill rotWithShape="0">
                <a:blip r:embed="rId4"/>
                <a:stretch>
                  <a:fillRect l="-928" t="-1469"/>
                </a:stretch>
              </a:blipFill>
            </p:spPr>
            <p:txBody>
              <a:bodyPr/>
              <a:lstStyle/>
              <a:p>
                <a:r>
                  <a:rPr lang="de-DE">
                    <a:noFill/>
                  </a:rPr>
                  <a:t> </a:t>
                </a:r>
              </a:p>
            </p:txBody>
          </p:sp>
        </mc:Fallback>
      </mc:AlternateContent>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2.3</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3141945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124744"/>
                <a:ext cx="4680520" cy="5400600"/>
              </a:xfrm>
            </p:spPr>
            <p:txBody>
              <a:bodyPr/>
              <a:lstStyle/>
              <a:p>
                <a:pPr marL="0" indent="0">
                  <a:buNone/>
                </a:pPr>
                <a:r>
                  <a:rPr lang="de-DE" dirty="0"/>
                  <a:t>Als nächstes wollen wir eine Funktion finden, die den Zusammenhang zwischen der Wiederholungzahl </a:t>
                </a:r>
                <a14:m>
                  <m:oMath xmlns:m="http://schemas.openxmlformats.org/officeDocument/2006/math">
                    <m:r>
                      <a:rPr lang="de-DE" i="1" dirty="0" smtClean="0">
                        <a:latin typeface="Cambria Math" panose="02040503050406030204" pitchFamily="18" charset="0"/>
                      </a:rPr>
                      <m:t>𝑛</m:t>
                    </m:r>
                  </m:oMath>
                </a14:m>
                <a:r>
                  <a:rPr lang="de-DE" dirty="0" smtClean="0"/>
                  <a:t> </a:t>
                </a:r>
                <a:r>
                  <a:rPr lang="de-DE" dirty="0"/>
                  <a:t>und der (halben) Breite des </a:t>
                </a:r>
                <a:r>
                  <a:rPr lang="de-DE" dirty="0" smtClean="0"/>
                  <a:t>95 %-</a:t>
                </a:r>
                <a:r>
                  <a:rPr lang="de-DE" dirty="0"/>
                  <a:t>Prognoseintervalls beschreibt. </a:t>
                </a:r>
                <a:endParaRPr lang="de-DE" dirty="0" smtClean="0"/>
              </a:p>
              <a:p>
                <a:pPr marL="0" indent="0">
                  <a:buNone/>
                </a:pPr>
                <a:r>
                  <a:rPr lang="de-DE" dirty="0" smtClean="0"/>
                  <a:t>Dazu nutzen wir eine vorbereitete </a:t>
                </a:r>
                <a:r>
                  <a:rPr lang="de-DE" dirty="0" err="1" smtClean="0"/>
                  <a:t>GeoGebra</a:t>
                </a:r>
                <a:r>
                  <a:rPr lang="de-DE" dirty="0" smtClean="0"/>
                  <a:t>-Datei, in der der Münzwurf mit verschiedenen Wiederholungszahlen mit jeweils </a:t>
                </a:r>
                <a14:m>
                  <m:oMath xmlns:m="http://schemas.openxmlformats.org/officeDocument/2006/math">
                    <m:r>
                      <a:rPr lang="de-DE" i="1" dirty="0" smtClean="0">
                        <a:latin typeface="Cambria Math" panose="02040503050406030204" pitchFamily="18" charset="0"/>
                      </a:rPr>
                      <m:t>𝑁</m:t>
                    </m:r>
                    <m:r>
                      <a:rPr lang="de-DE" i="1" dirty="0" smtClean="0">
                        <a:latin typeface="Cambria Math" panose="02040503050406030204" pitchFamily="18" charset="0"/>
                      </a:rPr>
                      <m:t> = 5000 </m:t>
                    </m:r>
                  </m:oMath>
                </a14:m>
                <a:r>
                  <a:rPr lang="de-DE" dirty="0" smtClean="0"/>
                  <a:t>Fällen simuliert wurde. </a:t>
                </a:r>
              </a:p>
              <a:p>
                <a:pPr marL="0" indent="0">
                  <a:buNone/>
                </a:pPr>
                <a:r>
                  <a:rPr lang="de-DE" dirty="0" smtClean="0"/>
                  <a:t>Es wird nicht nachsimuliert, sondern ausgewertet.</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124744"/>
                <a:ext cx="4680520" cy="5400600"/>
              </a:xfrm>
              <a:blipFill rotWithShape="0">
                <a:blip r:embed="rId3"/>
                <a:stretch>
                  <a:fillRect l="-1432" t="-1469" r="-391"/>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a:t>F</a:t>
            </a:r>
            <a:r>
              <a:rPr lang="de-DE" dirty="0" smtClean="0"/>
              <a:t>inden einer Näherungsfunktion</a:t>
            </a:r>
            <a:endParaRPr lang="de-DE" dirty="0"/>
          </a:p>
        </p:txBody>
      </p:sp>
      <p:pic>
        <p:nvPicPr>
          <p:cNvPr id="8" name="Grafik 5"/>
          <p:cNvPicPr>
            <a:picLocks noChangeAspect="1"/>
          </p:cNvPicPr>
          <p:nvPr/>
        </p:nvPicPr>
        <p:blipFill>
          <a:blip r:embed="rId4"/>
          <a:stretch>
            <a:fillRect/>
          </a:stretch>
        </p:blipFill>
        <p:spPr>
          <a:xfrm>
            <a:off x="5004048" y="663017"/>
            <a:ext cx="3486150" cy="5219700"/>
          </a:xfrm>
          <a:prstGeom prst="rect">
            <a:avLst/>
          </a:prstGeom>
        </p:spPr>
      </p:pic>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2.4</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DZLM_Stochastik_BS_3_Genauigkeit_von_Simulationen_Zufall_im_Schlauch_Teil4_Intervallbreite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29077166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t>Dann </a:t>
                </a:r>
                <a:r>
                  <a:rPr lang="de-DE" dirty="0"/>
                  <a:t>sammeln wir die halben Breiten der </a:t>
                </a:r>
                <a:r>
                  <a:rPr lang="de-DE" dirty="0" smtClean="0"/>
                  <a:t>95 %-</a:t>
                </a:r>
                <a:r>
                  <a:rPr lang="de-DE" dirty="0"/>
                  <a:t>Prognoseintervalle für verschiedene </a:t>
                </a:r>
                <a14:m>
                  <m:oMath xmlns:m="http://schemas.openxmlformats.org/officeDocument/2006/math">
                    <m:r>
                      <a:rPr lang="de-DE" i="1">
                        <a:latin typeface="Cambria Math" charset="0"/>
                      </a:rPr>
                      <m:t>𝑛</m:t>
                    </m:r>
                  </m:oMath>
                </a14:m>
                <a:r>
                  <a:rPr lang="de-DE" dirty="0"/>
                  <a:t> </a:t>
                </a:r>
                <a:r>
                  <a:rPr lang="de-DE" dirty="0" smtClean="0"/>
                  <a:t>(und jeweils </a:t>
                </a:r>
                <a14:m>
                  <m:oMath xmlns:m="http://schemas.openxmlformats.org/officeDocument/2006/math">
                    <m:r>
                      <a:rPr lang="de-DE" i="1" dirty="0" smtClean="0">
                        <a:latin typeface="Cambria Math" panose="02040503050406030204" pitchFamily="18" charset="0"/>
                      </a:rPr>
                      <m:t>𝑁</m:t>
                    </m:r>
                    <m:r>
                      <a:rPr lang="de-DE" i="1" dirty="0" smtClean="0">
                        <a:latin typeface="Cambria Math" panose="02040503050406030204" pitchFamily="18" charset="0"/>
                      </a:rPr>
                      <m:t>=5000</m:t>
                    </m:r>
                  </m:oMath>
                </a14:m>
                <a:r>
                  <a:rPr lang="de-DE" dirty="0" smtClean="0"/>
                  <a:t>) in einer Tabelle.</a:t>
                </a:r>
              </a:p>
              <a:p>
                <a:pPr marL="0" indent="0">
                  <a:buNone/>
                </a:pPr>
                <a:endParaRPr lang="de-DE" dirty="0"/>
              </a:p>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endParaRPr lang="de-DE" dirty="0" smtClean="0"/>
              </a:p>
              <a:p>
                <a:pPr marL="0" indent="0">
                  <a:buNone/>
                </a:pPr>
                <a:r>
                  <a:rPr lang="de-DE" dirty="0" smtClean="0"/>
                  <a:t>Hinweis: </a:t>
                </a:r>
                <a:r>
                  <a:rPr lang="de-DE" dirty="0" err="1" smtClean="0"/>
                  <a:t>SuS</a:t>
                </a:r>
                <a:r>
                  <a:rPr lang="de-DE" dirty="0" smtClean="0"/>
                  <a:t> könnten entdecken, dass eine Vervierfachung des Stichprobenumfangs </a:t>
                </a:r>
                <a14:m>
                  <m:oMath xmlns:m="http://schemas.openxmlformats.org/officeDocument/2006/math">
                    <m:r>
                      <a:rPr lang="de-DE" i="1" dirty="0" smtClean="0">
                        <a:latin typeface="Cambria Math" panose="02040503050406030204" pitchFamily="18" charset="0"/>
                      </a:rPr>
                      <m:t>𝑛</m:t>
                    </m:r>
                  </m:oMath>
                </a14:m>
                <a:r>
                  <a:rPr lang="de-DE" dirty="0" smtClean="0"/>
                  <a:t> immer zur Halbierung der Intervallbreite führt.</a:t>
                </a:r>
              </a:p>
              <a:p>
                <a:pPr marL="0" indent="0">
                  <a:buNone/>
                </a:pPr>
                <a:r>
                  <a:rPr lang="de-DE" dirty="0" smtClean="0"/>
                  <a:t>Welcher Funktionstyp macht das? Antwort: </a:t>
                </a:r>
                <a14:m>
                  <m:oMath xmlns:m="http://schemas.openxmlformats.org/officeDocument/2006/math">
                    <m:r>
                      <a:rPr lang="de-DE" b="0" i="1" dirty="0" smtClean="0">
                        <a:latin typeface="Cambria Math" panose="02040503050406030204" pitchFamily="18" charset="0"/>
                      </a:rPr>
                      <m:t>𝑓</m:t>
                    </m:r>
                    <m:d>
                      <m:dPr>
                        <m:ctrlPr>
                          <a:rPr lang="de-DE" b="0" i="1" dirty="0" smtClean="0">
                            <a:latin typeface="Cambria Math" panose="02040503050406030204" pitchFamily="18" charset="0"/>
                          </a:rPr>
                        </m:ctrlPr>
                      </m:dPr>
                      <m:e>
                        <m:r>
                          <a:rPr lang="de-DE" b="0" i="1" dirty="0" smtClean="0">
                            <a:latin typeface="Cambria Math" panose="02040503050406030204" pitchFamily="18" charset="0"/>
                          </a:rPr>
                          <m:t>𝑛</m:t>
                        </m:r>
                      </m:e>
                    </m:d>
                    <m:r>
                      <a:rPr lang="de-DE" b="0" i="0" smtClean="0">
                        <a:latin typeface="Cambria Math" panose="02040503050406030204" pitchFamily="18" charset="0"/>
                      </a:rPr>
                      <m:t>=</m:t>
                    </m:r>
                  </m:oMath>
                </a14:m>
                <a:r>
                  <a:rPr lang="de-DE" b="0" i="0" dirty="0" smtClean="0">
                    <a:latin typeface="+mj-lt"/>
                  </a:rPr>
                  <a:t> </a:t>
                </a:r>
                <a14:m>
                  <m:oMath xmlns:m="http://schemas.openxmlformats.org/officeDocument/2006/math">
                    <m:f>
                      <m:fPr>
                        <m:ctrlPr>
                          <a:rPr lang="de-DE" sz="2400" b="0" i="1" smtClean="0">
                            <a:latin typeface="Cambria Math" panose="02040503050406030204" pitchFamily="18" charset="0"/>
                          </a:rPr>
                        </m:ctrlPr>
                      </m:fPr>
                      <m:num>
                        <m:r>
                          <a:rPr lang="de-DE" sz="2400" b="0" i="1" smtClean="0">
                            <a:latin typeface="Cambria Math" panose="02040503050406030204" pitchFamily="18" charset="0"/>
                          </a:rPr>
                          <m:t>𝑏</m:t>
                        </m:r>
                      </m:num>
                      <m:den>
                        <m:sSup>
                          <m:sSupPr>
                            <m:ctrlPr>
                              <a:rPr lang="de-DE" sz="2400" b="0" i="1" smtClean="0">
                                <a:latin typeface="Cambria Math" panose="02040503050406030204" pitchFamily="18" charset="0"/>
                              </a:rPr>
                            </m:ctrlPr>
                          </m:sSupPr>
                          <m:e>
                            <m:r>
                              <a:rPr lang="de-DE" sz="2400" b="0" i="1" smtClean="0">
                                <a:latin typeface="Cambria Math" panose="02040503050406030204" pitchFamily="18" charset="0"/>
                              </a:rPr>
                              <m:t>𝑛</m:t>
                            </m:r>
                          </m:e>
                          <m:sup>
                            <m:r>
                              <a:rPr lang="de-DE" sz="2400" b="0" i="1" smtClean="0">
                                <a:latin typeface="Cambria Math" panose="02040503050406030204" pitchFamily="18" charset="0"/>
                              </a:rPr>
                              <m:t>𝑎</m:t>
                            </m:r>
                          </m:sup>
                        </m:sSup>
                      </m:den>
                    </m:f>
                  </m:oMath>
                </a14:m>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a:t>F</a:t>
            </a:r>
            <a:r>
              <a:rPr lang="de-DE" dirty="0" smtClean="0"/>
              <a:t>inden einer Näherungsfunktion</a:t>
            </a:r>
            <a:endParaRPr lang="de-DE" dirty="0"/>
          </a:p>
        </p:txBody>
      </p:sp>
      <p:sp>
        <p:nvSpPr>
          <p:cNvPr id="8" name="Rechteck 7"/>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2.4</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DZLM_Stochastik_BS_3_Genauigkeit_von_Simulationen_Zufall_im_Schlauch_Teil4_Intervallbreite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grpSp>
        <p:nvGrpSpPr>
          <p:cNvPr id="6" name="Gruppieren 5"/>
          <p:cNvGrpSpPr/>
          <p:nvPr/>
        </p:nvGrpSpPr>
        <p:grpSpPr>
          <a:xfrm>
            <a:off x="1763688" y="1891452"/>
            <a:ext cx="5904656" cy="2390469"/>
            <a:chOff x="1763688" y="1891452"/>
            <a:chExt cx="5904656" cy="2390469"/>
          </a:xfrm>
        </p:grpSpPr>
        <p:pic>
          <p:nvPicPr>
            <p:cNvPr id="7" name="Grafik 6"/>
            <p:cNvPicPr>
              <a:picLocks noChangeAspect="1"/>
            </p:cNvPicPr>
            <p:nvPr/>
          </p:nvPicPr>
          <p:blipFill rotWithShape="1">
            <a:blip r:embed="rId4"/>
            <a:srcRect l="1385" t="13034"/>
            <a:stretch/>
          </p:blipFill>
          <p:spPr>
            <a:xfrm>
              <a:off x="1907704" y="1945063"/>
              <a:ext cx="5128463" cy="2336858"/>
            </a:xfrm>
            <a:prstGeom prst="rect">
              <a:avLst/>
            </a:prstGeom>
          </p:spPr>
        </p:pic>
        <p:sp>
          <p:nvSpPr>
            <p:cNvPr id="11" name="Rechteck 10"/>
            <p:cNvSpPr/>
            <p:nvPr/>
          </p:nvSpPr>
          <p:spPr bwMode="auto">
            <a:xfrm>
              <a:off x="1763688" y="1891452"/>
              <a:ext cx="5904656" cy="7200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grpSp>
      <p:sp>
        <p:nvSpPr>
          <p:cNvPr id="10" name="Rechteck 9"/>
          <p:cNvSpPr/>
          <p:nvPr/>
        </p:nvSpPr>
        <p:spPr bwMode="auto">
          <a:xfrm>
            <a:off x="7021354" y="1925360"/>
            <a:ext cx="237626" cy="237626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6885203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buNone/>
            </a:pPr>
            <a:r>
              <a:rPr lang="de-DE" dirty="0" smtClean="0"/>
              <a:t>Die Werte aus der Tabelle werden in einem Koordinatensystem dargestellt.</a:t>
            </a:r>
            <a:endParaRPr lang="de-DE" dirty="0"/>
          </a:p>
        </p:txBody>
      </p:sp>
      <p:sp>
        <p:nvSpPr>
          <p:cNvPr id="2" name="Titel 1"/>
          <p:cNvSpPr>
            <a:spLocks noGrp="1"/>
          </p:cNvSpPr>
          <p:nvPr>
            <p:ph type="title"/>
          </p:nvPr>
        </p:nvSpPr>
        <p:spPr/>
        <p:txBody>
          <a:bodyPr>
            <a:normAutofit fontScale="90000"/>
          </a:bodyPr>
          <a:lstStyle/>
          <a:p>
            <a:r>
              <a:rPr lang="de-DE" dirty="0"/>
              <a:t>F</a:t>
            </a:r>
            <a:r>
              <a:rPr lang="de-DE" dirty="0" smtClean="0"/>
              <a:t>inden einer Näherungsfunktion</a:t>
            </a:r>
            <a:endParaRPr lang="de-DE" dirty="0"/>
          </a:p>
        </p:txBody>
      </p:sp>
      <p:pic>
        <p:nvPicPr>
          <p:cNvPr id="6" name="Grafik 5"/>
          <p:cNvPicPr>
            <a:picLocks noChangeAspect="1"/>
          </p:cNvPicPr>
          <p:nvPr/>
        </p:nvPicPr>
        <p:blipFill rotWithShape="1">
          <a:blip r:embed="rId3"/>
          <a:srcRect r="1162"/>
          <a:stretch/>
        </p:blipFill>
        <p:spPr>
          <a:xfrm>
            <a:off x="1115616" y="1556792"/>
            <a:ext cx="6120680" cy="2215077"/>
          </a:xfrm>
          <a:prstGeom prst="rect">
            <a:avLst/>
          </a:prstGeom>
        </p:spPr>
      </p:pic>
      <mc:AlternateContent xmlns:mc="http://schemas.openxmlformats.org/markup-compatibility/2006" xmlns:a14="http://schemas.microsoft.com/office/drawing/2010/main">
        <mc:Choice Requires="a14">
          <p:sp>
            <p:nvSpPr>
              <p:cNvPr id="8" name="Textfeld 7"/>
              <p:cNvSpPr txBox="1"/>
              <p:nvPr/>
            </p:nvSpPr>
            <p:spPr>
              <a:xfrm>
                <a:off x="395536" y="3898681"/>
                <a:ext cx="8208912" cy="1855380"/>
              </a:xfrm>
              <a:prstGeom prst="rect">
                <a:avLst/>
              </a:prstGeom>
              <a:noFill/>
            </p:spPr>
            <p:txBody>
              <a:bodyPr wrap="square" rtlCol="0">
                <a:spAutoFit/>
              </a:bodyPr>
              <a:lstStyle/>
              <a:p>
                <a:r>
                  <a:rPr lang="de-DE" sz="2000" dirty="0" smtClean="0">
                    <a:latin typeface="Calibri" panose="020F0502020204030204" pitchFamily="34" charset="0"/>
                  </a:rPr>
                  <a:t>Eine Kurve durch diese Punkte kann durch Funktionen des Typs </a:t>
                </a:r>
                <a14:m>
                  <m:oMath xmlns:m="http://schemas.openxmlformats.org/officeDocument/2006/math">
                    <m:r>
                      <a:rPr lang="de-DE" sz="2000" i="1" dirty="0" smtClean="0">
                        <a:latin typeface="Cambria Math" panose="02040503050406030204" pitchFamily="18" charset="0"/>
                      </a:rPr>
                      <m:t>𝑓</m:t>
                    </m:r>
                    <m:d>
                      <m:dPr>
                        <m:ctrlPr>
                          <a:rPr lang="de-DE" sz="2000" i="1" dirty="0" smtClean="0">
                            <a:latin typeface="Cambria Math" panose="02040503050406030204" pitchFamily="18" charset="0"/>
                          </a:rPr>
                        </m:ctrlPr>
                      </m:dPr>
                      <m:e>
                        <m:r>
                          <a:rPr lang="de-DE" sz="2000" b="0" i="1" dirty="0" smtClean="0">
                            <a:latin typeface="Cambria Math" panose="02040503050406030204" pitchFamily="18" charset="0"/>
                          </a:rPr>
                          <m:t>𝑛</m:t>
                        </m:r>
                      </m:e>
                    </m:d>
                    <m:r>
                      <a:rPr lang="de-DE" sz="2000" i="1" dirty="0" smtClean="0">
                        <a:latin typeface="Cambria Math" panose="02040503050406030204" pitchFamily="18" charset="0"/>
                      </a:rPr>
                      <m:t>=</m:t>
                    </m:r>
                  </m:oMath>
                </a14:m>
                <a:r>
                  <a:rPr lang="de-DE" sz="2000" b="0" i="0" dirty="0" smtClean="0">
                    <a:latin typeface="+mj-lt"/>
                  </a:rPr>
                  <a:t> </a:t>
                </a:r>
                <a14:m>
                  <m:oMath xmlns:m="http://schemas.openxmlformats.org/officeDocument/2006/math">
                    <m:f>
                      <m:fPr>
                        <m:ctrlPr>
                          <a:rPr lang="de-DE" i="1" dirty="0" smtClean="0">
                            <a:latin typeface="Cambria Math" panose="02040503050406030204" pitchFamily="18" charset="0"/>
                          </a:rPr>
                        </m:ctrlPr>
                      </m:fPr>
                      <m:num>
                        <m:r>
                          <a:rPr lang="de-DE" b="0" i="1" dirty="0" smtClean="0">
                            <a:latin typeface="Cambria Math" panose="02040503050406030204" pitchFamily="18" charset="0"/>
                          </a:rPr>
                          <m:t>𝑏</m:t>
                        </m:r>
                      </m:num>
                      <m:den>
                        <m:sSup>
                          <m:sSupPr>
                            <m:ctrlPr>
                              <a:rPr lang="de-DE" i="1" dirty="0" smtClean="0">
                                <a:latin typeface="Cambria Math" panose="02040503050406030204" pitchFamily="18" charset="0"/>
                              </a:rPr>
                            </m:ctrlPr>
                          </m:sSupPr>
                          <m:e>
                            <m:r>
                              <a:rPr lang="de-DE" b="0" i="1" dirty="0" smtClean="0">
                                <a:latin typeface="Cambria Math" panose="02040503050406030204" pitchFamily="18" charset="0"/>
                              </a:rPr>
                              <m:t>𝑛</m:t>
                            </m:r>
                          </m:e>
                          <m:sup>
                            <m:r>
                              <a:rPr lang="de-DE" b="0" i="1" dirty="0" smtClean="0">
                                <a:latin typeface="Cambria Math" panose="02040503050406030204" pitchFamily="18" charset="0"/>
                              </a:rPr>
                              <m:t>𝑎</m:t>
                            </m:r>
                          </m:sup>
                        </m:sSup>
                      </m:den>
                    </m:f>
                    <m:r>
                      <a:rPr lang="de-DE" i="1" dirty="0">
                        <a:latin typeface="Cambria Math" panose="02040503050406030204" pitchFamily="18" charset="0"/>
                      </a:rPr>
                      <m:t> </m:t>
                    </m:r>
                  </m:oMath>
                </a14:m>
                <a:r>
                  <a:rPr lang="de-DE" sz="2000" dirty="0" smtClean="0">
                    <a:latin typeface="Calibri" panose="020F0502020204030204" pitchFamily="34" charset="0"/>
                  </a:rPr>
                  <a:t> mit </a:t>
                </a:r>
                <a14:m>
                  <m:oMath xmlns:m="http://schemas.openxmlformats.org/officeDocument/2006/math">
                    <m:r>
                      <a:rPr lang="de-DE" sz="2000" i="1" dirty="0" smtClean="0">
                        <a:latin typeface="Cambria Math" panose="02040503050406030204" pitchFamily="18" charset="0"/>
                      </a:rPr>
                      <m:t>𝑎</m:t>
                    </m:r>
                    <m:r>
                      <a:rPr lang="de-DE" sz="2000" b="0" i="1" dirty="0" smtClean="0">
                        <a:latin typeface="Cambria Math" panose="02040503050406030204" pitchFamily="18" charset="0"/>
                      </a:rPr>
                      <m:t>, </m:t>
                    </m:r>
                    <m:r>
                      <a:rPr lang="de-DE" sz="2000" b="0" i="1" dirty="0" smtClean="0">
                        <a:latin typeface="Cambria Math" panose="02040503050406030204" pitchFamily="18" charset="0"/>
                      </a:rPr>
                      <m:t>𝑏</m:t>
                    </m:r>
                    <m:r>
                      <a:rPr lang="de-DE" sz="2000" i="1" dirty="0" smtClean="0">
                        <a:latin typeface="Cambria Math" panose="02040503050406030204" pitchFamily="18" charset="0"/>
                      </a:rPr>
                      <m:t>∈</m:t>
                    </m:r>
                    <m:sSup>
                      <m:sSupPr>
                        <m:ctrlPr>
                          <a:rPr lang="de-DE" sz="2000" i="1" dirty="0" smtClean="0">
                            <a:latin typeface="Cambria Math" panose="02040503050406030204" pitchFamily="18" charset="0"/>
                          </a:rPr>
                        </m:ctrlPr>
                      </m:sSupPr>
                      <m:e>
                        <m:r>
                          <a:rPr lang="de-DE" sz="2000" i="1" dirty="0" smtClean="0">
                            <a:latin typeface="Cambria Math" panose="02040503050406030204" pitchFamily="18" charset="0"/>
                          </a:rPr>
                          <m:t>ℝ</m:t>
                        </m:r>
                      </m:e>
                      <m:sup>
                        <m:r>
                          <a:rPr lang="de-DE" sz="2000" b="0" i="1" dirty="0" smtClean="0">
                            <a:latin typeface="Cambria Math" panose="02040503050406030204" pitchFamily="18" charset="0"/>
                          </a:rPr>
                          <m:t>+</m:t>
                        </m:r>
                      </m:sup>
                    </m:sSup>
                    <m:r>
                      <a:rPr lang="de-DE" sz="2000" i="1" dirty="0">
                        <a:latin typeface="Cambria Math" panose="02040503050406030204" pitchFamily="18" charset="0"/>
                      </a:rPr>
                      <m:t> </m:t>
                    </m:r>
                  </m:oMath>
                </a14:m>
                <a:r>
                  <a:rPr lang="de-DE" sz="2000" dirty="0">
                    <a:latin typeface="Calibri" panose="020F0502020204030204" pitchFamily="34" charset="0"/>
                  </a:rPr>
                  <a:t>angenähert werden</a:t>
                </a:r>
                <a:r>
                  <a:rPr lang="de-DE" sz="2000" dirty="0" smtClean="0">
                    <a:latin typeface="Calibri" panose="020F0502020204030204" pitchFamily="34" charset="0"/>
                  </a:rPr>
                  <a:t>.</a:t>
                </a:r>
              </a:p>
              <a:p>
                <a:endParaRPr lang="de-DE" sz="2000" dirty="0" smtClean="0">
                  <a:latin typeface="Calibri" panose="020F0502020204030204" pitchFamily="34" charset="0"/>
                </a:endParaRPr>
              </a:p>
              <a:p>
                <a:r>
                  <a:rPr lang="de-DE" sz="2000" dirty="0" smtClean="0">
                    <a:latin typeface="Calibri" panose="020F0502020204030204" pitchFamily="34" charset="0"/>
                  </a:rPr>
                  <a:t>Bei Vorüberlegungen mit Vervierfachung: Setze </a:t>
                </a:r>
                <a14:m>
                  <m:oMath xmlns:m="http://schemas.openxmlformats.org/officeDocument/2006/math">
                    <m:r>
                      <a:rPr lang="de-DE" sz="2000" i="1" dirty="0" smtClean="0">
                        <a:latin typeface="Cambria Math" panose="02040503050406030204" pitchFamily="18" charset="0"/>
                      </a:rPr>
                      <m:t>𝑎</m:t>
                    </m:r>
                    <m:r>
                      <a:rPr lang="de-DE" sz="2000" i="1" dirty="0" smtClean="0">
                        <a:latin typeface="Cambria Math" panose="02040503050406030204" pitchFamily="18" charset="0"/>
                      </a:rPr>
                      <m:t> = ½ </m:t>
                    </m:r>
                  </m:oMath>
                </a14:m>
                <a:r>
                  <a:rPr lang="de-DE" sz="2000" dirty="0" smtClean="0">
                    <a:latin typeface="Calibri" panose="020F0502020204030204" pitchFamily="34" charset="0"/>
                  </a:rPr>
                  <a:t>und finde ein </a:t>
                </a:r>
                <a14:m>
                  <m:oMath xmlns:m="http://schemas.openxmlformats.org/officeDocument/2006/math">
                    <m:r>
                      <a:rPr lang="de-DE" sz="2000" i="1" dirty="0" smtClean="0">
                        <a:latin typeface="Cambria Math" panose="02040503050406030204" pitchFamily="18" charset="0"/>
                      </a:rPr>
                      <m:t>𝑏</m:t>
                    </m:r>
                  </m:oMath>
                </a14:m>
                <a:r>
                  <a:rPr lang="de-DE" sz="2000" dirty="0" smtClean="0">
                    <a:latin typeface="Calibri" panose="020F0502020204030204" pitchFamily="34" charset="0"/>
                  </a:rPr>
                  <a:t>; die rein experimentelle Bestimmung ist sonst schwierig.</a:t>
                </a:r>
                <a:endParaRPr lang="de-DE" sz="2000" dirty="0">
                  <a:latin typeface="Calibri" panose="020F0502020204030204" pitchFamily="34" charset="0"/>
                </a:endParaRPr>
              </a:p>
            </p:txBody>
          </p:sp>
        </mc:Choice>
        <mc:Fallback xmlns="">
          <p:sp>
            <p:nvSpPr>
              <p:cNvPr id="8" name="Textfeld 7"/>
              <p:cNvSpPr txBox="1">
                <a:spLocks noRot="1" noChangeAspect="1" noMove="1" noResize="1" noEditPoints="1" noAdjustHandles="1" noChangeArrowheads="1" noChangeShapeType="1" noTextEdit="1"/>
              </p:cNvSpPr>
              <p:nvPr/>
            </p:nvSpPr>
            <p:spPr>
              <a:xfrm>
                <a:off x="395536" y="3898681"/>
                <a:ext cx="8208912" cy="1855380"/>
              </a:xfrm>
              <a:prstGeom prst="rect">
                <a:avLst/>
              </a:prstGeom>
              <a:blipFill>
                <a:blip r:embed="rId4"/>
                <a:stretch>
                  <a:fillRect l="-817" b="-4934"/>
                </a:stretch>
              </a:blipFill>
            </p:spPr>
            <p:txBody>
              <a:bodyPr/>
              <a:lstStyle/>
              <a:p>
                <a:r>
                  <a:rPr lang="de-DE">
                    <a:noFill/>
                  </a:rPr>
                  <a:t> </a:t>
                </a:r>
              </a:p>
            </p:txBody>
          </p:sp>
        </mc:Fallback>
      </mc:AlternateContent>
      <p:sp>
        <p:nvSpPr>
          <p:cNvPr id="9" name="Rechteck 8"/>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2.4</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DZLM_Stochastik_BS_3_Genauigkeit_von_Simulationen_Zufall_im_Schlauch_Teil4_Intervallbreite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32803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342900" lvl="0" indent="-342900">
                  <a:buFont typeface="Wingdings" panose="05000000000000000000" pitchFamily="2" charset="2"/>
                  <a:buChar char="§"/>
                </a:pPr>
                <a:r>
                  <a:rPr lang="de-DE" dirty="0" smtClean="0"/>
                  <a:t>Nutzen Sie die </a:t>
                </a:r>
                <a:r>
                  <a:rPr lang="de-DE" dirty="0"/>
                  <a:t>Schieberegler, um </a:t>
                </a:r>
                <a14:m>
                  <m:oMath xmlns:m="http://schemas.openxmlformats.org/officeDocument/2006/math">
                    <m:r>
                      <a:rPr lang="de-DE" i="1">
                        <a:latin typeface="Cambria Math" charset="0"/>
                      </a:rPr>
                      <m:t>𝑎</m:t>
                    </m:r>
                  </m:oMath>
                </a14:m>
                <a:r>
                  <a:rPr lang="de-DE" dirty="0"/>
                  <a:t> </a:t>
                </a:r>
                <a:r>
                  <a:rPr lang="de-DE" dirty="0" smtClean="0"/>
                  <a:t>und </a:t>
                </a:r>
                <a14:m>
                  <m:oMath xmlns:m="http://schemas.openxmlformats.org/officeDocument/2006/math">
                    <m:r>
                      <a:rPr lang="de-DE" i="1" dirty="0" smtClean="0">
                        <a:latin typeface="Cambria Math" panose="02040503050406030204" pitchFamily="18" charset="0"/>
                      </a:rPr>
                      <m:t>𝑏</m:t>
                    </m:r>
                  </m:oMath>
                </a14:m>
                <a:r>
                  <a:rPr lang="de-DE" dirty="0" smtClean="0"/>
                  <a:t> so </a:t>
                </a:r>
                <a:r>
                  <a:rPr lang="de-DE" dirty="0"/>
                  <a:t>festzulegen, dass die Kurve die Punkte gut annähert.</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a:blip r:embed="rId2"/>
                <a:stretch>
                  <a:fillRect l="-434" t="-1469" r="-217"/>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a:t>F</a:t>
            </a:r>
            <a:r>
              <a:rPr lang="de-DE" dirty="0" smtClean="0"/>
              <a:t>inden einer Näherungsfunktion</a:t>
            </a:r>
            <a:endParaRPr lang="de-DE" dirty="0"/>
          </a:p>
        </p:txBody>
      </p:sp>
      <mc:AlternateContent xmlns:mc="http://schemas.openxmlformats.org/markup-compatibility/2006" xmlns:a14="http://schemas.microsoft.com/office/drawing/2010/main">
        <mc:Choice Requires="a14">
          <p:sp>
            <p:nvSpPr>
              <p:cNvPr id="8" name="Textfeld 7"/>
              <p:cNvSpPr txBox="1"/>
              <p:nvPr/>
            </p:nvSpPr>
            <p:spPr>
              <a:xfrm>
                <a:off x="467544" y="4869160"/>
                <a:ext cx="8280920" cy="652423"/>
              </a:xfrm>
              <a:prstGeom prst="rect">
                <a:avLst/>
              </a:prstGeom>
              <a:noFill/>
            </p:spPr>
            <p:txBody>
              <a:bodyPr wrap="square" rtlCol="0">
                <a:spAutoFit/>
              </a:bodyPr>
              <a:lstStyle/>
              <a:p>
                <a:r>
                  <a:rPr lang="de-DE" sz="2000" dirty="0" smtClean="0">
                    <a:latin typeface="Calibri" panose="020F0502020204030204" pitchFamily="34" charset="0"/>
                  </a:rPr>
                  <a:t>Für </a:t>
                </a:r>
                <a14:m>
                  <m:oMath xmlns:m="http://schemas.openxmlformats.org/officeDocument/2006/math">
                    <m:r>
                      <a:rPr lang="de-DE" sz="2000" i="1" dirty="0" smtClean="0">
                        <a:latin typeface="Cambria Math" panose="02040503050406030204" pitchFamily="18" charset="0"/>
                      </a:rPr>
                      <m:t>𝑎</m:t>
                    </m:r>
                    <m:r>
                      <a:rPr lang="de-DE" sz="2000" i="1" dirty="0" smtClean="0">
                        <a:latin typeface="Cambria Math" panose="02040503050406030204" pitchFamily="18" charset="0"/>
                      </a:rPr>
                      <m:t>=0,5</m:t>
                    </m:r>
                  </m:oMath>
                </a14:m>
                <a:r>
                  <a:rPr lang="de-DE" sz="2000" dirty="0">
                    <a:latin typeface="Calibri" panose="020F0502020204030204" pitchFamily="34" charset="0"/>
                  </a:rPr>
                  <a:t> und </a:t>
                </a:r>
                <a14:m>
                  <m:oMath xmlns:m="http://schemas.openxmlformats.org/officeDocument/2006/math">
                    <m:r>
                      <a:rPr lang="de-DE" sz="2000" i="1" dirty="0" smtClean="0">
                        <a:latin typeface="Cambria Math" panose="02040503050406030204" pitchFamily="18" charset="0"/>
                      </a:rPr>
                      <m:t>𝑏</m:t>
                    </m:r>
                    <m:r>
                      <a:rPr lang="de-DE" sz="2000" i="1" dirty="0" smtClean="0">
                        <a:latin typeface="Cambria Math" panose="02040503050406030204" pitchFamily="18" charset="0"/>
                      </a:rPr>
                      <m:t>=1</m:t>
                    </m:r>
                  </m:oMath>
                </a14:m>
                <a:r>
                  <a:rPr lang="de-DE" sz="2000" dirty="0">
                    <a:latin typeface="Calibri" panose="020F0502020204030204" pitchFamily="34" charset="0"/>
                  </a:rPr>
                  <a:t>, also </a:t>
                </a:r>
                <a14:m>
                  <m:oMath xmlns:m="http://schemas.openxmlformats.org/officeDocument/2006/math">
                    <m:r>
                      <a:rPr lang="de-DE" sz="2000" i="1" dirty="0" smtClean="0">
                        <a:latin typeface="Cambria Math" panose="02040503050406030204" pitchFamily="18" charset="0"/>
                      </a:rPr>
                      <m:t>𝑓</m:t>
                    </m:r>
                    <m:d>
                      <m:dPr>
                        <m:ctrlPr>
                          <a:rPr lang="de-DE" sz="2000" i="1" dirty="0" smtClean="0">
                            <a:latin typeface="Cambria Math" panose="02040503050406030204" pitchFamily="18" charset="0"/>
                          </a:rPr>
                        </m:ctrlPr>
                      </m:dPr>
                      <m:e>
                        <m:r>
                          <a:rPr lang="de-DE" sz="2000" i="1" dirty="0" smtClean="0">
                            <a:latin typeface="Cambria Math" panose="02040503050406030204" pitchFamily="18" charset="0"/>
                          </a:rPr>
                          <m:t>𝑛</m:t>
                        </m:r>
                      </m:e>
                    </m:d>
                    <m:r>
                      <a:rPr lang="de-DE" sz="2000" i="1" dirty="0" smtClean="0">
                        <a:latin typeface="Cambria Math" panose="02040503050406030204" pitchFamily="18" charset="0"/>
                      </a:rPr>
                      <m:t>=</m:t>
                    </m:r>
                  </m:oMath>
                </a14:m>
                <a:r>
                  <a:rPr lang="de-DE" sz="2000" b="0" i="0" dirty="0" smtClean="0">
                    <a:latin typeface="+mj-lt"/>
                  </a:rPr>
                  <a:t> </a:t>
                </a:r>
                <a14:m>
                  <m:oMath xmlns:m="http://schemas.openxmlformats.org/officeDocument/2006/math">
                    <m:f>
                      <m:fPr>
                        <m:ctrlPr>
                          <a:rPr lang="de-DE" i="1" dirty="0">
                            <a:latin typeface="Cambria Math" panose="02040503050406030204" pitchFamily="18" charset="0"/>
                          </a:rPr>
                        </m:ctrlPr>
                      </m:fPr>
                      <m:num>
                        <m:r>
                          <a:rPr lang="de-DE" b="0" i="1" dirty="0" smtClean="0">
                            <a:latin typeface="Cambria Math" panose="02040503050406030204" pitchFamily="18" charset="0"/>
                          </a:rPr>
                          <m:t>1</m:t>
                        </m:r>
                      </m:num>
                      <m:den>
                        <m:sSup>
                          <m:sSupPr>
                            <m:ctrlPr>
                              <a:rPr lang="de-DE" i="1" dirty="0">
                                <a:latin typeface="Cambria Math" panose="02040503050406030204" pitchFamily="18" charset="0"/>
                              </a:rPr>
                            </m:ctrlPr>
                          </m:sSupPr>
                          <m:e>
                            <m:r>
                              <a:rPr lang="de-DE" i="1" dirty="0">
                                <a:latin typeface="Cambria Math" panose="02040503050406030204" pitchFamily="18" charset="0"/>
                              </a:rPr>
                              <m:t>𝑛</m:t>
                            </m:r>
                          </m:e>
                          <m:sup>
                            <m:r>
                              <a:rPr lang="de-DE" b="0" i="1" dirty="0" smtClean="0">
                                <a:latin typeface="Cambria Math" panose="02040503050406030204" pitchFamily="18" charset="0"/>
                              </a:rPr>
                              <m:t>0,5</m:t>
                            </m:r>
                          </m:sup>
                        </m:sSup>
                      </m:den>
                    </m:f>
                  </m:oMath>
                </a14:m>
                <a:r>
                  <a:rPr lang="de-DE" sz="2000" b="0" i="0" dirty="0" smtClean="0">
                    <a:latin typeface="+mj-lt"/>
                  </a:rPr>
                  <a:t> </a:t>
                </a:r>
                <a14:m>
                  <m:oMath xmlns:m="http://schemas.openxmlformats.org/officeDocument/2006/math">
                    <m:r>
                      <a:rPr lang="de-DE" sz="2000" b="0" i="1" dirty="0" smtClean="0">
                        <a:latin typeface="Cambria Math" panose="02040503050406030204" pitchFamily="18" charset="0"/>
                      </a:rPr>
                      <m:t>=</m:t>
                    </m:r>
                  </m:oMath>
                </a14:m>
                <a:r>
                  <a:rPr lang="de-DE" sz="2000" b="0" i="0" dirty="0" smtClean="0">
                    <a:latin typeface="+mj-lt"/>
                  </a:rPr>
                  <a:t> </a:t>
                </a:r>
                <a14:m>
                  <m:oMath xmlns:m="http://schemas.openxmlformats.org/officeDocument/2006/math">
                    <m:f>
                      <m:fPr>
                        <m:ctrlPr>
                          <a:rPr lang="de-DE" i="1" dirty="0" smtClean="0">
                            <a:latin typeface="Cambria Math" panose="02040503050406030204" pitchFamily="18" charset="0"/>
                          </a:rPr>
                        </m:ctrlPr>
                      </m:fPr>
                      <m:num>
                        <m:r>
                          <a:rPr lang="de-DE" b="0" i="1" dirty="0" smtClean="0">
                            <a:latin typeface="Cambria Math" panose="02040503050406030204" pitchFamily="18" charset="0"/>
                          </a:rPr>
                          <m:t>1</m:t>
                        </m:r>
                      </m:num>
                      <m:den>
                        <m:rad>
                          <m:radPr>
                            <m:degHide m:val="on"/>
                            <m:ctrlPr>
                              <a:rPr lang="de-DE" i="1" dirty="0" smtClean="0">
                                <a:latin typeface="Cambria Math" panose="02040503050406030204" pitchFamily="18" charset="0"/>
                              </a:rPr>
                            </m:ctrlPr>
                          </m:radPr>
                          <m:deg/>
                          <m:e>
                            <m:r>
                              <a:rPr lang="de-DE" b="0" i="1" dirty="0" smtClean="0">
                                <a:latin typeface="Cambria Math" panose="02040503050406030204" pitchFamily="18" charset="0"/>
                              </a:rPr>
                              <m:t>𝑛</m:t>
                            </m:r>
                          </m:e>
                        </m:rad>
                      </m:den>
                    </m:f>
                  </m:oMath>
                </a14:m>
                <a:r>
                  <a:rPr lang="de-DE" sz="2000" dirty="0" smtClean="0">
                    <a:latin typeface="Calibri" panose="020F0502020204030204" pitchFamily="34" charset="0"/>
                  </a:rPr>
                  <a:t> ergibt </a:t>
                </a:r>
                <a:r>
                  <a:rPr lang="de-DE" sz="2000" dirty="0">
                    <a:latin typeface="Calibri" panose="020F0502020204030204" pitchFamily="34" charset="0"/>
                  </a:rPr>
                  <a:t>sich eine gute </a:t>
                </a:r>
                <a:r>
                  <a:rPr lang="de-DE" sz="2000" dirty="0" smtClean="0">
                    <a:latin typeface="Calibri" panose="020F0502020204030204" pitchFamily="34" charset="0"/>
                  </a:rPr>
                  <a:t>Näherung.</a:t>
                </a:r>
                <a:endParaRPr lang="de-DE" sz="2000" dirty="0">
                  <a:latin typeface="Calibri" panose="020F0502020204030204" pitchFamily="34" charset="0"/>
                </a:endParaRPr>
              </a:p>
            </p:txBody>
          </p:sp>
        </mc:Choice>
        <mc:Fallback xmlns="">
          <p:sp>
            <p:nvSpPr>
              <p:cNvPr id="8" name="Textfeld 7"/>
              <p:cNvSpPr txBox="1">
                <a:spLocks noRot="1" noChangeAspect="1" noMove="1" noResize="1" noEditPoints="1" noAdjustHandles="1" noChangeArrowheads="1" noChangeShapeType="1" noTextEdit="1"/>
              </p:cNvSpPr>
              <p:nvPr/>
            </p:nvSpPr>
            <p:spPr>
              <a:xfrm>
                <a:off x="467544" y="4869160"/>
                <a:ext cx="8280920" cy="652423"/>
              </a:xfrm>
              <a:prstGeom prst="rect">
                <a:avLst/>
              </a:prstGeom>
              <a:blipFill>
                <a:blip r:embed="rId3"/>
                <a:stretch>
                  <a:fillRect l="-810" r="-736"/>
                </a:stretch>
              </a:blipFill>
            </p:spPr>
            <p:txBody>
              <a:bodyPr/>
              <a:lstStyle/>
              <a:p>
                <a:r>
                  <a:rPr lang="de-DE">
                    <a:noFill/>
                  </a:rPr>
                  <a:t> </a:t>
                </a:r>
              </a:p>
            </p:txBody>
          </p:sp>
        </mc:Fallback>
      </mc:AlternateContent>
      <p:pic>
        <p:nvPicPr>
          <p:cNvPr id="7" name="Grafik 6"/>
          <p:cNvPicPr>
            <a:picLocks noChangeAspect="1"/>
          </p:cNvPicPr>
          <p:nvPr/>
        </p:nvPicPr>
        <p:blipFill>
          <a:blip r:embed="rId4"/>
          <a:stretch>
            <a:fillRect/>
          </a:stretch>
        </p:blipFill>
        <p:spPr>
          <a:xfrm>
            <a:off x="749238" y="1995389"/>
            <a:ext cx="7429500" cy="2657475"/>
          </a:xfrm>
          <a:prstGeom prst="rect">
            <a:avLst/>
          </a:prstGeom>
        </p:spPr>
      </p:pic>
      <p:sp>
        <p:nvSpPr>
          <p:cNvPr id="9" name="Rechteck 8"/>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2.4</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DZLM_Stochastik_BS_3_Genauigkeit_von_Simulationen_Zufall_im_Schlauch_Teil4_Intervallbreite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257538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468560" y="1262282"/>
            <a:ext cx="6984776" cy="65455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mc:AlternateContent xmlns:mc="http://schemas.openxmlformats.org/markup-compatibility/2006" xmlns:a14="http://schemas.microsoft.com/office/drawing/2010/main">
        <mc:Choice Requires="a14">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solidFill>
                      <a:srgbClr val="327A86"/>
                    </a:solidFill>
                  </a:rPr>
                  <a:t>Das Gesetz der großen Zahl</a:t>
                </a:r>
                <a:endParaRPr lang="de-DE" sz="2500" dirty="0">
                  <a:solidFill>
                    <a:srgbClr val="327A86"/>
                  </a:solidFill>
                </a:endParaRPr>
              </a:p>
              <a:p>
                <a:pPr marL="514350" indent="-514350">
                  <a:buClr>
                    <a:srgbClr val="327A86"/>
                  </a:buClr>
                  <a:buAutoNum type="arabicPeriod"/>
                </a:pPr>
                <a:r>
                  <a:rPr lang="de-DE" sz="2500" dirty="0" smtClean="0">
                    <a:solidFill>
                      <a:srgbClr val="EAEDF0"/>
                    </a:solidFill>
                  </a:rPr>
                  <a:t>Erkundungen mit </a:t>
                </a:r>
                <a:r>
                  <a:rPr lang="de-DE" sz="2500" dirty="0" err="1" smtClean="0">
                    <a:solidFill>
                      <a:srgbClr val="EAEDF0"/>
                    </a:solidFill>
                  </a:rPr>
                  <a:t>GeoGebra</a:t>
                </a:r>
                <a:r>
                  <a:rPr lang="de-DE" sz="2500" dirty="0" smtClean="0">
                    <a:solidFill>
                      <a:srgbClr val="EAEDF0"/>
                    </a:solidFill>
                  </a:rPr>
                  <a:t>-Dateien	 </a:t>
                </a:r>
                <a:r>
                  <a:rPr lang="de-DE" sz="2500" dirty="0">
                    <a:solidFill>
                      <a:srgbClr val="EAEDF0"/>
                    </a:solidFill>
                  </a:rPr>
                  <a:t>	</a:t>
                </a:r>
                <a:r>
                  <a:rPr lang="de-DE" sz="2500" dirty="0" smtClean="0">
                    <a:solidFill>
                      <a:srgbClr val="EAEDF0"/>
                    </a:solidFill>
                  </a:rPr>
                  <a:t/>
                </a:r>
                <a:br>
                  <a:rPr lang="de-DE" sz="2500" dirty="0" smtClean="0">
                    <a:solidFill>
                      <a:srgbClr val="EAEDF0"/>
                    </a:solidFill>
                  </a:rPr>
                </a:br>
                <a:r>
                  <a:rPr lang="de-DE" sz="2500" dirty="0" smtClean="0">
                    <a:solidFill>
                      <a:srgbClr val="EAEDF0"/>
                    </a:solidFill>
                    <a:latin typeface="Calibri" charset="0"/>
                    <a:ea typeface="Calibri" charset="0"/>
                    <a:cs typeface="Calibri" charset="0"/>
                  </a:rPr>
                  <a:t>(</a:t>
                </a:r>
                <a14:m>
                  <m:oMath xmlns:m="http://schemas.openxmlformats.org/officeDocument/2006/math">
                    <m:f>
                      <m:fPr>
                        <m:ctrlPr>
                          <a:rPr lang="de-DE" sz="2500" i="1">
                            <a:solidFill>
                              <a:srgbClr val="EAEDF0"/>
                            </a:solidFill>
                            <a:latin typeface="Cambria Math" panose="02040503050406030204" pitchFamily="18" charset="0"/>
                          </a:rPr>
                        </m:ctrlPr>
                      </m:fPr>
                      <m:num>
                        <m:r>
                          <a:rPr lang="de-DE" sz="2500" i="1">
                            <a:solidFill>
                              <a:srgbClr val="EAEDF0"/>
                            </a:solidFill>
                            <a:latin typeface="Cambria Math" panose="02040503050406030204" pitchFamily="18" charset="0"/>
                          </a:rPr>
                          <m:t>𝟏</m:t>
                        </m:r>
                      </m:num>
                      <m:den>
                        <m:rad>
                          <m:radPr>
                            <m:degHide m:val="on"/>
                            <m:ctrlPr>
                              <a:rPr lang="de-DE" sz="2500" i="1">
                                <a:solidFill>
                                  <a:srgbClr val="EAEDF0"/>
                                </a:solidFill>
                                <a:latin typeface="Cambria Math" panose="02040503050406030204" pitchFamily="18" charset="0"/>
                              </a:rPr>
                            </m:ctrlPr>
                          </m:radPr>
                          <m:deg/>
                          <m:e>
                            <m:r>
                              <a:rPr lang="de-DE" sz="2500" i="1">
                                <a:solidFill>
                                  <a:srgbClr val="EAEDF0"/>
                                </a:solidFill>
                                <a:latin typeface="Cambria Math" panose="02040503050406030204" pitchFamily="18" charset="0"/>
                              </a:rPr>
                              <m:t>𝒏</m:t>
                            </m:r>
                          </m:e>
                        </m:rad>
                      </m:den>
                    </m:f>
                    <m:r>
                      <a:rPr lang="de-DE" sz="2500" i="1">
                        <a:solidFill>
                          <a:srgbClr val="EAEDF0"/>
                        </a:solidFill>
                        <a:latin typeface="Cambria Math" panose="02040503050406030204" pitchFamily="18" charset="0"/>
                      </a:rPr>
                      <m:t> </m:t>
                    </m:r>
                  </m:oMath>
                </a14:m>
                <a:r>
                  <a:rPr lang="de-DE" sz="2500" dirty="0">
                    <a:solidFill>
                      <a:srgbClr val="EAEDF0"/>
                    </a:solidFill>
                    <a:latin typeface="Calibri" charset="0"/>
                    <a:ea typeface="Calibri" charset="0"/>
                    <a:cs typeface="Calibri" charset="0"/>
                  </a:rPr>
                  <a:t>- Gesetz)</a:t>
                </a:r>
              </a:p>
              <a:p>
                <a:pPr marL="514350" indent="-514350">
                  <a:buClr>
                    <a:srgbClr val="327A86"/>
                  </a:buClr>
                  <a:buAutoNum type="arabicPeriod"/>
                </a:pPr>
                <a:r>
                  <a:rPr lang="de-DE" sz="2500" dirty="0" smtClean="0"/>
                  <a:t>Wahrscheinlichkeiten schätzen</a:t>
                </a:r>
              </a:p>
              <a:p>
                <a:pPr marL="514350" indent="-514350">
                  <a:buClr>
                    <a:srgbClr val="327A86"/>
                  </a:buClr>
                  <a:buAutoNum type="arabicPeriod"/>
                </a:pPr>
                <a:r>
                  <a:rPr lang="de-DE" sz="2500" dirty="0"/>
                  <a:t>Vertiefung und Reflexion</a:t>
                </a:r>
              </a:p>
            </p:txBody>
          </p:sp>
        </mc:Choice>
        <mc:Fallback xmlns="">
          <p:sp>
            <p:nvSpPr>
              <p:cNvPr id="9" name="Inhaltsplatzhalter 8"/>
              <p:cNvSpPr>
                <a:spLocks noGrp="1" noRot="1" noChangeAspect="1" noMove="1" noResize="1" noEditPoints="1" noAdjustHandles="1" noChangeArrowheads="1" noChangeShapeType="1" noTextEdit="1"/>
              </p:cNvSpPr>
              <p:nvPr>
                <p:ph idx="1"/>
              </p:nvPr>
            </p:nvSpPr>
            <p:spPr>
              <a:blipFill rotWithShape="0">
                <a:blip r:embed="rId3"/>
                <a:stretch>
                  <a:fillRect l="-1085" t="-1827"/>
                </a:stretch>
              </a:blipFill>
            </p:spPr>
            <p:txBody>
              <a:bodyPr/>
              <a:lstStyle/>
              <a:p>
                <a:r>
                  <a:rPr lang="de-DE">
                    <a:noFill/>
                  </a:rPr>
                  <a:t> </a:t>
                </a:r>
              </a:p>
            </p:txBody>
          </p:sp>
        </mc:Fallback>
      </mc:AlternateContent>
    </p:spTree>
    <p:extLst>
      <p:ext uri="{BB962C8B-B14F-4D97-AF65-F5344CB8AC3E}">
        <p14:creationId xmlns:p14="http://schemas.microsoft.com/office/powerpoint/2010/main" val="3847481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lvl="0" indent="0">
              <a:buNone/>
            </a:pPr>
            <a:r>
              <a:rPr lang="de-DE" dirty="0"/>
              <a:t>Die Tabelle in der </a:t>
            </a:r>
            <a:r>
              <a:rPr lang="de-DE" dirty="0" err="1"/>
              <a:t>GeoGebra</a:t>
            </a:r>
            <a:r>
              <a:rPr lang="de-DE" dirty="0"/>
              <a:t>-Datei ermöglicht zusätzlich den numerischen Vergleich zwischen den halben Intervallbreiten und den Funktionswerten der potentiellen Näherungsfunktionen.</a:t>
            </a:r>
          </a:p>
        </p:txBody>
      </p:sp>
      <p:sp>
        <p:nvSpPr>
          <p:cNvPr id="2" name="Titel 1"/>
          <p:cNvSpPr>
            <a:spLocks noGrp="1"/>
          </p:cNvSpPr>
          <p:nvPr>
            <p:ph type="title"/>
          </p:nvPr>
        </p:nvSpPr>
        <p:spPr/>
        <p:txBody>
          <a:bodyPr>
            <a:normAutofit fontScale="90000"/>
          </a:bodyPr>
          <a:lstStyle/>
          <a:p>
            <a:r>
              <a:rPr lang="de-DE" dirty="0"/>
              <a:t>F</a:t>
            </a:r>
            <a:r>
              <a:rPr lang="de-DE" dirty="0" smtClean="0"/>
              <a:t>inden einer Näherungsfunktion</a:t>
            </a:r>
            <a:endParaRPr lang="de-DE" dirty="0"/>
          </a:p>
        </p:txBody>
      </p:sp>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2.4</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DZLM_Stochastik_BS_3_Genauigkeit_von_Simulationen_Zufall_im_Schlauch_Teil4_Intervallbreite</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grpSp>
        <p:nvGrpSpPr>
          <p:cNvPr id="10" name="Gruppieren 9"/>
          <p:cNvGrpSpPr/>
          <p:nvPr/>
        </p:nvGrpSpPr>
        <p:grpSpPr>
          <a:xfrm>
            <a:off x="1104815" y="2348880"/>
            <a:ext cx="6635537" cy="2376264"/>
            <a:chOff x="1104815" y="2348880"/>
            <a:chExt cx="6635537" cy="2376264"/>
          </a:xfrm>
        </p:grpSpPr>
        <p:pic>
          <p:nvPicPr>
            <p:cNvPr id="9" name="Grafik 8"/>
            <p:cNvPicPr>
              <a:picLocks noChangeAspect="1"/>
            </p:cNvPicPr>
            <p:nvPr/>
          </p:nvPicPr>
          <p:blipFill rotWithShape="1">
            <a:blip r:embed="rId3"/>
            <a:srcRect r="468"/>
            <a:stretch/>
          </p:blipFill>
          <p:spPr>
            <a:xfrm>
              <a:off x="1331640" y="2348880"/>
              <a:ext cx="6408712" cy="2314575"/>
            </a:xfrm>
            <a:prstGeom prst="rect">
              <a:avLst/>
            </a:prstGeom>
          </p:spPr>
        </p:pic>
        <p:sp>
          <p:nvSpPr>
            <p:cNvPr id="6" name="Rechteck 5"/>
            <p:cNvSpPr/>
            <p:nvPr/>
          </p:nvSpPr>
          <p:spPr bwMode="auto">
            <a:xfrm>
              <a:off x="1104815" y="2348880"/>
              <a:ext cx="237626" cy="237626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grpSp>
    </p:spTree>
    <p:extLst>
      <p:ext uri="{BB962C8B-B14F-4D97-AF65-F5344CB8AC3E}">
        <p14:creationId xmlns:p14="http://schemas.microsoft.com/office/powerpoint/2010/main" val="14417187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el 4"/>
              <p:cNvSpPr>
                <a:spLocks noGrp="1"/>
              </p:cNvSpPr>
              <p:nvPr>
                <p:ph type="title"/>
              </p:nvPr>
            </p:nvSpPr>
            <p:spPr/>
            <p:txBody>
              <a:bodyPr>
                <a:normAutofit fontScale="90000"/>
              </a:bodyPr>
              <a:lstStyle/>
              <a:p>
                <a:r>
                  <a:rPr lang="de-DE" b="1" dirty="0">
                    <a:latin typeface="Calibri" panose="020F0502020204030204" pitchFamily="34" charset="0"/>
                    <a:cs typeface="Calibri" panose="020F0502020204030204" pitchFamily="34" charset="0"/>
                  </a:rPr>
                  <a:t>Vorhersage von relativen Häufigkeiten bei </a:t>
                </a:r>
                <a14:m>
                  <m:oMath xmlns:m="http://schemas.openxmlformats.org/officeDocument/2006/math">
                    <m:r>
                      <a:rPr lang="de-DE" b="1" i="1" dirty="0" smtClean="0">
                        <a:latin typeface="Cambria Math" panose="02040503050406030204" pitchFamily="18" charset="0"/>
                        <a:cs typeface="Calibri" panose="020F0502020204030204" pitchFamily="34" charset="0"/>
                      </a:rPr>
                      <m:t>𝒏</m:t>
                    </m:r>
                  </m:oMath>
                </a14:m>
                <a:r>
                  <a:rPr lang="de-DE" b="1" dirty="0">
                    <a:latin typeface="Calibri" panose="020F0502020204030204" pitchFamily="34" charset="0"/>
                    <a:cs typeface="Calibri" panose="020F0502020204030204" pitchFamily="34" charset="0"/>
                  </a:rPr>
                  <a:t> </a:t>
                </a:r>
                <a:r>
                  <a:rPr lang="de-DE" b="1" dirty="0" smtClean="0">
                    <a:latin typeface="Calibri" panose="020F0502020204030204" pitchFamily="34" charset="0"/>
                    <a:cs typeface="Calibri" panose="020F0502020204030204" pitchFamily="34" charset="0"/>
                  </a:rPr>
                  <a:t>Simulationen und  </a:t>
                </a:r>
                <a:r>
                  <a:rPr lang="de-DE" b="1" i="1" dirty="0" smtClean="0">
                    <a:latin typeface="Calibri" panose="020F0502020204030204" pitchFamily="34" charset="0"/>
                    <a:cs typeface="Calibri" panose="020F0502020204030204" pitchFamily="34" charset="0"/>
                  </a:rPr>
                  <a:t>bekannter Wahrscheinlichkeit p </a:t>
                </a:r>
                <a:r>
                  <a:rPr lang="de-DE" b="1" dirty="0" smtClean="0">
                    <a:latin typeface="Calibri" panose="020F0502020204030204" pitchFamily="34" charset="0"/>
                    <a:cs typeface="Calibri" panose="020F0502020204030204" pitchFamily="34" charset="0"/>
                  </a:rPr>
                  <a:t>(</a:t>
                </a:r>
                <a14:m>
                  <m:oMath xmlns:m="http://schemas.openxmlformats.org/officeDocument/2006/math">
                    <m:f>
                      <m:fPr>
                        <m:ctrlPr>
                          <a:rPr lang="de-DE" b="1" i="1">
                            <a:latin typeface="Cambria Math" panose="02040503050406030204" pitchFamily="18" charset="0"/>
                          </a:rPr>
                        </m:ctrlPr>
                      </m:fPr>
                      <m:num>
                        <m:r>
                          <a:rPr lang="de-DE" b="1" i="1">
                            <a:latin typeface="Cambria Math" panose="02040503050406030204" pitchFamily="18" charset="0"/>
                          </a:rPr>
                          <m:t>𝟏</m:t>
                        </m:r>
                      </m:num>
                      <m:den>
                        <m:rad>
                          <m:radPr>
                            <m:degHide m:val="on"/>
                            <m:ctrlPr>
                              <a:rPr lang="de-DE" b="1" i="1">
                                <a:latin typeface="Cambria Math" panose="02040503050406030204" pitchFamily="18" charset="0"/>
                              </a:rPr>
                            </m:ctrlPr>
                          </m:radPr>
                          <m:deg/>
                          <m:e>
                            <m:r>
                              <a:rPr lang="de-DE" b="1" i="1">
                                <a:latin typeface="Cambria Math" panose="02040503050406030204" pitchFamily="18" charset="0"/>
                              </a:rPr>
                              <m:t>𝒏</m:t>
                            </m:r>
                          </m:e>
                        </m:rad>
                      </m:den>
                    </m:f>
                  </m:oMath>
                </a14:m>
                <a:r>
                  <a:rPr lang="de-DE" b="1" dirty="0">
                    <a:latin typeface="Calibri" panose="020F0502020204030204" pitchFamily="34" charset="0"/>
                    <a:cs typeface="Calibri" panose="020F0502020204030204" pitchFamily="34" charset="0"/>
                  </a:rPr>
                  <a:t> - Gesetz)</a:t>
                </a:r>
              </a:p>
            </p:txBody>
          </p:sp>
        </mc:Choice>
        <mc:Fallback xmlns="">
          <p:sp>
            <p:nvSpPr>
              <p:cNvPr id="5" name="Titel 4"/>
              <p:cNvSpPr>
                <a:spLocks noGrp="1" noRot="1" noChangeAspect="1" noMove="1" noResize="1" noEditPoints="1" noAdjustHandles="1" noChangeArrowheads="1" noChangeShapeType="1" noTextEdit="1"/>
              </p:cNvSpPr>
              <p:nvPr>
                <p:ph type="title"/>
              </p:nvPr>
            </p:nvSpPr>
            <p:spPr>
              <a:xfrm>
                <a:off x="323528" y="633883"/>
                <a:ext cx="8424936" cy="490861"/>
              </a:xfrm>
              <a:blipFill>
                <a:blip r:embed="rId3"/>
                <a:stretch>
                  <a:fillRect l="-1158" t="-66667" r="-2894" b="-62963"/>
                </a:stretch>
              </a:blipFill>
            </p:spPr>
            <p:txBody>
              <a:bodyPr/>
              <a:lstStyle/>
              <a:p>
                <a:r>
                  <a:rPr lang="de-DE">
                    <a:noFill/>
                  </a:rPr>
                  <a:t> </a:t>
                </a:r>
              </a:p>
            </p:txBody>
          </p:sp>
        </mc:Fallback>
      </mc:AlternateContent>
      <p:sp>
        <p:nvSpPr>
          <p:cNvPr id="6" name="Textplatzhalter 9"/>
          <p:cNvSpPr>
            <a:spLocks noGrp="1"/>
          </p:cNvSpPr>
          <p:nvPr>
            <p:ph idx="1"/>
          </p:nvPr>
        </p:nvSpPr>
        <p:spPr>
          <a:xfrm>
            <a:off x="323528" y="1484784"/>
            <a:ext cx="8424936" cy="5040560"/>
          </a:xfrm>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mc:AlternateContent xmlns:mc="http://schemas.openxmlformats.org/markup-compatibility/2006" xmlns:a14="http://schemas.microsoft.com/office/drawing/2010/main">
        <mc:Choice Requires="a14">
          <p:sp>
            <p:nvSpPr>
              <p:cNvPr id="25" name="Textfeld 24"/>
              <p:cNvSpPr txBox="1"/>
              <p:nvPr/>
            </p:nvSpPr>
            <p:spPr>
              <a:xfrm>
                <a:off x="394048" y="2132856"/>
                <a:ext cx="8208912" cy="3816494"/>
              </a:xfrm>
              <a:prstGeom prst="rect">
                <a:avLst/>
              </a:prstGeom>
              <a:noFill/>
            </p:spPr>
            <p:txBody>
              <a:bodyPr wrap="square" rtlCol="0">
                <a:spAutoFit/>
              </a:bodyPr>
              <a:lstStyle/>
              <a:p>
                <a:r>
                  <a:rPr lang="de-DE" dirty="0" smtClean="0">
                    <a:latin typeface="Calibri" panose="020F0502020204030204" pitchFamily="34" charset="0"/>
                    <a:cs typeface="Calibri" panose="020F0502020204030204" pitchFamily="34" charset="0"/>
                  </a:rPr>
                  <a:t>Die </a:t>
                </a:r>
                <a:r>
                  <a:rPr lang="de-DE" dirty="0">
                    <a:latin typeface="Calibri" panose="020F0502020204030204" pitchFamily="34" charset="0"/>
                    <a:cs typeface="Calibri" panose="020F0502020204030204" pitchFamily="34" charset="0"/>
                  </a:rPr>
                  <a:t>relative Häufigkeit nach </a:t>
                </a:r>
                <a14:m>
                  <m:oMath xmlns:m="http://schemas.openxmlformats.org/officeDocument/2006/math">
                    <m:r>
                      <a:rPr lang="de-DE" i="1" dirty="0" smtClean="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Simulationen,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h</m:t>
                        </m:r>
                      </m:e>
                      <m:sub>
                        <m:r>
                          <a:rPr lang="de-DE" b="0" i="1" smtClean="0">
                            <a:latin typeface="Cambria Math" panose="02040503050406030204" pitchFamily="18" charset="0"/>
                          </a:rPr>
                          <m:t>𝑛</m:t>
                        </m:r>
                      </m:sub>
                    </m:sSub>
                  </m:oMath>
                </a14:m>
                <a:r>
                  <a:rPr lang="de-DE" dirty="0">
                    <a:latin typeface="Calibri" panose="020F0502020204030204" pitchFamily="34" charset="0"/>
                    <a:cs typeface="Calibri" panose="020F0502020204030204" pitchFamily="34" charset="0"/>
                  </a:rPr>
                  <a:t>, liegt mit </a:t>
                </a:r>
                <a:r>
                  <a:rPr lang="de-DE" dirty="0" smtClean="0">
                    <a:latin typeface="Calibri" panose="020F0502020204030204" pitchFamily="34" charset="0"/>
                    <a:cs typeface="Calibri" panose="020F0502020204030204" pitchFamily="34" charset="0"/>
                  </a:rPr>
                  <a:t>95 % </a:t>
                </a:r>
                <a:r>
                  <a:rPr lang="de-DE" dirty="0">
                    <a:latin typeface="Calibri" panose="020F0502020204030204" pitchFamily="34" charset="0"/>
                    <a:cs typeface="Calibri" panose="020F0502020204030204" pitchFamily="34" charset="0"/>
                  </a:rPr>
                  <a:t>Wahrscheinlichkeit vom bekannten </a:t>
                </a:r>
                <a14:m>
                  <m:oMath xmlns:m="http://schemas.openxmlformats.org/officeDocument/2006/math">
                    <m:r>
                      <a:rPr lang="de-DE" i="1" dirty="0" smtClean="0">
                        <a:latin typeface="Cambria Math" panose="02040503050406030204" pitchFamily="18" charset="0"/>
                        <a:cs typeface="Calibri" panose="020F0502020204030204" pitchFamily="34" charset="0"/>
                      </a:rPr>
                      <m:t>𝑝</m:t>
                    </m:r>
                  </m:oMath>
                </a14:m>
                <a:r>
                  <a:rPr lang="de-DE" dirty="0">
                    <a:latin typeface="Calibri" panose="020F0502020204030204" pitchFamily="34" charset="0"/>
                    <a:cs typeface="Calibri" panose="020F0502020204030204" pitchFamily="34" charset="0"/>
                  </a:rPr>
                  <a:t> maximal </a:t>
                </a:r>
                <a14:m>
                  <m:oMath xmlns:m="http://schemas.openxmlformats.org/officeDocument/2006/math">
                    <m:f>
                      <m:fPr>
                        <m:ctrlPr>
                          <a:rPr lang="de-DE" i="1">
                            <a:latin typeface="Cambria Math" panose="02040503050406030204" pitchFamily="18" charset="0"/>
                          </a:rPr>
                        </m:ctrlPr>
                      </m:fPr>
                      <m:num>
                        <m:r>
                          <a:rPr lang="de-DE" b="0"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b="0" i="1">
                                <a:latin typeface="Cambria Math" panose="02040503050406030204" pitchFamily="18" charset="0"/>
                              </a:rPr>
                              <m:t>𝑛</m:t>
                            </m:r>
                          </m:e>
                        </m:rad>
                      </m:den>
                    </m:f>
                  </m:oMath>
                </a14:m>
                <a:r>
                  <a:rPr lang="de-DE" dirty="0">
                    <a:latin typeface="Calibri" panose="020F0502020204030204" pitchFamily="34" charset="0"/>
                    <a:cs typeface="Calibri" panose="020F0502020204030204" pitchFamily="34" charset="0"/>
                  </a:rPr>
                  <a:t> entfernt. </a:t>
                </a:r>
              </a:p>
              <a:p>
                <a:endParaRPr lang="de-DE" dirty="0">
                  <a:latin typeface="Calibri" panose="020F0502020204030204" pitchFamily="34" charset="0"/>
                  <a:cs typeface="Calibri" panose="020F0502020204030204" pitchFamily="34" charset="0"/>
                </a:endParaRPr>
              </a:p>
              <a:p>
                <a:r>
                  <a:rPr lang="de-DE" dirty="0">
                    <a:latin typeface="Calibri" panose="020F0502020204030204" pitchFamily="34" charset="0"/>
                    <a:cs typeface="Calibri" panose="020F0502020204030204" pitchFamily="34" charset="0"/>
                  </a:rPr>
                  <a:t>Wir können folgende Aussage treffen</a:t>
                </a:r>
                <a:r>
                  <a:rPr lang="de-DE" dirty="0" smtClean="0">
                    <a:latin typeface="Calibri" panose="020F0502020204030204" pitchFamily="34" charset="0"/>
                    <a:cs typeface="Calibri" panose="020F0502020204030204" pitchFamily="34" charset="0"/>
                  </a:rPr>
                  <a:t>:</a:t>
                </a:r>
              </a:p>
              <a:p>
                <a:endParaRPr lang="de-DE" dirty="0">
                  <a:latin typeface="Calibri" panose="020F0502020204030204" pitchFamily="34" charset="0"/>
                  <a:cs typeface="Calibri" panose="020F0502020204030204" pitchFamily="34" charset="0"/>
                </a:endParaRPr>
              </a:p>
              <a:p>
                <a:r>
                  <a:rPr lang="de-DE" i="1" dirty="0">
                    <a:solidFill>
                      <a:srgbClr val="004D91"/>
                    </a:solidFill>
                    <a:latin typeface="Calibri" panose="020F0502020204030204" pitchFamily="34" charset="0"/>
                    <a:cs typeface="Calibri" panose="020F0502020204030204" pitchFamily="34" charset="0"/>
                  </a:rPr>
                  <a:t>	</a:t>
                </a:r>
                <a14:m>
                  <m:oMath xmlns:m="http://schemas.openxmlformats.org/officeDocument/2006/math">
                    <m:sSub>
                      <m:sSubPr>
                        <m:ctrlPr>
                          <a:rPr lang="de-DE" i="1" smtClean="0">
                            <a:solidFill>
                              <a:schemeClr val="accent1"/>
                            </a:solidFill>
                            <a:latin typeface="Cambria Math" panose="02040503050406030204" pitchFamily="18" charset="0"/>
                          </a:rPr>
                        </m:ctrlPr>
                      </m:sSubPr>
                      <m:e>
                        <m:r>
                          <a:rPr lang="de-DE" i="1">
                            <a:solidFill>
                              <a:schemeClr val="accent1"/>
                            </a:solidFill>
                            <a:latin typeface="Cambria Math" panose="02040503050406030204" pitchFamily="18" charset="0"/>
                          </a:rPr>
                          <m:t>h</m:t>
                        </m:r>
                      </m:e>
                      <m:sub>
                        <m:r>
                          <a:rPr lang="de-DE" i="1">
                            <a:solidFill>
                              <a:schemeClr val="accent1"/>
                            </a:solidFill>
                            <a:latin typeface="Cambria Math" panose="02040503050406030204" pitchFamily="18" charset="0"/>
                          </a:rPr>
                          <m:t>𝑛</m:t>
                        </m:r>
                      </m:sub>
                    </m:sSub>
                  </m:oMath>
                </a14:m>
                <a:r>
                  <a:rPr lang="de-DE" dirty="0">
                    <a:solidFill>
                      <a:schemeClr val="accent1"/>
                    </a:solidFill>
                    <a:latin typeface="Calibri" panose="020F0502020204030204" pitchFamily="34" charset="0"/>
                    <a:cs typeface="Calibri" panose="020F0502020204030204" pitchFamily="34" charset="0"/>
                  </a:rPr>
                  <a:t> liegt im Intervall </a:t>
                </a:r>
                <a14:m>
                  <m:oMath xmlns:m="http://schemas.openxmlformats.org/officeDocument/2006/math">
                    <m:d>
                      <m:dPr>
                        <m:begChr m:val="["/>
                        <m:endChr m:val="]"/>
                        <m:ctrlPr>
                          <a:rPr lang="de-DE" i="1">
                            <a:solidFill>
                              <a:schemeClr val="accent1"/>
                            </a:solidFill>
                            <a:latin typeface="Cambria Math" panose="02040503050406030204" pitchFamily="18" charset="0"/>
                          </a:rPr>
                        </m:ctrlPr>
                      </m:dPr>
                      <m:e>
                        <m:r>
                          <a:rPr lang="de-DE" i="1">
                            <a:solidFill>
                              <a:schemeClr val="accent1"/>
                            </a:solidFill>
                            <a:latin typeface="Cambria Math" panose="02040503050406030204" pitchFamily="18" charset="0"/>
                          </a:rPr>
                          <m:t>𝑝</m:t>
                        </m:r>
                        <m:r>
                          <a:rPr lang="de-DE" i="1">
                            <a:solidFill>
                              <a:schemeClr val="accent1"/>
                            </a:solidFill>
                            <a:latin typeface="Cambria Math" panose="02040503050406030204" pitchFamily="18" charset="0"/>
                          </a:rPr>
                          <m:t>−</m:t>
                        </m:r>
                        <m:f>
                          <m:fPr>
                            <m:ctrlPr>
                              <a:rPr lang="de-DE" i="1">
                                <a:solidFill>
                                  <a:schemeClr val="accent1"/>
                                </a:solidFill>
                                <a:latin typeface="Cambria Math" panose="02040503050406030204" pitchFamily="18" charset="0"/>
                              </a:rPr>
                            </m:ctrlPr>
                          </m:fPr>
                          <m:num>
                            <m:r>
                              <a:rPr lang="de-DE" i="1">
                                <a:solidFill>
                                  <a:schemeClr val="accent1"/>
                                </a:solidFill>
                                <a:latin typeface="Cambria Math" panose="02040503050406030204" pitchFamily="18" charset="0"/>
                              </a:rPr>
                              <m:t>1</m:t>
                            </m:r>
                          </m:num>
                          <m:den>
                            <m:rad>
                              <m:radPr>
                                <m:degHide m:val="on"/>
                                <m:ctrlPr>
                                  <a:rPr lang="de-DE" i="1">
                                    <a:solidFill>
                                      <a:schemeClr val="accent1"/>
                                    </a:solidFill>
                                    <a:latin typeface="Cambria Math" panose="02040503050406030204" pitchFamily="18" charset="0"/>
                                  </a:rPr>
                                </m:ctrlPr>
                              </m:radPr>
                              <m:deg/>
                              <m:e>
                                <m:r>
                                  <a:rPr lang="de-DE" i="1">
                                    <a:solidFill>
                                      <a:schemeClr val="accent1"/>
                                    </a:solidFill>
                                    <a:latin typeface="Cambria Math" panose="02040503050406030204" pitchFamily="18" charset="0"/>
                                  </a:rPr>
                                  <m:t>𝑛</m:t>
                                </m:r>
                              </m:e>
                            </m:rad>
                          </m:den>
                        </m:f>
                        <m:r>
                          <a:rPr lang="de-DE" i="1">
                            <a:solidFill>
                              <a:schemeClr val="accent1"/>
                            </a:solidFill>
                            <a:latin typeface="Cambria Math" panose="02040503050406030204" pitchFamily="18" charset="0"/>
                          </a:rPr>
                          <m:t>;</m:t>
                        </m:r>
                        <m:r>
                          <a:rPr lang="de-DE" i="1">
                            <a:solidFill>
                              <a:schemeClr val="accent1"/>
                            </a:solidFill>
                            <a:latin typeface="Cambria Math" panose="02040503050406030204" pitchFamily="18" charset="0"/>
                          </a:rPr>
                          <m:t>𝑝</m:t>
                        </m:r>
                        <m:r>
                          <a:rPr lang="de-DE" i="1">
                            <a:solidFill>
                              <a:schemeClr val="accent1"/>
                            </a:solidFill>
                            <a:latin typeface="Cambria Math" panose="02040503050406030204" pitchFamily="18" charset="0"/>
                          </a:rPr>
                          <m:t>+</m:t>
                        </m:r>
                        <m:f>
                          <m:fPr>
                            <m:ctrlPr>
                              <a:rPr lang="de-DE" i="1">
                                <a:solidFill>
                                  <a:schemeClr val="accent1"/>
                                </a:solidFill>
                                <a:latin typeface="Cambria Math" panose="02040503050406030204" pitchFamily="18" charset="0"/>
                              </a:rPr>
                            </m:ctrlPr>
                          </m:fPr>
                          <m:num>
                            <m:r>
                              <a:rPr lang="de-DE" i="1">
                                <a:solidFill>
                                  <a:schemeClr val="accent1"/>
                                </a:solidFill>
                                <a:latin typeface="Cambria Math" panose="02040503050406030204" pitchFamily="18" charset="0"/>
                              </a:rPr>
                              <m:t>1</m:t>
                            </m:r>
                          </m:num>
                          <m:den>
                            <m:rad>
                              <m:radPr>
                                <m:degHide m:val="on"/>
                                <m:ctrlPr>
                                  <a:rPr lang="de-DE" i="1">
                                    <a:solidFill>
                                      <a:schemeClr val="accent1"/>
                                    </a:solidFill>
                                    <a:latin typeface="Cambria Math" panose="02040503050406030204" pitchFamily="18" charset="0"/>
                                  </a:rPr>
                                </m:ctrlPr>
                              </m:radPr>
                              <m:deg/>
                              <m:e>
                                <m:r>
                                  <a:rPr lang="de-DE" i="1">
                                    <a:solidFill>
                                      <a:schemeClr val="accent1"/>
                                    </a:solidFill>
                                    <a:latin typeface="Cambria Math" panose="02040503050406030204" pitchFamily="18" charset="0"/>
                                  </a:rPr>
                                  <m:t>𝑛</m:t>
                                </m:r>
                              </m:e>
                            </m:rad>
                          </m:den>
                        </m:f>
                      </m:e>
                    </m:d>
                  </m:oMath>
                </a14:m>
                <a:r>
                  <a:rPr lang="de-DE" dirty="0">
                    <a:solidFill>
                      <a:schemeClr val="accent1"/>
                    </a:solidFill>
                    <a:latin typeface="Calibri" panose="020F0502020204030204" pitchFamily="34" charset="0"/>
                    <a:cs typeface="Calibri" panose="020F0502020204030204" pitchFamily="34" charset="0"/>
                  </a:rPr>
                  <a:t>. </a:t>
                </a:r>
              </a:p>
              <a:p>
                <a:r>
                  <a:rPr lang="de-DE" dirty="0">
                    <a:solidFill>
                      <a:schemeClr val="accent1"/>
                    </a:solidFill>
                    <a:latin typeface="Calibri" panose="020F0502020204030204" pitchFamily="34" charset="0"/>
                    <a:cs typeface="Calibri" panose="020F0502020204030204" pitchFamily="34" charset="0"/>
                  </a:rPr>
                  <a:t>	</a:t>
                </a:r>
                <a:endParaRPr lang="de-DE" dirty="0" smtClean="0">
                  <a:solidFill>
                    <a:schemeClr val="accent1"/>
                  </a:solidFill>
                  <a:latin typeface="Calibri" panose="020F0502020204030204" pitchFamily="34" charset="0"/>
                  <a:cs typeface="Calibri" panose="020F0502020204030204" pitchFamily="34" charset="0"/>
                </a:endParaRPr>
              </a:p>
              <a:p>
                <a:r>
                  <a:rPr lang="de-DE" dirty="0" smtClean="0">
                    <a:solidFill>
                      <a:schemeClr val="accent1"/>
                    </a:solidFill>
                    <a:latin typeface="Calibri" panose="020F0502020204030204" pitchFamily="34" charset="0"/>
                    <a:cs typeface="Calibri" panose="020F0502020204030204" pitchFamily="34" charset="0"/>
                  </a:rPr>
                  <a:t>Dieser </a:t>
                </a:r>
                <a:r>
                  <a:rPr lang="de-DE" dirty="0">
                    <a:solidFill>
                      <a:schemeClr val="accent1"/>
                    </a:solidFill>
                    <a:latin typeface="Calibri" panose="020F0502020204030204" pitchFamily="34" charset="0"/>
                    <a:cs typeface="Calibri" panose="020F0502020204030204" pitchFamily="34" charset="0"/>
                  </a:rPr>
                  <a:t>Schluss kann mit </a:t>
                </a:r>
                <a:r>
                  <a:rPr lang="de-DE" dirty="0" smtClean="0">
                    <a:solidFill>
                      <a:schemeClr val="accent1"/>
                    </a:solidFill>
                    <a:latin typeface="Calibri" panose="020F0502020204030204" pitchFamily="34" charset="0"/>
                    <a:cs typeface="Calibri" panose="020F0502020204030204" pitchFamily="34" charset="0"/>
                  </a:rPr>
                  <a:t>95 % </a:t>
                </a:r>
                <a:r>
                  <a:rPr lang="de-DE" dirty="0">
                    <a:solidFill>
                      <a:schemeClr val="accent1"/>
                    </a:solidFill>
                    <a:latin typeface="Calibri" panose="020F0502020204030204" pitchFamily="34" charset="0"/>
                    <a:cs typeface="Calibri" panose="020F0502020204030204" pitchFamily="34" charset="0"/>
                  </a:rPr>
                  <a:t>Sicherheit gezogen werden.</a:t>
                </a:r>
              </a:p>
              <a:p>
                <a:endParaRPr lang="de-DE" dirty="0">
                  <a:solidFill>
                    <a:srgbClr val="004D91"/>
                  </a:solidFill>
                  <a:latin typeface="Calibri" panose="020F0502020204030204" pitchFamily="34" charset="0"/>
                  <a:cs typeface="Calibri" panose="020F0502020204030204" pitchFamily="34" charset="0"/>
                </a:endParaRPr>
              </a:p>
            </p:txBody>
          </p:sp>
        </mc:Choice>
        <mc:Fallback xmlns="">
          <p:sp>
            <p:nvSpPr>
              <p:cNvPr id="25" name="Textfeld 24"/>
              <p:cNvSpPr txBox="1">
                <a:spLocks noRot="1" noChangeAspect="1" noMove="1" noResize="1" noEditPoints="1" noAdjustHandles="1" noChangeArrowheads="1" noChangeShapeType="1" noTextEdit="1"/>
              </p:cNvSpPr>
              <p:nvPr/>
            </p:nvSpPr>
            <p:spPr>
              <a:xfrm>
                <a:off x="394048" y="2132856"/>
                <a:ext cx="8208912" cy="3816494"/>
              </a:xfrm>
              <a:prstGeom prst="rect">
                <a:avLst/>
              </a:prstGeom>
              <a:blipFill rotWithShape="0">
                <a:blip r:embed="rId4"/>
                <a:stretch>
                  <a:fillRect l="-1189" t="-1278"/>
                </a:stretch>
              </a:blipFill>
            </p:spPr>
            <p:txBody>
              <a:bodyPr/>
              <a:lstStyle/>
              <a:p>
                <a:r>
                  <a:rPr lang="de-DE">
                    <a:noFill/>
                  </a:rPr>
                  <a:t> </a:t>
                </a:r>
              </a:p>
            </p:txBody>
          </p:sp>
        </mc:Fallback>
      </mc:AlternateContent>
    </p:spTree>
    <p:extLst>
      <p:ext uri="{BB962C8B-B14F-4D97-AF65-F5344CB8AC3E}">
        <p14:creationId xmlns:p14="http://schemas.microsoft.com/office/powerpoint/2010/main" val="34827048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b="1" dirty="0">
                <a:latin typeface="Calibri" panose="020F0502020204030204" pitchFamily="34" charset="0"/>
                <a:cs typeface="Calibri" panose="020F0502020204030204" pitchFamily="34" charset="0"/>
              </a:rPr>
              <a:t>Faustregeln</a:t>
            </a:r>
            <a:endParaRPr lang="de-DE" dirty="0">
              <a:latin typeface="Calibri" panose="020F0502020204030204" pitchFamily="34" charset="0"/>
              <a:cs typeface="Calibri" panose="020F0502020204030204" pitchFamily="34" charset="0"/>
            </a:endParaRPr>
          </a:p>
        </p:txBody>
      </p:sp>
      <p:sp>
        <p:nvSpPr>
          <p:cNvPr id="10" name="Textplatzhalter 9"/>
          <p:cNvSpPr>
            <a:spLocks noGrp="1"/>
          </p:cNvSpPr>
          <p:nvPr>
            <p:ph idx="1"/>
          </p:nvPr>
        </p:nvSpPr>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mc:AlternateContent xmlns:mc="http://schemas.openxmlformats.org/markup-compatibility/2006" xmlns:a14="http://schemas.microsoft.com/office/drawing/2010/main">
        <mc:Choice Requires="a14">
          <p:graphicFrame>
            <p:nvGraphicFramePr>
              <p:cNvPr id="3" name="Tabelle 2"/>
              <p:cNvGraphicFramePr>
                <a:graphicFrameLocks noGrp="1"/>
              </p:cNvGraphicFramePr>
              <p:nvPr>
                <p:extLst>
                  <p:ext uri="{D42A27DB-BD31-4B8C-83A1-F6EECF244321}">
                    <p14:modId xmlns:p14="http://schemas.microsoft.com/office/powerpoint/2010/main" val="1189797403"/>
                  </p:ext>
                </p:extLst>
              </p:nvPr>
            </p:nvGraphicFramePr>
            <p:xfrm>
              <a:off x="467545" y="1340768"/>
              <a:ext cx="8280919" cy="3390070"/>
            </p:xfrm>
            <a:graphic>
              <a:graphicData uri="http://schemas.openxmlformats.org/drawingml/2006/table">
                <a:tbl>
                  <a:tblPr firstRow="1" bandRow="1">
                    <a:tableStyleId>{5C22544A-7EE6-4342-B048-85BDC9FD1C3A}</a:tableStyleId>
                  </a:tblPr>
                  <a:tblGrid>
                    <a:gridCol w="1731465">
                      <a:extLst>
                        <a:ext uri="{9D8B030D-6E8A-4147-A177-3AD203B41FA5}">
                          <a16:colId xmlns:a16="http://schemas.microsoft.com/office/drawing/2014/main" val="2288051535"/>
                        </a:ext>
                      </a:extLst>
                    </a:gridCol>
                    <a:gridCol w="3274727">
                      <a:extLst>
                        <a:ext uri="{9D8B030D-6E8A-4147-A177-3AD203B41FA5}">
                          <a16:colId xmlns:a16="http://schemas.microsoft.com/office/drawing/2014/main" val="1247823295"/>
                        </a:ext>
                      </a:extLst>
                    </a:gridCol>
                    <a:gridCol w="3274727">
                      <a:extLst>
                        <a:ext uri="{9D8B030D-6E8A-4147-A177-3AD203B41FA5}">
                          <a16:colId xmlns:a16="http://schemas.microsoft.com/office/drawing/2014/main" val="1290290054"/>
                        </a:ext>
                      </a:extLst>
                    </a:gridCol>
                  </a:tblGrid>
                  <a:tr h="1421206">
                    <a:tc>
                      <a:txBody>
                        <a:bodyPr/>
                        <a:lstStyle/>
                        <a:p>
                          <a:pPr algn="ctr"/>
                          <a:r>
                            <a:rPr lang="de-DE" sz="2000" dirty="0">
                              <a:latin typeface="Calibri" panose="020F0502020204030204" pitchFamily="34" charset="0"/>
                              <a:cs typeface="Calibri" panose="020F0502020204030204" pitchFamily="34" charset="0"/>
                            </a:rPr>
                            <a:t>Stichproben- umfang </a:t>
                          </a:r>
                          <a14:m>
                            <m:oMath xmlns:m="http://schemas.openxmlformats.org/officeDocument/2006/math">
                              <m:r>
                                <a:rPr lang="de-DE" sz="2000" i="1" dirty="0" smtClean="0">
                                  <a:latin typeface="Cambria Math" panose="02040503050406030204" pitchFamily="18" charset="0"/>
                                  <a:cs typeface="Calibri" panose="020F0502020204030204" pitchFamily="34" charset="0"/>
                                </a:rPr>
                                <m:t>𝑛</m:t>
                              </m:r>
                            </m:oMath>
                          </a14:m>
                          <a:endParaRPr lang="de-DE" sz="2000" i="1" dirty="0">
                            <a:latin typeface="Calibri" panose="020F0502020204030204" pitchFamily="34" charset="0"/>
                            <a:cs typeface="Calibri" panose="020F0502020204030204" pitchFamily="34" charset="0"/>
                          </a:endParaRPr>
                        </a:p>
                      </a:txBody>
                      <a:tcPr>
                        <a:solidFill>
                          <a:schemeClr val="accent1"/>
                        </a:solidFill>
                      </a:tcPr>
                    </a:tc>
                    <a:tc>
                      <a:txBody>
                        <a:bodyPr/>
                        <a:lstStyle/>
                        <a:p>
                          <a:pPr algn="ctr"/>
                          <a:r>
                            <a:rPr lang="de-DE" sz="2000" dirty="0">
                              <a:latin typeface="Calibri" panose="020F0502020204030204" pitchFamily="34" charset="0"/>
                              <a:cs typeface="Calibri" panose="020F0502020204030204" pitchFamily="34" charset="0"/>
                            </a:rPr>
                            <a:t>95%-</a:t>
                          </a:r>
                          <a:r>
                            <a:rPr lang="de-DE" sz="2000" dirty="0" smtClean="0">
                              <a:latin typeface="Calibri" panose="020F0502020204030204" pitchFamily="34" charset="0"/>
                              <a:cs typeface="Calibri" panose="020F0502020204030204" pitchFamily="34" charset="0"/>
                            </a:rPr>
                            <a:t>Prognoseintervall</a:t>
                          </a:r>
                          <a:r>
                            <a:rPr lang="de-DE" sz="2000" baseline="0" dirty="0" smtClean="0">
                              <a:latin typeface="Calibri" panose="020F0502020204030204" pitchFamily="34" charset="0"/>
                              <a:cs typeface="Calibri" panose="020F0502020204030204" pitchFamily="34" charset="0"/>
                            </a:rPr>
                            <a:t> </a:t>
                          </a:r>
                          <a14:m>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panose="02040503050406030204" pitchFamily="18" charset="0"/>
                                    </a:rPr>
                                    <m:t>𝑝</m:t>
                                  </m:r>
                                  <m:r>
                                    <a:rPr lang="de-DE" sz="2000" b="0" i="1" smtClean="0">
                                      <a:latin typeface="Cambria Math" panose="02040503050406030204" pitchFamily="18" charset="0"/>
                                    </a:rPr>
                                    <m:t>−</m:t>
                                  </m:r>
                                  <m:f>
                                    <m:fPr>
                                      <m:ctrlPr>
                                        <a:rPr lang="de-DE" sz="2000" b="0" i="1" smtClean="0">
                                          <a:latin typeface="Cambria Math" panose="02040503050406030204" pitchFamily="18" charset="0"/>
                                        </a:rPr>
                                      </m:ctrlPr>
                                    </m:fPr>
                                    <m:num>
                                      <m:r>
                                        <a:rPr lang="de-DE" sz="2000" b="0" i="1" smtClean="0">
                                          <a:latin typeface="Cambria Math" panose="02040503050406030204" pitchFamily="18" charset="0"/>
                                        </a:rPr>
                                        <m:t>1</m:t>
                                      </m:r>
                                    </m:num>
                                    <m:den>
                                      <m:rad>
                                        <m:radPr>
                                          <m:degHide m:val="on"/>
                                          <m:ctrlPr>
                                            <a:rPr lang="de-DE" sz="2000" b="0" i="1" smtClean="0">
                                              <a:latin typeface="Cambria Math" panose="02040503050406030204" pitchFamily="18" charset="0"/>
                                            </a:rPr>
                                          </m:ctrlPr>
                                        </m:radPr>
                                        <m:deg/>
                                        <m:e>
                                          <m:r>
                                            <a:rPr lang="de-DE" sz="2000" b="0" i="1" smtClean="0">
                                              <a:latin typeface="Cambria Math" panose="02040503050406030204" pitchFamily="18" charset="0"/>
                                            </a:rPr>
                                            <m:t>𝑛</m:t>
                                          </m:r>
                                        </m:e>
                                      </m:rad>
                                    </m:den>
                                  </m:f>
                                  <m:r>
                                    <a:rPr lang="de-DE" sz="2000" b="0" i="1" smtClean="0">
                                      <a:latin typeface="Cambria Math" panose="02040503050406030204" pitchFamily="18" charset="0"/>
                                    </a:rPr>
                                    <m:t>;</m:t>
                                  </m:r>
                                  <m:r>
                                    <a:rPr lang="de-DE" sz="2000" b="0" i="1" smtClean="0">
                                      <a:latin typeface="Cambria Math" panose="02040503050406030204" pitchFamily="18" charset="0"/>
                                    </a:rPr>
                                    <m:t>𝑝</m:t>
                                  </m:r>
                                  <m:r>
                                    <a:rPr lang="de-DE" sz="2000" b="0" i="1" smtClean="0">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num>
                                    <m:den>
                                      <m:rad>
                                        <m:radPr>
                                          <m:degHide m:val="on"/>
                                          <m:ctrlPr>
                                            <a:rPr lang="de-DE" sz="2000" i="1">
                                              <a:latin typeface="Cambria Math" panose="02040503050406030204" pitchFamily="18" charset="0"/>
                                            </a:rPr>
                                          </m:ctrlPr>
                                        </m:radPr>
                                        <m:deg/>
                                        <m:e>
                                          <m:r>
                                            <a:rPr lang="de-DE" sz="2000" i="1">
                                              <a:latin typeface="Cambria Math" panose="02040503050406030204" pitchFamily="18" charset="0"/>
                                            </a:rPr>
                                            <m:t>𝑛</m:t>
                                          </m:r>
                                        </m:e>
                                      </m:rad>
                                    </m:den>
                                  </m:f>
                                </m:e>
                              </m:d>
                            </m:oMath>
                          </a14:m>
                          <a:endParaRPr lang="de-DE" sz="2000" dirty="0" smtClean="0">
                            <a:latin typeface="Calibri" panose="020F0502020204030204" pitchFamily="34" charset="0"/>
                            <a:cs typeface="Calibri" panose="020F0502020204030204" pitchFamily="34" charset="0"/>
                          </a:endParaRPr>
                        </a:p>
                        <a:p>
                          <a:pPr algn="ctr"/>
                          <a:r>
                            <a:rPr lang="de-DE" sz="2000" dirty="0" smtClean="0">
                              <a:latin typeface="Calibri" panose="020F0502020204030204" pitchFamily="34" charset="0"/>
                              <a:cs typeface="Calibri" panose="020F0502020204030204" pitchFamily="34" charset="0"/>
                            </a:rPr>
                            <a:t>(teilweise gerundet)</a:t>
                          </a:r>
                          <a:endParaRPr lang="de-DE" sz="2000" dirty="0">
                            <a:latin typeface="Calibri" panose="020F0502020204030204" pitchFamily="34" charset="0"/>
                            <a:cs typeface="Calibri" panose="020F0502020204030204" pitchFamily="34" charset="0"/>
                          </a:endParaRPr>
                        </a:p>
                      </a:txBody>
                      <a:tcPr>
                        <a:solidFill>
                          <a:schemeClr val="accent1"/>
                        </a:solidFill>
                      </a:tcPr>
                    </a:tc>
                    <a:tc>
                      <a:txBody>
                        <a:bodyPr/>
                        <a:lstStyle/>
                        <a:p>
                          <a:pPr algn="ctr"/>
                          <a:r>
                            <a:rPr lang="de-DE" sz="2000" dirty="0">
                              <a:latin typeface="Calibri" panose="020F0502020204030204" pitchFamily="34" charset="0"/>
                              <a:cs typeface="Calibri" panose="020F0502020204030204" pitchFamily="34" charset="0"/>
                            </a:rPr>
                            <a:t>Breite des</a:t>
                          </a:r>
                          <a:r>
                            <a:rPr lang="de-DE" sz="2000" baseline="0" dirty="0">
                              <a:latin typeface="Calibri" panose="020F0502020204030204" pitchFamily="34" charset="0"/>
                              <a:cs typeface="Calibri" panose="020F0502020204030204" pitchFamily="34" charset="0"/>
                            </a:rPr>
                            <a:t> </a:t>
                          </a:r>
                          <a:r>
                            <a:rPr lang="de-DE" sz="2000" baseline="0" dirty="0" smtClean="0">
                              <a:latin typeface="Calibri" panose="020F0502020204030204" pitchFamily="34" charset="0"/>
                              <a:cs typeface="Calibri" panose="020F0502020204030204" pitchFamily="34" charset="0"/>
                            </a:rPr>
                            <a:t>Prognose</a:t>
                          </a:r>
                          <a:r>
                            <a:rPr lang="de-DE" sz="2000" dirty="0" smtClean="0">
                              <a:latin typeface="Calibri" panose="020F0502020204030204" pitchFamily="34" charset="0"/>
                              <a:cs typeface="Calibri" panose="020F0502020204030204" pitchFamily="34" charset="0"/>
                            </a:rPr>
                            <a:t>intervalls </a:t>
                          </a:r>
                          <a:endParaRPr lang="de-DE" sz="2000" dirty="0">
                            <a:latin typeface="Calibri" panose="020F0502020204030204" pitchFamily="34" charset="0"/>
                            <a:cs typeface="Calibri" panose="020F0502020204030204" pitchFamily="34" charset="0"/>
                          </a:endParaRPr>
                        </a:p>
                        <a:p>
                          <a:pPr/>
                          <a14:m>
                            <m:oMathPara xmlns:m="http://schemas.openxmlformats.org/officeDocument/2006/math">
                              <m:oMathParaPr>
                                <m:jc m:val="centerGroup"/>
                              </m:oMathParaPr>
                              <m:oMath xmlns:m="http://schemas.openxmlformats.org/officeDocument/2006/math">
                                <m:f>
                                  <m:fPr>
                                    <m:ctrlPr>
                                      <a:rPr lang="de-DE" sz="2000" i="1" smtClean="0">
                                        <a:latin typeface="Cambria Math" panose="02040503050406030204" pitchFamily="18" charset="0"/>
                                      </a:rPr>
                                    </m:ctrlPr>
                                  </m:fPr>
                                  <m:num>
                                    <m:r>
                                      <a:rPr lang="de-DE" sz="2000" b="1" i="1" smtClean="0">
                                        <a:latin typeface="Cambria Math" panose="02040503050406030204" pitchFamily="18" charset="0"/>
                                      </a:rPr>
                                      <m:t>𝟐</m:t>
                                    </m:r>
                                  </m:num>
                                  <m:den>
                                    <m:rad>
                                      <m:radPr>
                                        <m:degHide m:val="on"/>
                                        <m:ctrlPr>
                                          <a:rPr lang="de-DE" sz="2000" i="1">
                                            <a:latin typeface="Cambria Math" panose="02040503050406030204" pitchFamily="18" charset="0"/>
                                          </a:rPr>
                                        </m:ctrlPr>
                                      </m:radPr>
                                      <m:deg/>
                                      <m:e>
                                        <m:r>
                                          <a:rPr lang="de-DE" sz="2000" i="1">
                                            <a:latin typeface="Cambria Math" panose="02040503050406030204" pitchFamily="18" charset="0"/>
                                          </a:rPr>
                                          <m:t>𝑛</m:t>
                                        </m:r>
                                      </m:e>
                                    </m:rad>
                                  </m:den>
                                </m:f>
                              </m:oMath>
                            </m:oMathPara>
                          </a14:m>
                          <a:endParaRPr lang="de-DE" sz="2000" dirty="0">
                            <a:latin typeface="Calibri" panose="020F0502020204030204" pitchFamily="34" charset="0"/>
                            <a:cs typeface="Calibri" panose="020F0502020204030204" pitchFamily="34" charset="0"/>
                          </a:endParaRPr>
                        </a:p>
                      </a:txBody>
                      <a:tcPr>
                        <a:solidFill>
                          <a:schemeClr val="accent1"/>
                        </a:solidFill>
                      </a:tcPr>
                    </a:tc>
                    <a:extLst>
                      <a:ext uri="{0D108BD9-81ED-4DB2-BD59-A6C34878D82A}">
                        <a16:rowId xmlns:a16="http://schemas.microsoft.com/office/drawing/2014/main" val="2035183466"/>
                      </a:ext>
                    </a:extLst>
                  </a:tr>
                  <a:tr h="492216">
                    <a:tc>
                      <a:txBody>
                        <a:bodyPr/>
                        <a:lstStyle/>
                        <a:p>
                          <a:pPr algn="ctr"/>
                          <a:r>
                            <a:rPr lang="de-DE" sz="2000" dirty="0">
                              <a:latin typeface="Calibri" panose="020F0502020204030204" pitchFamily="34" charset="0"/>
                              <a:cs typeface="Calibri" panose="020F0502020204030204" pitchFamily="34" charset="0"/>
                            </a:rPr>
                            <a:t>50</a:t>
                          </a:r>
                        </a:p>
                      </a:txBody>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panose="02040503050406030204" pitchFamily="18" charset="0"/>
                                      </a:rPr>
                                      <m:t>𝑝</m:t>
                                    </m:r>
                                    <m:r>
                                      <a:rPr lang="de-DE" sz="2000" b="0" i="1" smtClean="0">
                                        <a:latin typeface="Cambria Math" panose="02040503050406030204" pitchFamily="18" charset="0"/>
                                      </a:rPr>
                                      <m:t>−0,14;</m:t>
                                    </m:r>
                                    <m:r>
                                      <a:rPr lang="de-DE" sz="2000" b="0" i="1" smtClean="0">
                                        <a:latin typeface="Cambria Math" panose="02040503050406030204" pitchFamily="18" charset="0"/>
                                      </a:rPr>
                                      <m:t>𝑝</m:t>
                                    </m:r>
                                    <m:r>
                                      <a:rPr lang="de-DE" sz="2000" b="0" i="1" smtClean="0">
                                        <a:latin typeface="Cambria Math" panose="02040503050406030204" pitchFamily="18" charset="0"/>
                                      </a:rPr>
                                      <m:t>+0,14</m:t>
                                    </m:r>
                                  </m:e>
                                </m:d>
                              </m:oMath>
                            </m:oMathPara>
                          </a14:m>
                          <a:endParaRPr lang="de-DE" sz="2000" dirty="0">
                            <a:latin typeface="Calibri" panose="020F0502020204030204" pitchFamily="34" charset="0"/>
                            <a:cs typeface="Calibri" panose="020F0502020204030204" pitchFamily="34" charset="0"/>
                          </a:endParaRPr>
                        </a:p>
                      </a:txBody>
                      <a:tcPr/>
                    </a:tc>
                    <a:tc>
                      <a:txBody>
                        <a:bodyPr/>
                        <a:lstStyle/>
                        <a:p>
                          <a:pPr/>
                          <a14:m>
                            <m:oMathPara xmlns:m="http://schemas.openxmlformats.org/officeDocument/2006/math">
                              <m:oMathParaPr>
                                <m:jc m:val="centerGroup"/>
                              </m:oMathParaPr>
                              <m:oMath xmlns:m="http://schemas.openxmlformats.org/officeDocument/2006/math">
                                <m:r>
                                  <a:rPr lang="de-DE" sz="2000" i="1" smtClean="0">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0,28</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144845281"/>
                      </a:ext>
                    </a:extLst>
                  </a:tr>
                  <a:tr h="492216">
                    <a:tc>
                      <a:txBody>
                        <a:bodyPr/>
                        <a:lstStyle/>
                        <a:p>
                          <a:pPr algn="ctr"/>
                          <a:r>
                            <a:rPr lang="de-DE" sz="2000" dirty="0">
                              <a:latin typeface="Calibri" panose="020F0502020204030204" pitchFamily="34" charset="0"/>
                              <a:cs typeface="Calibri" panose="020F0502020204030204" pitchFamily="34" charset="0"/>
                            </a:rPr>
                            <a:t>100</a:t>
                          </a:r>
                        </a:p>
                      </a:txBody>
                      <a:tcPr/>
                    </a:tc>
                    <a:tc>
                      <a:txBody>
                        <a:bodyPr/>
                        <a:lstStyle/>
                        <a:p>
                          <a:pPr/>
                          <a14:m>
                            <m:oMathPara xmlns:m="http://schemas.openxmlformats.org/officeDocument/2006/math">
                              <m:oMathParaPr>
                                <m:jc m:val="centerGroup"/>
                              </m:oMathParaPr>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panose="02040503050406030204" pitchFamily="18" charset="0"/>
                                      </a:rPr>
                                      <m:t>𝑝</m:t>
                                    </m:r>
                                    <m:r>
                                      <a:rPr lang="de-DE" sz="2000" b="0" i="1" smtClean="0">
                                        <a:latin typeface="Cambria Math" panose="02040503050406030204" pitchFamily="18" charset="0"/>
                                      </a:rPr>
                                      <m:t>−0,1;</m:t>
                                    </m:r>
                                    <m:r>
                                      <a:rPr lang="de-DE" sz="2000" b="0" i="1" smtClean="0">
                                        <a:latin typeface="Cambria Math" panose="02040503050406030204" pitchFamily="18" charset="0"/>
                                      </a:rPr>
                                      <m:t>𝑝</m:t>
                                    </m:r>
                                    <m:r>
                                      <a:rPr lang="de-DE" sz="2000" b="0" i="1" smtClean="0">
                                        <a:latin typeface="Cambria Math" panose="02040503050406030204" pitchFamily="18" charset="0"/>
                                      </a:rPr>
                                      <m:t>+0,1</m:t>
                                    </m:r>
                                  </m:e>
                                </m:d>
                              </m:oMath>
                            </m:oMathPara>
                          </a14:m>
                          <a:endParaRPr lang="de-DE" sz="2000"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b="0" i="1" smtClean="0">
                                    <a:latin typeface="Cambria Math" panose="02040503050406030204" pitchFamily="18" charset="0"/>
                                    <a:ea typeface="Cambria Math" panose="02040503050406030204" pitchFamily="18" charset="0"/>
                                  </a:rPr>
                                  <m:t>=0,2</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123196866"/>
                      </a:ext>
                    </a:extLst>
                  </a:tr>
                  <a:tr h="492216">
                    <a:tc>
                      <a:txBody>
                        <a:bodyPr/>
                        <a:lstStyle/>
                        <a:p>
                          <a:pPr algn="ctr"/>
                          <a:r>
                            <a:rPr lang="de-DE" sz="2000" dirty="0">
                              <a:latin typeface="Calibri" panose="020F0502020204030204" pitchFamily="34" charset="0"/>
                              <a:cs typeface="Calibri" panose="020F0502020204030204" pitchFamily="34" charset="0"/>
                            </a:rPr>
                            <a:t>1.000</a:t>
                          </a:r>
                        </a:p>
                      </a:txBody>
                      <a:tcPr/>
                    </a:tc>
                    <a:tc>
                      <a:txBody>
                        <a:bodyPr/>
                        <a:lstStyle/>
                        <a:p>
                          <a:pPr/>
                          <a14:m>
                            <m:oMathPara xmlns:m="http://schemas.openxmlformats.org/officeDocument/2006/math">
                              <m:oMathParaPr>
                                <m:jc m:val="centerGroup"/>
                              </m:oMathParaPr>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panose="02040503050406030204" pitchFamily="18" charset="0"/>
                                      </a:rPr>
                                      <m:t>𝑝</m:t>
                                    </m:r>
                                    <m:r>
                                      <a:rPr lang="de-DE" sz="2000" b="0" i="1" smtClean="0">
                                        <a:latin typeface="Cambria Math" panose="02040503050406030204" pitchFamily="18" charset="0"/>
                                      </a:rPr>
                                      <m:t>−0,03;</m:t>
                                    </m:r>
                                    <m:r>
                                      <a:rPr lang="de-DE" sz="2000" b="0" i="1" smtClean="0">
                                        <a:latin typeface="Cambria Math" panose="02040503050406030204" pitchFamily="18" charset="0"/>
                                      </a:rPr>
                                      <m:t>𝑝</m:t>
                                    </m:r>
                                    <m:r>
                                      <a:rPr lang="de-DE" sz="2000" b="0" i="1" smtClean="0">
                                        <a:latin typeface="Cambria Math" panose="02040503050406030204" pitchFamily="18" charset="0"/>
                                      </a:rPr>
                                      <m:t>+0,03</m:t>
                                    </m:r>
                                  </m:e>
                                </m:d>
                              </m:oMath>
                            </m:oMathPara>
                          </a14:m>
                          <a:endParaRPr lang="de-DE" sz="2000"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i="1" smtClean="0">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0,06</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651081212"/>
                      </a:ext>
                    </a:extLst>
                  </a:tr>
                  <a:tr h="492216">
                    <a:tc>
                      <a:txBody>
                        <a:bodyPr/>
                        <a:lstStyle/>
                        <a:p>
                          <a:pPr algn="ctr"/>
                          <a:r>
                            <a:rPr lang="de-DE" sz="2000" dirty="0">
                              <a:latin typeface="Calibri" panose="020F0502020204030204" pitchFamily="34" charset="0"/>
                              <a:cs typeface="Calibri" panose="020F0502020204030204" pitchFamily="34" charset="0"/>
                            </a:rPr>
                            <a:t>10.000</a:t>
                          </a:r>
                        </a:p>
                      </a:txBody>
                      <a:tcPr/>
                    </a:tc>
                    <a:tc>
                      <a:txBody>
                        <a:bodyPr/>
                        <a:lstStyle/>
                        <a:p>
                          <a:pPr/>
                          <a14:m>
                            <m:oMathPara xmlns:m="http://schemas.openxmlformats.org/officeDocument/2006/math">
                              <m:oMathParaPr>
                                <m:jc m:val="centerGroup"/>
                              </m:oMathParaPr>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panose="02040503050406030204" pitchFamily="18" charset="0"/>
                                      </a:rPr>
                                      <m:t>𝑝</m:t>
                                    </m:r>
                                    <m:r>
                                      <a:rPr lang="de-DE" sz="2000" b="0" i="1" smtClean="0">
                                        <a:latin typeface="Cambria Math" panose="02040503050406030204" pitchFamily="18" charset="0"/>
                                      </a:rPr>
                                      <m:t>−0,01;</m:t>
                                    </m:r>
                                    <m:r>
                                      <a:rPr lang="de-DE" sz="2000" b="0" i="1" smtClean="0">
                                        <a:latin typeface="Cambria Math" panose="02040503050406030204" pitchFamily="18" charset="0"/>
                                      </a:rPr>
                                      <m:t>𝑝</m:t>
                                    </m:r>
                                    <m:r>
                                      <a:rPr lang="de-DE" sz="2000" b="0" i="1" smtClean="0">
                                        <a:latin typeface="Cambria Math" panose="02040503050406030204" pitchFamily="18" charset="0"/>
                                      </a:rPr>
                                      <m:t>+0,01</m:t>
                                    </m:r>
                                  </m:e>
                                </m:d>
                              </m:oMath>
                            </m:oMathPara>
                          </a14:m>
                          <a:endParaRPr lang="de-DE" sz="2000"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b="0" i="1" smtClean="0">
                                    <a:latin typeface="Cambria Math" panose="02040503050406030204" pitchFamily="18" charset="0"/>
                                    <a:ea typeface="Cambria Math" panose="02040503050406030204" pitchFamily="18" charset="0"/>
                                  </a:rPr>
                                  <m:t>=0,02</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162654000"/>
                      </a:ext>
                    </a:extLst>
                  </a:tr>
                </a:tbl>
              </a:graphicData>
            </a:graphic>
          </p:graphicFrame>
        </mc:Choice>
        <mc:Fallback xmlns="">
          <p:graphicFrame>
            <p:nvGraphicFramePr>
              <p:cNvPr id="3" name="Tabelle 2"/>
              <p:cNvGraphicFramePr>
                <a:graphicFrameLocks noGrp="1"/>
              </p:cNvGraphicFramePr>
              <p:nvPr>
                <p:extLst>
                  <p:ext uri="{D42A27DB-BD31-4B8C-83A1-F6EECF244321}">
                    <p14:modId xmlns:p14="http://schemas.microsoft.com/office/powerpoint/2010/main" val="1189797403"/>
                  </p:ext>
                </p:extLst>
              </p:nvPr>
            </p:nvGraphicFramePr>
            <p:xfrm>
              <a:off x="467545" y="1340768"/>
              <a:ext cx="8280919" cy="3390070"/>
            </p:xfrm>
            <a:graphic>
              <a:graphicData uri="http://schemas.openxmlformats.org/drawingml/2006/table">
                <a:tbl>
                  <a:tblPr firstRow="1" bandRow="1">
                    <a:tableStyleId>{5C22544A-7EE6-4342-B048-85BDC9FD1C3A}</a:tableStyleId>
                  </a:tblPr>
                  <a:tblGrid>
                    <a:gridCol w="1731465">
                      <a:extLst>
                        <a:ext uri="{9D8B030D-6E8A-4147-A177-3AD203B41FA5}">
                          <a16:colId xmlns:a16="http://schemas.microsoft.com/office/drawing/2014/main" val="2288051535"/>
                        </a:ext>
                      </a:extLst>
                    </a:gridCol>
                    <a:gridCol w="3274727">
                      <a:extLst>
                        <a:ext uri="{9D8B030D-6E8A-4147-A177-3AD203B41FA5}">
                          <a16:colId xmlns:a16="http://schemas.microsoft.com/office/drawing/2014/main" val="1247823295"/>
                        </a:ext>
                      </a:extLst>
                    </a:gridCol>
                    <a:gridCol w="3274727">
                      <a:extLst>
                        <a:ext uri="{9D8B030D-6E8A-4147-A177-3AD203B41FA5}">
                          <a16:colId xmlns:a16="http://schemas.microsoft.com/office/drawing/2014/main" val="1290290054"/>
                        </a:ext>
                      </a:extLst>
                    </a:gridCol>
                  </a:tblGrid>
                  <a:tr h="1421206">
                    <a:tc>
                      <a:txBody>
                        <a:bodyPr/>
                        <a:lstStyle/>
                        <a:p>
                          <a:endParaRPr lang="de-DE"/>
                        </a:p>
                      </a:txBody>
                      <a:tcPr>
                        <a:blipFill>
                          <a:blip r:embed="rId3"/>
                          <a:stretch>
                            <a:fillRect l="-352" t="-2137" r="-380282" b="-139316"/>
                          </a:stretch>
                        </a:blipFill>
                      </a:tcPr>
                    </a:tc>
                    <a:tc>
                      <a:txBody>
                        <a:bodyPr/>
                        <a:lstStyle/>
                        <a:p>
                          <a:endParaRPr lang="de-DE"/>
                        </a:p>
                      </a:txBody>
                      <a:tcPr>
                        <a:blipFill>
                          <a:blip r:embed="rId3"/>
                          <a:stretch>
                            <a:fillRect l="-52974" t="-2137" r="-100743" b="-139316"/>
                          </a:stretch>
                        </a:blipFill>
                      </a:tcPr>
                    </a:tc>
                    <a:tc>
                      <a:txBody>
                        <a:bodyPr/>
                        <a:lstStyle/>
                        <a:p>
                          <a:endParaRPr lang="de-DE"/>
                        </a:p>
                      </a:txBody>
                      <a:tcPr>
                        <a:blipFill>
                          <a:blip r:embed="rId3"/>
                          <a:stretch>
                            <a:fillRect l="-152974" t="-2137" r="-743" b="-139316"/>
                          </a:stretch>
                        </a:blipFill>
                      </a:tcPr>
                    </a:tc>
                    <a:extLst>
                      <a:ext uri="{0D108BD9-81ED-4DB2-BD59-A6C34878D82A}">
                        <a16:rowId xmlns:a16="http://schemas.microsoft.com/office/drawing/2014/main" val="2035183466"/>
                      </a:ext>
                    </a:extLst>
                  </a:tr>
                  <a:tr h="492216">
                    <a:tc>
                      <a:txBody>
                        <a:bodyPr/>
                        <a:lstStyle/>
                        <a:p>
                          <a:pPr algn="ctr"/>
                          <a:r>
                            <a:rPr lang="de-DE" sz="2000" dirty="0">
                              <a:latin typeface="Calibri" panose="020F0502020204030204" pitchFamily="34" charset="0"/>
                              <a:cs typeface="Calibri" panose="020F0502020204030204" pitchFamily="34" charset="0"/>
                            </a:rPr>
                            <a:t>50</a:t>
                          </a:r>
                        </a:p>
                      </a:txBody>
                      <a:tcPr/>
                    </a:tc>
                    <a:tc>
                      <a:txBody>
                        <a:bodyPr/>
                        <a:lstStyle/>
                        <a:p>
                          <a:endParaRPr lang="de-DE"/>
                        </a:p>
                      </a:txBody>
                      <a:tcPr>
                        <a:blipFill>
                          <a:blip r:embed="rId3"/>
                          <a:stretch>
                            <a:fillRect l="-52974" t="-295062" r="-100743" b="-302469"/>
                          </a:stretch>
                        </a:blipFill>
                      </a:tcPr>
                    </a:tc>
                    <a:tc>
                      <a:txBody>
                        <a:bodyPr/>
                        <a:lstStyle/>
                        <a:p>
                          <a:endParaRPr lang="de-DE"/>
                        </a:p>
                      </a:txBody>
                      <a:tcPr>
                        <a:blipFill>
                          <a:blip r:embed="rId3"/>
                          <a:stretch>
                            <a:fillRect l="-152974" t="-295062" r="-743" b="-302469"/>
                          </a:stretch>
                        </a:blipFill>
                      </a:tcPr>
                    </a:tc>
                    <a:extLst>
                      <a:ext uri="{0D108BD9-81ED-4DB2-BD59-A6C34878D82A}">
                        <a16:rowId xmlns:a16="http://schemas.microsoft.com/office/drawing/2014/main" val="3144845281"/>
                      </a:ext>
                    </a:extLst>
                  </a:tr>
                  <a:tr h="492216">
                    <a:tc>
                      <a:txBody>
                        <a:bodyPr/>
                        <a:lstStyle/>
                        <a:p>
                          <a:pPr algn="ctr"/>
                          <a:r>
                            <a:rPr lang="de-DE" sz="2000" dirty="0">
                              <a:latin typeface="Calibri" panose="020F0502020204030204" pitchFamily="34" charset="0"/>
                              <a:cs typeface="Calibri" panose="020F0502020204030204" pitchFamily="34" charset="0"/>
                            </a:rPr>
                            <a:t>100</a:t>
                          </a:r>
                        </a:p>
                      </a:txBody>
                      <a:tcPr/>
                    </a:tc>
                    <a:tc>
                      <a:txBody>
                        <a:bodyPr/>
                        <a:lstStyle/>
                        <a:p>
                          <a:endParaRPr lang="de-DE"/>
                        </a:p>
                      </a:txBody>
                      <a:tcPr>
                        <a:blipFill>
                          <a:blip r:embed="rId3"/>
                          <a:stretch>
                            <a:fillRect l="-52974" t="-395062" r="-100743" b="-202469"/>
                          </a:stretch>
                        </a:blipFill>
                      </a:tcPr>
                    </a:tc>
                    <a:tc>
                      <a:txBody>
                        <a:bodyPr/>
                        <a:lstStyle/>
                        <a:p>
                          <a:endParaRPr lang="de-DE"/>
                        </a:p>
                      </a:txBody>
                      <a:tcPr>
                        <a:blipFill>
                          <a:blip r:embed="rId3"/>
                          <a:stretch>
                            <a:fillRect l="-152974" t="-395062" r="-743" b="-202469"/>
                          </a:stretch>
                        </a:blipFill>
                      </a:tcPr>
                    </a:tc>
                    <a:extLst>
                      <a:ext uri="{0D108BD9-81ED-4DB2-BD59-A6C34878D82A}">
                        <a16:rowId xmlns:a16="http://schemas.microsoft.com/office/drawing/2014/main" val="1123196866"/>
                      </a:ext>
                    </a:extLst>
                  </a:tr>
                  <a:tr h="492216">
                    <a:tc>
                      <a:txBody>
                        <a:bodyPr/>
                        <a:lstStyle/>
                        <a:p>
                          <a:pPr algn="ctr"/>
                          <a:r>
                            <a:rPr lang="de-DE" sz="2000" dirty="0">
                              <a:latin typeface="Calibri" panose="020F0502020204030204" pitchFamily="34" charset="0"/>
                              <a:cs typeface="Calibri" panose="020F0502020204030204" pitchFamily="34" charset="0"/>
                            </a:rPr>
                            <a:t>1.000</a:t>
                          </a:r>
                        </a:p>
                      </a:txBody>
                      <a:tcPr/>
                    </a:tc>
                    <a:tc>
                      <a:txBody>
                        <a:bodyPr/>
                        <a:lstStyle/>
                        <a:p>
                          <a:endParaRPr lang="de-DE"/>
                        </a:p>
                      </a:txBody>
                      <a:tcPr>
                        <a:blipFill>
                          <a:blip r:embed="rId3"/>
                          <a:stretch>
                            <a:fillRect l="-52974" t="-495062" r="-100743" b="-102469"/>
                          </a:stretch>
                        </a:blipFill>
                      </a:tcPr>
                    </a:tc>
                    <a:tc>
                      <a:txBody>
                        <a:bodyPr/>
                        <a:lstStyle/>
                        <a:p>
                          <a:endParaRPr lang="de-DE"/>
                        </a:p>
                      </a:txBody>
                      <a:tcPr>
                        <a:blipFill>
                          <a:blip r:embed="rId3"/>
                          <a:stretch>
                            <a:fillRect l="-152974" t="-495062" r="-743" b="-102469"/>
                          </a:stretch>
                        </a:blipFill>
                      </a:tcPr>
                    </a:tc>
                    <a:extLst>
                      <a:ext uri="{0D108BD9-81ED-4DB2-BD59-A6C34878D82A}">
                        <a16:rowId xmlns:a16="http://schemas.microsoft.com/office/drawing/2014/main" val="3651081212"/>
                      </a:ext>
                    </a:extLst>
                  </a:tr>
                  <a:tr h="492216">
                    <a:tc>
                      <a:txBody>
                        <a:bodyPr/>
                        <a:lstStyle/>
                        <a:p>
                          <a:pPr algn="ctr"/>
                          <a:r>
                            <a:rPr lang="de-DE" sz="2000" dirty="0">
                              <a:latin typeface="Calibri" panose="020F0502020204030204" pitchFamily="34" charset="0"/>
                              <a:cs typeface="Calibri" panose="020F0502020204030204" pitchFamily="34" charset="0"/>
                            </a:rPr>
                            <a:t>10.000</a:t>
                          </a:r>
                        </a:p>
                      </a:txBody>
                      <a:tcPr/>
                    </a:tc>
                    <a:tc>
                      <a:txBody>
                        <a:bodyPr/>
                        <a:lstStyle/>
                        <a:p>
                          <a:endParaRPr lang="de-DE"/>
                        </a:p>
                      </a:txBody>
                      <a:tcPr>
                        <a:blipFill>
                          <a:blip r:embed="rId3"/>
                          <a:stretch>
                            <a:fillRect l="-52974" t="-595062" r="-100743" b="-2469"/>
                          </a:stretch>
                        </a:blipFill>
                      </a:tcPr>
                    </a:tc>
                    <a:tc>
                      <a:txBody>
                        <a:bodyPr/>
                        <a:lstStyle/>
                        <a:p>
                          <a:endParaRPr lang="de-DE"/>
                        </a:p>
                      </a:txBody>
                      <a:tcPr>
                        <a:blipFill>
                          <a:blip r:embed="rId3"/>
                          <a:stretch>
                            <a:fillRect l="-152974" t="-595062" r="-743" b="-2469"/>
                          </a:stretch>
                        </a:blipFill>
                      </a:tcPr>
                    </a:tc>
                    <a:extLst>
                      <a:ext uri="{0D108BD9-81ED-4DB2-BD59-A6C34878D82A}">
                        <a16:rowId xmlns:a16="http://schemas.microsoft.com/office/drawing/2014/main" val="3162654000"/>
                      </a:ext>
                    </a:extLst>
                  </a:tr>
                </a:tbl>
              </a:graphicData>
            </a:graphic>
          </p:graphicFrame>
        </mc:Fallback>
      </mc:AlternateContent>
      <p:sp>
        <p:nvSpPr>
          <p:cNvPr id="4" name="Rechteck 3"/>
          <p:cNvSpPr/>
          <p:nvPr/>
        </p:nvSpPr>
        <p:spPr>
          <a:xfrm>
            <a:off x="468756" y="5373216"/>
            <a:ext cx="8208911" cy="400110"/>
          </a:xfrm>
          <a:prstGeom prst="rect">
            <a:avLst/>
          </a:prstGeom>
        </p:spPr>
        <p:txBody>
          <a:bodyPr wrap="square">
            <a:spAutoFit/>
          </a:bodyPr>
          <a:lstStyle/>
          <a:p>
            <a:pPr eaLnBrk="1" hangingPunct="1">
              <a:spcBef>
                <a:spcPct val="30000"/>
              </a:spcBef>
              <a:defRPr/>
            </a:pPr>
            <a:r>
              <a:rPr lang="de-DE" sz="2000" dirty="0">
                <a:latin typeface="Calibri" panose="020F0502020204030204" pitchFamily="34" charset="0"/>
              </a:rPr>
              <a:t>Diese Faustregeln stellen den Kern </a:t>
            </a:r>
            <a:r>
              <a:rPr lang="de-DE" sz="2000" dirty="0" smtClean="0">
                <a:latin typeface="Calibri" panose="020F0502020204030204" pitchFamily="34" charset="0"/>
              </a:rPr>
              <a:t>der Varianten </a:t>
            </a:r>
            <a:r>
              <a:rPr lang="de-DE" sz="2000" dirty="0">
                <a:latin typeface="Calibri" panose="020F0502020204030204" pitchFamily="34" charset="0"/>
              </a:rPr>
              <a:t>1 und 2 dar, siehe oben (F9).</a:t>
            </a:r>
          </a:p>
        </p:txBody>
      </p:sp>
      <p:sp>
        <p:nvSpPr>
          <p:cNvPr id="8" name="Rechteck 7"/>
          <p:cNvSpPr/>
          <p:nvPr/>
        </p:nvSpPr>
        <p:spPr>
          <a:xfrm>
            <a:off x="0" y="6237312"/>
            <a:ext cx="9144000" cy="584775"/>
          </a:xfrm>
          <a:prstGeom prst="rect">
            <a:avLst/>
          </a:prstGeom>
        </p:spPr>
        <p:txBody>
          <a:bodyPr wrap="square">
            <a:spAutoFit/>
          </a:bodyPr>
          <a:lstStyle/>
          <a:p>
            <a:endParaRPr lang="de-DE" sz="1600" dirty="0" smtClean="0">
              <a:latin typeface="Calibri" panose="020F0502020204030204" pitchFamily="34" charset="0"/>
              <a:cs typeface="Calibri" panose="020F0502020204030204" pitchFamily="34" charset="0"/>
              <a:sym typeface="Wingdings" panose="05000000000000000000" pitchFamily="2" charset="2"/>
            </a:endParaRPr>
          </a:p>
          <a:p>
            <a:r>
              <a:rPr lang="de-DE" sz="1600" dirty="0" smtClean="0">
                <a:latin typeface="Calibri" panose="020F0502020204030204" pitchFamily="34" charset="0"/>
                <a:cs typeface="Calibri" panose="020F0502020204030204" pitchFamily="34" charset="0"/>
                <a:sym typeface="Wingdings" panose="05000000000000000000" pitchFamily="2" charset="2"/>
              </a:rPr>
              <a:t> </a:t>
            </a:r>
            <a:r>
              <a:rPr lang="de-DE" sz="1600" dirty="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2.5</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14545788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000" dirty="0" smtClean="0"/>
              <a:t>Ergänzung: Illustration durch Graphik mit Trichter</a:t>
            </a:r>
            <a:endParaRPr lang="de-DE" sz="3000" dirty="0"/>
          </a:p>
        </p:txBody>
      </p:sp>
      <mc:AlternateContent xmlns:mc="http://schemas.openxmlformats.org/markup-compatibility/2006" xmlns:a14="http://schemas.microsoft.com/office/drawing/2010/main">
        <mc:Choice Requires="a14">
          <p:sp>
            <p:nvSpPr>
              <p:cNvPr id="3" name="Inhaltsplatzhalter 2"/>
              <p:cNvSpPr>
                <a:spLocks noGrp="1"/>
              </p:cNvSpPr>
              <p:nvPr>
                <p:ph idx="4294967295"/>
              </p:nvPr>
            </p:nvSpPr>
            <p:spPr>
              <a:xfrm>
                <a:off x="324000" y="1117600"/>
                <a:ext cx="4094163" cy="5400675"/>
              </a:xfrm>
            </p:spPr>
            <p:txBody>
              <a:bodyPr>
                <a:noAutofit/>
              </a:bodyPr>
              <a:lstStyle/>
              <a:p>
                <a:pPr marL="0" indent="0">
                  <a:buClr>
                    <a:schemeClr val="accent1"/>
                  </a:buClr>
                  <a:buNone/>
                </a:pPr>
                <a:r>
                  <a:rPr lang="de-DE" dirty="0" smtClean="0"/>
                  <a:t>Führt man mehrere Versuche durch, erkennt man jedes Mal wieder die  Stabilisierung um den Wert </a:t>
                </a:r>
                <a14:m>
                  <m:oMath xmlns:m="http://schemas.openxmlformats.org/officeDocument/2006/math">
                    <m:r>
                      <a:rPr lang="de-DE" i="1" dirty="0" smtClean="0">
                        <a:latin typeface="Cambria Math" panose="02040503050406030204" pitchFamily="18" charset="0"/>
                      </a:rPr>
                      <m:t>𝑝</m:t>
                    </m:r>
                    <m:r>
                      <a:rPr lang="de-DE" i="1" dirty="0" smtClean="0">
                        <a:latin typeface="Cambria Math" panose="02040503050406030204" pitchFamily="18" charset="0"/>
                      </a:rPr>
                      <m:t> = 0,5</m:t>
                    </m:r>
                  </m:oMath>
                </a14:m>
                <a:r>
                  <a:rPr lang="de-DE" dirty="0" smtClean="0"/>
                  <a:t>, vgl. Graphik.</a:t>
                </a:r>
              </a:p>
              <a:p>
                <a:pPr marL="0" indent="0">
                  <a:buClr>
                    <a:schemeClr val="accent1"/>
                  </a:buClr>
                  <a:buNone/>
                </a:pPr>
                <a:r>
                  <a:rPr lang="de-DE" dirty="0"/>
                  <a:t>Man sieht, dass die Punkte der Graphen „im Wesentlichen“ in dem Trichter liegen. „Im Wesentlichen“ bedeutet, dass man erwarten kann, dass für jedes </a:t>
                </a:r>
                <a14:m>
                  <m:oMath xmlns:m="http://schemas.openxmlformats.org/officeDocument/2006/math">
                    <m:r>
                      <a:rPr lang="de-DE" i="1" dirty="0" smtClean="0">
                        <a:latin typeface="Cambria Math" panose="02040503050406030204" pitchFamily="18" charset="0"/>
                      </a:rPr>
                      <m:t>𝑛</m:t>
                    </m:r>
                  </m:oMath>
                </a14:m>
                <a:r>
                  <a:rPr lang="de-DE" dirty="0"/>
                  <a:t> immer </a:t>
                </a:r>
                <a:r>
                  <a:rPr lang="de-DE" dirty="0" smtClean="0"/>
                  <a:t>95 % </a:t>
                </a:r>
                <a:r>
                  <a:rPr lang="de-DE" dirty="0"/>
                  <a:t>der Punkte im Trichter liegen. Der Radius des Trichters kann mit dem Term </a:t>
                </a:r>
                <a14:m>
                  <m:oMath xmlns:m="http://schemas.openxmlformats.org/officeDocument/2006/math">
                    <m:f>
                      <m:fPr>
                        <m:ctrlPr>
                          <a:rPr lang="de-DE" i="1" dirty="0" smtClean="0">
                            <a:latin typeface="Cambria Math" panose="02040503050406030204" pitchFamily="18" charset="0"/>
                          </a:rPr>
                        </m:ctrlPr>
                      </m:fPr>
                      <m:num>
                        <m:r>
                          <a:rPr lang="de-DE" b="0" i="1" dirty="0" smtClean="0">
                            <a:latin typeface="Cambria Math" panose="02040503050406030204" pitchFamily="18" charset="0"/>
                          </a:rPr>
                          <m:t>1</m:t>
                        </m:r>
                      </m:num>
                      <m:den>
                        <m:rad>
                          <m:radPr>
                            <m:degHide m:val="on"/>
                            <m:ctrlPr>
                              <a:rPr lang="de-DE" i="1" dirty="0" smtClean="0">
                                <a:latin typeface="Cambria Math" panose="02040503050406030204" pitchFamily="18" charset="0"/>
                              </a:rPr>
                            </m:ctrlPr>
                          </m:radPr>
                          <m:deg/>
                          <m:e>
                            <m:r>
                              <a:rPr lang="de-DE" b="0" i="1" dirty="0" smtClean="0">
                                <a:latin typeface="Cambria Math" panose="02040503050406030204" pitchFamily="18" charset="0"/>
                              </a:rPr>
                              <m:t>𝑛</m:t>
                            </m:r>
                          </m:e>
                        </m:rad>
                      </m:den>
                    </m:f>
                  </m:oMath>
                </a14:m>
                <a:r>
                  <a:rPr lang="de-DE" dirty="0"/>
                  <a:t> abgeschätzt werden.</a:t>
                </a:r>
              </a:p>
              <a:p>
                <a:pPr marL="0" indent="0">
                  <a:buClr>
                    <a:schemeClr val="accent1"/>
                  </a:buClr>
                  <a:buNone/>
                </a:pPr>
                <a:r>
                  <a:rPr lang="de-DE" dirty="0"/>
                  <a:t>Die relativen Häufigkeiten liegen also für jedes </a:t>
                </a:r>
                <a14:m>
                  <m:oMath xmlns:m="http://schemas.openxmlformats.org/officeDocument/2006/math">
                    <m:r>
                      <a:rPr lang="de-DE" i="1" dirty="0" smtClean="0">
                        <a:latin typeface="Cambria Math" panose="02040503050406030204" pitchFamily="18" charset="0"/>
                      </a:rPr>
                      <m:t>𝑛</m:t>
                    </m:r>
                  </m:oMath>
                </a14:m>
                <a:r>
                  <a:rPr lang="de-DE" dirty="0"/>
                  <a:t> mit </a:t>
                </a:r>
                <a:r>
                  <a:rPr lang="de-DE" dirty="0" smtClean="0"/>
                  <a:t>95 % </a:t>
                </a:r>
                <a:r>
                  <a:rPr lang="de-DE" dirty="0"/>
                  <a:t>Sicherheit in dem Intervall </a:t>
                </a:r>
                <a14:m>
                  <m:oMath xmlns:m="http://schemas.openxmlformats.org/officeDocument/2006/math">
                    <m:r>
                      <a:rPr lang="de-DE" i="1" dirty="0" smtClean="0">
                        <a:latin typeface="Cambria Math" panose="02040503050406030204" pitchFamily="18" charset="0"/>
                      </a:rPr>
                      <m:t>[0,5−</m:t>
                    </m:r>
                    <m:f>
                      <m:fPr>
                        <m:ctrlPr>
                          <a:rPr lang="de-DE" i="1" dirty="0">
                            <a:latin typeface="Cambria Math" panose="02040503050406030204" pitchFamily="18" charset="0"/>
                          </a:rPr>
                        </m:ctrlPr>
                      </m:fPr>
                      <m:num>
                        <m:r>
                          <a:rPr lang="de-DE" i="1" dirty="0">
                            <a:latin typeface="Cambria Math" panose="02040503050406030204" pitchFamily="18" charset="0"/>
                          </a:rPr>
                          <m:t>1</m:t>
                        </m:r>
                      </m:num>
                      <m:den>
                        <m:rad>
                          <m:radPr>
                            <m:degHide m:val="on"/>
                            <m:ctrlPr>
                              <a:rPr lang="de-DE" i="1" dirty="0">
                                <a:latin typeface="Cambria Math" panose="02040503050406030204" pitchFamily="18" charset="0"/>
                              </a:rPr>
                            </m:ctrlPr>
                          </m:radPr>
                          <m:deg/>
                          <m:e>
                            <m:r>
                              <a:rPr lang="de-DE" i="1" dirty="0">
                                <a:latin typeface="Cambria Math" panose="02040503050406030204" pitchFamily="18" charset="0"/>
                              </a:rPr>
                              <m:t>𝑛</m:t>
                            </m:r>
                          </m:e>
                        </m:rad>
                      </m:den>
                    </m:f>
                    <m:r>
                      <a:rPr lang="de-DE" i="1" dirty="0" smtClean="0">
                        <a:latin typeface="Cambria Math" panose="02040503050406030204" pitchFamily="18" charset="0"/>
                      </a:rPr>
                      <m:t>;0,5+</m:t>
                    </m:r>
                    <m:f>
                      <m:fPr>
                        <m:ctrlPr>
                          <a:rPr lang="de-DE" i="1" dirty="0">
                            <a:latin typeface="Cambria Math" panose="02040503050406030204" pitchFamily="18" charset="0"/>
                          </a:rPr>
                        </m:ctrlPr>
                      </m:fPr>
                      <m:num>
                        <m:r>
                          <a:rPr lang="de-DE" i="1" dirty="0">
                            <a:latin typeface="Cambria Math" panose="02040503050406030204" pitchFamily="18" charset="0"/>
                          </a:rPr>
                          <m:t>1</m:t>
                        </m:r>
                      </m:num>
                      <m:den>
                        <m:rad>
                          <m:radPr>
                            <m:degHide m:val="on"/>
                            <m:ctrlPr>
                              <a:rPr lang="de-DE" i="1" dirty="0">
                                <a:latin typeface="Cambria Math" panose="02040503050406030204" pitchFamily="18" charset="0"/>
                              </a:rPr>
                            </m:ctrlPr>
                          </m:radPr>
                          <m:deg/>
                          <m:e>
                            <m:r>
                              <a:rPr lang="de-DE" i="1" dirty="0">
                                <a:latin typeface="Cambria Math" panose="02040503050406030204" pitchFamily="18" charset="0"/>
                              </a:rPr>
                              <m:t>𝑛</m:t>
                            </m:r>
                          </m:e>
                        </m:rad>
                      </m:den>
                    </m:f>
                    <m:r>
                      <a:rPr lang="de-DE" i="1" dirty="0" smtClean="0">
                        <a:latin typeface="Cambria Math" panose="02040503050406030204" pitchFamily="18" charset="0"/>
                      </a:rPr>
                      <m:t>]</m:t>
                    </m:r>
                  </m:oMath>
                </a14:m>
                <a:r>
                  <a:rPr lang="de-DE" dirty="0"/>
                  <a:t>. </a:t>
                </a:r>
                <a:endParaRPr lang="de-DE" sz="800" dirty="0"/>
              </a:p>
            </p:txBody>
          </p:sp>
        </mc:Choice>
        <mc:Fallback xmlns="">
          <p:sp>
            <p:nvSpPr>
              <p:cNvPr id="3" name="Inhaltsplatzhalter 2"/>
              <p:cNvSpPr>
                <a:spLocks noGrp="1" noRot="1" noChangeAspect="1" noMove="1" noResize="1" noEditPoints="1" noAdjustHandles="1" noChangeArrowheads="1" noChangeShapeType="1" noTextEdit="1"/>
              </p:cNvSpPr>
              <p:nvPr>
                <p:ph idx="4294967295"/>
              </p:nvPr>
            </p:nvSpPr>
            <p:spPr>
              <a:xfrm>
                <a:off x="324000" y="1117600"/>
                <a:ext cx="4094163" cy="5400675"/>
              </a:xfrm>
              <a:blipFill rotWithShape="0">
                <a:blip r:embed="rId3"/>
                <a:stretch>
                  <a:fillRect l="-1637" t="-1467" r="-1637"/>
                </a:stretch>
              </a:blipFill>
            </p:spPr>
            <p:txBody>
              <a:bodyPr/>
              <a:lstStyle/>
              <a:p>
                <a:r>
                  <a:rPr lang="de-DE">
                    <a:noFill/>
                  </a:rPr>
                  <a:t> </a:t>
                </a:r>
              </a:p>
            </p:txBody>
          </p:sp>
        </mc:Fallback>
      </mc:AlternateContent>
      <p:sp>
        <p:nvSpPr>
          <p:cNvPr id="6" name="Rechteck 5"/>
          <p:cNvSpPr/>
          <p:nvPr/>
        </p:nvSpPr>
        <p:spPr>
          <a:xfrm>
            <a:off x="4535996" y="5534561"/>
            <a:ext cx="4572508" cy="1323439"/>
          </a:xfrm>
          <a:prstGeom prst="rect">
            <a:avLst/>
          </a:prstGeom>
        </p:spPr>
        <p:txBody>
          <a:bodyPr wrap="square">
            <a:spAutoFit/>
          </a:bodyPr>
          <a:lstStyle/>
          <a:p>
            <a:r>
              <a:rPr lang="de-DE" sz="1600" dirty="0" smtClean="0">
                <a:latin typeface="Calibri" panose="020F0502020204030204" pitchFamily="34" charset="0"/>
                <a:cs typeface="Calibri" panose="020F0502020204030204" pitchFamily="34" charset="0"/>
                <a:sym typeface="Wingdings" panose="05000000000000000000" pitchFamily="2" charset="2"/>
              </a:rPr>
              <a:t></a:t>
            </a:r>
            <a:r>
              <a:rPr lang="de-DE" sz="1600" dirty="0" smtClean="0">
                <a:latin typeface="Calibri" panose="020F0502020204030204" pitchFamily="34" charset="0"/>
                <a:cs typeface="Calibri" panose="020F0502020204030204" pitchFamily="34" charset="0"/>
              </a:rPr>
              <a:t>DZLM_Stochastik_BS_3_Genauigkeit_von_</a:t>
            </a:r>
            <a:br>
              <a:rPr lang="de-DE" sz="1600" dirty="0" smtClean="0">
                <a:latin typeface="Calibri" panose="020F0502020204030204" pitchFamily="34" charset="0"/>
                <a:cs typeface="Calibri" panose="020F0502020204030204" pitchFamily="34" charset="0"/>
              </a:rPr>
            </a:br>
            <a:r>
              <a:rPr lang="de-DE" sz="1600" dirty="0" err="1" smtClean="0">
                <a:latin typeface="Calibri" panose="020F0502020204030204" pitchFamily="34" charset="0"/>
                <a:cs typeface="Calibri" panose="020F0502020204030204" pitchFamily="34" charset="0"/>
              </a:rPr>
              <a:t>Simulationen_Zufall_im_Schlauch_schrittweise</a:t>
            </a:r>
            <a:r>
              <a:rPr lang="de-DE" sz="1600" dirty="0" smtClean="0">
                <a:latin typeface="Calibri" panose="020F0502020204030204" pitchFamily="34" charset="0"/>
                <a:cs typeface="Calibri" panose="020F0502020204030204" pitchFamily="34" charset="0"/>
              </a:rPr>
              <a:t>, Abschnitt 2.6</a:t>
            </a:r>
          </a:p>
          <a:p>
            <a:r>
              <a:rPr lang="de-DE" sz="1600" dirty="0" smtClean="0">
                <a:latin typeface="Calibri" panose="020F0502020204030204" pitchFamily="34" charset="0"/>
                <a:cs typeface="Calibri" panose="020F0502020204030204" pitchFamily="34" charset="0"/>
                <a:sym typeface="Wingdings" panose="05000000000000000000" pitchFamily="2" charset="2"/>
              </a:rPr>
              <a:t>GGB: DZLM_Stochastik_BS_3_Genauigkeit_von_</a:t>
            </a:r>
            <a:br>
              <a:rPr lang="de-DE" sz="1600" dirty="0" smtClean="0">
                <a:latin typeface="Calibri" panose="020F0502020204030204" pitchFamily="34" charset="0"/>
                <a:cs typeface="Calibri" panose="020F0502020204030204" pitchFamily="34" charset="0"/>
                <a:sym typeface="Wingdings" panose="05000000000000000000" pitchFamily="2" charset="2"/>
              </a:rPr>
            </a:br>
            <a:r>
              <a:rPr lang="de-DE" sz="1600" dirty="0" smtClean="0">
                <a:latin typeface="Calibri" panose="020F0502020204030204" pitchFamily="34" charset="0"/>
                <a:cs typeface="Calibri" panose="020F0502020204030204" pitchFamily="34" charset="0"/>
                <a:sym typeface="Wingdings" panose="05000000000000000000" pitchFamily="2" charset="2"/>
              </a:rPr>
              <a:t>Simulationen_Zufall_im_Schlauch_Teil3_Trajektorien</a:t>
            </a:r>
            <a:endParaRPr lang="de-DE" sz="1600" dirty="0">
              <a:latin typeface="Calibri" panose="020F0502020204030204" pitchFamily="34" charset="0"/>
              <a:cs typeface="Calibri" panose="020F0502020204030204" pitchFamily="34" charset="0"/>
            </a:endParaRPr>
          </a:p>
        </p:txBody>
      </p:sp>
      <p:pic>
        <p:nvPicPr>
          <p:cNvPr id="13" name="Grafik 12"/>
          <p:cNvPicPr>
            <a:picLocks noChangeAspect="1"/>
          </p:cNvPicPr>
          <p:nvPr/>
        </p:nvPicPr>
        <p:blipFill rotWithShape="1">
          <a:blip r:embed="rId4"/>
          <a:srcRect r="22806"/>
          <a:stretch/>
        </p:blipFill>
        <p:spPr>
          <a:xfrm>
            <a:off x="4718738" y="1221884"/>
            <a:ext cx="4207024" cy="3999241"/>
          </a:xfrm>
          <a:prstGeom prst="rect">
            <a:avLst/>
          </a:prstGeom>
        </p:spPr>
      </p:pic>
    </p:spTree>
    <p:extLst>
      <p:ext uri="{BB962C8B-B14F-4D97-AF65-F5344CB8AC3E}">
        <p14:creationId xmlns:p14="http://schemas.microsoft.com/office/powerpoint/2010/main" val="13818016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396552" y="1398708"/>
            <a:ext cx="8225016" cy="1656184"/>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buFont typeface="Arial" charset="0"/>
              <a:buChar char="•"/>
            </a:pPr>
            <a:endParaRPr lang="en-GB" sz="2000" dirty="0">
              <a:solidFill>
                <a:schemeClr val="accent2"/>
              </a:solidFill>
              <a:latin typeface="Calibri" panose="020F0502020204030204" pitchFamily="34" charset="0"/>
            </a:endParaRPr>
          </a:p>
        </p:txBody>
      </p:sp>
      <p:sp>
        <p:nvSpPr>
          <p:cNvPr id="2" name="Titel 1"/>
          <p:cNvSpPr>
            <a:spLocks noGrp="1"/>
          </p:cNvSpPr>
          <p:nvPr>
            <p:ph type="title"/>
          </p:nvPr>
        </p:nvSpPr>
        <p:spPr/>
        <p:txBody>
          <a:bodyPr>
            <a:normAutofit fontScale="90000"/>
          </a:bodyPr>
          <a:lstStyle/>
          <a:p>
            <a:r>
              <a:rPr lang="de-DE" dirty="0" smtClean="0"/>
              <a:t>Optionale Praxisphase: </a:t>
            </a:r>
            <a:r>
              <a:rPr lang="de-DE" dirty="0"/>
              <a:t>Erkunden der </a:t>
            </a:r>
            <a:r>
              <a:rPr lang="de-DE" dirty="0" smtClean="0"/>
              <a:t>GeoGebra-Dateien </a:t>
            </a:r>
            <a:endParaRPr lang="de-DE" dirty="0"/>
          </a:p>
        </p:txBody>
      </p:sp>
      <p:sp>
        <p:nvSpPr>
          <p:cNvPr id="3" name="Inhaltsplatzhalter 2"/>
          <p:cNvSpPr>
            <a:spLocks noGrp="1"/>
          </p:cNvSpPr>
          <p:nvPr>
            <p:ph idx="4294967295"/>
          </p:nvPr>
        </p:nvSpPr>
        <p:spPr>
          <a:xfrm>
            <a:off x="324001" y="1628775"/>
            <a:ext cx="7200328" cy="1224161"/>
          </a:xfrm>
        </p:spPr>
        <p:txBody>
          <a:bodyPr/>
          <a:lstStyle/>
          <a:p>
            <a:pPr marL="0" indent="0">
              <a:spcBef>
                <a:spcPts val="0"/>
              </a:spcBef>
              <a:spcAft>
                <a:spcPts val="0"/>
              </a:spcAft>
              <a:buNone/>
            </a:pPr>
            <a:r>
              <a:rPr lang="de-DE" sz="2400" b="1" dirty="0" smtClean="0"/>
              <a:t>Einzel- oder Partnerarbeit:</a:t>
            </a:r>
          </a:p>
          <a:p>
            <a:pPr marL="0" indent="0">
              <a:buNone/>
            </a:pPr>
            <a:r>
              <a:rPr lang="de-DE" dirty="0" smtClean="0"/>
              <a:t>Nutzen Sie </a:t>
            </a:r>
            <a:r>
              <a:rPr lang="de-DE" dirty="0"/>
              <a:t>das Arbeitsblatt </a:t>
            </a:r>
            <a:r>
              <a:rPr lang="de-DE" dirty="0" smtClean="0"/>
              <a:t>„01_Zufall_im_Schlauch_schrittweise“</a:t>
            </a:r>
            <a:br>
              <a:rPr lang="de-DE" dirty="0" smtClean="0"/>
            </a:br>
            <a:r>
              <a:rPr lang="de-DE" dirty="0" smtClean="0"/>
              <a:t>zur Erkundung der zugehörigen GeoGebra-Dateien. </a:t>
            </a:r>
            <a:endParaRPr lang="de-DE" dirty="0"/>
          </a:p>
        </p:txBody>
      </p:sp>
      <p:sp>
        <p:nvSpPr>
          <p:cNvPr id="7" name="Rechteck 6"/>
          <p:cNvSpPr/>
          <p:nvPr/>
        </p:nvSpPr>
        <p:spPr>
          <a:xfrm>
            <a:off x="2591272" y="6522690"/>
            <a:ext cx="6552728" cy="338554"/>
          </a:xfrm>
          <a:prstGeom prst="rect">
            <a:avLst/>
          </a:prstGeom>
        </p:spPr>
        <p:txBody>
          <a:bodyPr wrap="square">
            <a:spAutoFit/>
          </a:bodyPr>
          <a:lstStyle/>
          <a:p>
            <a:pPr algn="r"/>
            <a:r>
              <a:rPr lang="de-DE" sz="1600" dirty="0" smtClean="0">
                <a:latin typeface="Calibri" panose="020F0502020204030204" pitchFamily="34" charset="0"/>
                <a:cs typeface="Calibri" panose="020F0502020204030204" pitchFamily="34" charset="0"/>
                <a:sym typeface="Wingdings" panose="05000000000000000000" pitchFamily="2" charset="2"/>
              </a:rPr>
              <a:t></a:t>
            </a:r>
            <a:r>
              <a:rPr lang="de-DE" sz="1600" dirty="0" smtClean="0">
                <a:latin typeface="Calibri" panose="020F0502020204030204" pitchFamily="34" charset="0"/>
                <a:cs typeface="Calibri" panose="020F0502020204030204" pitchFamily="34" charset="0"/>
                <a:sym typeface="Wingdings"/>
              </a:rPr>
              <a:t>01_Zufall_im_Schlauch_schrittweise</a:t>
            </a:r>
            <a:endParaRPr lang="de-DE"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57265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324544" y="2996952"/>
            <a:ext cx="6264696"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mc:AlternateContent xmlns:mc="http://schemas.openxmlformats.org/markup-compatibility/2006" xmlns:a14="http://schemas.microsoft.com/office/drawing/2010/main">
        <mc:Choice Requires="a14">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Das Gesetz der großen Zahl</a:t>
                </a:r>
                <a:endParaRPr lang="de-DE" sz="2500" dirty="0"/>
              </a:p>
              <a:p>
                <a:pPr marL="514350" indent="-514350">
                  <a:buClr>
                    <a:srgbClr val="327A86"/>
                  </a:buClr>
                  <a:buAutoNum type="arabicPeriod"/>
                </a:pPr>
                <a:r>
                  <a:rPr lang="de-DE" sz="2500" dirty="0" smtClean="0">
                    <a:solidFill>
                      <a:schemeClr val="bg1"/>
                    </a:solidFill>
                  </a:rPr>
                  <a:t>Erkundungen mit </a:t>
                </a:r>
                <a:r>
                  <a:rPr lang="de-DE" sz="2500" dirty="0" err="1" smtClean="0">
                    <a:solidFill>
                      <a:schemeClr val="bg1"/>
                    </a:solidFill>
                  </a:rPr>
                  <a:t>GeoGebra</a:t>
                </a:r>
                <a:r>
                  <a:rPr lang="de-DE" sz="2500" dirty="0" smtClean="0">
                    <a:solidFill>
                      <a:schemeClr val="bg1"/>
                    </a:solidFill>
                  </a:rPr>
                  <a:t>-Dateien 		</a:t>
                </a:r>
                <a:br>
                  <a:rPr lang="de-DE" sz="2500" dirty="0" smtClean="0">
                    <a:solidFill>
                      <a:schemeClr val="bg1"/>
                    </a:solidFill>
                  </a:rPr>
                </a:br>
                <a:r>
                  <a:rPr lang="de-DE" sz="2500" dirty="0" smtClean="0">
                    <a:solidFill>
                      <a:schemeClr val="bg1"/>
                    </a:solidFill>
                  </a:rPr>
                  <a:t>(</a:t>
                </a:r>
                <a14:m>
                  <m:oMath xmlns:m="http://schemas.openxmlformats.org/officeDocument/2006/math">
                    <m:f>
                      <m:fPr>
                        <m:ctrlPr>
                          <a:rPr lang="de-DE" sz="2500" i="1">
                            <a:solidFill>
                              <a:schemeClr val="bg1"/>
                            </a:solidFill>
                            <a:latin typeface="Cambria Math" panose="02040503050406030204" pitchFamily="18" charset="0"/>
                          </a:rPr>
                        </m:ctrlPr>
                      </m:fPr>
                      <m:num>
                        <m:r>
                          <a:rPr lang="de-DE" sz="2500" i="1">
                            <a:solidFill>
                              <a:schemeClr val="bg1"/>
                            </a:solidFill>
                            <a:latin typeface="Cambria Math" panose="02040503050406030204" pitchFamily="18" charset="0"/>
                          </a:rPr>
                          <m:t>𝟏</m:t>
                        </m:r>
                      </m:num>
                      <m:den>
                        <m:rad>
                          <m:radPr>
                            <m:degHide m:val="on"/>
                            <m:ctrlPr>
                              <a:rPr lang="de-DE" sz="2500" i="1">
                                <a:solidFill>
                                  <a:schemeClr val="bg1"/>
                                </a:solidFill>
                                <a:latin typeface="Cambria Math" panose="02040503050406030204" pitchFamily="18" charset="0"/>
                              </a:rPr>
                            </m:ctrlPr>
                          </m:radPr>
                          <m:deg/>
                          <m:e>
                            <m:r>
                              <a:rPr lang="de-DE" sz="2500" i="1">
                                <a:solidFill>
                                  <a:schemeClr val="bg1"/>
                                </a:solidFill>
                                <a:latin typeface="Cambria Math" panose="02040503050406030204" pitchFamily="18" charset="0"/>
                              </a:rPr>
                              <m:t>𝒏</m:t>
                            </m:r>
                          </m:e>
                        </m:rad>
                      </m:den>
                    </m:f>
                    <m:r>
                      <a:rPr lang="de-DE" sz="2500" i="1">
                        <a:solidFill>
                          <a:schemeClr val="bg1"/>
                        </a:solidFill>
                        <a:latin typeface="Cambria Math" panose="02040503050406030204" pitchFamily="18" charset="0"/>
                      </a:rPr>
                      <m:t> </m:t>
                    </m:r>
                  </m:oMath>
                </a14:m>
                <a:r>
                  <a:rPr lang="de-DE" sz="2500" dirty="0">
                    <a:solidFill>
                      <a:schemeClr val="bg1"/>
                    </a:solidFill>
                  </a:rPr>
                  <a:t>- Gesetz)</a:t>
                </a:r>
              </a:p>
              <a:p>
                <a:pPr marL="514350" indent="-514350">
                  <a:buClr>
                    <a:srgbClr val="327A86"/>
                  </a:buClr>
                  <a:buAutoNum type="arabicPeriod"/>
                </a:pPr>
                <a:r>
                  <a:rPr lang="de-DE" sz="2500" dirty="0" smtClean="0">
                    <a:solidFill>
                      <a:srgbClr val="327A86"/>
                    </a:solidFill>
                  </a:rPr>
                  <a:t>Wahrscheinlichkeiten schätzen</a:t>
                </a:r>
              </a:p>
              <a:p>
                <a:pPr marL="514350" indent="-514350">
                  <a:buClr>
                    <a:srgbClr val="327A86"/>
                  </a:buClr>
                  <a:buAutoNum type="arabicPeriod"/>
                </a:pPr>
                <a:r>
                  <a:rPr lang="de-DE" sz="2500" dirty="0"/>
                  <a:t>Vertiefung und Reflexion</a:t>
                </a:r>
              </a:p>
            </p:txBody>
          </p:sp>
        </mc:Choice>
        <mc:Fallback xmlns="">
          <p:sp>
            <p:nvSpPr>
              <p:cNvPr id="9" name="Inhaltsplatzhalter 8"/>
              <p:cNvSpPr>
                <a:spLocks noGrp="1" noRot="1" noChangeAspect="1" noMove="1" noResize="1" noEditPoints="1" noAdjustHandles="1" noChangeArrowheads="1" noChangeShapeType="1" noTextEdit="1"/>
              </p:cNvSpPr>
              <p:nvPr>
                <p:ph idx="1"/>
              </p:nvPr>
            </p:nvSpPr>
            <p:spPr>
              <a:blipFill rotWithShape="0">
                <a:blip r:embed="rId3"/>
                <a:stretch>
                  <a:fillRect l="-1085" t="-1827"/>
                </a:stretch>
              </a:blipFill>
            </p:spPr>
            <p:txBody>
              <a:bodyPr/>
              <a:lstStyle/>
              <a:p>
                <a:r>
                  <a:rPr lang="de-DE">
                    <a:noFill/>
                  </a:rPr>
                  <a:t> </a:t>
                </a:r>
              </a:p>
            </p:txBody>
          </p:sp>
        </mc:Fallback>
      </mc:AlternateContent>
    </p:spTree>
    <p:extLst>
      <p:ext uri="{BB962C8B-B14F-4D97-AF65-F5344CB8AC3E}">
        <p14:creationId xmlns:p14="http://schemas.microsoft.com/office/powerpoint/2010/main" val="3283274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323528" y="1124744"/>
                <a:ext cx="8424936" cy="5733256"/>
              </a:xfrm>
            </p:spPr>
            <p:txBody>
              <a:bodyPr>
                <a:normAutofit fontScale="92500" lnSpcReduction="20000"/>
              </a:bodyPr>
              <a:lstStyle/>
              <a:p>
                <a:pPr marL="0" indent="0">
                  <a:buNone/>
                </a:pPr>
                <a:r>
                  <a:rPr lang="de-DE" dirty="0" smtClean="0"/>
                  <a:t>Worin unterscheiden sich die folgenden Aufgabenstellungen?</a:t>
                </a:r>
              </a:p>
              <a:p>
                <a:pPr marL="0" indent="0">
                  <a:buNone/>
                </a:pPr>
                <a:r>
                  <a:rPr lang="de-DE" sz="2000" b="1" dirty="0"/>
                  <a:t>A</a:t>
                </a:r>
                <a:endParaRPr lang="de-DE" sz="2000" dirty="0"/>
              </a:p>
              <a:p>
                <a:pPr marL="0" indent="0">
                  <a:buNone/>
                </a:pPr>
                <a:r>
                  <a:rPr lang="de-DE" sz="2000" i="1" dirty="0"/>
                  <a:t>Mithilfe einer Simulation werden aus einer Urne mit </a:t>
                </a:r>
                <a:r>
                  <a:rPr lang="de-DE" sz="2000" i="1" dirty="0" smtClean="0"/>
                  <a:t>10.000 </a:t>
                </a:r>
                <a:r>
                  <a:rPr lang="de-DE" sz="2000" i="1" dirty="0"/>
                  <a:t>Kugeln 100 gezogen (Ziehen mit Zurücklegen). Sie wissen, dass in der Urne </a:t>
                </a:r>
                <a:r>
                  <a:rPr lang="de-DE" sz="2000" i="1" dirty="0" smtClean="0"/>
                  <a:t>4.000 </a:t>
                </a:r>
                <a:r>
                  <a:rPr lang="de-DE" sz="2000" i="1" dirty="0"/>
                  <a:t>blaue und </a:t>
                </a:r>
                <a:r>
                  <a:rPr lang="de-DE" sz="2000" i="1" dirty="0" smtClean="0"/>
                  <a:t>6.000 </a:t>
                </a:r>
                <a:r>
                  <a:rPr lang="de-DE" sz="2000" i="1" dirty="0"/>
                  <a:t>rote Kugeln sind. Der Anteil </a:t>
                </a:r>
                <a14:m>
                  <m:oMath xmlns:m="http://schemas.openxmlformats.org/officeDocument/2006/math">
                    <m:r>
                      <a:rPr lang="de-DE" sz="2000" i="1" dirty="0" smtClean="0">
                        <a:latin typeface="Cambria Math" panose="02040503050406030204" pitchFamily="18" charset="0"/>
                      </a:rPr>
                      <m:t>𝑝</m:t>
                    </m:r>
                  </m:oMath>
                </a14:m>
                <a:r>
                  <a:rPr lang="de-DE" sz="2000" i="1" dirty="0"/>
                  <a:t> </a:t>
                </a:r>
                <a:r>
                  <a:rPr lang="de-DE" sz="2000" i="1" dirty="0" smtClean="0"/>
                  <a:t>von roten Kugeln ist 4/10, also </a:t>
                </a:r>
                <a:r>
                  <a:rPr lang="de-DE" sz="2000" i="1" dirty="0"/>
                  <a:t>bekannt</a:t>
                </a:r>
                <a:r>
                  <a:rPr lang="de-DE" sz="2000" i="1" dirty="0" smtClean="0"/>
                  <a:t>.</a:t>
                </a:r>
              </a:p>
              <a:p>
                <a:pPr marL="0" indent="0">
                  <a:buNone/>
                </a:pPr>
                <a:r>
                  <a:rPr lang="de-DE" sz="2000" i="1" dirty="0" smtClean="0">
                    <a:solidFill>
                      <a:srgbClr val="FF0000"/>
                    </a:solidFill>
                  </a:rPr>
                  <a:t>Gesucht wird ein Prognosebereich für h</a:t>
                </a:r>
                <a:r>
                  <a:rPr lang="de-DE" sz="2000" i="1" baseline="-25000" dirty="0" smtClean="0">
                    <a:solidFill>
                      <a:srgbClr val="FF0000"/>
                    </a:solidFill>
                  </a:rPr>
                  <a:t>100 </a:t>
                </a:r>
                <a:r>
                  <a:rPr lang="de-DE" sz="2000" i="1" dirty="0" smtClean="0">
                    <a:solidFill>
                      <a:srgbClr val="FF0000"/>
                    </a:solidFill>
                  </a:rPr>
                  <a:t>.</a:t>
                </a:r>
                <a:endParaRPr lang="de-DE" sz="2000" dirty="0">
                  <a:solidFill>
                    <a:srgbClr val="FF0000"/>
                  </a:solidFill>
                </a:endParaRPr>
              </a:p>
              <a:p>
                <a:pPr marL="0" indent="0">
                  <a:buNone/>
                </a:pPr>
                <a:r>
                  <a:rPr lang="de-DE" sz="2000" b="1" dirty="0"/>
                  <a:t>B</a:t>
                </a:r>
                <a:endParaRPr lang="de-DE" sz="2000" dirty="0"/>
              </a:p>
              <a:p>
                <a:pPr marL="0" indent="0">
                  <a:buNone/>
                </a:pPr>
                <a:r>
                  <a:rPr lang="de-DE" sz="2000" i="1" dirty="0"/>
                  <a:t>Mithilfe einer Simulation werden aus einer Urne mit </a:t>
                </a:r>
                <a:r>
                  <a:rPr lang="de-DE" sz="2000" i="1" dirty="0" smtClean="0"/>
                  <a:t>10.000 </a:t>
                </a:r>
                <a:r>
                  <a:rPr lang="de-DE" sz="2000" i="1" dirty="0"/>
                  <a:t>Kugeln 100 Kugeln gezogen (Ziehen mit Zurücklegen). Sie wissen, dass von den Kugeln in der Urne manche blau und die anderen rot sind. Sie simulieren eine Zufallsstichprobe von 100 Kugeln. Darin befinden sich </a:t>
                </a:r>
                <a:r>
                  <a:rPr lang="de-DE" sz="2000" i="1" dirty="0" smtClean="0"/>
                  <a:t>52 </a:t>
                </a:r>
                <a:r>
                  <a:rPr lang="de-DE" sz="2000" i="1" dirty="0"/>
                  <a:t>rote Kugeln</a:t>
                </a:r>
                <a:r>
                  <a:rPr lang="de-DE" sz="2000" i="1" dirty="0" smtClean="0"/>
                  <a:t>.</a:t>
                </a:r>
              </a:p>
              <a:p>
                <a:pPr marL="0" indent="0">
                  <a:buNone/>
                </a:pPr>
                <a:r>
                  <a:rPr lang="de-DE" sz="2000" i="1" dirty="0" smtClean="0">
                    <a:solidFill>
                      <a:srgbClr val="FF0000"/>
                    </a:solidFill>
                  </a:rPr>
                  <a:t>Gesucht wird eine Aussage über die unbekannte Wahrscheinlichkeit für rote Kugeln. Hier hätte man gerne Intervall (um 52 %), um die Angabe „das unbekannte p ist ungefähr 52 %“ präzisieren zu können. Auch hier möchten wir Aussagen mit 95 % Sicherheit treffen können.</a:t>
                </a:r>
              </a:p>
              <a:p>
                <a:pPr marL="0" indent="0">
                  <a:buNone/>
                </a:pPr>
                <a:endParaRPr lang="de-DE" i="1" dirty="0" smtClean="0">
                  <a:solidFill>
                    <a:srgbClr val="FF0000"/>
                  </a:solidFill>
                </a:endParaRPr>
              </a:p>
              <a:p>
                <a:pPr marL="0" indent="0">
                  <a:buNone/>
                </a:pPr>
                <a:endParaRPr lang="de-DE" i="1" dirty="0">
                  <a:solidFill>
                    <a:srgbClr val="FF0000"/>
                  </a:solidFill>
                </a:endParaRPr>
              </a:p>
              <a:p>
                <a:pPr marL="0" indent="0">
                  <a:buNone/>
                </a:pPr>
                <a:r>
                  <a:rPr lang="de-DE" sz="1300" dirty="0">
                    <a:latin typeface="Times New Roman" panose="02020603050405020304" pitchFamily="18" charset="0"/>
                    <a:cs typeface="Times New Roman" panose="02020603050405020304" pitchFamily="18" charset="0"/>
                  </a:rPr>
                  <a:t>Angelehnt an: </a:t>
                </a:r>
                <a:r>
                  <a:rPr lang="de-DE" sz="1300" dirty="0" err="1">
                    <a:latin typeface="Times New Roman" panose="02020603050405020304" pitchFamily="18" charset="0"/>
                    <a:cs typeface="Times New Roman" panose="02020603050405020304" pitchFamily="18" charset="0"/>
                  </a:rPr>
                  <a:t>Lergenmüller</a:t>
                </a:r>
                <a:r>
                  <a:rPr lang="de-DE" sz="1300" dirty="0">
                    <a:latin typeface="Times New Roman" panose="02020603050405020304" pitchFamily="18" charset="0"/>
                    <a:cs typeface="Times New Roman" panose="02020603050405020304" pitchFamily="18" charset="0"/>
                  </a:rPr>
                  <a:t>, A., Schmidt, G., &amp; Krüger, K. (Hrsg.) (2012): </a:t>
                </a:r>
                <a:r>
                  <a:rPr lang="de-DE" sz="1300" i="1" dirty="0">
                    <a:latin typeface="Times New Roman" panose="02020603050405020304" pitchFamily="18" charset="0"/>
                    <a:cs typeface="Times New Roman" panose="02020603050405020304" pitchFamily="18" charset="0"/>
                  </a:rPr>
                  <a:t>Mathematik Neue Wege. Arbeitsbuch für Gymnasien. Stochastik</a:t>
                </a:r>
                <a:r>
                  <a:rPr lang="de-DE" sz="1300" dirty="0">
                    <a:latin typeface="Times New Roman" panose="02020603050405020304" pitchFamily="18" charset="0"/>
                    <a:cs typeface="Times New Roman" panose="02020603050405020304" pitchFamily="18" charset="0"/>
                  </a:rPr>
                  <a:t>. Braunschweig: Schroedel, Seite 153. </a:t>
                </a: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323528" y="1124744"/>
                <a:ext cx="8424936" cy="5733256"/>
              </a:xfrm>
              <a:blipFill>
                <a:blip r:embed="rId3"/>
                <a:stretch>
                  <a:fillRect l="-724" t="-2234" r="-362"/>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a:t>Wahrscheinlichkeiten schätzen vs. Prognose wagen</a:t>
            </a:r>
            <a:br>
              <a:rPr lang="de-DE" dirty="0"/>
            </a:br>
            <a:endParaRPr lang="de-DE" dirty="0"/>
          </a:p>
        </p:txBody>
      </p:sp>
    </p:spTree>
    <p:extLst>
      <p:ext uri="{BB962C8B-B14F-4D97-AF65-F5344CB8AC3E}">
        <p14:creationId xmlns:p14="http://schemas.microsoft.com/office/powerpoint/2010/main" val="229658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normAutofit/>
              </a:bodyPr>
              <a:lstStyle/>
              <a:p>
                <a:pPr marL="0" indent="0">
                  <a:buNone/>
                </a:pPr>
                <a:r>
                  <a:rPr lang="de-DE" sz="2000" b="1" dirty="0" smtClean="0"/>
                  <a:t>Zu A:</a:t>
                </a:r>
                <a:endParaRPr lang="de-DE" sz="2000" dirty="0"/>
              </a:p>
              <a:p>
                <a:pPr marL="0" indent="0">
                  <a:buNone/>
                </a:pPr>
                <a:r>
                  <a:rPr lang="de-DE" sz="2000" i="1" dirty="0"/>
                  <a:t>Mithilfe einer Simulation werden aus einer Urne mit </a:t>
                </a:r>
                <a:r>
                  <a:rPr lang="de-DE" sz="2000" i="1" dirty="0" smtClean="0"/>
                  <a:t>10.000 </a:t>
                </a:r>
                <a:r>
                  <a:rPr lang="de-DE" sz="2000" i="1" dirty="0"/>
                  <a:t>Kugeln 100 gezogen (Ziehen mit Zurücklegen). Sie wissen, dass in der Urne </a:t>
                </a:r>
                <a:r>
                  <a:rPr lang="de-DE" sz="2000" i="1" dirty="0" smtClean="0"/>
                  <a:t>4.000 </a:t>
                </a:r>
                <a:r>
                  <a:rPr lang="de-DE" sz="2000" i="1" dirty="0"/>
                  <a:t>blaue und </a:t>
                </a:r>
                <a:r>
                  <a:rPr lang="de-DE" sz="2000" i="1" dirty="0" smtClean="0"/>
                  <a:t>6.000 </a:t>
                </a:r>
                <a:r>
                  <a:rPr lang="de-DE" sz="2000" i="1" dirty="0"/>
                  <a:t>rote Kugeln sind. Der Anteil </a:t>
                </a:r>
                <a14:m>
                  <m:oMath xmlns:m="http://schemas.openxmlformats.org/officeDocument/2006/math">
                    <m:r>
                      <a:rPr lang="de-DE" sz="2000" i="1" dirty="0" smtClean="0">
                        <a:latin typeface="Cambria Math" panose="02040503050406030204" pitchFamily="18" charset="0"/>
                      </a:rPr>
                      <m:t>𝑝</m:t>
                    </m:r>
                  </m:oMath>
                </a14:m>
                <a:r>
                  <a:rPr lang="de-DE" sz="2000" i="1" dirty="0"/>
                  <a:t> (= P(„Kugel ist rot“)) ist also bekannt.</a:t>
                </a:r>
              </a:p>
              <a:p>
                <a:pPr marL="0" indent="0">
                  <a:buNone/>
                </a:pPr>
                <a:endParaRPr lang="de-DE" sz="2000" i="1" dirty="0" smtClean="0"/>
              </a:p>
              <a:p>
                <a:pPr marL="0" indent="0">
                  <a:buNone/>
                </a:pPr>
                <a:r>
                  <a:rPr lang="de-DE" sz="2000" i="1" dirty="0" smtClean="0">
                    <a:solidFill>
                      <a:srgbClr val="FF0000"/>
                    </a:solidFill>
                  </a:rPr>
                  <a:t>Gesucht ist der </a:t>
                </a:r>
                <a:r>
                  <a:rPr lang="de-DE" sz="2000" i="1" dirty="0">
                    <a:solidFill>
                      <a:srgbClr val="FF0000"/>
                    </a:solidFill>
                  </a:rPr>
                  <a:t>Prognosebereich für </a:t>
                </a:r>
                <a:r>
                  <a:rPr lang="de-DE" sz="2000" i="1" dirty="0" smtClean="0">
                    <a:solidFill>
                      <a:srgbClr val="FF0000"/>
                    </a:solidFill>
                  </a:rPr>
                  <a:t>h</a:t>
                </a:r>
                <a:r>
                  <a:rPr lang="de-DE" sz="2000" i="1" baseline="-25000" dirty="0" smtClean="0">
                    <a:solidFill>
                      <a:srgbClr val="FF0000"/>
                    </a:solidFill>
                  </a:rPr>
                  <a:t>100</a:t>
                </a:r>
                <a:r>
                  <a:rPr lang="de-DE" sz="2000" i="1" dirty="0" smtClean="0">
                    <a:solidFill>
                      <a:srgbClr val="FF0000"/>
                    </a:solidFill>
                  </a:rPr>
                  <a:t>.</a:t>
                </a:r>
                <a:endParaRPr lang="de-DE" sz="2000" dirty="0">
                  <a:solidFill>
                    <a:srgbClr val="FF0000"/>
                  </a:solidFill>
                </a:endParaRPr>
              </a:p>
              <a:p>
                <a:pPr marL="0" indent="0">
                  <a:buNone/>
                </a:pPr>
                <a:endParaRPr lang="de-DE" sz="2000" dirty="0" smtClean="0"/>
              </a:p>
              <a:p>
                <a:pPr marL="0" indent="0">
                  <a:buNone/>
                </a:pPr>
                <a:r>
                  <a:rPr lang="de-DE" sz="2000" dirty="0" smtClean="0"/>
                  <a:t>In </a:t>
                </a:r>
                <a:r>
                  <a:rPr lang="de-DE" sz="2000" dirty="0"/>
                  <a:t>A sind die Anteile in der Gesamtheit bekannt. Mithilfe des </a:t>
                </a:r>
                <a:r>
                  <a:rPr lang="de-DE" sz="2000" dirty="0" smtClean="0"/>
                  <a:t>Anteils</a:t>
                </a:r>
                <a:br>
                  <a:rPr lang="de-DE" sz="2000" dirty="0" smtClean="0"/>
                </a:br>
                <a:r>
                  <a:rPr lang="de-DE" sz="2000" dirty="0" smtClean="0"/>
                  <a:t> </a:t>
                </a:r>
                <a14:m>
                  <m:oMath xmlns:m="http://schemas.openxmlformats.org/officeDocument/2006/math">
                    <m:r>
                      <a:rPr lang="de-DE" sz="2000" i="1" dirty="0" smtClean="0">
                        <a:latin typeface="Cambria Math" panose="02040503050406030204" pitchFamily="18" charset="0"/>
                      </a:rPr>
                      <m:t>𝑝</m:t>
                    </m:r>
                    <m:r>
                      <a:rPr lang="de-DE" sz="2000" i="1" dirty="0" smtClean="0">
                        <a:latin typeface="Cambria Math" panose="02040503050406030204" pitchFamily="18" charset="0"/>
                      </a:rPr>
                      <m:t> = 0,6 </m:t>
                    </m:r>
                  </m:oMath>
                </a14:m>
                <a:r>
                  <a:rPr lang="de-DE" sz="2000" dirty="0"/>
                  <a:t>an roten Kugeln und Vorgabe einer </a:t>
                </a:r>
                <a:r>
                  <a:rPr lang="de-DE" sz="2000" dirty="0" smtClean="0"/>
                  <a:t>Sicherheitswahrscheinlichkeit </a:t>
                </a:r>
                <a:r>
                  <a:rPr lang="de-DE" sz="2000" dirty="0"/>
                  <a:t>von </a:t>
                </a:r>
                <a:r>
                  <a:rPr lang="de-DE" sz="2000" dirty="0" smtClean="0"/>
                  <a:t>95 % </a:t>
                </a:r>
                <a:r>
                  <a:rPr lang="de-DE" sz="2000" dirty="0"/>
                  <a:t>kann man den Prognosebereich </a:t>
                </a:r>
                <a14:m>
                  <m:oMath xmlns:m="http://schemas.openxmlformats.org/officeDocument/2006/math">
                    <m:r>
                      <a:rPr lang="de-DE" sz="2000" i="1" dirty="0" smtClean="0">
                        <a:latin typeface="Cambria Math" panose="02040503050406030204" pitchFamily="18" charset="0"/>
                      </a:rPr>
                      <m:t>h</m:t>
                    </m:r>
                    <m:r>
                      <a:rPr lang="de-DE" sz="2000" i="1" baseline="-25000" dirty="0">
                        <a:latin typeface="Cambria Math" panose="02040503050406030204" pitchFamily="18" charset="0"/>
                      </a:rPr>
                      <m:t>100</m:t>
                    </m:r>
                  </m:oMath>
                </a14:m>
                <a:r>
                  <a:rPr lang="de-DE" sz="2000" dirty="0"/>
                  <a:t> berechnen. </a:t>
                </a:r>
                <a:r>
                  <a:rPr lang="de-DE" sz="2000" dirty="0" smtClean="0"/>
                  <a:t>Es besteht aus dem Intervall </a:t>
                </a:r>
                <a14:m>
                  <m:oMath xmlns:m="http://schemas.openxmlformats.org/officeDocument/2006/math">
                    <m:d>
                      <m:dPr>
                        <m:begChr m:val="["/>
                        <m:endChr m:val="]"/>
                        <m:ctrlPr>
                          <a:rPr lang="de-DE" sz="2000" i="1" smtClean="0">
                            <a:latin typeface="Cambria Math" panose="02040503050406030204" pitchFamily="18" charset="0"/>
                          </a:rPr>
                        </m:ctrlPr>
                      </m:dPr>
                      <m:e>
                        <m:r>
                          <a:rPr lang="de-DE" sz="2000" b="0" i="1" smtClean="0">
                            <a:latin typeface="Cambria Math" charset="0"/>
                          </a:rPr>
                          <m:t>0,6</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num>
                          <m:den>
                            <m:rad>
                              <m:radPr>
                                <m:degHide m:val="on"/>
                                <m:ctrlPr>
                                  <a:rPr lang="de-DE" sz="2000" i="1">
                                    <a:latin typeface="Cambria Math" panose="02040503050406030204" pitchFamily="18" charset="0"/>
                                  </a:rPr>
                                </m:ctrlPr>
                              </m:radPr>
                              <m:deg/>
                              <m:e>
                                <m:r>
                                  <a:rPr lang="de-DE" sz="2000" b="0" i="1" smtClean="0">
                                    <a:latin typeface="Cambria Math" charset="0"/>
                                  </a:rPr>
                                  <m:t>100</m:t>
                                </m:r>
                              </m:e>
                            </m:rad>
                          </m:den>
                        </m:f>
                        <m:r>
                          <a:rPr lang="de-DE" sz="2000" i="1">
                            <a:latin typeface="Cambria Math" panose="02040503050406030204" pitchFamily="18" charset="0"/>
                          </a:rPr>
                          <m:t>;</m:t>
                        </m:r>
                        <m:r>
                          <a:rPr lang="de-DE" sz="2000" b="0" i="1" smtClean="0">
                            <a:latin typeface="Cambria Math" charset="0"/>
                          </a:rPr>
                          <m:t>0,6</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num>
                          <m:den>
                            <m:rad>
                              <m:radPr>
                                <m:degHide m:val="on"/>
                                <m:ctrlPr>
                                  <a:rPr lang="de-DE" sz="2000" i="1">
                                    <a:latin typeface="Cambria Math" panose="02040503050406030204" pitchFamily="18" charset="0"/>
                                  </a:rPr>
                                </m:ctrlPr>
                              </m:radPr>
                              <m:deg/>
                              <m:e>
                                <m:r>
                                  <a:rPr lang="de-DE" sz="2000" b="0" i="1" smtClean="0">
                                    <a:latin typeface="Cambria Math" charset="0"/>
                                  </a:rPr>
                                  <m:t>100</m:t>
                                </m:r>
                              </m:e>
                            </m:rad>
                          </m:den>
                        </m:f>
                      </m:e>
                    </m:d>
                    <m:r>
                      <a:rPr lang="de-DE" sz="2000" i="1" dirty="0" smtClean="0">
                        <a:latin typeface="Cambria Math" panose="02040503050406030204" pitchFamily="18" charset="0"/>
                      </a:rPr>
                      <m:t>=[0,5; 0,7]</m:t>
                    </m:r>
                  </m:oMath>
                </a14:m>
                <a:r>
                  <a:rPr lang="de-DE" sz="2000" dirty="0" smtClean="0"/>
                  <a:t>.</a:t>
                </a:r>
                <a:endParaRPr lang="de-DE" sz="2000" dirty="0"/>
              </a:p>
              <a:p>
                <a:endParaRPr lang="de-DE" dirty="0" smtClean="0"/>
              </a:p>
              <a:p>
                <a:pPr marL="0" indent="0">
                  <a:buNone/>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r="-1085"/>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Genauigkeit von </a:t>
            </a:r>
            <a:r>
              <a:rPr lang="de-DE" dirty="0"/>
              <a:t>Prognosen</a:t>
            </a:r>
          </a:p>
        </p:txBody>
      </p:sp>
    </p:spTree>
    <p:extLst>
      <p:ext uri="{BB962C8B-B14F-4D97-AF65-F5344CB8AC3E}">
        <p14:creationId xmlns:p14="http://schemas.microsoft.com/office/powerpoint/2010/main" val="33988361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a:t>Genauigkeit von Simulationen (Zusammenfassung)</a:t>
            </a:r>
          </a:p>
        </p:txBody>
      </p:sp>
      <mc:AlternateContent xmlns:mc="http://schemas.openxmlformats.org/markup-compatibility/2006" xmlns:a14="http://schemas.microsoft.com/office/drawing/2010/main">
        <mc:Choice Requires="a14">
          <p:sp>
            <p:nvSpPr>
              <p:cNvPr id="7" name="Textfeld 6"/>
              <p:cNvSpPr txBox="1"/>
              <p:nvPr/>
            </p:nvSpPr>
            <p:spPr>
              <a:xfrm>
                <a:off x="249701" y="1570708"/>
                <a:ext cx="2880320" cy="1015663"/>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Die </a:t>
                </a:r>
                <a:r>
                  <a:rPr lang="de-DE" sz="2000" b="1" dirty="0">
                    <a:latin typeface="Calibri" panose="020F0502020204030204" pitchFamily="34" charset="0"/>
                    <a:cs typeface="Calibri" panose="020F0502020204030204" pitchFamily="34" charset="0"/>
                  </a:rPr>
                  <a:t>Wahrscheinlichkeit </a:t>
                </a:r>
                <a14:m>
                  <m:oMath xmlns:m="http://schemas.openxmlformats.org/officeDocument/2006/math">
                    <m:r>
                      <a:rPr lang="de-DE" sz="2000" b="1" i="1" dirty="0" smtClean="0">
                        <a:latin typeface="Cambria Math" panose="02040503050406030204" pitchFamily="18" charset="0"/>
                        <a:cs typeface="Calibri" panose="020F0502020204030204" pitchFamily="34" charset="0"/>
                      </a:rPr>
                      <m:t>𝒑</m:t>
                    </m:r>
                  </m:oMath>
                </a14:m>
                <a:r>
                  <a:rPr lang="de-DE" sz="2000" b="1" dirty="0">
                    <a:latin typeface="Calibri" panose="020F0502020204030204" pitchFamily="34" charset="0"/>
                    <a:cs typeface="Calibri" panose="020F0502020204030204" pitchFamily="34" charset="0"/>
                  </a:rPr>
                  <a:t> </a:t>
                </a:r>
                <a:r>
                  <a:rPr lang="de-DE" sz="2000" dirty="0">
                    <a:latin typeface="Calibri" panose="020F0502020204030204" pitchFamily="34" charset="0"/>
                    <a:cs typeface="Calibri" panose="020F0502020204030204" pitchFamily="34" charset="0"/>
                  </a:rPr>
                  <a:t>für das Eintreffen eines Ereignisses ist </a:t>
                </a:r>
                <a:r>
                  <a:rPr lang="de-DE" sz="2000" b="1" dirty="0">
                    <a:latin typeface="Calibri" panose="020F0502020204030204" pitchFamily="34" charset="0"/>
                    <a:cs typeface="Calibri" panose="020F0502020204030204" pitchFamily="34" charset="0"/>
                  </a:rPr>
                  <a:t>bekannt</a:t>
                </a:r>
                <a:r>
                  <a:rPr lang="de-DE" sz="2000" dirty="0">
                    <a:latin typeface="Calibri" panose="020F0502020204030204" pitchFamily="34" charset="0"/>
                    <a:cs typeface="Calibri" panose="020F0502020204030204" pitchFamily="34" charset="0"/>
                  </a:rPr>
                  <a:t>.</a:t>
                </a:r>
              </a:p>
            </p:txBody>
          </p:sp>
        </mc:Choice>
        <mc:Fallback xmlns="">
          <p:sp>
            <p:nvSpPr>
              <p:cNvPr id="7" name="Textfeld 6"/>
              <p:cNvSpPr txBox="1">
                <a:spLocks noRot="1" noChangeAspect="1" noMove="1" noResize="1" noEditPoints="1" noAdjustHandles="1" noChangeArrowheads="1" noChangeShapeType="1" noTextEdit="1"/>
              </p:cNvSpPr>
              <p:nvPr/>
            </p:nvSpPr>
            <p:spPr>
              <a:xfrm>
                <a:off x="249701" y="1570708"/>
                <a:ext cx="2880320" cy="1015663"/>
              </a:xfrm>
              <a:prstGeom prst="rect">
                <a:avLst/>
              </a:prstGeom>
              <a:blipFill rotWithShape="0">
                <a:blip r:embed="rId3"/>
                <a:stretch>
                  <a:fillRect l="-2331" t="-3614" b="-10241"/>
                </a:stretch>
              </a:blipFill>
            </p:spPr>
            <p:txBody>
              <a:bodyPr/>
              <a:lstStyle/>
              <a:p>
                <a:r>
                  <a:rPr lang="de-DE">
                    <a:noFill/>
                  </a:rPr>
                  <a:t> </a:t>
                </a:r>
              </a:p>
            </p:txBody>
          </p:sp>
        </mc:Fallback>
      </mc:AlternateContent>
      <p:cxnSp>
        <p:nvCxnSpPr>
          <p:cNvPr id="10" name="Gerade Verbindung mit Pfeil 9"/>
          <p:cNvCxnSpPr/>
          <p:nvPr/>
        </p:nvCxnSpPr>
        <p:spPr bwMode="auto">
          <a:xfrm>
            <a:off x="3256785" y="1810014"/>
            <a:ext cx="1800200" cy="1"/>
          </a:xfrm>
          <a:prstGeom prst="straightConnector1">
            <a:avLst/>
          </a:prstGeom>
          <a:solidFill>
            <a:schemeClr val="accent1"/>
          </a:solidFill>
          <a:ln w="34925" cap="flat" cmpd="sng" algn="ctr">
            <a:solidFill>
              <a:srgbClr val="FF0000"/>
            </a:solidFill>
            <a:prstDash val="solid"/>
            <a:round/>
            <a:headEnd type="none" w="med" len="med"/>
            <a:tailEnd type="arrow"/>
          </a:ln>
          <a:effectLst/>
        </p:spPr>
      </p:cxnSp>
      <p:sp>
        <p:nvSpPr>
          <p:cNvPr id="16" name="Textfeld 15"/>
          <p:cNvSpPr txBox="1"/>
          <p:nvPr/>
        </p:nvSpPr>
        <p:spPr>
          <a:xfrm>
            <a:off x="3112769" y="4268972"/>
            <a:ext cx="2088232" cy="1477328"/>
          </a:xfrm>
          <a:prstGeom prst="rect">
            <a:avLst/>
          </a:prstGeom>
          <a:noFill/>
        </p:spPr>
        <p:txBody>
          <a:bodyPr wrap="square" rtlCol="0">
            <a:spAutoFit/>
          </a:bodyPr>
          <a:lstStyle/>
          <a:p>
            <a:r>
              <a:rPr lang="de-DE" sz="1800" i="1" dirty="0">
                <a:solidFill>
                  <a:srgbClr val="FF0000"/>
                </a:solidFill>
                <a:latin typeface="Calibri" panose="020F0502020204030204" pitchFamily="34" charset="0"/>
                <a:cs typeface="Calibri" panose="020F0502020204030204" pitchFamily="34" charset="0"/>
              </a:rPr>
              <a:t>Die Münze wird </a:t>
            </a:r>
            <a:r>
              <a:rPr lang="de-DE" sz="1800" i="1" dirty="0" smtClean="0">
                <a:solidFill>
                  <a:srgbClr val="FF0000"/>
                </a:solidFill>
                <a:latin typeface="Calibri" panose="020F0502020204030204" pitchFamily="34" charset="0"/>
                <a:cs typeface="Calibri" panose="020F0502020204030204" pitchFamily="34" charset="0"/>
              </a:rPr>
              <a:t>1.000-mal </a:t>
            </a:r>
            <a:r>
              <a:rPr lang="de-DE" sz="1800" i="1" dirty="0">
                <a:solidFill>
                  <a:srgbClr val="FF0000"/>
                </a:solidFill>
                <a:latin typeface="Calibri" panose="020F0502020204030204" pitchFamily="34" charset="0"/>
                <a:cs typeface="Calibri" panose="020F0502020204030204" pitchFamily="34" charset="0"/>
              </a:rPr>
              <a:t>geworfen (bzw. der Münzwurf wird </a:t>
            </a:r>
            <a:r>
              <a:rPr lang="de-DE" sz="1800" i="1" dirty="0" smtClean="0">
                <a:solidFill>
                  <a:srgbClr val="FF0000"/>
                </a:solidFill>
                <a:latin typeface="Calibri" panose="020F0502020204030204" pitchFamily="34" charset="0"/>
                <a:cs typeface="Calibri" panose="020F0502020204030204" pitchFamily="34" charset="0"/>
              </a:rPr>
              <a:t>1.000-mal simuliert).</a:t>
            </a:r>
            <a:endParaRPr lang="de-DE" sz="1800" i="1" dirty="0">
              <a:solidFill>
                <a:srgbClr val="FF0000"/>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7" name="Textfeld 16"/>
              <p:cNvSpPr txBox="1"/>
              <p:nvPr/>
            </p:nvSpPr>
            <p:spPr>
              <a:xfrm>
                <a:off x="5373221" y="1739780"/>
                <a:ext cx="3456384" cy="1539717"/>
              </a:xfrm>
              <a:prstGeom prst="rect">
                <a:avLst/>
              </a:prstGeom>
              <a:noFill/>
            </p:spPr>
            <p:txBody>
              <a:bodyPr wrap="square" rtlCol="0">
                <a:spAutoFit/>
              </a:bodyPr>
              <a:lstStyle/>
              <a:p>
                <a:r>
                  <a:rPr lang="de-DE" sz="1800" b="1" dirty="0">
                    <a:latin typeface="Calibri" panose="020F0502020204030204" pitchFamily="34" charset="0"/>
                    <a:cs typeface="Calibri" panose="020F0502020204030204" pitchFamily="34" charset="0"/>
                  </a:rPr>
                  <a:t>Die relative Häufigkeit </a:t>
                </a:r>
                <a:r>
                  <a:rPr lang="de-DE" sz="1800" dirty="0">
                    <a:latin typeface="Calibri" panose="020F0502020204030204" pitchFamily="34" charset="0"/>
                    <a:cs typeface="Calibri" panose="020F0502020204030204" pitchFamily="34" charset="0"/>
                  </a:rPr>
                  <a:t>liegt mit einer </a:t>
                </a:r>
                <a:r>
                  <a:rPr lang="de-DE" sz="1800" dirty="0" smtClean="0">
                    <a:latin typeface="Calibri" panose="020F0502020204030204" pitchFamily="34" charset="0"/>
                    <a:cs typeface="Calibri" panose="020F0502020204030204" pitchFamily="34" charset="0"/>
                  </a:rPr>
                  <a:t>Wahrscheinlichkeit von 95 % </a:t>
                </a:r>
                <a:r>
                  <a:rPr lang="de-DE" sz="1800" dirty="0">
                    <a:latin typeface="Calibri" panose="020F0502020204030204" pitchFamily="34" charset="0"/>
                    <a:cs typeface="Calibri" panose="020F0502020204030204" pitchFamily="34" charset="0"/>
                  </a:rPr>
                  <a:t>in dem </a:t>
                </a:r>
                <a:r>
                  <a:rPr lang="de-DE" sz="1800" b="1" dirty="0">
                    <a:latin typeface="Calibri" panose="020F0502020204030204" pitchFamily="34" charset="0"/>
                    <a:cs typeface="Calibri" panose="020F0502020204030204" pitchFamily="34" charset="0"/>
                  </a:rPr>
                  <a:t>Prognoseintervall</a:t>
                </a:r>
              </a:p>
              <a:p>
                <a:pPr/>
                <a14:m>
                  <m:oMathPara xmlns:m="http://schemas.openxmlformats.org/officeDocument/2006/math">
                    <m:oMathParaPr>
                      <m:jc m:val="centerGroup"/>
                    </m:oMathParaPr>
                    <m:oMath xmlns:m="http://schemas.openxmlformats.org/officeDocument/2006/math">
                      <m:d>
                        <m:dPr>
                          <m:begChr m:val="["/>
                          <m:endChr m:val="]"/>
                          <m:ctrlPr>
                            <a:rPr lang="de-DE" sz="1800" i="1" smtClean="0">
                              <a:latin typeface="Cambria Math" panose="02040503050406030204" pitchFamily="18" charset="0"/>
                            </a:rPr>
                          </m:ctrlPr>
                        </m:dPr>
                        <m:e>
                          <m:r>
                            <a:rPr lang="de-DE" sz="1800" b="0" i="1" smtClean="0">
                              <a:latin typeface="Cambria Math" panose="02040503050406030204" pitchFamily="18" charset="0"/>
                            </a:rPr>
                            <m:t>𝑝</m:t>
                          </m:r>
                          <m:r>
                            <a:rPr lang="de-DE" sz="1800" b="0" i="1" smtClean="0">
                              <a:latin typeface="Cambria Math" panose="02040503050406030204" pitchFamily="18" charset="0"/>
                            </a:rPr>
                            <m:t>−</m:t>
                          </m:r>
                          <m:f>
                            <m:fPr>
                              <m:ctrlPr>
                                <a:rPr lang="de-DE" sz="1800" b="0" i="1" smtClean="0">
                                  <a:latin typeface="Cambria Math" panose="02040503050406030204" pitchFamily="18" charset="0"/>
                                </a:rPr>
                              </m:ctrlPr>
                            </m:fPr>
                            <m:num>
                              <m:r>
                                <a:rPr lang="de-DE" sz="1800" b="0" i="1" smtClean="0">
                                  <a:latin typeface="Cambria Math" panose="02040503050406030204" pitchFamily="18" charset="0"/>
                                </a:rPr>
                                <m:t>1</m:t>
                              </m:r>
                            </m:num>
                            <m:den>
                              <m:rad>
                                <m:radPr>
                                  <m:degHide m:val="on"/>
                                  <m:ctrlPr>
                                    <a:rPr lang="de-DE" sz="1800" b="0" i="1" smtClean="0">
                                      <a:latin typeface="Cambria Math" panose="02040503050406030204" pitchFamily="18" charset="0"/>
                                    </a:rPr>
                                  </m:ctrlPr>
                                </m:radPr>
                                <m:deg/>
                                <m:e>
                                  <m:r>
                                    <a:rPr lang="de-DE" sz="1800" b="0" i="1" smtClean="0">
                                      <a:latin typeface="Cambria Math" panose="02040503050406030204" pitchFamily="18" charset="0"/>
                                    </a:rPr>
                                    <m:t>𝑛</m:t>
                                  </m:r>
                                </m:e>
                              </m:rad>
                            </m:den>
                          </m:f>
                          <m:r>
                            <a:rPr lang="de-DE" sz="1800" b="0" i="1" smtClean="0">
                              <a:latin typeface="Cambria Math" panose="02040503050406030204" pitchFamily="18" charset="0"/>
                            </a:rPr>
                            <m:t>;</m:t>
                          </m:r>
                          <m:r>
                            <a:rPr lang="de-DE" sz="1800" b="0" i="1" smtClean="0">
                              <a:latin typeface="Cambria Math" panose="02040503050406030204" pitchFamily="18" charset="0"/>
                            </a:rPr>
                            <m:t>𝑝</m:t>
                          </m:r>
                          <m:r>
                            <a:rPr lang="de-DE" sz="1800" b="0" i="1" smtClean="0">
                              <a:latin typeface="Cambria Math" panose="02040503050406030204" pitchFamily="18" charset="0"/>
                            </a:rPr>
                            <m:t>+</m:t>
                          </m:r>
                          <m:f>
                            <m:fPr>
                              <m:ctrlPr>
                                <a:rPr lang="de-DE" sz="1800" i="1">
                                  <a:latin typeface="Cambria Math" panose="02040503050406030204" pitchFamily="18" charset="0"/>
                                </a:rPr>
                              </m:ctrlPr>
                            </m:fPr>
                            <m:num>
                              <m:r>
                                <a:rPr lang="de-DE" sz="1800" i="1">
                                  <a:latin typeface="Cambria Math" panose="02040503050406030204" pitchFamily="18" charset="0"/>
                                </a:rPr>
                                <m:t>1</m:t>
                              </m:r>
                            </m:num>
                            <m:den>
                              <m:rad>
                                <m:radPr>
                                  <m:degHide m:val="on"/>
                                  <m:ctrlPr>
                                    <a:rPr lang="de-DE" sz="1800" i="1">
                                      <a:latin typeface="Cambria Math" panose="02040503050406030204" pitchFamily="18" charset="0"/>
                                    </a:rPr>
                                  </m:ctrlPr>
                                </m:radPr>
                                <m:deg/>
                                <m:e>
                                  <m:r>
                                    <a:rPr lang="de-DE" sz="1800" i="1">
                                      <a:latin typeface="Cambria Math" panose="02040503050406030204" pitchFamily="18" charset="0"/>
                                    </a:rPr>
                                    <m:t>𝑛</m:t>
                                  </m:r>
                                </m:e>
                              </m:rad>
                            </m:den>
                          </m:f>
                        </m:e>
                      </m:d>
                    </m:oMath>
                  </m:oMathPara>
                </a14:m>
                <a:endParaRPr lang="de-DE" sz="1800" i="1" dirty="0"/>
              </a:p>
            </p:txBody>
          </p:sp>
        </mc:Choice>
        <mc:Fallback xmlns="">
          <p:sp>
            <p:nvSpPr>
              <p:cNvPr id="17" name="Textfeld 16"/>
              <p:cNvSpPr txBox="1">
                <a:spLocks noRot="1" noChangeAspect="1" noMove="1" noResize="1" noEditPoints="1" noAdjustHandles="1" noChangeArrowheads="1" noChangeShapeType="1" noTextEdit="1"/>
              </p:cNvSpPr>
              <p:nvPr/>
            </p:nvSpPr>
            <p:spPr>
              <a:xfrm>
                <a:off x="5373221" y="1739780"/>
                <a:ext cx="3456384" cy="1539717"/>
              </a:xfrm>
              <a:prstGeom prst="rect">
                <a:avLst/>
              </a:prstGeom>
              <a:blipFill rotWithShape="0">
                <a:blip r:embed="rId4"/>
                <a:stretch>
                  <a:fillRect l="-1411" t="-1976" r="-529"/>
                </a:stretch>
              </a:blipFill>
            </p:spPr>
            <p:txBody>
              <a:bodyPr/>
              <a:lstStyle/>
              <a:p>
                <a:r>
                  <a:rPr lang="de-DE">
                    <a:noFill/>
                  </a:rPr>
                  <a:t> </a:t>
                </a:r>
              </a:p>
            </p:txBody>
          </p:sp>
        </mc:Fallback>
      </mc:AlternateContent>
      <p:sp>
        <p:nvSpPr>
          <p:cNvPr id="19" name="Textfeld 18"/>
          <p:cNvSpPr txBox="1"/>
          <p:nvPr/>
        </p:nvSpPr>
        <p:spPr>
          <a:xfrm>
            <a:off x="224715" y="3563143"/>
            <a:ext cx="2952328" cy="1631216"/>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Beispiel:</a:t>
            </a:r>
          </a:p>
          <a:p>
            <a:r>
              <a:rPr lang="de-DE" sz="2000" dirty="0">
                <a:latin typeface="Calibri" panose="020F0502020204030204" pitchFamily="34" charset="0"/>
                <a:cs typeface="Calibri" panose="020F0502020204030204" pitchFamily="34" charset="0"/>
              </a:rPr>
              <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Eine Münze landet mit der </a:t>
            </a:r>
            <a:r>
              <a:rPr lang="de-DE" sz="2000" b="1" dirty="0">
                <a:latin typeface="Calibri" panose="020F0502020204030204" pitchFamily="34" charset="0"/>
                <a:cs typeface="Calibri" panose="020F0502020204030204" pitchFamily="34" charset="0"/>
              </a:rPr>
              <a:t>Wahrscheinlichkeit 0,5 </a:t>
            </a:r>
            <a:r>
              <a:rPr lang="de-DE" sz="2000" dirty="0">
                <a:latin typeface="Calibri" panose="020F0502020204030204" pitchFamily="34" charset="0"/>
                <a:cs typeface="Calibri" panose="020F0502020204030204" pitchFamily="34" charset="0"/>
              </a:rPr>
              <a:t>auf</a:t>
            </a:r>
            <a:r>
              <a:rPr lang="de-DE" sz="2000" b="1" dirty="0">
                <a:latin typeface="Calibri" panose="020F0502020204030204" pitchFamily="34" charset="0"/>
                <a:cs typeface="Calibri" panose="020F0502020204030204" pitchFamily="34" charset="0"/>
              </a:rPr>
              <a:t> „Kopf“.</a:t>
            </a:r>
          </a:p>
        </p:txBody>
      </p:sp>
      <p:cxnSp>
        <p:nvCxnSpPr>
          <p:cNvPr id="20" name="Gerade Verbindung mit Pfeil 19"/>
          <p:cNvCxnSpPr/>
          <p:nvPr/>
        </p:nvCxnSpPr>
        <p:spPr bwMode="auto">
          <a:xfrm>
            <a:off x="3210579" y="3984263"/>
            <a:ext cx="1800200" cy="1"/>
          </a:xfrm>
          <a:prstGeom prst="straightConnector1">
            <a:avLst/>
          </a:prstGeom>
          <a:solidFill>
            <a:schemeClr val="accent1"/>
          </a:solidFill>
          <a:ln w="34925" cap="flat" cmpd="sng" algn="ctr">
            <a:solidFill>
              <a:srgbClr val="FF0000"/>
            </a:solidFill>
            <a:prstDash val="solid"/>
            <a:round/>
            <a:headEnd type="none" w="med" len="med"/>
            <a:tailEnd type="arrow"/>
          </a:ln>
          <a:effectLst/>
        </p:spPr>
      </p:cxnSp>
      <mc:AlternateContent xmlns:mc="http://schemas.openxmlformats.org/markup-compatibility/2006" xmlns:a14="http://schemas.microsoft.com/office/drawing/2010/main">
        <mc:Choice Requires="a14">
          <p:sp>
            <p:nvSpPr>
              <p:cNvPr id="21" name="Textfeld 20"/>
              <p:cNvSpPr txBox="1"/>
              <p:nvPr/>
            </p:nvSpPr>
            <p:spPr>
              <a:xfrm>
                <a:off x="3112769" y="1954030"/>
                <a:ext cx="2088232" cy="1200329"/>
              </a:xfrm>
              <a:prstGeom prst="rect">
                <a:avLst/>
              </a:prstGeom>
              <a:noFill/>
            </p:spPr>
            <p:txBody>
              <a:bodyPr wrap="square" rtlCol="0">
                <a:spAutoFit/>
              </a:bodyPr>
              <a:lstStyle/>
              <a:p>
                <a:r>
                  <a:rPr lang="de-DE" sz="1800" i="1" dirty="0" smtClean="0">
                    <a:solidFill>
                      <a:srgbClr val="FF0000"/>
                    </a:solidFill>
                    <a:latin typeface="Calibri" panose="020F0502020204030204" pitchFamily="34" charset="0"/>
                    <a:cs typeface="Calibri" panose="020F0502020204030204" pitchFamily="34" charset="0"/>
                  </a:rPr>
                  <a:t>Durchführung/ Simulation des </a:t>
                </a:r>
                <a14:m>
                  <m:oMath xmlns:m="http://schemas.openxmlformats.org/officeDocument/2006/math">
                    <m:r>
                      <a:rPr lang="de-DE" sz="1800" i="1" dirty="0" smtClean="0">
                        <a:solidFill>
                          <a:srgbClr val="FF0000"/>
                        </a:solidFill>
                        <a:latin typeface="Cambria Math" panose="02040503050406030204" pitchFamily="18" charset="0"/>
                        <a:cs typeface="Calibri" panose="020F0502020204030204" pitchFamily="34" charset="0"/>
                      </a:rPr>
                      <m:t>𝑛</m:t>
                    </m:r>
                  </m:oMath>
                </a14:m>
                <a:r>
                  <a:rPr lang="de-DE" sz="1800" i="1" dirty="0" smtClean="0">
                    <a:solidFill>
                      <a:srgbClr val="FF0000"/>
                    </a:solidFill>
                    <a:latin typeface="Calibri" panose="020F0502020204030204" pitchFamily="34" charset="0"/>
                    <a:cs typeface="Calibri" panose="020F0502020204030204" pitchFamily="34" charset="0"/>
                  </a:rPr>
                  <a:t>-stufigen Zufallsversuchs</a:t>
                </a:r>
                <a:endParaRPr lang="de-DE" sz="1800" i="1" dirty="0">
                  <a:solidFill>
                    <a:srgbClr val="FF0000"/>
                  </a:solidFill>
                  <a:latin typeface="Calibri" panose="020F0502020204030204" pitchFamily="34" charset="0"/>
                  <a:cs typeface="Calibri" panose="020F0502020204030204" pitchFamily="34" charset="0"/>
                </a:endParaRPr>
              </a:p>
            </p:txBody>
          </p:sp>
        </mc:Choice>
        <mc:Fallback xmlns="">
          <p:sp>
            <p:nvSpPr>
              <p:cNvPr id="21" name="Textfeld 20"/>
              <p:cNvSpPr txBox="1">
                <a:spLocks noRot="1" noChangeAspect="1" noMove="1" noResize="1" noEditPoints="1" noAdjustHandles="1" noChangeArrowheads="1" noChangeShapeType="1" noTextEdit="1"/>
              </p:cNvSpPr>
              <p:nvPr/>
            </p:nvSpPr>
            <p:spPr>
              <a:xfrm>
                <a:off x="3112769" y="1954030"/>
                <a:ext cx="2088232" cy="1200329"/>
              </a:xfrm>
              <a:prstGeom prst="rect">
                <a:avLst/>
              </a:prstGeom>
              <a:blipFill rotWithShape="0">
                <a:blip r:embed="rId5"/>
                <a:stretch>
                  <a:fillRect l="-2632" t="-3061" b="-765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4" name="Textfeld 23"/>
              <p:cNvSpPr txBox="1"/>
              <p:nvPr/>
            </p:nvSpPr>
            <p:spPr>
              <a:xfrm>
                <a:off x="5373221" y="3636191"/>
                <a:ext cx="3600400" cy="2295115"/>
              </a:xfrm>
              <a:prstGeom prst="rect">
                <a:avLst/>
              </a:prstGeom>
              <a:noFill/>
            </p:spPr>
            <p:txBody>
              <a:bodyPr wrap="square" rtlCol="0">
                <a:spAutoFit/>
              </a:bodyPr>
              <a:lstStyle/>
              <a:p>
                <a:r>
                  <a:rPr lang="de-DE" sz="1800" b="1" dirty="0">
                    <a:latin typeface="Calibri" panose="020F0502020204030204" pitchFamily="34" charset="0"/>
                    <a:cs typeface="Calibri" panose="020F0502020204030204" pitchFamily="34" charset="0"/>
                  </a:rPr>
                  <a:t>Die relative Häufigkeit </a:t>
                </a:r>
                <a:r>
                  <a:rPr lang="de-DE" sz="1800" dirty="0">
                    <a:latin typeface="Calibri" panose="020F0502020204030204" pitchFamily="34" charset="0"/>
                    <a:cs typeface="Calibri" panose="020F0502020204030204" pitchFamily="34" charset="0"/>
                  </a:rPr>
                  <a:t>für das Merkmal „Kopf“ liegt mit einer </a:t>
                </a:r>
                <a:r>
                  <a:rPr lang="de-DE" sz="1800" dirty="0" smtClean="0">
                    <a:latin typeface="Calibri" panose="020F0502020204030204" pitchFamily="34" charset="0"/>
                    <a:cs typeface="Calibri" panose="020F0502020204030204" pitchFamily="34" charset="0"/>
                  </a:rPr>
                  <a:t>Wahrscheinlichkeit von 95 % </a:t>
                </a:r>
                <a:r>
                  <a:rPr lang="de-DE" sz="1800" dirty="0">
                    <a:latin typeface="Calibri" panose="020F0502020204030204" pitchFamily="34" charset="0"/>
                    <a:cs typeface="Calibri" panose="020F0502020204030204" pitchFamily="34" charset="0"/>
                  </a:rPr>
                  <a:t>im </a:t>
                </a:r>
              </a:p>
              <a:p>
                <a:r>
                  <a:rPr lang="de-DE" sz="1800" b="1" dirty="0">
                    <a:latin typeface="Calibri" panose="020F0502020204030204" pitchFamily="34" charset="0"/>
                    <a:cs typeface="Calibri" panose="020F0502020204030204" pitchFamily="34" charset="0"/>
                  </a:rPr>
                  <a:t>Intervall</a:t>
                </a:r>
                <a:r>
                  <a:rPr lang="de-DE" sz="1800" dirty="0">
                    <a:latin typeface="Calibri" panose="020F0502020204030204" pitchFamily="34" charset="0"/>
                    <a:cs typeface="Calibri" panose="020F0502020204030204" pitchFamily="34" charset="0"/>
                  </a:rPr>
                  <a:t> </a:t>
                </a:r>
                <a:r>
                  <a:rPr lang="de-DE" sz="1800" b="1" dirty="0">
                    <a:latin typeface="Calibri" panose="020F0502020204030204" pitchFamily="34" charset="0"/>
                    <a:cs typeface="Calibri" panose="020F0502020204030204" pitchFamily="34" charset="0"/>
                  </a:rPr>
                  <a:t>[0,47; 0,53]</a:t>
                </a:r>
                <a:r>
                  <a:rPr lang="de-DE" sz="1800" dirty="0">
                    <a:latin typeface="Calibri" panose="020F0502020204030204" pitchFamily="34" charset="0"/>
                    <a:cs typeface="Calibri" panose="020F0502020204030204" pitchFamily="34" charset="0"/>
                  </a:rPr>
                  <a:t>,</a:t>
                </a:r>
                <a:r>
                  <a:rPr lang="de-DE" sz="1800" b="1" dirty="0">
                    <a:latin typeface="Calibri" panose="020F0502020204030204" pitchFamily="34" charset="0"/>
                    <a:cs typeface="Calibri" panose="020F0502020204030204" pitchFamily="34" charset="0"/>
                  </a:rPr>
                  <a:t> </a:t>
                </a:r>
                <a:r>
                  <a:rPr lang="de-DE" sz="1800" dirty="0">
                    <a:latin typeface="Calibri" panose="020F0502020204030204" pitchFamily="34" charset="0"/>
                    <a:cs typeface="Calibri" panose="020F0502020204030204" pitchFamily="34" charset="0"/>
                  </a:rPr>
                  <a:t>denn</a:t>
                </a:r>
              </a:p>
              <a:p>
                <a14:m>
                  <m:oMath xmlns:m="http://schemas.openxmlformats.org/officeDocument/2006/math">
                    <m:r>
                      <a:rPr lang="de-DE" sz="1800" b="0" i="1" smtClean="0">
                        <a:latin typeface="Cambria Math" panose="02040503050406030204" pitchFamily="18" charset="0"/>
                      </a:rPr>
                      <m:t>  0,5−</m:t>
                    </m:r>
                    <m:f>
                      <m:fPr>
                        <m:ctrlPr>
                          <a:rPr lang="de-DE" sz="1800" b="0" i="1" smtClean="0">
                            <a:latin typeface="Cambria Math" panose="02040503050406030204" pitchFamily="18" charset="0"/>
                          </a:rPr>
                        </m:ctrlPr>
                      </m:fPr>
                      <m:num>
                        <m:r>
                          <a:rPr lang="de-DE" sz="1800" b="0" i="1" smtClean="0">
                            <a:latin typeface="Cambria Math" panose="02040503050406030204" pitchFamily="18" charset="0"/>
                          </a:rPr>
                          <m:t>1</m:t>
                        </m:r>
                      </m:num>
                      <m:den>
                        <m:rad>
                          <m:radPr>
                            <m:degHide m:val="on"/>
                            <m:ctrlPr>
                              <a:rPr lang="de-DE" sz="1800" b="0" i="1" smtClean="0">
                                <a:latin typeface="Cambria Math" panose="02040503050406030204" pitchFamily="18" charset="0"/>
                              </a:rPr>
                            </m:ctrlPr>
                          </m:radPr>
                          <m:deg/>
                          <m:e>
                            <m:r>
                              <a:rPr lang="de-DE" sz="1800" b="0" i="1" smtClean="0">
                                <a:latin typeface="Cambria Math" panose="02040503050406030204" pitchFamily="18" charset="0"/>
                              </a:rPr>
                              <m:t>1000</m:t>
                            </m:r>
                          </m:e>
                        </m:rad>
                      </m:den>
                    </m:f>
                    <m:r>
                      <a:rPr lang="de-DE" sz="1800" i="1">
                        <a:latin typeface="Cambria Math" panose="02040503050406030204" pitchFamily="18" charset="0"/>
                        <a:ea typeface="Cambria Math" panose="02040503050406030204" pitchFamily="18" charset="0"/>
                      </a:rPr>
                      <m:t>≈</m:t>
                    </m:r>
                    <m:r>
                      <a:rPr lang="de-DE" sz="1800" b="0" i="1" smtClean="0">
                        <a:latin typeface="Cambria Math" panose="02040503050406030204" pitchFamily="18" charset="0"/>
                      </a:rPr>
                      <m:t>0,5−0,03=0,47</m:t>
                    </m:r>
                  </m:oMath>
                </a14:m>
                <a:r>
                  <a:rPr lang="de-DE" sz="1800" b="0" dirty="0"/>
                  <a:t> ;</a:t>
                </a:r>
              </a:p>
              <a:p>
                <a14:m>
                  <m:oMath xmlns:m="http://schemas.openxmlformats.org/officeDocument/2006/math">
                    <m:r>
                      <a:rPr lang="de-DE" sz="1800" b="0" i="1" smtClean="0">
                        <a:latin typeface="Cambria Math" panose="02040503050406030204" pitchFamily="18" charset="0"/>
                      </a:rPr>
                      <m:t>  </m:t>
                    </m:r>
                    <m:r>
                      <a:rPr lang="de-DE" sz="1800" i="1">
                        <a:latin typeface="Cambria Math" panose="02040503050406030204" pitchFamily="18" charset="0"/>
                      </a:rPr>
                      <m:t>0,5</m:t>
                    </m:r>
                    <m:r>
                      <a:rPr lang="de-DE" sz="1800" b="0" i="1" smtClean="0">
                        <a:latin typeface="Cambria Math" panose="02040503050406030204" pitchFamily="18" charset="0"/>
                      </a:rPr>
                      <m:t>+</m:t>
                    </m:r>
                    <m:f>
                      <m:fPr>
                        <m:ctrlPr>
                          <a:rPr lang="de-DE" sz="1800" i="1">
                            <a:latin typeface="Cambria Math" panose="02040503050406030204" pitchFamily="18" charset="0"/>
                          </a:rPr>
                        </m:ctrlPr>
                      </m:fPr>
                      <m:num>
                        <m:r>
                          <a:rPr lang="de-DE" sz="1800" i="1">
                            <a:latin typeface="Cambria Math" panose="02040503050406030204" pitchFamily="18" charset="0"/>
                          </a:rPr>
                          <m:t>1</m:t>
                        </m:r>
                      </m:num>
                      <m:den>
                        <m:rad>
                          <m:radPr>
                            <m:degHide m:val="on"/>
                            <m:ctrlPr>
                              <a:rPr lang="de-DE" sz="1800" i="1">
                                <a:latin typeface="Cambria Math" panose="02040503050406030204" pitchFamily="18" charset="0"/>
                              </a:rPr>
                            </m:ctrlPr>
                          </m:radPr>
                          <m:deg/>
                          <m:e>
                            <m:r>
                              <a:rPr lang="de-DE" sz="1800" i="1">
                                <a:latin typeface="Cambria Math" panose="02040503050406030204" pitchFamily="18" charset="0"/>
                              </a:rPr>
                              <m:t>1000</m:t>
                            </m:r>
                          </m:e>
                        </m:rad>
                      </m:den>
                    </m:f>
                    <m:r>
                      <a:rPr lang="de-DE" sz="1800" i="1">
                        <a:latin typeface="Cambria Math" panose="02040503050406030204" pitchFamily="18" charset="0"/>
                        <a:ea typeface="Cambria Math" panose="02040503050406030204" pitchFamily="18" charset="0"/>
                      </a:rPr>
                      <m:t>≈</m:t>
                    </m:r>
                    <m:r>
                      <a:rPr lang="de-DE" sz="1800" i="1">
                        <a:latin typeface="Cambria Math" panose="02040503050406030204" pitchFamily="18" charset="0"/>
                      </a:rPr>
                      <m:t>0,5</m:t>
                    </m:r>
                    <m:r>
                      <a:rPr lang="de-DE" sz="1800" b="0" i="1" smtClean="0">
                        <a:latin typeface="Cambria Math" panose="02040503050406030204" pitchFamily="18" charset="0"/>
                      </a:rPr>
                      <m:t>+</m:t>
                    </m:r>
                    <m:r>
                      <a:rPr lang="de-DE" sz="1800" i="1">
                        <a:latin typeface="Cambria Math" panose="02040503050406030204" pitchFamily="18" charset="0"/>
                      </a:rPr>
                      <m:t>0,0</m:t>
                    </m:r>
                    <m:r>
                      <a:rPr lang="de-DE" sz="1800" b="0" i="1" smtClean="0">
                        <a:latin typeface="Cambria Math" panose="02040503050406030204" pitchFamily="18" charset="0"/>
                      </a:rPr>
                      <m:t>3=0,53</m:t>
                    </m:r>
                  </m:oMath>
                </a14:m>
                <a:r>
                  <a:rPr lang="de-DE" sz="1800" dirty="0"/>
                  <a:t> </a:t>
                </a:r>
              </a:p>
              <a:p>
                <a:endParaRPr lang="de-DE" sz="1800" dirty="0"/>
              </a:p>
            </p:txBody>
          </p:sp>
        </mc:Choice>
        <mc:Fallback xmlns="">
          <p:sp>
            <p:nvSpPr>
              <p:cNvPr id="24" name="Textfeld 23"/>
              <p:cNvSpPr txBox="1">
                <a:spLocks noRot="1" noChangeAspect="1" noMove="1" noResize="1" noEditPoints="1" noAdjustHandles="1" noChangeArrowheads="1" noChangeShapeType="1" noTextEdit="1"/>
              </p:cNvSpPr>
              <p:nvPr/>
            </p:nvSpPr>
            <p:spPr>
              <a:xfrm>
                <a:off x="5373221" y="3636191"/>
                <a:ext cx="3600400" cy="2295115"/>
              </a:xfrm>
              <a:prstGeom prst="rect">
                <a:avLst/>
              </a:prstGeom>
              <a:blipFill rotWithShape="0">
                <a:blip r:embed="rId6"/>
                <a:stretch>
                  <a:fillRect l="-1354" t="-1326" b="-3714"/>
                </a:stretch>
              </a:blipFill>
            </p:spPr>
            <p:txBody>
              <a:bodyPr/>
              <a:lstStyle/>
              <a:p>
                <a:r>
                  <a:rPr lang="de-DE">
                    <a:noFill/>
                  </a:rPr>
                  <a:t> </a:t>
                </a:r>
              </a:p>
            </p:txBody>
          </p:sp>
        </mc:Fallback>
      </mc:AlternateContent>
      <p:sp>
        <p:nvSpPr>
          <p:cNvPr id="25" name="Textfeld 24"/>
          <p:cNvSpPr txBox="1"/>
          <p:nvPr/>
        </p:nvSpPr>
        <p:spPr>
          <a:xfrm>
            <a:off x="632542" y="977968"/>
            <a:ext cx="6150723" cy="523220"/>
          </a:xfrm>
          <a:prstGeom prst="rect">
            <a:avLst/>
          </a:prstGeom>
          <a:noFill/>
        </p:spPr>
        <p:txBody>
          <a:bodyPr wrap="none" rtlCol="0">
            <a:spAutoFit/>
          </a:bodyPr>
          <a:lstStyle/>
          <a:p>
            <a:r>
              <a:rPr lang="de-DE" sz="2800" b="1" dirty="0">
                <a:latin typeface="Calibri" panose="020F0502020204030204" pitchFamily="34" charset="0"/>
                <a:cs typeface="Calibri" panose="020F0502020204030204" pitchFamily="34" charset="0"/>
              </a:rPr>
              <a:t>Prognoseintervalle</a:t>
            </a:r>
            <a:r>
              <a:rPr lang="de-DE" b="1" dirty="0">
                <a:latin typeface="Calibri" panose="020F0502020204030204" pitchFamily="34" charset="0"/>
                <a:cs typeface="Calibri" panose="020F0502020204030204" pitchFamily="34" charset="0"/>
              </a:rPr>
              <a:t> für relative Häufigkeiten</a:t>
            </a:r>
          </a:p>
        </p:txBody>
      </p:sp>
    </p:spTree>
    <p:extLst>
      <p:ext uri="{BB962C8B-B14F-4D97-AF65-F5344CB8AC3E}">
        <p14:creationId xmlns:p14="http://schemas.microsoft.com/office/powerpoint/2010/main" val="200908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latin typeface="Calibri" panose="020F0502020204030204" pitchFamily="34" charset="0"/>
                  </a:rPr>
                  <a:t>Prognoseintervalle machen Aussagen </a:t>
                </a:r>
                <a:r>
                  <a:rPr lang="de-DE" dirty="0">
                    <a:latin typeface="Calibri" panose="020F0502020204030204" pitchFamily="34" charset="0"/>
                  </a:rPr>
                  <a:t>vor </a:t>
                </a:r>
                <a:r>
                  <a:rPr lang="de-DE" dirty="0" smtClean="0">
                    <a:latin typeface="Calibri" panose="020F0502020204030204" pitchFamily="34" charset="0"/>
                  </a:rPr>
                  <a:t>der Durchführung </a:t>
                </a:r>
                <a:r>
                  <a:rPr lang="de-DE" dirty="0">
                    <a:latin typeface="Calibri" panose="020F0502020204030204" pitchFamily="34" charset="0"/>
                  </a:rPr>
                  <a:t>des Zufallsversuches. </a:t>
                </a:r>
                <a:endParaRPr lang="de-DE" dirty="0" smtClean="0">
                  <a:latin typeface="Calibri" panose="020F0502020204030204" pitchFamily="34" charset="0"/>
                </a:endParaRPr>
              </a:p>
              <a:p>
                <a:pPr marL="0" indent="0">
                  <a:buNone/>
                </a:pPr>
                <a:r>
                  <a:rPr lang="de-DE" dirty="0" smtClean="0">
                    <a:latin typeface="Calibri" panose="020F0502020204030204" pitchFamily="34" charset="0"/>
                  </a:rPr>
                  <a:t>Bei </a:t>
                </a:r>
                <a:r>
                  <a:rPr lang="de-DE" dirty="0">
                    <a:latin typeface="Calibri" panose="020F0502020204030204" pitchFamily="34" charset="0"/>
                  </a:rPr>
                  <a:t>einer </a:t>
                </a:r>
                <a:r>
                  <a:rPr lang="de-DE" dirty="0" smtClean="0">
                    <a:latin typeface="Calibri" panose="020F0502020204030204" pitchFamily="34" charset="0"/>
                  </a:rPr>
                  <a:t>einmaligen Durchführung des </a:t>
                </a:r>
                <a14:m>
                  <m:oMath xmlns:m="http://schemas.openxmlformats.org/officeDocument/2006/math">
                    <m:r>
                      <a:rPr lang="de-DE" i="1" dirty="0" smtClean="0">
                        <a:latin typeface="Cambria Math" panose="02040503050406030204" pitchFamily="18" charset="0"/>
                      </a:rPr>
                      <m:t>𝑛</m:t>
                    </m:r>
                  </m:oMath>
                </a14:m>
                <a:r>
                  <a:rPr lang="de-DE" dirty="0" smtClean="0">
                    <a:latin typeface="Calibri" panose="020F0502020204030204" pitchFamily="34" charset="0"/>
                  </a:rPr>
                  <a:t>-fachen Versuches liegt </a:t>
                </a:r>
                <a:r>
                  <a:rPr lang="de-DE" dirty="0">
                    <a:latin typeface="Calibri" panose="020F0502020204030204" pitchFamily="34" charset="0"/>
                  </a:rPr>
                  <a:t>die beobachtete relative Häufigkeit im Prognoseintervall oder </a:t>
                </a:r>
                <a:r>
                  <a:rPr lang="de-DE" dirty="0" smtClean="0">
                    <a:latin typeface="Calibri" panose="020F0502020204030204" pitchFamily="34" charset="0"/>
                  </a:rPr>
                  <a:t>nicht</a:t>
                </a:r>
                <a:r>
                  <a:rPr lang="de-DE" dirty="0">
                    <a:latin typeface="Calibri" panose="020F0502020204030204" pitchFamily="34" charset="0"/>
                  </a:rPr>
                  <a:t>. </a:t>
                </a:r>
                <a:endParaRPr lang="de-DE" dirty="0" smtClean="0">
                  <a:latin typeface="Calibri" panose="020F0502020204030204" pitchFamily="34" charset="0"/>
                </a:endParaRPr>
              </a:p>
              <a:p>
                <a:pPr marL="0" indent="0">
                  <a:buNone/>
                </a:pPr>
                <a:r>
                  <a:rPr lang="de-DE" dirty="0" smtClean="0">
                    <a:latin typeface="Calibri" panose="020F0502020204030204" pitchFamily="34" charset="0"/>
                  </a:rPr>
                  <a:t>Wenn </a:t>
                </a:r>
                <a:r>
                  <a:rPr lang="de-DE" dirty="0">
                    <a:latin typeface="Calibri" panose="020F0502020204030204" pitchFamily="34" charset="0"/>
                  </a:rPr>
                  <a:t>man wiederholt </a:t>
                </a:r>
                <a:r>
                  <a:rPr lang="de-DE" dirty="0" smtClean="0">
                    <a:latin typeface="Calibri" panose="020F0502020204030204" pitchFamily="34" charset="0"/>
                  </a:rPr>
                  <a:t>95 %-</a:t>
                </a:r>
                <a:r>
                  <a:rPr lang="de-DE" dirty="0">
                    <a:latin typeface="Calibri" panose="020F0502020204030204" pitchFamily="34" charset="0"/>
                  </a:rPr>
                  <a:t>Prognoseintervalle </a:t>
                </a:r>
                <a:r>
                  <a:rPr lang="de-DE" dirty="0" smtClean="0">
                    <a:latin typeface="Calibri" panose="020F0502020204030204" pitchFamily="34" charset="0"/>
                  </a:rPr>
                  <a:t>bei demselben </a:t>
                </a:r>
                <a14:m>
                  <m:oMath xmlns:m="http://schemas.openxmlformats.org/officeDocument/2006/math">
                    <m:r>
                      <a:rPr lang="de-DE" i="1" dirty="0" smtClean="0">
                        <a:latin typeface="Cambria Math" panose="02040503050406030204" pitchFamily="18" charset="0"/>
                      </a:rPr>
                      <m:t>𝑝</m:t>
                    </m:r>
                  </m:oMath>
                </a14:m>
                <a:r>
                  <a:rPr lang="de-DE" dirty="0" smtClean="0">
                    <a:latin typeface="Calibri" panose="020F0502020204030204" pitchFamily="34" charset="0"/>
                  </a:rPr>
                  <a:t> berechnet</a:t>
                </a:r>
                <a:r>
                  <a:rPr lang="de-DE" dirty="0">
                    <a:latin typeface="Calibri" panose="020F0502020204030204" pitchFamily="34" charset="0"/>
                  </a:rPr>
                  <a:t>, </a:t>
                </a:r>
                <a:r>
                  <a:rPr lang="de-DE" dirty="0" smtClean="0">
                    <a:latin typeface="Calibri" panose="020F0502020204030204" pitchFamily="34" charset="0"/>
                  </a:rPr>
                  <a:t>macht man in 95 % der Fälle richtige Vorhersagen.</a:t>
                </a:r>
                <a:endParaRPr lang="de-DE" dirty="0">
                  <a:latin typeface="Calibri" panose="020F0502020204030204" pitchFamily="34" charset="0"/>
                </a:endParaRPr>
              </a:p>
              <a:p>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Interpretation von Prognoseintervallen</a:t>
            </a:r>
            <a:endParaRPr lang="de-DE" dirty="0"/>
          </a:p>
        </p:txBody>
      </p:sp>
    </p:spTree>
    <p:extLst>
      <p:ext uri="{BB962C8B-B14F-4D97-AF65-F5344CB8AC3E}">
        <p14:creationId xmlns:p14="http://schemas.microsoft.com/office/powerpoint/2010/main" val="26981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idx="1"/>
              </p:nvPr>
            </p:nvSpPr>
            <p:spPr/>
            <p:txBody>
              <a:bodyPr/>
              <a:lstStyle/>
              <a:p>
                <a:r>
                  <a:rPr lang="de-DE" dirty="0"/>
                  <a:t>Das empirische Gesetz der großen Zahlen besagt, dass sich in einem Zufallsexperiment die relativen Häufigkeiten tendenziell bei </a:t>
                </a:r>
                <a:r>
                  <a:rPr lang="de-DE" dirty="0" smtClean="0"/>
                  <a:t>wachsendem </a:t>
                </a:r>
                <a14:m>
                  <m:oMath xmlns:m="http://schemas.openxmlformats.org/officeDocument/2006/math">
                    <m:r>
                      <a:rPr lang="de-DE" i="1" dirty="0">
                        <a:latin typeface="Cambria Math" panose="02040503050406030204" pitchFamily="18" charset="0"/>
                      </a:rPr>
                      <m:t>𝑛</m:t>
                    </m:r>
                  </m:oMath>
                </a14:m>
                <a:r>
                  <a:rPr lang="de-DE" dirty="0"/>
                  <a:t> der Wahrscheinlichkeit annähern.</a:t>
                </a:r>
              </a:p>
              <a:p>
                <a:r>
                  <a:rPr lang="de-DE" dirty="0"/>
                  <a:t>Diese Formulierung ist vage umgangssprachlich: Ist eine mathematische Präzisierung möglich?</a:t>
                </a:r>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blipFill rotWithShape="0">
                <a:blip r:embed="rId3"/>
                <a:stretch>
                  <a:fillRect l="-651" t="-1469"/>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smtClean="0"/>
              <a:t>Das Gesetz der großen Zahl</a:t>
            </a:r>
            <a:endParaRPr lang="de-DE" dirty="0"/>
          </a:p>
        </p:txBody>
      </p:sp>
    </p:spTree>
    <p:extLst>
      <p:ext uri="{BB962C8B-B14F-4D97-AF65-F5344CB8AC3E}">
        <p14:creationId xmlns:p14="http://schemas.microsoft.com/office/powerpoint/2010/main" val="25200462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normAutofit lnSpcReduction="10000"/>
              </a:bodyPr>
              <a:lstStyle/>
              <a:p>
                <a:pPr marL="0" indent="0">
                  <a:buNone/>
                </a:pPr>
                <a:r>
                  <a:rPr lang="de-DE" sz="2000" b="1" dirty="0" smtClean="0"/>
                  <a:t>Zu B:</a:t>
                </a:r>
                <a:endParaRPr lang="de-DE" sz="2000" dirty="0"/>
              </a:p>
              <a:p>
                <a:pPr marL="0" indent="0">
                  <a:buNone/>
                </a:pPr>
                <a:r>
                  <a:rPr lang="de-DE" sz="2000" i="1" dirty="0"/>
                  <a:t>Mithilfe einer Simulation werden aus einer Urne mit </a:t>
                </a:r>
                <a:r>
                  <a:rPr lang="de-DE" sz="2000" i="1" dirty="0" smtClean="0"/>
                  <a:t>10.000 </a:t>
                </a:r>
                <a:r>
                  <a:rPr lang="de-DE" sz="2000" i="1" dirty="0"/>
                  <a:t>Kugeln 100 Kugeln gezogen (Ziehen mit Zurücklegen). Sie wissen, dass von den Kugeln in der Urne manche blau und die anderen rot sind. Sie simulieren eine Zufallsstichprobe von 100 Kugeln. Darin befinden sich </a:t>
                </a:r>
                <a:r>
                  <a:rPr lang="de-DE" sz="2000" i="1" dirty="0" smtClean="0"/>
                  <a:t>52 </a:t>
                </a:r>
                <a:r>
                  <a:rPr lang="de-DE" sz="2000" i="1" dirty="0"/>
                  <a:t>rote Kugeln</a:t>
                </a:r>
                <a:r>
                  <a:rPr lang="de-DE" sz="2000" i="1" dirty="0" smtClean="0"/>
                  <a:t>.</a:t>
                </a:r>
                <a:endParaRPr lang="de-DE" sz="2000" i="1" dirty="0"/>
              </a:p>
              <a:p>
                <a:pPr lvl="0"/>
                <a:r>
                  <a:rPr lang="de-DE" i="1" dirty="0">
                    <a:solidFill>
                      <a:srgbClr val="FF0000"/>
                    </a:solidFill>
                  </a:rPr>
                  <a:t>Gesucht wird eine Aussage über die unbekannte </a:t>
                </a:r>
                <a:r>
                  <a:rPr lang="de-DE" i="1" dirty="0" smtClean="0">
                    <a:solidFill>
                      <a:srgbClr val="FF0000"/>
                    </a:solidFill>
                  </a:rPr>
                  <a:t>Wahrscheinlichkeit für </a:t>
                </a:r>
                <a:r>
                  <a:rPr lang="de-DE" i="1" dirty="0">
                    <a:solidFill>
                      <a:srgbClr val="FF0000"/>
                    </a:solidFill>
                  </a:rPr>
                  <a:t>rote Kugeln. Hier hätte man gerne Intervall (um </a:t>
                </a:r>
                <a:r>
                  <a:rPr lang="de-DE" i="1" dirty="0" smtClean="0">
                    <a:solidFill>
                      <a:srgbClr val="FF0000"/>
                    </a:solidFill>
                  </a:rPr>
                  <a:t>52 %), </a:t>
                </a:r>
                <a:r>
                  <a:rPr lang="de-DE" i="1" dirty="0">
                    <a:solidFill>
                      <a:srgbClr val="FF0000"/>
                    </a:solidFill>
                  </a:rPr>
                  <a:t>um die Angabe „</a:t>
                </a:r>
                <a:r>
                  <a:rPr lang="de-DE" i="1" dirty="0" smtClean="0">
                    <a:solidFill>
                      <a:srgbClr val="FF0000"/>
                    </a:solidFill>
                  </a:rPr>
                  <a:t>das unbekannte </a:t>
                </a:r>
                <a:r>
                  <a:rPr lang="de-DE" i="1" dirty="0">
                    <a:solidFill>
                      <a:srgbClr val="FF0000"/>
                    </a:solidFill>
                  </a:rPr>
                  <a:t>p ist ungefähr 52 %“ präzisieren zu können. Auch hier möchten wir Aussagen mit 95 % Sicherheit treffen können.</a:t>
                </a:r>
              </a:p>
              <a:p>
                <a:pPr marL="0" indent="0">
                  <a:buNone/>
                </a:pPr>
                <a:endParaRPr lang="de-DE" sz="2000" dirty="0" smtClean="0"/>
              </a:p>
              <a:p>
                <a:pPr marL="0" indent="0">
                  <a:buNone/>
                </a:pPr>
                <a:r>
                  <a:rPr lang="de-DE" sz="2000" dirty="0" smtClean="0"/>
                  <a:t>In </a:t>
                </a:r>
                <a:r>
                  <a:rPr lang="de-DE" sz="2000" dirty="0"/>
                  <a:t>B möchte man von einem Simulationsergebnis </a:t>
                </a:r>
                <a14:m>
                  <m:oMath xmlns:m="http://schemas.openxmlformats.org/officeDocument/2006/math">
                    <m:r>
                      <a:rPr lang="de-DE" sz="2000" i="1" dirty="0" smtClean="0">
                        <a:latin typeface="Cambria Math" panose="02040503050406030204" pitchFamily="18" charset="0"/>
                      </a:rPr>
                      <m:t>h</m:t>
                    </m:r>
                    <m:r>
                      <a:rPr lang="de-DE" sz="2000" i="1" baseline="-25000" dirty="0" smtClean="0">
                        <a:latin typeface="Cambria Math" panose="02040503050406030204" pitchFamily="18" charset="0"/>
                      </a:rPr>
                      <m:t>100 </m:t>
                    </m:r>
                    <m:r>
                      <a:rPr lang="de-DE" sz="2000" i="1" dirty="0" smtClean="0">
                        <a:latin typeface="Cambria Math" panose="02040503050406030204" pitchFamily="18" charset="0"/>
                      </a:rPr>
                      <m:t>= 0,52 </m:t>
                    </m:r>
                  </m:oMath>
                </a14:m>
                <a:r>
                  <a:rPr lang="de-DE" sz="2000" dirty="0"/>
                  <a:t>auf eine unbekannte Wahrscheinlichkeit schließen. Mit </a:t>
                </a:r>
                <a:r>
                  <a:rPr lang="de-DE" sz="2000" dirty="0" smtClean="0"/>
                  <a:t>95 % </a:t>
                </a:r>
                <a:r>
                  <a:rPr lang="de-DE" sz="2000" dirty="0"/>
                  <a:t>Wahrscheinlichkeit liegt 0,52 maximal </a:t>
                </a:r>
                <a14:m>
                  <m:oMath xmlns:m="http://schemas.openxmlformats.org/officeDocument/2006/math">
                    <m:f>
                      <m:fPr>
                        <m:ctrlPr>
                          <a:rPr lang="de-DE" sz="2000" b="0" i="1" smtClean="0">
                            <a:latin typeface="Cambria Math" panose="02040503050406030204" pitchFamily="18" charset="0"/>
                          </a:rPr>
                        </m:ctrlPr>
                      </m:fPr>
                      <m:num>
                        <m:r>
                          <a:rPr lang="de-DE" sz="2000" b="0" i="1" smtClean="0">
                            <a:latin typeface="Cambria Math" panose="02040503050406030204" pitchFamily="18" charset="0"/>
                          </a:rPr>
                          <m:t>1</m:t>
                        </m:r>
                      </m:num>
                      <m:den>
                        <m:rad>
                          <m:radPr>
                            <m:degHide m:val="on"/>
                            <m:ctrlPr>
                              <a:rPr lang="de-DE" sz="2000" b="0" i="1" smtClean="0">
                                <a:latin typeface="Cambria Math" panose="02040503050406030204" pitchFamily="18" charset="0"/>
                              </a:rPr>
                            </m:ctrlPr>
                          </m:radPr>
                          <m:deg/>
                          <m:e>
                            <m:r>
                              <a:rPr lang="de-DE" sz="2000" b="0" i="1" smtClean="0">
                                <a:latin typeface="Cambria Math" panose="02040503050406030204" pitchFamily="18" charset="0"/>
                              </a:rPr>
                              <m:t>100</m:t>
                            </m:r>
                          </m:e>
                        </m:rad>
                      </m:den>
                    </m:f>
                    <m:r>
                      <a:rPr lang="de-DE" sz="2000" b="0" i="1" smtClean="0">
                        <a:latin typeface="Cambria Math" panose="02040503050406030204" pitchFamily="18" charset="0"/>
                      </a:rPr>
                      <m:t>=0,1</m:t>
                    </m:r>
                  </m:oMath>
                </a14:m>
                <a:r>
                  <a:rPr lang="de-DE" sz="2000" dirty="0" smtClean="0"/>
                  <a:t> von der unbekannten Wahrscheinlichkeit </a:t>
                </a:r>
                <a14:m>
                  <m:oMath xmlns:m="http://schemas.openxmlformats.org/officeDocument/2006/math">
                    <m:r>
                      <a:rPr lang="de-DE" sz="2000" i="1" dirty="0" smtClean="0">
                        <a:latin typeface="Cambria Math" panose="02040503050406030204" pitchFamily="18" charset="0"/>
                      </a:rPr>
                      <m:t>𝑝</m:t>
                    </m:r>
                    <m:r>
                      <a:rPr lang="de-DE" sz="2000" i="1" dirty="0" smtClean="0">
                        <a:latin typeface="Cambria Math" panose="02040503050406030204" pitchFamily="18" charset="0"/>
                      </a:rPr>
                      <m:t> </m:t>
                    </m:r>
                  </m:oMath>
                </a14:m>
                <a:r>
                  <a:rPr lang="de-DE" sz="2000" dirty="0"/>
                  <a:t>entfernt. </a:t>
                </a:r>
                <a:endParaRPr lang="de-DE" sz="2000" dirty="0" smtClean="0"/>
              </a:p>
              <a:p>
                <a:pPr marL="0" indent="0">
                  <a:buNone/>
                </a:pPr>
                <a:r>
                  <a:rPr lang="de-DE" sz="2000" dirty="0" smtClean="0"/>
                  <a:t>Es liegt nahe zu sagen</a:t>
                </a:r>
                <a:r>
                  <a:rPr lang="de-DE" sz="2000" dirty="0"/>
                  <a:t>: </a:t>
                </a:r>
                <a14:m>
                  <m:oMath xmlns:m="http://schemas.openxmlformats.org/officeDocument/2006/math">
                    <m:r>
                      <a:rPr lang="de-DE" sz="2000" i="1" dirty="0" smtClean="0">
                        <a:solidFill>
                          <a:srgbClr val="FF0000"/>
                        </a:solidFill>
                        <a:latin typeface="Cambria Math" panose="02040503050406030204" pitchFamily="18" charset="0"/>
                      </a:rPr>
                      <m:t>𝑝</m:t>
                    </m:r>
                  </m:oMath>
                </a14:m>
                <a:r>
                  <a:rPr lang="de-DE" sz="2000" dirty="0">
                    <a:solidFill>
                      <a:srgbClr val="FF0000"/>
                    </a:solidFill>
                  </a:rPr>
                  <a:t> liegt im </a:t>
                </a:r>
                <a:r>
                  <a:rPr lang="de-DE" sz="2000" dirty="0" smtClean="0">
                    <a:solidFill>
                      <a:srgbClr val="FF0000"/>
                    </a:solidFill>
                  </a:rPr>
                  <a:t>Intervall </a:t>
                </a:r>
                <a14:m>
                  <m:oMath xmlns:m="http://schemas.openxmlformats.org/officeDocument/2006/math">
                    <m:r>
                      <a:rPr lang="de-DE" sz="2000" i="1" dirty="0" smtClean="0">
                        <a:solidFill>
                          <a:srgbClr val="FF0000"/>
                        </a:solidFill>
                        <a:latin typeface="Cambria Math" panose="02040503050406030204" pitchFamily="18" charset="0"/>
                      </a:rPr>
                      <m:t>[0,42;0,62]</m:t>
                    </m:r>
                  </m:oMath>
                </a14:m>
                <a:r>
                  <a:rPr lang="de-DE" sz="2000" dirty="0" smtClean="0">
                    <a:solidFill>
                      <a:srgbClr val="FF0000"/>
                    </a:solidFill>
                  </a:rPr>
                  <a:t> und anzunehmen, dass man diesen Schluss 95 </a:t>
                </a:r>
                <a:r>
                  <a:rPr lang="de-DE" sz="2000" dirty="0">
                    <a:solidFill>
                      <a:srgbClr val="FF0000"/>
                    </a:solidFill>
                  </a:rPr>
                  <a:t>% </a:t>
                </a:r>
                <a:r>
                  <a:rPr lang="de-DE" sz="2000" dirty="0" smtClean="0">
                    <a:solidFill>
                      <a:srgbClr val="FF0000"/>
                    </a:solidFill>
                  </a:rPr>
                  <a:t>Sicherheit ziehen kann. </a:t>
                </a:r>
                <a:endParaRPr lang="de-DE" sz="2000" dirty="0"/>
              </a:p>
              <a:p>
                <a:endParaRPr lang="de-DE" dirty="0" smtClean="0"/>
              </a:p>
              <a:p>
                <a:pPr marL="0" indent="0">
                  <a:buNone/>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2034" r="-217"/>
                </a:stretch>
              </a:blipFill>
            </p:spPr>
            <p:txBody>
              <a:bodyPr/>
              <a:lstStyle/>
              <a:p>
                <a:r>
                  <a:rPr lang="de-DE">
                    <a:noFill/>
                  </a:rPr>
                  <a:t> </a:t>
                </a:r>
              </a:p>
            </p:txBody>
          </p:sp>
        </mc:Fallback>
      </mc:AlternateContent>
      <p:sp>
        <p:nvSpPr>
          <p:cNvPr id="2" name="Titel 1"/>
          <p:cNvSpPr>
            <a:spLocks noGrp="1"/>
          </p:cNvSpPr>
          <p:nvPr>
            <p:ph type="title"/>
          </p:nvPr>
        </p:nvSpPr>
        <p:spPr>
          <a:xfrm>
            <a:off x="323528" y="417587"/>
            <a:ext cx="8712968" cy="490861"/>
          </a:xfrm>
        </p:spPr>
        <p:txBody>
          <a:bodyPr>
            <a:normAutofit fontScale="90000"/>
          </a:bodyPr>
          <a:lstStyle/>
          <a:p>
            <a:r>
              <a:rPr lang="de-DE" dirty="0" smtClean="0"/>
              <a:t>Schätzen von unbekannten Wahrscheinlichkeiten aus rel. Häuf.</a:t>
            </a:r>
            <a:endParaRPr lang="de-DE" dirty="0"/>
          </a:p>
        </p:txBody>
      </p:sp>
    </p:spTree>
    <p:extLst>
      <p:ext uri="{BB962C8B-B14F-4D97-AF65-F5344CB8AC3E}">
        <p14:creationId xmlns:p14="http://schemas.microsoft.com/office/powerpoint/2010/main" val="7738813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t>Es liegt nahe zu sagen</a:t>
                </a:r>
                <a:r>
                  <a:rPr lang="de-DE" dirty="0"/>
                  <a:t>:</a:t>
                </a:r>
                <a14:m>
                  <m:oMath xmlns:m="http://schemas.openxmlformats.org/officeDocument/2006/math">
                    <m:r>
                      <a:rPr lang="de-DE" b="0" i="0" dirty="0" smtClean="0">
                        <a:latin typeface="Cambria Math" charset="0"/>
                      </a:rPr>
                      <m:t> </m:t>
                    </m:r>
                    <m:r>
                      <m:rPr>
                        <m:sty m:val="p"/>
                      </m:rPr>
                      <a:rPr lang="de-DE" b="0" i="0" dirty="0" smtClean="0">
                        <a:latin typeface="Cambria Math" charset="0"/>
                      </a:rPr>
                      <m:t>Es</m:t>
                    </m:r>
                    <m:r>
                      <a:rPr lang="de-DE" b="0" i="0" dirty="0" smtClean="0">
                        <a:latin typeface="Cambria Math" charset="0"/>
                      </a:rPr>
                      <m:t> </m:t>
                    </m:r>
                    <m:r>
                      <m:rPr>
                        <m:sty m:val="p"/>
                      </m:rPr>
                      <a:rPr lang="de-DE" b="0" i="0" dirty="0" smtClean="0">
                        <a:latin typeface="Cambria Math" charset="0"/>
                      </a:rPr>
                      <m:t>gilt</m:t>
                    </m:r>
                    <m:r>
                      <a:rPr lang="de-DE" b="0" i="0" dirty="0" smtClean="0">
                        <a:latin typeface="Cambria Math" charset="0"/>
                      </a:rPr>
                      <m:t> </m:t>
                    </m:r>
                    <m:r>
                      <a:rPr lang="de-DE" i="1" dirty="0">
                        <a:latin typeface="Cambria Math" panose="02040503050406030204" pitchFamily="18" charset="0"/>
                      </a:rPr>
                      <m:t>h</m:t>
                    </m:r>
                    <m:r>
                      <a:rPr lang="de-DE" i="1" baseline="-25000" dirty="0">
                        <a:latin typeface="Cambria Math" panose="02040503050406030204" pitchFamily="18" charset="0"/>
                      </a:rPr>
                      <m:t>100 </m:t>
                    </m:r>
                    <m:r>
                      <a:rPr lang="de-DE" i="1" dirty="0">
                        <a:latin typeface="Cambria Math" panose="02040503050406030204" pitchFamily="18" charset="0"/>
                      </a:rPr>
                      <m:t>= 0,52</m:t>
                    </m:r>
                    <m:r>
                      <a:rPr lang="de-DE" b="0" i="1" dirty="0" smtClean="0">
                        <a:latin typeface="Cambria Math" charset="0"/>
                      </a:rPr>
                      <m:t>; </m:t>
                    </m:r>
                    <m:r>
                      <a:rPr lang="de-DE" i="1" dirty="0">
                        <a:solidFill>
                          <a:srgbClr val="FF0000"/>
                        </a:solidFill>
                        <a:latin typeface="Cambria Math" panose="02040503050406030204" pitchFamily="18" charset="0"/>
                      </a:rPr>
                      <m:t>𝑝</m:t>
                    </m:r>
                  </m:oMath>
                </a14:m>
                <a:r>
                  <a:rPr lang="de-DE" dirty="0">
                    <a:solidFill>
                      <a:srgbClr val="FF0000"/>
                    </a:solidFill>
                  </a:rPr>
                  <a:t> liegt im Intervall </a:t>
                </a:r>
                <a14:m>
                  <m:oMath xmlns:m="http://schemas.openxmlformats.org/officeDocument/2006/math">
                    <m:r>
                      <a:rPr lang="de-DE" i="1" dirty="0">
                        <a:solidFill>
                          <a:srgbClr val="FF0000"/>
                        </a:solidFill>
                        <a:latin typeface="Cambria Math" panose="02040503050406030204" pitchFamily="18" charset="0"/>
                      </a:rPr>
                      <m:t>[0,42;0,62]</m:t>
                    </m:r>
                  </m:oMath>
                </a14:m>
                <a:r>
                  <a:rPr lang="de-DE" dirty="0">
                    <a:solidFill>
                      <a:srgbClr val="FF0000"/>
                    </a:solidFill>
                  </a:rPr>
                  <a:t>  und anzunehmen, dass man diesen Schluss 95 % Sicherheit ziehen kann. </a:t>
                </a:r>
                <a:endParaRPr lang="de-DE" dirty="0" smtClean="0">
                  <a:solidFill>
                    <a:srgbClr val="FF0000"/>
                  </a:solidFill>
                </a:endParaRPr>
              </a:p>
              <a:p>
                <a:pPr marL="0" indent="0">
                  <a:buNone/>
                </a:pPr>
                <a:r>
                  <a:rPr lang="de-DE" dirty="0" smtClean="0"/>
                  <a:t>Wie ist das zu verstehen?</a:t>
                </a:r>
              </a:p>
              <a:p>
                <a:pPr marL="0" indent="0">
                  <a:buNone/>
                </a:pPr>
                <a:r>
                  <a:rPr lang="de-DE" dirty="0" smtClean="0"/>
                  <a:t>1. Betrachtung </a:t>
                </a:r>
                <a:r>
                  <a:rPr lang="de-DE" b="1" u="sng" dirty="0" smtClean="0"/>
                  <a:t>vor</a:t>
                </a:r>
                <a:r>
                  <a:rPr lang="de-DE" dirty="0" smtClean="0"/>
                  <a:t> Durchführung des Zufallsversuches</a:t>
                </a:r>
              </a:p>
              <a:p>
                <a:pPr marL="0" indent="0">
                  <a:buNone/>
                </a:pPr>
                <a:r>
                  <a:rPr lang="de-DE" dirty="0" smtClean="0"/>
                  <a:t>Ein </a:t>
                </a:r>
                <a14:m>
                  <m:oMath xmlns:m="http://schemas.openxmlformats.org/officeDocument/2006/math">
                    <m:r>
                      <a:rPr lang="de-DE" i="1" dirty="0" smtClean="0">
                        <a:latin typeface="Cambria Math" panose="02040503050406030204" pitchFamily="18" charset="0"/>
                      </a:rPr>
                      <m:t>𝑛</m:t>
                    </m:r>
                  </m:oMath>
                </a14:m>
                <a:r>
                  <a:rPr lang="de-DE" dirty="0" smtClean="0"/>
                  <a:t>-facher Zufallsversuch mit unbekanntem </a:t>
                </a:r>
                <a14:m>
                  <m:oMath xmlns:m="http://schemas.openxmlformats.org/officeDocument/2006/math">
                    <m:r>
                      <a:rPr lang="de-DE" i="1" dirty="0" smtClean="0">
                        <a:latin typeface="Cambria Math" panose="02040503050406030204" pitchFamily="18" charset="0"/>
                      </a:rPr>
                      <m:t>𝑝</m:t>
                    </m:r>
                  </m:oMath>
                </a14:m>
                <a:r>
                  <a:rPr lang="de-DE" dirty="0" smtClean="0"/>
                  <a:t> </a:t>
                </a:r>
                <a:r>
                  <a:rPr lang="de-DE" b="1" dirty="0" smtClean="0"/>
                  <a:t>soll</a:t>
                </a:r>
                <a:r>
                  <a:rPr lang="de-DE" dirty="0" smtClean="0"/>
                  <a:t> einmal durchgeführt werden.</a:t>
                </a:r>
              </a:p>
              <a:p>
                <a:pPr marL="0" indent="0">
                  <a:buNone/>
                </a:pPr>
                <a:r>
                  <a:rPr lang="de-DE" dirty="0" smtClean="0"/>
                  <a:t>Für die relative Häufigkeit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h</m:t>
                        </m:r>
                      </m:e>
                      <m:sub>
                        <m:r>
                          <a:rPr lang="de-DE" i="1">
                            <a:latin typeface="Cambria Math" panose="02040503050406030204" pitchFamily="18" charset="0"/>
                          </a:rPr>
                          <m:t>𝑛</m:t>
                        </m:r>
                      </m:sub>
                    </m:sSub>
                  </m:oMath>
                </a14:m>
                <a:r>
                  <a:rPr lang="de-DE" dirty="0" smtClean="0"/>
                  <a:t> wird mit Wahrscheinlichkeit von 95 % </a:t>
                </a:r>
                <a:br>
                  <a:rPr lang="de-DE" dirty="0" smtClean="0"/>
                </a:br>
                <a14:m>
                  <m:oMath xmlns:m="http://schemas.openxmlformats.org/officeDocument/2006/math">
                    <m:d>
                      <m:dPr>
                        <m:begChr m:val="|"/>
                        <m:endChr m:val="|"/>
                        <m:ctrlPr>
                          <a:rPr lang="hr-HR" i="1" smtClean="0">
                            <a:latin typeface="Cambria Math" panose="02040503050406030204" pitchFamily="18" charset="0"/>
                          </a:rPr>
                        </m:ctrlPr>
                      </m:dPr>
                      <m:e>
                        <m:sSub>
                          <m:sSubPr>
                            <m:ctrlPr>
                              <a:rPr lang="de-DE" i="1">
                                <a:latin typeface="Cambria Math" panose="02040503050406030204" pitchFamily="18" charset="0"/>
                              </a:rPr>
                            </m:ctrlPr>
                          </m:sSubPr>
                          <m:e>
                            <m:r>
                              <a:rPr lang="de-DE" i="1">
                                <a:latin typeface="Cambria Math" panose="02040503050406030204" pitchFamily="18" charset="0"/>
                              </a:rPr>
                              <m:t>h</m:t>
                            </m:r>
                          </m:e>
                          <m:sub>
                            <m:r>
                              <a:rPr lang="de-DE" i="1">
                                <a:latin typeface="Cambria Math" panose="02040503050406030204" pitchFamily="18" charset="0"/>
                              </a:rPr>
                              <m:t>𝑛</m:t>
                            </m:r>
                          </m:sub>
                        </m:sSub>
                        <m:r>
                          <a:rPr lang="de-DE" b="0" i="1" smtClean="0">
                            <a:latin typeface="Cambria Math" charset="0"/>
                          </a:rPr>
                          <m:t>−</m:t>
                        </m:r>
                        <m:r>
                          <a:rPr lang="de-DE" b="0" i="1" smtClean="0">
                            <a:latin typeface="Cambria Math" charset="0"/>
                          </a:rPr>
                          <m:t>𝑝</m:t>
                        </m:r>
                      </m:e>
                    </m:d>
                    <m:r>
                      <a:rPr lang="de-DE" dirty="0">
                        <a:latin typeface="Cambria Math" panose="02040503050406030204" pitchFamily="18" charset="0"/>
                        <a:ea typeface="Cambria Math" charset="0"/>
                        <a:cs typeface="Cambria Math" charset="0"/>
                      </a:rPr>
                      <m:t>≤</m:t>
                    </m:r>
                    <m:f>
                      <m:fPr>
                        <m:ctrlPr>
                          <a:rPr lang="bg-BG" i="1" dirty="0" smtClean="0">
                            <a:latin typeface="Cambria Math" panose="02040503050406030204" pitchFamily="18" charset="0"/>
                            <a:ea typeface="Cambria Math" charset="0"/>
                            <a:cs typeface="Cambria Math" charset="0"/>
                          </a:rPr>
                        </m:ctrlPr>
                      </m:fPr>
                      <m:num>
                        <m:r>
                          <a:rPr lang="de-DE" b="0" i="1" dirty="0" smtClean="0">
                            <a:latin typeface="Cambria Math" charset="0"/>
                            <a:ea typeface="Cambria Math" charset="0"/>
                            <a:cs typeface="Cambria Math" charset="0"/>
                          </a:rPr>
                          <m:t>1</m:t>
                        </m:r>
                      </m:num>
                      <m:den>
                        <m:rad>
                          <m:radPr>
                            <m:degHide m:val="on"/>
                            <m:ctrlPr>
                              <a:rPr lang="bg-BG" i="1" dirty="0" smtClean="0">
                                <a:latin typeface="Cambria Math" panose="02040503050406030204" pitchFamily="18" charset="0"/>
                                <a:ea typeface="Cambria Math" charset="0"/>
                                <a:cs typeface="Cambria Math" charset="0"/>
                              </a:rPr>
                            </m:ctrlPr>
                          </m:radPr>
                          <m:deg/>
                          <m:e>
                            <m:r>
                              <a:rPr lang="de-DE" b="0" i="1" dirty="0" smtClean="0">
                                <a:latin typeface="Cambria Math" charset="0"/>
                                <a:ea typeface="Cambria Math" charset="0"/>
                                <a:cs typeface="Cambria Math" charset="0"/>
                              </a:rPr>
                              <m:t>𝑛</m:t>
                            </m:r>
                          </m:e>
                        </m:rad>
                      </m:den>
                    </m:f>
                  </m:oMath>
                </a14:m>
                <a:r>
                  <a:rPr lang="de-DE" dirty="0" smtClean="0"/>
                  <a:t>, gelten, d. h. </a:t>
                </a:r>
              </a:p>
              <a:p>
                <a:pPr marL="0" indent="0">
                  <a:buNone/>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de-DE" i="1">
                              <a:solidFill>
                                <a:schemeClr val="tx1"/>
                              </a:solidFill>
                              <a:latin typeface="Cambria Math" charset="0"/>
                            </a:rPr>
                            <m:t>h</m:t>
                          </m:r>
                        </m:e>
                        <m:sub>
                          <m:r>
                            <a:rPr lang="de-DE" i="1">
                              <a:solidFill>
                                <a:schemeClr val="tx1"/>
                              </a:solidFill>
                              <a:latin typeface="Cambria Math" charset="0"/>
                            </a:rPr>
                            <m:t>𝑛</m:t>
                          </m:r>
                        </m:sub>
                      </m:sSub>
                      <m:r>
                        <a:rPr lang="de-DE" i="1">
                          <a:solidFill>
                            <a:schemeClr val="tx1"/>
                          </a:solidFill>
                          <a:latin typeface="Cambria Math" panose="02040503050406030204" pitchFamily="18" charset="0"/>
                        </a:rPr>
                        <m:t>−</m:t>
                      </m:r>
                      <m:f>
                        <m:fPr>
                          <m:ctrlPr>
                            <a:rPr lang="de-DE" i="1">
                              <a:solidFill>
                                <a:schemeClr val="tx1"/>
                              </a:solidFill>
                              <a:latin typeface="Cambria Math" panose="02040503050406030204" pitchFamily="18" charset="0"/>
                            </a:rPr>
                          </m:ctrlPr>
                        </m:fPr>
                        <m:num>
                          <m:r>
                            <a:rPr lang="de-DE" i="1">
                              <a:solidFill>
                                <a:schemeClr val="tx1"/>
                              </a:solidFill>
                              <a:latin typeface="Cambria Math" panose="02040503050406030204" pitchFamily="18" charset="0"/>
                            </a:rPr>
                            <m:t>1</m:t>
                          </m:r>
                        </m:num>
                        <m:den>
                          <m:rad>
                            <m:radPr>
                              <m:degHide m:val="on"/>
                              <m:ctrlPr>
                                <a:rPr lang="de-DE" i="1">
                                  <a:solidFill>
                                    <a:schemeClr val="tx1"/>
                                  </a:solidFill>
                                  <a:latin typeface="Cambria Math" panose="02040503050406030204" pitchFamily="18" charset="0"/>
                                </a:rPr>
                              </m:ctrlPr>
                            </m:radPr>
                            <m:deg/>
                            <m:e>
                              <m:r>
                                <a:rPr lang="de-DE" i="1">
                                  <a:solidFill>
                                    <a:schemeClr val="tx1"/>
                                  </a:solidFill>
                                  <a:latin typeface="Cambria Math" panose="02040503050406030204" pitchFamily="18" charset="0"/>
                                </a:rPr>
                                <m:t>𝑛</m:t>
                              </m:r>
                            </m:e>
                          </m:rad>
                        </m:den>
                      </m:f>
                      <m:r>
                        <a:rPr lang="de-DE" i="1" dirty="0">
                          <a:latin typeface="Cambria Math" panose="02040503050406030204" pitchFamily="18" charset="0"/>
                        </a:rPr>
                        <m:t>≤</m:t>
                      </m:r>
                      <m:r>
                        <a:rPr lang="de-DE" b="0" i="1" dirty="0" smtClean="0">
                          <a:latin typeface="Cambria Math" charset="0"/>
                        </a:rPr>
                        <m:t>𝑝</m:t>
                      </m:r>
                      <m:r>
                        <a:rPr lang="de-DE" b="0" i="1" dirty="0" smtClean="0">
                          <a:latin typeface="Cambria Math" charset="0"/>
                          <a:ea typeface="Cambria Math" charset="0"/>
                          <a:cs typeface="Cambria Math" charset="0"/>
                        </a:rPr>
                        <m:t>≤</m:t>
                      </m:r>
                      <m:sSub>
                        <m:sSubPr>
                          <m:ctrlPr>
                            <a:rPr lang="en-US" i="1" smtClean="0">
                              <a:solidFill>
                                <a:schemeClr val="tx1"/>
                              </a:solidFill>
                              <a:latin typeface="Cambria Math" panose="02040503050406030204" pitchFamily="18" charset="0"/>
                            </a:rPr>
                          </m:ctrlPr>
                        </m:sSubPr>
                        <m:e>
                          <m:r>
                            <a:rPr lang="de-DE" i="1">
                              <a:solidFill>
                                <a:schemeClr val="tx1"/>
                              </a:solidFill>
                              <a:latin typeface="Cambria Math" charset="0"/>
                            </a:rPr>
                            <m:t>h</m:t>
                          </m:r>
                        </m:e>
                        <m:sub>
                          <m:r>
                            <a:rPr lang="de-DE" i="1">
                              <a:solidFill>
                                <a:schemeClr val="tx1"/>
                              </a:solidFill>
                              <a:latin typeface="Cambria Math" charset="0"/>
                            </a:rPr>
                            <m:t>𝑛</m:t>
                          </m:r>
                        </m:sub>
                      </m:sSub>
                      <m:r>
                        <a:rPr lang="de-DE" i="1">
                          <a:solidFill>
                            <a:schemeClr val="tx1"/>
                          </a:solidFill>
                          <a:latin typeface="Cambria Math" panose="02040503050406030204" pitchFamily="18" charset="0"/>
                        </a:rPr>
                        <m:t>+</m:t>
                      </m:r>
                      <m:f>
                        <m:fPr>
                          <m:ctrlPr>
                            <a:rPr lang="de-DE" i="1">
                              <a:solidFill>
                                <a:schemeClr val="tx1"/>
                              </a:solidFill>
                              <a:latin typeface="Cambria Math" panose="02040503050406030204" pitchFamily="18" charset="0"/>
                            </a:rPr>
                          </m:ctrlPr>
                        </m:fPr>
                        <m:num>
                          <m:r>
                            <a:rPr lang="de-DE" i="1">
                              <a:solidFill>
                                <a:schemeClr val="tx1"/>
                              </a:solidFill>
                              <a:latin typeface="Cambria Math" panose="02040503050406030204" pitchFamily="18" charset="0"/>
                            </a:rPr>
                            <m:t>1</m:t>
                          </m:r>
                        </m:num>
                        <m:den>
                          <m:rad>
                            <m:radPr>
                              <m:degHide m:val="on"/>
                              <m:ctrlPr>
                                <a:rPr lang="de-DE" i="1">
                                  <a:solidFill>
                                    <a:schemeClr val="tx1"/>
                                  </a:solidFill>
                                  <a:latin typeface="Cambria Math" panose="02040503050406030204" pitchFamily="18" charset="0"/>
                                </a:rPr>
                              </m:ctrlPr>
                            </m:radPr>
                            <m:deg/>
                            <m:e>
                              <m:r>
                                <a:rPr lang="de-DE" i="1">
                                  <a:solidFill>
                                    <a:schemeClr val="tx1"/>
                                  </a:solidFill>
                                  <a:latin typeface="Cambria Math" panose="02040503050406030204" pitchFamily="18" charset="0"/>
                                </a:rPr>
                                <m:t>𝑛</m:t>
                              </m:r>
                            </m:e>
                          </m:rad>
                        </m:den>
                      </m:f>
                    </m:oMath>
                  </m:oMathPara>
                </a14:m>
                <a:endParaRPr lang="de-DE" i="1" dirty="0" smtClean="0"/>
              </a:p>
              <a:p>
                <a:pPr marL="0" indent="0">
                  <a:buNone/>
                </a:pPr>
                <a:r>
                  <a:rPr lang="de-DE" dirty="0" smtClean="0"/>
                  <a:t>Da </a:t>
                </a:r>
                <a14:m>
                  <m:oMath xmlns:m="http://schemas.openxmlformats.org/officeDocument/2006/math">
                    <m:r>
                      <a:rPr lang="de-DE" i="1" dirty="0" smtClean="0">
                        <a:latin typeface="Cambria Math" panose="02040503050406030204" pitchFamily="18" charset="0"/>
                      </a:rPr>
                      <m:t>𝑝</m:t>
                    </m:r>
                  </m:oMath>
                </a14:m>
                <a:r>
                  <a:rPr lang="de-DE" dirty="0" smtClean="0"/>
                  <a:t> fest ist, wird hier </a:t>
                </a:r>
                <a:r>
                  <a:rPr lang="de-DE" b="1" dirty="0" smtClean="0"/>
                  <a:t>vor</a:t>
                </a:r>
                <a:r>
                  <a:rPr lang="de-DE" dirty="0" smtClean="0"/>
                  <a:t> Durchführung des </a:t>
                </a:r>
                <a14:m>
                  <m:oMath xmlns:m="http://schemas.openxmlformats.org/officeDocument/2006/math">
                    <m:r>
                      <a:rPr lang="de-DE" i="1" dirty="0" smtClean="0">
                        <a:latin typeface="Cambria Math" panose="02040503050406030204" pitchFamily="18" charset="0"/>
                      </a:rPr>
                      <m:t>𝑛</m:t>
                    </m:r>
                  </m:oMath>
                </a14:m>
                <a:r>
                  <a:rPr lang="de-DE" dirty="0" smtClean="0"/>
                  <a:t>-stufigen Zufallsversuches die Prognose gemacht: Das Intervall </a:t>
                </a:r>
                <a14:m>
                  <m:oMath xmlns:m="http://schemas.openxmlformats.org/officeDocument/2006/math">
                    <m:d>
                      <m:dPr>
                        <m:begChr m:val="["/>
                        <m:endChr m:val="]"/>
                        <m:ctrlPr>
                          <a:rPr lang="de-DE" i="1" smtClean="0">
                            <a:solidFill>
                              <a:schemeClr val="tx1"/>
                            </a:solidFill>
                            <a:latin typeface="Cambria Math" panose="02040503050406030204" pitchFamily="18" charset="0"/>
                          </a:rPr>
                        </m:ctrlPr>
                      </m:dPr>
                      <m:e>
                        <m:sSub>
                          <m:sSubPr>
                            <m:ctrlPr>
                              <a:rPr lang="en-US" i="1">
                                <a:solidFill>
                                  <a:schemeClr val="tx1"/>
                                </a:solidFill>
                                <a:latin typeface="Cambria Math" panose="02040503050406030204" pitchFamily="18" charset="0"/>
                              </a:rPr>
                            </m:ctrlPr>
                          </m:sSubPr>
                          <m:e>
                            <m:r>
                              <a:rPr lang="de-DE" i="1">
                                <a:solidFill>
                                  <a:schemeClr val="tx1"/>
                                </a:solidFill>
                                <a:latin typeface="Cambria Math" charset="0"/>
                              </a:rPr>
                              <m:t>h</m:t>
                            </m:r>
                          </m:e>
                          <m:sub>
                            <m:r>
                              <a:rPr lang="de-DE" i="1">
                                <a:solidFill>
                                  <a:schemeClr val="tx1"/>
                                </a:solidFill>
                                <a:latin typeface="Cambria Math" charset="0"/>
                              </a:rPr>
                              <m:t>𝑛</m:t>
                            </m:r>
                          </m:sub>
                        </m:sSub>
                        <m:r>
                          <a:rPr lang="de-DE" i="1">
                            <a:solidFill>
                              <a:schemeClr val="tx1"/>
                            </a:solidFill>
                            <a:latin typeface="Cambria Math" panose="02040503050406030204" pitchFamily="18" charset="0"/>
                          </a:rPr>
                          <m:t>−</m:t>
                        </m:r>
                        <m:f>
                          <m:fPr>
                            <m:ctrlPr>
                              <a:rPr lang="de-DE" i="1">
                                <a:solidFill>
                                  <a:schemeClr val="tx1"/>
                                </a:solidFill>
                                <a:latin typeface="Cambria Math" panose="02040503050406030204" pitchFamily="18" charset="0"/>
                              </a:rPr>
                            </m:ctrlPr>
                          </m:fPr>
                          <m:num>
                            <m:r>
                              <a:rPr lang="de-DE" i="1">
                                <a:solidFill>
                                  <a:schemeClr val="tx1"/>
                                </a:solidFill>
                                <a:latin typeface="Cambria Math" panose="02040503050406030204" pitchFamily="18" charset="0"/>
                              </a:rPr>
                              <m:t>1</m:t>
                            </m:r>
                          </m:num>
                          <m:den>
                            <m:rad>
                              <m:radPr>
                                <m:degHide m:val="on"/>
                                <m:ctrlPr>
                                  <a:rPr lang="de-DE" i="1">
                                    <a:solidFill>
                                      <a:schemeClr val="tx1"/>
                                    </a:solidFill>
                                    <a:latin typeface="Cambria Math" panose="02040503050406030204" pitchFamily="18" charset="0"/>
                                  </a:rPr>
                                </m:ctrlPr>
                              </m:radPr>
                              <m:deg/>
                              <m:e>
                                <m:r>
                                  <a:rPr lang="de-DE" i="1">
                                    <a:solidFill>
                                      <a:schemeClr val="tx1"/>
                                    </a:solidFill>
                                    <a:latin typeface="Cambria Math" panose="02040503050406030204" pitchFamily="18" charset="0"/>
                                  </a:rPr>
                                  <m:t>𝑛</m:t>
                                </m:r>
                              </m:e>
                            </m:rad>
                          </m:den>
                        </m:f>
                        <m:r>
                          <a:rPr lang="de-DE"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de-DE" i="1">
                                <a:solidFill>
                                  <a:schemeClr val="tx1"/>
                                </a:solidFill>
                                <a:latin typeface="Cambria Math" charset="0"/>
                              </a:rPr>
                              <m:t>h</m:t>
                            </m:r>
                          </m:e>
                          <m:sub>
                            <m:r>
                              <a:rPr lang="de-DE" i="1">
                                <a:solidFill>
                                  <a:schemeClr val="tx1"/>
                                </a:solidFill>
                                <a:latin typeface="Cambria Math" charset="0"/>
                              </a:rPr>
                              <m:t>𝑛</m:t>
                            </m:r>
                          </m:sub>
                        </m:sSub>
                        <m:r>
                          <a:rPr lang="de-DE" i="1">
                            <a:solidFill>
                              <a:schemeClr val="tx1"/>
                            </a:solidFill>
                            <a:latin typeface="Cambria Math" panose="02040503050406030204" pitchFamily="18" charset="0"/>
                          </a:rPr>
                          <m:t>+</m:t>
                        </m:r>
                        <m:f>
                          <m:fPr>
                            <m:ctrlPr>
                              <a:rPr lang="de-DE" i="1">
                                <a:solidFill>
                                  <a:schemeClr val="tx1"/>
                                </a:solidFill>
                                <a:latin typeface="Cambria Math" panose="02040503050406030204" pitchFamily="18" charset="0"/>
                              </a:rPr>
                            </m:ctrlPr>
                          </m:fPr>
                          <m:num>
                            <m:r>
                              <a:rPr lang="de-DE" i="1">
                                <a:solidFill>
                                  <a:schemeClr val="tx1"/>
                                </a:solidFill>
                                <a:latin typeface="Cambria Math" panose="02040503050406030204" pitchFamily="18" charset="0"/>
                              </a:rPr>
                              <m:t>1</m:t>
                            </m:r>
                          </m:num>
                          <m:den>
                            <m:rad>
                              <m:radPr>
                                <m:degHide m:val="on"/>
                                <m:ctrlPr>
                                  <a:rPr lang="de-DE" i="1">
                                    <a:solidFill>
                                      <a:schemeClr val="tx1"/>
                                    </a:solidFill>
                                    <a:latin typeface="Cambria Math" panose="02040503050406030204" pitchFamily="18" charset="0"/>
                                  </a:rPr>
                                </m:ctrlPr>
                              </m:radPr>
                              <m:deg/>
                              <m:e>
                                <m:r>
                                  <a:rPr lang="de-DE" i="1">
                                    <a:solidFill>
                                      <a:schemeClr val="tx1"/>
                                    </a:solidFill>
                                    <a:latin typeface="Cambria Math" panose="02040503050406030204" pitchFamily="18" charset="0"/>
                                  </a:rPr>
                                  <m:t>𝑛</m:t>
                                </m:r>
                              </m:e>
                            </m:rad>
                          </m:den>
                        </m:f>
                      </m:e>
                    </m:d>
                  </m:oMath>
                </a14:m>
                <a:r>
                  <a:rPr lang="de-DE" i="1" dirty="0" smtClean="0"/>
                  <a:t> </a:t>
                </a:r>
                <a:r>
                  <a:rPr lang="de-DE" dirty="0" smtClean="0"/>
                  <a:t>wird mit 95 % so ausfallen, dass es das unbekannte, aber feste </a:t>
                </a:r>
                <a14:m>
                  <m:oMath xmlns:m="http://schemas.openxmlformats.org/officeDocument/2006/math">
                    <m:r>
                      <a:rPr lang="de-DE" i="1" dirty="0" smtClean="0">
                        <a:latin typeface="Cambria Math" panose="02040503050406030204" pitchFamily="18" charset="0"/>
                      </a:rPr>
                      <m:t>𝑝</m:t>
                    </m:r>
                  </m:oMath>
                </a14:m>
                <a:r>
                  <a:rPr lang="de-DE" dirty="0" smtClean="0"/>
                  <a:t> enthält.</a:t>
                </a:r>
              </a:p>
              <a:p>
                <a:endParaRPr lang="de-DE" i="1"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8249" r="-941"/>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Sicherheit beim Schätzen von Wahrscheinlichkeiten</a:t>
            </a:r>
            <a:endParaRPr lang="de-DE" dirty="0"/>
          </a:p>
        </p:txBody>
      </p:sp>
    </p:spTree>
    <p:extLst>
      <p:ext uri="{BB962C8B-B14F-4D97-AF65-F5344CB8AC3E}">
        <p14:creationId xmlns:p14="http://schemas.microsoft.com/office/powerpoint/2010/main" val="366382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normAutofit fontScale="92500" lnSpcReduction="20000"/>
              </a:bodyPr>
              <a:lstStyle/>
              <a:p>
                <a:pPr marL="0" indent="0">
                  <a:buNone/>
                </a:pPr>
                <a:r>
                  <a:rPr lang="de-DE" dirty="0" smtClean="0"/>
                  <a:t>2. </a:t>
                </a:r>
                <a:r>
                  <a:rPr lang="de-DE" dirty="0"/>
                  <a:t>Betrachtung </a:t>
                </a:r>
                <a:r>
                  <a:rPr lang="de-DE" b="1" u="sng" dirty="0" smtClean="0"/>
                  <a:t>nach</a:t>
                </a:r>
                <a:r>
                  <a:rPr lang="de-DE" dirty="0" smtClean="0"/>
                  <a:t> Durchführung </a:t>
                </a:r>
                <a:r>
                  <a:rPr lang="de-DE" dirty="0"/>
                  <a:t>des </a:t>
                </a:r>
                <a:r>
                  <a:rPr lang="de-DE" dirty="0" smtClean="0"/>
                  <a:t>Zufallsversuches</a:t>
                </a:r>
              </a:p>
              <a:p>
                <a:pPr marL="0" indent="0">
                  <a:buNone/>
                </a:pPr>
                <a:r>
                  <a:rPr lang="de-DE" dirty="0" smtClean="0"/>
                  <a:t>Wir beobachten </a:t>
                </a:r>
                <a14:m>
                  <m:oMath xmlns:m="http://schemas.openxmlformats.org/officeDocument/2006/math">
                    <m:r>
                      <a:rPr lang="de-DE" i="1" dirty="0">
                        <a:latin typeface="Cambria Math" panose="02040503050406030204" pitchFamily="18" charset="0"/>
                      </a:rPr>
                      <m:t>h</m:t>
                    </m:r>
                    <m:r>
                      <a:rPr lang="de-DE" i="1" baseline="-25000" dirty="0">
                        <a:latin typeface="Cambria Math" panose="02040503050406030204" pitchFamily="18" charset="0"/>
                      </a:rPr>
                      <m:t>100 </m:t>
                    </m:r>
                    <m:r>
                      <a:rPr lang="de-DE" i="1" dirty="0">
                        <a:latin typeface="Cambria Math" panose="02040503050406030204" pitchFamily="18" charset="0"/>
                      </a:rPr>
                      <m:t>= 0,52</m:t>
                    </m:r>
                  </m:oMath>
                </a14:m>
                <a:endParaRPr lang="de-DE" dirty="0" smtClean="0"/>
              </a:p>
              <a:p>
                <a:pPr marL="0" indent="0">
                  <a:buNone/>
                </a:pPr>
                <a:r>
                  <a:rPr lang="de-DE" dirty="0" smtClean="0"/>
                  <a:t>Dann ist </a:t>
                </a:r>
                <a14:m>
                  <m:oMath xmlns:m="http://schemas.openxmlformats.org/officeDocument/2006/math">
                    <m:d>
                      <m:dPr>
                        <m:begChr m:val="["/>
                        <m:endChr m:val="]"/>
                        <m:ctrlPr>
                          <a:rPr lang="de-DE" i="1">
                            <a:latin typeface="Cambria Math" panose="02040503050406030204" pitchFamily="18" charset="0"/>
                          </a:rPr>
                        </m:ctrlPr>
                      </m:dPr>
                      <m:e>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r>
                          <a:rPr lang="de-DE" i="1">
                            <a:latin typeface="Cambria Math" panose="02040503050406030204" pitchFamily="18" charset="0"/>
                          </a:rPr>
                          <m:t>;</m:t>
                        </m:r>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e>
                    </m:d>
                  </m:oMath>
                </a14:m>
                <a:r>
                  <a:rPr lang="de-DE" dirty="0" smtClean="0"/>
                  <a:t> = </a:t>
                </a:r>
                <a14:m>
                  <m:oMath xmlns:m="http://schemas.openxmlformats.org/officeDocument/2006/math">
                    <m:r>
                      <a:rPr lang="de-DE" i="1" dirty="0" smtClean="0">
                        <a:solidFill>
                          <a:schemeClr val="tx1"/>
                        </a:solidFill>
                        <a:latin typeface="Cambria Math" panose="02040503050406030204" pitchFamily="18" charset="0"/>
                      </a:rPr>
                      <m:t>[0,42;0,62]</m:t>
                    </m:r>
                  </m:oMath>
                </a14:m>
                <a:r>
                  <a:rPr lang="de-DE" dirty="0">
                    <a:solidFill>
                      <a:schemeClr val="tx1"/>
                    </a:solidFill>
                  </a:rPr>
                  <a:t> </a:t>
                </a:r>
                <a:endParaRPr lang="de-DE" dirty="0" smtClean="0">
                  <a:solidFill>
                    <a:schemeClr val="tx1"/>
                  </a:solidFill>
                </a:endParaRPr>
              </a:p>
              <a:p>
                <a:pPr marL="0" indent="0">
                  <a:buNone/>
                </a:pPr>
                <a:r>
                  <a:rPr lang="de-DE" dirty="0" smtClean="0"/>
                  <a:t>Das unbekannte </a:t>
                </a:r>
                <a14:m>
                  <m:oMath xmlns:m="http://schemas.openxmlformats.org/officeDocument/2006/math">
                    <m:r>
                      <a:rPr lang="de-DE" i="1" dirty="0" smtClean="0">
                        <a:latin typeface="Cambria Math" panose="02040503050406030204" pitchFamily="18" charset="0"/>
                      </a:rPr>
                      <m:t>𝑝</m:t>
                    </m:r>
                  </m:oMath>
                </a14:m>
                <a:r>
                  <a:rPr lang="de-DE" dirty="0" smtClean="0"/>
                  <a:t> liegt in diesem Intervall </a:t>
                </a:r>
                <a14:m>
                  <m:oMath xmlns:m="http://schemas.openxmlformats.org/officeDocument/2006/math">
                    <m:r>
                      <a:rPr lang="de-DE" i="1" dirty="0">
                        <a:latin typeface="Cambria Math" panose="02040503050406030204" pitchFamily="18" charset="0"/>
                      </a:rPr>
                      <m:t>[0,42;0,62]</m:t>
                    </m:r>
                  </m:oMath>
                </a14:m>
                <a:r>
                  <a:rPr lang="de-DE" dirty="0"/>
                  <a:t> </a:t>
                </a:r>
                <a:r>
                  <a:rPr lang="de-DE" dirty="0" smtClean="0"/>
                  <a:t>oder nicht. Wir werden es nie wissen.</a:t>
                </a:r>
              </a:p>
              <a:p>
                <a:pPr marL="0" indent="0">
                  <a:buNone/>
                </a:pPr>
                <a:r>
                  <a:rPr lang="de-DE" dirty="0" smtClean="0"/>
                  <a:t>3. Interpretation der Sicherheitswahrscheinlichkeit </a:t>
                </a:r>
              </a:p>
              <a:p>
                <a:pPr marL="0" indent="0">
                  <a:buNone/>
                </a:pPr>
                <a:r>
                  <a:rPr lang="de-DE" dirty="0" smtClean="0"/>
                  <a:t>Aber: Wenn wir bei </a:t>
                </a:r>
                <a14:m>
                  <m:oMath xmlns:m="http://schemas.openxmlformats.org/officeDocument/2006/math">
                    <m:r>
                      <a:rPr lang="de-DE" i="1" dirty="0" smtClean="0">
                        <a:latin typeface="Cambria Math" panose="02040503050406030204" pitchFamily="18" charset="0"/>
                      </a:rPr>
                      <m:t>𝑛</m:t>
                    </m:r>
                  </m:oMath>
                </a14:m>
                <a:r>
                  <a:rPr lang="de-DE" dirty="0" smtClean="0"/>
                  <a:t>-stufigen Zufallsversuchen den Auswertungsplan machen</a:t>
                </a:r>
              </a:p>
              <a:p>
                <a:pPr marL="0" indent="0">
                  <a:buNone/>
                </a:pPr>
                <a:r>
                  <a:rPr lang="de-DE" dirty="0" smtClean="0"/>
                  <a:t>Beobachte </a:t>
                </a:r>
                <a14:m>
                  <m:oMath xmlns:m="http://schemas.openxmlformats.org/officeDocument/2006/math">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b="0" i="0" smtClean="0">
                        <a:latin typeface="Cambria Math" panose="02040503050406030204" pitchFamily="18" charset="0"/>
                      </a:rPr>
                      <m:t>,</m:t>
                    </m:r>
                  </m:oMath>
                </a14:m>
                <a:endParaRPr lang="de-DE" dirty="0" smtClean="0"/>
              </a:p>
              <a:p>
                <a:pPr marL="0" indent="0">
                  <a:buNone/>
                </a:pPr>
                <a:r>
                  <a:rPr lang="de-DE" dirty="0" smtClean="0"/>
                  <a:t>berechne </a:t>
                </a:r>
                <a14:m>
                  <m:oMath xmlns:m="http://schemas.openxmlformats.org/officeDocument/2006/math">
                    <m:d>
                      <m:dPr>
                        <m:begChr m:val="["/>
                        <m:endChr m:val="]"/>
                        <m:ctrlPr>
                          <a:rPr lang="de-DE" i="1">
                            <a:latin typeface="Cambria Math" panose="02040503050406030204" pitchFamily="18" charset="0"/>
                          </a:rPr>
                        </m:ctrlPr>
                      </m:dPr>
                      <m:e>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r>
                          <a:rPr lang="de-DE" i="1">
                            <a:latin typeface="Cambria Math" panose="02040503050406030204" pitchFamily="18" charset="0"/>
                          </a:rPr>
                          <m:t>;</m:t>
                        </m:r>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e>
                    </m:d>
                  </m:oMath>
                </a14:m>
                <a:r>
                  <a:rPr lang="de-DE" dirty="0" smtClean="0"/>
                  <a:t>,</a:t>
                </a:r>
              </a:p>
              <a:p>
                <a:pPr marL="0" indent="0">
                  <a:buNone/>
                </a:pPr>
                <a:r>
                  <a:rPr lang="de-DE" dirty="0" smtClean="0"/>
                  <a:t>behaupte </a:t>
                </a:r>
                <a14:m>
                  <m:oMath xmlns:m="http://schemas.openxmlformats.org/officeDocument/2006/math">
                    <m:d>
                      <m:dPr>
                        <m:begChr m:val="["/>
                        <m:endChr m:val="]"/>
                        <m:ctrlPr>
                          <a:rPr lang="de-DE" i="1">
                            <a:latin typeface="Cambria Math" panose="02040503050406030204" pitchFamily="18" charset="0"/>
                          </a:rPr>
                        </m:ctrlPr>
                      </m:dPr>
                      <m:e>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r>
                          <a:rPr lang="de-DE" i="1">
                            <a:latin typeface="Cambria Math" panose="02040503050406030204" pitchFamily="18" charset="0"/>
                          </a:rPr>
                          <m:t>;</m:t>
                        </m:r>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e>
                    </m:d>
                  </m:oMath>
                </a14:m>
                <a:r>
                  <a:rPr lang="de-DE" dirty="0" smtClean="0"/>
                  <a:t> enthält </a:t>
                </a:r>
                <a14:m>
                  <m:oMath xmlns:m="http://schemas.openxmlformats.org/officeDocument/2006/math">
                    <m:r>
                      <a:rPr lang="de-DE" i="1" dirty="0" smtClean="0">
                        <a:latin typeface="Cambria Math" panose="02040503050406030204" pitchFamily="18" charset="0"/>
                      </a:rPr>
                      <m:t>𝑝</m:t>
                    </m:r>
                    <m:r>
                      <a:rPr lang="de-DE" b="0" i="0" dirty="0" smtClean="0">
                        <a:latin typeface="Cambria Math" panose="02040503050406030204" pitchFamily="18" charset="0"/>
                      </a:rPr>
                      <m:t>,</m:t>
                    </m:r>
                  </m:oMath>
                </a14:m>
                <a:endParaRPr lang="de-DE" dirty="0" smtClean="0"/>
              </a:p>
              <a:p>
                <a:pPr marL="0" indent="0">
                  <a:buNone/>
                </a:pPr>
                <a:r>
                  <a:rPr lang="de-DE" dirty="0"/>
                  <a:t>d</a:t>
                </a:r>
                <a:r>
                  <a:rPr lang="de-DE" dirty="0" smtClean="0"/>
                  <a:t>ann macht man in 95 % der Anwendungen dieses Auswertungsplans eine richtige Aussage. </a:t>
                </a:r>
              </a:p>
              <a:p>
                <a:pPr marL="0" indent="0">
                  <a:buNone/>
                </a:pPr>
                <a:r>
                  <a:rPr lang="de-DE" dirty="0" smtClean="0"/>
                  <a:t>Das meint „Der Schluss </a:t>
                </a:r>
                <a14:m>
                  <m:oMath xmlns:m="http://schemas.openxmlformats.org/officeDocument/2006/math">
                    <m:d>
                      <m:dPr>
                        <m:begChr m:val="["/>
                        <m:endChr m:val="]"/>
                        <m:ctrlPr>
                          <a:rPr lang="de-DE" i="1">
                            <a:latin typeface="Cambria Math" panose="02040503050406030204" pitchFamily="18" charset="0"/>
                          </a:rPr>
                        </m:ctrlPr>
                      </m:dPr>
                      <m:e>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r>
                          <a:rPr lang="de-DE" i="1">
                            <a:latin typeface="Cambria Math" panose="02040503050406030204" pitchFamily="18" charset="0"/>
                          </a:rPr>
                          <m:t>;</m:t>
                        </m:r>
                        <m:sSub>
                          <m:sSubPr>
                            <m:ctrlPr>
                              <a:rPr lang="en-US" i="1">
                                <a:latin typeface="Cambria Math" panose="02040503050406030204" pitchFamily="18" charset="0"/>
                              </a:rPr>
                            </m:ctrlPr>
                          </m:sSubPr>
                          <m:e>
                            <m:r>
                              <a:rPr lang="de-DE" i="1">
                                <a:latin typeface="Cambria Math" charset="0"/>
                              </a:rPr>
                              <m:t>h</m:t>
                            </m:r>
                          </m:e>
                          <m:sub>
                            <m:r>
                              <a:rPr lang="de-DE" i="1">
                                <a:latin typeface="Cambria Math" charset="0"/>
                              </a:rPr>
                              <m:t>𝑛</m:t>
                            </m:r>
                          </m:sub>
                        </m:sSub>
                        <m:r>
                          <a:rPr lang="de-DE" i="1">
                            <a:latin typeface="Cambria Math" panose="02040503050406030204" pitchFamily="18" charset="0"/>
                          </a:rPr>
                          <m:t>+</m:t>
                        </m:r>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e>
                    </m:d>
                  </m:oMath>
                </a14:m>
                <a:r>
                  <a:rPr lang="de-DE" dirty="0"/>
                  <a:t> enthält </a:t>
                </a:r>
                <a14:m>
                  <m:oMath xmlns:m="http://schemas.openxmlformats.org/officeDocument/2006/math">
                    <m:r>
                      <a:rPr lang="de-DE" i="1" dirty="0" smtClean="0">
                        <a:latin typeface="Cambria Math" panose="02040503050406030204" pitchFamily="18" charset="0"/>
                      </a:rPr>
                      <m:t>𝑝</m:t>
                    </m:r>
                  </m:oMath>
                </a14:m>
                <a:r>
                  <a:rPr lang="de-DE" dirty="0" smtClean="0"/>
                  <a:t>“ kann mit einer Sicherheit von 95 % gezogen werden.</a:t>
                </a: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24" t="-2373" r="-724" b="-1017"/>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a:t>Sicherheit beim Schätzen von </a:t>
            </a:r>
            <a:r>
              <a:rPr lang="de-DE" dirty="0" smtClean="0"/>
              <a:t>Wahrscheinlichkeiten</a:t>
            </a:r>
            <a:endParaRPr lang="de-DE" dirty="0"/>
          </a:p>
        </p:txBody>
      </p:sp>
      <p:sp>
        <p:nvSpPr>
          <p:cNvPr id="5" name="Textplatzhalter 9"/>
          <p:cNvSpPr>
            <a:spLocks noGrp="1"/>
          </p:cNvSpPr>
          <p:nvPr>
            <p:ph type="body" sz="quarter" idx="4294967295" hasCustomPrompt="1"/>
          </p:nvPr>
        </p:nvSpPr>
        <p:spPr>
          <a:xfrm>
            <a:off x="3843338" y="92075"/>
            <a:ext cx="5300662" cy="142875"/>
          </a:xfrm>
          <a:prstGeom prst="rect">
            <a:avLst/>
          </a:prstGeom>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p:spTree>
    <p:extLst>
      <p:ext uri="{BB962C8B-B14F-4D97-AF65-F5344CB8AC3E}">
        <p14:creationId xmlns:p14="http://schemas.microsoft.com/office/powerpoint/2010/main" val="8132822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b="1" dirty="0">
                <a:latin typeface="Calibri" panose="020F0502020204030204" pitchFamily="34" charset="0"/>
                <a:cs typeface="Calibri" panose="020F0502020204030204" pitchFamily="34" charset="0"/>
              </a:rPr>
              <a:t>Faustregeln für die Größe des Schätzbereichs</a:t>
            </a:r>
            <a:endParaRPr lang="de-DE" dirty="0">
              <a:latin typeface="Calibri" panose="020F0502020204030204" pitchFamily="34" charset="0"/>
              <a:cs typeface="Calibri" panose="020F0502020204030204" pitchFamily="34" charset="0"/>
            </a:endParaRPr>
          </a:p>
        </p:txBody>
      </p:sp>
      <p:sp>
        <p:nvSpPr>
          <p:cNvPr id="7" name="Textplatzhalter 9"/>
          <p:cNvSpPr>
            <a:spLocks noGrp="1"/>
          </p:cNvSpPr>
          <p:nvPr>
            <p:ph idx="1"/>
          </p:nvPr>
        </p:nvSpPr>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mc:AlternateContent xmlns:mc="http://schemas.openxmlformats.org/markup-compatibility/2006" xmlns:a14="http://schemas.microsoft.com/office/drawing/2010/main">
        <mc:Choice Requires="a14">
          <p:graphicFrame>
            <p:nvGraphicFramePr>
              <p:cNvPr id="3" name="Tabelle 2"/>
              <p:cNvGraphicFramePr>
                <a:graphicFrameLocks noGrp="1"/>
              </p:cNvGraphicFramePr>
              <p:nvPr>
                <p:extLst>
                  <p:ext uri="{D42A27DB-BD31-4B8C-83A1-F6EECF244321}">
                    <p14:modId xmlns:p14="http://schemas.microsoft.com/office/powerpoint/2010/main" val="1520905721"/>
                  </p:ext>
                </p:extLst>
              </p:nvPr>
            </p:nvGraphicFramePr>
            <p:xfrm>
              <a:off x="375692" y="1772816"/>
              <a:ext cx="8515944" cy="3013261"/>
            </p:xfrm>
            <a:graphic>
              <a:graphicData uri="http://schemas.openxmlformats.org/drawingml/2006/table">
                <a:tbl>
                  <a:tblPr firstRow="1" bandRow="1">
                    <a:tableStyleId>{5C22544A-7EE6-4342-B048-85BDC9FD1C3A}</a:tableStyleId>
                  </a:tblPr>
                  <a:tblGrid>
                    <a:gridCol w="1780606">
                      <a:extLst>
                        <a:ext uri="{9D8B030D-6E8A-4147-A177-3AD203B41FA5}">
                          <a16:colId xmlns:a16="http://schemas.microsoft.com/office/drawing/2014/main" val="2288051535"/>
                        </a:ext>
                      </a:extLst>
                    </a:gridCol>
                    <a:gridCol w="3367669">
                      <a:extLst>
                        <a:ext uri="{9D8B030D-6E8A-4147-A177-3AD203B41FA5}">
                          <a16:colId xmlns:a16="http://schemas.microsoft.com/office/drawing/2014/main" val="1247823295"/>
                        </a:ext>
                      </a:extLst>
                    </a:gridCol>
                    <a:gridCol w="3367669">
                      <a:extLst>
                        <a:ext uri="{9D8B030D-6E8A-4147-A177-3AD203B41FA5}">
                          <a16:colId xmlns:a16="http://schemas.microsoft.com/office/drawing/2014/main" val="1290290054"/>
                        </a:ext>
                      </a:extLst>
                    </a:gridCol>
                  </a:tblGrid>
                  <a:tr h="1077333">
                    <a:tc>
                      <a:txBody>
                        <a:bodyPr/>
                        <a:lstStyle/>
                        <a:p>
                          <a:pPr algn="ctr"/>
                          <a:r>
                            <a:rPr lang="de-DE" sz="2000" dirty="0">
                              <a:latin typeface="Calibri" panose="020F0502020204030204" pitchFamily="34" charset="0"/>
                              <a:cs typeface="Calibri" panose="020F0502020204030204" pitchFamily="34" charset="0"/>
                            </a:rPr>
                            <a:t>Stichproben- umfang </a:t>
                          </a:r>
                          <a:r>
                            <a:rPr lang="de-DE" sz="2000" i="1" dirty="0">
                              <a:latin typeface="Calibri" panose="020F0502020204030204" pitchFamily="34" charset="0"/>
                              <a:cs typeface="Calibri" panose="020F0502020204030204" pitchFamily="34" charset="0"/>
                            </a:rPr>
                            <a:t>n</a:t>
                          </a:r>
                        </a:p>
                      </a:txBody>
                      <a:tcPr>
                        <a:solidFill>
                          <a:schemeClr val="accent1"/>
                        </a:solidFill>
                      </a:tcPr>
                    </a:tc>
                    <a:tc>
                      <a:txBody>
                        <a:bodyPr/>
                        <a:lstStyle/>
                        <a:p>
                          <a:pPr algn="ctr"/>
                          <a:r>
                            <a:rPr lang="de-DE" sz="2000" dirty="0" smtClean="0">
                              <a:latin typeface="Calibri" panose="020F0502020204030204" pitchFamily="34" charset="0"/>
                              <a:cs typeface="Calibri" panose="020F0502020204030204" pitchFamily="34" charset="0"/>
                            </a:rPr>
                            <a:t>95 %-</a:t>
                          </a:r>
                          <a:r>
                            <a:rPr lang="de-DE" sz="2000" dirty="0">
                              <a:latin typeface="Calibri" panose="020F0502020204030204" pitchFamily="34" charset="0"/>
                              <a:cs typeface="Calibri" panose="020F0502020204030204" pitchFamily="34" charset="0"/>
                            </a:rPr>
                            <a:t>Schätzbereich</a:t>
                          </a:r>
                        </a:p>
                        <a:p>
                          <a:pPr algn="ctr"/>
                          <a14:m>
                            <m:oMathPara xmlns:m="http://schemas.openxmlformats.org/officeDocument/2006/math">
                              <m:oMathParaPr>
                                <m:jc m:val="centerGroup"/>
                              </m:oMathParaPr>
                              <m:oMath xmlns:m="http://schemas.openxmlformats.org/officeDocument/2006/math">
                                <m:d>
                                  <m:dPr>
                                    <m:begChr m:val="["/>
                                    <m:endChr m:val="]"/>
                                    <m:ctrlPr>
                                      <a:rPr lang="de-DE" sz="1100" i="1" smtClean="0">
                                        <a:latin typeface="Cambria Math" panose="02040503050406030204" pitchFamily="18" charset="0"/>
                                      </a:rPr>
                                    </m:ctrlPr>
                                  </m:dPr>
                                  <m:e>
                                    <m:sSub>
                                      <m:sSubPr>
                                        <m:ctrlPr>
                                          <a:rPr lang="en-US" sz="1400" i="1" smtClean="0">
                                            <a:solidFill>
                                              <a:schemeClr val="bg1"/>
                                            </a:solidFill>
                                            <a:latin typeface="Cambria Math" panose="02040503050406030204" pitchFamily="18" charset="0"/>
                                          </a:rPr>
                                        </m:ctrlPr>
                                      </m:sSubPr>
                                      <m:e>
                                        <m:r>
                                          <a:rPr lang="de-DE" sz="1400" b="0" i="1" smtClean="0">
                                            <a:solidFill>
                                              <a:schemeClr val="bg1"/>
                                            </a:solidFill>
                                            <a:latin typeface="Cambria Math" charset="0"/>
                                          </a:rPr>
                                          <m:t>h</m:t>
                                        </m:r>
                                      </m:e>
                                      <m:sub>
                                        <m:r>
                                          <a:rPr lang="de-DE" sz="1400" b="0" i="1" smtClean="0">
                                            <a:solidFill>
                                              <a:schemeClr val="bg1"/>
                                            </a:solidFill>
                                            <a:latin typeface="Cambria Math" charset="0"/>
                                          </a:rPr>
                                          <m:t>𝑛</m:t>
                                        </m:r>
                                      </m:sub>
                                    </m:sSub>
                                    <m:r>
                                      <a:rPr lang="de-DE" sz="1100" b="0" i="1" smtClean="0">
                                        <a:latin typeface="Cambria Math" panose="02040503050406030204" pitchFamily="18" charset="0"/>
                                      </a:rPr>
                                      <m:t>−</m:t>
                                    </m:r>
                                    <m:f>
                                      <m:fPr>
                                        <m:ctrlPr>
                                          <a:rPr lang="de-DE" sz="1100" b="0" i="1" smtClean="0">
                                            <a:latin typeface="Cambria Math" panose="02040503050406030204" pitchFamily="18" charset="0"/>
                                          </a:rPr>
                                        </m:ctrlPr>
                                      </m:fPr>
                                      <m:num>
                                        <m:r>
                                          <a:rPr lang="de-DE" sz="1100" b="0" i="1" smtClean="0">
                                            <a:latin typeface="Cambria Math" panose="02040503050406030204" pitchFamily="18" charset="0"/>
                                          </a:rPr>
                                          <m:t>1</m:t>
                                        </m:r>
                                      </m:num>
                                      <m:den>
                                        <m:rad>
                                          <m:radPr>
                                            <m:degHide m:val="on"/>
                                            <m:ctrlPr>
                                              <a:rPr lang="de-DE" sz="1100" b="0" i="1" smtClean="0">
                                                <a:latin typeface="Cambria Math" panose="02040503050406030204" pitchFamily="18" charset="0"/>
                                              </a:rPr>
                                            </m:ctrlPr>
                                          </m:radPr>
                                          <m:deg/>
                                          <m:e>
                                            <m:r>
                                              <a:rPr lang="de-DE" sz="1100" b="0" i="1" smtClean="0">
                                                <a:latin typeface="Cambria Math" panose="02040503050406030204" pitchFamily="18" charset="0"/>
                                              </a:rPr>
                                              <m:t>𝑛</m:t>
                                            </m:r>
                                          </m:e>
                                        </m:rad>
                                      </m:den>
                                    </m:f>
                                    <m:r>
                                      <a:rPr lang="de-DE" sz="1100" b="0" i="1" smtClean="0">
                                        <a:latin typeface="Cambria Math" panose="02040503050406030204" pitchFamily="18" charset="0"/>
                                      </a:rPr>
                                      <m:t>;</m:t>
                                    </m:r>
                                    <m:sSub>
                                      <m:sSubPr>
                                        <m:ctrlPr>
                                          <a:rPr lang="en-US" sz="1400" i="1" smtClean="0">
                                            <a:solidFill>
                                              <a:schemeClr val="bg1"/>
                                            </a:solidFill>
                                            <a:latin typeface="Cambria Math" panose="02040503050406030204" pitchFamily="18" charset="0"/>
                                          </a:rPr>
                                        </m:ctrlPr>
                                      </m:sSubPr>
                                      <m:e>
                                        <m:r>
                                          <a:rPr lang="de-DE" sz="1400" b="0" i="1" smtClean="0">
                                            <a:solidFill>
                                              <a:schemeClr val="bg1"/>
                                            </a:solidFill>
                                            <a:latin typeface="Cambria Math" charset="0"/>
                                          </a:rPr>
                                          <m:t>h</m:t>
                                        </m:r>
                                      </m:e>
                                      <m:sub>
                                        <m:r>
                                          <a:rPr lang="de-DE" sz="1400" b="0" i="1" smtClean="0">
                                            <a:solidFill>
                                              <a:schemeClr val="bg1"/>
                                            </a:solidFill>
                                            <a:latin typeface="Cambria Math" charset="0"/>
                                          </a:rPr>
                                          <m:t>𝑛</m:t>
                                        </m:r>
                                      </m:sub>
                                    </m:sSub>
                                    <m:r>
                                      <a:rPr lang="de-DE" sz="1100" b="0" i="1" smtClean="0">
                                        <a:latin typeface="Cambria Math" panose="02040503050406030204" pitchFamily="18" charset="0"/>
                                      </a:rPr>
                                      <m:t>+</m:t>
                                    </m:r>
                                    <m:f>
                                      <m:fPr>
                                        <m:ctrlPr>
                                          <a:rPr lang="de-DE" sz="1100" i="1">
                                            <a:latin typeface="Cambria Math" panose="02040503050406030204" pitchFamily="18" charset="0"/>
                                          </a:rPr>
                                        </m:ctrlPr>
                                      </m:fPr>
                                      <m:num>
                                        <m:r>
                                          <a:rPr lang="de-DE" sz="1100" i="1">
                                            <a:latin typeface="Cambria Math" panose="02040503050406030204" pitchFamily="18" charset="0"/>
                                          </a:rPr>
                                          <m:t>1</m:t>
                                        </m:r>
                                      </m:num>
                                      <m:den>
                                        <m:rad>
                                          <m:radPr>
                                            <m:degHide m:val="on"/>
                                            <m:ctrlPr>
                                              <a:rPr lang="de-DE" sz="1100" i="1">
                                                <a:latin typeface="Cambria Math" panose="02040503050406030204" pitchFamily="18" charset="0"/>
                                              </a:rPr>
                                            </m:ctrlPr>
                                          </m:radPr>
                                          <m:deg/>
                                          <m:e>
                                            <m:r>
                                              <a:rPr lang="de-DE" sz="1100" i="1">
                                                <a:latin typeface="Cambria Math" panose="02040503050406030204" pitchFamily="18" charset="0"/>
                                              </a:rPr>
                                              <m:t>𝑛</m:t>
                                            </m:r>
                                          </m:e>
                                        </m:rad>
                                      </m:den>
                                    </m:f>
                                  </m:e>
                                </m:d>
                              </m:oMath>
                            </m:oMathPara>
                          </a14:m>
                          <a:endParaRPr lang="de-DE" dirty="0" smtClean="0">
                            <a:latin typeface="Calibri" panose="020F0502020204030204" pitchFamily="34" charset="0"/>
                            <a:cs typeface="Calibri" panose="020F0502020204030204" pitchFamily="34" charset="0"/>
                          </a:endParaRPr>
                        </a:p>
                        <a:p>
                          <a:pPr marL="0" marR="0" indent="0" algn="ctr" defTabSz="457200" rtl="0" eaLnBrk="1" fontAlgn="auto" latinLnBrk="0" hangingPunct="1">
                            <a:lnSpc>
                              <a:spcPct val="100000"/>
                            </a:lnSpc>
                            <a:spcBef>
                              <a:spcPts val="0"/>
                            </a:spcBef>
                            <a:spcAft>
                              <a:spcPts val="0"/>
                            </a:spcAft>
                            <a:buClrTx/>
                            <a:buSzTx/>
                            <a:buFontTx/>
                            <a:buNone/>
                            <a:tabLst/>
                            <a:defRPr/>
                          </a:pPr>
                          <a:r>
                            <a:rPr lang="de-DE" sz="1800" dirty="0" smtClean="0">
                              <a:latin typeface="Calibri" panose="020F0502020204030204" pitchFamily="34" charset="0"/>
                              <a:cs typeface="Calibri" panose="020F0502020204030204" pitchFamily="34" charset="0"/>
                            </a:rPr>
                            <a:t>(teilweise gerundet)</a:t>
                          </a:r>
                        </a:p>
                      </a:txBody>
                      <a:tcPr>
                        <a:solidFill>
                          <a:schemeClr val="accent1"/>
                        </a:solidFill>
                      </a:tcPr>
                    </a:tc>
                    <a:tc>
                      <a:txBody>
                        <a:bodyPr/>
                        <a:lstStyle/>
                        <a:p>
                          <a:pPr algn="ctr"/>
                          <a:r>
                            <a:rPr lang="de-DE" sz="2000" dirty="0">
                              <a:latin typeface="Calibri" panose="020F0502020204030204" pitchFamily="34" charset="0"/>
                              <a:cs typeface="Calibri" panose="020F0502020204030204" pitchFamily="34" charset="0"/>
                            </a:rPr>
                            <a:t>Breite des Schätzbereichs </a:t>
                          </a:r>
                        </a:p>
                        <a:p>
                          <a:pPr/>
                          <a14:m>
                            <m:oMathPara xmlns:m="http://schemas.openxmlformats.org/officeDocument/2006/math">
                              <m:oMathParaPr>
                                <m:jc m:val="centerGroup"/>
                              </m:oMathParaPr>
                              <m:oMath xmlns:m="http://schemas.openxmlformats.org/officeDocument/2006/math">
                                <m:f>
                                  <m:fPr>
                                    <m:ctrlPr>
                                      <a:rPr lang="de-DE" sz="2000" i="1" smtClean="0">
                                        <a:latin typeface="Cambria Math" panose="02040503050406030204" pitchFamily="18" charset="0"/>
                                      </a:rPr>
                                    </m:ctrlPr>
                                  </m:fPr>
                                  <m:num>
                                    <m:r>
                                      <a:rPr lang="de-DE" sz="2000" b="1" i="1" smtClean="0">
                                        <a:latin typeface="Cambria Math" panose="02040503050406030204" pitchFamily="18" charset="0"/>
                                      </a:rPr>
                                      <m:t>𝟐</m:t>
                                    </m:r>
                                  </m:num>
                                  <m:den>
                                    <m:rad>
                                      <m:radPr>
                                        <m:degHide m:val="on"/>
                                        <m:ctrlPr>
                                          <a:rPr lang="de-DE" sz="2000" i="1">
                                            <a:latin typeface="Cambria Math" panose="02040503050406030204" pitchFamily="18" charset="0"/>
                                          </a:rPr>
                                        </m:ctrlPr>
                                      </m:radPr>
                                      <m:deg/>
                                      <m:e>
                                        <m:r>
                                          <a:rPr lang="de-DE" sz="2000" i="1">
                                            <a:latin typeface="Cambria Math" panose="02040503050406030204" pitchFamily="18" charset="0"/>
                                          </a:rPr>
                                          <m:t>𝑛</m:t>
                                        </m:r>
                                      </m:e>
                                    </m:rad>
                                  </m:den>
                                </m:f>
                              </m:oMath>
                            </m:oMathPara>
                          </a14:m>
                          <a:endParaRPr lang="de-DE" sz="2000" dirty="0">
                            <a:latin typeface="Calibri" panose="020F0502020204030204" pitchFamily="34" charset="0"/>
                            <a:cs typeface="Calibri" panose="020F0502020204030204" pitchFamily="34" charset="0"/>
                          </a:endParaRPr>
                        </a:p>
                      </a:txBody>
                      <a:tcPr>
                        <a:solidFill>
                          <a:schemeClr val="accent1"/>
                        </a:solidFill>
                      </a:tcPr>
                    </a:tc>
                    <a:extLst>
                      <a:ext uri="{0D108BD9-81ED-4DB2-BD59-A6C34878D82A}">
                        <a16:rowId xmlns:a16="http://schemas.microsoft.com/office/drawing/2014/main" val="2035183466"/>
                      </a:ext>
                    </a:extLst>
                  </a:tr>
                  <a:tr h="483982">
                    <a:tc>
                      <a:txBody>
                        <a:bodyPr/>
                        <a:lstStyle/>
                        <a:p>
                          <a:pPr algn="ctr"/>
                          <a:r>
                            <a:rPr lang="de-DE" sz="2000" dirty="0">
                              <a:latin typeface="Calibri" panose="020F0502020204030204" pitchFamily="34" charset="0"/>
                              <a:cs typeface="Calibri" panose="020F0502020204030204" pitchFamily="34" charset="0"/>
                            </a:rPr>
                            <a:t>50</a:t>
                          </a:r>
                        </a:p>
                      </a:txBody>
                      <a:tcPr/>
                    </a:tc>
                    <a:tc>
                      <a:txBody>
                        <a:bodyPr/>
                        <a:lstStyle/>
                        <a:p>
                          <a:pPr algn="ctr">
                            <a:lnSpc>
                              <a:spcPct val="115000"/>
                            </a:lnSpc>
                            <a:spcAft>
                              <a:spcPts val="0"/>
                            </a:spcAft>
                          </a:pPr>
                          <a14:m>
                            <m:oMathPara xmlns:m="http://schemas.openxmlformats.org/officeDocument/2006/math">
                              <m:oMathParaPr>
                                <m:jc m:val="centerGroup"/>
                              </m:oMathParaPr>
                              <m:oMath xmlns:m="http://schemas.openxmlformats.org/officeDocument/2006/math">
                                <m:d>
                                  <m:dPr>
                                    <m:begChr m:val="["/>
                                    <m:endChr m:val="]"/>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dPr>
                                  <m:e>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−0,14;</m:t>
                                    </m:r>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+0,14</m:t>
                                    </m:r>
                                  </m:e>
                                </m:d>
                              </m:oMath>
                            </m:oMathPara>
                          </a14:m>
                          <a:endParaRPr lang="de-DE" sz="32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14:m>
                            <m:oMathPara xmlns:m="http://schemas.openxmlformats.org/officeDocument/2006/math">
                              <m:oMathParaPr>
                                <m:jc m:val="centerGroup"/>
                              </m:oMathParaPr>
                              <m:oMath xmlns:m="http://schemas.openxmlformats.org/officeDocument/2006/math">
                                <m:r>
                                  <a:rPr lang="de-DE" sz="2000" i="1" smtClean="0">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0,28</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144845281"/>
                      </a:ext>
                    </a:extLst>
                  </a:tr>
                  <a:tr h="483982">
                    <a:tc>
                      <a:txBody>
                        <a:bodyPr/>
                        <a:lstStyle/>
                        <a:p>
                          <a:pPr algn="ctr"/>
                          <a:r>
                            <a:rPr lang="de-DE" sz="2000" dirty="0">
                              <a:latin typeface="Calibri" panose="020F0502020204030204" pitchFamily="34" charset="0"/>
                              <a:cs typeface="Calibri" panose="020F0502020204030204" pitchFamily="34" charset="0"/>
                            </a:rPr>
                            <a:t>100</a:t>
                          </a:r>
                        </a:p>
                      </a:txBody>
                      <a:tcPr/>
                    </a:tc>
                    <a:tc>
                      <a:txBody>
                        <a:bodyPr/>
                        <a:lstStyle/>
                        <a:p>
                          <a:pPr>
                            <a:lnSpc>
                              <a:spcPct val="115000"/>
                            </a:lnSpc>
                            <a:spcAft>
                              <a:spcPts val="0"/>
                            </a:spcAft>
                          </a:pPr>
                          <a14:m>
                            <m:oMathPara xmlns:m="http://schemas.openxmlformats.org/officeDocument/2006/math">
                              <m:oMathParaPr>
                                <m:jc m:val="centerGroup"/>
                              </m:oMathParaPr>
                              <m:oMath xmlns:m="http://schemas.openxmlformats.org/officeDocument/2006/math">
                                <m:d>
                                  <m:dPr>
                                    <m:begChr m:val="["/>
                                    <m:endChr m:val="]"/>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dPr>
                                  <m:e>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−0,1;</m:t>
                                    </m:r>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+0,1</m:t>
                                    </m:r>
                                  </m:e>
                                </m:d>
                              </m:oMath>
                            </m:oMathPara>
                          </a14:m>
                          <a:endParaRPr lang="de-DE" sz="32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b="0" i="1" smtClean="0">
                                    <a:latin typeface="Cambria Math" panose="02040503050406030204" pitchFamily="18" charset="0"/>
                                    <a:ea typeface="Cambria Math" panose="02040503050406030204" pitchFamily="18" charset="0"/>
                                  </a:rPr>
                                  <m:t>=0,2</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123196866"/>
                      </a:ext>
                    </a:extLst>
                  </a:tr>
                  <a:tr h="483982">
                    <a:tc>
                      <a:txBody>
                        <a:bodyPr/>
                        <a:lstStyle/>
                        <a:p>
                          <a:pPr algn="ctr"/>
                          <a:r>
                            <a:rPr lang="de-DE" sz="2000" dirty="0">
                              <a:latin typeface="Calibri" panose="020F0502020204030204" pitchFamily="34" charset="0"/>
                              <a:cs typeface="Calibri" panose="020F0502020204030204" pitchFamily="34" charset="0"/>
                            </a:rPr>
                            <a:t>1.000</a:t>
                          </a:r>
                        </a:p>
                      </a:txBody>
                      <a:tcPr/>
                    </a:tc>
                    <a:tc>
                      <a:txBody>
                        <a:bodyPr/>
                        <a:lstStyle/>
                        <a:p>
                          <a:pPr>
                            <a:lnSpc>
                              <a:spcPct val="115000"/>
                            </a:lnSpc>
                            <a:spcAft>
                              <a:spcPts val="0"/>
                            </a:spcAft>
                          </a:pPr>
                          <a14:m>
                            <m:oMathPara xmlns:m="http://schemas.openxmlformats.org/officeDocument/2006/math">
                              <m:oMathParaPr>
                                <m:jc m:val="centerGroup"/>
                              </m:oMathParaPr>
                              <m:oMath xmlns:m="http://schemas.openxmlformats.org/officeDocument/2006/math">
                                <m:d>
                                  <m:dPr>
                                    <m:begChr m:val="["/>
                                    <m:endChr m:val="]"/>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dPr>
                                  <m:e>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−0,03;</m:t>
                                    </m:r>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+0,03</m:t>
                                    </m:r>
                                  </m:e>
                                </m:d>
                              </m:oMath>
                            </m:oMathPara>
                          </a14:m>
                          <a:endParaRPr lang="de-DE" sz="32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i="1" smtClean="0">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0,06</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651081212"/>
                      </a:ext>
                    </a:extLst>
                  </a:tr>
                  <a:tr h="483982">
                    <a:tc>
                      <a:txBody>
                        <a:bodyPr/>
                        <a:lstStyle/>
                        <a:p>
                          <a:pPr algn="ctr"/>
                          <a:r>
                            <a:rPr lang="de-DE" sz="2000" dirty="0">
                              <a:latin typeface="Calibri" panose="020F0502020204030204" pitchFamily="34" charset="0"/>
                              <a:cs typeface="Calibri" panose="020F0502020204030204" pitchFamily="34" charset="0"/>
                            </a:rPr>
                            <a:t>10.000</a:t>
                          </a:r>
                        </a:p>
                      </a:txBody>
                      <a:tcPr/>
                    </a:tc>
                    <a:tc>
                      <a:txBody>
                        <a:bodyPr/>
                        <a:lstStyle/>
                        <a:p>
                          <a:pPr>
                            <a:lnSpc>
                              <a:spcPct val="115000"/>
                            </a:lnSpc>
                            <a:spcAft>
                              <a:spcPts val="0"/>
                            </a:spcAft>
                          </a:pPr>
                          <a14:m>
                            <m:oMathPara xmlns:m="http://schemas.openxmlformats.org/officeDocument/2006/math">
                              <m:oMathParaPr>
                                <m:jc m:val="centerGroup"/>
                              </m:oMathParaPr>
                              <m:oMath xmlns:m="http://schemas.openxmlformats.org/officeDocument/2006/math">
                                <m:d>
                                  <m:dPr>
                                    <m:begChr m:val="["/>
                                    <m:endChr m:val="]"/>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dPr>
                                  <m:e>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−0,01;</m:t>
                                    </m:r>
                                    <m:sSub>
                                      <m:sSubPr>
                                        <m:ctrlP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ctrlPr>
                                      </m:sSubPr>
                                      <m:e>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h</m:t>
                                        </m:r>
                                      </m:e>
                                      <m: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𝑛</m:t>
                                        </m:r>
                                      </m:sub>
                                    </m:sSub>
                                    <m:r>
                                      <a:rPr lang="de-DE" sz="2000" i="1" kern="1200">
                                        <a:solidFill>
                                          <a:srgbClr val="000000"/>
                                        </a:solidFill>
                                        <a:effectLst/>
                                        <a:latin typeface="Cambria Math" panose="02040503050406030204" pitchFamily="18" charset="0"/>
                                        <a:ea typeface="MS PGothic" panose="020B0600070205080204" pitchFamily="34" charset="-128"/>
                                        <a:cs typeface="MS PGothic" panose="020B0600070205080204" pitchFamily="34" charset="-128"/>
                                      </a:rPr>
                                      <m:t>+0,01</m:t>
                                    </m:r>
                                  </m:e>
                                </m:d>
                              </m:oMath>
                            </m:oMathPara>
                          </a14:m>
                          <a:endParaRPr lang="de-DE" sz="32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2000" b="0" i="1" smtClean="0">
                                    <a:latin typeface="Cambria Math" panose="02040503050406030204" pitchFamily="18" charset="0"/>
                                    <a:ea typeface="Cambria Math" panose="02040503050406030204" pitchFamily="18" charset="0"/>
                                  </a:rPr>
                                  <m:t>=0,02</m:t>
                                </m:r>
                              </m:oMath>
                            </m:oMathPara>
                          </a14:m>
                          <a:endParaRPr lang="de-DE"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162654000"/>
                      </a:ext>
                    </a:extLst>
                  </a:tr>
                </a:tbl>
              </a:graphicData>
            </a:graphic>
          </p:graphicFrame>
        </mc:Choice>
        <mc:Fallback xmlns="">
          <p:graphicFrame>
            <p:nvGraphicFramePr>
              <p:cNvPr id="3" name="Tabelle 2"/>
              <p:cNvGraphicFramePr>
                <a:graphicFrameLocks noGrp="1"/>
              </p:cNvGraphicFramePr>
              <p:nvPr>
                <p:extLst>
                  <p:ext uri="{D42A27DB-BD31-4B8C-83A1-F6EECF244321}">
                    <p14:modId xmlns:p14="http://schemas.microsoft.com/office/powerpoint/2010/main" val="1520905721"/>
                  </p:ext>
                </p:extLst>
              </p:nvPr>
            </p:nvGraphicFramePr>
            <p:xfrm>
              <a:off x="375692" y="1772816"/>
              <a:ext cx="8515944" cy="3013261"/>
            </p:xfrm>
            <a:graphic>
              <a:graphicData uri="http://schemas.openxmlformats.org/drawingml/2006/table">
                <a:tbl>
                  <a:tblPr firstRow="1" bandRow="1">
                    <a:tableStyleId>{5C22544A-7EE6-4342-B048-85BDC9FD1C3A}</a:tableStyleId>
                  </a:tblPr>
                  <a:tblGrid>
                    <a:gridCol w="1780606">
                      <a:extLst>
                        <a:ext uri="{9D8B030D-6E8A-4147-A177-3AD203B41FA5}">
                          <a16:colId xmlns:a16="http://schemas.microsoft.com/office/drawing/2014/main" xmlns:a14="http://schemas.microsoft.com/office/drawing/2010/main" xmlns="" val="2288051535"/>
                        </a:ext>
                      </a:extLst>
                    </a:gridCol>
                    <a:gridCol w="3367669">
                      <a:extLst>
                        <a:ext uri="{9D8B030D-6E8A-4147-A177-3AD203B41FA5}">
                          <a16:colId xmlns:a16="http://schemas.microsoft.com/office/drawing/2014/main" xmlns:a14="http://schemas.microsoft.com/office/drawing/2010/main" xmlns="" val="1247823295"/>
                        </a:ext>
                      </a:extLst>
                    </a:gridCol>
                    <a:gridCol w="3367669">
                      <a:extLst>
                        <a:ext uri="{9D8B030D-6E8A-4147-A177-3AD203B41FA5}">
                          <a16:colId xmlns:a16="http://schemas.microsoft.com/office/drawing/2014/main" xmlns:a14="http://schemas.microsoft.com/office/drawing/2010/main" xmlns="" val="1290290054"/>
                        </a:ext>
                      </a:extLst>
                    </a:gridCol>
                  </a:tblGrid>
                  <a:tr h="1077333">
                    <a:tc>
                      <a:txBody>
                        <a:bodyPr/>
                        <a:lstStyle/>
                        <a:p>
                          <a:pPr algn="ctr"/>
                          <a:r>
                            <a:rPr lang="de-DE" sz="2000" dirty="0">
                              <a:latin typeface="Calibri" panose="020F0502020204030204" pitchFamily="34" charset="0"/>
                              <a:cs typeface="Calibri" panose="020F0502020204030204" pitchFamily="34" charset="0"/>
                            </a:rPr>
                            <a:t>Stichproben- umfang </a:t>
                          </a:r>
                          <a:r>
                            <a:rPr lang="de-DE" sz="2000" i="1" dirty="0">
                              <a:latin typeface="Calibri" panose="020F0502020204030204" pitchFamily="34" charset="0"/>
                              <a:cs typeface="Calibri" panose="020F0502020204030204" pitchFamily="34" charset="0"/>
                            </a:rPr>
                            <a:t>n</a:t>
                          </a:r>
                        </a:p>
                      </a:txBody>
                      <a:tcPr>
                        <a:solidFill>
                          <a:schemeClr val="accent1"/>
                        </a:solidFill>
                      </a:tcPr>
                    </a:tc>
                    <a:tc>
                      <a:txBody>
                        <a:bodyPr/>
                        <a:lstStyle/>
                        <a:p>
                          <a:endParaRPr lang="de-DE"/>
                        </a:p>
                      </a:txBody>
                      <a:tcPr>
                        <a:blipFill rotWithShape="0">
                          <a:blip r:embed="rId3"/>
                          <a:stretch>
                            <a:fillRect l="-52984" t="-2825" r="-100723" b="-181921"/>
                          </a:stretch>
                        </a:blipFill>
                      </a:tcPr>
                    </a:tc>
                    <a:tc>
                      <a:txBody>
                        <a:bodyPr/>
                        <a:lstStyle/>
                        <a:p>
                          <a:endParaRPr lang="de-DE"/>
                        </a:p>
                      </a:txBody>
                      <a:tcPr>
                        <a:blipFill rotWithShape="0">
                          <a:blip r:embed="rId3"/>
                          <a:stretch>
                            <a:fillRect l="-152984" t="-2825" r="-723" b="-181921"/>
                          </a:stretch>
                        </a:blipFill>
                      </a:tcPr>
                    </a:tc>
                    <a:extLst>
                      <a:ext uri="{0D108BD9-81ED-4DB2-BD59-A6C34878D82A}">
                        <a16:rowId xmlns:a16="http://schemas.microsoft.com/office/drawing/2014/main" xmlns:a14="http://schemas.microsoft.com/office/drawing/2010/main" xmlns="" val="2035183466"/>
                      </a:ext>
                    </a:extLst>
                  </a:tr>
                  <a:tr h="483982">
                    <a:tc>
                      <a:txBody>
                        <a:bodyPr/>
                        <a:lstStyle/>
                        <a:p>
                          <a:pPr algn="ctr"/>
                          <a:r>
                            <a:rPr lang="de-DE" sz="2000" dirty="0">
                              <a:latin typeface="Calibri" panose="020F0502020204030204" pitchFamily="34" charset="0"/>
                              <a:cs typeface="Calibri" panose="020F0502020204030204" pitchFamily="34" charset="0"/>
                            </a:rPr>
                            <a:t>50</a:t>
                          </a:r>
                        </a:p>
                      </a:txBody>
                      <a:tcPr/>
                    </a:tc>
                    <a:tc>
                      <a:txBody>
                        <a:bodyPr/>
                        <a:lstStyle/>
                        <a:p>
                          <a:endParaRPr lang="de-DE"/>
                        </a:p>
                      </a:txBody>
                      <a:tcPr>
                        <a:blipFill rotWithShape="0">
                          <a:blip r:embed="rId3"/>
                          <a:stretch>
                            <a:fillRect l="-52984" t="-227500" r="-100723" b="-302500"/>
                          </a:stretch>
                        </a:blipFill>
                      </a:tcPr>
                    </a:tc>
                    <a:tc>
                      <a:txBody>
                        <a:bodyPr/>
                        <a:lstStyle/>
                        <a:p>
                          <a:endParaRPr lang="de-DE"/>
                        </a:p>
                      </a:txBody>
                      <a:tcPr>
                        <a:blipFill rotWithShape="0">
                          <a:blip r:embed="rId3"/>
                          <a:stretch>
                            <a:fillRect l="-152984" t="-227500" r="-723" b="-302500"/>
                          </a:stretch>
                        </a:blipFill>
                      </a:tcPr>
                    </a:tc>
                    <a:extLst>
                      <a:ext uri="{0D108BD9-81ED-4DB2-BD59-A6C34878D82A}">
                        <a16:rowId xmlns:a16="http://schemas.microsoft.com/office/drawing/2014/main" xmlns:a14="http://schemas.microsoft.com/office/drawing/2010/main" xmlns="" val="3144845281"/>
                      </a:ext>
                    </a:extLst>
                  </a:tr>
                  <a:tr h="483982">
                    <a:tc>
                      <a:txBody>
                        <a:bodyPr/>
                        <a:lstStyle/>
                        <a:p>
                          <a:pPr algn="ctr"/>
                          <a:r>
                            <a:rPr lang="de-DE" sz="2000" dirty="0">
                              <a:latin typeface="Calibri" panose="020F0502020204030204" pitchFamily="34" charset="0"/>
                              <a:cs typeface="Calibri" panose="020F0502020204030204" pitchFamily="34" charset="0"/>
                            </a:rPr>
                            <a:t>100</a:t>
                          </a:r>
                        </a:p>
                      </a:txBody>
                      <a:tcPr/>
                    </a:tc>
                    <a:tc>
                      <a:txBody>
                        <a:bodyPr/>
                        <a:lstStyle/>
                        <a:p>
                          <a:endParaRPr lang="de-DE"/>
                        </a:p>
                      </a:txBody>
                      <a:tcPr>
                        <a:blipFill rotWithShape="0">
                          <a:blip r:embed="rId3"/>
                          <a:stretch>
                            <a:fillRect l="-52984" t="-327500" r="-100723" b="-202500"/>
                          </a:stretch>
                        </a:blipFill>
                      </a:tcPr>
                    </a:tc>
                    <a:tc>
                      <a:txBody>
                        <a:bodyPr/>
                        <a:lstStyle/>
                        <a:p>
                          <a:endParaRPr lang="de-DE"/>
                        </a:p>
                      </a:txBody>
                      <a:tcPr>
                        <a:blipFill rotWithShape="0">
                          <a:blip r:embed="rId3"/>
                          <a:stretch>
                            <a:fillRect l="-152984" t="-327500" r="-723" b="-202500"/>
                          </a:stretch>
                        </a:blipFill>
                      </a:tcPr>
                    </a:tc>
                    <a:extLst>
                      <a:ext uri="{0D108BD9-81ED-4DB2-BD59-A6C34878D82A}">
                        <a16:rowId xmlns:a16="http://schemas.microsoft.com/office/drawing/2014/main" xmlns:a14="http://schemas.microsoft.com/office/drawing/2010/main" xmlns="" val="1123196866"/>
                      </a:ext>
                    </a:extLst>
                  </a:tr>
                  <a:tr h="483982">
                    <a:tc>
                      <a:txBody>
                        <a:bodyPr/>
                        <a:lstStyle/>
                        <a:p>
                          <a:pPr algn="ctr"/>
                          <a:r>
                            <a:rPr lang="de-DE" sz="2000" dirty="0">
                              <a:latin typeface="Calibri" panose="020F0502020204030204" pitchFamily="34" charset="0"/>
                              <a:cs typeface="Calibri" panose="020F0502020204030204" pitchFamily="34" charset="0"/>
                            </a:rPr>
                            <a:t>1.000</a:t>
                          </a:r>
                        </a:p>
                      </a:txBody>
                      <a:tcPr/>
                    </a:tc>
                    <a:tc>
                      <a:txBody>
                        <a:bodyPr/>
                        <a:lstStyle/>
                        <a:p>
                          <a:endParaRPr lang="de-DE"/>
                        </a:p>
                      </a:txBody>
                      <a:tcPr>
                        <a:blipFill rotWithShape="0">
                          <a:blip r:embed="rId3"/>
                          <a:stretch>
                            <a:fillRect l="-52984" t="-432911" r="-100723" b="-105063"/>
                          </a:stretch>
                        </a:blipFill>
                      </a:tcPr>
                    </a:tc>
                    <a:tc>
                      <a:txBody>
                        <a:bodyPr/>
                        <a:lstStyle/>
                        <a:p>
                          <a:endParaRPr lang="de-DE"/>
                        </a:p>
                      </a:txBody>
                      <a:tcPr>
                        <a:blipFill rotWithShape="0">
                          <a:blip r:embed="rId3"/>
                          <a:stretch>
                            <a:fillRect l="-152984" t="-432911" r="-723" b="-105063"/>
                          </a:stretch>
                        </a:blipFill>
                      </a:tcPr>
                    </a:tc>
                    <a:extLst>
                      <a:ext uri="{0D108BD9-81ED-4DB2-BD59-A6C34878D82A}">
                        <a16:rowId xmlns:a16="http://schemas.microsoft.com/office/drawing/2014/main" xmlns:a14="http://schemas.microsoft.com/office/drawing/2010/main" xmlns="" val="3651081212"/>
                      </a:ext>
                    </a:extLst>
                  </a:tr>
                  <a:tr h="483982">
                    <a:tc>
                      <a:txBody>
                        <a:bodyPr/>
                        <a:lstStyle/>
                        <a:p>
                          <a:pPr algn="ctr"/>
                          <a:r>
                            <a:rPr lang="de-DE" sz="2000" dirty="0">
                              <a:latin typeface="Calibri" panose="020F0502020204030204" pitchFamily="34" charset="0"/>
                              <a:cs typeface="Calibri" panose="020F0502020204030204" pitchFamily="34" charset="0"/>
                            </a:rPr>
                            <a:t>10.000</a:t>
                          </a:r>
                        </a:p>
                      </a:txBody>
                      <a:tcPr/>
                    </a:tc>
                    <a:tc>
                      <a:txBody>
                        <a:bodyPr/>
                        <a:lstStyle/>
                        <a:p>
                          <a:endParaRPr lang="de-DE"/>
                        </a:p>
                      </a:txBody>
                      <a:tcPr>
                        <a:blipFill rotWithShape="0">
                          <a:blip r:embed="rId3"/>
                          <a:stretch>
                            <a:fillRect l="-52984" t="-526250" r="-100723" b="-3750"/>
                          </a:stretch>
                        </a:blipFill>
                      </a:tcPr>
                    </a:tc>
                    <a:tc>
                      <a:txBody>
                        <a:bodyPr/>
                        <a:lstStyle/>
                        <a:p>
                          <a:endParaRPr lang="de-DE"/>
                        </a:p>
                      </a:txBody>
                      <a:tcPr>
                        <a:blipFill rotWithShape="0">
                          <a:blip r:embed="rId3"/>
                          <a:stretch>
                            <a:fillRect l="-152984" t="-526250" r="-723" b="-3750"/>
                          </a:stretch>
                        </a:blipFill>
                      </a:tcPr>
                    </a:tc>
                    <a:extLst>
                      <a:ext uri="{0D108BD9-81ED-4DB2-BD59-A6C34878D82A}">
                        <a16:rowId xmlns:a16="http://schemas.microsoft.com/office/drawing/2014/main" xmlns:a14="http://schemas.microsoft.com/office/drawing/2010/main" xmlns="" val="3162654000"/>
                      </a:ext>
                    </a:extLst>
                  </a:tr>
                </a:tbl>
              </a:graphicData>
            </a:graphic>
          </p:graphicFrame>
        </mc:Fallback>
      </mc:AlternateContent>
      <p:sp>
        <p:nvSpPr>
          <p:cNvPr id="6" name="Rechteck 5"/>
          <p:cNvSpPr/>
          <p:nvPr/>
        </p:nvSpPr>
        <p:spPr>
          <a:xfrm>
            <a:off x="2455668" y="6472681"/>
            <a:ext cx="6552728" cy="338554"/>
          </a:xfrm>
          <a:prstGeom prst="rect">
            <a:avLst/>
          </a:prstGeom>
        </p:spPr>
        <p:txBody>
          <a:bodyPr wrap="square">
            <a:spAutoFit/>
          </a:bodyPr>
          <a:lstStyle/>
          <a:p>
            <a:pPr algn="r"/>
            <a:r>
              <a:rPr lang="de-DE" sz="1600" dirty="0" smtClean="0">
                <a:latin typeface="Calibri" panose="020F0502020204030204" pitchFamily="34" charset="0"/>
                <a:cs typeface="Calibri" panose="020F0502020204030204" pitchFamily="34" charset="0"/>
                <a:sym typeface="Wingdings" panose="05000000000000000000" pitchFamily="2" charset="2"/>
              </a:rPr>
              <a:t></a:t>
            </a:r>
            <a:r>
              <a:rPr lang="de-DE" sz="1600" dirty="0" smtClean="0">
                <a:latin typeface="Calibri" panose="020F0502020204030204" pitchFamily="34" charset="0"/>
                <a:cs typeface="Calibri" panose="020F0502020204030204" pitchFamily="34" charset="0"/>
                <a:sym typeface="Wingdings"/>
              </a:rPr>
              <a:t>02_IB_Prognose_Schätzbereiche.docx</a:t>
            </a:r>
            <a:endParaRPr lang="de-DE"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887870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platzhalter 9"/>
          <p:cNvSpPr>
            <a:spLocks noGrp="1"/>
          </p:cNvSpPr>
          <p:nvPr>
            <p:ph idx="1"/>
          </p:nvPr>
        </p:nvSpPr>
        <p:spPr/>
        <p:txBody>
          <a:bodyPr/>
          <a:lstStyle>
            <a:lvl1pPr marL="0" indent="0" algn="r">
              <a:buNone/>
              <a:defRPr sz="1000" baseline="0">
                <a:solidFill>
                  <a:schemeClr val="bg1"/>
                </a:solidFill>
              </a:defRPr>
            </a:lvl1pPr>
          </a:lstStyle>
          <a:p>
            <a:pPr lvl="0"/>
            <a:r>
              <a:rPr lang="de-DE" dirty="0" smtClean="0"/>
              <a:t>Fortbildungsbaustein 3| Genauigkeit von Simulationen </a:t>
            </a:r>
          </a:p>
        </p:txBody>
      </p:sp>
      <p:sp>
        <p:nvSpPr>
          <p:cNvPr id="23" name="Titel 4"/>
          <p:cNvSpPr>
            <a:spLocks noGrp="1"/>
          </p:cNvSpPr>
          <p:nvPr>
            <p:ph type="title"/>
          </p:nvPr>
        </p:nvSpPr>
        <p:spPr/>
        <p:txBody>
          <a:bodyPr>
            <a:normAutofit fontScale="90000"/>
          </a:bodyPr>
          <a:lstStyle/>
          <a:p>
            <a:r>
              <a:rPr lang="de-DE" dirty="0">
                <a:latin typeface="Calibri" panose="020F0502020204030204" pitchFamily="34" charset="0"/>
                <a:cs typeface="Calibri" panose="020F0502020204030204" pitchFamily="34" charset="0"/>
              </a:rPr>
              <a:t>Schätzen von </a:t>
            </a:r>
            <a:r>
              <a:rPr lang="de-DE" dirty="0" smtClean="0">
                <a:latin typeface="Calibri" panose="020F0502020204030204" pitchFamily="34" charset="0"/>
                <a:cs typeface="Calibri" panose="020F0502020204030204" pitchFamily="34" charset="0"/>
              </a:rPr>
              <a:t>Wahrscheinlichkeiten</a:t>
            </a:r>
            <a:endParaRPr lang="de-DE" dirty="0"/>
          </a:p>
        </p:txBody>
      </p:sp>
      <mc:AlternateContent xmlns:mc="http://schemas.openxmlformats.org/markup-compatibility/2006" xmlns:a14="http://schemas.microsoft.com/office/drawing/2010/main">
        <mc:Choice Requires="a14">
          <p:sp>
            <p:nvSpPr>
              <p:cNvPr id="7" name="Textfeld 6"/>
              <p:cNvSpPr txBox="1"/>
              <p:nvPr/>
            </p:nvSpPr>
            <p:spPr>
              <a:xfrm>
                <a:off x="324000" y="1100047"/>
                <a:ext cx="2880320" cy="1323439"/>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Die </a:t>
                </a:r>
                <a:r>
                  <a:rPr lang="de-DE" sz="2000" b="1" dirty="0">
                    <a:latin typeface="Calibri" panose="020F0502020204030204" pitchFamily="34" charset="0"/>
                    <a:cs typeface="Calibri" panose="020F0502020204030204" pitchFamily="34" charset="0"/>
                  </a:rPr>
                  <a:t>Wahrscheinlichkeit </a:t>
                </a:r>
                <a14:m>
                  <m:oMath xmlns:m="http://schemas.openxmlformats.org/officeDocument/2006/math">
                    <m:r>
                      <a:rPr lang="de-DE" sz="2000" b="1" i="1" dirty="0" smtClean="0">
                        <a:latin typeface="Cambria Math" panose="02040503050406030204" pitchFamily="18" charset="0"/>
                        <a:cs typeface="Calibri" panose="020F0502020204030204" pitchFamily="34" charset="0"/>
                      </a:rPr>
                      <m:t>𝒑</m:t>
                    </m:r>
                  </m:oMath>
                </a14:m>
                <a:r>
                  <a:rPr lang="de-DE" sz="2000" b="1" dirty="0">
                    <a:latin typeface="Calibri" panose="020F0502020204030204" pitchFamily="34" charset="0"/>
                    <a:cs typeface="Calibri" panose="020F0502020204030204" pitchFamily="34" charset="0"/>
                  </a:rPr>
                  <a:t> </a:t>
                </a:r>
                <a:r>
                  <a:rPr lang="de-DE" sz="2000" dirty="0">
                    <a:latin typeface="Calibri" panose="020F0502020204030204" pitchFamily="34" charset="0"/>
                    <a:cs typeface="Calibri" panose="020F0502020204030204" pitchFamily="34" charset="0"/>
                  </a:rPr>
                  <a:t>für das Eintreffen eines Ereignisses ist </a:t>
                </a:r>
                <a:r>
                  <a:rPr lang="de-DE" sz="2000" b="1" dirty="0">
                    <a:latin typeface="Calibri" panose="020F0502020204030204" pitchFamily="34" charset="0"/>
                    <a:cs typeface="Calibri" panose="020F0502020204030204" pitchFamily="34" charset="0"/>
                  </a:rPr>
                  <a:t>nicht</a:t>
                </a:r>
                <a:r>
                  <a:rPr lang="de-DE" sz="2000" dirty="0">
                    <a:latin typeface="Calibri" panose="020F0502020204030204" pitchFamily="34" charset="0"/>
                    <a:cs typeface="Calibri" panose="020F0502020204030204" pitchFamily="34" charset="0"/>
                  </a:rPr>
                  <a:t> </a:t>
                </a:r>
                <a:r>
                  <a:rPr lang="de-DE" sz="2000" b="1" dirty="0">
                    <a:latin typeface="Calibri" panose="020F0502020204030204" pitchFamily="34" charset="0"/>
                    <a:cs typeface="Calibri" panose="020F0502020204030204" pitchFamily="34" charset="0"/>
                  </a:rPr>
                  <a:t>bekannt, aber fest</a:t>
                </a:r>
              </a:p>
            </p:txBody>
          </p:sp>
        </mc:Choice>
        <mc:Fallback xmlns="">
          <p:sp>
            <p:nvSpPr>
              <p:cNvPr id="7" name="Textfeld 6"/>
              <p:cNvSpPr txBox="1">
                <a:spLocks noRot="1" noChangeAspect="1" noMove="1" noResize="1" noEditPoints="1" noAdjustHandles="1" noChangeArrowheads="1" noChangeShapeType="1" noTextEdit="1"/>
              </p:cNvSpPr>
              <p:nvPr/>
            </p:nvSpPr>
            <p:spPr>
              <a:xfrm>
                <a:off x="324000" y="1100047"/>
                <a:ext cx="2880320" cy="1323439"/>
              </a:xfrm>
              <a:prstGeom prst="rect">
                <a:avLst/>
              </a:prstGeom>
              <a:blipFill rotWithShape="0">
                <a:blip r:embed="rId3"/>
                <a:stretch>
                  <a:fillRect l="-2114" t="-2294" b="-6881"/>
                </a:stretch>
              </a:blipFill>
            </p:spPr>
            <p:txBody>
              <a:bodyPr/>
              <a:lstStyle/>
              <a:p>
                <a:r>
                  <a:rPr lang="de-DE">
                    <a:noFill/>
                  </a:rPr>
                  <a:t> </a:t>
                </a:r>
              </a:p>
            </p:txBody>
          </p:sp>
        </mc:Fallback>
      </mc:AlternateContent>
      <p:cxnSp>
        <p:nvCxnSpPr>
          <p:cNvPr id="10" name="Gerade Verbindung mit Pfeil 9"/>
          <p:cNvCxnSpPr/>
          <p:nvPr/>
        </p:nvCxnSpPr>
        <p:spPr bwMode="auto">
          <a:xfrm>
            <a:off x="3131840" y="1343921"/>
            <a:ext cx="1728192" cy="0"/>
          </a:xfrm>
          <a:prstGeom prst="straightConnector1">
            <a:avLst/>
          </a:prstGeom>
          <a:solidFill>
            <a:schemeClr val="accent1"/>
          </a:solidFill>
          <a:ln w="34925" cap="flat" cmpd="sng" algn="ctr">
            <a:solidFill>
              <a:srgbClr val="FF0000"/>
            </a:solidFill>
            <a:prstDash val="solid"/>
            <a:round/>
            <a:headEnd type="none" w="med" len="med"/>
            <a:tailEnd type="arrow"/>
          </a:ln>
          <a:effectLst/>
        </p:spPr>
      </p:cxnSp>
      <p:sp>
        <p:nvSpPr>
          <p:cNvPr id="16" name="Textfeld 15"/>
          <p:cNvSpPr txBox="1"/>
          <p:nvPr/>
        </p:nvSpPr>
        <p:spPr>
          <a:xfrm>
            <a:off x="3131840" y="3962552"/>
            <a:ext cx="1872208" cy="923330"/>
          </a:xfrm>
          <a:prstGeom prst="rect">
            <a:avLst/>
          </a:prstGeom>
          <a:noFill/>
        </p:spPr>
        <p:txBody>
          <a:bodyPr wrap="square" rtlCol="0">
            <a:spAutoFit/>
          </a:bodyPr>
          <a:lstStyle/>
          <a:p>
            <a:r>
              <a:rPr lang="de-DE" sz="1800" i="1" dirty="0">
                <a:solidFill>
                  <a:srgbClr val="FF0000"/>
                </a:solidFill>
                <a:latin typeface="Calibri" panose="020F0502020204030204" pitchFamily="34" charset="0"/>
                <a:cs typeface="Calibri" panose="020F0502020204030204" pitchFamily="34" charset="0"/>
              </a:rPr>
              <a:t>Die Reißzwecke wird </a:t>
            </a:r>
            <a:r>
              <a:rPr lang="de-DE" sz="1800" i="1" dirty="0" smtClean="0">
                <a:solidFill>
                  <a:srgbClr val="FF0000"/>
                </a:solidFill>
                <a:latin typeface="Calibri" panose="020F0502020204030204" pitchFamily="34" charset="0"/>
                <a:cs typeface="Calibri" panose="020F0502020204030204" pitchFamily="34" charset="0"/>
              </a:rPr>
              <a:t>1000-mal </a:t>
            </a:r>
            <a:r>
              <a:rPr lang="de-DE" sz="1800" i="1" dirty="0">
                <a:solidFill>
                  <a:srgbClr val="FF0000"/>
                </a:solidFill>
                <a:latin typeface="Calibri" panose="020F0502020204030204" pitchFamily="34" charset="0"/>
                <a:cs typeface="Calibri" panose="020F0502020204030204" pitchFamily="34" charset="0"/>
              </a:rPr>
              <a:t>geworfen.</a:t>
            </a:r>
          </a:p>
        </p:txBody>
      </p:sp>
      <mc:AlternateContent xmlns:mc="http://schemas.openxmlformats.org/markup-compatibility/2006" xmlns:a14="http://schemas.microsoft.com/office/drawing/2010/main">
        <mc:Choice Requires="a14">
          <p:sp>
            <p:nvSpPr>
              <p:cNvPr id="17" name="Textfeld 16"/>
              <p:cNvSpPr txBox="1"/>
              <p:nvPr/>
            </p:nvSpPr>
            <p:spPr>
              <a:xfrm>
                <a:off x="4875460" y="1156624"/>
                <a:ext cx="4275584" cy="2003754"/>
              </a:xfrm>
              <a:prstGeom prst="rect">
                <a:avLst/>
              </a:prstGeom>
              <a:noFill/>
            </p:spPr>
            <p:txBody>
              <a:bodyPr wrap="square" rtlCol="0">
                <a:spAutoFit/>
              </a:bodyPr>
              <a:lstStyle/>
              <a:p>
                <a:r>
                  <a:rPr lang="de-DE" sz="2000" dirty="0" smtClean="0">
                    <a:latin typeface="Calibri" panose="020F0502020204030204" pitchFamily="34" charset="0"/>
                    <a:cs typeface="Calibri" panose="020F0502020204030204" pitchFamily="34" charset="0"/>
                  </a:rPr>
                  <a:t>Man erhält das Ereignis mit einer relativen Häufigkeit </a:t>
                </a:r>
                <a14:m>
                  <m:oMath xmlns:m="http://schemas.openxmlformats.org/officeDocument/2006/math">
                    <m:sSub>
                      <m:sSubPr>
                        <m:ctrlPr>
                          <a:rPr lang="de-DE" sz="2000" b="0" i="1" dirty="0" smtClean="0">
                            <a:latin typeface="Cambria Math" panose="02040503050406030204" pitchFamily="18" charset="0"/>
                            <a:cs typeface="Calibri" panose="020F0502020204030204" pitchFamily="34" charset="0"/>
                          </a:rPr>
                        </m:ctrlPr>
                      </m:sSubPr>
                      <m:e>
                        <m:r>
                          <a:rPr lang="de-DE" sz="2000" i="1" dirty="0" smtClean="0">
                            <a:latin typeface="Cambria Math" panose="02040503050406030204" pitchFamily="18" charset="0"/>
                            <a:cs typeface="Calibri" panose="020F0502020204030204" pitchFamily="34" charset="0"/>
                          </a:rPr>
                          <m:t>h</m:t>
                        </m:r>
                      </m:e>
                      <m:sub>
                        <m:r>
                          <a:rPr lang="de-DE" sz="2000" b="0" i="1" dirty="0" smtClean="0">
                            <a:latin typeface="Cambria Math" panose="02040503050406030204" pitchFamily="18" charset="0"/>
                            <a:cs typeface="Calibri" panose="020F0502020204030204" pitchFamily="34" charset="0"/>
                          </a:rPr>
                          <m:t>𝑛</m:t>
                        </m:r>
                      </m:sub>
                    </m:sSub>
                  </m:oMath>
                </a14:m>
                <a:r>
                  <a:rPr lang="de-DE" sz="2000" dirty="0">
                    <a:latin typeface="Calibri" panose="020F0502020204030204" pitchFamily="34" charset="0"/>
                    <a:cs typeface="Calibri" panose="020F0502020204030204" pitchFamily="34" charset="0"/>
                  </a:rPr>
                  <a:t>. </a:t>
                </a:r>
              </a:p>
              <a:p>
                <a:r>
                  <a:rPr lang="de-DE" sz="2000" dirty="0" smtClean="0">
                    <a:latin typeface="Calibri" panose="020F0502020204030204" pitchFamily="34" charset="0"/>
                    <a:cs typeface="Calibri" panose="020F0502020204030204" pitchFamily="34" charset="0"/>
                  </a:rPr>
                  <a:t>Man berechnet den </a:t>
                </a:r>
                <a:r>
                  <a:rPr lang="de-DE" sz="2000" b="1" dirty="0">
                    <a:latin typeface="Calibri" panose="020F0502020204030204" pitchFamily="34" charset="0"/>
                    <a:cs typeface="Calibri" panose="020F0502020204030204" pitchFamily="34" charset="0"/>
                  </a:rPr>
                  <a:t>Schätzbereich</a:t>
                </a:r>
                <a:r>
                  <a:rPr lang="de-DE" sz="1800" b="1" dirty="0">
                    <a:latin typeface="Calibri" panose="020F0502020204030204" pitchFamily="34" charset="0"/>
                    <a:cs typeface="Calibri" panose="020F0502020204030204" pitchFamily="34" charset="0"/>
                  </a:rPr>
                  <a:t> </a:t>
                </a:r>
                <a14:m>
                  <m:oMath xmlns:m="http://schemas.openxmlformats.org/officeDocument/2006/math">
                    <m:d>
                      <m:dPr>
                        <m:begChr m:val="["/>
                        <m:endChr m:val="]"/>
                        <m:ctrlPr>
                          <a:rPr lang="de-DE" sz="1800" i="1">
                            <a:latin typeface="Cambria Math" panose="02040503050406030204" pitchFamily="18" charset="0"/>
                          </a:rPr>
                        </m:ctrlPr>
                      </m:dPr>
                      <m:e>
                        <m:sSub>
                          <m:sSubPr>
                            <m:ctrlPr>
                              <a:rPr lang="de-DE" sz="1800" i="1" smtClean="0">
                                <a:latin typeface="Cambria Math" panose="02040503050406030204" pitchFamily="18" charset="0"/>
                              </a:rPr>
                            </m:ctrlPr>
                          </m:sSubPr>
                          <m:e>
                            <m:r>
                              <a:rPr lang="de-DE" sz="1800" b="0" i="1" smtClean="0">
                                <a:latin typeface="Cambria Math" panose="02040503050406030204" pitchFamily="18" charset="0"/>
                              </a:rPr>
                              <m:t>h</m:t>
                            </m:r>
                          </m:e>
                          <m:sub>
                            <m:r>
                              <a:rPr lang="de-DE" sz="1800" b="0" i="1" smtClean="0">
                                <a:latin typeface="Cambria Math" panose="02040503050406030204" pitchFamily="18" charset="0"/>
                              </a:rPr>
                              <m:t>𝑛</m:t>
                            </m:r>
                          </m:sub>
                        </m:sSub>
                        <m:r>
                          <a:rPr lang="de-DE" sz="1800" i="1">
                            <a:latin typeface="Cambria Math" panose="02040503050406030204" pitchFamily="18" charset="0"/>
                          </a:rPr>
                          <m:t>−</m:t>
                        </m:r>
                        <m:f>
                          <m:fPr>
                            <m:ctrlPr>
                              <a:rPr lang="de-DE" sz="1800" i="1">
                                <a:latin typeface="Cambria Math" panose="02040503050406030204" pitchFamily="18" charset="0"/>
                              </a:rPr>
                            </m:ctrlPr>
                          </m:fPr>
                          <m:num>
                            <m:r>
                              <a:rPr lang="de-DE" sz="1800" i="1">
                                <a:latin typeface="Cambria Math" panose="02040503050406030204" pitchFamily="18" charset="0"/>
                              </a:rPr>
                              <m:t>1</m:t>
                            </m:r>
                          </m:num>
                          <m:den>
                            <m:rad>
                              <m:radPr>
                                <m:degHide m:val="on"/>
                                <m:ctrlPr>
                                  <a:rPr lang="de-DE" sz="1800" i="1">
                                    <a:latin typeface="Cambria Math" panose="02040503050406030204" pitchFamily="18" charset="0"/>
                                  </a:rPr>
                                </m:ctrlPr>
                              </m:radPr>
                              <m:deg/>
                              <m:e>
                                <m:r>
                                  <a:rPr lang="de-DE" sz="1800" i="1">
                                    <a:latin typeface="Cambria Math" panose="02040503050406030204" pitchFamily="18" charset="0"/>
                                  </a:rPr>
                                  <m:t>𝑛</m:t>
                                </m:r>
                              </m:e>
                            </m:rad>
                          </m:den>
                        </m:f>
                        <m:r>
                          <a:rPr lang="de-DE" sz="1800" i="1">
                            <a:latin typeface="Cambria Math" panose="02040503050406030204" pitchFamily="18" charset="0"/>
                          </a:rPr>
                          <m:t>;</m:t>
                        </m:r>
                        <m:sSub>
                          <m:sSubPr>
                            <m:ctrlPr>
                              <a:rPr lang="de-DE" sz="1800" i="1" smtClean="0">
                                <a:latin typeface="Cambria Math" panose="02040503050406030204" pitchFamily="18" charset="0"/>
                              </a:rPr>
                            </m:ctrlPr>
                          </m:sSubPr>
                          <m:e>
                            <m:r>
                              <a:rPr lang="de-DE" sz="1800" b="0" i="1" smtClean="0">
                                <a:latin typeface="Cambria Math" panose="02040503050406030204" pitchFamily="18" charset="0"/>
                              </a:rPr>
                              <m:t>h</m:t>
                            </m:r>
                          </m:e>
                          <m:sub>
                            <m:r>
                              <a:rPr lang="de-DE" sz="1800" b="0" i="1" smtClean="0">
                                <a:latin typeface="Cambria Math" panose="02040503050406030204" pitchFamily="18" charset="0"/>
                              </a:rPr>
                              <m:t>𝑛</m:t>
                            </m:r>
                          </m:sub>
                        </m:sSub>
                        <m:r>
                          <a:rPr lang="de-DE" sz="1800" b="0" i="1" smtClean="0">
                            <a:latin typeface="Cambria Math" charset="0"/>
                          </a:rPr>
                          <m:t>+</m:t>
                        </m:r>
                        <m:f>
                          <m:fPr>
                            <m:ctrlPr>
                              <a:rPr lang="de-DE" sz="1800" i="1" smtClean="0">
                                <a:latin typeface="Cambria Math" panose="02040503050406030204" pitchFamily="18" charset="0"/>
                              </a:rPr>
                            </m:ctrlPr>
                          </m:fPr>
                          <m:num>
                            <m:r>
                              <a:rPr lang="de-DE" sz="1800" i="1">
                                <a:latin typeface="Cambria Math" panose="02040503050406030204" pitchFamily="18" charset="0"/>
                              </a:rPr>
                              <m:t>1</m:t>
                            </m:r>
                          </m:num>
                          <m:den>
                            <m:rad>
                              <m:radPr>
                                <m:degHide m:val="on"/>
                                <m:ctrlPr>
                                  <a:rPr lang="de-DE" sz="1800" i="1">
                                    <a:latin typeface="Cambria Math" panose="02040503050406030204" pitchFamily="18" charset="0"/>
                                  </a:rPr>
                                </m:ctrlPr>
                              </m:radPr>
                              <m:deg/>
                              <m:e>
                                <m:r>
                                  <a:rPr lang="de-DE" sz="1800" i="1">
                                    <a:latin typeface="Cambria Math" panose="02040503050406030204" pitchFamily="18" charset="0"/>
                                  </a:rPr>
                                  <m:t>𝑛</m:t>
                                </m:r>
                              </m:e>
                            </m:rad>
                          </m:den>
                        </m:f>
                      </m:e>
                    </m:d>
                    <m:r>
                      <a:rPr lang="de-DE" sz="1800" b="0" i="0" smtClean="0">
                        <a:latin typeface="Cambria Math" charset="0"/>
                      </a:rPr>
                      <m:t> </m:t>
                    </m:r>
                  </m:oMath>
                </a14:m>
                <a:r>
                  <a:rPr lang="de-DE" sz="1800" dirty="0">
                    <a:latin typeface="Cambria Math" charset="0"/>
                  </a:rPr>
                  <a:t> </a:t>
                </a:r>
                <a:r>
                  <a:rPr lang="de-DE" sz="1800" dirty="0" smtClean="0">
                    <a:latin typeface="Cambria Math" charset="0"/>
                  </a:rPr>
                  <a:t>und </a:t>
                </a:r>
                <a:r>
                  <a:rPr lang="de-DE" sz="1800" dirty="0">
                    <a:latin typeface="Cambria Math" charset="0"/>
                  </a:rPr>
                  <a:t>behauptet </a:t>
                </a:r>
                <a:r>
                  <a:rPr lang="de-DE" sz="1800" dirty="0" smtClean="0">
                    <a:latin typeface="Cambria Math" charset="0"/>
                  </a:rPr>
                  <a:t>dieses Bereich </a:t>
                </a:r>
                <a:r>
                  <a:rPr lang="de-DE" sz="1800" dirty="0">
                    <a:latin typeface="Cambria Math" charset="0"/>
                  </a:rPr>
                  <a:t>I</a:t>
                </a:r>
                <a:r>
                  <a:rPr lang="de-DE" sz="1800" dirty="0" smtClean="0">
                    <a:latin typeface="Cambria Math" charset="0"/>
                  </a:rPr>
                  <a:t>ntervall enthält das </a:t>
                </a:r>
                <a:r>
                  <a:rPr lang="de-DE" sz="1800" dirty="0">
                    <a:latin typeface="Cambria Math" charset="0"/>
                  </a:rPr>
                  <a:t>unbekannte </a:t>
                </a:r>
                <a:r>
                  <a:rPr lang="de-DE" sz="1800" dirty="0" smtClean="0">
                    <a:latin typeface="Cambria Math" charset="0"/>
                  </a:rPr>
                  <a:t>p.</a:t>
                </a:r>
                <a:endParaRPr lang="de-DE" sz="1800" dirty="0">
                  <a:latin typeface="Cambria Math" charset="0"/>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4875460" y="1156624"/>
                <a:ext cx="4275584" cy="2003754"/>
              </a:xfrm>
              <a:prstGeom prst="rect">
                <a:avLst/>
              </a:prstGeom>
              <a:blipFill rotWithShape="0">
                <a:blip r:embed="rId4"/>
                <a:stretch>
                  <a:fillRect l="-1569" t="-1829" b="-3963"/>
                </a:stretch>
              </a:blipFill>
            </p:spPr>
            <p:txBody>
              <a:bodyPr/>
              <a:lstStyle/>
              <a:p>
                <a:r>
                  <a:rPr lang="de-DE">
                    <a:noFill/>
                  </a:rPr>
                  <a:t> </a:t>
                </a:r>
              </a:p>
            </p:txBody>
          </p:sp>
        </mc:Fallback>
      </mc:AlternateContent>
      <p:cxnSp>
        <p:nvCxnSpPr>
          <p:cNvPr id="20" name="Gerade Verbindung mit Pfeil 19"/>
          <p:cNvCxnSpPr/>
          <p:nvPr/>
        </p:nvCxnSpPr>
        <p:spPr bwMode="auto">
          <a:xfrm>
            <a:off x="3103860" y="3645024"/>
            <a:ext cx="1728192" cy="0"/>
          </a:xfrm>
          <a:prstGeom prst="straightConnector1">
            <a:avLst/>
          </a:prstGeom>
          <a:solidFill>
            <a:schemeClr val="accent1"/>
          </a:solidFill>
          <a:ln w="34925" cap="flat" cmpd="sng" algn="ctr">
            <a:solidFill>
              <a:srgbClr val="FF0000"/>
            </a:solidFill>
            <a:prstDash val="solid"/>
            <a:round/>
            <a:headEnd type="none" w="med" len="med"/>
            <a:tailEnd type="arrow"/>
          </a:ln>
          <a:effectLst/>
        </p:spPr>
      </p:cxnSp>
      <mc:AlternateContent xmlns:mc="http://schemas.openxmlformats.org/markup-compatibility/2006" xmlns:a14="http://schemas.microsoft.com/office/drawing/2010/main">
        <mc:Choice Requires="a14">
          <p:sp>
            <p:nvSpPr>
              <p:cNvPr id="21" name="Textfeld 20"/>
              <p:cNvSpPr txBox="1"/>
              <p:nvPr/>
            </p:nvSpPr>
            <p:spPr>
              <a:xfrm>
                <a:off x="2965549" y="1696630"/>
                <a:ext cx="1728192" cy="923330"/>
              </a:xfrm>
              <a:prstGeom prst="rect">
                <a:avLst/>
              </a:prstGeom>
              <a:noFill/>
            </p:spPr>
            <p:txBody>
              <a:bodyPr wrap="square" rtlCol="0">
                <a:spAutoFit/>
              </a:bodyPr>
              <a:lstStyle/>
              <a:p>
                <a:r>
                  <a:rPr lang="de-DE" sz="1800" i="1" dirty="0">
                    <a:solidFill>
                      <a:srgbClr val="FF0000"/>
                    </a:solidFill>
                    <a:latin typeface="Calibri" panose="020F0502020204030204" pitchFamily="34" charset="0"/>
                    <a:cs typeface="Calibri" panose="020F0502020204030204" pitchFamily="34" charset="0"/>
                  </a:rPr>
                  <a:t>Durchführung von </a:t>
                </a:r>
                <a14:m>
                  <m:oMath xmlns:m="http://schemas.openxmlformats.org/officeDocument/2006/math">
                    <m:r>
                      <a:rPr lang="de-DE" sz="1800" i="1" dirty="0" smtClean="0">
                        <a:solidFill>
                          <a:srgbClr val="FF0000"/>
                        </a:solidFill>
                        <a:latin typeface="Cambria Math" panose="02040503050406030204" pitchFamily="18" charset="0"/>
                        <a:cs typeface="Calibri" panose="020F0502020204030204" pitchFamily="34" charset="0"/>
                      </a:rPr>
                      <m:t>𝑛</m:t>
                    </m:r>
                  </m:oMath>
                </a14:m>
                <a:r>
                  <a:rPr lang="de-DE" sz="1800" i="1" dirty="0">
                    <a:solidFill>
                      <a:srgbClr val="FF0000"/>
                    </a:solidFill>
                    <a:latin typeface="Calibri" panose="020F0502020204030204" pitchFamily="34" charset="0"/>
                    <a:cs typeface="Calibri" panose="020F0502020204030204" pitchFamily="34" charset="0"/>
                  </a:rPr>
                  <a:t> Zufallsversuchen</a:t>
                </a:r>
              </a:p>
            </p:txBody>
          </p:sp>
        </mc:Choice>
        <mc:Fallback xmlns="">
          <p:sp>
            <p:nvSpPr>
              <p:cNvPr id="21" name="Textfeld 20"/>
              <p:cNvSpPr txBox="1">
                <a:spLocks noRot="1" noChangeAspect="1" noMove="1" noResize="1" noEditPoints="1" noAdjustHandles="1" noChangeArrowheads="1" noChangeShapeType="1" noTextEdit="1"/>
              </p:cNvSpPr>
              <p:nvPr/>
            </p:nvSpPr>
            <p:spPr>
              <a:xfrm>
                <a:off x="2965549" y="1696630"/>
                <a:ext cx="1728192" cy="923330"/>
              </a:xfrm>
              <a:prstGeom prst="rect">
                <a:avLst/>
              </a:prstGeom>
              <a:blipFill rotWithShape="0">
                <a:blip r:embed="rId5"/>
                <a:stretch>
                  <a:fillRect l="-2817" t="-3289" r="-2817" b="-921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4" name="Textfeld 23"/>
              <p:cNvSpPr txBox="1"/>
              <p:nvPr/>
            </p:nvSpPr>
            <p:spPr>
              <a:xfrm>
                <a:off x="5047956" y="3499193"/>
                <a:ext cx="3960440" cy="2246769"/>
              </a:xfrm>
              <a:prstGeom prst="rect">
                <a:avLst/>
              </a:prstGeom>
              <a:noFill/>
            </p:spPr>
            <p:txBody>
              <a:bodyPr wrap="square" rtlCol="0">
                <a:spAutoFit/>
              </a:bodyPr>
              <a:lstStyle/>
              <a:p>
                <a:r>
                  <a:rPr lang="de-DE" sz="2000" dirty="0" smtClean="0">
                    <a:latin typeface="Calibri" panose="020F0502020204030204" pitchFamily="34" charset="0"/>
                    <a:cs typeface="Calibri" panose="020F0502020204030204" pitchFamily="34" charset="0"/>
                  </a:rPr>
                  <a:t>Die Reißzwecke landet 400-mal mit der Spitze nach oben. </a:t>
                </a:r>
              </a:p>
              <a:p>
                <a:r>
                  <a:rPr lang="de-DE" sz="2000" dirty="0" smtClean="0">
                    <a:latin typeface="Calibri" panose="020F0502020204030204" pitchFamily="34" charset="0"/>
                    <a:cs typeface="Calibri" panose="020F0502020204030204" pitchFamily="34" charset="0"/>
                  </a:rPr>
                  <a:t>Der Schätzbereich ist </a:t>
                </a:r>
                <a14:m>
                  <m:oMath xmlns:m="http://schemas.openxmlformats.org/officeDocument/2006/math">
                    <m:d>
                      <m:dPr>
                        <m:begChr m:val="["/>
                        <m:endChr m:val="]"/>
                        <m:ctrlPr>
                          <a:rPr lang="de-DE" sz="1800" i="1" dirty="0" smtClean="0">
                            <a:latin typeface="Cambria Math" panose="02040503050406030204" pitchFamily="18" charset="0"/>
                            <a:cs typeface="Calibri" panose="020F0502020204030204" pitchFamily="34" charset="0"/>
                          </a:rPr>
                        </m:ctrlPr>
                      </m:dPr>
                      <m:e>
                        <m:r>
                          <a:rPr lang="de-DE" sz="1800" i="1" dirty="0" smtClean="0">
                            <a:latin typeface="Cambria Math" panose="02040503050406030204" pitchFamily="18" charset="0"/>
                            <a:cs typeface="Calibri" panose="020F0502020204030204" pitchFamily="34" charset="0"/>
                          </a:rPr>
                          <m:t>0,37; 0,43</m:t>
                        </m:r>
                      </m:e>
                    </m:d>
                  </m:oMath>
                </a14:m>
                <a:r>
                  <a:rPr lang="de-DE" sz="1800" dirty="0" smtClean="0">
                    <a:latin typeface="Calibri" panose="020F0502020204030204" pitchFamily="34" charset="0"/>
                    <a:cs typeface="Calibri" panose="020F0502020204030204" pitchFamily="34" charset="0"/>
                  </a:rPr>
                  <a:t>.</a:t>
                </a:r>
              </a:p>
              <a:p>
                <a:r>
                  <a:rPr lang="de-DE" sz="2000" dirty="0" smtClean="0">
                    <a:latin typeface="Calibri" panose="020F0502020204030204" pitchFamily="34" charset="0"/>
                    <a:cs typeface="Calibri" panose="020F0502020204030204" pitchFamily="34" charset="0"/>
                  </a:rPr>
                  <a:t>Man </a:t>
                </a:r>
                <a:r>
                  <a:rPr lang="de-DE" sz="2000" dirty="0">
                    <a:latin typeface="Calibri" panose="020F0502020204030204" pitchFamily="34" charset="0"/>
                    <a:cs typeface="Calibri" panose="020F0502020204030204" pitchFamily="34" charset="0"/>
                  </a:rPr>
                  <a:t>behauptet, </a:t>
                </a:r>
                <a:r>
                  <a:rPr lang="de-DE" sz="2000" dirty="0" smtClean="0">
                    <a:latin typeface="Calibri" panose="020F0502020204030204" pitchFamily="34" charset="0"/>
                    <a:cs typeface="Calibri" panose="020F0502020204030204" pitchFamily="34" charset="0"/>
                  </a:rPr>
                  <a:t>die Wahrscheinlichkeit, dass die Reißzwecke mit der Spitze nach oben fällt liegt in </a:t>
                </a:r>
                <a14:m>
                  <m:oMath xmlns:m="http://schemas.openxmlformats.org/officeDocument/2006/math">
                    <m:d>
                      <m:dPr>
                        <m:begChr m:val="["/>
                        <m:endChr m:val="]"/>
                        <m:ctrlPr>
                          <a:rPr lang="de-DE" sz="2000" i="1" dirty="0">
                            <a:latin typeface="Cambria Math" panose="02040503050406030204" pitchFamily="18" charset="0"/>
                            <a:cs typeface="Calibri" panose="020F0502020204030204" pitchFamily="34" charset="0"/>
                          </a:rPr>
                        </m:ctrlPr>
                      </m:dPr>
                      <m:e>
                        <m:r>
                          <a:rPr lang="de-DE" sz="2000" i="1" dirty="0">
                            <a:latin typeface="Cambria Math" panose="02040503050406030204" pitchFamily="18" charset="0"/>
                            <a:cs typeface="Calibri" panose="020F0502020204030204" pitchFamily="34" charset="0"/>
                          </a:rPr>
                          <m:t>0,37; 0,43</m:t>
                        </m:r>
                      </m:e>
                    </m:d>
                  </m:oMath>
                </a14:m>
                <a:r>
                  <a:rPr lang="de-DE" sz="2000" dirty="0" smtClean="0">
                    <a:latin typeface="Calibri" panose="020F0502020204030204" pitchFamily="34" charset="0"/>
                    <a:cs typeface="Calibri" panose="020F0502020204030204" pitchFamily="34" charset="0"/>
                  </a:rPr>
                  <a:t>.</a:t>
                </a:r>
                <a:endParaRPr lang="de-DE" sz="2000" dirty="0">
                  <a:latin typeface="Calibri" panose="020F0502020204030204" pitchFamily="34" charset="0"/>
                  <a:cs typeface="Calibri" panose="020F0502020204030204" pitchFamily="34" charset="0"/>
                </a:endParaRPr>
              </a:p>
            </p:txBody>
          </p:sp>
        </mc:Choice>
        <mc:Fallback xmlns="">
          <p:sp>
            <p:nvSpPr>
              <p:cNvPr id="24" name="Textfeld 23"/>
              <p:cNvSpPr txBox="1">
                <a:spLocks noRot="1" noChangeAspect="1" noMove="1" noResize="1" noEditPoints="1" noAdjustHandles="1" noChangeArrowheads="1" noChangeShapeType="1" noTextEdit="1"/>
              </p:cNvSpPr>
              <p:nvPr/>
            </p:nvSpPr>
            <p:spPr>
              <a:xfrm>
                <a:off x="5047956" y="3499193"/>
                <a:ext cx="3960440" cy="2246769"/>
              </a:xfrm>
              <a:prstGeom prst="rect">
                <a:avLst/>
              </a:prstGeom>
              <a:blipFill rotWithShape="0">
                <a:blip r:embed="rId6"/>
                <a:stretch>
                  <a:fillRect l="-1538" t="-1355" b="-21409"/>
                </a:stretch>
              </a:blipFill>
            </p:spPr>
            <p:txBody>
              <a:bodyPr/>
              <a:lstStyle/>
              <a:p>
                <a:r>
                  <a:rPr lang="de-DE">
                    <a:noFill/>
                  </a:rPr>
                  <a:t> </a:t>
                </a:r>
              </a:p>
            </p:txBody>
          </p:sp>
        </mc:Fallback>
      </mc:AlternateContent>
      <p:sp>
        <p:nvSpPr>
          <p:cNvPr id="22" name="Textfeld 21"/>
          <p:cNvSpPr txBox="1"/>
          <p:nvPr/>
        </p:nvSpPr>
        <p:spPr>
          <a:xfrm>
            <a:off x="324000" y="3085668"/>
            <a:ext cx="2736304" cy="2246769"/>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Beispiel:</a:t>
            </a:r>
          </a:p>
          <a:p>
            <a:endParaRPr lang="de-DE" sz="2000" dirty="0">
              <a:latin typeface="Calibri" panose="020F0502020204030204" pitchFamily="34" charset="0"/>
              <a:cs typeface="Calibri" panose="020F0502020204030204" pitchFamily="34" charset="0"/>
            </a:endParaRPr>
          </a:p>
          <a:p>
            <a:r>
              <a:rPr lang="de-DE" sz="2000" dirty="0">
                <a:latin typeface="Calibri" panose="020F0502020204030204" pitchFamily="34" charset="0"/>
                <a:cs typeface="Calibri" panose="020F0502020204030204" pitchFamily="34" charset="0"/>
              </a:rPr>
              <a:t>Es ist nicht bekannt, mit welcher Wahrscheinlich-</a:t>
            </a:r>
            <a:r>
              <a:rPr lang="de-DE" sz="2000" dirty="0" err="1">
                <a:latin typeface="Calibri" panose="020F0502020204030204" pitchFamily="34" charset="0"/>
                <a:cs typeface="Calibri" panose="020F0502020204030204" pitchFamily="34" charset="0"/>
              </a:rPr>
              <a:t>keit</a:t>
            </a:r>
            <a:r>
              <a:rPr lang="de-DE" sz="2000" dirty="0">
                <a:latin typeface="Calibri" panose="020F0502020204030204" pitchFamily="34" charset="0"/>
                <a:cs typeface="Calibri" panose="020F0502020204030204" pitchFamily="34" charset="0"/>
              </a:rPr>
              <a:t> eine Reißzwecke mit der Spitze nach oben landet.</a:t>
            </a:r>
          </a:p>
        </p:txBody>
      </p:sp>
      <p:sp>
        <p:nvSpPr>
          <p:cNvPr id="2" name="Textfeld 1"/>
          <p:cNvSpPr txBox="1"/>
          <p:nvPr/>
        </p:nvSpPr>
        <p:spPr>
          <a:xfrm>
            <a:off x="324000" y="5946127"/>
            <a:ext cx="8802346" cy="707886"/>
          </a:xfrm>
          <a:prstGeom prst="rect">
            <a:avLst/>
          </a:prstGeom>
          <a:noFill/>
        </p:spPr>
        <p:txBody>
          <a:bodyPr wrap="none" rtlCol="0">
            <a:spAutoFit/>
          </a:bodyPr>
          <a:lstStyle/>
          <a:p>
            <a:r>
              <a:rPr lang="de-DE" sz="2000" dirty="0" smtClean="0">
                <a:latin typeface="Calibri" panose="020F0502020204030204" pitchFamily="34" charset="0"/>
              </a:rPr>
              <a:t>Da das Verfahren, solche Behauptungen aufzustellen, in 95 % der Anwendungsfälle </a:t>
            </a:r>
          </a:p>
          <a:p>
            <a:r>
              <a:rPr lang="de-DE" sz="2000" dirty="0" smtClean="0">
                <a:latin typeface="Calibri" panose="020F0502020204030204" pitchFamily="34" charset="0"/>
              </a:rPr>
              <a:t>zu richtigen Aussagen führt, spricht man von 95 % Sicherheit oder Konfidenz.</a:t>
            </a:r>
            <a:endParaRPr lang="de-DE" sz="2000" dirty="0">
              <a:latin typeface="Calibri" panose="020F0502020204030204" pitchFamily="34" charset="0"/>
            </a:endParaRPr>
          </a:p>
        </p:txBody>
      </p:sp>
    </p:spTree>
    <p:extLst>
      <p:ext uri="{BB962C8B-B14F-4D97-AF65-F5344CB8AC3E}">
        <p14:creationId xmlns:p14="http://schemas.microsoft.com/office/powerpoint/2010/main" val="265628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323528" y="2564904"/>
            <a:ext cx="8424936" cy="1512168"/>
          </a:xfrm>
        </p:spPr>
        <p:txBody>
          <a:bodyPr>
            <a:normAutofit/>
          </a:bodyPr>
          <a:lstStyle/>
          <a:p>
            <a:r>
              <a:rPr lang="de-DE" dirty="0" smtClean="0"/>
              <a:t>Wiederholende Gegenüberstellung: </a:t>
            </a:r>
            <a:br>
              <a:rPr lang="de-DE" dirty="0" smtClean="0"/>
            </a:br>
            <a:r>
              <a:rPr lang="de-DE" dirty="0" smtClean="0"/>
              <a:t/>
            </a:r>
            <a:br>
              <a:rPr lang="de-DE" dirty="0" smtClean="0"/>
            </a:br>
            <a:r>
              <a:rPr lang="de-DE" dirty="0" smtClean="0"/>
              <a:t>Prognoseintervalle und Schätzbereiche</a:t>
            </a:r>
            <a:endParaRPr lang="de-DE" dirty="0"/>
          </a:p>
        </p:txBody>
      </p:sp>
    </p:spTree>
    <p:extLst>
      <p:ext uri="{BB962C8B-B14F-4D97-AF65-F5344CB8AC3E}">
        <p14:creationId xmlns:p14="http://schemas.microsoft.com/office/powerpoint/2010/main" val="3427755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latin typeface="Calibri" panose="020F0502020204030204" pitchFamily="34" charset="0"/>
                  </a:rPr>
                  <a:t>Prognoseintervalle machen Aussagen </a:t>
                </a:r>
                <a:r>
                  <a:rPr lang="de-DE" b="1" dirty="0">
                    <a:latin typeface="Calibri" panose="020F0502020204030204" pitchFamily="34" charset="0"/>
                  </a:rPr>
                  <a:t>vor</a:t>
                </a:r>
                <a:r>
                  <a:rPr lang="de-DE" dirty="0">
                    <a:latin typeface="Calibri" panose="020F0502020204030204" pitchFamily="34" charset="0"/>
                  </a:rPr>
                  <a:t> </a:t>
                </a:r>
                <a:r>
                  <a:rPr lang="de-DE" dirty="0" smtClean="0">
                    <a:latin typeface="Calibri" panose="020F0502020204030204" pitchFamily="34" charset="0"/>
                  </a:rPr>
                  <a:t>der Durchführung </a:t>
                </a:r>
                <a:r>
                  <a:rPr lang="de-DE" dirty="0">
                    <a:latin typeface="Calibri" panose="020F0502020204030204" pitchFamily="34" charset="0"/>
                  </a:rPr>
                  <a:t>des </a:t>
                </a:r>
                <a14:m>
                  <m:oMath xmlns:m="http://schemas.openxmlformats.org/officeDocument/2006/math">
                    <m:r>
                      <a:rPr lang="de-DE" i="1" dirty="0" smtClean="0">
                        <a:latin typeface="Cambria Math" panose="02040503050406030204" pitchFamily="18" charset="0"/>
                      </a:rPr>
                      <m:t>𝑛</m:t>
                    </m:r>
                  </m:oMath>
                </a14:m>
                <a:r>
                  <a:rPr lang="de-DE" dirty="0" smtClean="0">
                    <a:latin typeface="Calibri" panose="020F0502020204030204" pitchFamily="34" charset="0"/>
                  </a:rPr>
                  <a:t>-fachen Zufallsversuches</a:t>
                </a:r>
                <a:r>
                  <a:rPr lang="de-DE" dirty="0">
                    <a:latin typeface="Calibri" panose="020F0502020204030204" pitchFamily="34" charset="0"/>
                  </a:rPr>
                  <a:t>. </a:t>
                </a:r>
                <a:endParaRPr lang="de-DE" dirty="0" smtClean="0">
                  <a:latin typeface="Calibri" panose="020F0502020204030204" pitchFamily="34" charset="0"/>
                </a:endParaRPr>
              </a:p>
              <a:p>
                <a:pPr marL="0" indent="0">
                  <a:buNone/>
                </a:pPr>
                <a:r>
                  <a:rPr lang="de-DE" dirty="0" smtClean="0">
                    <a:latin typeface="Calibri" panose="020F0502020204030204" pitchFamily="34" charset="0"/>
                  </a:rPr>
                  <a:t>Bei </a:t>
                </a:r>
                <a:r>
                  <a:rPr lang="de-DE" dirty="0">
                    <a:latin typeface="Calibri" panose="020F0502020204030204" pitchFamily="34" charset="0"/>
                  </a:rPr>
                  <a:t>einer </a:t>
                </a:r>
                <a:r>
                  <a:rPr lang="de-DE" dirty="0" smtClean="0">
                    <a:latin typeface="Calibri" panose="020F0502020204030204" pitchFamily="34" charset="0"/>
                  </a:rPr>
                  <a:t>einmaligen Durchführung des </a:t>
                </a:r>
                <a14:m>
                  <m:oMath xmlns:m="http://schemas.openxmlformats.org/officeDocument/2006/math">
                    <m:r>
                      <a:rPr lang="de-DE" i="1" dirty="0" smtClean="0">
                        <a:latin typeface="Cambria Math" panose="02040503050406030204" pitchFamily="18" charset="0"/>
                      </a:rPr>
                      <m:t>𝑛</m:t>
                    </m:r>
                  </m:oMath>
                </a14:m>
                <a:r>
                  <a:rPr lang="de-DE" dirty="0" smtClean="0">
                    <a:latin typeface="Calibri" panose="020F0502020204030204" pitchFamily="34" charset="0"/>
                  </a:rPr>
                  <a:t>-fachen Versuches liegt </a:t>
                </a:r>
                <a:r>
                  <a:rPr lang="de-DE" dirty="0">
                    <a:latin typeface="Calibri" panose="020F0502020204030204" pitchFamily="34" charset="0"/>
                  </a:rPr>
                  <a:t>die beobachtete relative Häufigkeit im Prognoseintervall oder </a:t>
                </a:r>
                <a:r>
                  <a:rPr lang="de-DE" dirty="0" smtClean="0">
                    <a:latin typeface="Calibri" panose="020F0502020204030204" pitchFamily="34" charset="0"/>
                  </a:rPr>
                  <a:t>nicht</a:t>
                </a:r>
                <a:r>
                  <a:rPr lang="de-DE" dirty="0">
                    <a:latin typeface="Calibri" panose="020F0502020204030204" pitchFamily="34" charset="0"/>
                  </a:rPr>
                  <a:t>. </a:t>
                </a:r>
                <a:endParaRPr lang="de-DE" dirty="0" smtClean="0">
                  <a:latin typeface="Calibri" panose="020F0502020204030204" pitchFamily="34" charset="0"/>
                </a:endParaRPr>
              </a:p>
              <a:p>
                <a:pPr marL="0" indent="0">
                  <a:buNone/>
                </a:pPr>
                <a:r>
                  <a:rPr lang="de-DE" dirty="0" smtClean="0">
                    <a:latin typeface="Calibri" panose="020F0502020204030204" pitchFamily="34" charset="0"/>
                  </a:rPr>
                  <a:t>Wenn </a:t>
                </a:r>
                <a:r>
                  <a:rPr lang="de-DE" dirty="0">
                    <a:latin typeface="Calibri" panose="020F0502020204030204" pitchFamily="34" charset="0"/>
                  </a:rPr>
                  <a:t>man wiederholt </a:t>
                </a:r>
                <a:r>
                  <a:rPr lang="de-DE" dirty="0" smtClean="0">
                    <a:latin typeface="Calibri" panose="020F0502020204030204" pitchFamily="34" charset="0"/>
                  </a:rPr>
                  <a:t>95 %-</a:t>
                </a:r>
                <a:r>
                  <a:rPr lang="de-DE" dirty="0">
                    <a:latin typeface="Calibri" panose="020F0502020204030204" pitchFamily="34" charset="0"/>
                  </a:rPr>
                  <a:t>Prognoseintervalle </a:t>
                </a:r>
                <a:r>
                  <a:rPr lang="de-DE" dirty="0" smtClean="0">
                    <a:latin typeface="Calibri" panose="020F0502020204030204" pitchFamily="34" charset="0"/>
                  </a:rPr>
                  <a:t>bei demselben </a:t>
                </a:r>
                <a14:m>
                  <m:oMath xmlns:m="http://schemas.openxmlformats.org/officeDocument/2006/math">
                    <m:r>
                      <a:rPr lang="de-DE" i="1" dirty="0" smtClean="0">
                        <a:latin typeface="Cambria Math" panose="02040503050406030204" pitchFamily="18" charset="0"/>
                      </a:rPr>
                      <m:t>𝑝</m:t>
                    </m:r>
                  </m:oMath>
                </a14:m>
                <a:r>
                  <a:rPr lang="de-DE" dirty="0" smtClean="0">
                    <a:latin typeface="Calibri" panose="020F0502020204030204" pitchFamily="34" charset="0"/>
                  </a:rPr>
                  <a:t> berechnet</a:t>
                </a:r>
                <a:r>
                  <a:rPr lang="de-DE" dirty="0">
                    <a:latin typeface="Calibri" panose="020F0502020204030204" pitchFamily="34" charset="0"/>
                  </a:rPr>
                  <a:t>, </a:t>
                </a:r>
                <a:r>
                  <a:rPr lang="de-DE" dirty="0" smtClean="0">
                    <a:latin typeface="Calibri" panose="020F0502020204030204" pitchFamily="34" charset="0"/>
                  </a:rPr>
                  <a:t>macht man in 95 % der Fälle richtige Vorhersagen.</a:t>
                </a:r>
                <a:endParaRPr lang="de-DE" dirty="0">
                  <a:latin typeface="Calibri" panose="020F0502020204030204" pitchFamily="34" charset="0"/>
                </a:endParaRPr>
              </a:p>
              <a:p>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a:stretch>
              </a:blipFill>
            </p:spPr>
            <p:txBody>
              <a:bodyPr/>
              <a:lstStyle/>
              <a:p>
                <a:r>
                  <a:rPr lang="de-DE">
                    <a:noFill/>
                  </a:rPr>
                  <a:t> </a:t>
                </a:r>
              </a:p>
            </p:txBody>
          </p:sp>
        </mc:Fallback>
      </mc:AlternateContent>
      <p:sp>
        <p:nvSpPr>
          <p:cNvPr id="2" name="Titel 1"/>
          <p:cNvSpPr>
            <a:spLocks noGrp="1"/>
          </p:cNvSpPr>
          <p:nvPr>
            <p:ph type="title"/>
          </p:nvPr>
        </p:nvSpPr>
        <p:spPr/>
        <p:txBody>
          <a:bodyPr>
            <a:noAutofit/>
          </a:bodyPr>
          <a:lstStyle/>
          <a:p>
            <a:r>
              <a:rPr lang="de-DE" sz="2700" dirty="0" smtClean="0"/>
              <a:t>Interpretation von Prognoseintervallen</a:t>
            </a:r>
            <a:endParaRPr lang="de-DE" sz="2700" dirty="0"/>
          </a:p>
        </p:txBody>
      </p:sp>
      <p:sp>
        <p:nvSpPr>
          <p:cNvPr id="5" name="Titel 1"/>
          <p:cNvSpPr txBox="1">
            <a:spLocks/>
          </p:cNvSpPr>
          <p:nvPr/>
        </p:nvSpPr>
        <p:spPr>
          <a:xfrm>
            <a:off x="311547" y="3831381"/>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kern="0" dirty="0" smtClean="0"/>
              <a:t>Interpretation von Schätzbereichen</a:t>
            </a:r>
            <a:endParaRPr lang="de-DE" kern="0" dirty="0"/>
          </a:p>
        </p:txBody>
      </p:sp>
      <mc:AlternateContent xmlns:mc="http://schemas.openxmlformats.org/markup-compatibility/2006" xmlns:a14="http://schemas.microsoft.com/office/drawing/2010/main">
        <mc:Choice Requires="a14">
          <p:sp>
            <p:nvSpPr>
              <p:cNvPr id="6" name="Inhaltsplatzhalter 2"/>
              <p:cNvSpPr txBox="1">
                <a:spLocks/>
              </p:cNvSpPr>
              <p:nvPr/>
            </p:nvSpPr>
            <p:spPr bwMode="auto">
              <a:xfrm>
                <a:off x="311547" y="4365104"/>
                <a:ext cx="8424936" cy="230425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r>
                  <a:rPr lang="de-DE" kern="0" dirty="0" smtClean="0">
                    <a:latin typeface="Calibri" panose="020F0502020204030204" pitchFamily="34" charset="0"/>
                  </a:rPr>
                  <a:t>Schätzbereiche machen Aussagen nach der Durchführung des </a:t>
                </a:r>
                <a14:m>
                  <m:oMath xmlns:m="http://schemas.openxmlformats.org/officeDocument/2006/math">
                    <m:r>
                      <a:rPr lang="de-DE" i="1" kern="0" dirty="0" smtClean="0">
                        <a:latin typeface="Cambria Math" panose="02040503050406030204" pitchFamily="18" charset="0"/>
                      </a:rPr>
                      <m:t>𝑛</m:t>
                    </m:r>
                  </m:oMath>
                </a14:m>
                <a:r>
                  <a:rPr lang="de-DE" kern="0" dirty="0" smtClean="0">
                    <a:latin typeface="Calibri" panose="020F0502020204030204" pitchFamily="34" charset="0"/>
                  </a:rPr>
                  <a:t>-fachen Zufallsversuches. </a:t>
                </a:r>
              </a:p>
              <a:p>
                <a:r>
                  <a:rPr lang="de-DE" kern="0" dirty="0" smtClean="0">
                    <a:latin typeface="Calibri" panose="020F0502020204030204" pitchFamily="34" charset="0"/>
                  </a:rPr>
                  <a:t>Bei einer einmaligen Bestimmung eines Schätzbereichs liegt die unbekannte Wahrscheinlichkeit </a:t>
                </a:r>
                <a14:m>
                  <m:oMath xmlns:m="http://schemas.openxmlformats.org/officeDocument/2006/math">
                    <m:r>
                      <a:rPr lang="de-DE" i="1" kern="0" dirty="0" smtClean="0">
                        <a:latin typeface="Cambria Math" panose="02040503050406030204" pitchFamily="18" charset="0"/>
                      </a:rPr>
                      <m:t>𝑝</m:t>
                    </m:r>
                  </m:oMath>
                </a14:m>
                <a:r>
                  <a:rPr lang="de-DE" kern="0" dirty="0" smtClean="0">
                    <a:latin typeface="Calibri" panose="020F0502020204030204" pitchFamily="34" charset="0"/>
                  </a:rPr>
                  <a:t> im Schätzbereich oder nicht.</a:t>
                </a:r>
              </a:p>
              <a:p>
                <a:r>
                  <a:rPr lang="de-DE" kern="0" dirty="0" smtClean="0">
                    <a:latin typeface="Calibri" panose="020F0502020204030204" pitchFamily="34" charset="0"/>
                  </a:rPr>
                  <a:t>Wenn man wiederholt 95 %-Schätzbereiche bei unbekannten </a:t>
                </a:r>
                <a14:m>
                  <m:oMath xmlns:m="http://schemas.openxmlformats.org/officeDocument/2006/math">
                    <m:r>
                      <a:rPr lang="de-DE" i="1" kern="0" dirty="0" smtClean="0">
                        <a:latin typeface="Cambria Math" panose="02040503050406030204" pitchFamily="18" charset="0"/>
                      </a:rPr>
                      <m:t>𝑝</m:t>
                    </m:r>
                  </m:oMath>
                </a14:m>
                <a:r>
                  <a:rPr lang="de-DE" kern="0" dirty="0" smtClean="0">
                    <a:latin typeface="Calibri" panose="020F0502020204030204" pitchFamily="34" charset="0"/>
                  </a:rPr>
                  <a:t>‘s berechnet, macht man in 95 % der Fälle richtige Aussagen.</a:t>
                </a:r>
              </a:p>
              <a:p>
                <a:endParaRPr lang="de-DE" kern="0" dirty="0"/>
              </a:p>
            </p:txBody>
          </p:sp>
        </mc:Choice>
        <mc:Fallback xmlns="">
          <p:sp>
            <p:nvSpPr>
              <p:cNvPr id="6" name="Inhaltsplatzhalter 2"/>
              <p:cNvSpPr txBox="1">
                <a:spLocks noRot="1" noChangeAspect="1" noMove="1" noResize="1" noEditPoints="1" noAdjustHandles="1" noChangeArrowheads="1" noChangeShapeType="1" noTextEdit="1"/>
              </p:cNvSpPr>
              <p:nvPr/>
            </p:nvSpPr>
            <p:spPr bwMode="auto">
              <a:xfrm>
                <a:off x="311547" y="4365104"/>
                <a:ext cx="8424936" cy="2304256"/>
              </a:xfrm>
              <a:prstGeom prst="rect">
                <a:avLst/>
              </a:prstGeom>
              <a:blipFill rotWithShape="0">
                <a:blip r:embed="rId6"/>
                <a:stretch>
                  <a:fillRect l="-579" t="-3439"/>
                </a:stretch>
              </a:blipFill>
              <a:ln w="9525">
                <a:noFill/>
                <a:miter lim="800000"/>
                <a:headEnd/>
                <a:tailEnd/>
              </a:ln>
            </p:spPr>
            <p:txBody>
              <a:bodyPr/>
              <a:lstStyle/>
              <a:p>
                <a:r>
                  <a:rPr lang="de-DE">
                    <a:noFill/>
                  </a:rPr>
                  <a:t> </a:t>
                </a:r>
              </a:p>
            </p:txBody>
          </p:sp>
        </mc:Fallback>
      </mc:AlternateContent>
      <p:cxnSp>
        <p:nvCxnSpPr>
          <p:cNvPr id="8" name="Gerader Verbinder 7"/>
          <p:cNvCxnSpPr/>
          <p:nvPr/>
        </p:nvCxnSpPr>
        <p:spPr bwMode="auto">
          <a:xfrm>
            <a:off x="179512" y="3573016"/>
            <a:ext cx="8784976" cy="0"/>
          </a:xfrm>
          <a:prstGeom prst="line">
            <a:avLst/>
          </a:prstGeom>
          <a:solidFill>
            <a:schemeClr val="accent1"/>
          </a:solidFill>
          <a:ln w="38100" cap="flat" cmpd="sng" algn="ctr">
            <a:solidFill>
              <a:srgbClr val="94BAC0"/>
            </a:solidFill>
            <a:prstDash val="dash"/>
            <a:round/>
            <a:headEnd type="none" w="med" len="med"/>
            <a:tailEnd type="none" w="med" len="med"/>
          </a:ln>
          <a:effectLst/>
        </p:spPr>
      </p:cxnSp>
    </p:spTree>
    <p:extLst>
      <p:ext uri="{BB962C8B-B14F-4D97-AF65-F5344CB8AC3E}">
        <p14:creationId xmlns:p14="http://schemas.microsoft.com/office/powerpoint/2010/main" val="2972796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252536" y="3731100"/>
            <a:ext cx="6336704"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mc:AlternateContent xmlns:mc="http://schemas.openxmlformats.org/markup-compatibility/2006" xmlns:a14="http://schemas.microsoft.com/office/drawing/2010/main">
        <mc:Choice Requires="a14">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Das Gesetz der großen Zahl</a:t>
                </a:r>
                <a:endParaRPr lang="de-DE" sz="2500" dirty="0"/>
              </a:p>
              <a:p>
                <a:pPr marL="514350" indent="-514350">
                  <a:buClr>
                    <a:srgbClr val="327A86"/>
                  </a:buClr>
                  <a:buAutoNum type="arabicPeriod"/>
                </a:pPr>
                <a:r>
                  <a:rPr lang="de-DE" sz="2500" dirty="0" smtClean="0">
                    <a:solidFill>
                      <a:schemeClr val="bg1">
                        <a:lumMod val="95000"/>
                      </a:schemeClr>
                    </a:solidFill>
                  </a:rPr>
                  <a:t>Erkundungen mit </a:t>
                </a:r>
                <a:r>
                  <a:rPr lang="de-DE" sz="2500" dirty="0" err="1" smtClean="0">
                    <a:solidFill>
                      <a:schemeClr val="bg1">
                        <a:lumMod val="95000"/>
                      </a:schemeClr>
                    </a:solidFill>
                  </a:rPr>
                  <a:t>GeoGebra</a:t>
                </a:r>
                <a:r>
                  <a:rPr lang="de-DE" sz="2500" dirty="0" smtClean="0">
                    <a:solidFill>
                      <a:schemeClr val="bg1">
                        <a:lumMod val="95000"/>
                      </a:schemeClr>
                    </a:solidFill>
                  </a:rPr>
                  <a:t>-Dateien	 </a:t>
                </a:r>
                <a:r>
                  <a:rPr lang="de-DE" sz="2500" dirty="0">
                    <a:solidFill>
                      <a:schemeClr val="bg1">
                        <a:lumMod val="95000"/>
                      </a:schemeClr>
                    </a:solidFill>
                  </a:rPr>
                  <a:t>	</a:t>
                </a:r>
                <a:endParaRPr lang="de-DE" sz="2500" dirty="0" smtClean="0">
                  <a:solidFill>
                    <a:schemeClr val="bg1">
                      <a:lumMod val="95000"/>
                    </a:schemeClr>
                  </a:solidFill>
                </a:endParaRPr>
              </a:p>
              <a:p>
                <a:pPr marL="514350" indent="-514350">
                  <a:buClr>
                    <a:srgbClr val="327A86"/>
                  </a:buClr>
                  <a:buAutoNum type="arabicPeriod"/>
                </a:pPr>
                <a:r>
                  <a:rPr lang="de-DE" sz="2500" dirty="0" smtClean="0">
                    <a:solidFill>
                      <a:schemeClr val="bg1">
                        <a:lumMod val="95000"/>
                      </a:schemeClr>
                    </a:solidFill>
                  </a:rPr>
                  <a:t>(</a:t>
                </a:r>
                <a14:m>
                  <m:oMath xmlns:m="http://schemas.openxmlformats.org/officeDocument/2006/math">
                    <m:f>
                      <m:fPr>
                        <m:ctrlPr>
                          <a:rPr lang="de-DE" sz="2500" i="1">
                            <a:solidFill>
                              <a:schemeClr val="bg1">
                                <a:lumMod val="95000"/>
                              </a:schemeClr>
                            </a:solidFill>
                            <a:latin typeface="Cambria Math" panose="02040503050406030204" pitchFamily="18" charset="0"/>
                          </a:rPr>
                        </m:ctrlPr>
                      </m:fPr>
                      <m:num>
                        <m:r>
                          <a:rPr lang="de-DE" sz="2500" i="1">
                            <a:solidFill>
                              <a:schemeClr val="bg1">
                                <a:lumMod val="95000"/>
                              </a:schemeClr>
                            </a:solidFill>
                            <a:latin typeface="Cambria Math" panose="02040503050406030204" pitchFamily="18" charset="0"/>
                          </a:rPr>
                          <m:t>𝟏</m:t>
                        </m:r>
                      </m:num>
                      <m:den>
                        <m:rad>
                          <m:radPr>
                            <m:degHide m:val="on"/>
                            <m:ctrlPr>
                              <a:rPr lang="de-DE" sz="2500" i="1">
                                <a:solidFill>
                                  <a:schemeClr val="bg1">
                                    <a:lumMod val="95000"/>
                                  </a:schemeClr>
                                </a:solidFill>
                                <a:latin typeface="Cambria Math" panose="02040503050406030204" pitchFamily="18" charset="0"/>
                              </a:rPr>
                            </m:ctrlPr>
                          </m:radPr>
                          <m:deg/>
                          <m:e>
                            <m:r>
                              <a:rPr lang="de-DE" sz="2500" i="1">
                                <a:solidFill>
                                  <a:schemeClr val="bg1">
                                    <a:lumMod val="95000"/>
                                  </a:schemeClr>
                                </a:solidFill>
                                <a:latin typeface="Cambria Math" panose="02040503050406030204" pitchFamily="18" charset="0"/>
                              </a:rPr>
                              <m:t>𝒏</m:t>
                            </m:r>
                          </m:e>
                        </m:rad>
                      </m:den>
                    </m:f>
                    <m:r>
                      <a:rPr lang="de-DE" sz="2500" i="1">
                        <a:solidFill>
                          <a:schemeClr val="bg1">
                            <a:lumMod val="95000"/>
                          </a:schemeClr>
                        </a:solidFill>
                        <a:latin typeface="Cambria Math" panose="02040503050406030204" pitchFamily="18" charset="0"/>
                      </a:rPr>
                      <m:t> </m:t>
                    </m:r>
                  </m:oMath>
                </a14:m>
                <a:r>
                  <a:rPr lang="de-DE" sz="2500" dirty="0">
                    <a:solidFill>
                      <a:schemeClr val="bg1">
                        <a:lumMod val="95000"/>
                      </a:schemeClr>
                    </a:solidFill>
                  </a:rPr>
                  <a:t>- Gesetz)</a:t>
                </a:r>
              </a:p>
              <a:p>
                <a:pPr marL="514350" indent="-514350">
                  <a:buClr>
                    <a:srgbClr val="327A86"/>
                  </a:buClr>
                  <a:buAutoNum type="arabicPeriod"/>
                </a:pPr>
                <a:r>
                  <a:rPr lang="de-DE" sz="2500" dirty="0" smtClean="0"/>
                  <a:t>Wahrscheinlichkeiten schätzen</a:t>
                </a:r>
              </a:p>
              <a:p>
                <a:pPr marL="514350" indent="-514350">
                  <a:buClr>
                    <a:srgbClr val="327A86"/>
                  </a:buClr>
                  <a:buAutoNum type="arabicPeriod"/>
                </a:pPr>
                <a:r>
                  <a:rPr lang="de-DE" sz="2500" dirty="0" smtClean="0">
                    <a:solidFill>
                      <a:srgbClr val="327A86"/>
                    </a:solidFill>
                  </a:rPr>
                  <a:t>Vertiefung und Reflexion</a:t>
                </a:r>
                <a:endParaRPr lang="de-DE" sz="2500" dirty="0">
                  <a:solidFill>
                    <a:srgbClr val="327A86"/>
                  </a:solidFill>
                </a:endParaRPr>
              </a:p>
            </p:txBody>
          </p:sp>
        </mc:Choice>
        <mc:Fallback xmlns="">
          <p:sp>
            <p:nvSpPr>
              <p:cNvPr id="9" name="Inhaltsplatzhalter 8"/>
              <p:cNvSpPr>
                <a:spLocks noGrp="1" noRot="1" noChangeAspect="1" noMove="1" noResize="1" noEditPoints="1" noAdjustHandles="1" noChangeArrowheads="1" noChangeShapeType="1" noTextEdit="1"/>
              </p:cNvSpPr>
              <p:nvPr>
                <p:ph idx="1"/>
              </p:nvPr>
            </p:nvSpPr>
            <p:spPr>
              <a:blipFill rotWithShape="0">
                <a:blip r:embed="rId3"/>
                <a:stretch>
                  <a:fillRect l="-1085" t="-1827"/>
                </a:stretch>
              </a:blipFill>
            </p:spPr>
            <p:txBody>
              <a:bodyPr/>
              <a:lstStyle/>
              <a:p>
                <a:r>
                  <a:rPr lang="de-DE">
                    <a:noFill/>
                  </a:rPr>
                  <a:t> </a:t>
                </a:r>
              </a:p>
            </p:txBody>
          </p:sp>
        </mc:Fallback>
      </mc:AlternateContent>
    </p:spTree>
    <p:extLst>
      <p:ext uri="{BB962C8B-B14F-4D97-AF65-F5344CB8AC3E}">
        <p14:creationId xmlns:p14="http://schemas.microsoft.com/office/powerpoint/2010/main" val="38838688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t>Betrachten Sie andere </a:t>
                </a:r>
                <a:r>
                  <a:rPr lang="de-DE" dirty="0"/>
                  <a:t>Stichprobengrößen als </a:t>
                </a:r>
                <a14:m>
                  <m:oMath xmlns:m="http://schemas.openxmlformats.org/officeDocument/2006/math">
                    <m:r>
                      <a:rPr lang="de-DE" i="1" dirty="0" smtClean="0">
                        <a:latin typeface="Cambria Math" panose="02040503050406030204" pitchFamily="18" charset="0"/>
                      </a:rPr>
                      <m:t>100</m:t>
                    </m:r>
                  </m:oMath>
                </a14:m>
                <a:r>
                  <a:rPr lang="de-DE" dirty="0"/>
                  <a:t> und </a:t>
                </a:r>
                <a14:m>
                  <m:oMath xmlns:m="http://schemas.openxmlformats.org/officeDocument/2006/math">
                    <m:r>
                      <a:rPr lang="de-DE" i="1" dirty="0" smtClean="0">
                        <a:latin typeface="Cambria Math" panose="02040503050406030204" pitchFamily="18" charset="0"/>
                      </a:rPr>
                      <m:t>400</m:t>
                    </m:r>
                    <m:r>
                      <a:rPr lang="de-DE" b="0" i="1" dirty="0" smtClean="0">
                        <a:latin typeface="Cambria Math" panose="02040503050406030204" pitchFamily="18" charset="0"/>
                      </a:rPr>
                      <m:t>:</m:t>
                    </m:r>
                  </m:oMath>
                </a14:m>
                <a:endParaRPr lang="de-DE" b="0" dirty="0" smtClean="0"/>
              </a:p>
              <a:p>
                <a:pPr marL="342900" indent="-342900">
                  <a:buFont typeface="Wingdings" panose="05000000000000000000" pitchFamily="2" charset="2"/>
                  <a:buChar char="§"/>
                </a:pPr>
                <a:r>
                  <a:rPr lang="de-DE" dirty="0" smtClean="0"/>
                  <a:t>Schieberegler für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1</m:t>
                        </m:r>
                      </m:sub>
                    </m:sSub>
                  </m:oMath>
                </a14:m>
                <a:r>
                  <a:rPr lang="de-DE" dirty="0" smtClean="0"/>
                  <a:t> und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2</m:t>
                        </m:r>
                      </m:sub>
                    </m:sSub>
                  </m:oMath>
                </a14:m>
                <a:endParaRPr lang="de-DE" dirty="0" smtClean="0"/>
              </a:p>
              <a:p>
                <a:pPr marL="342900" indent="-342900">
                  <a:buFont typeface="Wingdings" panose="05000000000000000000" pitchFamily="2" charset="2"/>
                  <a:buChar char="§"/>
                </a:pPr>
                <a:r>
                  <a:rPr lang="de-DE" dirty="0" smtClean="0"/>
                  <a:t>Für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2</m:t>
                        </m:r>
                      </m:sub>
                    </m:sSub>
                    <m:r>
                      <a:rPr lang="de-DE" b="0" i="1" smtClean="0">
                        <a:latin typeface="Cambria Math" panose="02040503050406030204" pitchFamily="18" charset="0"/>
                      </a:rPr>
                      <m:t>=4</m:t>
                    </m:r>
                    <m:sSub>
                      <m:sSubPr>
                        <m:ctrlPr>
                          <a:rPr lang="de-DE" b="0" i="1" smtClean="0">
                            <a:latin typeface="Cambria Math" panose="02040503050406030204" pitchFamily="18" charset="0"/>
                          </a:rPr>
                        </m:ctrlPr>
                      </m:sSubPr>
                      <m:e>
                        <m:r>
                          <a:rPr lang="de-DE" b="0" i="1" smtClean="0">
                            <a:latin typeface="Cambria Math" panose="02040503050406030204" pitchFamily="18" charset="0"/>
                          </a:rPr>
                          <m:t>𝑛</m:t>
                        </m:r>
                      </m:e>
                      <m:sub>
                        <m:r>
                          <a:rPr lang="de-DE" b="0" i="1" smtClean="0">
                            <a:latin typeface="Cambria Math" panose="02040503050406030204" pitchFamily="18" charset="0"/>
                          </a:rPr>
                          <m:t>1</m:t>
                        </m:r>
                      </m:sub>
                    </m:sSub>
                    <m:r>
                      <a:rPr lang="de-DE" b="0" i="1" smtClean="0">
                        <a:latin typeface="Cambria Math" panose="02040503050406030204" pitchFamily="18" charset="0"/>
                      </a:rPr>
                      <m:t> </m:t>
                    </m:r>
                  </m:oMath>
                </a14:m>
                <a:r>
                  <a:rPr lang="de-DE" dirty="0" smtClean="0"/>
                  <a:t>kann </a:t>
                </a:r>
                <a:r>
                  <a:rPr lang="de-DE" dirty="0"/>
                  <a:t>man </a:t>
                </a:r>
                <a:r>
                  <a:rPr lang="de-DE" dirty="0" smtClean="0"/>
                  <a:t>die </a:t>
                </a:r>
                <a:r>
                  <a:rPr lang="de-DE" dirty="0"/>
                  <a:t>folgende Beobachtung verifizieren: </a:t>
                </a:r>
                <a:endParaRPr lang="de-DE" dirty="0" smtClean="0"/>
              </a:p>
              <a:p>
                <a:pPr marL="0" indent="0">
                  <a:buNone/>
                </a:pPr>
                <a:r>
                  <a:rPr lang="de-DE" dirty="0" smtClean="0"/>
                  <a:t>	</a:t>
                </a:r>
              </a:p>
              <a:p>
                <a:pPr marL="0" indent="0">
                  <a:buNone/>
                </a:pPr>
                <a:r>
                  <a:rPr lang="de-DE" dirty="0"/>
                  <a:t>	</a:t>
                </a:r>
                <a:r>
                  <a:rPr lang="de-DE" dirty="0" smtClean="0"/>
                  <a:t>„</a:t>
                </a:r>
                <a:r>
                  <a:rPr lang="de-DE" dirty="0"/>
                  <a:t>Wenn </a:t>
                </a:r>
                <a14:m>
                  <m:oMath xmlns:m="http://schemas.openxmlformats.org/officeDocument/2006/math">
                    <m:r>
                      <a:rPr lang="de-DE" i="1" dirty="0" smtClean="0">
                        <a:latin typeface="Cambria Math" panose="02040503050406030204" pitchFamily="18" charset="0"/>
                      </a:rPr>
                      <m:t>𝑛</m:t>
                    </m:r>
                  </m:oMath>
                </a14:m>
                <a:r>
                  <a:rPr lang="de-DE" dirty="0"/>
                  <a:t> ver-4-facht wird, wird die Intervallbreite halbiert</a:t>
                </a:r>
                <a:r>
                  <a:rPr lang="de-DE" dirty="0" smtClean="0"/>
                  <a:t>.“</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796" t="-146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Vertiefungsmöglichkeit 1</a:t>
            </a:r>
            <a:endParaRPr lang="de-DE" dirty="0"/>
          </a:p>
        </p:txBody>
      </p:sp>
      <p:sp>
        <p:nvSpPr>
          <p:cNvPr id="7" name="Rechteck 6"/>
          <p:cNvSpPr/>
          <p:nvPr/>
        </p:nvSpPr>
        <p:spPr>
          <a:xfrm>
            <a:off x="0" y="6237312"/>
            <a:ext cx="9144000" cy="584775"/>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sym typeface="Wingdings" panose="05000000000000000000" pitchFamily="2" charset="2"/>
              </a:rPr>
              <a:t> DZLM_Stochastik_BS_3_Genauigkeit_von_Simulationen_Zufall_im_Schlauch_schrittweise, Abschnitt </a:t>
            </a:r>
            <a:r>
              <a:rPr lang="de-DE" sz="1600" dirty="0" smtClean="0">
                <a:latin typeface="Calibri" panose="020F0502020204030204" pitchFamily="34" charset="0"/>
                <a:cs typeface="Calibri" panose="020F0502020204030204" pitchFamily="34" charset="0"/>
                <a:sym typeface="Wingdings" panose="05000000000000000000" pitchFamily="2" charset="2"/>
              </a:rPr>
              <a:t>2.7</a:t>
            </a:r>
            <a:endParaRPr lang="de-DE" sz="1600" dirty="0">
              <a:latin typeface="Calibri" panose="020F0502020204030204" pitchFamily="34" charset="0"/>
              <a:cs typeface="Calibri" panose="020F0502020204030204" pitchFamily="34" charset="0"/>
              <a:sym typeface="Wingdings" panose="05000000000000000000" pitchFamily="2" charset="2"/>
            </a:endParaRPr>
          </a:p>
          <a:p>
            <a:r>
              <a:rPr lang="de-DE" sz="1600" dirty="0">
                <a:latin typeface="Calibri" panose="020F0502020204030204" pitchFamily="34" charset="0"/>
                <a:cs typeface="Calibri" panose="020F0502020204030204" pitchFamily="34" charset="0"/>
                <a:sym typeface="Wingdings" panose="05000000000000000000" pitchFamily="2" charset="2"/>
              </a:rPr>
              <a:t> GGB: </a:t>
            </a:r>
            <a:r>
              <a:rPr lang="de-DE" sz="1600" dirty="0" smtClean="0">
                <a:latin typeface="Calibri" panose="020F0502020204030204" pitchFamily="34" charset="0"/>
                <a:cs typeface="Calibri" panose="020F0502020204030204" pitchFamily="34" charset="0"/>
                <a:sym typeface="Wingdings" panose="05000000000000000000" pitchFamily="2" charset="2"/>
              </a:rPr>
              <a:t>DZLM_Stochastik_BS_3_Genauigkeit_von_Simulationen_Zufall_im_Schlauch_Teil3_Trajektorien</a:t>
            </a:r>
            <a:endParaRPr lang="de-DE" sz="16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3542125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buNone/>
                </a:pPr>
                <a:r>
                  <a:rPr lang="de-DE" dirty="0" smtClean="0"/>
                  <a:t>Zum Selbststudium:</a:t>
                </a:r>
              </a:p>
              <a:p>
                <a:pPr marL="0" indent="0">
                  <a:buNone/>
                </a:pPr>
                <a:r>
                  <a:rPr lang="de-DE" b="0" dirty="0" smtClean="0"/>
                  <a:t>Wir empfehlen, sich für weitere Informationen und Hintergründe zum</a:t>
                </a:r>
                <a:br>
                  <a:rPr lang="de-DE" b="0" dirty="0" smtClean="0"/>
                </a:br>
                <a:r>
                  <a:rPr lang="de-DE" b="0" dirty="0" smtClean="0"/>
                  <a:t> </a:t>
                </a:r>
                <a14:m>
                  <m:oMath xmlns:m="http://schemas.openxmlformats.org/officeDocument/2006/math">
                    <m:f>
                      <m:fPr>
                        <m:ctrlPr>
                          <a:rPr lang="de-DE" b="0" i="1" smtClean="0">
                            <a:latin typeface="Cambria Math" panose="02040503050406030204" pitchFamily="18" charset="0"/>
                          </a:rPr>
                        </m:ctrlPr>
                      </m:fPr>
                      <m:num>
                        <m:r>
                          <a:rPr lang="de-DE" b="0" i="1" smtClean="0">
                            <a:latin typeface="Cambria Math" panose="02040503050406030204" pitchFamily="18" charset="0"/>
                          </a:rPr>
                          <m:t>1</m:t>
                        </m:r>
                      </m:num>
                      <m:den>
                        <m:rad>
                          <m:radPr>
                            <m:degHide m:val="on"/>
                            <m:ctrlPr>
                              <a:rPr lang="de-DE" b="0" i="1" smtClean="0">
                                <a:latin typeface="Cambria Math" panose="02040503050406030204" pitchFamily="18" charset="0"/>
                              </a:rPr>
                            </m:ctrlPr>
                          </m:radPr>
                          <m:deg/>
                          <m:e>
                            <m:r>
                              <a:rPr lang="de-DE" b="0" i="1" smtClean="0">
                                <a:latin typeface="Cambria Math" panose="02040503050406030204" pitchFamily="18" charset="0"/>
                              </a:rPr>
                              <m:t>𝑛</m:t>
                            </m:r>
                          </m:e>
                        </m:rad>
                      </m:den>
                    </m:f>
                    <m:r>
                      <a:rPr lang="de-DE" b="0" i="1" smtClean="0">
                        <a:latin typeface="Cambria Math" panose="02040503050406030204" pitchFamily="18" charset="0"/>
                      </a:rPr>
                      <m:t> </m:t>
                    </m:r>
                  </m:oMath>
                </a14:m>
                <a:r>
                  <a:rPr lang="de-DE" b="0" dirty="0" smtClean="0"/>
                  <a:t>- Gesetz das Zusatzmaterial zur Vertiefung anzuschauen.</a:t>
                </a:r>
              </a:p>
              <a:p>
                <a:pPr marL="0" indent="0">
                  <a:buNone/>
                </a:pPr>
                <a:r>
                  <a:rPr lang="de-DE" dirty="0" smtClean="0"/>
                  <a:t>Es erläutert neben einer theoretischen Fundierung des </a:t>
                </a:r>
                <a14:m>
                  <m:oMath xmlns:m="http://schemas.openxmlformats.org/officeDocument/2006/math">
                    <m:f>
                      <m:fPr>
                        <m:ctrlPr>
                          <a:rPr lang="de-DE" i="1">
                            <a:latin typeface="Cambria Math" panose="02040503050406030204" pitchFamily="18" charset="0"/>
                          </a:rPr>
                        </m:ctrlPr>
                      </m:fPr>
                      <m:num>
                        <m:r>
                          <a:rPr lang="de-DE" i="1">
                            <a:latin typeface="Cambria Math" panose="02040503050406030204" pitchFamily="18" charset="0"/>
                          </a:rPr>
                          <m:t>1</m:t>
                        </m:r>
                      </m:num>
                      <m:den>
                        <m:rad>
                          <m:radPr>
                            <m:degHide m:val="on"/>
                            <m:ctrlPr>
                              <a:rPr lang="de-DE" i="1">
                                <a:latin typeface="Cambria Math" panose="02040503050406030204" pitchFamily="18" charset="0"/>
                              </a:rPr>
                            </m:ctrlPr>
                          </m:radPr>
                          <m:deg/>
                          <m:e>
                            <m:r>
                              <a:rPr lang="de-DE" i="1">
                                <a:latin typeface="Cambria Math" panose="02040503050406030204" pitchFamily="18" charset="0"/>
                              </a:rPr>
                              <m:t>𝑛</m:t>
                            </m:r>
                          </m:e>
                        </m:rad>
                      </m:den>
                    </m:f>
                  </m:oMath>
                </a14:m>
                <a:r>
                  <a:rPr lang="de-DE" dirty="0" smtClean="0"/>
                  <a:t> - Gesetzes, auch noch die Zusammenhänge zu den Prognose- und Konfidenzintervallen. </a:t>
                </a:r>
                <a:endParaRPr lang="de-DE" b="0" dirty="0" smtClean="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a:blip r:embed="rId3"/>
                <a:stretch>
                  <a:fillRect l="-796" t="-146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r>
              <a:rPr lang="de-DE" dirty="0" smtClean="0"/>
              <a:t>Vertiefungsmöglichkeit 2</a:t>
            </a:r>
            <a:endParaRPr lang="de-DE" dirty="0"/>
          </a:p>
        </p:txBody>
      </p:sp>
      <p:sp>
        <p:nvSpPr>
          <p:cNvPr id="4" name="Rechteck 3"/>
          <p:cNvSpPr/>
          <p:nvPr/>
        </p:nvSpPr>
        <p:spPr>
          <a:xfrm>
            <a:off x="479376" y="6519446"/>
            <a:ext cx="8640960" cy="338554"/>
          </a:xfrm>
          <a:prstGeom prst="rect">
            <a:avLst/>
          </a:prstGeom>
        </p:spPr>
        <p:txBody>
          <a:bodyPr wrap="square">
            <a:spAutoFit/>
          </a:bodyPr>
          <a:lstStyle/>
          <a:p>
            <a:r>
              <a:rPr lang="de-DE" sz="1600" dirty="0" smtClean="0">
                <a:latin typeface="Calibri" panose="020F0502020204030204" pitchFamily="34" charset="0"/>
                <a:cs typeface="Calibri" panose="020F0502020204030204" pitchFamily="34" charset="0"/>
                <a:sym typeface="Wingdings" panose="05000000000000000000" pitchFamily="2" charset="2"/>
              </a:rPr>
              <a:t></a:t>
            </a:r>
            <a:r>
              <a:rPr lang="de-DE" sz="1600" dirty="0" smtClean="0">
                <a:latin typeface="Calibri" panose="020F0502020204030204" pitchFamily="34" charset="0"/>
                <a:cs typeface="Calibri" panose="020F0502020204030204" pitchFamily="34" charset="0"/>
              </a:rPr>
              <a:t>DZLM-Leitidee_Stochastik-BS3-Folie-Genauigkeit_von_Simulationen_Fundierung_Wurzel </a:t>
            </a:r>
            <a:r>
              <a:rPr lang="de-DE" sz="1600" dirty="0">
                <a:latin typeface="Calibri" panose="020F0502020204030204" pitchFamily="34" charset="0"/>
                <a:cs typeface="Calibri" panose="020F0502020204030204" pitchFamily="34" charset="0"/>
              </a:rPr>
              <a:t>20170529</a:t>
            </a:r>
          </a:p>
        </p:txBody>
      </p:sp>
    </p:spTree>
    <p:extLst>
      <p:ext uri="{BB962C8B-B14F-4D97-AF65-F5344CB8AC3E}">
        <p14:creationId xmlns:p14="http://schemas.microsoft.com/office/powerpoint/2010/main" val="123815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dirty="0" smtClean="0"/>
                  <a:t>Von praktischer Bedeutung sind folgende Fragen:</a:t>
                </a:r>
              </a:p>
              <a:p>
                <a:pPr lvl="1"/>
                <a:r>
                  <a:rPr lang="de-DE" sz="2000" dirty="0"/>
                  <a:t>M</a:t>
                </a:r>
                <a:r>
                  <a:rPr lang="de-DE" sz="2000" dirty="0" smtClean="0"/>
                  <a:t>an fragt sich bei Vorhersagen mit bekannten Wahrscheinlichkeiten, wie nah bei einem bestimmten Stichprobenumfang </a:t>
                </a:r>
                <a14:m>
                  <m:oMath xmlns:m="http://schemas.openxmlformats.org/officeDocument/2006/math">
                    <m:r>
                      <a:rPr lang="de-DE" sz="2000" i="1" dirty="0" smtClean="0">
                        <a:latin typeface="Cambria Math" panose="02040503050406030204" pitchFamily="18" charset="0"/>
                      </a:rPr>
                      <m:t>𝑛</m:t>
                    </m:r>
                  </m:oMath>
                </a14:m>
                <a:r>
                  <a:rPr lang="de-DE" sz="2000" dirty="0" smtClean="0"/>
                  <a:t> die relative Häufigkeit sich bei der Wahrscheinlichkeit befindet.</a:t>
                </a:r>
              </a:p>
              <a:p>
                <a:pPr lvl="1"/>
                <a:r>
                  <a:rPr lang="de-DE" sz="2000" dirty="0" smtClean="0"/>
                  <a:t>Man fragt sich, wenn man in einem Experiment oder einer Simulation eine relative Häufigkeit beobachtet, wie nah die unbekannte Wahrscheinlichkeit an dieser Häufigkeit liegen wird.</a:t>
                </a:r>
              </a:p>
              <a:p>
                <a:pPr marL="457200" lvl="1" indent="0">
                  <a:buNone/>
                </a:pPr>
                <a:endParaRPr lang="de-DE" sz="2000" dirty="0" smtClean="0"/>
              </a:p>
              <a:p>
                <a:r>
                  <a:rPr lang="de-DE" dirty="0" smtClean="0"/>
                  <a:t>Hier hilft die vage Formulierung der Gesetzmäßigkeit nicht weiter.</a:t>
                </a:r>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rotWithShape="0">
                <a:blip r:embed="rId3"/>
                <a:stretch>
                  <a:fillRect l="-651" t="-1469"/>
                </a:stretch>
              </a:blipFill>
            </p:spPr>
            <p:txBody>
              <a:bodyPr/>
              <a:lstStyle/>
              <a:p>
                <a:r>
                  <a:rPr lang="de-DE">
                    <a:noFill/>
                  </a:rPr>
                  <a:t> </a:t>
                </a:r>
              </a:p>
            </p:txBody>
          </p:sp>
        </mc:Fallback>
      </mc:AlternateContent>
      <p:sp>
        <p:nvSpPr>
          <p:cNvPr id="5" name="Titel 4"/>
          <p:cNvSpPr>
            <a:spLocks noGrp="1"/>
          </p:cNvSpPr>
          <p:nvPr>
            <p:ph type="title"/>
          </p:nvPr>
        </p:nvSpPr>
        <p:spPr/>
        <p:txBody>
          <a:bodyPr>
            <a:normAutofit fontScale="90000"/>
          </a:bodyPr>
          <a:lstStyle/>
          <a:p>
            <a:r>
              <a:rPr lang="de-DE" dirty="0" smtClean="0"/>
              <a:t>Die Grundproblematik: Die Genauigkeitsfrage</a:t>
            </a:r>
            <a:endParaRPr lang="de-DE" dirty="0"/>
          </a:p>
        </p:txBody>
      </p:sp>
    </p:spTree>
    <p:extLst>
      <p:ext uri="{BB962C8B-B14F-4D97-AF65-F5344CB8AC3E}">
        <p14:creationId xmlns:p14="http://schemas.microsoft.com/office/powerpoint/2010/main" val="1065138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bwMode="auto">
          <a:xfrm>
            <a:off x="-396552" y="1210820"/>
            <a:ext cx="8640960" cy="270650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2" name="Titel 1"/>
          <p:cNvSpPr>
            <a:spLocks noGrp="1"/>
          </p:cNvSpPr>
          <p:nvPr>
            <p:ph type="title"/>
          </p:nvPr>
        </p:nvSpPr>
        <p:spPr/>
        <p:txBody>
          <a:bodyPr>
            <a:normAutofit fontScale="90000"/>
          </a:bodyPr>
          <a:lstStyle/>
          <a:p>
            <a:r>
              <a:rPr lang="de-DE" dirty="0" smtClean="0"/>
              <a:t>Reflexion: Sie sind gefragt!</a:t>
            </a:r>
            <a:endParaRPr lang="de-DE" dirty="0"/>
          </a:p>
        </p:txBody>
      </p:sp>
      <p:sp>
        <p:nvSpPr>
          <p:cNvPr id="3" name="Inhaltsplatzhalter 2"/>
          <p:cNvSpPr>
            <a:spLocks noGrp="1"/>
          </p:cNvSpPr>
          <p:nvPr>
            <p:ph idx="1"/>
          </p:nvPr>
        </p:nvSpPr>
        <p:spPr>
          <a:xfrm>
            <a:off x="323528" y="1340768"/>
            <a:ext cx="7776864" cy="2448272"/>
          </a:xfrm>
        </p:spPr>
        <p:txBody>
          <a:bodyPr/>
          <a:lstStyle/>
          <a:p>
            <a:pPr lvl="0" eaLnBrk="0" hangingPunct="0">
              <a:spcBef>
                <a:spcPct val="0"/>
              </a:spcBef>
              <a:spcAft>
                <a:spcPct val="0"/>
              </a:spcAft>
              <a:buClrTx/>
            </a:pPr>
            <a:r>
              <a:rPr lang="de-DE" sz="2200" b="1" kern="1200" dirty="0" smtClean="0">
                <a:solidFill>
                  <a:prstClr val="black"/>
                </a:solidFill>
                <a:latin typeface="Calibri" panose="020F0502020204030204" pitchFamily="34" charset="0"/>
                <a:ea typeface="ＭＳ Ｐゴシック" charset="-128"/>
                <a:cs typeface="Calibri" panose="020F0502020204030204" pitchFamily="34" charset="0"/>
              </a:rPr>
              <a:t>Diskussion </a:t>
            </a:r>
            <a:r>
              <a:rPr lang="de-DE" sz="2200" b="1" kern="1200" dirty="0">
                <a:solidFill>
                  <a:prstClr val="black"/>
                </a:solidFill>
                <a:latin typeface="Calibri" panose="020F0502020204030204" pitchFamily="34" charset="0"/>
                <a:ea typeface="ＭＳ Ｐゴシック" charset="-128"/>
                <a:cs typeface="Calibri" panose="020F0502020204030204" pitchFamily="34" charset="0"/>
              </a:rPr>
              <a:t>in </a:t>
            </a:r>
            <a:r>
              <a:rPr lang="de-DE" sz="2200" b="1" kern="1200" dirty="0" smtClean="0">
                <a:solidFill>
                  <a:prstClr val="black"/>
                </a:solidFill>
                <a:latin typeface="Calibri" panose="020F0502020204030204" pitchFamily="34" charset="0"/>
                <a:ea typeface="ＭＳ Ｐゴシック" charset="-128"/>
                <a:cs typeface="Calibri" panose="020F0502020204030204" pitchFamily="34" charset="0"/>
              </a:rPr>
              <a:t>Tischgruppen</a:t>
            </a:r>
            <a:endParaRPr lang="de-DE" sz="2200" dirty="0" smtClean="0"/>
          </a:p>
          <a:p>
            <a:pPr marL="342900" indent="-342900">
              <a:buFont typeface="Wingdings" panose="05000000000000000000" pitchFamily="2" charset="2"/>
              <a:buChar char="§"/>
            </a:pPr>
            <a:r>
              <a:rPr lang="de-DE" dirty="0" smtClean="0"/>
              <a:t>Wann soll das Thema behandelt werden?</a:t>
            </a:r>
          </a:p>
          <a:p>
            <a:pPr marL="742950" lvl="1" indent="-285750">
              <a:buFont typeface="Wingdings" panose="05000000000000000000" pitchFamily="2" charset="2"/>
              <a:buChar char="§"/>
            </a:pPr>
            <a:r>
              <a:rPr lang="de-DE" sz="2000" dirty="0" smtClean="0"/>
              <a:t>Beim Einstieg in die Simulation und in das experimentelle Schätzen von Wahrscheinlichkeiten?</a:t>
            </a:r>
          </a:p>
          <a:p>
            <a:pPr marL="742950" lvl="1" indent="-285750">
              <a:buFont typeface="Wingdings" panose="05000000000000000000" pitchFamily="2" charset="2"/>
              <a:buChar char="§"/>
            </a:pPr>
            <a:r>
              <a:rPr lang="de-DE" sz="2000" dirty="0" smtClean="0"/>
              <a:t>Nach der Behandlung der Binomialverteilung?</a:t>
            </a:r>
          </a:p>
          <a:p>
            <a:pPr marL="342900" indent="-342900">
              <a:buFont typeface="Wingdings" panose="05000000000000000000" pitchFamily="2" charset="2"/>
              <a:buChar char="§"/>
            </a:pPr>
            <a:r>
              <a:rPr lang="de-DE" dirty="0" smtClean="0"/>
              <a:t>Wie und wie ausführlich kann/soll die Thematik aufgegriffen werden?</a:t>
            </a:r>
          </a:p>
          <a:p>
            <a:endParaRPr lang="de-DE" dirty="0" smtClean="0"/>
          </a:p>
          <a:p>
            <a:endParaRPr lang="de-DE" dirty="0"/>
          </a:p>
        </p:txBody>
      </p:sp>
    </p:spTree>
    <p:extLst>
      <p:ext uri="{BB962C8B-B14F-4D97-AF65-F5344CB8AC3E}">
        <p14:creationId xmlns:p14="http://schemas.microsoft.com/office/powerpoint/2010/main" val="15815688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itel 3"/>
              <p:cNvSpPr>
                <a:spLocks noGrp="1"/>
              </p:cNvSpPr>
              <p:nvPr>
                <p:ph type="title"/>
              </p:nvPr>
            </p:nvSpPr>
            <p:spPr>
              <a:xfrm>
                <a:off x="323528" y="2578099"/>
                <a:ext cx="8424936" cy="490861"/>
              </a:xfrm>
            </p:spPr>
            <p:txBody>
              <a:bodyPr>
                <a:noAutofit/>
              </a:bodyPr>
              <a:lstStyle/>
              <a:p>
                <a:pPr algn="ctr">
                  <a:spcBef>
                    <a:spcPts val="0"/>
                  </a:spcBef>
                  <a:spcAft>
                    <a:spcPts val="0"/>
                  </a:spcAft>
                </a:pPr>
                <a:r>
                  <a:rPr lang="de-DE" dirty="0" smtClean="0"/>
                  <a:t>Ende: </a:t>
                </a:r>
                <a:br>
                  <a:rPr lang="de-DE" dirty="0" smtClean="0"/>
                </a:br>
                <a:r>
                  <a:rPr lang="de-DE" dirty="0"/>
                  <a:t>Das empirische Gesetz der großen Zahl  </a:t>
                </a:r>
                <a:br>
                  <a:rPr lang="de-DE" dirty="0"/>
                </a:br>
                <a:r>
                  <a:rPr lang="de-DE" dirty="0"/>
                  <a:t>und seine Präzisierung, das </a:t>
                </a:r>
                <a14:m>
                  <m:oMath xmlns:m="http://schemas.openxmlformats.org/officeDocument/2006/math">
                    <m:f>
                      <m:fPr>
                        <m:ctrlPr>
                          <a:rPr lang="de-DE" i="1">
                            <a:latin typeface="Cambria Math" panose="02040503050406030204" pitchFamily="18" charset="0"/>
                          </a:rPr>
                        </m:ctrlPr>
                      </m:fPr>
                      <m:num>
                        <m:r>
                          <a:rPr lang="de-DE" b="1" i="1">
                            <a:latin typeface="Cambria Math" panose="02040503050406030204" pitchFamily="18" charset="0"/>
                          </a:rPr>
                          <m:t>𝟏</m:t>
                        </m:r>
                      </m:num>
                      <m:den>
                        <m:rad>
                          <m:radPr>
                            <m:degHide m:val="on"/>
                            <m:ctrlPr>
                              <a:rPr lang="de-DE" i="1">
                                <a:latin typeface="Cambria Math" panose="02040503050406030204" pitchFamily="18" charset="0"/>
                              </a:rPr>
                            </m:ctrlPr>
                          </m:radPr>
                          <m:deg/>
                          <m:e>
                            <m:r>
                              <a:rPr lang="de-DE" b="1" i="1">
                                <a:latin typeface="Cambria Math" panose="02040503050406030204" pitchFamily="18" charset="0"/>
                              </a:rPr>
                              <m:t>𝒏</m:t>
                            </m:r>
                          </m:e>
                        </m:rad>
                      </m:den>
                    </m:f>
                  </m:oMath>
                </a14:m>
                <a:r>
                  <a:rPr lang="de-DE" dirty="0"/>
                  <a:t>-Gesetz</a:t>
                </a:r>
              </a:p>
            </p:txBody>
          </p:sp>
        </mc:Choice>
        <mc:Fallback xmlns="">
          <p:sp>
            <p:nvSpPr>
              <p:cNvPr id="6" name="Titel 3"/>
              <p:cNvSpPr>
                <a:spLocks noGrp="1" noRot="1" noChangeAspect="1" noMove="1" noResize="1" noEditPoints="1" noAdjustHandles="1" noChangeArrowheads="1" noChangeShapeType="1" noTextEdit="1"/>
              </p:cNvSpPr>
              <p:nvPr>
                <p:ph type="title"/>
              </p:nvPr>
            </p:nvSpPr>
            <p:spPr>
              <a:xfrm>
                <a:off x="323528" y="2578099"/>
                <a:ext cx="8424936" cy="490861"/>
              </a:xfrm>
              <a:blipFill rotWithShape="0">
                <a:blip r:embed="rId3"/>
                <a:stretch>
                  <a:fillRect t="-12500" b="-237500"/>
                </a:stretch>
              </a:blipFill>
            </p:spPr>
            <p:txBody>
              <a:bodyPr/>
              <a:lstStyle/>
              <a:p>
                <a:r>
                  <a:rPr lang="de-DE">
                    <a:noFill/>
                  </a:rPr>
                  <a:t> </a:t>
                </a:r>
              </a:p>
            </p:txBody>
          </p:sp>
        </mc:Fallback>
      </mc:AlternateContent>
    </p:spTree>
    <p:extLst>
      <p:ext uri="{BB962C8B-B14F-4D97-AF65-F5344CB8AC3E}">
        <p14:creationId xmlns:p14="http://schemas.microsoft.com/office/powerpoint/2010/main" val="24918086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342900" indent="-342900">
              <a:buFont typeface="Wingdings" panose="05000000000000000000" pitchFamily="2" charset="2"/>
              <a:buChar char="§"/>
            </a:pPr>
            <a:r>
              <a:rPr lang="de-DE" dirty="0" smtClean="0"/>
              <a:t>Für die Allgemeinbildung ist eine präzisere Vorstellung nötig, da sonst …</a:t>
            </a:r>
          </a:p>
          <a:p>
            <a:pPr marL="742950" lvl="1" indent="-285750">
              <a:buFont typeface="Wingdings" panose="05000000000000000000" pitchFamily="2" charset="2"/>
              <a:buChar char="§"/>
            </a:pPr>
            <a:r>
              <a:rPr lang="de-DE" sz="2000" dirty="0" smtClean="0"/>
              <a:t>… Schlussfolgerungen aus kleinen Stichproben unkritisch geglaubt werden,</a:t>
            </a:r>
          </a:p>
          <a:p>
            <a:pPr marL="742950" lvl="1" indent="-285750">
              <a:buFont typeface="Wingdings" panose="05000000000000000000" pitchFamily="2" charset="2"/>
              <a:buChar char="§"/>
            </a:pPr>
            <a:r>
              <a:rPr lang="de-DE" sz="2000" dirty="0" smtClean="0"/>
              <a:t>… Schlussfolgerungen aus größeren Stichproben als unangemessen genau betrachtet werden.</a:t>
            </a:r>
          </a:p>
          <a:p>
            <a:pPr marL="342900" indent="-342900">
              <a:buFont typeface="Wingdings" panose="05000000000000000000" pitchFamily="2" charset="2"/>
              <a:buChar char="§"/>
            </a:pPr>
            <a:r>
              <a:rPr lang="de-DE" dirty="0" smtClean="0"/>
              <a:t>Für die praktische Schätzung von Wahrscheinlichkeiten durch Simulationen und Experimente ist eine Vorstellung über die Genauigkeit der Schätzungen wichtig.</a:t>
            </a:r>
          </a:p>
          <a:p>
            <a:pPr marL="342900" indent="-342900">
              <a:buFont typeface="Wingdings" panose="05000000000000000000" pitchFamily="2" charset="2"/>
              <a:buChar char="§"/>
            </a:pPr>
            <a:r>
              <a:rPr lang="de-DE" dirty="0" smtClean="0"/>
              <a:t>Schülerinnen und Schüler unterscheiden Wahrscheinlichkeiten und relative Häufigkeiten nicht genau genug, verwechseln diese: ein zentraler begrifflicher Aspekt der Stochastik wird nicht richtig verstanden.</a:t>
            </a:r>
          </a:p>
          <a:p>
            <a:endParaRPr lang="de-DE" dirty="0"/>
          </a:p>
        </p:txBody>
      </p:sp>
      <p:sp>
        <p:nvSpPr>
          <p:cNvPr id="2" name="Titel 1"/>
          <p:cNvSpPr>
            <a:spLocks noGrp="1"/>
          </p:cNvSpPr>
          <p:nvPr>
            <p:ph type="title"/>
          </p:nvPr>
        </p:nvSpPr>
        <p:spPr/>
        <p:txBody>
          <a:bodyPr>
            <a:normAutofit fontScale="90000"/>
          </a:bodyPr>
          <a:lstStyle/>
          <a:p>
            <a:r>
              <a:rPr lang="de-DE" smtClean="0"/>
              <a:t>Argumente für die Beschäftigung mit der Genauigkeitsfrage</a:t>
            </a:r>
            <a:endParaRPr lang="de-DE" dirty="0"/>
          </a:p>
        </p:txBody>
      </p:sp>
    </p:spTree>
    <p:extLst>
      <p:ext uri="{BB962C8B-B14F-4D97-AF65-F5344CB8AC3E}">
        <p14:creationId xmlns:p14="http://schemas.microsoft.com/office/powerpoint/2010/main" val="2344733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Inhaltsplatzhalter 4"/>
              <p:cNvSpPr>
                <a:spLocks noGrp="1"/>
              </p:cNvSpPr>
              <p:nvPr>
                <p:ph idx="1"/>
              </p:nvPr>
            </p:nvSpPr>
            <p:spPr/>
            <p:txBody>
              <a:bodyPr/>
              <a:lstStyle/>
              <a:p>
                <a:pPr marL="342900" indent="-342900">
                  <a:buClr>
                    <a:schemeClr val="accent1"/>
                  </a:buClr>
                  <a:buFont typeface="Wingdings" panose="05000000000000000000" pitchFamily="2" charset="2"/>
                  <a:buChar char="§"/>
                </a:pPr>
                <a:r>
                  <a:rPr lang="de-DE" dirty="0" smtClean="0"/>
                  <a:t>„Differenz trifft“ und 10/20-Testproblem: Kleine Stichproben reichen nicht aus, mindestens </a:t>
                </a:r>
                <a14:m>
                  <m:oMath xmlns:m="http://schemas.openxmlformats.org/officeDocument/2006/math">
                    <m:r>
                      <a:rPr lang="de-DE" i="1" dirty="0" smtClean="0">
                        <a:latin typeface="Cambria Math" panose="02040503050406030204" pitchFamily="18" charset="0"/>
                      </a:rPr>
                      <m:t>𝑛</m:t>
                    </m:r>
                    <m:r>
                      <a:rPr lang="de-DE" i="1" dirty="0" smtClean="0">
                        <a:latin typeface="Cambria Math" panose="02040503050406030204" pitchFamily="18" charset="0"/>
                      </a:rPr>
                      <m:t>=1000</m:t>
                    </m:r>
                  </m:oMath>
                </a14:m>
                <a:r>
                  <a:rPr lang="de-DE" dirty="0" smtClean="0"/>
                  <a:t> scheint empfehlenswert.</a:t>
                </a:r>
              </a:p>
              <a:p>
                <a:pPr marL="342900" indent="-342900">
                  <a:buClr>
                    <a:schemeClr val="accent1"/>
                  </a:buClr>
                  <a:buFont typeface="Wingdings" panose="05000000000000000000" pitchFamily="2" charset="2"/>
                  <a:buChar char="§"/>
                </a:pPr>
                <a:r>
                  <a:rPr lang="de-DE" dirty="0" smtClean="0"/>
                  <a:t>10/20-Testproblem: Bei </a:t>
                </a:r>
                <a14:m>
                  <m:oMath xmlns:m="http://schemas.openxmlformats.org/officeDocument/2006/math">
                    <m:r>
                      <a:rPr lang="de-DE" i="1" dirty="0" smtClean="0">
                        <a:latin typeface="Cambria Math" panose="02040503050406030204" pitchFamily="18" charset="0"/>
                      </a:rPr>
                      <m:t>𝑛</m:t>
                    </m:r>
                    <m:r>
                      <a:rPr lang="de-DE" i="1" dirty="0" smtClean="0">
                        <a:latin typeface="Cambria Math" panose="02040503050406030204" pitchFamily="18" charset="0"/>
                      </a:rPr>
                      <m:t>=20</m:t>
                    </m:r>
                  </m:oMath>
                </a14:m>
                <a:r>
                  <a:rPr lang="de-DE" dirty="0" smtClean="0"/>
                  <a:t> streuen die relativen Häufigkeiten geringer um die 0,5 als bei </a:t>
                </a:r>
                <a14:m>
                  <m:oMath xmlns:m="http://schemas.openxmlformats.org/officeDocument/2006/math">
                    <m:r>
                      <a:rPr lang="de-DE" i="1" dirty="0" smtClean="0">
                        <a:latin typeface="Cambria Math" panose="02040503050406030204" pitchFamily="18" charset="0"/>
                      </a:rPr>
                      <m:t>𝑛</m:t>
                    </m:r>
                    <m:r>
                      <a:rPr lang="de-DE" i="1" dirty="0" smtClean="0">
                        <a:latin typeface="Cambria Math" panose="02040503050406030204" pitchFamily="18" charset="0"/>
                      </a:rPr>
                      <m:t>=10</m:t>
                    </m:r>
                  </m:oMath>
                </a14:m>
                <a:r>
                  <a:rPr lang="de-DE" dirty="0" smtClean="0"/>
                  <a:t>.</a:t>
                </a:r>
              </a:p>
              <a:p>
                <a:pPr marL="342900" indent="-342900">
                  <a:buClr>
                    <a:schemeClr val="accent1"/>
                  </a:buClr>
                  <a:buFont typeface="Wingdings" panose="05000000000000000000" pitchFamily="2" charset="2"/>
                  <a:buChar char="§"/>
                </a:pPr>
                <a:r>
                  <a:rPr lang="de-DE" dirty="0" smtClean="0"/>
                  <a:t>„Differenz trifft“: erste Einschätzungen über die Größenordnung der Abweichungen von Wahrscheinlichkeit und relativer Häufigkeit bei </a:t>
                </a:r>
                <a:br>
                  <a:rPr lang="de-DE" dirty="0" smtClean="0"/>
                </a:br>
                <a14:m>
                  <m:oMath xmlns:m="http://schemas.openxmlformats.org/officeDocument/2006/math">
                    <m:r>
                      <a:rPr lang="de-DE" i="1" dirty="0" smtClean="0">
                        <a:latin typeface="Cambria Math" panose="02040503050406030204" pitchFamily="18" charset="0"/>
                      </a:rPr>
                      <m:t>𝑛</m:t>
                    </m:r>
                    <m:r>
                      <a:rPr lang="de-DE" i="1" dirty="0" smtClean="0">
                        <a:latin typeface="Cambria Math" panose="02040503050406030204" pitchFamily="18" charset="0"/>
                      </a:rPr>
                      <m:t>=2500 </m:t>
                    </m:r>
                  </m:oMath>
                </a14:m>
                <a:r>
                  <a:rPr lang="de-DE" dirty="0" smtClean="0"/>
                  <a:t> </a:t>
                </a:r>
              </a:p>
              <a:p>
                <a:endParaRPr lang="de-DE" b="1" dirty="0" smtClean="0"/>
              </a:p>
              <a:p>
                <a:r>
                  <a:rPr lang="de-DE" b="1" dirty="0" smtClean="0"/>
                  <a:t>Natürliche (?) </a:t>
                </a:r>
                <a:r>
                  <a:rPr lang="de-DE" dirty="0" smtClean="0"/>
                  <a:t>Schüler und Schülerinnen- Frage: </a:t>
                </a:r>
                <a:br>
                  <a:rPr lang="de-DE" dirty="0" smtClean="0"/>
                </a:br>
                <a:r>
                  <a:rPr lang="de-DE" dirty="0" smtClean="0"/>
                  <a:t>	</a:t>
                </a:r>
                <a:br>
                  <a:rPr lang="de-DE" dirty="0" smtClean="0"/>
                </a:br>
                <a:r>
                  <a:rPr lang="de-DE" dirty="0" smtClean="0"/>
                  <a:t>Welche Wiederholungszahl liefert eigentlich welche Genauigkeit?</a:t>
                </a:r>
                <a:endParaRPr lang="de-DE" dirty="0"/>
              </a:p>
            </p:txBody>
          </p:sp>
        </mc:Choice>
        <mc:Fallback xmlns="">
          <p:sp>
            <p:nvSpPr>
              <p:cNvPr id="5" name="Inhaltsplatzhalter 4"/>
              <p:cNvSpPr>
                <a:spLocks noGrp="1" noRot="1" noChangeAspect="1" noMove="1" noResize="1" noEditPoints="1" noAdjustHandles="1" noChangeArrowheads="1" noChangeShapeType="1" noTextEdit="1"/>
              </p:cNvSpPr>
              <p:nvPr>
                <p:ph idx="1"/>
              </p:nvPr>
            </p:nvSpPr>
            <p:spPr>
              <a:blipFill>
                <a:blip r:embed="rId3"/>
                <a:stretch>
                  <a:fillRect l="-651" t="-1469"/>
                </a:stretch>
              </a:blipFill>
            </p:spPr>
            <p:txBody>
              <a:bodyPr/>
              <a:lstStyle/>
              <a:p>
                <a:r>
                  <a:rPr lang="de-DE">
                    <a:noFill/>
                  </a:rPr>
                  <a:t> </a:t>
                </a:r>
              </a:p>
            </p:txBody>
          </p:sp>
        </mc:Fallback>
      </mc:AlternateContent>
      <p:sp>
        <p:nvSpPr>
          <p:cNvPr id="4" name="Titel 3"/>
          <p:cNvSpPr>
            <a:spLocks noGrp="1"/>
          </p:cNvSpPr>
          <p:nvPr>
            <p:ph type="title"/>
          </p:nvPr>
        </p:nvSpPr>
        <p:spPr/>
        <p:txBody>
          <a:bodyPr>
            <a:normAutofit fontScale="90000"/>
          </a:bodyPr>
          <a:lstStyle/>
          <a:p>
            <a:r>
              <a:rPr lang="de-DE" dirty="0" smtClean="0"/>
              <a:t>Vorwissen der </a:t>
            </a:r>
            <a:r>
              <a:rPr lang="de-DE" dirty="0" err="1" smtClean="0"/>
              <a:t>SchülerInnen</a:t>
            </a:r>
            <a:r>
              <a:rPr lang="de-DE" dirty="0" smtClean="0"/>
              <a:t> zum Gesetz der großen Zahl</a:t>
            </a:r>
            <a:endParaRPr lang="de-DE" dirty="0"/>
          </a:p>
        </p:txBody>
      </p:sp>
    </p:spTree>
    <p:extLst>
      <p:ext uri="{BB962C8B-B14F-4D97-AF65-F5344CB8AC3E}">
        <p14:creationId xmlns:p14="http://schemas.microsoft.com/office/powerpoint/2010/main" val="34198310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Inhaltsplatzhalter 4"/>
              <p:cNvSpPr>
                <a:spLocks noGrp="1"/>
              </p:cNvSpPr>
              <p:nvPr>
                <p:ph idx="1"/>
              </p:nvPr>
            </p:nvSpPr>
            <p:spPr/>
            <p:txBody>
              <a:bodyPr/>
              <a:lstStyle/>
              <a:p>
                <a:pPr marL="0" indent="0">
                  <a:buClr>
                    <a:schemeClr val="accent1"/>
                  </a:buClr>
                  <a:buNone/>
                </a:pPr>
                <a:r>
                  <a:rPr lang="de-DE" dirty="0" smtClean="0"/>
                  <a:t>Wenn man 6-mal, 600-mal, 60.000-mal, 6.000.000-mal würfelt, welche relative Häufigkeit für „Sechs“ würde man vermuten?</a:t>
                </a:r>
              </a:p>
              <a:p>
                <a:pPr marL="0" indent="0">
                  <a:buClr>
                    <a:schemeClr val="accent1"/>
                  </a:buClr>
                  <a:buNone/>
                </a:pPr>
                <a:r>
                  <a:rPr lang="de-DE" dirty="0" smtClean="0"/>
                  <a:t>Wie stark wird die beobachtete relative Häufigkeit von </a:t>
                </a:r>
                <a14:m>
                  <m:oMath xmlns:m="http://schemas.openxmlformats.org/officeDocument/2006/math">
                    <m:f>
                      <m:fPr>
                        <m:ctrlPr>
                          <a:rPr lang="de-DE" i="1" smtClean="0">
                            <a:latin typeface="Cambria Math" panose="02040503050406030204" pitchFamily="18" charset="0"/>
                          </a:rPr>
                        </m:ctrlPr>
                      </m:fPr>
                      <m:num>
                        <m:r>
                          <a:rPr lang="de-DE" b="0" i="1" smtClean="0">
                            <a:latin typeface="Cambria Math" panose="02040503050406030204" pitchFamily="18" charset="0"/>
                          </a:rPr>
                          <m:t>1</m:t>
                        </m:r>
                      </m:num>
                      <m:den>
                        <m:r>
                          <a:rPr lang="de-DE" b="0" i="1" smtClean="0">
                            <a:latin typeface="Cambria Math" panose="02040503050406030204" pitchFamily="18" charset="0"/>
                          </a:rPr>
                          <m:t>6</m:t>
                        </m:r>
                      </m:den>
                    </m:f>
                    <m:r>
                      <a:rPr lang="de-DE"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0,17</m:t>
                    </m:r>
                  </m:oMath>
                </a14:m>
                <a:r>
                  <a:rPr lang="de-DE" dirty="0" smtClean="0"/>
                  <a:t> abweichen? </a:t>
                </a:r>
              </a:p>
              <a:p>
                <a:pPr marL="0" indent="0">
                  <a:buNone/>
                </a:pPr>
                <a:endParaRPr lang="de-DE" dirty="0" smtClean="0"/>
              </a:p>
              <a:p>
                <a:r>
                  <a:rPr lang="de-DE" b="1" dirty="0"/>
                  <a:t>Natürliche (?) </a:t>
                </a:r>
                <a:r>
                  <a:rPr lang="de-DE" dirty="0" smtClean="0"/>
                  <a:t>Schülerinnen- und Schülerfrage</a:t>
                </a:r>
                <a:r>
                  <a:rPr lang="de-DE" dirty="0"/>
                  <a:t>: </a:t>
                </a:r>
                <a:br>
                  <a:rPr lang="de-DE" dirty="0"/>
                </a:br>
                <a:r>
                  <a:rPr lang="de-DE" dirty="0"/>
                  <a:t/>
                </a:r>
                <a:br>
                  <a:rPr lang="de-DE" dirty="0"/>
                </a:br>
                <a:r>
                  <a:rPr lang="de-DE" dirty="0" smtClean="0"/>
                  <a:t>Welche </a:t>
                </a:r>
                <a:r>
                  <a:rPr lang="de-DE" dirty="0"/>
                  <a:t>Wiederholungszahl liefert eigentlich welche Genauigkeit?</a:t>
                </a:r>
              </a:p>
            </p:txBody>
          </p:sp>
        </mc:Choice>
        <mc:Fallback xmlns="">
          <p:sp>
            <p:nvSpPr>
              <p:cNvPr id="5" name="Inhaltsplatzhalter 4"/>
              <p:cNvSpPr>
                <a:spLocks noGrp="1" noRot="1" noChangeAspect="1" noMove="1" noResize="1" noEditPoints="1" noAdjustHandles="1" noChangeArrowheads="1" noChangeShapeType="1" noTextEdit="1"/>
              </p:cNvSpPr>
              <p:nvPr>
                <p:ph idx="1"/>
              </p:nvPr>
            </p:nvSpPr>
            <p:spPr>
              <a:blipFill rotWithShape="0">
                <a:blip r:embed="rId3"/>
                <a:stretch>
                  <a:fillRect l="-796" t="-1469" r="-362"/>
                </a:stretch>
              </a:blipFill>
            </p:spPr>
            <p:txBody>
              <a:bodyPr/>
              <a:lstStyle/>
              <a:p>
                <a:r>
                  <a:rPr lang="de-DE">
                    <a:noFill/>
                  </a:rPr>
                  <a:t> </a:t>
                </a:r>
              </a:p>
            </p:txBody>
          </p:sp>
        </mc:Fallback>
      </mc:AlternateContent>
      <p:sp>
        <p:nvSpPr>
          <p:cNvPr id="4" name="Titel 3"/>
          <p:cNvSpPr>
            <a:spLocks noGrp="1"/>
          </p:cNvSpPr>
          <p:nvPr>
            <p:ph type="title"/>
          </p:nvPr>
        </p:nvSpPr>
        <p:spPr/>
        <p:txBody>
          <a:bodyPr>
            <a:normAutofit fontScale="90000"/>
          </a:bodyPr>
          <a:lstStyle/>
          <a:p>
            <a:r>
              <a:rPr lang="de-DE" dirty="0" smtClean="0"/>
              <a:t>Vorwissen der </a:t>
            </a:r>
            <a:r>
              <a:rPr lang="de-DE" dirty="0" err="1" smtClean="0"/>
              <a:t>SchülerInnen</a:t>
            </a:r>
            <a:r>
              <a:rPr lang="de-DE" dirty="0" smtClean="0"/>
              <a:t> zum Gesetz der großen Zahl</a:t>
            </a:r>
            <a:endParaRPr lang="de-DE" dirty="0"/>
          </a:p>
        </p:txBody>
      </p:sp>
    </p:spTree>
    <p:extLst>
      <p:ext uri="{BB962C8B-B14F-4D97-AF65-F5344CB8AC3E}">
        <p14:creationId xmlns:p14="http://schemas.microsoft.com/office/powerpoint/2010/main" val="6489328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342900" indent="-342900">
              <a:buFont typeface="Wingdings" panose="05000000000000000000" pitchFamily="2" charset="2"/>
              <a:buChar char="§"/>
            </a:pPr>
            <a:r>
              <a:rPr lang="de-DE" dirty="0" smtClean="0"/>
              <a:t>Wann soll das Thema behandelt werden?</a:t>
            </a:r>
          </a:p>
          <a:p>
            <a:pPr marL="742950" lvl="1" indent="-285750">
              <a:buFont typeface="Wingdings" panose="05000000000000000000" pitchFamily="2" charset="2"/>
              <a:buChar char="§"/>
            </a:pPr>
            <a:r>
              <a:rPr lang="de-DE" sz="2000" dirty="0" smtClean="0"/>
              <a:t>Beim Einstieg in die Simulation und in das experimentelle Schätzen von Wahrscheinlichkeiten?</a:t>
            </a:r>
          </a:p>
          <a:p>
            <a:pPr marL="742950" lvl="1" indent="-285750">
              <a:buFont typeface="Wingdings" panose="05000000000000000000" pitchFamily="2" charset="2"/>
              <a:buChar char="§"/>
            </a:pPr>
            <a:r>
              <a:rPr lang="de-DE" sz="2000" dirty="0" smtClean="0"/>
              <a:t>Nach der Behandlung der Binomialverteilung?</a:t>
            </a:r>
            <a:br>
              <a:rPr lang="de-DE" sz="2000" dirty="0" smtClean="0"/>
            </a:br>
            <a:endParaRPr lang="de-DE" sz="2000" dirty="0" smtClean="0"/>
          </a:p>
          <a:p>
            <a:pPr marL="342900" indent="-342900">
              <a:buFont typeface="Wingdings" panose="05000000000000000000" pitchFamily="2" charset="2"/>
              <a:buChar char="§"/>
            </a:pPr>
            <a:r>
              <a:rPr lang="de-DE" dirty="0" smtClean="0"/>
              <a:t>Wie und wie ausführlich kann/soll die Thematik aufgegriffen werden?</a:t>
            </a:r>
          </a:p>
          <a:p>
            <a:endParaRPr lang="de-DE" dirty="0" smtClean="0"/>
          </a:p>
          <a:p>
            <a:pPr marL="0" indent="0">
              <a:buNone/>
            </a:pPr>
            <a:endParaRPr lang="de-DE" dirty="0"/>
          </a:p>
        </p:txBody>
      </p:sp>
      <p:sp>
        <p:nvSpPr>
          <p:cNvPr id="2" name="Titel 1"/>
          <p:cNvSpPr>
            <a:spLocks noGrp="1"/>
          </p:cNvSpPr>
          <p:nvPr>
            <p:ph type="title"/>
          </p:nvPr>
        </p:nvSpPr>
        <p:spPr/>
        <p:txBody>
          <a:bodyPr>
            <a:normAutofit fontScale="90000"/>
          </a:bodyPr>
          <a:lstStyle/>
          <a:p>
            <a:r>
              <a:rPr lang="de-DE" smtClean="0"/>
              <a:t>Zu klärende didaktische Fragen für den Unterricht</a:t>
            </a:r>
            <a:endParaRPr lang="de-DE" dirty="0"/>
          </a:p>
        </p:txBody>
      </p:sp>
    </p:spTree>
    <p:extLst>
      <p:ext uri="{BB962C8B-B14F-4D97-AF65-F5344CB8AC3E}">
        <p14:creationId xmlns:p14="http://schemas.microsoft.com/office/powerpoint/2010/main" val="3507997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nchor="t">
        <a:spAutoFit/>
      </a:bodyPr>
      <a:lstStyle>
        <a:defPPr marL="720725" indent="-720725">
          <a:lnSpc>
            <a:spcPts val="4000"/>
          </a:lnSpc>
          <a:buSzPct val="100000"/>
          <a:buAutoNum type="arabicPeriod"/>
          <a:defRPr sz="2800" b="1" smtClean="0">
            <a:solidFill>
              <a:schemeClr val="tx1"/>
            </a:solidFill>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1">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DZLM_Stochastik_BS_2_1020_Testproblem</Template>
  <TotalTime>0</TotalTime>
  <Words>3838</Words>
  <Application>Microsoft Office PowerPoint</Application>
  <PresentationFormat>Bildschirmpräsentation (4:3)</PresentationFormat>
  <Paragraphs>498</Paragraphs>
  <Slides>51</Slides>
  <Notes>48</Notes>
  <HiddenSlides>1</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51</vt:i4>
      </vt:variant>
    </vt:vector>
  </HeadingPairs>
  <TitlesOfParts>
    <vt:vector size="60" baseType="lpstr">
      <vt:lpstr>ＭＳ Ｐゴシック</vt:lpstr>
      <vt:lpstr>ＭＳ Ｐゴシック</vt:lpstr>
      <vt:lpstr>Arial</vt:lpstr>
      <vt:lpstr>Calibri</vt:lpstr>
      <vt:lpstr>Cambria Math</vt:lpstr>
      <vt:lpstr>Times New Roman</vt:lpstr>
      <vt:lpstr>Wingdings</vt:lpstr>
      <vt:lpstr>Folien_DZLM_122016</vt:lpstr>
      <vt:lpstr>FortbildnerFolien</vt:lpstr>
      <vt:lpstr>PowerPoint-Präsentation</vt:lpstr>
      <vt:lpstr>Hinweise zu den Lizenzbedingungen</vt:lpstr>
      <vt:lpstr>Gliederung</vt:lpstr>
      <vt:lpstr>Das Gesetz der großen Zahl</vt:lpstr>
      <vt:lpstr>Die Grundproblematik: Die Genauigkeitsfrage</vt:lpstr>
      <vt:lpstr>Argumente für die Beschäftigung mit der Genauigkeitsfrage</vt:lpstr>
      <vt:lpstr>Vorwissen der SchülerInnen zum Gesetz der großen Zahl</vt:lpstr>
      <vt:lpstr>Vorwissen der SchülerInnen zum Gesetz der großen Zahl</vt:lpstr>
      <vt:lpstr>Zu klärende didaktische Fragen für den Unterricht</vt:lpstr>
      <vt:lpstr>Mögliche Varianten zur Behandlung des 1/√n - Gesetzes </vt:lpstr>
      <vt:lpstr>Gliederung</vt:lpstr>
      <vt:lpstr>Umsetzung von Variante 4: Münzwurf-Aufgabe</vt:lpstr>
      <vt:lpstr>Vorklärung: Was ist eine Trajektorie? </vt:lpstr>
      <vt:lpstr>Sammeln von Daten aus Experimenten:  Visualisierung als Trajektorie </vt:lpstr>
      <vt:lpstr>Sammeln von Daten aus Experimenten:  Visualisierung als Trajektorie</vt:lpstr>
      <vt:lpstr>Simulieren von Trajektorien</vt:lpstr>
      <vt:lpstr>Simulieren von Trajektorien</vt:lpstr>
      <vt:lpstr>Mehrfache Simulation des 800-fachen fairen Münzwurfs</vt:lpstr>
      <vt:lpstr>PowerPoint-Präsentation</vt:lpstr>
      <vt:lpstr>PowerPoint-Präsentation</vt:lpstr>
      <vt:lpstr>Verteilung der relativen Häufigkeiten von „Kopf“</vt:lpstr>
      <vt:lpstr>Fragestellung:</vt:lpstr>
      <vt:lpstr>Bestimmung des mittleren 95%-Intervalls durch die Simulation</vt:lpstr>
      <vt:lpstr>Bestimmen von 95 %-Intervallen (über Simulation)</vt:lpstr>
      <vt:lpstr>Exkurs: 95 %-Intervalle über Binomialverteilung</vt:lpstr>
      <vt:lpstr>Finden einer Näherungsfunktion</vt:lpstr>
      <vt:lpstr>Finden einer Näherungsfunktion</vt:lpstr>
      <vt:lpstr>Finden einer Näherungsfunktion</vt:lpstr>
      <vt:lpstr>Finden einer Näherungsfunktion</vt:lpstr>
      <vt:lpstr>Finden einer Näherungsfunktion</vt:lpstr>
      <vt:lpstr>Vorhersage von relativen Häufigkeiten bei n Simulationen und  bekannter Wahrscheinlichkeit p (1/√n - Gesetz)</vt:lpstr>
      <vt:lpstr>Faustregeln</vt:lpstr>
      <vt:lpstr>Ergänzung: Illustration durch Graphik mit Trichter</vt:lpstr>
      <vt:lpstr>Optionale Praxisphase: Erkunden der GeoGebra-Dateien </vt:lpstr>
      <vt:lpstr>Gliederung</vt:lpstr>
      <vt:lpstr>Wahrscheinlichkeiten schätzen vs. Prognose wagen </vt:lpstr>
      <vt:lpstr>Genauigkeit von Prognosen</vt:lpstr>
      <vt:lpstr>Genauigkeit von Simulationen (Zusammenfassung)</vt:lpstr>
      <vt:lpstr>Interpretation von Prognoseintervallen</vt:lpstr>
      <vt:lpstr>Schätzen von unbekannten Wahrscheinlichkeiten aus rel. Häuf.</vt:lpstr>
      <vt:lpstr>Sicherheit beim Schätzen von Wahrscheinlichkeiten</vt:lpstr>
      <vt:lpstr>Sicherheit beim Schätzen von Wahrscheinlichkeiten</vt:lpstr>
      <vt:lpstr>Faustregeln für die Größe des Schätzbereichs</vt:lpstr>
      <vt:lpstr>Schätzen von Wahrscheinlichkeiten</vt:lpstr>
      <vt:lpstr>Wiederholende Gegenüberstellung:   Prognoseintervalle und Schätzbereiche</vt:lpstr>
      <vt:lpstr>Interpretation von Prognoseintervallen</vt:lpstr>
      <vt:lpstr>Gliederung</vt:lpstr>
      <vt:lpstr>Vertiefungsmöglichkeit 1</vt:lpstr>
      <vt:lpstr>Vertiefungsmöglichkeit 2</vt:lpstr>
      <vt:lpstr>Reflexion: Sie sind gefragt!</vt:lpstr>
      <vt:lpstr>Ende:  Das empirische Gesetz der großen Zahl   und seine Präzisierung, das 1/√n-Gesetz</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ralfn</dc:creator>
  <cp:lastModifiedBy>Ralf</cp:lastModifiedBy>
  <cp:revision>237</cp:revision>
  <cp:lastPrinted>2017-05-21T13:36:00Z</cp:lastPrinted>
  <dcterms:created xsi:type="dcterms:W3CDTF">2017-01-09T14:01:04Z</dcterms:created>
  <dcterms:modified xsi:type="dcterms:W3CDTF">2021-06-18T09:50:51Z</dcterms:modified>
</cp:coreProperties>
</file>