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702" r:id="rId1"/>
    <p:sldMasterId id="2147483711" r:id="rId2"/>
  </p:sldMasterIdLst>
  <p:notesMasterIdLst>
    <p:notesMasterId r:id="rId46"/>
  </p:notesMasterIdLst>
  <p:handoutMasterIdLst>
    <p:handoutMasterId r:id="rId47"/>
  </p:handoutMasterIdLst>
  <p:sldIdLst>
    <p:sldId id="256" r:id="rId3"/>
    <p:sldId id="296" r:id="rId4"/>
    <p:sldId id="309" r:id="rId5"/>
    <p:sldId id="257" r:id="rId6"/>
    <p:sldId id="306" r:id="rId7"/>
    <p:sldId id="258" r:id="rId8"/>
    <p:sldId id="259" r:id="rId9"/>
    <p:sldId id="260" r:id="rId10"/>
    <p:sldId id="261" r:id="rId11"/>
    <p:sldId id="262" r:id="rId12"/>
    <p:sldId id="263" r:id="rId13"/>
    <p:sldId id="307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304" r:id="rId24"/>
    <p:sldId id="274" r:id="rId25"/>
    <p:sldId id="275" r:id="rId26"/>
    <p:sldId id="276" r:id="rId27"/>
    <p:sldId id="277" r:id="rId28"/>
    <p:sldId id="278" r:id="rId29"/>
    <p:sldId id="279" r:id="rId30"/>
    <p:sldId id="308" r:id="rId31"/>
    <p:sldId id="280" r:id="rId32"/>
    <p:sldId id="281" r:id="rId33"/>
    <p:sldId id="282" r:id="rId34"/>
    <p:sldId id="283" r:id="rId35"/>
    <p:sldId id="284" r:id="rId36"/>
    <p:sldId id="293" r:id="rId37"/>
    <p:sldId id="286" r:id="rId38"/>
    <p:sldId id="287" r:id="rId39"/>
    <p:sldId id="288" r:id="rId40"/>
    <p:sldId id="294" r:id="rId41"/>
    <p:sldId id="295" r:id="rId42"/>
    <p:sldId id="291" r:id="rId43"/>
    <p:sldId id="310" r:id="rId44"/>
    <p:sldId id="292" r:id="rId45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38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743">
          <p15:clr>
            <a:srgbClr val="A4A3A4"/>
          </p15:clr>
        </p15:guide>
        <p15:guide id="4" pos="5623">
          <p15:clr>
            <a:srgbClr val="A4A3A4"/>
          </p15:clr>
        </p15:guide>
        <p15:guide id="5" orient="horz" pos="451">
          <p15:clr>
            <a:srgbClr val="A4A3A4"/>
          </p15:clr>
        </p15:guide>
        <p15:guide id="6" pos="378">
          <p15:clr>
            <a:srgbClr val="A4A3A4"/>
          </p15:clr>
        </p15:guide>
        <p15:guide id="7" orient="horz">
          <p15:clr>
            <a:srgbClr val="A4A3A4"/>
          </p15:clr>
        </p15:guide>
        <p15:guide id="8" pos="575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Pancakes" initials="PP" lastIdx="1" clrIdx="0">
    <p:extLst/>
  </p:cmAuthor>
  <p:cmAuthor id="2" name="Dr. Rolf Biehler" initials="DRB" lastIdx="2" clrIdx="1">
    <p:extLst/>
  </p:cmAuthor>
  <p:cmAuthor id="3" name="Dr. Rolf Biehler" initials="DRB [2]" lastIdx="1" clrIdx="2">
    <p:extLst/>
  </p:cmAuthor>
  <p:cmAuthor id="4" name="Dr. Rolf Biehler" initials="DRB [3]" lastIdx="1" clrIdx="3">
    <p:extLst/>
  </p:cmAuthor>
  <p:cmAuthor id="5" name="Dr. Rolf Biehler" initials="DRB [4]" lastIdx="1" clrIdx="4">
    <p:extLst/>
  </p:cmAuthor>
  <p:cmAuthor id="6" name="Dr. Rolf Biehler" initials="DRB [5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A86"/>
    <a:srgbClr val="63B7C5"/>
    <a:srgbClr val="FF6600"/>
    <a:srgbClr val="BBE0E3"/>
    <a:srgbClr val="F1A63F"/>
    <a:srgbClr val="A6A6A6"/>
    <a:srgbClr val="EAEDF0"/>
    <a:srgbClr val="C5F9EF"/>
    <a:srgbClr val="1B9F99"/>
    <a:srgbClr val="EAED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Helle Formatvorlage 3 - Akz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42" autoAdjust="0"/>
    <p:restoredTop sz="88000" autoAdjust="0"/>
  </p:normalViewPr>
  <p:slideViewPr>
    <p:cSldViewPr>
      <p:cViewPr varScale="1">
        <p:scale>
          <a:sx n="98" d="100"/>
          <a:sy n="98" d="100"/>
        </p:scale>
        <p:origin x="1542" y="84"/>
      </p:cViewPr>
      <p:guideLst>
        <p:guide orient="horz" pos="380"/>
        <p:guide pos="2880"/>
        <p:guide orient="horz" pos="743"/>
        <p:guide pos="5623"/>
        <p:guide orient="horz" pos="451"/>
        <p:guide pos="378"/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42287-BBCD-194E-8FCC-4BC0753B332B}" type="datetimeFigureOut">
              <a:rPr lang="de-DE" smtClean="0"/>
              <a:t>18.06.2021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F6D5D-152F-9C4D-8D9D-F0D4C7E221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94026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AF12454-57A3-5346-8AD1-8A7E704F94A5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4540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115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baseline="0" dirty="0" smtClean="0"/>
              <a:t>Die Graphik stammt aus dem Programm </a:t>
            </a:r>
            <a:r>
              <a:rPr lang="de-DE" baseline="0" dirty="0" err="1" smtClean="0"/>
              <a:t>Fathom</a:t>
            </a:r>
            <a:r>
              <a:rPr lang="de-DE" baseline="0" dirty="0" smtClean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1161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Die Graphik stammt aus dem Programm </a:t>
            </a:r>
            <a:r>
              <a:rPr lang="de-DE" baseline="0" dirty="0" err="1" smtClean="0"/>
              <a:t>Fathom</a:t>
            </a:r>
            <a:r>
              <a:rPr lang="de-DE" baseline="0" dirty="0" smtClean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3546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F12454-57A3-5346-8AD1-8A7E704F94A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87139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4801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589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547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116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90518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63627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4139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486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4137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92695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850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01531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2118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F12454-57A3-5346-8AD1-8A7E704F94A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2238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1584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5802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3596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326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F12454-57A3-5346-8AD1-8A7E704F94A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44149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1003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15319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6568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8819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71779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25950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7222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6887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F12454-57A3-5346-8AD1-8A7E704F94A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0557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669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4647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9059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Die Graphik stammt aus dem Programm </a:t>
            </a:r>
            <a:r>
              <a:rPr lang="de-DE" baseline="0" dirty="0" err="1" smtClean="0"/>
              <a:t>Fathom</a:t>
            </a:r>
            <a:r>
              <a:rPr lang="de-DE" baseline="0" dirty="0" smtClean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2454-57A3-5346-8AD1-8A7E704F94A5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3119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 | ZÜ | Text/Aufz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321066" y="1124744"/>
            <a:ext cx="8427398" cy="288032"/>
          </a:xfrm>
        </p:spPr>
        <p:txBody>
          <a:bodyPr lIns="90000"/>
          <a:lstStyle>
            <a:lvl1pPr marL="0" indent="0">
              <a:spcAft>
                <a:spcPts val="1200"/>
              </a:spcAft>
              <a:buClr>
                <a:srgbClr val="CBB98A"/>
              </a:buClr>
              <a:buNone/>
              <a:defRPr b="0">
                <a:solidFill>
                  <a:srgbClr val="327A86"/>
                </a:solidFill>
              </a:defRPr>
            </a:lvl1pPr>
            <a:lvl2pPr>
              <a:spcAft>
                <a:spcPts val="1200"/>
              </a:spcAft>
              <a:buClr>
                <a:srgbClr val="CBB98A"/>
              </a:buClr>
              <a:defRPr/>
            </a:lvl2pPr>
            <a:lvl3pPr>
              <a:spcAft>
                <a:spcPts val="1200"/>
              </a:spcAft>
              <a:buClr>
                <a:srgbClr val="CBB98A"/>
              </a:buClr>
              <a:defRPr/>
            </a:lvl3pPr>
            <a:lvl4pPr>
              <a:spcAft>
                <a:spcPts val="1200"/>
              </a:spcAft>
              <a:buClr>
                <a:srgbClr val="CBB98A"/>
              </a:buClr>
              <a:defRPr/>
            </a:lvl4pPr>
            <a:lvl5pPr>
              <a:spcAft>
                <a:spcPts val="1200"/>
              </a:spcAft>
              <a:buClr>
                <a:srgbClr val="CBB98A"/>
              </a:buClr>
              <a:defRPr/>
            </a:lvl5pPr>
          </a:lstStyle>
          <a:p>
            <a:pPr lvl="0"/>
            <a:r>
              <a:rPr lang="de-DE" dirty="0"/>
              <a:t>Zwischenüberschrift bearbeiten</a:t>
            </a:r>
          </a:p>
        </p:txBody>
      </p:sp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1" name="Rectangle 8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23528" y="1514224"/>
            <a:ext cx="8424936" cy="501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1210617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 | Text/Aufz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23528" y="1124744"/>
            <a:ext cx="842493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8" hasCustomPrompt="1"/>
          </p:nvPr>
        </p:nvSpPr>
        <p:spPr>
          <a:xfrm>
            <a:off x="3707904" y="91512"/>
            <a:ext cx="5300492" cy="144016"/>
          </a:xfrm>
        </p:spPr>
        <p:txBody>
          <a:bodyPr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Evtl. Kapitel oder Autor | Kurztitel | Datum</a:t>
            </a:r>
          </a:p>
        </p:txBody>
      </p:sp>
    </p:spTree>
    <p:extLst>
      <p:ext uri="{BB962C8B-B14F-4D97-AF65-F5344CB8AC3E}">
        <p14:creationId xmlns:p14="http://schemas.microsoft.com/office/powerpoint/2010/main" val="84572025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 | freie Gestal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00040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 | Text/Aufz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23528" y="1124744"/>
            <a:ext cx="842493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04684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 |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="1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1" name="Rectangle 8"/>
          <p:cNvSpPr>
            <a:spLocks noGrp="1" noChangeArrowheads="1"/>
          </p:cNvSpPr>
          <p:nvPr>
            <p:ph idx="1"/>
          </p:nvPr>
        </p:nvSpPr>
        <p:spPr bwMode="auto">
          <a:xfrm>
            <a:off x="323528" y="1124744"/>
            <a:ext cx="842493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000" tIns="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8147741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 | freie Gestal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3863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iederu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 bwMode="auto">
          <a:xfrm>
            <a:off x="0" y="332656"/>
            <a:ext cx="9144000" cy="6525344"/>
          </a:xfrm>
          <a:prstGeom prst="rect">
            <a:avLst/>
          </a:prstGeom>
          <a:solidFill>
            <a:srgbClr val="327A86">
              <a:alpha val="52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24" name="Rechteck 23"/>
          <p:cNvSpPr/>
          <p:nvPr userDrawn="1"/>
        </p:nvSpPr>
        <p:spPr bwMode="auto">
          <a:xfrm>
            <a:off x="0" y="1268760"/>
            <a:ext cx="899592" cy="5589239"/>
          </a:xfrm>
          <a:prstGeom prst="rect">
            <a:avLst/>
          </a:prstGeom>
          <a:solidFill>
            <a:srgbClr val="327A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23" name="Titelplatzhalter 2"/>
          <p:cNvSpPr>
            <a:spLocks noGrp="1"/>
          </p:cNvSpPr>
          <p:nvPr>
            <p:ph type="title" hasCustomPrompt="1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de-DE"/>
              <a:t>Gliederung</a:t>
            </a:r>
            <a:endParaRPr lang="de-DE" dirty="0"/>
          </a:p>
        </p:txBody>
      </p:sp>
      <p:sp>
        <p:nvSpPr>
          <p:cNvPr id="33" name="Rectangle 8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95536" y="1340768"/>
            <a:ext cx="842493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000" tIns="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ts val="3600"/>
              </a:lnSpc>
              <a:spcBef>
                <a:spcPts val="576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>
                <a:tab pos="622300" algn="l"/>
              </a:tabLst>
              <a:defRPr sz="2800" b="1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514350" marR="0" lvl="0" indent="-514350" algn="l" defTabSz="914400" rtl="0" eaLnBrk="1" fontAlgn="base" latinLnBrk="0" hangingPunct="1">
              <a:lnSpc>
                <a:spcPts val="36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SzTx/>
              <a:buFont typeface="Wingdings" charset="2"/>
              <a:buAutoNum type="arabicPeriod"/>
              <a:tabLst>
                <a:tab pos="622300" algn="l"/>
              </a:tabLst>
              <a:defRPr/>
            </a:pPr>
            <a:r>
              <a:rPr lang="de-DE"/>
              <a:t>Kapitel</a:t>
            </a:r>
          </a:p>
          <a:p>
            <a:pPr marL="514350" marR="0" lvl="0" indent="-514350" algn="l" defTabSz="914400" rtl="0" eaLnBrk="1" fontAlgn="base" latinLnBrk="0" hangingPunct="1">
              <a:lnSpc>
                <a:spcPts val="36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SzTx/>
              <a:buFont typeface="Wingdings" charset="2"/>
              <a:buAutoNum type="arabicPeriod"/>
              <a:tabLst>
                <a:tab pos="622300" algn="l"/>
              </a:tabLst>
              <a:defRPr/>
            </a:pPr>
            <a:r>
              <a:rPr lang="de-DE"/>
              <a:t>Kapitel</a:t>
            </a:r>
          </a:p>
          <a:p>
            <a:pPr marL="514350" marR="0" lvl="0" indent="-514350" algn="l" defTabSz="914400" rtl="0" eaLnBrk="1" fontAlgn="base" latinLnBrk="0" hangingPunct="1">
              <a:lnSpc>
                <a:spcPts val="36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SzTx/>
              <a:buFont typeface="Wingdings" charset="2"/>
              <a:buAutoNum type="arabicPeriod"/>
              <a:tabLst>
                <a:tab pos="622300" algn="l"/>
              </a:tabLst>
              <a:defRPr/>
            </a:pPr>
            <a:r>
              <a:rPr lang="de-DE"/>
              <a:t>Kapitel</a:t>
            </a:r>
          </a:p>
          <a:p>
            <a:pPr marL="514350" marR="0" lvl="0" indent="-514350" algn="l" defTabSz="914400" rtl="0" eaLnBrk="1" fontAlgn="base" latinLnBrk="0" hangingPunct="1">
              <a:lnSpc>
                <a:spcPts val="36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SzTx/>
              <a:buFont typeface="Wingdings" charset="2"/>
              <a:buAutoNum type="arabicPeriod"/>
              <a:tabLst>
                <a:tab pos="622300" algn="l"/>
              </a:tabLst>
              <a:defRPr/>
            </a:pPr>
            <a:r>
              <a:rPr lang="de-DE"/>
              <a:t>Kapitel</a:t>
            </a:r>
          </a:p>
          <a:p>
            <a:pPr marL="514350" marR="0" lvl="0" indent="-514350" algn="l" defTabSz="914400" rtl="0" eaLnBrk="1" fontAlgn="base" latinLnBrk="0" hangingPunct="1">
              <a:lnSpc>
                <a:spcPts val="36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SzTx/>
              <a:buFont typeface="Wingdings" charset="2"/>
              <a:buAutoNum type="arabicPeriod"/>
              <a:tabLst>
                <a:tab pos="622300" algn="l"/>
              </a:tabLst>
              <a:defRPr/>
            </a:pPr>
            <a:r>
              <a:rPr lang="de-DE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102228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 userDrawn="1"/>
        </p:nvSpPr>
        <p:spPr bwMode="auto">
          <a:xfrm>
            <a:off x="0" y="0"/>
            <a:ext cx="9144000" cy="548680"/>
          </a:xfrm>
          <a:prstGeom prst="rect">
            <a:avLst/>
          </a:prstGeom>
          <a:solidFill>
            <a:srgbClr val="327A8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12" name="Rectangle 19"/>
          <p:cNvSpPr>
            <a:spLocks noChangeArrowheads="1"/>
          </p:cNvSpPr>
          <p:nvPr userDrawn="1"/>
        </p:nvSpPr>
        <p:spPr bwMode="auto">
          <a:xfrm>
            <a:off x="0" y="3789035"/>
            <a:ext cx="6876256" cy="2880325"/>
          </a:xfrm>
          <a:prstGeom prst="rect">
            <a:avLst/>
          </a:prstGeom>
          <a:solidFill>
            <a:srgbClr val="327A8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14" name="Rechteck 13"/>
          <p:cNvSpPr/>
          <p:nvPr userDrawn="1"/>
        </p:nvSpPr>
        <p:spPr bwMode="auto">
          <a:xfrm>
            <a:off x="7092281" y="3787878"/>
            <a:ext cx="2051719" cy="2881482"/>
          </a:xfrm>
          <a:prstGeom prst="rect">
            <a:avLst/>
          </a:prstGeom>
          <a:solidFill>
            <a:srgbClr val="CBB98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2" name="Bild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0" y="-99392"/>
            <a:ext cx="3306824" cy="760076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 userDrawn="1">
            <p:ph type="ctrTitle" hasCustomPrompt="1"/>
          </p:nvPr>
        </p:nvSpPr>
        <p:spPr>
          <a:xfrm>
            <a:off x="633963" y="3861048"/>
            <a:ext cx="5882253" cy="1143000"/>
          </a:xfrm>
          <a:prstGeom prst="rect">
            <a:avLst/>
          </a:prstGeom>
        </p:spPr>
        <p:txBody>
          <a:bodyPr tIns="108000" bIns="108000"/>
          <a:lstStyle>
            <a:lvl1pPr marL="0" indent="0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Subtitel</a:t>
            </a:r>
            <a:endParaRPr lang="de-DE" dirty="0"/>
          </a:p>
        </p:txBody>
      </p:sp>
      <p:sp>
        <p:nvSpPr>
          <p:cNvPr id="3075" name="Rectangle 3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619472" y="5060776"/>
            <a:ext cx="5896744" cy="1320552"/>
          </a:xfrm>
        </p:spPr>
        <p:txBody>
          <a:bodyPr lIns="108000" tIns="108000" bIns="108000"/>
          <a:lstStyle>
            <a:lvl1pPr marL="0" indent="0">
              <a:buFontTx/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6" name="Bildplatzhalter 5"/>
          <p:cNvSpPr>
            <a:spLocks noGrp="1"/>
          </p:cNvSpPr>
          <p:nvPr userDrawn="1">
            <p:ph type="pic" sz="quarter" idx="10"/>
          </p:nvPr>
        </p:nvSpPr>
        <p:spPr>
          <a:xfrm>
            <a:off x="0" y="765175"/>
            <a:ext cx="9144000" cy="2807841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7105927" y="4004785"/>
            <a:ext cx="2038073" cy="558237"/>
            <a:chOff x="7105927" y="5823091"/>
            <a:chExt cx="2038073" cy="558237"/>
          </a:xfrm>
        </p:grpSpPr>
        <p:sp>
          <p:nvSpPr>
            <p:cNvPr id="19" name="Textfeld 18"/>
            <p:cNvSpPr txBox="1"/>
            <p:nvPr userDrawn="1"/>
          </p:nvSpPr>
          <p:spPr>
            <a:xfrm>
              <a:off x="7105927" y="5823091"/>
              <a:ext cx="8995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-128"/>
                </a:rPr>
                <a:t>Initiiert durch</a:t>
              </a:r>
            </a:p>
          </p:txBody>
        </p:sp>
        <p:grpSp>
          <p:nvGrpSpPr>
            <p:cNvPr id="20" name="Gruppieren 19"/>
            <p:cNvGrpSpPr/>
            <p:nvPr userDrawn="1"/>
          </p:nvGrpSpPr>
          <p:grpSpPr>
            <a:xfrm>
              <a:off x="7308304" y="6067571"/>
              <a:ext cx="1835696" cy="313757"/>
              <a:chOff x="7308304" y="5923555"/>
              <a:chExt cx="1835696" cy="313757"/>
            </a:xfrm>
          </p:grpSpPr>
          <p:sp>
            <p:nvSpPr>
              <p:cNvPr id="21" name="Rechteck 20"/>
              <p:cNvSpPr/>
              <p:nvPr userDrawn="1"/>
            </p:nvSpPr>
            <p:spPr bwMode="auto">
              <a:xfrm>
                <a:off x="7308304" y="5923555"/>
                <a:ext cx="1835696" cy="313757"/>
              </a:xfrm>
              <a:prstGeom prst="rect">
                <a:avLst/>
              </a:prstGeom>
              <a:solidFill>
                <a:schemeClr val="accent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glow" dir="t"/>
              </a:scene3d>
              <a:sp3d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-128"/>
                </a:endParaRPr>
              </a:p>
            </p:txBody>
          </p:sp>
          <p:pic>
            <p:nvPicPr>
              <p:cNvPr id="27" name="Grafik 6"/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36774" y="5923555"/>
                <a:ext cx="1762676" cy="313757"/>
              </a:xfrm>
              <a:prstGeom prst="rect">
                <a:avLst/>
              </a:prstGeom>
            </p:spPr>
          </p:pic>
        </p:grpSp>
      </p:grpSp>
      <p:pic>
        <p:nvPicPr>
          <p:cNvPr id="22" name="Grafik 2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028" y="6264675"/>
            <a:ext cx="771810" cy="27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1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ohn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 userDrawn="1"/>
        </p:nvSpPr>
        <p:spPr bwMode="auto">
          <a:xfrm>
            <a:off x="0" y="0"/>
            <a:ext cx="9144000" cy="548680"/>
          </a:xfrm>
          <a:prstGeom prst="rect">
            <a:avLst/>
          </a:prstGeom>
          <a:solidFill>
            <a:srgbClr val="327A8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12" name="Rectangle 19"/>
          <p:cNvSpPr>
            <a:spLocks noChangeArrowheads="1"/>
          </p:cNvSpPr>
          <p:nvPr userDrawn="1"/>
        </p:nvSpPr>
        <p:spPr bwMode="auto">
          <a:xfrm>
            <a:off x="0" y="3789035"/>
            <a:ext cx="6876256" cy="2880325"/>
          </a:xfrm>
          <a:prstGeom prst="rect">
            <a:avLst/>
          </a:prstGeom>
          <a:solidFill>
            <a:srgbClr val="327A8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14" name="Rechteck 13"/>
          <p:cNvSpPr/>
          <p:nvPr userDrawn="1"/>
        </p:nvSpPr>
        <p:spPr bwMode="auto">
          <a:xfrm>
            <a:off x="7092281" y="3789035"/>
            <a:ext cx="2051719" cy="2880325"/>
          </a:xfrm>
          <a:prstGeom prst="rect">
            <a:avLst/>
          </a:prstGeom>
          <a:solidFill>
            <a:srgbClr val="CBB98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2" name="Bild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62" y="-99392"/>
            <a:ext cx="3306824" cy="760076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 userDrawn="1">
            <p:ph type="ctrTitle" hasCustomPrompt="1"/>
          </p:nvPr>
        </p:nvSpPr>
        <p:spPr>
          <a:xfrm>
            <a:off x="633963" y="3861048"/>
            <a:ext cx="5882253" cy="1143000"/>
          </a:xfrm>
          <a:prstGeom prst="rect">
            <a:avLst/>
          </a:prstGeom>
        </p:spPr>
        <p:txBody>
          <a:bodyPr tIns="108000" bIns="108000"/>
          <a:lstStyle>
            <a:lvl1pPr marL="0" indent="0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Subtitel</a:t>
            </a:r>
            <a:endParaRPr lang="de-DE" dirty="0"/>
          </a:p>
        </p:txBody>
      </p:sp>
      <p:sp>
        <p:nvSpPr>
          <p:cNvPr id="3075" name="Rectangle 3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619472" y="5060776"/>
            <a:ext cx="5896744" cy="1320552"/>
          </a:xfrm>
        </p:spPr>
        <p:txBody>
          <a:bodyPr lIns="108000" tIns="108000" bIns="108000"/>
          <a:lstStyle>
            <a:lvl1pPr marL="0" indent="0">
              <a:buFontTx/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13" name="Rectangle 2"/>
          <p:cNvSpPr txBox="1">
            <a:spLocks noChangeArrowheads="1"/>
          </p:cNvSpPr>
          <p:nvPr userDrawn="1"/>
        </p:nvSpPr>
        <p:spPr>
          <a:xfrm>
            <a:off x="633442" y="1137283"/>
            <a:ext cx="7898998" cy="1143000"/>
          </a:xfrm>
          <a:prstGeom prst="rect">
            <a:avLst/>
          </a:prstGeom>
        </p:spPr>
        <p:txBody>
          <a:bodyPr vert="horz" lIns="91440" tIns="108000" rIns="91440" bIns="108000" rtlCol="0" anchor="ctr">
            <a:no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defRPr sz="2800" b="0" baseline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/>
                <a:ea typeface="ＭＳ Ｐゴシック"/>
                <a:cs typeface="Calibri"/>
              </a:rPr>
              <a:t>Titel ohne Bild</a:t>
            </a:r>
          </a:p>
        </p:txBody>
      </p:sp>
      <p:sp>
        <p:nvSpPr>
          <p:cNvPr id="25" name="Textfeld 24"/>
          <p:cNvSpPr txBox="1"/>
          <p:nvPr userDrawn="1"/>
        </p:nvSpPr>
        <p:spPr>
          <a:xfrm>
            <a:off x="41764" y="6635881"/>
            <a:ext cx="4608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-128"/>
              </a:rPr>
              <a:t>Version vom 12.11.2016</a:t>
            </a:r>
          </a:p>
        </p:txBody>
      </p:sp>
      <p:grpSp>
        <p:nvGrpSpPr>
          <p:cNvPr id="27" name="Gruppieren 26"/>
          <p:cNvGrpSpPr/>
          <p:nvPr userDrawn="1"/>
        </p:nvGrpSpPr>
        <p:grpSpPr>
          <a:xfrm>
            <a:off x="7105927" y="4004785"/>
            <a:ext cx="2038073" cy="558237"/>
            <a:chOff x="7105927" y="5823091"/>
            <a:chExt cx="2038073" cy="558237"/>
          </a:xfrm>
        </p:grpSpPr>
        <p:sp>
          <p:nvSpPr>
            <p:cNvPr id="28" name="Textfeld 27"/>
            <p:cNvSpPr txBox="1"/>
            <p:nvPr userDrawn="1"/>
          </p:nvSpPr>
          <p:spPr>
            <a:xfrm>
              <a:off x="7105927" y="5823091"/>
              <a:ext cx="8995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-128"/>
                </a:rPr>
                <a:t>Initiiert durch</a:t>
              </a:r>
            </a:p>
          </p:txBody>
        </p:sp>
        <p:grpSp>
          <p:nvGrpSpPr>
            <p:cNvPr id="29" name="Gruppieren 28"/>
            <p:cNvGrpSpPr/>
            <p:nvPr userDrawn="1"/>
          </p:nvGrpSpPr>
          <p:grpSpPr>
            <a:xfrm>
              <a:off x="7308304" y="6067571"/>
              <a:ext cx="1835696" cy="313757"/>
              <a:chOff x="7308304" y="5923555"/>
              <a:chExt cx="1835696" cy="313757"/>
            </a:xfrm>
          </p:grpSpPr>
          <p:sp>
            <p:nvSpPr>
              <p:cNvPr id="30" name="Rechteck 29"/>
              <p:cNvSpPr/>
              <p:nvPr userDrawn="1"/>
            </p:nvSpPr>
            <p:spPr bwMode="auto">
              <a:xfrm>
                <a:off x="7308304" y="5923555"/>
                <a:ext cx="1835696" cy="313757"/>
              </a:xfrm>
              <a:prstGeom prst="rect">
                <a:avLst/>
              </a:prstGeom>
              <a:solidFill>
                <a:schemeClr val="accent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glow" dir="t"/>
              </a:scene3d>
              <a:sp3d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-128"/>
                </a:endParaRPr>
              </a:p>
            </p:txBody>
          </p:sp>
          <p:pic>
            <p:nvPicPr>
              <p:cNvPr id="31" name="Grafik 6"/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36774" y="5923555"/>
                <a:ext cx="1762676" cy="313757"/>
              </a:xfrm>
              <a:prstGeom prst="rect">
                <a:avLst/>
              </a:prstGeom>
            </p:spPr>
          </p:pic>
        </p:grpSp>
      </p:grp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028" y="6264675"/>
            <a:ext cx="771810" cy="27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3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 bwMode="auto">
          <a:xfrm>
            <a:off x="7092281" y="3787878"/>
            <a:ext cx="2051719" cy="2881482"/>
          </a:xfrm>
          <a:prstGeom prst="rect">
            <a:avLst/>
          </a:prstGeom>
          <a:solidFill>
            <a:srgbClr val="CBB98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18" name="Rectangle 17"/>
          <p:cNvSpPr>
            <a:spLocks noChangeArrowheads="1"/>
          </p:cNvSpPr>
          <p:nvPr userDrawn="1"/>
        </p:nvSpPr>
        <p:spPr bwMode="auto">
          <a:xfrm>
            <a:off x="0" y="0"/>
            <a:ext cx="9144000" cy="548680"/>
          </a:xfrm>
          <a:prstGeom prst="rect">
            <a:avLst/>
          </a:prstGeom>
          <a:solidFill>
            <a:srgbClr val="327A8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0"/>
          </p:nvPr>
        </p:nvSpPr>
        <p:spPr>
          <a:xfrm>
            <a:off x="0" y="3787878"/>
            <a:ext cx="6876256" cy="2881481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528" y="1414872"/>
            <a:ext cx="7681991" cy="501960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Vielen Dank für Ihre Aufmerksamkeit!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947156" y="2094760"/>
            <a:ext cx="3510136" cy="501960"/>
          </a:xfrm>
        </p:spPr>
        <p:txBody>
          <a:bodyPr/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Fragen &amp; Diskussion</a:t>
            </a:r>
          </a:p>
        </p:txBody>
      </p:sp>
      <p:grpSp>
        <p:nvGrpSpPr>
          <p:cNvPr id="14" name="Gruppieren 13"/>
          <p:cNvGrpSpPr/>
          <p:nvPr userDrawn="1"/>
        </p:nvGrpSpPr>
        <p:grpSpPr>
          <a:xfrm>
            <a:off x="7105927" y="4004785"/>
            <a:ext cx="2038073" cy="558237"/>
            <a:chOff x="7105927" y="5823091"/>
            <a:chExt cx="2038073" cy="558237"/>
          </a:xfrm>
        </p:grpSpPr>
        <p:sp>
          <p:nvSpPr>
            <p:cNvPr id="17" name="Textfeld 16"/>
            <p:cNvSpPr txBox="1"/>
            <p:nvPr userDrawn="1"/>
          </p:nvSpPr>
          <p:spPr>
            <a:xfrm>
              <a:off x="7105927" y="5823091"/>
              <a:ext cx="89959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8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-128"/>
                </a:rPr>
                <a:t>Initiiert durch</a:t>
              </a:r>
            </a:p>
          </p:txBody>
        </p:sp>
        <p:grpSp>
          <p:nvGrpSpPr>
            <p:cNvPr id="19" name="Gruppieren 18"/>
            <p:cNvGrpSpPr/>
            <p:nvPr userDrawn="1"/>
          </p:nvGrpSpPr>
          <p:grpSpPr>
            <a:xfrm>
              <a:off x="7308304" y="6067571"/>
              <a:ext cx="1835696" cy="313757"/>
              <a:chOff x="7308304" y="5923555"/>
              <a:chExt cx="1835696" cy="313757"/>
            </a:xfrm>
          </p:grpSpPr>
          <p:sp>
            <p:nvSpPr>
              <p:cNvPr id="20" name="Rechteck 19"/>
              <p:cNvSpPr/>
              <p:nvPr userDrawn="1"/>
            </p:nvSpPr>
            <p:spPr bwMode="auto">
              <a:xfrm>
                <a:off x="7308304" y="5923555"/>
                <a:ext cx="1835696" cy="313757"/>
              </a:xfrm>
              <a:prstGeom prst="rect">
                <a:avLst/>
              </a:prstGeom>
              <a:solidFill>
                <a:schemeClr val="accent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glow" dir="t"/>
              </a:scene3d>
              <a:sp3d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-128"/>
                </a:endParaRPr>
              </a:p>
            </p:txBody>
          </p:sp>
          <p:pic>
            <p:nvPicPr>
              <p:cNvPr id="21" name="Grafik 6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36774" y="5923555"/>
                <a:ext cx="1762676" cy="313757"/>
              </a:xfrm>
              <a:prstGeom prst="rect">
                <a:avLst/>
              </a:prstGeom>
            </p:spPr>
          </p:pic>
        </p:grpSp>
      </p:grpSp>
      <p:pic>
        <p:nvPicPr>
          <p:cNvPr id="22" name="Bild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0" y="-99392"/>
            <a:ext cx="3306824" cy="760076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028" y="6264675"/>
            <a:ext cx="771810" cy="27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2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 | ZÜ | Text/Aufz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321066" y="1124744"/>
            <a:ext cx="8427398" cy="288032"/>
          </a:xfrm>
        </p:spPr>
        <p:txBody>
          <a:bodyPr lIns="90000"/>
          <a:lstStyle>
            <a:lvl1pPr marL="0" indent="0">
              <a:spcAft>
                <a:spcPts val="1200"/>
              </a:spcAft>
              <a:buClr>
                <a:srgbClr val="CBB98A"/>
              </a:buClr>
              <a:buNone/>
              <a:defRPr b="0">
                <a:solidFill>
                  <a:schemeClr val="accent3"/>
                </a:solidFill>
              </a:defRPr>
            </a:lvl1pPr>
            <a:lvl2pPr>
              <a:spcAft>
                <a:spcPts val="1200"/>
              </a:spcAft>
              <a:buClr>
                <a:srgbClr val="CBB98A"/>
              </a:buClr>
              <a:defRPr/>
            </a:lvl2pPr>
            <a:lvl3pPr>
              <a:spcAft>
                <a:spcPts val="1200"/>
              </a:spcAft>
              <a:buClr>
                <a:srgbClr val="CBB98A"/>
              </a:buClr>
              <a:defRPr/>
            </a:lvl3pPr>
            <a:lvl4pPr>
              <a:spcAft>
                <a:spcPts val="1200"/>
              </a:spcAft>
              <a:buClr>
                <a:srgbClr val="CBB98A"/>
              </a:buClr>
              <a:defRPr/>
            </a:lvl4pPr>
            <a:lvl5pPr>
              <a:spcAft>
                <a:spcPts val="1200"/>
              </a:spcAft>
              <a:buClr>
                <a:srgbClr val="CBB98A"/>
              </a:buClr>
              <a:defRPr/>
            </a:lvl5pPr>
          </a:lstStyle>
          <a:p>
            <a:pPr lvl="0"/>
            <a:r>
              <a:rPr lang="de-DE" dirty="0"/>
              <a:t>Zwischenüberschrift bearbeiten</a:t>
            </a:r>
          </a:p>
        </p:txBody>
      </p:sp>
      <p:sp>
        <p:nvSpPr>
          <p:cNvPr id="9" name="Titelplatzhalter 2"/>
          <p:cNvSpPr>
            <a:spLocks noGrp="1"/>
          </p:cNvSpPr>
          <p:nvPr>
            <p:ph type="title"/>
          </p:nvPr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1" name="Rectangle 8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323528" y="1514224"/>
            <a:ext cx="8424936" cy="501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12808684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0" y="0"/>
            <a:ext cx="9144000" cy="332656"/>
          </a:xfrm>
          <a:prstGeom prst="rect">
            <a:avLst/>
          </a:prstGeom>
          <a:solidFill>
            <a:srgbClr val="327A8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528" y="1124744"/>
            <a:ext cx="842493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4"/>
            <a:endParaRPr lang="de-DE" dirty="0"/>
          </a:p>
        </p:txBody>
      </p:sp>
      <p:pic>
        <p:nvPicPr>
          <p:cNvPr id="13" name="Bild 12" descr="Logo_DZLM_neg_W_10cm.eps"/>
          <p:cNvPicPr>
            <a:picLocks noChangeAspect="1"/>
          </p:cNvPicPr>
          <p:nvPr/>
        </p:nvPicPr>
        <p:blipFill rotWithShape="1">
          <a:blip r:embed="rId10"/>
          <a:srcRect r="52817" b="-3558"/>
          <a:stretch/>
        </p:blipFill>
        <p:spPr>
          <a:xfrm>
            <a:off x="421663" y="77051"/>
            <a:ext cx="720080" cy="189207"/>
          </a:xfrm>
          <a:prstGeom prst="rect">
            <a:avLst/>
          </a:prstGeom>
        </p:spPr>
      </p:pic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323528" y="417859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4572000" y="35828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SzTx/>
              <a:buFont typeface="Wingdings" charset="2"/>
              <a:buNone/>
              <a:tabLst/>
              <a:defRPr/>
            </a:pPr>
            <a:r>
              <a:rPr kumimoji="0" lang="de-DE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/>
                <a:cs typeface="Calibri"/>
              </a:rPr>
              <a:t>Fortbildungsbaustein 3 | Genauigkeit von Simulationen/Fundierung</a:t>
            </a:r>
          </a:p>
        </p:txBody>
      </p:sp>
    </p:spTree>
    <p:extLst>
      <p:ext uri="{BB962C8B-B14F-4D97-AF65-F5344CB8AC3E}">
        <p14:creationId xmlns:p14="http://schemas.microsoft.com/office/powerpoint/2010/main" val="250068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327A86"/>
          </a:solidFill>
          <a:latin typeface="Calibri"/>
          <a:ea typeface="+mj-ea"/>
          <a:cs typeface="Calibri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000" indent="-342900" algn="l" rtl="0" eaLnBrk="1" fontAlgn="base" hangingPunct="1">
        <a:lnSpc>
          <a:spcPct val="100000"/>
        </a:lnSpc>
        <a:spcBef>
          <a:spcPts val="576"/>
        </a:spcBef>
        <a:spcAft>
          <a:spcPts val="600"/>
        </a:spcAft>
        <a:buClr>
          <a:srgbClr val="327A86"/>
        </a:buClr>
        <a:buFont typeface="Wingdings" charset="2"/>
        <a:buChar char="§"/>
        <a:defRPr sz="20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737373"/>
        </a:buClr>
        <a:buFont typeface="Wingdings" charset="2"/>
        <a:buChar char="§"/>
        <a:defRPr sz="1800">
          <a:solidFill>
            <a:schemeClr val="tx1"/>
          </a:solidFill>
          <a:latin typeface="Calibri"/>
          <a:ea typeface="+mn-ea"/>
          <a:cs typeface="Calibri"/>
        </a:defRPr>
      </a:lvl2pPr>
      <a:lvl3pPr marL="1143000" indent="-22860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CBB98A"/>
        </a:buClr>
        <a:buFont typeface="Wingdings" charset="2"/>
        <a:buChar char="§"/>
        <a:defRPr>
          <a:solidFill>
            <a:schemeClr val="tx1"/>
          </a:solidFill>
          <a:latin typeface="Calibri"/>
          <a:ea typeface="+mn-ea"/>
          <a:cs typeface="Calibri"/>
        </a:defRPr>
      </a:lvl3pPr>
      <a:lvl4pPr marL="1600200" indent="-22860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CBB98A"/>
        </a:buClr>
        <a:buFont typeface="Wingdings" charset="2"/>
        <a:buChar char="§"/>
        <a:defRPr sz="1800">
          <a:solidFill>
            <a:schemeClr val="tx1"/>
          </a:solidFill>
          <a:latin typeface="Calibri"/>
          <a:ea typeface="+mn-ea"/>
          <a:cs typeface="Calibri"/>
        </a:defRPr>
      </a:lvl4pPr>
      <a:lvl5pPr marL="2057400" indent="-22860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CBB98A"/>
        </a:buClr>
        <a:buFont typeface="Wingdings" charset="2"/>
        <a:buChar char="§"/>
        <a:defRPr sz="1800">
          <a:solidFill>
            <a:schemeClr val="tx1"/>
          </a:solidFill>
          <a:latin typeface="Calibri"/>
          <a:ea typeface="+mn-ea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1"/>
        </a:buBlip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0" y="0"/>
            <a:ext cx="9144000" cy="332656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528" y="1124744"/>
            <a:ext cx="842493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4"/>
            <a:endParaRPr lang="de-DE" dirty="0"/>
          </a:p>
        </p:txBody>
      </p:sp>
      <p:pic>
        <p:nvPicPr>
          <p:cNvPr id="13" name="Bild 12" descr="Logo_DZLM_neg_W_10cm.eps"/>
          <p:cNvPicPr>
            <a:picLocks noChangeAspect="1"/>
          </p:cNvPicPr>
          <p:nvPr/>
        </p:nvPicPr>
        <p:blipFill rotWithShape="1">
          <a:blip r:embed="rId5"/>
          <a:srcRect r="52817" b="-3558"/>
          <a:stretch/>
        </p:blipFill>
        <p:spPr>
          <a:xfrm>
            <a:off x="421663" y="77051"/>
            <a:ext cx="720080" cy="189207"/>
          </a:xfrm>
          <a:prstGeom prst="rect">
            <a:avLst/>
          </a:prstGeom>
        </p:spPr>
      </p:pic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323528" y="417859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6" name="Textplatzhalter 9"/>
          <p:cNvSpPr txBox="1">
            <a:spLocks/>
          </p:cNvSpPr>
          <p:nvPr userDrawn="1"/>
        </p:nvSpPr>
        <p:spPr>
          <a:xfrm>
            <a:off x="2555776" y="-27384"/>
            <a:ext cx="6552728" cy="241144"/>
          </a:xfrm>
          <a:prstGeom prst="rect">
            <a:avLst/>
          </a:prstGeom>
        </p:spPr>
        <p:txBody>
          <a:bodyPr/>
          <a:lstStyle>
            <a:lvl1pPr marL="0" indent="0" algn="r" rtl="0" eaLnBrk="1" fontAlgn="base" hangingPunct="1">
              <a:lnSpc>
                <a:spcPct val="1000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Font typeface="Wingdings" charset="2"/>
              <a:buNone/>
              <a:defRPr sz="1800" b="1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737373"/>
              </a:buClr>
              <a:buFont typeface="Wingdings" charset="2"/>
              <a:buChar char="§"/>
              <a:defRPr sz="1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CBB98A"/>
              </a:buClr>
              <a:buFont typeface="Wingdings" charset="2"/>
              <a:buChar char="§"/>
              <a:defRPr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CBB98A"/>
              </a:buClr>
              <a:buFont typeface="Wingdings" charset="2"/>
              <a:buChar char="§"/>
              <a:defRPr sz="1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CBB98A"/>
              </a:buClr>
              <a:buFont typeface="Wingdings" charset="2"/>
              <a:buChar char="§"/>
              <a:defRPr sz="1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de-DE" dirty="0" smtClean="0">
                <a:solidFill>
                  <a:prstClr val="white"/>
                </a:solidFill>
              </a:rPr>
              <a:t>Zwischenfolien zur Struktur-Transparenz (für Fortbildende)</a:t>
            </a:r>
          </a:p>
        </p:txBody>
      </p:sp>
    </p:spTree>
    <p:extLst>
      <p:ext uri="{BB962C8B-B14F-4D97-AF65-F5344CB8AC3E}">
        <p14:creationId xmlns:p14="http://schemas.microsoft.com/office/powerpoint/2010/main" val="312949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3"/>
          </a:solidFill>
          <a:latin typeface="Calibri"/>
          <a:ea typeface="+mj-ea"/>
          <a:cs typeface="Calibri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000" indent="-342900" algn="l" rtl="0" eaLnBrk="1" fontAlgn="base" hangingPunct="1">
        <a:lnSpc>
          <a:spcPct val="100000"/>
        </a:lnSpc>
        <a:spcBef>
          <a:spcPts val="576"/>
        </a:spcBef>
        <a:spcAft>
          <a:spcPts val="600"/>
        </a:spcAft>
        <a:buClr>
          <a:srgbClr val="327A86"/>
        </a:buClr>
        <a:buFont typeface="Wingdings" charset="2"/>
        <a:buChar char="§"/>
        <a:defRPr sz="20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737373"/>
        </a:buClr>
        <a:buFont typeface="Wingdings" charset="2"/>
        <a:buChar char="§"/>
        <a:defRPr sz="1800">
          <a:solidFill>
            <a:schemeClr val="tx1"/>
          </a:solidFill>
          <a:latin typeface="Calibri"/>
          <a:ea typeface="+mn-ea"/>
          <a:cs typeface="Calibri"/>
        </a:defRPr>
      </a:lvl2pPr>
      <a:lvl3pPr marL="1143000" indent="-22860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CBB98A"/>
        </a:buClr>
        <a:buFont typeface="Wingdings" charset="2"/>
        <a:buChar char="§"/>
        <a:defRPr>
          <a:solidFill>
            <a:schemeClr val="tx1"/>
          </a:solidFill>
          <a:latin typeface="Calibri"/>
          <a:ea typeface="+mn-ea"/>
          <a:cs typeface="Calibri"/>
        </a:defRPr>
      </a:lvl3pPr>
      <a:lvl4pPr marL="1600200" indent="-22860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CBB98A"/>
        </a:buClr>
        <a:buFont typeface="Wingdings" charset="2"/>
        <a:buChar char="§"/>
        <a:defRPr sz="1800">
          <a:solidFill>
            <a:schemeClr val="tx1"/>
          </a:solidFill>
          <a:latin typeface="Calibri"/>
          <a:ea typeface="+mn-ea"/>
          <a:cs typeface="Calibri"/>
        </a:defRPr>
      </a:lvl4pPr>
      <a:lvl5pPr marL="2057400" indent="-228600" algn="l" rtl="0" eaLnBrk="1" fontAlgn="base" hangingPunct="1">
        <a:lnSpc>
          <a:spcPct val="100000"/>
        </a:lnSpc>
        <a:spcBef>
          <a:spcPct val="20000"/>
        </a:spcBef>
        <a:spcAft>
          <a:spcPts val="600"/>
        </a:spcAft>
        <a:buClr>
          <a:srgbClr val="CBB98A"/>
        </a:buClr>
        <a:buFont typeface="Wingdings" charset="2"/>
        <a:buChar char="§"/>
        <a:defRPr sz="1800">
          <a:solidFill>
            <a:schemeClr val="tx1"/>
          </a:solidFill>
          <a:latin typeface="Calibri"/>
          <a:ea typeface="+mn-ea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sa/4.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hyperlink" Target="http://dzlm.de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70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4"/>
          <p:cNvSpPr txBox="1">
            <a:spLocks/>
          </p:cNvSpPr>
          <p:nvPr/>
        </p:nvSpPr>
        <p:spPr bwMode="auto">
          <a:xfrm>
            <a:off x="530020" y="5636840"/>
            <a:ext cx="6337919" cy="132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000" tIns="108000" rIns="91440" bIns="10800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576"/>
              </a:spcBef>
              <a:spcAft>
                <a:spcPts val="600"/>
              </a:spcAft>
              <a:buClr>
                <a:srgbClr val="327A86"/>
              </a:buClr>
              <a:buFontTx/>
              <a:buNone/>
              <a:defRPr sz="2000" baseline="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737373"/>
              </a:buClr>
              <a:buFont typeface="Wingdings" charset="2"/>
              <a:buChar char="§"/>
              <a:defRPr sz="1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CBB98A"/>
              </a:buClr>
              <a:buFont typeface="Wingdings" charset="2"/>
              <a:buChar char="§"/>
              <a:defRPr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CBB98A"/>
              </a:buClr>
              <a:buFont typeface="Wingdings" charset="2"/>
              <a:buChar char="§"/>
              <a:defRPr sz="1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CBB98A"/>
              </a:buClr>
              <a:buFont typeface="Wingdings" charset="2"/>
              <a:buChar char="§"/>
              <a:defRPr sz="1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de-DE" sz="1800" kern="0" dirty="0" smtClean="0"/>
              <a:t>DZLM Stochastik-Team der Universität Paderborn:</a:t>
            </a:r>
            <a:br>
              <a:rPr lang="de-DE" sz="1800" kern="0" dirty="0" smtClean="0"/>
            </a:br>
            <a:r>
              <a:rPr lang="de-DE" sz="1800" kern="0" dirty="0" smtClean="0"/>
              <a:t>Prof. Dr. Rolf Biehler, Dr. Hauke Friedrich, Dr. Birgit Griese, </a:t>
            </a:r>
            <a:br>
              <a:rPr lang="de-DE" sz="1800" kern="0" dirty="0" smtClean="0"/>
            </a:br>
            <a:r>
              <a:rPr lang="de-DE" sz="1800" kern="0" dirty="0" smtClean="0"/>
              <a:t>Ralf Nieszporek</a:t>
            </a:r>
            <a:endParaRPr lang="de-DE" sz="180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itel 1"/>
              <p:cNvSpPr txBox="1">
                <a:spLocks/>
              </p:cNvSpPr>
              <p:nvPr/>
            </p:nvSpPr>
            <p:spPr>
              <a:xfrm>
                <a:off x="633600" y="4291200"/>
                <a:ext cx="5882253" cy="1297216"/>
              </a:xfrm>
              <a:prstGeom prst="rect">
                <a:avLst/>
              </a:prstGeom>
            </p:spPr>
            <p:txBody>
              <a:bodyPr vert="horz" lIns="91440" tIns="108000" rIns="91440" bIns="108000" rtlCol="0" anchor="ctr">
                <a:noAutofit/>
              </a:bodyPr>
              <a:lstStyle>
                <a:lvl1pPr marL="0" indent="0"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2800" b="1" baseline="0">
                    <a:solidFill>
                      <a:schemeClr val="bg1"/>
                    </a:solidFill>
                    <a:latin typeface="Calibri"/>
                    <a:ea typeface="+mj-ea"/>
                    <a:cs typeface="Calibri"/>
                  </a:defRPr>
                </a:lvl1pPr>
                <a:lvl2pPr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2pPr>
                <a:lvl3pPr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3pPr>
                <a:lvl4pPr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4pPr>
                <a:lvl5pPr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5pPr>
                <a:lvl6pPr marL="457200"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6pPr>
                <a:lvl7pPr marL="914400"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7pPr>
                <a:lvl8pPr marL="1371600"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8pPr>
                <a:lvl9pPr marL="1828800" algn="l" rtl="0" eaLnBrk="1" fontAlgn="base" hangingPunct="1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2"/>
                    </a:solidFill>
                    <a:latin typeface="Arial" charset="0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r>
                  <a:rPr lang="de-DE" sz="2500" kern="0" dirty="0" smtClean="0"/>
                  <a:t>Stochastik kompakt </a:t>
                </a:r>
                <a:r>
                  <a:rPr lang="de-DE" kern="0" dirty="0" smtClean="0"/>
                  <a:t/>
                </a:r>
                <a:br>
                  <a:rPr lang="de-DE" kern="0" dirty="0" smtClean="0"/>
                </a:br>
                <a:r>
                  <a:rPr lang="de-DE" sz="2500" b="0" kern="0" dirty="0" smtClean="0"/>
                  <a:t>Baustein 3: </a:t>
                </a:r>
                <a:r>
                  <a:rPr lang="de-DE" sz="2500" b="0" dirty="0"/>
                  <a:t>Genauigkeit von </a:t>
                </a:r>
                <a:r>
                  <a:rPr lang="de-DE" sz="2500" b="0" dirty="0" smtClean="0"/>
                  <a:t>Simulationen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2500" b="0" dirty="0"/>
                  <a:t>Material zum </a:t>
                </a:r>
                <a:r>
                  <a:rPr lang="de-DE" sz="2500" b="0" dirty="0" smtClean="0"/>
                  <a:t>Selbststudium</a:t>
                </a:r>
                <a:r>
                  <a:rPr lang="de-DE" sz="2500" b="0" dirty="0"/>
                  <a:t>: 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2500" b="0" dirty="0"/>
                  <a:t>Fundierung</a:t>
                </a:r>
                <a:r>
                  <a:rPr lang="en-US" sz="2500" b="0" dirty="0"/>
                  <a:t> des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bg-BG" sz="25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500" b="0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bg-BG" sz="2500" b="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500" b="0" i="1">
                                <a:latin typeface="Cambria Math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2500" b="0" dirty="0"/>
                  <a:t> -</a:t>
                </a:r>
                <a:r>
                  <a:rPr lang="en-US" sz="2500" b="0" dirty="0" err="1"/>
                  <a:t>Gesetzes</a:t>
                </a:r>
                <a:r>
                  <a:rPr lang="de-DE" sz="2500" b="0" dirty="0"/>
                  <a:t> </a:t>
                </a:r>
              </a:p>
              <a:p>
                <a:endParaRPr lang="de-DE" sz="2400" b="0" kern="0" dirty="0"/>
              </a:p>
            </p:txBody>
          </p:sp>
        </mc:Choice>
        <mc:Fallback xmlns="">
          <p:sp>
            <p:nvSpPr>
              <p:cNvPr id="10" name="Titel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0" y="4291200"/>
                <a:ext cx="5882253" cy="1297216"/>
              </a:xfrm>
              <a:prstGeom prst="rect">
                <a:avLst/>
              </a:prstGeom>
              <a:blipFill rotWithShape="0">
                <a:blip r:embed="rId6"/>
                <a:stretch>
                  <a:fillRect l="-1762" t="-37559" b="-84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Bildplatzhalter 3"/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6" b="269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666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5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4521110" cy="5400600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  <a:defRPr/>
                </a:pPr>
                <a:r>
                  <a:rPr lang="de-DE" sz="1950" dirty="0"/>
                  <a:t>In dieser Abbildung wird diesmal nicht die Größe des Intervalls festgelegt, sondern die Wahrscheinlichkeit, mit der ein beobachtetes Ereignis in diesem Intervall liegt. </a:t>
                </a:r>
              </a:p>
              <a:p>
                <a:pPr marL="0" indent="0">
                  <a:buNone/>
                  <a:defRPr/>
                </a:pPr>
                <a:r>
                  <a:rPr lang="de-DE" sz="1950" dirty="0"/>
                  <a:t>Links vom grünen und rechts vom hellblauen Strich befinden sich jeweils </a:t>
                </a:r>
                <a:r>
                  <a:rPr lang="de-DE" sz="1950" dirty="0" smtClean="0"/>
                  <a:t>also immer </a:t>
                </a:r>
                <a:r>
                  <a:rPr lang="de-DE" sz="1950" dirty="0"/>
                  <a:t>2,5 %  der simulierten relativen Häufigkeiten. </a:t>
                </a:r>
              </a:p>
              <a:p>
                <a:pPr marL="0" indent="0">
                  <a:buNone/>
                  <a:defRPr/>
                </a:pPr>
                <a:r>
                  <a:rPr lang="de-DE" sz="1950" dirty="0"/>
                  <a:t>Damit befinden sich im Inneren des Intervalls 95 %  der simulierten </a:t>
                </a:r>
                <a14:m>
                  <m:oMath xmlns:m="http://schemas.openxmlformats.org/officeDocument/2006/math">
                    <m:r>
                      <a:rPr lang="de-DE" sz="1950" dirty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de-DE" sz="1950" dirty="0">
                        <a:latin typeface="Cambria Math" panose="02040503050406030204" pitchFamily="18" charset="0"/>
                      </a:rPr>
                      <m:t>=1000</m:t>
                    </m:r>
                  </m:oMath>
                </a14:m>
                <a:r>
                  <a:rPr lang="de-DE" sz="1950" dirty="0"/>
                  <a:t> Punkte. </a:t>
                </a:r>
              </a:p>
              <a:p>
                <a:pPr marL="0" indent="0">
                  <a:buNone/>
                  <a:defRPr/>
                </a:pPr>
                <a:r>
                  <a:rPr lang="de-DE" sz="1950" dirty="0"/>
                  <a:t>Wie man erkennt, wird mit steigendem </a:t>
                </a:r>
                <a14:m>
                  <m:oMath xmlns:m="http://schemas.openxmlformats.org/officeDocument/2006/math">
                    <m:r>
                      <a:rPr lang="de-DE" sz="1950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1950" dirty="0"/>
                  <a:t> die Breite des 95 %-Intervall kleiner. </a:t>
                </a:r>
                <a:endParaRPr lang="de-DE" sz="1950" dirty="0" smtClean="0"/>
              </a:p>
              <a:p>
                <a:pPr marL="0" lvl="1" indent="0">
                  <a:spcBef>
                    <a:spcPts val="576"/>
                  </a:spcBef>
                  <a:buNone/>
                  <a:defRPr/>
                </a:pPr>
                <a:r>
                  <a:rPr lang="de-DE" sz="1950" dirty="0"/>
                  <a:t>(</a:t>
                </a:r>
                <a:r>
                  <a:rPr lang="de-DE" sz="1950" dirty="0" smtClean="0"/>
                  <a:t>Eine ähnliche Graphik haben Sie bereits zuvor beim Block „Genauigkeit von Simulationen – Das empirische Gesetz der großen Zahl und seine Präzisierung, das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1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1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10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de-DE" sz="2100" dirty="0"/>
                  <a:t> - </a:t>
                </a:r>
                <a:r>
                  <a:rPr lang="de-DE" sz="2100" dirty="0" smtClean="0"/>
                  <a:t>Gesetz</a:t>
                </a:r>
                <a:r>
                  <a:rPr lang="de-DE" sz="1950" dirty="0" smtClean="0"/>
                  <a:t>“ gesehen.)</a:t>
                </a:r>
                <a:endParaRPr lang="de-DE" sz="1950" dirty="0"/>
              </a:p>
            </p:txBody>
          </p:sp>
        </mc:Choice>
        <mc:Fallback xmlns="">
          <p:sp>
            <p:nvSpPr>
              <p:cNvPr id="6" name="Inhaltsplatzhalt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4521110" cy="5400600"/>
              </a:xfrm>
              <a:blipFill rotWithShape="0">
                <a:blip r:embed="rId3"/>
                <a:stretch>
                  <a:fillRect l="-1213" t="-1469" r="-175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Neue Sicht auf Bernoullis Theorem: 95 %-Prognoseintervalle</a:t>
            </a:r>
            <a:endParaRPr lang="de-DE" dirty="0"/>
          </a:p>
        </p:txBody>
      </p:sp>
      <p:pic>
        <p:nvPicPr>
          <p:cNvPr id="5" name="Inhaltsplatzhalter 1"/>
          <p:cNvPicPr>
            <a:picLocks noChangeAspect="1"/>
          </p:cNvPicPr>
          <p:nvPr/>
        </p:nvPicPr>
        <p:blipFill rotWithShape="1">
          <a:blip r:embed="rId4"/>
          <a:srcRect l="49623" r="1626" b="3265"/>
          <a:stretch/>
        </p:blipFill>
        <p:spPr bwMode="auto">
          <a:xfrm>
            <a:off x="4844638" y="1124744"/>
            <a:ext cx="4299361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098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Gegenüberstellung der beiden Graphiken: </a:t>
            </a:r>
            <a:br>
              <a:rPr lang="de-DE" dirty="0" smtClean="0"/>
            </a:br>
            <a:r>
              <a:rPr lang="de-DE" dirty="0" smtClean="0"/>
              <a:t>„Zwei Seiten derselben Medaille“</a:t>
            </a:r>
            <a:endParaRPr lang="de-DE" dirty="0"/>
          </a:p>
        </p:txBody>
      </p:sp>
      <p:pic>
        <p:nvPicPr>
          <p:cNvPr id="2" name="Inhaltsplatzhalter 1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tretch/>
        </p:blipFill>
        <p:spPr>
          <a:xfrm>
            <a:off x="323850" y="1727279"/>
            <a:ext cx="8424863" cy="419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98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auto">
          <a:xfrm>
            <a:off x="0" y="1268760"/>
            <a:ext cx="899592" cy="5589239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-324544" y="2564904"/>
            <a:ext cx="8856984" cy="540061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Gliederung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Theoretische Fundierung: Genauigkeit von Simulationen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Prognoseintervalle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>
                <a:solidFill>
                  <a:srgbClr val="327A86"/>
                </a:solidFill>
              </a:rPr>
              <a:t>Konfidenzintervall </a:t>
            </a:r>
            <a:r>
              <a:rPr lang="de-DE" sz="2500" dirty="0" smtClean="0">
                <a:solidFill>
                  <a:srgbClr val="327A86"/>
                </a:solidFill>
              </a:rPr>
              <a:t>– </a:t>
            </a:r>
            <a:r>
              <a:rPr lang="de-DE" sz="2500" dirty="0">
                <a:solidFill>
                  <a:srgbClr val="327A86"/>
                </a:solidFill>
              </a:rPr>
              <a:t>Einführung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Konfidenzintervalle: Interpretation der Sicherheitswahrscheinlichkeit</a:t>
            </a:r>
          </a:p>
        </p:txBody>
      </p:sp>
    </p:spTree>
    <p:extLst>
      <p:ext uri="{BB962C8B-B14F-4D97-AF65-F5344CB8AC3E}">
        <p14:creationId xmlns:p14="http://schemas.microsoft.com/office/powerpoint/2010/main" val="371699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532" y="2636912"/>
            <a:ext cx="8424936" cy="490861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2. 95 %-Konfidenzintervalle Einführung</a:t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sz="2400" dirty="0">
                <a:solidFill>
                  <a:srgbClr val="63B7C5"/>
                </a:solidFill>
              </a:rPr>
              <a:t>Fachliche Fundierung des Umkehrschlusses von relativen Häufigkeiten auf Wahrscheinlichkeiten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898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Rückblick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Inhaltsplatzhalter 6"/>
              <p:cNvSpPr>
                <a:spLocks noGrp="1"/>
              </p:cNvSpPr>
              <p:nvPr>
                <p:ph idx="4294967295"/>
              </p:nvPr>
            </p:nvSpPr>
            <p:spPr>
              <a:xfrm>
                <a:off x="395609" y="1125538"/>
                <a:ext cx="8497140" cy="2447478"/>
              </a:xfrm>
              <a:ln w="19050">
                <a:solidFill>
                  <a:schemeClr val="accent1"/>
                </a:solidFill>
              </a:ln>
            </p:spPr>
            <p:txBody>
              <a:bodyPr/>
              <a:lstStyle/>
              <a:p>
                <a:pPr marL="0" indent="0">
                  <a:buNone/>
                </a:pPr>
                <a:r>
                  <a:rPr lang="de-DE" dirty="0" smtClean="0"/>
                  <a:t>Ausgangspunkt: Die </a:t>
                </a:r>
                <a:r>
                  <a:rPr lang="de-DE" dirty="0"/>
                  <a:t>Formel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endParaRPr lang="de-DE" dirty="0"/>
              </a:p>
              <a:p>
                <a:pPr marL="0" indent="0">
                  <a:buNone/>
                </a:pPr>
                <a:r>
                  <a:rPr lang="de-DE" dirty="0" smtClean="0"/>
                  <a:t>Diese </a:t>
                </a:r>
                <a:r>
                  <a:rPr lang="de-DE" dirty="0"/>
                  <a:t>Formel wird interpretiert</a:t>
                </a:r>
              </a:p>
              <a:p>
                <a:pPr marL="0" indent="0">
                  <a:buNone/>
                </a:pPr>
                <a:r>
                  <a:rPr lang="de-DE" dirty="0"/>
                  <a:t>	 (1) als Aussage über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dirty="0" smtClean="0"/>
                  <a:t> bei </a:t>
                </a:r>
                <a:r>
                  <a:rPr lang="de-DE" dirty="0"/>
                  <a:t>bekanntem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de-DE" dirty="0"/>
              </a:p>
              <a:p>
                <a:pPr marL="0" indent="0">
                  <a:buNone/>
                </a:pPr>
                <a:r>
                  <a:rPr lang="de-DE" dirty="0"/>
                  <a:t>	 (2) als Aussage über </a:t>
                </a:r>
                <a14:m>
                  <m:oMath xmlns:m="http://schemas.openxmlformats.org/officeDocument/2006/math">
                    <m:r>
                      <a:rPr lang="de-DE" i="1" dirty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/>
                  <a:t> bei bekanntem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0" indent="0">
                  <a:buNone/>
                </a:pPr>
                <a:r>
                  <a:rPr lang="de-DE" dirty="0" smtClean="0"/>
                  <a:t>Beide </a:t>
                </a:r>
                <a:r>
                  <a:rPr lang="de-DE" dirty="0"/>
                  <a:t>Aussagen sollen </a:t>
                </a:r>
                <a:r>
                  <a:rPr lang="de-DE" dirty="0" smtClean="0"/>
                  <a:t>mit einer  Wahrscheinlichkeit/Sicherheit von 95 % gelten. </a:t>
                </a:r>
                <a:endParaRPr lang="de-DE" dirty="0"/>
              </a:p>
              <a:p>
                <a:pPr marL="0" indent="0">
                  <a:buNone/>
                </a:pPr>
                <a:r>
                  <a:rPr lang="de-DE" dirty="0"/>
                  <a:t>	</a:t>
                </a:r>
              </a:p>
            </p:txBody>
          </p:sp>
        </mc:Choice>
        <mc:Fallback>
          <p:sp>
            <p:nvSpPr>
              <p:cNvPr id="7" name="Inhaltsplatzhalt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395609" y="1125538"/>
                <a:ext cx="8497140" cy="2447478"/>
              </a:xfrm>
              <a:blipFill>
                <a:blip r:embed="rId4"/>
                <a:stretch>
                  <a:fillRect l="-716" t="-248" r="-787"/>
                </a:stretch>
              </a:blipFill>
              <a:ln w="19050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kt 4"/>
          <p:cNvGraphicFramePr>
            <a:graphicFrameLocks noChangeAspect="1"/>
          </p:cNvGraphicFramePr>
          <p:nvPr>
            <p:extLst/>
          </p:nvPr>
        </p:nvGraphicFramePr>
        <p:xfrm>
          <a:off x="4851400" y="346710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5" imgW="100440" imgH="155160" progId="Equation.DSMT4">
                  <p:embed/>
                </p:oleObj>
              </mc:Choice>
              <mc:Fallback>
                <p:oleObj name="Equation" r:id="rId5" imgW="100440" imgH="155160" progId="Equation.DSMT4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400" y="3467100"/>
                        <a:ext cx="114300" cy="165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eck 8"/>
              <p:cNvSpPr/>
              <p:nvPr/>
            </p:nvSpPr>
            <p:spPr>
              <a:xfrm>
                <a:off x="4851400" y="4531118"/>
                <a:ext cx="4041349" cy="1742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sz="18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18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1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1800" i="1">
                            <a:latin typeface="Cambria Math" panose="02040503050406030204" pitchFamily="18" charset="0"/>
                          </a:rPr>
                          <m:t>≤1,96</m:t>
                        </m:r>
                        <m:r>
                          <a:rPr lang="de-DE" sz="1800" i="1" dirty="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de-DE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1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sz="18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d>
                                  <m:dPr>
                                    <m:ctrlPr>
                                      <a:rPr lang="de-DE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18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de-DE" sz="18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de-DE" sz="1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m:rPr>
                        <m:nor/>
                      </m:rPr>
                      <a:rPr lang="de-DE" sz="1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1800"/>
                      <m:t>≈ 95</m:t>
                    </m:r>
                    <m:r>
                      <m:rPr>
                        <m:nor/>
                      </m:rPr>
                      <a:rPr lang="de-DE" sz="1800" b="0" i="0" smtClean="0"/>
                      <m:t> </m:t>
                    </m:r>
                    <m:r>
                      <m:rPr>
                        <m:nor/>
                      </m:rPr>
                      <a:rPr lang="de-DE" sz="1800"/>
                      <m:t>%</m:t>
                    </m:r>
                    <m:r>
                      <a:rPr lang="de-DE" sz="1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1800" dirty="0"/>
                  <a:t> </a:t>
                </a:r>
                <a:endParaRPr lang="de-DE" sz="2000" dirty="0" smtClean="0"/>
              </a:p>
              <a:p>
                <a:pPr marL="0" indent="0">
                  <a:buNone/>
                </a:pPr>
                <a:r>
                  <a:rPr lang="de-DE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        ⇓</a:t>
                </a:r>
                <a:br>
                  <a:rPr lang="de-DE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de-DE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≤</m:t>
                        </m:r>
                        <m:f>
                          <m:f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m:rPr>
                        <m:nor/>
                      </m:rPr>
                      <a:rPr lang="de-DE" sz="16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1600"/>
                      <m:t>≈ 95%</m:t>
                    </m:r>
                    <m:r>
                      <a:rPr lang="de-DE" sz="1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000" dirty="0"/>
                  <a:t> </a:t>
                </a:r>
              </a:p>
              <a:p>
                <a:pPr marL="0" indent="0">
                  <a:buNone/>
                </a:pPr>
                <a:endParaRPr lang="de-DE" sz="1800" dirty="0"/>
              </a:p>
            </p:txBody>
          </p:sp>
        </mc:Choice>
        <mc:Fallback xmlns="">
          <p:sp>
            <p:nvSpPr>
              <p:cNvPr id="9" name="Rechtec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400" y="4531118"/>
                <a:ext cx="4041349" cy="174208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hteck 9"/>
              <p:cNvSpPr/>
              <p:nvPr/>
            </p:nvSpPr>
            <p:spPr>
              <a:xfrm>
                <a:off x="293412" y="4432662"/>
                <a:ext cx="4642172" cy="1631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de-DE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(1) hat eine klare </a:t>
                </a:r>
                <a:r>
                  <a:rPr lang="de-DE" sz="2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Interpretation:</a:t>
                </a:r>
                <a:endParaRPr lang="de-DE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de-DE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Berechnung mit Binomialverteilung </a:t>
                </a:r>
              </a:p>
              <a:p>
                <a:pPr marL="0" indent="0">
                  <a:buNone/>
                </a:pPr>
                <a:r>
                  <a:rPr lang="de-DE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bei bekanntem </a:t>
                </a:r>
                <a14:m>
                  <m:oMath xmlns:m="http://schemas.openxmlformats.org/officeDocument/2006/math">
                    <m:r>
                      <a:rPr lang="de-DE" sz="2000" i="1" dirty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endParaRPr lang="de-DE" sz="2000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de-DE" sz="2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Dabei steht Y für die Zufallsgröße der relativen Häufigkeit</a:t>
                </a:r>
                <a:endParaRPr lang="de-DE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0" name="Rechteck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412" y="4432662"/>
                <a:ext cx="4642172" cy="1631216"/>
              </a:xfrm>
              <a:prstGeom prst="rect">
                <a:avLst/>
              </a:prstGeom>
              <a:blipFill>
                <a:blip r:embed="rId8"/>
                <a:stretch>
                  <a:fillRect l="-1312" t="-1866" b="-559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58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400" dirty="0" smtClean="0"/>
                  <a:t>Man hat noch keine Simulation/kein Experiment durchgeführt.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de-DE" sz="2400" dirty="0" smtClean="0"/>
                  <a:t> gibt die Zufallsgröße „relative Häufigkeit des Ereignisses bei 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2400" dirty="0" smtClean="0"/>
                  <a:t> Durchführungen an“.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400" dirty="0" smtClean="0"/>
                  <a:t>Vor jeder Versuchsdurchführung gilt</a:t>
                </a: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≤1,96</m:t>
                        </m:r>
                        <m:r>
                          <a:rPr lang="de-DE" sz="2200" i="1" dirty="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de-DE" sz="2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sz="22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d>
                                  <m:dPr>
                                    <m:ctrlPr>
                                      <a:rPr lang="de-DE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2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de-DE" sz="22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de-DE" sz="2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m:rPr>
                        <m:nor/>
                      </m:rPr>
                      <a:rPr lang="de-DE" sz="22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2200"/>
                      <m:t>≈ 95</m:t>
                    </m:r>
                    <m:r>
                      <m:rPr>
                        <m:nor/>
                      </m:rPr>
                      <a:rPr lang="de-DE" sz="2200" b="0" i="0" smtClean="0"/>
                      <m:t> </m:t>
                    </m:r>
                    <m:r>
                      <m:rPr>
                        <m:nor/>
                      </m:rPr>
                      <a:rPr lang="de-DE" sz="2200"/>
                      <m:t>%</m:t>
                    </m:r>
                    <m:r>
                      <a:rPr lang="de-DE" sz="2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500" dirty="0"/>
                  <a:t> </a:t>
                </a:r>
                <a:r>
                  <a:rPr lang="de-DE" sz="2500" i="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bzw</a:t>
                </a:r>
                <a:r>
                  <a:rPr lang="de-DE" sz="25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 marL="800100" lvl="1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5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2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5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5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25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25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2500" i="1">
                            <a:latin typeface="Cambria Math" panose="02040503050406030204" pitchFamily="18" charset="0"/>
                          </a:rPr>
                          <m:t>≤</m:t>
                        </m:r>
                        <m:f>
                          <m:fPr>
                            <m:ctrlPr>
                              <a:rPr lang="de-DE" sz="25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5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5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m:rPr>
                        <m:nor/>
                      </m:rPr>
                      <a:rPr lang="de-DE" sz="25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2500"/>
                      <m:t>≈ 95</m:t>
                    </m:r>
                    <m:r>
                      <m:rPr>
                        <m:nor/>
                      </m:rPr>
                      <a:rPr lang="de-DE" sz="2500" b="0" i="0" smtClean="0"/>
                      <m:t> </m:t>
                    </m:r>
                    <m:r>
                      <m:rPr>
                        <m:nor/>
                      </m:rPr>
                      <a:rPr lang="de-DE" sz="2500"/>
                      <m:t>%</m:t>
                    </m:r>
                  </m:oMath>
                </a14:m>
                <a:endParaRPr lang="de-DE" sz="2500" dirty="0" smtClean="0"/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400" dirty="0" smtClean="0"/>
                  <a:t>Führt man den 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2400" dirty="0" smtClean="0"/>
                  <a:t>-fachen Zufallsversuch einmal durch, beobachtet man eine relative Häufigkeit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charset="0"/>
                          </a:rPr>
                          <m:t>h</m:t>
                        </m:r>
                      </m:e>
                      <m:sub>
                        <m:r>
                          <a:rPr lang="de-DE" sz="2400" b="0" i="1" smtClean="0">
                            <a:latin typeface="Cambria Math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400" dirty="0" smtClean="0"/>
                  <a:t>. Das ist eine Zahl.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400" dirty="0" smtClean="0"/>
                  <a:t>Für diese Zahl gilt entweder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sz="2400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de-DE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de-DE" sz="2400" dirty="0" smtClean="0"/>
                  <a:t>  oder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sz="2400" b="0" i="1" smtClean="0">
                        <a:latin typeface="Cambria Math" charset="0"/>
                      </a:rPr>
                      <m:t>&gt;</m:t>
                    </m:r>
                    <m:f>
                      <m:fPr>
                        <m:ctrlPr>
                          <a:rPr lang="de-DE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endParaRPr lang="de-DE" sz="2400" dirty="0" smtClean="0"/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400" dirty="0" smtClean="0"/>
                  <a:t>Die Wahrscheinlichkeitsaussage von 95 % gilt nicht für die ermittelte Zahl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charset="0"/>
                          </a:rPr>
                          <m:t>h</m:t>
                        </m:r>
                      </m:e>
                      <m:sub>
                        <m:r>
                          <a:rPr lang="de-DE" sz="2400" i="1">
                            <a:latin typeface="Cambria Math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400" dirty="0" smtClean="0"/>
                  <a:t>, sondern für die Zufallsgröße 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de-DE" sz="2400" dirty="0" smtClean="0"/>
                  <a:t>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400" dirty="0" smtClean="0"/>
                  <a:t>In der didaktischen Reduktion werden bei der Formel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sz="2400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de-DE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de-DE" sz="2400" dirty="0" smtClean="0"/>
                  <a:t>  das 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de-DE" sz="2400" dirty="0" smtClean="0"/>
                  <a:t>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charset="0"/>
                          </a:rPr>
                          <m:t>h</m:t>
                        </m:r>
                      </m:e>
                      <m:sub>
                        <m:r>
                          <a:rPr lang="de-DE" sz="2400" i="1">
                            <a:latin typeface="Cambria Math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400" dirty="0" smtClean="0"/>
                  <a:t> nicht präzise unterschieden.</a:t>
                </a: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651" t="-2486" r="-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de-DE" dirty="0" smtClean="0"/>
                  <a:t>Situation 1: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ist bekannt</a:t>
                </a:r>
                <a:endParaRPr lang="de-DE" dirty="0"/>
              </a:p>
            </p:txBody>
          </p:sp>
        </mc:Choice>
        <mc:Fallback xmlns=""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4"/>
                <a:stretch>
                  <a:fillRect l="-1158" t="-7500" b="-2875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02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Man führt den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dirty="0" smtClean="0"/>
                  <a:t>-fachen Zufallsversuch einmal durch und beobachtet die relative Häufigkeit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charset="0"/>
                          </a:rPr>
                          <m:t>h</m:t>
                        </m:r>
                      </m:e>
                      <m:sub>
                        <m:r>
                          <a:rPr lang="de-DE" i="1">
                            <a:latin typeface="Cambria Math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dirty="0"/>
                  <a:t>. Das ist eine Zahl</a:t>
                </a:r>
                <a:r>
                  <a:rPr lang="de-DE" dirty="0" smtClean="0"/>
                  <a:t>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ist zwar nicht bekannt, wird aber als „existent“ mit festem Wert vorausgesetzt. 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Es gilt dann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i="1" smtClean="0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de-DE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de-DE" dirty="0" smtClean="0"/>
                  <a:t>  oder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b="0" i="1" smtClean="0">
                        <a:latin typeface="Cambria Math" charset="0"/>
                      </a:rPr>
                      <m:t>&gt;</m:t>
                    </m:r>
                    <m:f>
                      <m:f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  <m:r>
                      <a:rPr lang="de-DE" b="0" i="0" smtClean="0">
                        <a:latin typeface="Cambria Math" charset="0"/>
                      </a:rPr>
                      <m:t>.</m:t>
                    </m:r>
                  </m:oMath>
                </a14:m>
                <a:r>
                  <a:rPr lang="de-DE" dirty="0" smtClean="0"/>
                  <a:t> Da man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nicht kennt, kann man prinzipiell nicht entscheiden, was richtig ist.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Welche Wahrscheinlichkeitsaussagen kann man machen, </a:t>
                </a:r>
                <a:r>
                  <a:rPr lang="de-DE" i="1" dirty="0" smtClean="0"/>
                  <a:t>bevor</a:t>
                </a:r>
                <a:r>
                  <a:rPr lang="de-DE" dirty="0" smtClean="0"/>
                  <a:t> man den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dirty="0" smtClean="0"/>
                  <a:t>-fachen Zufallsversuch durchführt?</a:t>
                </a:r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434" t="-1469" r="-6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de-DE" dirty="0" smtClean="0"/>
                  <a:t>Situation 2: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ist unbekannt</a:t>
                </a:r>
                <a:endParaRPr lang="de-DE" dirty="0"/>
              </a:p>
            </p:txBody>
          </p:sp>
        </mc:Choice>
        <mc:Fallback xmlns=""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158" t="-7500" b="-2875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299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Welche Wahrscheinlichkeitsaussagen kann man machen, </a:t>
                </a:r>
                <a:r>
                  <a:rPr lang="de-DE" sz="2200" i="1" dirty="0" smtClean="0"/>
                  <a:t>bevor</a:t>
                </a:r>
                <a:r>
                  <a:rPr lang="de-DE" sz="2200" dirty="0" smtClean="0"/>
                  <a:t> man </a:t>
                </a:r>
                <a:r>
                  <a:rPr lang="de-DE" sz="2200" dirty="0"/>
                  <a:t>den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2200" dirty="0"/>
                  <a:t>-fachen Zufallsversuch durchführt</a:t>
                </a:r>
                <a:r>
                  <a:rPr lang="de-DE" sz="2200" dirty="0" smtClean="0"/>
                  <a:t>?</a:t>
                </a:r>
              </a:p>
              <a:p>
                <a:pPr marL="342900" lvl="1" indent="-3429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Auch wenn man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 smtClean="0"/>
                  <a:t> nicht kennt, kann man trotzdem (vorher)sagen: </a:t>
                </a:r>
              </a:p>
              <a:p>
                <a:pPr marL="742950" lvl="2" indent="-3429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≤</m:t>
                        </m:r>
                        <m:f>
                          <m:f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m:rPr>
                        <m:nor/>
                      </m:rPr>
                      <a:rPr lang="de-DE" sz="22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2200"/>
                      <m:t>≈ 95</m:t>
                    </m:r>
                    <m:r>
                      <m:rPr>
                        <m:nor/>
                      </m:rPr>
                      <a:rPr lang="de-DE" sz="2200" b="0" i="0" smtClean="0"/>
                      <m:t> </m:t>
                    </m:r>
                    <m:r>
                      <m:rPr>
                        <m:nor/>
                      </m:rPr>
                      <a:rPr lang="de-DE" sz="2200"/>
                      <m:t>%</m:t>
                    </m:r>
                  </m:oMath>
                </a14:m>
                <a:r>
                  <a:rPr lang="de-DE" sz="2200" dirty="0" smtClean="0"/>
                  <a:t>, </a:t>
                </a:r>
                <a:r>
                  <a:rPr lang="de-DE" sz="22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d.h.</a:t>
                </a:r>
              </a:p>
              <a:p>
                <a:pPr marL="742950" lvl="2" indent="-3429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200" b="0" i="1" smtClean="0">
                            <a:latin typeface="Cambria Math" charset="0"/>
                          </a:rPr>
                          <m:t>𝑌</m:t>
                        </m:r>
                        <m:r>
                          <a:rPr lang="de-DE" sz="2200" b="0" i="1" smtClean="0">
                            <a:latin typeface="Cambria Math" charset="0"/>
                          </a:rPr>
                          <m:t>−</m:t>
                        </m:r>
                        <m:f>
                          <m:f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de-DE" sz="2200" b="0" i="1" smtClean="0">
                            <a:latin typeface="Cambria Math" charset="0"/>
                          </a:rPr>
                          <m:t>𝑝</m:t>
                        </m:r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de-DE" sz="2200" i="1">
                            <a:latin typeface="Cambria Math" charset="0"/>
                          </a:rPr>
                          <m:t>𝑌</m:t>
                        </m:r>
                        <m:r>
                          <a:rPr lang="de-DE" sz="2200" b="0" i="1" smtClean="0">
                            <a:latin typeface="Cambria Math" charset="0"/>
                          </a:rPr>
                          <m:t>+</m:t>
                        </m:r>
                        <m:f>
                          <m:f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m:rPr>
                        <m:nor/>
                      </m:rPr>
                      <a:rPr lang="de-DE" sz="2200"/>
                      <m:t>≈ 95</m:t>
                    </m:r>
                    <m:r>
                      <m:rPr>
                        <m:nor/>
                      </m:rPr>
                      <a:rPr lang="de-DE" sz="2200" b="0" i="0" smtClean="0"/>
                      <m:t> </m:t>
                    </m:r>
                    <m:r>
                      <m:rPr>
                        <m:nor/>
                      </m:rPr>
                      <a:rPr lang="de-DE" sz="2200"/>
                      <m:t>%</m:t>
                    </m:r>
                  </m:oMath>
                </a14:m>
                <a:endParaRPr lang="de-DE" sz="2200" dirty="0"/>
              </a:p>
              <a:p>
                <a:pPr marL="342900" lvl="1" indent="-3429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Das zufällige Intervall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sz="2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200" i="1">
                            <a:latin typeface="Cambria Math" charset="0"/>
                          </a:rPr>
                          <m:t>𝑌</m:t>
                        </m:r>
                        <m:r>
                          <a:rPr lang="de-DE" sz="2200" i="1">
                            <a:latin typeface="Cambria Math" charset="0"/>
                          </a:rPr>
                          <m:t>−</m:t>
                        </m:r>
                        <m:f>
                          <m:f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  <m:r>
                          <a:rPr lang="de-DE" sz="2200" b="0" i="1" smtClean="0">
                            <a:latin typeface="Cambria Math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de-DE" sz="2200" i="1">
                            <a:latin typeface="Cambria Math" charset="0"/>
                          </a:rPr>
                          <m:t>𝑌</m:t>
                        </m:r>
                        <m:r>
                          <a:rPr lang="de-DE" sz="2200" b="0" i="1" smtClean="0">
                            <a:latin typeface="Cambria Math" charset="0"/>
                          </a:rPr>
                          <m:t>+</m:t>
                        </m:r>
                        <m:f>
                          <m:f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de-DE" sz="2200" dirty="0" smtClean="0"/>
                  <a:t> überdeckt (oder enthält) das unbekannte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 smtClean="0"/>
                  <a:t> mit Wahrscheinlichkeit von 95 %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(∗)</m:t>
                    </m:r>
                  </m:oMath>
                </a14:m>
                <a:endParaRPr lang="de-DE" sz="2200" dirty="0" smtClean="0"/>
              </a:p>
              <a:p>
                <a:pPr marL="342900" lvl="1" indent="-3429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Diese Wahrscheinlichkeit ist für jedes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 smtClean="0"/>
                  <a:t> gleich, man kann sie ausrechnen, auch wenn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 smtClean="0"/>
                  <a:t> numerisch gar nicht bekannt ist.</a:t>
                </a:r>
              </a:p>
              <a:p>
                <a:pPr marL="342900" lvl="1" indent="-3429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(∗)</m:t>
                    </m:r>
                  </m:oMath>
                </a14:m>
                <a:r>
                  <a:rPr lang="de-DE" sz="2200" dirty="0" smtClean="0"/>
                  <a:t> ist eine Wahrscheinlichkeitsaussage vor Durchführung des </a:t>
                </a:r>
                <a:br>
                  <a:rPr lang="de-DE" sz="2200" dirty="0" smtClean="0"/>
                </a:br>
                <a:r>
                  <a:rPr lang="de-DE" sz="2200" dirty="0" smtClean="0"/>
                  <a:t>n-fachen Versuchs.</a:t>
                </a: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796" t="-1695" b="-22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de-DE" dirty="0" smtClean="0"/>
                  <a:t>Situation 2: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ist unbekannt</a:t>
                </a:r>
                <a:endParaRPr lang="de-DE" dirty="0"/>
              </a:p>
            </p:txBody>
          </p:sp>
        </mc:Choice>
        <mc:Fallback xmlns=""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4"/>
                <a:stretch>
                  <a:fillRect l="-1158" t="-7500" b="-2875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260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lvl="1" indent="0">
                  <a:buClr>
                    <a:srgbClr val="327A86"/>
                  </a:buClr>
                  <a:buNone/>
                </a:pPr>
                <a:r>
                  <a:rPr lang="de-DE" sz="2200" dirty="0" smtClean="0">
                    <a:solidFill>
                      <a:schemeClr val="accent3"/>
                    </a:solidFill>
                  </a:rPr>
                  <a:t>Das zufällige Intervall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sz="220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200" i="1">
                            <a:solidFill>
                              <a:schemeClr val="accent3"/>
                            </a:solidFill>
                            <a:latin typeface="Cambria Math" charset="0"/>
                          </a:rPr>
                          <m:t>𝑌</m:t>
                        </m:r>
                        <m:r>
                          <a:rPr lang="de-DE" sz="2200" i="1">
                            <a:solidFill>
                              <a:schemeClr val="accent3"/>
                            </a:solidFill>
                            <a:latin typeface="Cambria Math" charset="0"/>
                          </a:rPr>
                          <m:t>−</m:t>
                        </m:r>
                        <m:f>
                          <m:fPr>
                            <m:ctrlPr>
                              <a:rPr lang="de-DE" sz="2200" i="1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  <m:r>
                          <a:rPr lang="de-DE" sz="2200" b="0" i="1" smtClean="0">
                            <a:solidFill>
                              <a:schemeClr val="accent3"/>
                            </a:solidFill>
                            <a:latin typeface="Cambria Math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de-DE" sz="2200" i="1">
                            <a:solidFill>
                              <a:schemeClr val="accent3"/>
                            </a:solidFill>
                            <a:latin typeface="Cambria Math" charset="0"/>
                          </a:rPr>
                          <m:t>𝑌</m:t>
                        </m:r>
                        <m:r>
                          <a:rPr lang="de-DE" sz="2200" b="0" i="1" smtClean="0">
                            <a:solidFill>
                              <a:schemeClr val="accent3"/>
                            </a:solidFill>
                            <a:latin typeface="Cambria Math" charset="0"/>
                          </a:rPr>
                          <m:t>+</m:t>
                        </m:r>
                        <m:f>
                          <m:fPr>
                            <m:ctrlPr>
                              <a:rPr lang="de-DE" sz="2200" i="1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de-DE" sz="2200" dirty="0" smtClean="0">
                    <a:solidFill>
                      <a:schemeClr val="accent3"/>
                    </a:solidFill>
                  </a:rPr>
                  <a:t> überdeckt (oder enthält) das unbekannte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 smtClean="0">
                    <a:solidFill>
                      <a:schemeClr val="accent3"/>
                    </a:solidFill>
                  </a:rPr>
                  <a:t> mit Wahrscheinlichkeit von 95 %.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(∗)</m:t>
                    </m:r>
                  </m:oMath>
                </a14:m>
                <a:endParaRPr lang="de-DE" sz="2200" dirty="0" smtClean="0">
                  <a:solidFill>
                    <a:schemeClr val="accent3"/>
                  </a:solidFill>
                </a:endParaRPr>
              </a:p>
              <a:p>
                <a:pPr marL="0" lvl="1" indent="0">
                  <a:buClr>
                    <a:srgbClr val="327A86"/>
                  </a:buClr>
                  <a:buNone/>
                </a:pPr>
                <a14:m>
                  <m:oMath xmlns:m="http://schemas.openxmlformats.org/officeDocument/2006/math">
                    <m:r>
                      <a:rPr lang="de-DE" sz="2200" i="1" dirty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(∗)</m:t>
                    </m:r>
                  </m:oMath>
                </a14:m>
                <a:r>
                  <a:rPr lang="de-DE" sz="2200" dirty="0" smtClean="0">
                    <a:solidFill>
                      <a:schemeClr val="accent3"/>
                    </a:solidFill>
                  </a:rPr>
                  <a:t> ist eine Wahrscheinlichkeitsaussage vor Durchführung des n-fachen Versuchs.</a:t>
                </a:r>
              </a:p>
              <a:p>
                <a:pPr lvl="1" indent="-4572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:r>
                  <a:rPr lang="de-DE" sz="2200" dirty="0" smtClean="0">
                    <a:solidFill>
                      <a:schemeClr val="tx1"/>
                    </a:solidFill>
                  </a:rPr>
                  <a:t>Wir führen den n-fachen-Versuch einmal durch und beobachten die relative Häufigkeit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2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1" indent="-4572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Die Aussage „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(∗∗)</m:t>
                    </m:r>
                  </m:oMath>
                </a14:m>
                <a:r>
                  <a:rPr lang="de-DE" sz="220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200" b="0" i="0" smtClean="0">
                        <a:latin typeface="Cambria Math" charset="0"/>
                      </a:rPr>
                      <m:t>I</m:t>
                    </m:r>
                    <m:r>
                      <a:rPr lang="de-DE" sz="2200" b="0" i="0" smtClean="0">
                        <a:latin typeface="Cambria Math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pt-BR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200" i="1">
                            <a:latin typeface="Cambria Math" charset="0"/>
                          </a:rPr>
                          <m:t>−</m:t>
                        </m:r>
                        <m:f>
                          <m:f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  <m:r>
                          <a:rPr lang="de-DE" sz="2200" i="1">
                            <a:latin typeface="Cambria Math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200" i="1">
                            <a:latin typeface="Cambria Math" charset="0"/>
                          </a:rPr>
                          <m:t>+</m:t>
                        </m:r>
                        <m:f>
                          <m:f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de-DE" sz="2200" dirty="0" smtClean="0"/>
                  <a:t> enthält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 smtClean="0"/>
                  <a:t>“ ist entweder wahr oder falsch, das ist nicht </a:t>
                </a:r>
                <a:r>
                  <a:rPr lang="de-DE" sz="2200" dirty="0" err="1" smtClean="0"/>
                  <a:t>entscheidbar</a:t>
                </a:r>
                <a:r>
                  <a:rPr lang="de-DE" sz="2200" dirty="0" smtClean="0"/>
                  <a:t>.</a:t>
                </a:r>
              </a:p>
              <a:p>
                <a:pPr lvl="1" indent="-4572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Aber: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 (∗∗) </m:t>
                    </m:r>
                  </m:oMath>
                </a14:m>
                <a:r>
                  <a:rPr lang="de-DE" sz="2200" dirty="0" smtClean="0"/>
                  <a:t>wurde mit einem Verfahren gewonnen, das in 95 % der Anwendungen dieses Verfahrens richtige Aussagen liefert.</a:t>
                </a:r>
              </a:p>
              <a:p>
                <a:pPr lvl="1" indent="-457200">
                  <a:buClr>
                    <a:srgbClr val="327A86"/>
                  </a:buClr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Bei der didaktischen Reduktion unterscheidet man terminologisch nicht zwischen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200" dirty="0" smtClean="0"/>
                  <a:t>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200" dirty="0" smtClean="0"/>
                  <a:t> und klärt nicht genau, was es bedeutet zu sagen: „Diese Aussage wurde mit 95 % Sicherheit gewonnen.“</a:t>
                </a:r>
              </a:p>
              <a:p>
                <a:pPr marL="342900" lvl="1" indent="-342900"/>
                <a:endParaRPr lang="de-DE" sz="2000" dirty="0"/>
              </a:p>
              <a:p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941" t="-791" r="-152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de-DE" dirty="0" smtClean="0"/>
                  <a:t>Situation 2: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ist unbekannt</a:t>
                </a:r>
                <a:endParaRPr lang="de-DE" dirty="0"/>
              </a:p>
            </p:txBody>
          </p:sp>
        </mc:Choice>
        <mc:Fallback xmlns=""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4"/>
                <a:stretch>
                  <a:fillRect l="-1158" t="-7500" b="-2875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9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de-DE" sz="2000" dirty="0" smtClean="0"/>
                  <a:t>Wir sagen NICHT </a:t>
                </a:r>
                <a:r>
                  <a:rPr lang="de-DE" sz="2000" dirty="0"/>
                  <a:t/>
                </a:r>
                <a:br>
                  <a:rPr lang="de-DE" sz="2000" dirty="0"/>
                </a:br>
                <a:r>
                  <a:rPr lang="de-DE" sz="2000" dirty="0" smtClean="0"/>
                  <a:t>„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 smtClean="0"/>
                  <a:t> </a:t>
                </a:r>
                <a:r>
                  <a:rPr lang="de-DE" sz="2000" dirty="0"/>
                  <a:t>liegt mit einer Wahrscheinlichkeit von 95% im </a:t>
                </a:r>
                <a:r>
                  <a:rPr lang="de-DE" sz="2000" dirty="0">
                    <a:solidFill>
                      <a:schemeClr val="tx1"/>
                    </a:solidFill>
                  </a:rPr>
                  <a:t>Intervall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de-D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  <m:r>
                          <a:rPr lang="de-D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00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de-D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de-DE" sz="2000" dirty="0" smtClean="0"/>
                  <a:t>“, da die Wahrscheinlichkeit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 smtClean="0"/>
                  <a:t> nicht variabel sondern fest ist. </a:t>
                </a:r>
              </a:p>
              <a:p>
                <a:pPr marL="0" indent="0">
                  <a:buNone/>
                </a:pPr>
                <a:r>
                  <a:rPr lang="de-DE" sz="2000" dirty="0" smtClean="0"/>
                  <a:t>Sondern:</a:t>
                </a:r>
              </a:p>
              <a:p>
                <a:pPr marL="0" indent="0">
                  <a:buNone/>
                </a:pPr>
                <a:endParaRPr lang="de-DE" sz="1400" dirty="0"/>
              </a:p>
              <a:p>
                <a:pPr marL="0" indent="0">
                  <a:buNone/>
                </a:pPr>
                <a:r>
                  <a:rPr lang="de-DE" sz="2000" dirty="0">
                    <a:solidFill>
                      <a:schemeClr val="accent1"/>
                    </a:solidFill>
                  </a:rPr>
                  <a:t>Wir können folgende Aussage treffen</a:t>
                </a:r>
                <a:r>
                  <a:rPr lang="de-DE" sz="2000" dirty="0" smtClean="0">
                    <a:solidFill>
                      <a:schemeClr val="accent1"/>
                    </a:solidFill>
                  </a:rPr>
                  <a:t>:</a:t>
                </a:r>
              </a:p>
              <a:p>
                <a:pPr marL="0" indent="0">
                  <a:buNone/>
                </a:pPr>
                <a:r>
                  <a:rPr lang="de-DE" sz="2000" dirty="0" smtClean="0">
                    <a:solidFill>
                      <a:srgbClr val="004D9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r>
                  <a:rPr lang="de-DE" sz="2000" dirty="0" smtClean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Folgender </a:t>
                </a:r>
                <a:r>
                  <a:rPr lang="de-DE" sz="20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Schluss kann mit </a:t>
                </a:r>
                <a:r>
                  <a:rPr lang="de-DE" sz="2000" dirty="0" smtClean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95 % </a:t>
                </a:r>
                <a:r>
                  <a:rPr lang="de-DE" sz="20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Sicherheit gezogen werden</a:t>
                </a:r>
                <a:r>
                  <a:rPr lang="de-DE" sz="2000" dirty="0" smtClean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  <a:endParaRPr lang="de-DE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de-DE" sz="2000" dirty="0" smtClean="0">
                    <a:solidFill>
                      <a:schemeClr val="tx1"/>
                    </a:solidFill>
                  </a:rPr>
                  <a:t>	Das unbekannte aber feste</a:t>
                </a:r>
                <a:r>
                  <a:rPr lang="de-DE" sz="2000" i="1" dirty="0" smtClean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𝑝</m:t>
                    </m:r>
                  </m:oMath>
                </a14:m>
                <a:r>
                  <a:rPr lang="de-DE" sz="2000" dirty="0" smtClean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sz="20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liegt im </a:t>
                </a:r>
                <a:r>
                  <a:rPr lang="de-DE" sz="2000" dirty="0" smtClean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Intervall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de-D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  <m:r>
                          <a:rPr lang="de-D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de-D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de-DE" sz="20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endParaRPr lang="de-DE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de-DE" sz="2000" dirty="0" smtClean="0">
                    <a:solidFill>
                      <a:schemeClr val="accent1"/>
                    </a:solidFill>
                  </a:rPr>
                  <a:t>Man </a:t>
                </a:r>
                <a:r>
                  <a:rPr lang="de-DE" sz="2000" dirty="0">
                    <a:solidFill>
                      <a:schemeClr val="accent1"/>
                    </a:solidFill>
                  </a:rPr>
                  <a:t>nennt diesen Bereich auch </a:t>
                </a:r>
                <a:r>
                  <a:rPr lang="de-DE" sz="2000" dirty="0" smtClean="0">
                    <a:solidFill>
                      <a:schemeClr val="accent1"/>
                    </a:solidFill>
                  </a:rPr>
                  <a:t>95 %-</a:t>
                </a:r>
                <a:r>
                  <a:rPr lang="de-DE" sz="2000" dirty="0">
                    <a:solidFill>
                      <a:schemeClr val="accent1"/>
                    </a:solidFill>
                  </a:rPr>
                  <a:t>Schätzbereich </a:t>
                </a:r>
                <a:r>
                  <a:rPr lang="de-DE" sz="2000" dirty="0" smtClean="0">
                    <a:solidFill>
                      <a:schemeClr val="accent1"/>
                    </a:solidFill>
                  </a:rPr>
                  <a:t>(95 %-Konfidenzintervall) für </a:t>
                </a:r>
                <a:r>
                  <a:rPr lang="de-DE" sz="2000" dirty="0">
                    <a:solidFill>
                      <a:schemeClr val="accent1"/>
                    </a:solidFill>
                  </a:rPr>
                  <a:t>die unbekannte Wahrscheinlichkeit.</a:t>
                </a:r>
              </a:p>
              <a:p>
                <a:pPr marL="0" indent="0">
                  <a:buNone/>
                </a:pPr>
                <a:endParaRPr lang="de-DE" sz="2000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796" t="-1469" r="-11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Sprachliche Spitzfindigkeiten</a:t>
            </a:r>
          </a:p>
        </p:txBody>
      </p:sp>
      <p:sp>
        <p:nvSpPr>
          <p:cNvPr id="4" name="Rechteck 3"/>
          <p:cNvSpPr/>
          <p:nvPr/>
        </p:nvSpPr>
        <p:spPr>
          <a:xfrm>
            <a:off x="656208" y="5445224"/>
            <a:ext cx="7486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Formulierung „mit Sicherheit“ und „Schluss kann mit </a:t>
            </a:r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95 % </a:t>
            </a: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Sicherheit“ gezogen werden, ist fachlich vertretbar, wird aber i.d.R. „</a:t>
            </a:r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überlesen“.</a:t>
            </a:r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60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4"/>
          <p:cNvSpPr>
            <a:spLocks noGrp="1"/>
          </p:cNvSpPr>
          <p:nvPr>
            <p:ph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sz="1800" b="1" dirty="0" smtClean="0">
                <a:solidFill>
                  <a:schemeClr val="accent2"/>
                </a:solidFill>
              </a:rPr>
              <a:t>Diese Folie gehört mit zum Material und darf nicht entfernt werden.</a:t>
            </a:r>
            <a:endParaRPr lang="de-DE" sz="1800" b="1" dirty="0">
              <a:solidFill>
                <a:schemeClr val="accent2"/>
              </a:solidFill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Hinweise zu den </a:t>
            </a:r>
            <a:r>
              <a:rPr lang="de-DE" dirty="0" smtClean="0"/>
              <a:t>Lizenzbedingungen</a:t>
            </a:r>
            <a:endParaRPr lang="de-DE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de-DE" sz="1600" dirty="0" smtClean="0"/>
              <a:t>Dieses Material wurde durch das Deutsche Zentrum für Lehrerbildung Mathematik (DZLM) konzipiert und kann, soweit nicht anderweitig gekennzeichnet, unter der </a:t>
            </a:r>
            <a:r>
              <a:rPr lang="de-DE" sz="1600" dirty="0" smtClean="0">
                <a:solidFill>
                  <a:schemeClr val="tx2"/>
                </a:solidFill>
                <a:hlinkClick r:id="rId3"/>
              </a:rPr>
              <a:t>Creative </a:t>
            </a:r>
            <a:r>
              <a:rPr lang="de-DE" sz="1600" dirty="0">
                <a:solidFill>
                  <a:schemeClr val="tx2"/>
                </a:solidFill>
                <a:hlinkClick r:id="rId3"/>
              </a:rPr>
              <a:t>Commons Namensnennung </a:t>
            </a:r>
            <a:r>
              <a:rPr lang="de-DE" sz="1600" dirty="0" smtClean="0">
                <a:solidFill>
                  <a:schemeClr val="tx2"/>
                </a:solidFill>
                <a:hlinkClick r:id="rId3"/>
              </a:rPr>
              <a:t>– </a:t>
            </a:r>
            <a:r>
              <a:rPr lang="de-DE" sz="1600" dirty="0">
                <a:solidFill>
                  <a:schemeClr val="tx2"/>
                </a:solidFill>
                <a:hlinkClick r:id="rId3"/>
              </a:rPr>
              <a:t>Weitergabe unter gleichen Bedingungen 4.0 </a:t>
            </a:r>
            <a:r>
              <a:rPr lang="de-DE" sz="1600" dirty="0" smtClean="0">
                <a:solidFill>
                  <a:schemeClr val="tx2"/>
                </a:solidFill>
                <a:hlinkClick r:id="rId3"/>
              </a:rPr>
              <a:t>Internationale Lizenz</a:t>
            </a:r>
            <a:r>
              <a:rPr lang="de-DE" sz="1600" dirty="0">
                <a:solidFill>
                  <a:schemeClr val="tx2"/>
                </a:solidFill>
              </a:rPr>
              <a:t> </a:t>
            </a:r>
            <a:r>
              <a:rPr lang="de-DE" sz="1600" dirty="0" smtClean="0"/>
              <a:t>weiterverwendet werden.</a:t>
            </a:r>
            <a:br>
              <a:rPr lang="de-DE" sz="1600" dirty="0" smtClean="0"/>
            </a:br>
            <a:endParaRPr lang="de-DE" sz="16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 dirty="0"/>
              <a:t>An der Erstellung des Materials haben die folgenden Personen mitgewirkt</a:t>
            </a:r>
            <a:r>
              <a:rPr lang="de-DE" sz="1600" dirty="0" smtClean="0"/>
              <a:t>:</a:t>
            </a:r>
          </a:p>
          <a:p>
            <a:pPr marL="686700" lvl="1">
              <a:spcBef>
                <a:spcPts val="0"/>
              </a:spcBef>
              <a:spcAft>
                <a:spcPts val="0"/>
              </a:spcAft>
            </a:pPr>
            <a:endParaRPr lang="de-DE" sz="1600" dirty="0"/>
          </a:p>
          <a:p>
            <a:pPr marL="686700" lvl="1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DZLM Stochastik-Team der Universität </a:t>
            </a:r>
            <a:r>
              <a:rPr lang="de-DE" sz="1600" dirty="0" smtClean="0"/>
              <a:t>Paderborn:</a:t>
            </a:r>
            <a:br>
              <a:rPr lang="de-DE" sz="1600" dirty="0" smtClean="0"/>
            </a:br>
            <a:r>
              <a:rPr lang="de-DE" sz="1600" dirty="0" smtClean="0"/>
              <a:t>Prof. Dr. Rolf </a:t>
            </a:r>
            <a:r>
              <a:rPr lang="de-DE" sz="1600" dirty="0"/>
              <a:t>Biehler, </a:t>
            </a:r>
            <a:r>
              <a:rPr lang="de-DE" sz="1600" dirty="0" smtClean="0"/>
              <a:t>Dr. Hauke </a:t>
            </a:r>
            <a:r>
              <a:rPr lang="de-DE" sz="1600" dirty="0"/>
              <a:t>Friedrich, </a:t>
            </a:r>
            <a:r>
              <a:rPr lang="de-DE" sz="1600" dirty="0" smtClean="0"/>
              <a:t>Dr. Birgit </a:t>
            </a:r>
            <a:r>
              <a:rPr lang="de-DE" sz="1600" dirty="0"/>
              <a:t>Griese, </a:t>
            </a:r>
            <a:r>
              <a:rPr lang="de-DE" sz="1600" dirty="0" smtClean="0"/>
              <a:t>Ralf </a:t>
            </a:r>
            <a:r>
              <a:rPr lang="de-DE" sz="1600" dirty="0" err="1" smtClean="0"/>
              <a:t>Nieszporek</a:t>
            </a:r>
            <a:endParaRPr lang="de-DE" sz="1600" dirty="0"/>
          </a:p>
          <a:p>
            <a:pPr marL="0" indent="0">
              <a:buNone/>
            </a:pPr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dirty="0" smtClean="0"/>
              <a:t>Dieses Material basiert auf folgenden Quellen:</a:t>
            </a:r>
          </a:p>
          <a:p>
            <a:pPr marL="686700" lvl="1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Vorträge und Lehrveranstaltungsfolien von Prof. Dr. Rolf Biehler</a:t>
            </a:r>
            <a:endParaRPr lang="de-DE" sz="1600" dirty="0"/>
          </a:p>
          <a:p>
            <a:pPr marL="0" indent="0">
              <a:buNone/>
            </a:pPr>
            <a:endParaRPr lang="de-DE" sz="1600" dirty="0" smtClean="0"/>
          </a:p>
          <a:p>
            <a:pPr marL="0" indent="0">
              <a:buNone/>
            </a:pPr>
            <a:r>
              <a:rPr lang="de-DE" sz="1600" dirty="0" smtClean="0"/>
              <a:t>Bildnachweise und Zitatquellen finden Sie auf den jeweiligen Folien bzw. Zusatzmaterialien.</a:t>
            </a:r>
          </a:p>
          <a:p>
            <a:pPr marL="0" indent="0">
              <a:buNone/>
            </a:pPr>
            <a:r>
              <a:rPr lang="de-DE" sz="1600" dirty="0" smtClean="0"/>
              <a:t>Ausgenommen von der oberen Lizenz ist das Bild auf Folie 24 (Konfidenzellipse).</a:t>
            </a:r>
          </a:p>
          <a:p>
            <a:pPr marL="0" indent="0">
              <a:buNone/>
            </a:pPr>
            <a:endParaRPr lang="de-DE" sz="1600" dirty="0"/>
          </a:p>
          <a:p>
            <a:pPr marL="0" indent="0">
              <a:buNone/>
            </a:pPr>
            <a:r>
              <a:rPr lang="de-DE" sz="1600" dirty="0" smtClean="0"/>
              <a:t>Weitere Hinweise und Informationen zum DZLM finden Sie unter </a:t>
            </a:r>
            <a:r>
              <a:rPr lang="de-DE" sz="1600" dirty="0" smtClean="0">
                <a:hlinkClick r:id="rId4"/>
              </a:rPr>
              <a:t>dzlm.de</a:t>
            </a:r>
            <a:r>
              <a:rPr lang="de-DE" sz="1600" dirty="0" smtClean="0"/>
              <a:t>.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323528" y="417587"/>
            <a:ext cx="8424936" cy="4908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27A86"/>
                </a:solidFill>
                <a:latin typeface="Calibri"/>
                <a:ea typeface="+mj-ea"/>
                <a:cs typeface="Calibri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de-DE" kern="0" dirty="0"/>
          </a:p>
        </p:txBody>
      </p:sp>
      <p:pic>
        <p:nvPicPr>
          <p:cNvPr id="7" name="Grafik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476672"/>
            <a:ext cx="1224136" cy="44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5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 smtClean="0"/>
              <a:t>200 Jahre vergebliche Versuche, den Schluss von relativer Häufigkeit auf die Wahrscheinlichkeit mathematisch präzise zu fassen</a:t>
            </a:r>
            <a:endParaRPr lang="de-DE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/>
              <a:t>Erfindung des Konfidenzintervalls moderner Prägung durch Jerzy </a:t>
            </a:r>
            <a:r>
              <a:rPr lang="de-DE" dirty="0" err="1" smtClean="0"/>
              <a:t>Neyman</a:t>
            </a:r>
            <a:r>
              <a:rPr lang="de-DE" dirty="0" smtClean="0"/>
              <a:t> </a:t>
            </a:r>
            <a:r>
              <a:rPr lang="de-DE" dirty="0"/>
              <a:t>in den 1930er </a:t>
            </a:r>
            <a:r>
              <a:rPr lang="de-DE" dirty="0" smtClean="0"/>
              <a:t>Jahren</a:t>
            </a:r>
            <a:endParaRPr lang="de-DE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/>
              <a:t>Elementarisierung </a:t>
            </a:r>
            <a:r>
              <a:rPr lang="de-DE" dirty="0" smtClean="0"/>
              <a:t>möglich</a:t>
            </a:r>
            <a:r>
              <a:rPr lang="de-DE" dirty="0"/>
              <a:t>, erfordert aber schulische Lernzeit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/>
              <a:t>Aber: </a:t>
            </a:r>
            <a:r>
              <a:rPr lang="de-DE" dirty="0" smtClean="0"/>
              <a:t>als </a:t>
            </a:r>
            <a:r>
              <a:rPr lang="de-DE" dirty="0"/>
              <a:t>Hintergrundwissen für Lehrkräfte in jedem Fall </a:t>
            </a:r>
            <a:r>
              <a:rPr lang="de-DE" dirty="0" smtClean="0"/>
              <a:t>nötig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 smtClean="0"/>
              <a:t>Literatur: </a:t>
            </a:r>
            <a:r>
              <a:rPr lang="de-DE" dirty="0" err="1"/>
              <a:t>Neyman</a:t>
            </a:r>
            <a:r>
              <a:rPr lang="de-DE" dirty="0"/>
              <a:t>, J. (1935). On </a:t>
            </a:r>
            <a:r>
              <a:rPr lang="de-DE" dirty="0" err="1"/>
              <a:t>the</a:t>
            </a:r>
            <a:r>
              <a:rPr lang="de-DE" dirty="0"/>
              <a:t> Problem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Confidence</a:t>
            </a:r>
            <a:r>
              <a:rPr lang="de-DE" dirty="0"/>
              <a:t> </a:t>
            </a:r>
            <a:r>
              <a:rPr lang="de-DE" dirty="0" err="1"/>
              <a:t>Intervals</a:t>
            </a:r>
            <a:r>
              <a:rPr lang="de-DE" dirty="0"/>
              <a:t>. </a:t>
            </a:r>
            <a:r>
              <a:rPr lang="de-DE" i="1" dirty="0"/>
              <a:t>The </a:t>
            </a:r>
            <a:r>
              <a:rPr lang="de-DE" i="1" dirty="0" err="1"/>
              <a:t>Annals</a:t>
            </a:r>
            <a:r>
              <a:rPr lang="de-DE" i="1" dirty="0"/>
              <a:t> </a:t>
            </a:r>
            <a:r>
              <a:rPr lang="de-DE" i="1" dirty="0" err="1"/>
              <a:t>of</a:t>
            </a:r>
            <a:r>
              <a:rPr lang="de-DE" i="1" dirty="0"/>
              <a:t> </a:t>
            </a:r>
            <a:r>
              <a:rPr lang="de-DE" i="1" dirty="0" err="1"/>
              <a:t>Mathematical</a:t>
            </a:r>
            <a:r>
              <a:rPr lang="de-DE" i="1" dirty="0"/>
              <a:t> Statistics, 6</a:t>
            </a:r>
            <a:r>
              <a:rPr lang="de-DE" dirty="0"/>
              <a:t>(3), </a:t>
            </a:r>
            <a:r>
              <a:rPr lang="de-DE" dirty="0" smtClean="0"/>
              <a:t>111–116.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Präzise begriffliche Fassung des Konfidenzintervalls</a:t>
            </a:r>
          </a:p>
        </p:txBody>
      </p:sp>
    </p:spTree>
    <p:extLst>
      <p:ext uri="{BB962C8B-B14F-4D97-AF65-F5344CB8AC3E}">
        <p14:creationId xmlns:p14="http://schemas.microsoft.com/office/powerpoint/2010/main" val="162561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2722115"/>
            <a:ext cx="8424936" cy="490861"/>
          </a:xfrm>
        </p:spPr>
        <p:txBody>
          <a:bodyPr>
            <a:noAutofit/>
          </a:bodyPr>
          <a:lstStyle/>
          <a:p>
            <a:pPr algn="ctr"/>
            <a:r>
              <a:rPr lang="de-DE" dirty="0" smtClean="0"/>
              <a:t>Möglichkeiten der ausführlichen, aber anschaulichen Einführung von Konfidenzintervallen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542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Von der Grundpopulation zur Stichprobe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t="9088" b="6691"/>
          <a:stretch/>
        </p:blipFill>
        <p:spPr>
          <a:xfrm>
            <a:off x="5529014" y="1115716"/>
            <a:ext cx="3219450" cy="30243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/>
              <p:cNvSpPr txBox="1"/>
              <p:nvPr/>
            </p:nvSpPr>
            <p:spPr>
              <a:xfrm>
                <a:off x="5540846" y="4217060"/>
                <a:ext cx="32435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 smtClean="0">
                    <a:latin typeface="Calibri" panose="020F0502020204030204" pitchFamily="34" charset="0"/>
                  </a:rPr>
                  <a:t>Prognoseintervall für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=0,6</m:t>
                    </m:r>
                  </m:oMath>
                </a14:m>
                <a:endParaRPr lang="de-DE" sz="20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Textfeld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0846" y="4217060"/>
                <a:ext cx="3243517" cy="400110"/>
              </a:xfrm>
              <a:prstGeom prst="rect">
                <a:avLst/>
              </a:prstGeom>
              <a:blipFill>
                <a:blip r:embed="rId4"/>
                <a:stretch>
                  <a:fillRect l="-2068" t="-9231" b="-2769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/>
              <p:cNvSpPr txBox="1"/>
              <p:nvPr/>
            </p:nvSpPr>
            <p:spPr>
              <a:xfrm>
                <a:off x="362795" y="1124744"/>
                <a:ext cx="5433341" cy="4695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dirty="0" smtClean="0">
                    <a:latin typeface="Calibri" panose="020F0502020204030204" pitchFamily="34" charset="0"/>
                  </a:rPr>
                  <a:t>Der Anteil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=0,6</m:t>
                    </m:r>
                  </m:oMath>
                </a14:m>
                <a:r>
                  <a:rPr lang="de-DE" sz="2000" dirty="0" smtClean="0">
                    <a:latin typeface="Calibri" panose="020F0502020204030204" pitchFamily="34" charset="0"/>
                  </a:rPr>
                  <a:t> in einer Grundgesamtheit ist bekannt. Nun soll die relative Häufigkeit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000" dirty="0" smtClean="0">
                    <a:latin typeface="Calibri" panose="020F0502020204030204" pitchFamily="34" charset="0"/>
                  </a:rPr>
                  <a:t> in einer Stichprobe der Größe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2000" dirty="0" smtClean="0">
                    <a:latin typeface="Calibri" panose="020F0502020204030204" pitchFamily="34" charset="0"/>
                  </a:rPr>
                  <a:t> mit einer Sicherheitswahrscheinlichkeit von 95 % geschätzt werden. </a:t>
                </a:r>
              </a:p>
              <a:p>
                <a:endParaRPr lang="de-DE" sz="2000" dirty="0">
                  <a:latin typeface="Calibri" panose="020F0502020204030204" pitchFamily="34" charset="0"/>
                </a:endParaRPr>
              </a:p>
              <a:p>
                <a:r>
                  <a:rPr lang="de-DE" sz="2000" dirty="0" smtClean="0">
                    <a:latin typeface="Calibri" panose="020F0502020204030204" pitchFamily="34" charset="0"/>
                  </a:rPr>
                  <a:t>Die Formel zur Berechnung des </a:t>
                </a:r>
                <a:br>
                  <a:rPr lang="de-DE" sz="2000" dirty="0" smtClean="0">
                    <a:latin typeface="Calibri" panose="020F0502020204030204" pitchFamily="34" charset="0"/>
                  </a:rPr>
                </a:br>
                <a:r>
                  <a:rPr lang="de-DE" sz="2000" dirty="0" smtClean="0">
                    <a:latin typeface="Calibri" panose="020F0502020204030204" pitchFamily="34" charset="0"/>
                  </a:rPr>
                  <a:t>95 %-Prognoseintervalls für die relative Häufigkeit kann mit Hilfe der Sigma-Regeln (falls diese bereits behandelt worden sind) über die Formel:</a:t>
                </a:r>
              </a:p>
              <a:p>
                <a:endParaRPr lang="de-DE" sz="2000" dirty="0">
                  <a:latin typeface="Calibri" panose="020F050202020403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±1,92∙</m:t>
                      </m:r>
                      <m:rad>
                        <m:radPr>
                          <m:degHide m:val="on"/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de-DE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de-DE" sz="2000" dirty="0" smtClean="0">
                  <a:latin typeface="Calibri" panose="020F0502020204030204" pitchFamily="34" charset="0"/>
                </a:endParaRPr>
              </a:p>
              <a:p>
                <a:endParaRPr lang="de-DE" sz="20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Textfeld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95" y="1124744"/>
                <a:ext cx="5433341" cy="4695003"/>
              </a:xfrm>
              <a:prstGeom prst="rect">
                <a:avLst/>
              </a:prstGeom>
              <a:blipFill rotWithShape="0">
                <a:blip r:embed="rId5"/>
                <a:stretch>
                  <a:fillRect l="-1235" t="-779" r="-168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/>
              <p:cNvSpPr txBox="1"/>
              <p:nvPr/>
            </p:nvSpPr>
            <p:spPr>
              <a:xfrm>
                <a:off x="351629" y="5661248"/>
                <a:ext cx="8900891" cy="866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berechnet werden. Die </a:t>
                </a:r>
                <a:r>
                  <a:rPr lang="de-DE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Sigma-Regeln </a:t>
                </a:r>
                <a:r>
                  <a:rPr lang="de-DE" sz="2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liefern genauere Prognoseintervalle als das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-Gesetz.</a:t>
                </a:r>
                <a:endParaRPr lang="de-DE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29" y="5661248"/>
                <a:ext cx="8900891" cy="866776"/>
              </a:xfrm>
              <a:prstGeom prst="rect">
                <a:avLst/>
              </a:prstGeom>
              <a:blipFill>
                <a:blip r:embed="rId6"/>
                <a:stretch>
                  <a:fillRect l="-753" t="-4225" b="-140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709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tertitel 4"/>
          <p:cNvSpPr>
            <a:spLocks noGrp="1"/>
          </p:cNvSpPr>
          <p:nvPr>
            <p:ph idx="1"/>
          </p:nvPr>
        </p:nvSpPr>
        <p:spPr>
          <a:xfrm>
            <a:off x="323528" y="3356992"/>
            <a:ext cx="8424936" cy="1944216"/>
          </a:xfrm>
        </p:spPr>
        <p:txBody>
          <a:bodyPr/>
          <a:lstStyle/>
          <a:p>
            <a:pPr marL="457200" indent="-457200" algn="l">
              <a:buFont typeface="+mj-lt"/>
              <a:buAutoNum type="arabicPeriod"/>
            </a:pPr>
            <a:r>
              <a:rPr lang="de-DE" b="0" dirty="0" smtClean="0">
                <a:solidFill>
                  <a:schemeClr val="tx1"/>
                </a:solidFill>
              </a:rPr>
              <a:t>Konfidenzintervalle werden als „Umkehrung der Prognoseintervalle“ mit der „Konfidenzellipse“ definiert.</a:t>
            </a:r>
          </a:p>
          <a:p>
            <a:pPr marL="457200" indent="-457200" algn="l">
              <a:buFont typeface="+mj-lt"/>
              <a:buAutoNum type="arabicPeriod"/>
            </a:pPr>
            <a:r>
              <a:rPr lang="de-DE" b="0" dirty="0" smtClean="0">
                <a:solidFill>
                  <a:schemeClr val="tx1"/>
                </a:solidFill>
              </a:rPr>
              <a:t>Die Bedeutung der 95 %-Sicherheitswahrscheinlichkeit wird durch Simulationen erläutert.</a:t>
            </a:r>
          </a:p>
          <a:p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2649835"/>
            <a:ext cx="8424936" cy="490861"/>
          </a:xfrm>
        </p:spPr>
        <p:txBody>
          <a:bodyPr>
            <a:noAutofit/>
          </a:bodyPr>
          <a:lstStyle/>
          <a:p>
            <a:pPr algn="ctr"/>
            <a:r>
              <a:rPr lang="de-DE" sz="3200" dirty="0" smtClean="0"/>
              <a:t>Fachlicher Ansatz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43348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Konfidenzintervall: Graphische Definition mit der Konfidenzellipse (aus einem Schulbuch)</a:t>
            </a:r>
            <a:endParaRPr lang="de-DE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" b="4551"/>
          <a:stretch/>
        </p:blipFill>
        <p:spPr bwMode="auto">
          <a:xfrm>
            <a:off x="467544" y="1556792"/>
            <a:ext cx="7739062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467544" y="5780558"/>
            <a:ext cx="8448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200" dirty="0" smtClean="0"/>
              <a:t>Beispielhafte Elementarisierung aus dem Schulbuch: </a:t>
            </a:r>
            <a:r>
              <a:rPr lang="de-DE" sz="1200" dirty="0" err="1"/>
              <a:t>Lergenmüller</a:t>
            </a:r>
            <a:r>
              <a:rPr lang="de-DE" sz="1200" dirty="0"/>
              <a:t>, A., Schmidt, G., Krüger, K., Biehler, R., &amp; </a:t>
            </a:r>
            <a:r>
              <a:rPr lang="de-DE" sz="1200" dirty="0" err="1"/>
              <a:t>Vehling</a:t>
            </a:r>
            <a:r>
              <a:rPr lang="de-DE" sz="1200" dirty="0"/>
              <a:t>, R. (2012). Mathematik Neue Wege </a:t>
            </a:r>
            <a:r>
              <a:rPr lang="de-DE" sz="1200" dirty="0" smtClean="0"/>
              <a:t>– Stochastik</a:t>
            </a:r>
            <a:r>
              <a:rPr lang="de-DE" sz="1200" dirty="0"/>
              <a:t>. Braunschweig: Bildungshaus Schulbuchverlage. S. 152, 157</a:t>
            </a:r>
          </a:p>
        </p:txBody>
      </p:sp>
      <p:cxnSp>
        <p:nvCxnSpPr>
          <p:cNvPr id="8" name="Gerade Verbindung mit Pfeil 7"/>
          <p:cNvCxnSpPr/>
          <p:nvPr/>
        </p:nvCxnSpPr>
        <p:spPr bwMode="auto">
          <a:xfrm flipH="1" flipV="1">
            <a:off x="6876256" y="3573016"/>
            <a:ext cx="1203685" cy="26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feld 8"/>
          <p:cNvSpPr txBox="1"/>
          <p:nvPr/>
        </p:nvSpPr>
        <p:spPr>
          <a:xfrm>
            <a:off x="7964370" y="3573016"/>
            <a:ext cx="1114326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Konfidenz-ellipse</a:t>
            </a:r>
            <a:endParaRPr lang="de-D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4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412776"/>
                <a:ext cx="8424936" cy="4248472"/>
              </a:xfrm>
            </p:spPr>
            <p:txBody>
              <a:bodyPr/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Man finde alle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/>
                  <a:t>, die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dirty="0" smtClean="0"/>
                  <a:t> im 95 %-Prognoseintervall </a:t>
                </a:r>
                <a:r>
                  <a:rPr lang="de-DE" dirty="0"/>
                  <a:t>von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/>
                  <a:t> </a:t>
                </a:r>
                <a:r>
                  <a:rPr lang="de-DE" dirty="0" smtClean="0"/>
                  <a:t>enthalten.</a:t>
                </a:r>
                <a:endParaRPr lang="de-DE" dirty="0"/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D. h., </a:t>
                </a:r>
                <a:r>
                  <a:rPr lang="de-DE" dirty="0"/>
                  <a:t>man löse bei bekanntem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baseline="-25000" dirty="0"/>
                  <a:t> </a:t>
                </a:r>
                <a:r>
                  <a:rPr lang="de-DE" dirty="0"/>
                  <a:t>die folgende Ungleichung nach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: </a:t>
                </a:r>
                <a14:m>
                  <m:oMath xmlns:m="http://schemas.openxmlformats.org/officeDocument/2006/math">
                    <m:r>
                      <a:rPr lang="de-DE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sz="2000" i="1">
                        <a:latin typeface="Cambria Math" panose="02040503050406030204" pitchFamily="18" charset="0"/>
                      </a:rPr>
                      <m:t>≤1,96</m:t>
                    </m:r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</m:num>
                          <m:den>
                            <m: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de-DE" dirty="0" smtClean="0"/>
                  <a:t>.</a:t>
                </a:r>
                <a:endParaRPr lang="de-DE" dirty="0"/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/>
                  <a:t>Die Lösungsmenge ist ein Intervall für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/>
                  <a:t>:</a:t>
                </a:r>
              </a:p>
              <a:p>
                <a:pPr marL="342900" indent="-342900">
                  <a:buClr>
                    <a:schemeClr val="bg1"/>
                  </a:buClr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dirty="0" smtClean="0"/>
                  <a:t> wobei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dirty="0" smtClean="0"/>
                  <a:t> die beiden Lösungen der quadratischen Gleichung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de-DE" dirty="0"/>
                          <m:t>) </m:t>
                        </m:r>
                      </m:e>
                      <m:sup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de-DE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1,96</m:t>
                        </m:r>
                      </m:e>
                      <m:sup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f>
                      <m:fPr>
                        <m:ctrlP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</m:num>
                      <m:den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de-DE" dirty="0" smtClean="0"/>
                  <a:t> darstellen.</a:t>
                </a:r>
                <a:endParaRPr lang="de-DE" dirty="0"/>
              </a:p>
              <a:p>
                <a:pPr marL="0" indent="0">
                  <a:buNone/>
                </a:pPr>
                <a:r>
                  <a:rPr lang="de-DE" dirty="0"/>
                  <a:t/>
                </a:r>
                <a:br>
                  <a:rPr lang="de-DE" dirty="0"/>
                </a:br>
                <a:r>
                  <a:rPr lang="de-DE" dirty="0" smtClean="0"/>
                  <a:t>Dieses </a:t>
                </a:r>
                <a:r>
                  <a:rPr lang="de-DE" dirty="0"/>
                  <a:t>„exakte“ Konfidenzintervall beruht auch auf der Normalapproximation (deshalb exakt in </a:t>
                </a:r>
                <a:r>
                  <a:rPr lang="de-DE" dirty="0" smtClean="0"/>
                  <a:t>„“).</a:t>
                </a:r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412776"/>
                <a:ext cx="8424936" cy="4248472"/>
              </a:xfrm>
              <a:blipFill rotWithShape="0">
                <a:blip r:embed="rId3"/>
                <a:stretch>
                  <a:fillRect l="-796" t="-186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de-DE" sz="2800" dirty="0" smtClean="0"/>
                  <a:t>„Exakte“ Berechnung Konfidenzintervall bei </a:t>
                </a:r>
                <a:br>
                  <a:rPr lang="de-DE" sz="2800" dirty="0" smtClean="0"/>
                </a:br>
                <a:r>
                  <a:rPr lang="de-DE" sz="2800" dirty="0" smtClean="0"/>
                  <a:t>Beobachtung von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de-DE" sz="2800" dirty="0"/>
              </a:p>
            </p:txBody>
          </p:sp>
        </mc:Choice>
        <mc:Fallback xmlns=""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23528" y="561875"/>
                <a:ext cx="8424936" cy="490861"/>
              </a:xfrm>
              <a:blipFill>
                <a:blip r:embed="rId4"/>
                <a:stretch>
                  <a:fillRect l="-1158" t="-45679" b="-654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92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Um die Lösung einer quadratischen Gleichung zu vermeiden, sind approximative Konfidenzintervalle gebräuchlich.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Approximatives Intervall, das direkt aus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dirty="0" smtClean="0"/>
                  <a:t> zu berechnen ist:</a:t>
                </a:r>
                <a:endParaRPr lang="de-DE" dirty="0"/>
              </a:p>
              <a:p>
                <a:pPr marL="0" indent="0">
                  <a:buNone/>
                </a:pPr>
                <a:r>
                  <a:rPr lang="de-DE" sz="2000" b="0" dirty="0" smtClean="0"/>
                  <a:t>       </a:t>
                </a:r>
                <a14:m>
                  <m:oMath xmlns:m="http://schemas.openxmlformats.org/officeDocument/2006/math">
                    <m:r>
                      <a:rPr lang="de-DE" sz="2000" b="0" i="1" dirty="0" smtClean="0">
                        <a:latin typeface="Cambria Math" panose="02040503050406030204" pitchFamily="18" charset="0"/>
                      </a:rPr>
                      <m:t>(∗∗∗)</m:t>
                    </m:r>
                  </m:oMath>
                </a14:m>
                <a:r>
                  <a:rPr lang="de-DE" sz="2000" b="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−1,96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⋅</m:t>
                        </m:r>
                        <m:rad>
                          <m:radPr>
                            <m:degHide m:val="on"/>
                            <m:ctrlPr>
                              <a:rPr lang="de-DE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de-DE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de-DE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  <m:r>
                          <a:rPr lang="de-D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1,96</m:t>
                        </m:r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⋅</m:t>
                        </m:r>
                        <m:rad>
                          <m:radPr>
                            <m:degHide m:val="on"/>
                            <m:ctrlP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de-DE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</m:e>
                    </m:d>
                  </m:oMath>
                </a14:m>
                <a:r>
                  <a:rPr lang="de-DE" dirty="0" smtClean="0"/>
                  <a:t> 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dirty="0" smtClean="0"/>
                  <a:t>Noch einfacher:</a:t>
                </a:r>
              </a:p>
              <a:p>
                <a:pPr marL="0" indent="0">
                  <a:buNone/>
                </a:pP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r>
                      <a:rPr lang="de-DE" b="0" i="0" dirty="0" smtClean="0">
                        <a:latin typeface="Cambria Math" panose="02040503050406030204" pitchFamily="18" charset="0"/>
                      </a:rPr>
                      <m:t>       </m:t>
                    </m:r>
                    <m:r>
                      <a:rPr lang="de-DE" i="1" dirty="0" smtClean="0">
                        <a:latin typeface="Cambria Math" panose="02040503050406030204" pitchFamily="18" charset="0"/>
                      </a:rPr>
                      <m:t>(∗∗) </m:t>
                    </m:r>
                    <m:d>
                      <m:dPr>
                        <m:begChr m:val="["/>
                        <m:endChr m:val="]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</m:oMath>
                </a14:m>
                <a:r>
                  <a:rPr lang="de-DE" dirty="0" smtClean="0"/>
                  <a:t> </a:t>
                </a:r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651" t="-146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Approximative Konfidenzintervalle</a:t>
            </a:r>
          </a:p>
        </p:txBody>
      </p:sp>
    </p:spTree>
    <p:extLst>
      <p:ext uri="{BB962C8B-B14F-4D97-AF65-F5344CB8AC3E}">
        <p14:creationId xmlns:p14="http://schemas.microsoft.com/office/powerpoint/2010/main" val="186649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de-DE" sz="2000" b="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sz="2000" b="0" i="1" dirty="0" smtClean="0">
                        <a:latin typeface="Cambria Math" panose="02040503050406030204" pitchFamily="18" charset="0"/>
                      </a:rPr>
                      <m:t>(∗∗∗)</m:t>
                    </m:r>
                  </m:oMath>
                </a14:m>
                <a:r>
                  <a:rPr lang="de-DE" sz="2000" b="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−1,96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⋅</m:t>
                        </m:r>
                        <m:rad>
                          <m:radPr>
                            <m:degHide m:val="on"/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de-DE" sz="20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sz="20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de-DE" sz="20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r>
                                  <a:rPr lang="de-DE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1,96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⋅</m:t>
                        </m:r>
                        <m:rad>
                          <m:radPr>
                            <m:degHide m:val="on"/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de-DE" sz="20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sz="20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de-DE" sz="20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</m:e>
                    </m:d>
                  </m:oMath>
                </a14:m>
                <a:endParaRPr lang="de-DE" dirty="0" smtClean="0"/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>
                  <a:buNone/>
                </a:pPr>
                <a:r>
                  <a:rPr lang="de-DE" dirty="0" smtClean="0"/>
                  <a:t>Heuristische Begründung mancher </a:t>
                </a:r>
                <a:r>
                  <a:rPr lang="de-DE" dirty="0"/>
                  <a:t>S</a:t>
                </a:r>
                <a:r>
                  <a:rPr lang="de-DE" dirty="0" smtClean="0"/>
                  <a:t>chulbücher: </a:t>
                </a:r>
              </a:p>
              <a:p>
                <a:pPr marL="0" indent="0">
                  <a:buNone/>
                </a:pPr>
                <a:r>
                  <a:rPr lang="de-DE" dirty="0" smtClean="0"/>
                  <a:t>In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≤1,96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</m:num>
                          <m:den>
                            <m: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de-DE" dirty="0" smtClean="0"/>
                  <a:t> ersetze man teilweise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durch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dirty="0" smtClean="0"/>
                  <a:t>, also</a:t>
                </a:r>
                <a:br>
                  <a:rPr lang="de-DE" dirty="0" smtClean="0"/>
                </a:b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≤1,96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de-DE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de-DE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de-DE" dirty="0" smtClean="0"/>
                  <a:t>, daraus folgt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(∗∗)</m:t>
                    </m:r>
                  </m:oMath>
                </a14:m>
                <a:r>
                  <a:rPr lang="de-DE" dirty="0" smtClean="0"/>
                  <a:t>.</a:t>
                </a:r>
              </a:p>
              <a:p>
                <a:pPr marL="0" indent="0">
                  <a:buNone/>
                </a:pPr>
                <a:r>
                  <a:rPr lang="de-DE" dirty="0" smtClean="0"/>
                  <a:t>Dass diese Approximation zufriedenstellend ist, muss aber numerisch im Vergleich zum exakten Intervall nachgeprüft werden.</a:t>
                </a:r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9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Begründung für approximative </a:t>
            </a:r>
            <a:r>
              <a:rPr lang="de-DE" dirty="0"/>
              <a:t>Konfidenzintervalle</a:t>
            </a:r>
          </a:p>
        </p:txBody>
      </p:sp>
    </p:spTree>
    <p:extLst>
      <p:ext uri="{BB962C8B-B14F-4D97-AF65-F5344CB8AC3E}">
        <p14:creationId xmlns:p14="http://schemas.microsoft.com/office/powerpoint/2010/main" val="21369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dirty="0" smtClean="0"/>
                  <a:t>Beispiel: Münzwurf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=10000</m:t>
                    </m:r>
                  </m:oMath>
                </a14:m>
                <a:r>
                  <a:rPr lang="de-DE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de-DE" sz="20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10000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=0,</m:t>
                    </m:r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5872</m:t>
                    </m:r>
                  </m:oMath>
                </a14:m>
                <a:r>
                  <a:rPr lang="de-DE" sz="2000" dirty="0" smtClean="0"/>
                  <a:t> (für Kopf),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10000</m:t>
                            </m:r>
                          </m:e>
                        </m:rad>
                      </m:den>
                    </m:f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=0,01</m:t>
                    </m:r>
                  </m:oMath>
                </a14:m>
                <a:r>
                  <a:rPr lang="de-DE" sz="2000" dirty="0" smtClean="0"/>
                  <a:t>  </a:t>
                </a:r>
              </a:p>
              <a:p>
                <a:pPr lvl="1"/>
                <a:endParaRPr lang="de-DE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8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d>
                        <m:dPr>
                          <m:begChr m:val="["/>
                          <m:endChr m:val="]"/>
                          <m:ctrlPr>
                            <a:rPr lang="de-DE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de-DE" sz="1800" b="0" i="1" smtClean="0">
                              <a:latin typeface="Cambria Math" panose="02040503050406030204" pitchFamily="18" charset="0"/>
                            </a:rPr>
                            <m:t>−1,96</m:t>
                          </m:r>
                          <m:r>
                            <a:rPr lang="de-DE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⋅</m:t>
                          </m:r>
                          <m:rad>
                            <m:radPr>
                              <m:degHide m:val="on"/>
                              <m:ctrlPr>
                                <a:rPr lang="de-DE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de-DE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de-DE" sz="1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de-DE" sz="1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de-DE" sz="1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1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1−</m:t>
                                      </m:r>
                                      <m:sSub>
                                        <m:sSubPr>
                                          <m:ctrlPr>
                                            <a:rPr lang="de-DE" sz="18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de-DE" sz="18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  <m:sub>
                                          <m:r>
                                            <a:rPr lang="de-DE" sz="18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r>
                                    <a:rPr lang="de-DE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</m:e>
                          </m:rad>
                          <m:r>
                            <a:rPr lang="de-DE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 ;  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de-DE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de-DE" sz="1800" i="1">
                              <a:latin typeface="Cambria Math" panose="02040503050406030204" pitchFamily="18" charset="0"/>
                            </a:rPr>
                            <m:t>1,96</m:t>
                          </m:r>
                          <m:r>
                            <a:rPr lang="de-DE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⋅</m:t>
                          </m:r>
                          <m:rad>
                            <m:radPr>
                              <m:degHide m:val="on"/>
                              <m:ctrlPr>
                                <a:rPr lang="de-DE" sz="1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de-DE" sz="1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1−</m:t>
                                      </m:r>
                                      <m:sSub>
                                        <m:sSubPr>
                                          <m:ctrlPr>
                                            <a:rPr lang="de-DE" sz="18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de-DE" sz="18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  <m:sub>
                                          <m:r>
                                            <a:rPr lang="de-DE" sz="18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r>
                                    <a:rPr lang="de-DE" sz="1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</m:e>
                          </m:rad>
                        </m:e>
                      </m:d>
                    </m:oMath>
                    <m:oMath xmlns:m="http://schemas.openxmlformats.org/officeDocument/2006/math">
                      <m:r>
                        <a:rPr lang="de-DE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de-DE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de-DE" sz="1800" i="1" dirty="0">
                              <a:latin typeface="Cambria Math" panose="02040503050406030204" pitchFamily="18" charset="0"/>
                            </a:rPr>
                            <m:t>5872</m:t>
                          </m:r>
                          <m:r>
                            <a:rPr lang="de-DE" sz="1800" i="1">
                              <a:latin typeface="Cambria Math" panose="02040503050406030204" pitchFamily="18" charset="0"/>
                            </a:rPr>
                            <m:t>−1,96</m:t>
                          </m:r>
                          <m:r>
                            <a:rPr lang="de-DE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⋅</m:t>
                          </m:r>
                          <m:rad>
                            <m:radPr>
                              <m:degHide m:val="on"/>
                              <m:ctrlPr>
                                <a:rPr lang="de-DE" sz="1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de-DE" sz="1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800" i="1">
                                      <a:latin typeface="Cambria Math" panose="02040503050406030204" pitchFamily="18" charset="0"/>
                                    </a:rPr>
                                    <m:t>0,</m:t>
                                  </m:r>
                                  <m:r>
                                    <a:rPr lang="de-DE" sz="1800" i="1" dirty="0">
                                      <a:latin typeface="Cambria Math" panose="02040503050406030204" pitchFamily="18" charset="0"/>
                                    </a:rPr>
                                    <m:t>5872</m:t>
                                  </m:r>
                                  <m:d>
                                    <m:dPr>
                                      <m:ctrlP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de-DE" sz="1800" i="1">
                                          <a:latin typeface="Cambria Math" panose="02040503050406030204" pitchFamily="18" charset="0"/>
                                        </a:rPr>
                                        <m:t>0,</m:t>
                                      </m:r>
                                      <m:r>
                                        <a:rPr lang="de-DE" sz="1800" i="1" dirty="0">
                                          <a:latin typeface="Cambria Math" panose="02040503050406030204" pitchFamily="18" charset="0"/>
                                        </a:rPr>
                                        <m:t>5872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de-DE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10000</m:t>
                                  </m:r>
                                </m:den>
                              </m:f>
                            </m:e>
                          </m:rad>
                          <m:r>
                            <a:rPr lang="de-DE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 ;  </m:t>
                          </m:r>
                          <m:r>
                            <a:rPr lang="de-DE" sz="1800" i="1"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de-DE" sz="1800" i="1" dirty="0">
                              <a:latin typeface="Cambria Math" panose="02040503050406030204" pitchFamily="18" charset="0"/>
                            </a:rPr>
                            <m:t>5872</m:t>
                          </m:r>
                          <m:r>
                            <a:rPr lang="de-DE" sz="18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de-DE" sz="1800" i="1">
                              <a:latin typeface="Cambria Math" panose="02040503050406030204" pitchFamily="18" charset="0"/>
                            </a:rPr>
                            <m:t>1,96</m:t>
                          </m:r>
                          <m:r>
                            <a:rPr lang="de-DE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⋅</m:t>
                          </m:r>
                          <m:rad>
                            <m:radPr>
                              <m:degHide m:val="on"/>
                              <m:ctrlPr>
                                <a:rPr lang="de-DE" sz="1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de-DE" sz="1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800" i="1">
                                      <a:latin typeface="Cambria Math" panose="02040503050406030204" pitchFamily="18" charset="0"/>
                                    </a:rPr>
                                    <m:t>0,</m:t>
                                  </m:r>
                                  <m:r>
                                    <a:rPr lang="de-DE" sz="1800" i="1" dirty="0">
                                      <a:latin typeface="Cambria Math" panose="02040503050406030204" pitchFamily="18" charset="0"/>
                                    </a:rPr>
                                    <m:t>5872</m:t>
                                  </m:r>
                                  <m:d>
                                    <m:dPr>
                                      <m:ctrlP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1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de-DE" sz="1800" i="1">
                                          <a:latin typeface="Cambria Math" panose="02040503050406030204" pitchFamily="18" charset="0"/>
                                        </a:rPr>
                                        <m:t>0,</m:t>
                                      </m:r>
                                      <m:r>
                                        <a:rPr lang="de-DE" sz="1800" i="1" dirty="0">
                                          <a:latin typeface="Cambria Math" panose="02040503050406030204" pitchFamily="18" charset="0"/>
                                        </a:rPr>
                                        <m:t>5872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de-DE" sz="1800" b="0" i="1" dirty="0" smtClean="0">
                                      <a:latin typeface="Cambria Math" panose="02040503050406030204" pitchFamily="18" charset="0"/>
                                    </a:rPr>
                                    <m:t>10000</m:t>
                                  </m:r>
                                </m:den>
                              </m:f>
                            </m:e>
                          </m:rad>
                        </m:e>
                      </m:d>
                    </m:oMath>
                    <m:oMath xmlns:m="http://schemas.openxmlformats.org/officeDocument/2006/math">
                      <m:r>
                        <a:rPr lang="de-DE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=[0,5776  ;  0,5968]</m:t>
                      </m:r>
                    </m:oMath>
                  </m:oMathPara>
                </a14:m>
                <a:r>
                  <a:rPr lang="de-DE" dirty="0" smtClean="0"/>
                  <a:t/>
                </a:r>
                <a:br>
                  <a:rPr lang="de-DE" dirty="0" smtClean="0"/>
                </a:br>
                <a:endParaRPr lang="de-DE" dirty="0" smtClean="0"/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de-DE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de-DE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de-DE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rad>
                            </m:den>
                          </m:f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  ;  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de-DE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de-DE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de-DE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rad>
                            </m:den>
                          </m:f>
                        </m:e>
                      </m:d>
                      <m:r>
                        <a:rPr lang="de-DE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0,5872−0,01 ; 0,5872+0,01</m:t>
                          </m:r>
                        </m:e>
                      </m:d>
                    </m:oMath>
                  </m:oMathPara>
                </a14:m>
                <a:r>
                  <a:rPr lang="de-DE" sz="2000" b="0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/>
                </a:r>
                <a:br>
                  <a:rPr lang="de-DE" sz="2000" b="0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de-DE" sz="2000" b="0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                                                 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=[0,5772  ;  0,5972]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7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79" t="-146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Approximative Konfidenzintervalle</a:t>
            </a:r>
          </a:p>
        </p:txBody>
      </p:sp>
    </p:spTree>
    <p:extLst>
      <p:ext uri="{BB962C8B-B14F-4D97-AF65-F5344CB8AC3E}">
        <p14:creationId xmlns:p14="http://schemas.microsoft.com/office/powerpoint/2010/main" val="70996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auto">
          <a:xfrm>
            <a:off x="0" y="1268760"/>
            <a:ext cx="899592" cy="5589239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-252536" y="3140968"/>
            <a:ext cx="8856984" cy="1039146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Gliederung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Theoretische Fundierung: Genauigkeit von Simulationen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Prognoseintervalle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Konfidenzintervall </a:t>
            </a:r>
            <a:r>
              <a:rPr lang="de-DE" sz="2500" dirty="0" smtClean="0"/>
              <a:t>– </a:t>
            </a:r>
            <a:r>
              <a:rPr lang="de-DE" sz="2500" dirty="0"/>
              <a:t>Einführung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>
                <a:solidFill>
                  <a:srgbClr val="327A86"/>
                </a:solidFill>
              </a:rPr>
              <a:t>Konfidenzintervalle: Interpretation der Sicherheitswahrscheinlichkeit</a:t>
            </a:r>
          </a:p>
        </p:txBody>
      </p:sp>
    </p:spTree>
    <p:extLst>
      <p:ext uri="{BB962C8B-B14F-4D97-AF65-F5344CB8AC3E}">
        <p14:creationId xmlns:p14="http://schemas.microsoft.com/office/powerpoint/2010/main" val="25441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auto">
          <a:xfrm>
            <a:off x="0" y="1268760"/>
            <a:ext cx="899592" cy="5589239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-1944724" y="1268760"/>
            <a:ext cx="10549172" cy="648072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Gliederung</a:t>
            </a: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>
                <a:solidFill>
                  <a:srgbClr val="327A86"/>
                </a:solidFill>
              </a:rPr>
              <a:t>Theoretische Fundierung: Genauigkeit von Simulationen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Prognoseintervalle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Konfidenzintervall </a:t>
            </a:r>
            <a:r>
              <a:rPr lang="de-DE" sz="2500" dirty="0" smtClean="0"/>
              <a:t>– </a:t>
            </a:r>
            <a:r>
              <a:rPr lang="de-DE" sz="2500" dirty="0"/>
              <a:t>Einführung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Konfidenzintervalle: Interpretation der Sicherheitswahrscheinlichkeit</a:t>
            </a:r>
          </a:p>
        </p:txBody>
      </p:sp>
    </p:spTree>
    <p:extLst>
      <p:ext uri="{BB962C8B-B14F-4D97-AF65-F5344CB8AC3E}">
        <p14:creationId xmlns:p14="http://schemas.microsoft.com/office/powerpoint/2010/main" val="368265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el 1"/>
              <p:cNvSpPr>
                <a:spLocks noGrp="1"/>
              </p:cNvSpPr>
              <p:nvPr>
                <p:ph type="title"/>
              </p:nvPr>
            </p:nvSpPr>
            <p:spPr>
              <a:xfrm>
                <a:off x="323528" y="2852936"/>
                <a:ext cx="8424936" cy="490861"/>
              </a:xfrm>
            </p:spPr>
            <p:txBody>
              <a:bodyPr>
                <a:normAutofit fontScale="90000"/>
              </a:bodyPr>
              <a:lstStyle/>
              <a:p>
                <a:pPr algn="ctr"/>
                <a:r>
                  <a:rPr lang="de-DE" dirty="0" smtClean="0"/>
                  <a:t>Offenes Problem: </a:t>
                </a:r>
                <a:br>
                  <a:rPr lang="de-DE" dirty="0" smtClean="0"/>
                </a:br>
                <a:r>
                  <a:rPr lang="de-DE" dirty="0" smtClean="0"/>
                  <a:t>Was kann man über die Sicherheit sagen, dass ein so berechnetes Konfidenzintervalle </a:t>
                </a:r>
                <a14:m>
                  <m:oMath xmlns:m="http://schemas.openxmlformats.org/officeDocument/2006/math">
                    <m:r>
                      <a:rPr lang="de-DE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dirty="0" smtClean="0"/>
                  <a:t> enthält?</a:t>
                </a:r>
                <a:endParaRPr lang="de-DE" dirty="0"/>
              </a:p>
            </p:txBody>
          </p:sp>
        </mc:Choice>
        <mc:Fallback xmlns="">
          <p:sp>
            <p:nvSpPr>
              <p:cNvPr id="6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23528" y="2852936"/>
                <a:ext cx="8424936" cy="490861"/>
              </a:xfrm>
              <a:blipFill rotWithShape="0">
                <a:blip r:embed="rId3"/>
                <a:stretch>
                  <a:fillRect t="-8642" b="-18024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833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de-DE" sz="2000" dirty="0" smtClean="0"/>
                  <a:t>Angenommen, wir haben ein unbekanntes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/>
                  <a:t>. Wir ziehen eine Stichprobe und beobachten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000" dirty="0" smtClean="0"/>
                  <a:t>.</a:t>
                </a:r>
                <a:endParaRPr lang="de-DE" sz="2000" baseline="-25000" dirty="0" smtClean="0"/>
              </a:p>
              <a:p>
                <a:pPr marL="0" indent="0">
                  <a:buNone/>
                </a:pPr>
                <a:r>
                  <a:rPr lang="de-DE" sz="2000" dirty="0" smtClean="0"/>
                  <a:t>Fall 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000" baseline="-25000" dirty="0" smtClean="0"/>
                  <a:t> </a:t>
                </a:r>
                <a:r>
                  <a:rPr lang="de-DE" sz="2000" dirty="0" smtClean="0"/>
                  <a:t>liegt im 95 %-Prognoseintervall von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 smtClean="0"/>
                  <a:t>, dann gehört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 smtClean="0"/>
                  <a:t>  </a:t>
                </a:r>
                <a:br>
                  <a:rPr lang="de-DE" sz="2000" dirty="0" smtClean="0"/>
                </a:br>
                <a:r>
                  <a:rPr lang="de-DE" sz="2000" dirty="0" smtClean="0"/>
                  <a:t>           definitionsgemäß zum Konfidenzintervall von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000" dirty="0" smtClean="0"/>
                  <a:t>.</a:t>
                </a:r>
              </a:p>
              <a:p>
                <a:pPr marL="0" indent="0">
                  <a:buNone/>
                </a:pPr>
                <a:r>
                  <a:rPr lang="de-DE" sz="2000" dirty="0" smtClean="0"/>
                  <a:t>Fall 2: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000" baseline="-25000" dirty="0" smtClean="0"/>
                  <a:t> </a:t>
                </a:r>
                <a:r>
                  <a:rPr lang="de-DE" sz="2000" dirty="0" smtClean="0"/>
                  <a:t>liegt </a:t>
                </a:r>
                <a:r>
                  <a:rPr lang="de-DE" sz="2000" b="1" dirty="0" smtClean="0"/>
                  <a:t>nicht</a:t>
                </a:r>
                <a:r>
                  <a:rPr lang="de-DE" sz="2000" dirty="0" smtClean="0"/>
                  <a:t> im 95 %-Prognoseintervall von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 smtClean="0"/>
                  <a:t>, dann gehört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 smtClean="0"/>
                  <a:t> </a:t>
                </a:r>
                <a:br>
                  <a:rPr lang="de-DE" sz="2000" dirty="0" smtClean="0"/>
                </a:br>
                <a:r>
                  <a:rPr lang="de-DE" sz="2000" dirty="0" smtClean="0"/>
                  <a:t>           definitionsgemäß </a:t>
                </a:r>
                <a:r>
                  <a:rPr lang="de-DE" sz="2000" b="1" dirty="0" smtClean="0"/>
                  <a:t>nicht</a:t>
                </a:r>
                <a:r>
                  <a:rPr lang="de-DE" sz="2000" dirty="0" smtClean="0"/>
                  <a:t> zum Konfidenzintervall von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000" dirty="0" smtClean="0"/>
                  <a:t>.</a:t>
                </a:r>
                <a:endParaRPr lang="de-DE" sz="2000" baseline="-25000" dirty="0" smtClean="0"/>
              </a:p>
              <a:p>
                <a:pPr marL="0" indent="0">
                  <a:buNone/>
                </a:pPr>
                <a:r>
                  <a:rPr lang="de-DE" sz="2000" dirty="0" smtClean="0"/>
                  <a:t>Fall </a:t>
                </a:r>
                <a:r>
                  <a:rPr lang="de-DE" sz="2000" dirty="0"/>
                  <a:t>1 tritt mit </a:t>
                </a:r>
                <a:r>
                  <a:rPr lang="de-DE" sz="2000" dirty="0" smtClean="0"/>
                  <a:t>95 % </a:t>
                </a:r>
                <a:r>
                  <a:rPr lang="de-DE" sz="2000" dirty="0"/>
                  <a:t>Wahrscheinlichkeit </a:t>
                </a:r>
                <a:r>
                  <a:rPr lang="de-DE" sz="2000" dirty="0" smtClean="0"/>
                  <a:t>ein, die sich auf die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000" dirty="0" smtClean="0"/>
                  <a:t> entsprechende Zufallsgröße Y bezieht, die die relative Häufigkeit im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2000" dirty="0" smtClean="0"/>
                  <a:t>-fachen Versuch angibt. </a:t>
                </a:r>
                <a:endParaRPr lang="de-DE" sz="2000" dirty="0"/>
              </a:p>
              <a:p>
                <a:pPr marL="0" indent="0">
                  <a:buNone/>
                </a:pPr>
                <a:r>
                  <a:rPr lang="de-DE" sz="2000" dirty="0"/>
                  <a:t>Wir können nie sagen, ob Fall 1 oder Fall 2 eingetreten </a:t>
                </a:r>
                <a:r>
                  <a:rPr lang="de-DE" sz="2000" dirty="0" smtClean="0"/>
                  <a:t>ist, da wir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 smtClean="0"/>
                  <a:t> nicht kennen.</a:t>
                </a:r>
                <a:endParaRPr lang="de-DE" sz="2000" dirty="0"/>
              </a:p>
              <a:p>
                <a:pPr marL="0" indent="0">
                  <a:buNone/>
                </a:pPr>
                <a:r>
                  <a:rPr lang="de-DE" sz="2000" dirty="0"/>
                  <a:t>Wir können aber sagen, </a:t>
                </a:r>
                <a:r>
                  <a:rPr lang="de-DE" sz="2000" dirty="0" smtClean="0"/>
                  <a:t>dass das </a:t>
                </a:r>
                <a:r>
                  <a:rPr lang="de-DE" sz="2000" dirty="0"/>
                  <a:t>zufallsabhängige </a:t>
                </a:r>
                <a:r>
                  <a:rPr lang="de-DE" sz="2000" dirty="0" smtClean="0"/>
                  <a:t>Intervall</a:t>
                </a:r>
                <a:br>
                  <a:rPr lang="de-DE" sz="2000" dirty="0" smtClean="0"/>
                </a:b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de-DE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charset="0"/>
                          </a:rPr>
                          <m:t>𝑌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−1,96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⋅</m:t>
                        </m:r>
                        <m:rad>
                          <m:radPr>
                            <m:degHide m:val="on"/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sz="2000" b="0" i="1" smtClean="0">
                                    <a:latin typeface="Cambria Math" charset="0"/>
                                    <a:ea typeface="Cambria Math" panose="02040503050406030204" pitchFamily="18" charset="0"/>
                                  </a:rPr>
                                  <m:t>𝑌</m:t>
                                </m:r>
                                <m:d>
                                  <m:d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de-DE" sz="2000" b="0" i="1" smtClean="0">
                                        <a:latin typeface="Cambria Math" charset="0"/>
                                        <a:ea typeface="Cambria Math" panose="02040503050406030204" pitchFamily="18" charset="0"/>
                                      </a:rPr>
                                      <m:t>𝑌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de-DE" sz="2000" b="0" i="1" smtClean="0">
                            <a:latin typeface="Cambria Math" charset="0"/>
                            <a:ea typeface="Cambria Math" panose="02040503050406030204" pitchFamily="18" charset="0"/>
                          </a:rPr>
                          <m:t>𝑌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+1,96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⋅</m:t>
                        </m:r>
                        <m:rad>
                          <m:radPr>
                            <m:degHide m:val="on"/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sz="2000" b="0" i="1" smtClean="0">
                                    <a:latin typeface="Cambria Math" charset="0"/>
                                    <a:ea typeface="Cambria Math" panose="02040503050406030204" pitchFamily="18" charset="0"/>
                                  </a:rPr>
                                  <m:t>𝑌</m:t>
                                </m:r>
                                <m:d>
                                  <m:d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de-DE" sz="2000" b="0" i="1" smtClean="0">
                                        <a:latin typeface="Cambria Math" charset="0"/>
                                        <a:ea typeface="Cambria Math" panose="02040503050406030204" pitchFamily="18" charset="0"/>
                                      </a:rPr>
                                      <m:t>𝑌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</m:e>
                    </m:d>
                  </m:oMath>
                </a14:m>
                <a:r>
                  <a:rPr lang="de-DE" sz="2000" dirty="0" smtClean="0"/>
                  <a:t> </a:t>
                </a:r>
                <a:br>
                  <a:rPr lang="de-DE" sz="2000" dirty="0" smtClean="0"/>
                </a:br>
                <a:r>
                  <a:rPr lang="de-DE" sz="2000" dirty="0" smtClean="0"/>
                  <a:t>das unbekannte, aber </a:t>
                </a:r>
                <a:r>
                  <a:rPr lang="de-DE" sz="2000" dirty="0"/>
                  <a:t>feste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/>
                  <a:t> mit </a:t>
                </a:r>
                <a:r>
                  <a:rPr lang="de-DE" sz="2000" dirty="0" smtClean="0"/>
                  <a:t>einer Wahrscheinlichkeit von 95 %. überdeckt.</a:t>
                </a:r>
                <a:endParaRPr lang="de-DE" sz="2000" dirty="0"/>
              </a:p>
            </p:txBody>
          </p:sp>
        </mc:Choice>
        <mc:Fallback xmlns="">
          <p:sp>
            <p:nvSpPr>
              <p:cNvPr id="6" name="Inhaltsplatzhalt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796" t="-203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Argumentation zur Sicherheitswahrscheinlichkeit</a:t>
            </a:r>
          </a:p>
        </p:txBody>
      </p:sp>
    </p:spTree>
    <p:extLst>
      <p:ext uri="{BB962C8B-B14F-4D97-AF65-F5344CB8AC3E}">
        <p14:creationId xmlns:p14="http://schemas.microsoft.com/office/powerpoint/2010/main" val="126948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200" dirty="0"/>
                  <a:t>Das (zufällige) Konfidenzintervall „überdeckt“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/>
                  <a:t> mit </a:t>
                </a:r>
                <a:r>
                  <a:rPr lang="de-DE" sz="2200" dirty="0" smtClean="0"/>
                  <a:t>95 % </a:t>
                </a:r>
                <a:r>
                  <a:rPr lang="de-DE" sz="2200" dirty="0"/>
                  <a:t>Wahrscheinlichkeit.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Die </a:t>
                </a:r>
                <a:r>
                  <a:rPr lang="de-DE" sz="2200" dirty="0"/>
                  <a:t>Sprechweise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>
                    <a:solidFill>
                      <a:schemeClr val="accent5"/>
                    </a:solidFill>
                  </a:rPr>
                  <a:t> ist mit </a:t>
                </a:r>
                <a:r>
                  <a:rPr lang="de-DE" sz="2200" dirty="0" smtClean="0">
                    <a:solidFill>
                      <a:schemeClr val="accent5"/>
                    </a:solidFill>
                  </a:rPr>
                  <a:t>95 % </a:t>
                </a:r>
                <a:r>
                  <a:rPr lang="de-DE" sz="2200" dirty="0">
                    <a:solidFill>
                      <a:schemeClr val="accent5"/>
                    </a:solidFill>
                  </a:rPr>
                  <a:t>Wahrscheinlichkeit im </a:t>
                </a:r>
                <a:r>
                  <a:rPr lang="de-DE" sz="2200" dirty="0" smtClean="0">
                    <a:solidFill>
                      <a:schemeClr val="accent5"/>
                    </a:solidFill>
                  </a:rPr>
                  <a:t>Konfidenzintervall </a:t>
                </a:r>
                <a:r>
                  <a:rPr lang="de-DE" sz="2200" dirty="0">
                    <a:solidFill>
                      <a:schemeClr val="accent5"/>
                    </a:solidFill>
                  </a:rPr>
                  <a:t>enthalten</a:t>
                </a:r>
                <a:r>
                  <a:rPr lang="de-DE" sz="2200" dirty="0"/>
                  <a:t>, könnte suggerieren, </a:t>
                </a:r>
                <a:r>
                  <a:rPr lang="de-DE" sz="2200" dirty="0" smtClean="0"/>
                  <a:t>dass 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2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200" dirty="0"/>
                  <a:t>eine zufällige Größe ist, über die man mit Wahrscheinlichkeiten Aussagen machen kann</a:t>
                </a:r>
                <a:r>
                  <a:rPr lang="de-DE" sz="2200" dirty="0" smtClean="0"/>
                  <a:t>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de-DE" sz="22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200" dirty="0">
                    <a:solidFill>
                      <a:schemeClr val="accent1"/>
                    </a:solidFill>
                  </a:rPr>
                  <a:t> ist aber eine feste (aber unbekannte) Größe, die vom Konfidenzintervall mit einer Wahrscheinlichkeit von 95 % zufällig überdeckt wird.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de-DE" sz="2200" dirty="0" smtClean="0"/>
                  <a:t>Diese </a:t>
                </a:r>
                <a:r>
                  <a:rPr lang="de-DE" sz="2200" dirty="0"/>
                  <a:t>Wahrscheinlichkeit bezieht sich gleichsam auf die Qualität eines Statistikbüros, das sehr oft das Verfahren </a:t>
                </a:r>
                <a:r>
                  <a:rPr lang="de-DE" sz="2200" dirty="0" smtClean="0"/>
                  <a:t>anwendet. </a:t>
                </a:r>
                <a:endParaRPr lang="de-DE" sz="2200" dirty="0"/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200" dirty="0"/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sz="2200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796" t="-1695" r="-2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Sprechweisen</a:t>
            </a:r>
          </a:p>
        </p:txBody>
      </p:sp>
    </p:spTree>
    <p:extLst>
      <p:ext uri="{BB962C8B-B14F-4D97-AF65-F5344CB8AC3E}">
        <p14:creationId xmlns:p14="http://schemas.microsoft.com/office/powerpoint/2010/main" val="284963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/>
              <a:t>Man hat eine Urne mit 100 Kugeln, 95 schwarz und 5 weiß.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/>
              <a:t>Man zieht eine Kugel, ohne sie anzuschauen, </a:t>
            </a:r>
            <a:r>
              <a:rPr lang="de-DE" b="1" dirty="0" smtClean="0"/>
              <a:t>sie </a:t>
            </a:r>
            <a:r>
              <a:rPr lang="de-DE" b="1" dirty="0"/>
              <a:t>ist dann entweder schwarz oder weiß. </a:t>
            </a:r>
            <a:r>
              <a:rPr lang="de-DE" b="1" dirty="0" smtClean="0"/>
              <a:t>Über </a:t>
            </a:r>
            <a:r>
              <a:rPr lang="de-DE" b="1" dirty="0"/>
              <a:t>dieses </a:t>
            </a:r>
            <a:r>
              <a:rPr lang="de-DE" b="1" dirty="0" smtClean="0"/>
              <a:t>eingetretene Ereignis </a:t>
            </a:r>
            <a:r>
              <a:rPr lang="de-DE" b="1" dirty="0"/>
              <a:t>kann man keine Wahrscheinlichkeitsaussagen machen.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/>
              <a:t>Man könnte trotzdem sagen: Ich bin zu </a:t>
            </a:r>
            <a:r>
              <a:rPr lang="de-DE" dirty="0" smtClean="0"/>
              <a:t>95 % </a:t>
            </a:r>
            <a:r>
              <a:rPr lang="de-DE" dirty="0"/>
              <a:t>sicher, dass die Kugel schwarz ist.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dirty="0"/>
              <a:t>Oder: </a:t>
            </a:r>
            <a:r>
              <a:rPr lang="de-DE" dirty="0" smtClean="0"/>
              <a:t>Mein </a:t>
            </a:r>
            <a:r>
              <a:rPr lang="de-DE" dirty="0"/>
              <a:t>Verfahren des Kugelziehens ist so, dass ich in ca. </a:t>
            </a:r>
            <a:r>
              <a:rPr lang="de-DE" dirty="0" smtClean="0"/>
              <a:t>95 % </a:t>
            </a:r>
            <a:r>
              <a:rPr lang="de-DE" dirty="0"/>
              <a:t>meines Kugelziehens mit der Aussage „Die Kugel ist schwarz“ recht habe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500" dirty="0"/>
              <a:t>Analogie </a:t>
            </a:r>
            <a:r>
              <a:rPr lang="de-DE" sz="2500" dirty="0" smtClean="0"/>
              <a:t>des Konfidenzintervall zur „Urnenziehung</a:t>
            </a:r>
            <a:r>
              <a:rPr lang="de-DE" sz="2500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5275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9"/>
          <p:cNvSpPr>
            <a:spLocks noGrp="1"/>
          </p:cNvSpPr>
          <p:nvPr>
            <p:ph type="title"/>
          </p:nvPr>
        </p:nvSpPr>
        <p:spPr>
          <a:xfrm>
            <a:off x="323528" y="2938139"/>
            <a:ext cx="8424936" cy="490861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/>
              <a:t>Unterstützung der Grundvorstellung vom zufälligen Konfidenzintervall durch Simulation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206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Simulation eines Statistikbüros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483768" y="5589240"/>
            <a:ext cx="434041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eaLnBrk="1" hangingPunct="1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latin typeface="Times New Roman" charset="0"/>
                <a:ea typeface="ＭＳ Ｐゴシック" charset="0"/>
              </a:defRPr>
            </a:lvl2pPr>
            <a:lvl3pPr marL="1143000" indent="-228600">
              <a:defRPr>
                <a:latin typeface="Times New Roman" charset="0"/>
                <a:ea typeface="ＭＳ Ｐゴシック" charset="0"/>
              </a:defRPr>
            </a:lvl3pPr>
            <a:lvl4pPr marL="1600200" indent="-228600">
              <a:defRPr>
                <a:latin typeface="Times New Roman" charset="0"/>
                <a:ea typeface="ＭＳ Ｐゴシック" charset="0"/>
              </a:defRPr>
            </a:lvl4pPr>
            <a:lvl5pPr marL="2057400" indent="-228600">
              <a:defRPr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charset="0"/>
                <a:ea typeface="ＭＳ Ｐゴシック" charset="0"/>
              </a:defRPr>
            </a:lvl9pPr>
          </a:lstStyle>
          <a:p>
            <a:r>
              <a:rPr lang="de-DE" dirty="0" smtClean="0"/>
              <a:t>Ähnlich zu : </a:t>
            </a:r>
            <a:r>
              <a:rPr lang="de-DE" dirty="0"/>
              <a:t>Biehler, R., Hofmann, T., </a:t>
            </a:r>
            <a:r>
              <a:rPr lang="de-DE" dirty="0" err="1"/>
              <a:t>Maxara</a:t>
            </a:r>
            <a:r>
              <a:rPr lang="de-DE" dirty="0"/>
              <a:t>, C., &amp; </a:t>
            </a:r>
            <a:r>
              <a:rPr lang="de-DE" dirty="0" err="1"/>
              <a:t>Prömmel</a:t>
            </a:r>
            <a:r>
              <a:rPr lang="de-DE" dirty="0"/>
              <a:t>, A. (2011). </a:t>
            </a:r>
            <a:r>
              <a:rPr lang="de-DE" dirty="0" smtClean="0"/>
              <a:t>Daten </a:t>
            </a:r>
            <a:r>
              <a:rPr lang="de-DE" dirty="0"/>
              <a:t>und Zufall mit </a:t>
            </a:r>
            <a:r>
              <a:rPr lang="de-DE" dirty="0" err="1"/>
              <a:t>Fathom</a:t>
            </a:r>
            <a:r>
              <a:rPr lang="de-DE" dirty="0"/>
              <a:t>. Unterrichtsmaterialien. </a:t>
            </a:r>
          </a:p>
          <a:p>
            <a:r>
              <a:rPr lang="de-DE" dirty="0"/>
              <a:t>Braunschweig: Schroedel. S. 144</a:t>
            </a:r>
          </a:p>
          <a:p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268760"/>
            <a:ext cx="6273608" cy="315905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/>
          <a:srcRect t="4071"/>
          <a:stretch/>
        </p:blipFill>
        <p:spPr>
          <a:xfrm>
            <a:off x="1114007" y="4497254"/>
            <a:ext cx="1988646" cy="87536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6840" y="4502235"/>
            <a:ext cx="2032384" cy="89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 rotWithShape="1">
          <a:blip r:embed="rId2"/>
          <a:srcRect t="8377"/>
          <a:stretch/>
        </p:blipFill>
        <p:spPr>
          <a:xfrm>
            <a:off x="762666" y="1124744"/>
            <a:ext cx="7704856" cy="5107384"/>
          </a:xfrm>
          <a:prstGeom prst="rect">
            <a:avLst/>
          </a:prstGeom>
        </p:spPr>
      </p:pic>
      <p:sp>
        <p:nvSpPr>
          <p:cNvPr id="5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Simulation von Konfidenzintervallen (KI) </a:t>
            </a:r>
            <a:endParaRPr lang="de-D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9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/>
        </p:nvPicPr>
        <p:blipFill rotWithShape="1">
          <a:blip r:embed="rId3"/>
          <a:srcRect l="45453" t="14606" r="1" b="1623"/>
          <a:stretch/>
        </p:blipFill>
        <p:spPr>
          <a:xfrm>
            <a:off x="4572000" y="1235141"/>
            <a:ext cx="4572000" cy="50800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Inhaltsplatzhalter 6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5904656" cy="5400600"/>
              </a:xfrm>
            </p:spPr>
            <p:txBody>
              <a:bodyPr>
                <a:normAutofit/>
              </a:bodyPr>
              <a:lstStyle/>
              <a:p>
                <a:pPr marL="342900" indent="-342900" eaLnBrk="0" hangingPunct="0">
                  <a:spcBef>
                    <a:spcPct val="0"/>
                  </a:spcBef>
                  <a:buFont typeface="Wingdings" panose="05000000000000000000" pitchFamily="2" charset="2"/>
                  <a:buChar char="§"/>
                </a:pPr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Ein Zufallsexperiment mit zwei Ergebnissen wird </a:t>
                </a:r>
                <a: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/>
                </a:r>
                <a:b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</a:br>
                <a: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80-mal </a:t>
                </a:r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wiederholt. </a:t>
                </a:r>
              </a:p>
              <a:p>
                <a:pPr marL="342900" indent="-342900" eaLnBrk="0" hangingPunct="0">
                  <a:spcBef>
                    <a:spcPct val="0"/>
                  </a:spcBef>
                  <a:buFont typeface="Wingdings" panose="05000000000000000000" pitchFamily="2" charset="2"/>
                  <a:buChar char="§"/>
                </a:pPr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Zur beobachteten relativen Häufigkeit eines der beiden Ergebnisse wird das </a:t>
                </a:r>
                <a: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95 %-</a:t>
                </a:r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Konfidenzintervall berechnet (es hat die Breite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i="1" kern="1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i="1" kern="1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000" i="1" kern="12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000" i="1" kern="12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80</m:t>
                            </m:r>
                          </m:e>
                        </m:rad>
                      </m:den>
                    </m:f>
                    <m:r>
                      <a:rPr lang="de-DE" sz="2000" i="1" kern="1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≈0,22</m:t>
                    </m:r>
                  </m:oMath>
                </a14:m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) und durch einen waagerechten (blauen) Strich dargestellt. </a:t>
                </a:r>
                <a:endParaRPr lang="de-DE" sz="2000" kern="1200" dirty="0" smtClean="0">
                  <a:solidFill>
                    <a:prstClr val="black"/>
                  </a:solidFill>
                  <a:latin typeface="Calibri" panose="020F0502020204030204" pitchFamily="34" charset="0"/>
                  <a:ea typeface="ＭＳ Ｐゴシック" charset="-128"/>
                  <a:cs typeface="Calibri" panose="020F0502020204030204" pitchFamily="34" charset="0"/>
                </a:endParaRPr>
              </a:p>
              <a:p>
                <a:pPr marL="342900" indent="-342900" eaLnBrk="0" hangingPunct="0">
                  <a:spcBef>
                    <a:spcPct val="0"/>
                  </a:spcBef>
                  <a:buFont typeface="Wingdings" panose="05000000000000000000" pitchFamily="2" charset="2"/>
                  <a:buChar char="§"/>
                </a:pPr>
                <a: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Dies </a:t>
                </a:r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wird 100-mal wiederholt, so dass sich 100 waagerechte Linien gleicher Länge ergeben. </a:t>
                </a:r>
              </a:p>
              <a:p>
                <a:pPr marL="342900" indent="-342900" eaLnBrk="0" hangingPunct="0">
                  <a:spcBef>
                    <a:spcPct val="0"/>
                  </a:spcBef>
                  <a:buFont typeface="Wingdings" panose="05000000000000000000" pitchFamily="2" charset="2"/>
                  <a:buChar char="§"/>
                </a:pPr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Die Linien der KI, die die zugrundeliegende Wahrscheinlichkeit </a:t>
                </a:r>
                <a14:m>
                  <m:oMath xmlns:m="http://schemas.openxmlformats.org/officeDocument/2006/math">
                    <m:r>
                      <a:rPr lang="de-DE" sz="2000" i="1" kern="120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ＭＳ Ｐゴシック" charset="-128"/>
                        <a:cs typeface="Calibri" panose="020F0502020204030204" pitchFamily="34" charset="0"/>
                      </a:rPr>
                      <m:t>𝑝</m:t>
                    </m:r>
                  </m:oMath>
                </a14:m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 NICHT enthalten, werden rot eingefärbt. Man würde also erwarten, dass etwa </a:t>
                </a:r>
                <a: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/>
                </a:r>
                <a:b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</a:br>
                <a:r>
                  <a:rPr lang="de-DE" sz="2000" kern="12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5 % </a:t>
                </a:r>
                <a:r>
                  <a:rPr lang="de-DE" sz="2000" kern="1200" dirty="0">
                    <a:solidFill>
                      <a:prstClr val="black"/>
                    </a:solidFill>
                    <a:latin typeface="Calibri" panose="020F0502020204030204" pitchFamily="34" charset="0"/>
                    <a:ea typeface="ＭＳ Ｐゴシック" charset="-128"/>
                    <a:cs typeface="Calibri" panose="020F0502020204030204" pitchFamily="34" charset="0"/>
                  </a:rPr>
                  <a:t>der 100 Linien rot sind. Tatsächlich sind hier 8 Linien rot, also etwas mehr (aber nicht viel mehr).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endParaRPr lang="de-DE" dirty="0"/>
              </a:p>
            </p:txBody>
          </p:sp>
        </mc:Choice>
        <mc:Fallback xmlns="">
          <p:sp>
            <p:nvSpPr>
              <p:cNvPr id="7" name="Inhaltsplatzhalt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5904656" cy="5400600"/>
              </a:xfrm>
              <a:blipFill rotWithShape="0">
                <a:blip r:embed="rId4"/>
                <a:stretch>
                  <a:fillRect l="-929" t="-1469" r="-82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Simulation von Konfidenzintervallen (KI</a:t>
            </a:r>
            <a:r>
              <a:rPr lang="de-DE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de-D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49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685799" y="2780928"/>
            <a:ext cx="7846640" cy="10548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327A86"/>
                </a:solidFill>
                <a:latin typeface="Calibri"/>
                <a:ea typeface="+mj-ea"/>
                <a:cs typeface="Calibri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de-DE" kern="0" dirty="0" smtClean="0"/>
              <a:t>Die 95 % „Sicherheit“ beziehen sich auf den Prozess der wiederholten Berechnung von Konfidenzintervallen (in einem Statistikbüro).</a:t>
            </a:r>
            <a:endParaRPr lang="de-DE" kern="0" dirty="0"/>
          </a:p>
        </p:txBody>
      </p:sp>
    </p:spTree>
    <p:extLst>
      <p:ext uri="{BB962C8B-B14F-4D97-AF65-F5344CB8AC3E}">
        <p14:creationId xmlns:p14="http://schemas.microsoft.com/office/powerpoint/2010/main" val="15099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Realistischere Simulation eines „Statistikbüros“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Inhaltsplatzhalter 6"/>
              <p:cNvSpPr>
                <a:spLocks noGrp="1"/>
              </p:cNvSpPr>
              <p:nvPr>
                <p:ph idx="1"/>
              </p:nvPr>
            </p:nvSpPr>
            <p:spPr>
              <a:xfrm>
                <a:off x="3563888" y="1124744"/>
                <a:ext cx="5184576" cy="54006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de-DE" sz="2000" u="sng" dirty="0" smtClean="0"/>
                  <a:t>Vorgehen</a:t>
                </a:r>
                <a:r>
                  <a:rPr lang="en-US" sz="2000" u="sng" dirty="0" smtClean="0"/>
                  <a:t>:</a:t>
                </a:r>
                <a:endParaRPr lang="en-US" sz="2000" u="sng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 err="1" smtClean="0"/>
                  <a:t>Festlegung</a:t>
                </a:r>
                <a:r>
                  <a:rPr lang="en-US" sz="2000" dirty="0" smtClean="0"/>
                  <a:t> </a:t>
                </a:r>
                <a:r>
                  <a:rPr lang="en-US" sz="2000" dirty="0" err="1"/>
                  <a:t>eines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Stichprobenumfangs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sz="2000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 err="1"/>
                  <a:t>Zufällige</a:t>
                </a:r>
                <a:r>
                  <a:rPr lang="en-US" sz="2000" dirty="0"/>
                  <a:t> Wahl </a:t>
                </a:r>
                <a:r>
                  <a:rPr lang="en-US" sz="2000" dirty="0" err="1"/>
                  <a:t>eines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/>
                  <a:t>Simulation </a:t>
                </a:r>
                <a:r>
                  <a:rPr lang="en-US" sz="2000" dirty="0" err="1"/>
                  <a:t>einer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Binomialverteilung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mit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Wiederholungszahl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mit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diesem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sz="2000" dirty="0"/>
                  <a:t>: </a:t>
                </a:r>
                <a:r>
                  <a:rPr lang="en-US" sz="2000" dirty="0" err="1"/>
                  <a:t>liefert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eine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beobachtete</a:t>
                </a:r>
                <a:r>
                  <a:rPr lang="en-US" sz="2000" dirty="0"/>
                  <a:t> relative </a:t>
                </a:r>
                <a:r>
                  <a:rPr lang="en-US" sz="2000" dirty="0" err="1"/>
                  <a:t>Häufigkeit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000" dirty="0" smtClean="0"/>
                  <a:t> Berechnung </a:t>
                </a:r>
                <a:r>
                  <a:rPr lang="en-US" sz="2000" dirty="0"/>
                  <a:t>des </a:t>
                </a:r>
                <a:r>
                  <a:rPr lang="en-US" sz="2000" dirty="0" err="1"/>
                  <a:t>Konfidenzintevalls</a:t>
                </a:r>
                <a:r>
                  <a:rPr lang="en-US" sz="2000" dirty="0"/>
                  <a:t> </a:t>
                </a:r>
                <a:r>
                  <a:rPr lang="en-US" sz="2000" dirty="0" err="1"/>
                  <a:t>zu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000" dirty="0" smtClean="0"/>
                  <a:t> Einfärbung </a:t>
                </a:r>
                <a:r>
                  <a:rPr lang="en-US" sz="2000" dirty="0" err="1"/>
                  <a:t>grün</a:t>
                </a:r>
                <a:r>
                  <a:rPr lang="en-US" sz="2000" dirty="0"/>
                  <a:t>, falls das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aus</a:t>
                </a:r>
                <a:r>
                  <a:rPr lang="en-US" sz="2000" dirty="0"/>
                  <a:t> 2. </a:t>
                </a:r>
                <a:r>
                  <a:rPr lang="en-US" sz="2000" dirty="0" err="1"/>
                  <a:t>darin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enthalten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ist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sonst</a:t>
                </a:r>
                <a:r>
                  <a:rPr lang="en-US" sz="2000" dirty="0"/>
                  <a:t> rot.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000" dirty="0" err="1"/>
                  <a:t>Wiederholung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dieser</a:t>
                </a:r>
                <a:r>
                  <a:rPr lang="en-US" sz="2000" dirty="0"/>
                  <a:t> Simulation </a:t>
                </a: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 100</m:t>
                    </m:r>
                  </m:oMath>
                </a14:m>
                <a:r>
                  <a:rPr lang="en-US" sz="2000" dirty="0"/>
                  <a:t> mal</a:t>
                </a:r>
              </a:p>
              <a:p>
                <a:pPr marL="457200" indent="-457200">
                  <a:buFont typeface="+mj-lt"/>
                  <a:buAutoNum type="arabicPeriod"/>
                </a:pPr>
                <a:endParaRPr lang="en-US" dirty="0"/>
              </a:p>
            </p:txBody>
          </p:sp>
        </mc:Choice>
        <mc:Fallback>
          <p:sp>
            <p:nvSpPr>
              <p:cNvPr id="7" name="Inhaltsplatzhalt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63888" y="1124744"/>
                <a:ext cx="5184576" cy="5400600"/>
              </a:xfrm>
              <a:blipFill>
                <a:blip r:embed="rId3"/>
                <a:stretch>
                  <a:fillRect l="-1059" t="-146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platzhalter 9"/>
          <p:cNvSpPr>
            <a:spLocks noGrp="1"/>
          </p:cNvSpPr>
          <p:nvPr>
            <p:ph type="body" sz="quarter" idx="4294967295"/>
          </p:nvPr>
        </p:nvSpPr>
        <p:spPr>
          <a:xfrm>
            <a:off x="3707904" y="91512"/>
            <a:ext cx="5300492" cy="144016"/>
          </a:xfrm>
        </p:spPr>
        <p:txBody>
          <a:bodyPr/>
          <a:lstStyle>
            <a:lvl1pPr marL="0" indent="0" algn="r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Fortbildungsbaustein 3| Genauigkeit von Simulationen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057058" y="6093296"/>
            <a:ext cx="48485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Ähnlich zu: 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Biehler, R., Hofmann, T., </a:t>
            </a:r>
            <a:r>
              <a:rPr lang="de-DE" sz="1200" dirty="0" err="1" smtClean="0">
                <a:latin typeface="Times New Roman" charset="0"/>
                <a:ea typeface="ＭＳ Ｐゴシック" charset="0"/>
                <a:cs typeface="ＭＳ Ｐゴシック" charset="0"/>
              </a:rPr>
              <a:t>Maxara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, C., &amp; </a:t>
            </a:r>
            <a:r>
              <a:rPr lang="de-DE" sz="1200" dirty="0" err="1" smtClean="0">
                <a:latin typeface="Times New Roman" charset="0"/>
                <a:ea typeface="ＭＳ Ｐゴシック" charset="0"/>
                <a:cs typeface="ＭＳ Ｐゴシック" charset="0"/>
              </a:rPr>
              <a:t>Prömmel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, A. (2011). </a:t>
            </a:r>
          </a:p>
          <a:p>
            <a:pPr eaLnBrk="1" hangingPunct="1"/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Daten und Zufall mit </a:t>
            </a:r>
            <a:r>
              <a:rPr lang="de-DE" sz="1200" dirty="0" err="1" smtClean="0">
                <a:latin typeface="Times New Roman" charset="0"/>
                <a:ea typeface="ＭＳ Ｐゴシック" charset="0"/>
                <a:cs typeface="ＭＳ Ｐゴシック" charset="0"/>
              </a:rPr>
              <a:t>Fathom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. Unterrichtsmaterialien. </a:t>
            </a:r>
          </a:p>
          <a:p>
            <a:pPr eaLnBrk="1" hangingPunct="1"/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Braunschweig: Schroedel. S. 149</a:t>
            </a:r>
          </a:p>
          <a:p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124744"/>
            <a:ext cx="3456384" cy="520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52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400" dirty="0"/>
              <a:t>Die Faustregeln wurden an Zahlenbeispielen durch Simulation gewonnen/bestätigt.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400" dirty="0"/>
              <a:t>Welche theoretische Fundierung ist durch Anwendung der Binomialverteilung </a:t>
            </a:r>
            <a:r>
              <a:rPr lang="de-DE" sz="2400" dirty="0" smtClean="0"/>
              <a:t>möglich (die evtl</a:t>
            </a:r>
            <a:r>
              <a:rPr lang="de-DE" sz="2400" dirty="0"/>
              <a:t>. </a:t>
            </a:r>
            <a:r>
              <a:rPr lang="de-DE" sz="2400" dirty="0" smtClean="0"/>
              <a:t>später auch </a:t>
            </a:r>
            <a:r>
              <a:rPr lang="de-DE" sz="2400" dirty="0"/>
              <a:t>im Unterricht </a:t>
            </a:r>
            <a:r>
              <a:rPr lang="de-DE" sz="2400" dirty="0" smtClean="0"/>
              <a:t>thematisiert werden kann)?</a:t>
            </a:r>
            <a:endParaRPr lang="de-DE" sz="2400" dirty="0"/>
          </a:p>
          <a:p>
            <a:endParaRPr lang="de-DE" sz="3200" dirty="0"/>
          </a:p>
          <a:p>
            <a:pPr marL="800100" lvl="1" indent="-342900">
              <a:buFont typeface="+mj-lt"/>
              <a:buAutoNum type="arabicPeriod"/>
            </a:pPr>
            <a:r>
              <a:rPr lang="de-DE" sz="2400" dirty="0" smtClean="0"/>
              <a:t>95 %-</a:t>
            </a:r>
            <a:r>
              <a:rPr lang="de-DE" sz="2400" dirty="0"/>
              <a:t>Prognoseintervalle: relativ einfach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sz="2400" dirty="0" smtClean="0"/>
              <a:t>95 %-</a:t>
            </a:r>
            <a:r>
              <a:rPr lang="de-DE" sz="2400" dirty="0"/>
              <a:t>Schätzbereiche/Konfidenzintervalle: schwierig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Theoretische Fundierung</a:t>
            </a:r>
          </a:p>
        </p:txBody>
      </p:sp>
    </p:spTree>
    <p:extLst>
      <p:ext uri="{BB962C8B-B14F-4D97-AF65-F5344CB8AC3E}">
        <p14:creationId xmlns:p14="http://schemas.microsoft.com/office/powerpoint/2010/main" val="304265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Realistischere Simulation eines „Statistikbüros“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Inhaltsplatzhalter 6"/>
              <p:cNvSpPr>
                <a:spLocks noGrp="1"/>
              </p:cNvSpPr>
              <p:nvPr>
                <p:ph idx="1"/>
              </p:nvPr>
            </p:nvSpPr>
            <p:spPr>
              <a:xfrm>
                <a:off x="3563888" y="1124744"/>
                <a:ext cx="5444508" cy="5400600"/>
              </a:xfrm>
            </p:spPr>
            <p:txBody>
              <a:bodyPr/>
              <a:lstStyle/>
              <a:p>
                <a:pPr marL="0" lvl="0" indent="0">
                  <a:buNone/>
                </a:pPr>
                <a:r>
                  <a:rPr lang="en-US" sz="2000" u="sng" dirty="0">
                    <a:solidFill>
                      <a:prstClr val="black"/>
                    </a:solidFill>
                  </a:rPr>
                  <a:t>Erläuterung:</a:t>
                </a:r>
              </a:p>
              <a:p>
                <a:pPr marL="342900" lvl="0" indent="-342900">
                  <a:buFont typeface="Wingdings" panose="05000000000000000000" pitchFamily="2" charset="2"/>
                  <a:buChar char="§"/>
                </a:pPr>
                <a:r>
                  <a:rPr lang="de-DE" sz="2000" dirty="0">
                    <a:solidFill>
                      <a:prstClr val="black"/>
                    </a:solidFill>
                  </a:rPr>
                  <a:t>Selbe Graphik wie eben, aber </a:t>
                </a:r>
                <a:r>
                  <a:rPr lang="de-DE" sz="2000" b="1" dirty="0">
                    <a:solidFill>
                      <a:prstClr val="black"/>
                    </a:solidFill>
                  </a:rPr>
                  <a:t>jede Linie</a:t>
                </a:r>
                <a:r>
                  <a:rPr lang="de-DE" sz="2000" dirty="0">
                    <a:solidFill>
                      <a:prstClr val="black"/>
                    </a:solidFill>
                  </a:rPr>
                  <a:t> gehört zu einem </a:t>
                </a:r>
                <a:r>
                  <a:rPr lang="de-DE" sz="2000" b="1" dirty="0">
                    <a:solidFill>
                      <a:prstClr val="black"/>
                    </a:solidFill>
                  </a:rPr>
                  <a:t>anderen</a:t>
                </a:r>
                <a:r>
                  <a:rPr lang="de-DE" sz="2000" dirty="0">
                    <a:solidFill>
                      <a:prstClr val="black"/>
                    </a:solidFill>
                  </a:rPr>
                  <a:t> zufällig gewählten </a:t>
                </a:r>
                <a14:m>
                  <m:oMath xmlns:m="http://schemas.openxmlformats.org/officeDocument/2006/math">
                    <m:r>
                      <a:rPr lang="de-DE" sz="20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𝒑</m:t>
                    </m:r>
                  </m:oMath>
                </a14:m>
                <a:r>
                  <a:rPr lang="de-DE" sz="2000" dirty="0">
                    <a:solidFill>
                      <a:prstClr val="black"/>
                    </a:solidFill>
                  </a:rPr>
                  <a:t>.</a:t>
                </a:r>
                <a:endParaRPr lang="en-US" sz="2000" dirty="0">
                  <a:solidFill>
                    <a:prstClr val="black"/>
                  </a:solidFill>
                </a:endParaRPr>
              </a:p>
              <a:p>
                <a:pPr marL="342900" lvl="0" indent="-342900">
                  <a:buFont typeface="Wingdings" panose="05000000000000000000" pitchFamily="2" charset="2"/>
                  <a:buChar char="§"/>
                </a:pPr>
                <a:r>
                  <a:rPr lang="de-DE" sz="2000" dirty="0">
                    <a:solidFill>
                      <a:prstClr val="black"/>
                    </a:solidFill>
                  </a:rPr>
                  <a:t>Die Farbe der Striche gibt an, ob das </a:t>
                </a:r>
                <a14:m>
                  <m:oMath xmlns:m="http://schemas.openxmlformats.org/officeDocument/2006/math">
                    <m:r>
                      <a:rPr lang="de-DE" sz="2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>
                    <a:solidFill>
                      <a:prstClr val="black"/>
                    </a:solidFill>
                  </a:rPr>
                  <a:t> im Konfidenzintervall liegt (grün=ja, rot=nein).</a:t>
                </a:r>
              </a:p>
              <a:p>
                <a:pPr marL="342900" lvl="0" indent="-342900">
                  <a:buFont typeface="Wingdings" panose="05000000000000000000" pitchFamily="2" charset="2"/>
                  <a:buChar char="§"/>
                </a:pPr>
                <a:r>
                  <a:rPr lang="de-DE" sz="2000" dirty="0">
                    <a:solidFill>
                      <a:prstClr val="black"/>
                    </a:solidFill>
                  </a:rPr>
                  <a:t>Bei einem roten Strich kann nicht gesagt werden, ob </a:t>
                </a:r>
                <a14:m>
                  <m:oMath xmlns:m="http://schemas.openxmlformats.org/officeDocument/2006/math">
                    <m:r>
                      <a:rPr lang="de-DE" sz="2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de-DE" sz="2000" dirty="0">
                    <a:solidFill>
                      <a:prstClr val="black"/>
                    </a:solidFill>
                  </a:rPr>
                  <a:t> rechts oder links neben dem Konfidenzintervall liegt. </a:t>
                </a:r>
              </a:p>
              <a:p>
                <a:pPr marL="342900" lvl="0" indent="-342900">
                  <a:buFont typeface="Wingdings" panose="05000000000000000000" pitchFamily="2" charset="2"/>
                  <a:buChar char="§"/>
                </a:pPr>
                <a:r>
                  <a:rPr lang="de-DE" sz="2000" dirty="0">
                    <a:solidFill>
                      <a:prstClr val="black"/>
                    </a:solidFill>
                  </a:rPr>
                  <a:t>In diesem Fall sind 94 von 100 Strichen grün, passt zur </a:t>
                </a:r>
                <a:r>
                  <a:rPr lang="de-DE" sz="2000" dirty="0" smtClean="0">
                    <a:solidFill>
                      <a:prstClr val="black"/>
                    </a:solidFill>
                  </a:rPr>
                  <a:t>95 %- </a:t>
                </a:r>
                <a:r>
                  <a:rPr lang="de-DE" sz="2000" dirty="0">
                    <a:solidFill>
                      <a:prstClr val="black"/>
                    </a:solidFill>
                  </a:rPr>
                  <a:t>KI.</a:t>
                </a:r>
              </a:p>
              <a:p>
                <a:pPr marL="342900" lvl="0" indent="-342900">
                  <a:buFont typeface="Wingdings" panose="05000000000000000000" pitchFamily="2" charset="2"/>
                  <a:buChar char="§"/>
                </a:pPr>
                <a:r>
                  <a:rPr lang="de-DE" sz="2000" dirty="0">
                    <a:solidFill>
                      <a:prstClr val="black"/>
                    </a:solidFill>
                  </a:rPr>
                  <a:t>Das Statistikbüro muss davon ausgehen, dass nur </a:t>
                </a:r>
                <a:r>
                  <a:rPr lang="de-DE" sz="2000" dirty="0" smtClean="0">
                    <a:solidFill>
                      <a:prstClr val="black"/>
                    </a:solidFill>
                  </a:rPr>
                  <a:t>95 % </a:t>
                </a:r>
                <a:r>
                  <a:rPr lang="de-DE" sz="2000" dirty="0">
                    <a:solidFill>
                      <a:prstClr val="black"/>
                    </a:solidFill>
                  </a:rPr>
                  <a:t>seiner Berechnungen korrekt sind.</a:t>
                </a:r>
              </a:p>
              <a:p>
                <a:pPr marL="457200" indent="-457200">
                  <a:buFont typeface="+mj-lt"/>
                  <a:buAutoNum type="arabicPeriod"/>
                </a:pPr>
                <a:endParaRPr lang="en-US" dirty="0"/>
              </a:p>
            </p:txBody>
          </p:sp>
        </mc:Choice>
        <mc:Fallback xmlns="">
          <p:sp>
            <p:nvSpPr>
              <p:cNvPr id="7" name="Inhaltsplatzhalt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63888" y="1124744"/>
                <a:ext cx="5444508" cy="5400600"/>
              </a:xfrm>
              <a:blipFill rotWithShape="0">
                <a:blip r:embed="rId3"/>
                <a:stretch>
                  <a:fillRect l="-896" t="-1469" r="-112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124744"/>
            <a:ext cx="3456384" cy="520111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057058" y="6093296"/>
            <a:ext cx="48485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Ähnlich zu: 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Biehler, R., Hofmann, T., </a:t>
            </a:r>
            <a:r>
              <a:rPr lang="de-DE" sz="1200" dirty="0" err="1" smtClean="0">
                <a:latin typeface="Times New Roman" charset="0"/>
                <a:ea typeface="ＭＳ Ｐゴシック" charset="0"/>
                <a:cs typeface="ＭＳ Ｐゴシック" charset="0"/>
              </a:rPr>
              <a:t>Maxara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, C., &amp; </a:t>
            </a:r>
            <a:r>
              <a:rPr lang="de-DE" sz="1200" dirty="0" err="1" smtClean="0">
                <a:latin typeface="Times New Roman" charset="0"/>
                <a:ea typeface="ＭＳ Ｐゴシック" charset="0"/>
                <a:cs typeface="ＭＳ Ｐゴシック" charset="0"/>
              </a:rPr>
              <a:t>Prömmel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, A. (2011). </a:t>
            </a:r>
          </a:p>
          <a:p>
            <a:pPr eaLnBrk="1" hangingPunct="1"/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Daten und Zufall mit </a:t>
            </a:r>
            <a:r>
              <a:rPr lang="de-DE" sz="1200" dirty="0" err="1" smtClean="0">
                <a:latin typeface="Times New Roman" charset="0"/>
                <a:ea typeface="ＭＳ Ｐゴシック" charset="0"/>
                <a:cs typeface="ＭＳ Ｐゴシック" charset="0"/>
              </a:rPr>
              <a:t>Fathom</a:t>
            </a:r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. Unterrichtsmaterialien. </a:t>
            </a:r>
          </a:p>
          <a:p>
            <a:pPr eaLnBrk="1" hangingPunct="1"/>
            <a:r>
              <a:rPr lang="de-DE" sz="1200" dirty="0" smtClean="0">
                <a:latin typeface="Times New Roman" charset="0"/>
                <a:ea typeface="ＭＳ Ｐゴシック" charset="0"/>
                <a:cs typeface="ＭＳ Ｐゴシック" charset="0"/>
              </a:rPr>
              <a:t>Braunschweig: Schroedel. S. 149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83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Inhaltsplatzhalter 4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de-DE" sz="2300" b="1" dirty="0" smtClean="0"/>
                  <a:t>Hypothesentesten könnte sich unmittelbar an Konfidenzintervalle anschließen:</a:t>
                </a:r>
              </a:p>
              <a:p>
                <a:pPr marL="0" indent="0">
                  <a:buNone/>
                </a:pPr>
                <a:r>
                  <a:rPr lang="de-DE" sz="2300" dirty="0"/>
                  <a:t>Ein 2-seitiger Signifikanztest zu </a:t>
                </a:r>
                <a14:m>
                  <m:oMath xmlns:m="http://schemas.openxmlformats.org/officeDocument/2006/math">
                    <m:r>
                      <a:rPr lang="de-DE" sz="2300" i="1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30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de-DE" sz="23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30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3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de-DE" sz="2300" i="1" baseline="-2500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300" dirty="0"/>
                  <a:t>auf dem </a:t>
                </a:r>
                <a:r>
                  <a:rPr lang="de-DE" sz="2300" dirty="0" smtClean="0"/>
                  <a:t>5 %-</a:t>
                </a:r>
                <a:r>
                  <a:rPr lang="de-DE" sz="2300" dirty="0"/>
                  <a:t>Niveau ist einfach: </a:t>
                </a:r>
                <a:r>
                  <a:rPr lang="de-DE" sz="2300" dirty="0" smtClean="0"/>
                  <a:t/>
                </a:r>
                <a:br>
                  <a:rPr lang="de-DE" sz="2300" dirty="0" smtClean="0"/>
                </a:br>
                <a:r>
                  <a:rPr lang="de-DE" sz="2300" dirty="0" smtClean="0"/>
                  <a:t>Verwirf die </a:t>
                </a:r>
                <a:r>
                  <a:rPr lang="de-DE" sz="2300" dirty="0"/>
                  <a:t>Nullhypothese </a:t>
                </a:r>
                <a14:m>
                  <m:oMath xmlns:m="http://schemas.openxmlformats.org/officeDocument/2006/math">
                    <m:r>
                      <a:rPr lang="de-DE" sz="2300" i="1" dirty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3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de-DE" sz="23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300" i="1" dirty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3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2300" dirty="0" smtClean="0"/>
                  <a:t>, wenn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3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300" i="1" dirty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3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2300" baseline="-25000" dirty="0"/>
                  <a:t> </a:t>
                </a:r>
                <a:r>
                  <a:rPr lang="de-DE" sz="2300" dirty="0"/>
                  <a:t>nicht im </a:t>
                </a:r>
                <a:r>
                  <a:rPr lang="de-DE" sz="2300" dirty="0" smtClean="0"/>
                  <a:t>95 %-</a:t>
                </a:r>
                <a:r>
                  <a:rPr lang="de-DE" sz="2300" dirty="0"/>
                  <a:t>KI zur beobachteten </a:t>
                </a:r>
                <a:r>
                  <a:rPr lang="de-DE" sz="2300" dirty="0" smtClean="0"/>
                  <a:t>relative Häufigkeit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3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3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3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300" dirty="0" smtClean="0"/>
                  <a:t> </a:t>
                </a:r>
                <a:r>
                  <a:rPr lang="de-DE" sz="2300" dirty="0"/>
                  <a:t>liegt</a:t>
                </a:r>
                <a:r>
                  <a:rPr lang="de-DE" sz="2300" dirty="0" smtClean="0"/>
                  <a:t>!</a:t>
                </a:r>
              </a:p>
              <a:p>
                <a:pPr marL="0" indent="0">
                  <a:buNone/>
                </a:pPr>
                <a:endParaRPr lang="de-DE" sz="2300" dirty="0"/>
              </a:p>
              <a:p>
                <a:pPr marL="0" indent="0">
                  <a:buNone/>
                </a:pPr>
                <a:r>
                  <a:rPr lang="de-DE" sz="2300" b="1" dirty="0"/>
                  <a:t>Konfidenzintervalle könnte sich ans </a:t>
                </a:r>
                <a:r>
                  <a:rPr lang="de-DE" sz="2300" b="1" dirty="0" smtClean="0"/>
                  <a:t>Hypothesentesten </a:t>
                </a:r>
                <a:r>
                  <a:rPr lang="de-DE" sz="2300" b="1" dirty="0"/>
                  <a:t>anschließen:</a:t>
                </a:r>
              </a:p>
              <a:p>
                <a:pPr marL="0" indent="0">
                  <a:buNone/>
                </a:pPr>
                <a:r>
                  <a:rPr lang="de-DE" sz="2300" dirty="0"/>
                  <a:t>Alternative Interpretation von 95 %- </a:t>
                </a:r>
                <a:r>
                  <a:rPr lang="de-DE" sz="2300" dirty="0" smtClean="0"/>
                  <a:t>KI:</a:t>
                </a:r>
                <a:br>
                  <a:rPr lang="de-DE" sz="2300" dirty="0" smtClean="0"/>
                </a:br>
                <a:r>
                  <a:rPr lang="de-DE" sz="2300" dirty="0" smtClean="0"/>
                  <a:t>Sie </a:t>
                </a:r>
                <a:r>
                  <a:rPr lang="de-DE" sz="2300" dirty="0"/>
                  <a:t>enthalten zur Beobachtung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3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23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de-DE" sz="2300" baseline="-25000" dirty="0"/>
                  <a:t> </a:t>
                </a:r>
                <a:r>
                  <a:rPr lang="de-DE" sz="2300" dirty="0"/>
                  <a:t>alle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3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300" i="1" dirty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3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2300" dirty="0"/>
                  <a:t>, zu denen ein </a:t>
                </a:r>
                <a:r>
                  <a:rPr lang="de-DE" sz="2300" dirty="0" smtClean="0"/>
                  <a:t>zweiseitiger Signifikanztest </a:t>
                </a:r>
                <a:r>
                  <a:rPr lang="de-DE" sz="2300" dirty="0"/>
                  <a:t>(</a:t>
                </a:r>
                <a:r>
                  <a:rPr lang="de-DE" sz="2300" dirty="0" smtClean="0"/>
                  <a:t>5 %) </a:t>
                </a:r>
                <a:r>
                  <a:rPr lang="de-DE" sz="2300" dirty="0"/>
                  <a:t>zur Nullhypothese </a:t>
                </a:r>
                <a14:m>
                  <m:oMath xmlns:m="http://schemas.openxmlformats.org/officeDocument/2006/math">
                    <m:r>
                      <a:rPr lang="de-DE" sz="2300" i="1" dirty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300" i="1" dirty="0">
                        <a:latin typeface="Cambria Math" panose="02040503050406030204" pitchFamily="18" charset="0"/>
                      </a:rPr>
                      <m:t> = </m:t>
                    </m:r>
                    <m:sSub>
                      <m:sSubPr>
                        <m:ctrlPr>
                          <a:rPr lang="de-DE" sz="23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300" i="1" dirty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3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2300" dirty="0" smtClean="0"/>
                  <a:t> keine </a:t>
                </a:r>
                <a:r>
                  <a:rPr lang="de-DE" sz="2300" dirty="0"/>
                  <a:t>Verwerfung gebracht </a:t>
                </a:r>
                <a:r>
                  <a:rPr lang="de-DE" sz="2300" dirty="0" smtClean="0"/>
                  <a:t>hätte.</a:t>
                </a:r>
                <a:endParaRPr lang="de-DE" sz="2300" dirty="0"/>
              </a:p>
            </p:txBody>
          </p:sp>
        </mc:Choice>
        <mc:Fallback xmlns="">
          <p:sp>
            <p:nvSpPr>
              <p:cNvPr id="5" name="Inhaltsplatzhalt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085" t="-1695" r="-79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2800" dirty="0"/>
              <a:t>Hypothesentesten und Konfidenzintervalle: Beziehungen</a:t>
            </a:r>
          </a:p>
        </p:txBody>
      </p:sp>
    </p:spTree>
    <p:extLst>
      <p:ext uri="{BB962C8B-B14F-4D97-AF65-F5344CB8AC3E}">
        <p14:creationId xmlns:p14="http://schemas.microsoft.com/office/powerpoint/2010/main" val="399884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Biehler, R., Hofmann, T., </a:t>
            </a:r>
            <a:r>
              <a:rPr lang="de-DE" sz="1800" dirty="0" err="1">
                <a:latin typeface="Calibri" charset="0"/>
                <a:ea typeface="Calibri" charset="0"/>
                <a:cs typeface="Calibri" charset="0"/>
              </a:rPr>
              <a:t>Maxara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, C., &amp; </a:t>
            </a:r>
            <a:r>
              <a:rPr lang="de-DE" sz="1800" dirty="0" err="1">
                <a:latin typeface="Calibri" charset="0"/>
                <a:ea typeface="Calibri" charset="0"/>
                <a:cs typeface="Calibri" charset="0"/>
              </a:rPr>
              <a:t>Prömmel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, A. (2011). </a:t>
            </a:r>
            <a:r>
              <a:rPr lang="de-DE" sz="1800" dirty="0" smtClean="0">
                <a:latin typeface="Calibri" charset="0"/>
                <a:ea typeface="Calibri" charset="0"/>
                <a:cs typeface="Calibri" charset="0"/>
              </a:rPr>
              <a:t>Daten 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und Zufall mit </a:t>
            </a:r>
            <a:r>
              <a:rPr lang="de-DE" sz="1800" dirty="0" err="1">
                <a:latin typeface="Calibri" charset="0"/>
                <a:ea typeface="Calibri" charset="0"/>
                <a:cs typeface="Calibri" charset="0"/>
              </a:rPr>
              <a:t>Fathom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. Unterrichtsmaterialien. </a:t>
            </a:r>
            <a:r>
              <a:rPr lang="de-DE" sz="1800" dirty="0" smtClean="0">
                <a:latin typeface="Calibri" charset="0"/>
                <a:ea typeface="Calibri" charset="0"/>
                <a:cs typeface="Calibri" charset="0"/>
              </a:rPr>
              <a:t>Braunschweig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: Schroedel</a:t>
            </a:r>
            <a:r>
              <a:rPr lang="de-DE" sz="1800" dirty="0" smtClean="0">
                <a:latin typeface="Calibri" charset="0"/>
                <a:ea typeface="Calibri" charset="0"/>
                <a:cs typeface="Calibri" charset="0"/>
              </a:rPr>
              <a:t>.</a:t>
            </a:r>
          </a:p>
          <a:p>
            <a:r>
              <a:rPr lang="de-DE" sz="1800" dirty="0" err="1">
                <a:latin typeface="Calibri" charset="0"/>
                <a:ea typeface="Calibri" charset="0"/>
                <a:cs typeface="Calibri" charset="0"/>
              </a:rPr>
              <a:t>Lergenmüller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, A., Schmidt, G., Krüger, K., Biehler, R., &amp; </a:t>
            </a:r>
            <a:r>
              <a:rPr lang="de-DE" sz="1800" dirty="0" err="1">
                <a:latin typeface="Calibri" charset="0"/>
                <a:ea typeface="Calibri" charset="0"/>
                <a:cs typeface="Calibri" charset="0"/>
              </a:rPr>
              <a:t>Vehling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, R. (2012). Mathematik Neue Wege </a:t>
            </a:r>
            <a:r>
              <a:rPr lang="de-DE" sz="1800" dirty="0" smtClean="0">
                <a:latin typeface="Calibri" charset="0"/>
                <a:ea typeface="Calibri" charset="0"/>
                <a:cs typeface="Calibri" charset="0"/>
              </a:rPr>
              <a:t>– </a:t>
            </a:r>
            <a:r>
              <a:rPr lang="de-DE" sz="1800" dirty="0">
                <a:latin typeface="Calibri" charset="0"/>
                <a:ea typeface="Calibri" charset="0"/>
                <a:cs typeface="Calibri" charset="0"/>
              </a:rPr>
              <a:t>Stochastik. Braunschweig: Bildungshaus Schulbuchverlage. S. 152, </a:t>
            </a:r>
            <a:r>
              <a:rPr lang="de-DE" sz="1800" dirty="0" smtClean="0">
                <a:latin typeface="Calibri" charset="0"/>
                <a:ea typeface="Calibri" charset="0"/>
                <a:cs typeface="Calibri" charset="0"/>
              </a:rPr>
              <a:t>157</a:t>
            </a:r>
          </a:p>
          <a:p>
            <a:r>
              <a:rPr lang="en-US" sz="1800" dirty="0" err="1">
                <a:latin typeface="Calibri" charset="0"/>
                <a:ea typeface="Calibri" charset="0"/>
                <a:cs typeface="Calibri" charset="0"/>
              </a:rPr>
              <a:t>Neyman</a:t>
            </a:r>
            <a:r>
              <a:rPr lang="en-US" sz="1800" dirty="0">
                <a:latin typeface="Calibri" charset="0"/>
                <a:ea typeface="Calibri" charset="0"/>
                <a:cs typeface="Calibri" charset="0"/>
              </a:rPr>
              <a:t>, J. (1935). On the Problem of Confidence Intervals. The Annals of Mathematical Statistics, 6(3), </a:t>
            </a:r>
            <a:r>
              <a:rPr lang="en-US" sz="1800" dirty="0" smtClean="0">
                <a:latin typeface="Calibri" charset="0"/>
                <a:ea typeface="Calibri" charset="0"/>
                <a:cs typeface="Calibri" charset="0"/>
              </a:rPr>
              <a:t>111–116</a:t>
            </a:r>
            <a:r>
              <a:rPr lang="en-US" sz="1800" dirty="0">
                <a:latin typeface="Calibri" charset="0"/>
                <a:ea typeface="Calibri" charset="0"/>
                <a:cs typeface="Calibri" charset="0"/>
              </a:rPr>
              <a:t>.</a:t>
            </a:r>
          </a:p>
          <a:p>
            <a:endParaRPr lang="de-DE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Quellenverzeichnis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158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el 3"/>
              <p:cNvSpPr>
                <a:spLocks noGrp="1"/>
              </p:cNvSpPr>
              <p:nvPr>
                <p:ph type="title"/>
              </p:nvPr>
            </p:nvSpPr>
            <p:spPr>
              <a:xfrm>
                <a:off x="323528" y="2708920"/>
                <a:ext cx="8424936" cy="490861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de-DE" dirty="0" smtClean="0"/>
                  <a:t>Ende: </a:t>
                </a:r>
                <a:br>
                  <a:rPr lang="de-DE" dirty="0" smtClean="0"/>
                </a:br>
                <a:r>
                  <a:rPr lang="de-DE" dirty="0" smtClean="0"/>
                  <a:t>Fundierung</a:t>
                </a:r>
                <a:r>
                  <a:rPr lang="en-US" dirty="0" smtClean="0"/>
                  <a:t> </a:t>
                </a:r>
                <a:r>
                  <a:rPr lang="en-US" dirty="0"/>
                  <a:t>des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bg-BG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b="0" i="1">
                                <a:latin typeface="Cambria Math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/>
                  <a:t> -</a:t>
                </a:r>
                <a:r>
                  <a:rPr lang="en-US" dirty="0" err="1"/>
                  <a:t>Gesetzes</a:t>
                </a:r>
                <a:endParaRPr lang="de-DE" dirty="0"/>
              </a:p>
            </p:txBody>
          </p:sp>
        </mc:Choice>
        <mc:Fallback xmlns="">
          <p:sp>
            <p:nvSpPr>
              <p:cNvPr id="6" name="Titel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23528" y="2708920"/>
                <a:ext cx="8424936" cy="490861"/>
              </a:xfrm>
              <a:blipFill rotWithShape="0">
                <a:blip r:embed="rId2"/>
                <a:stretch>
                  <a:fillRect t="-11111" b="-1456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968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auto">
          <a:xfrm>
            <a:off x="0" y="1268760"/>
            <a:ext cx="899592" cy="5589239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-1944724" y="1944236"/>
            <a:ext cx="10549172" cy="540061"/>
          </a:xfrm>
          <a:prstGeom prst="rect">
            <a:avLst/>
          </a:prstGeom>
          <a:solidFill>
            <a:srgbClr val="D6E4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charset="-128"/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Gliederung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Theoretische Fundierung: Genauigkeit von Simulationen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>
                <a:solidFill>
                  <a:srgbClr val="327A86"/>
                </a:solidFill>
              </a:rPr>
              <a:t>Prognoseintervalle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Konfidenzintervall </a:t>
            </a:r>
            <a:r>
              <a:rPr lang="de-DE" sz="2500" dirty="0" smtClean="0"/>
              <a:t>– </a:t>
            </a:r>
            <a:r>
              <a:rPr lang="de-DE" sz="2500" dirty="0"/>
              <a:t>Einführung</a:t>
            </a:r>
          </a:p>
          <a:p>
            <a:pPr marL="514350" indent="-514350">
              <a:buClr>
                <a:srgbClr val="327A86"/>
              </a:buClr>
              <a:buAutoNum type="arabicPeriod"/>
            </a:pPr>
            <a:r>
              <a:rPr lang="de-DE" sz="2500" dirty="0"/>
              <a:t>Konfidenzintervalle: Interpretation der Sicherheitswahrscheinlichkeit</a:t>
            </a:r>
          </a:p>
        </p:txBody>
      </p:sp>
    </p:spTree>
    <p:extLst>
      <p:ext uri="{BB962C8B-B14F-4D97-AF65-F5344CB8AC3E}">
        <p14:creationId xmlns:p14="http://schemas.microsoft.com/office/powerpoint/2010/main" val="206445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484784"/>
                <a:ext cx="8424936" cy="54006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de-DE" dirty="0" smtClean="0"/>
                  <a:t>Die Zufallsgröße X „Anzahl der Erfolge“ ist binomialverteilt. </a:t>
                </a:r>
              </a:p>
              <a:p>
                <a:pPr marL="0" indent="0">
                  <a:buNone/>
                </a:pPr>
                <a:r>
                  <a:rPr lang="de-DE" dirty="0" smtClean="0"/>
                  <a:t>Für die Zufallsgröße „</a:t>
                </a:r>
                <a:r>
                  <a:rPr lang="de-DE" b="1" u="sng" dirty="0" smtClean="0"/>
                  <a:t>relative Häufigkeit“</a:t>
                </a:r>
                <a:r>
                  <a:rPr lang="de-DE" dirty="0" smtClean="0"/>
                  <a:t> der Erfolge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num>
                      <m:den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de-DE" dirty="0" smtClean="0"/>
                  <a:t> gilt: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𝑉𝑎𝑟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000" dirty="0" smtClean="0"/>
                  <a:t> und </a:t>
                </a:r>
                <a14:m>
                  <m:oMath xmlns:m="http://schemas.openxmlformats.org/officeDocument/2006/math">
                    <m:r>
                      <a:rPr lang="de-DE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de-DE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</m:num>
                          <m:den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endParaRPr lang="de-DE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≤2,58</m:t>
                        </m:r>
                        <m:r>
                          <a:rPr lang="de-DE" sz="2000" i="1" dirty="0" smtClean="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d>
                                  <m:d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m:rPr>
                        <m:nor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2000"/>
                      <m:t>≈</m:t>
                    </m:r>
                    <m:r>
                      <m:rPr>
                        <m:nor/>
                      </m:rPr>
                      <a:rPr lang="de-DE" sz="2000" b="0" i="0" smtClean="0"/>
                      <m:t> 99%</m:t>
                    </m:r>
                  </m:oMath>
                </a14:m>
                <a:r>
                  <a:rPr lang="de-DE" sz="2000" dirty="0" smtClean="0"/>
                  <a:t> </a:t>
                </a:r>
                <a:br>
                  <a:rPr lang="de-DE" sz="2000" dirty="0" smtClean="0"/>
                </a:br>
                <a14:m>
                  <m:oMath xmlns:m="http://schemas.openxmlformats.org/officeDocument/2006/math">
                    <m:r>
                      <a:rPr lang="de-DE" sz="20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1,96</m:t>
                        </m:r>
                        <m:r>
                          <a:rPr lang="de-DE" sz="2000" i="1" dirty="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d>
                                  <m:d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m:rPr>
                        <m:nor/>
                      </m:rPr>
                      <a:rPr lang="de-DE" sz="20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2000"/>
                      <m:t>≈ 9</m:t>
                    </m:r>
                    <m:r>
                      <m:rPr>
                        <m:nor/>
                      </m:rPr>
                      <a:rPr lang="de-DE" sz="2000" b="0" i="0" smtClean="0"/>
                      <m:t>5</m:t>
                    </m:r>
                    <m:r>
                      <m:rPr>
                        <m:nor/>
                      </m:rPr>
                      <a:rPr lang="de-DE" sz="2000"/>
                      <m:t>%</m:t>
                    </m:r>
                  </m:oMath>
                </a14:m>
                <a:r>
                  <a:rPr lang="de-DE" sz="2000" dirty="0" smtClean="0"/>
                  <a:t> </a:t>
                </a:r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>
                  <a:buNone/>
                </a:pPr>
                <a:r>
                  <a:rPr lang="de-DE" dirty="0" smtClean="0"/>
                  <a:t>Die Abschätzung der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</a:t>
                </a:r>
                <a:r>
                  <a:rPr lang="de-DE" dirty="0" smtClean="0"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-Umgebung folgen aus der Normalapproximation der Binomialverteilung.</a:t>
                </a:r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484784"/>
                <a:ext cx="8424936" cy="5400600"/>
              </a:xfrm>
              <a:blipFill rotWithShape="0">
                <a:blip r:embed="rId3"/>
                <a:stretch>
                  <a:fillRect l="-796" t="-146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2800" dirty="0" smtClean="0"/>
              <a:t>95 %-Prognoseintervalle:</a:t>
            </a:r>
            <a:br>
              <a:rPr lang="de-DE" sz="2800" dirty="0" smtClean="0"/>
            </a:br>
            <a:r>
              <a:rPr lang="de-DE" sz="2800" dirty="0" smtClean="0"/>
              <a:t>Binomialverteilung</a:t>
            </a:r>
            <a:r>
              <a:rPr lang="de-DE" sz="2800" dirty="0"/>
              <a:t>, Sigma-Regel, Normalapproximation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hteck 3"/>
              <p:cNvSpPr/>
              <p:nvPr/>
            </p:nvSpPr>
            <p:spPr bwMode="auto">
              <a:xfrm>
                <a:off x="5314523" y="3356992"/>
                <a:ext cx="3457500" cy="1296144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2000" b="0" i="0" u="sng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Achtung: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de-DE" sz="2000" dirty="0" smtClean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Es handelt sich hier im die </a:t>
                </a:r>
                <a:r>
                  <a:rPr lang="de-DE" sz="2000" b="1" u="sng" dirty="0" smtClean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Anteile</a:t>
                </a:r>
                <a:r>
                  <a:rPr lang="de-DE" sz="2000" dirty="0" smtClean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, deshalb wird bei den Formeln immer durch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2000" dirty="0" smtClean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geteilt. 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14523" y="3356992"/>
                <a:ext cx="3457500" cy="1296144"/>
              </a:xfrm>
              <a:prstGeom prst="rect">
                <a:avLst/>
              </a:prstGeom>
              <a:blipFill>
                <a:blip r:embed="rId4"/>
                <a:stretch>
                  <a:fillRect l="-1757" t="-2336" r="-2109" b="-9346"/>
                </a:stretch>
              </a:blip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367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sz="2000" dirty="0" smtClean="0"/>
                  <a:t>Da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de-DE" sz="2000" dirty="0" smtClean="0"/>
                  <a:t> gilt: </a:t>
                </a:r>
                <a14:m>
                  <m:oMath xmlns:m="http://schemas.openxmlformats.org/officeDocument/2006/math">
                    <m:r>
                      <a:rPr lang="de-DE" sz="2000" i="1">
                        <a:latin typeface="Cambria Math" panose="02040503050406030204" pitchFamily="18" charset="0"/>
                      </a:rPr>
                      <m:t>1,96</m:t>
                    </m:r>
                    <m:r>
                      <a:rPr lang="de-DE" sz="2000" i="1" dirty="0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</m:e>
                    </m:rad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≤1</m:t>
                    </m:r>
                    <m:r>
                      <a:rPr lang="de-DE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000" b="0" i="0" dirty="0" smtClean="0">
                    <a:latin typeface="+mj-lt"/>
                  </a:rPr>
                  <a:t>für</a:t>
                </a:r>
                <a14:m>
                  <m:oMath xmlns:m="http://schemas.openxmlformats.org/officeDocument/2006/math">
                    <m:r>
                      <a:rPr lang="de-DE" sz="2000" b="0" i="0" smtClean="0">
                        <a:latin typeface="Cambria Math" panose="02040503050406030204" pitchFamily="18" charset="0"/>
                      </a:rPr>
                      <m:t> 0≤</m:t>
                    </m:r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</a:rPr>
                      <m:t>p</m:t>
                    </m:r>
                    <m:r>
                      <a:rPr lang="de-DE" sz="2000" b="0" i="0" smtClean="0"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endParaRPr lang="de-DE" sz="2000" dirty="0" smtClean="0"/>
              </a:p>
              <a:p>
                <a:pPr marL="0" indent="0">
                  <a:buNone/>
                </a:pPr>
                <a:r>
                  <a:rPr lang="de-DE" sz="2000" dirty="0" smtClean="0"/>
                  <a:t>Somit ist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d>
                    <m:r>
                      <a:rPr lang="de-DE" sz="2000" i="1">
                        <a:latin typeface="Cambria Math" panose="02040503050406030204" pitchFamily="18" charset="0"/>
                      </a:rPr>
                      <m:t>≤1,96</m:t>
                    </m:r>
                    <m:r>
                      <a:rPr lang="de-DE" sz="2000" i="1" dirty="0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</m:num>
                          <m:den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de-DE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de-DE" sz="2000" dirty="0" smtClean="0"/>
                  <a:t>.  </a:t>
                </a:r>
                <a:br>
                  <a:rPr lang="de-DE" sz="2000" dirty="0" smtClean="0"/>
                </a:br>
                <a:r>
                  <a:rPr lang="de-DE" sz="2000" dirty="0" smtClean="0"/>
                  <a:t>Diese Abschätzung vergrößert also das Intervall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d>
                  </m:oMath>
                </a14:m>
                <a:r>
                  <a:rPr lang="de-DE" sz="2000" dirty="0" smtClean="0"/>
                  <a:t>. </a:t>
                </a:r>
                <a:br>
                  <a:rPr lang="de-DE" sz="2000" dirty="0" smtClean="0"/>
                </a:br>
                <a:r>
                  <a:rPr lang="de-DE" sz="2000" dirty="0" smtClean="0"/>
                  <a:t>Deshalb gilt: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e-DE" sz="2000"/>
                        <m:t>95</m:t>
                      </m:r>
                      <m:r>
                        <m:rPr>
                          <m:nor/>
                        </m:rPr>
                        <a:rPr lang="de-DE" sz="2000" b="0" i="0" smtClean="0"/>
                        <m:t> </m:t>
                      </m:r>
                      <m:r>
                        <m:rPr>
                          <m:nor/>
                        </m:rPr>
                        <a:rPr lang="de-DE" sz="2000"/>
                        <m:t>%</m:t>
                      </m:r>
                      <m:r>
                        <m:rPr>
                          <m:nor/>
                        </m:rPr>
                        <a:rPr lang="de-DE" sz="2000" b="0" i="0" smtClean="0"/>
                        <m:t> </m:t>
                      </m:r>
                      <m:r>
                        <m:rPr>
                          <m:nor/>
                        </m:rPr>
                        <a:rPr lang="de-DE" sz="2000"/>
                        <m:t>≈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DE" sz="20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de-DE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d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≤1,96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∙</m:t>
                          </m:r>
                          <m:rad>
                            <m:radPr>
                              <m:degHide m:val="on"/>
                              <m:ctrlPr>
                                <a:rPr lang="de-DE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de-DE" sz="20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20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  <m:d>
                                    <m:dPr>
                                      <m:ctrlPr>
                                        <a:rPr lang="de-DE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2000" i="1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r>
                                        <a:rPr lang="de-DE" sz="2000" i="1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de-DE" sz="20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</m:e>
                          </m:rad>
                        </m:e>
                      </m:d>
                      <m:r>
                        <a:rPr lang="de-DE" sz="2000" i="1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de-DE" sz="20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de-DE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d>
                          <m:r>
                            <a:rPr lang="de-DE" sz="2000" i="1">
                              <a:latin typeface="Cambria Math" panose="02040503050406030204" pitchFamily="18" charset="0"/>
                            </a:rPr>
                            <m:t>≤</m:t>
                          </m:r>
                          <m:f>
                            <m:fPr>
                              <m:ctrlPr>
                                <a:rPr lang="de-DE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de-DE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de-DE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rad>
                            </m:den>
                          </m:f>
                        </m:e>
                      </m:d>
                    </m:oMath>
                  </m:oMathPara>
                </a14:m>
                <a:endParaRPr lang="de-DE" dirty="0" smtClean="0"/>
              </a:p>
              <a:p>
                <a:pPr marL="0" indent="0">
                  <a:buNone/>
                </a:pPr>
                <a:r>
                  <a:rPr lang="de-DE" dirty="0" smtClean="0"/>
                  <a:t>                               (</a:t>
                </a:r>
                <a:r>
                  <a:rPr lang="de-DE" sz="2000" dirty="0" smtClean="0"/>
                  <a:t>Binomialverteilung)                       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bg-BG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b="0" i="1">
                                <a:latin typeface="Cambria Math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de-DE" dirty="0" smtClean="0"/>
                  <a:t> - Gesetz)</a:t>
                </a:r>
                <a:endParaRPr lang="de-DE" dirty="0"/>
              </a:p>
              <a:p>
                <a:pPr marL="0" indent="0">
                  <a:buNone/>
                </a:pPr>
                <a:r>
                  <a:rPr lang="de-DE" sz="2000" dirty="0" smtClean="0"/>
                  <a:t>Damit gilt: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sz="20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≤</m:t>
                        </m:r>
                        <m:f>
                          <m:f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m:rPr>
                        <m:nor/>
                      </m:rPr>
                      <a:rPr lang="de-DE" sz="2000"/>
                      <m:t> ≈</m:t>
                    </m:r>
                    <m:r>
                      <a:rPr lang="de-DE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de-DE" sz="2000"/>
                      <m:t>95% </m:t>
                    </m:r>
                  </m:oMath>
                </a14:m>
                <a:r>
                  <a:rPr lang="de-DE" sz="2000" dirty="0" smtClean="0"/>
                  <a:t> (oder etwas mehr)</a:t>
                </a:r>
                <a:endParaRPr lang="de-DE" sz="2000" dirty="0"/>
              </a:p>
            </p:txBody>
          </p:sp>
        </mc:Choice>
        <mc:Fallback xmlns="">
          <p:sp>
            <p:nvSpPr>
              <p:cNvPr id="6" name="Inhaltsplatzhalt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796" t="-700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el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de-DE" dirty="0"/>
                  <a:t>Verbindung zum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bg-BG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de-DE" b="0" i="1">
                                <a:latin typeface="Cambria Math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de-DE" dirty="0"/>
                  <a:t>- Gesetz</a:t>
                </a:r>
              </a:p>
            </p:txBody>
          </p:sp>
        </mc:Choice>
        <mc:Fallback xmlns="">
          <p:sp>
            <p:nvSpPr>
              <p:cNvPr id="2" name="Titel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23528" y="764704"/>
                <a:ext cx="8424936" cy="504056"/>
              </a:xfrm>
              <a:blipFill>
                <a:blip r:embed="rId4"/>
                <a:stretch>
                  <a:fillRect l="-1158" t="-9639" b="-2289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602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sz="2800" dirty="0"/>
              <a:t>Verbindungen zum mathematischen Gesetz der großen Zahlen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Inhaltsplatzhalter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de-DE" sz="2400" b="1" dirty="0" smtClean="0"/>
              </a:p>
              <a:p>
                <a:pPr marL="0" indent="0">
                  <a:buNone/>
                </a:pPr>
                <a:r>
                  <a:rPr lang="de-DE" sz="2400" b="1" dirty="0" smtClean="0"/>
                  <a:t>Bernoullis Theorem</a:t>
                </a:r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>
                  <a:buNone/>
                </a:pPr>
                <a:r>
                  <a:rPr lang="de-DE" dirty="0" smtClean="0"/>
                  <a:t>Für beliebiges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𝜀</m:t>
                    </m:r>
                    <m:r>
                      <a:rPr lang="de-DE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&gt;0</m:t>
                    </m:r>
                  </m:oMath>
                </a14:m>
                <a:r>
                  <a:rPr lang="de-DE" dirty="0" smtClean="0"/>
                  <a:t> und ein Ereignis A gilt:</a:t>
                </a:r>
              </a:p>
              <a:p>
                <a:pPr marL="0" indent="0">
                  <a:buNone/>
                </a:pPr>
                <a:endParaRPr lang="de-DE" sz="14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              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charset="0"/>
                              </a:rPr>
                              <m:t>lim</m:t>
                            </m:r>
                          </m:e>
                          <m:lim>
                            <m:r>
                              <a:rPr lang="de-DE" i="1">
                                <a:latin typeface="Cambria Math" charset="0"/>
                              </a:rPr>
                              <m:t>𝑛</m:t>
                            </m:r>
                            <m:r>
                              <a:rPr lang="is-IS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de-DE" i="1">
                            <a:latin typeface="Cambria Math" charset="0"/>
                          </a:rPr>
                          <m:t>𝑃</m:t>
                        </m:r>
                        <m:d>
                          <m:dPr>
                            <m:ctrlPr>
                              <a:rPr lang="is-I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hr-H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i="1">
                                        <a:latin typeface="Cambria Math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charset="0"/>
                                      </a:rPr>
                                      <m:t>𝐴</m:t>
                                    </m:r>
                                  </m:e>
                                </m:d>
                                <m:r>
                                  <a:rPr lang="de-DE" i="1">
                                    <a:latin typeface="Cambria Math" charset="0"/>
                                  </a:rPr>
                                  <m:t>−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𝑃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(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𝐴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)</m:t>
                                </m:r>
                              </m:e>
                            </m:d>
                            <m:r>
                              <a:rPr lang="hr-HR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≥</m:t>
                            </m:r>
                            <m:r>
                              <a:rPr lang="hr-HR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𝜀</m:t>
                            </m:r>
                          </m:e>
                        </m:d>
                      </m:e>
                    </m:func>
                    <m:r>
                      <a:rPr lang="de-DE" i="1">
                        <a:latin typeface="Cambria Math" charset="0"/>
                      </a:rPr>
                      <m:t>=0 </m:t>
                    </m:r>
                  </m:oMath>
                </a14:m>
                <a:r>
                  <a:rPr lang="de-DE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dirty="0">
                    <a:latin typeface="Calibri" panose="020F0502020204030204" pitchFamily="34" charset="0"/>
                    <a:cs typeface="Calibri" panose="020F0502020204030204" pitchFamily="34" charset="0"/>
                  </a:rPr>
                  <a:t>bzw</a:t>
                </a:r>
                <a:r>
                  <a:rPr lang="de-DE" dirty="0"/>
                  <a:t>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              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charset="0"/>
                              </a:rPr>
                              <m:t>lim</m:t>
                            </m:r>
                          </m:e>
                          <m:lim>
                            <m:r>
                              <a:rPr lang="de-DE" i="1">
                                <a:latin typeface="Cambria Math" charset="0"/>
                              </a:rPr>
                              <m:t>𝑛</m:t>
                            </m:r>
                            <m:r>
                              <a:rPr lang="is-IS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de-DE" i="1">
                            <a:latin typeface="Cambria Math" charset="0"/>
                          </a:rPr>
                          <m:t>𝑃</m:t>
                        </m:r>
                        <m:d>
                          <m:dPr>
                            <m:ctrlPr>
                              <a:rPr lang="is-I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hr-H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i="1">
                                        <a:latin typeface="Cambria Math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i="1">
                                        <a:latin typeface="Cambria Math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charset="0"/>
                                      </a:rPr>
                                      <m:t>𝐴</m:t>
                                    </m:r>
                                  </m:e>
                                </m:d>
                                <m:r>
                                  <a:rPr lang="de-DE" i="1">
                                    <a:latin typeface="Cambria Math" charset="0"/>
                                  </a:rPr>
                                  <m:t>−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𝑃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(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𝐴</m:t>
                                </m:r>
                                <m:r>
                                  <a:rPr lang="de-DE" i="1">
                                    <a:latin typeface="Cambria Math" charset="0"/>
                                  </a:rPr>
                                  <m:t>)</m:t>
                                </m:r>
                              </m:e>
                            </m:d>
                            <m:r>
                              <a:rPr lang="de-DE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&lt;</m:t>
                            </m:r>
                            <m:r>
                              <a:rPr lang="hr-HR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𝜀</m:t>
                            </m:r>
                          </m:e>
                        </m:d>
                      </m:e>
                    </m:func>
                    <m:r>
                      <a:rPr lang="de-DE" i="1">
                        <a:latin typeface="Cambria Math" charset="0"/>
                      </a:rPr>
                      <m:t>=1 </m:t>
                    </m:r>
                  </m:oMath>
                </a14:m>
                <a:r>
                  <a:rPr lang="de-DE" dirty="0"/>
                  <a:t> </a:t>
                </a:r>
              </a:p>
              <a:p>
                <a:pPr marL="0" indent="0">
                  <a:buNone/>
                </a:pPr>
                <a:endParaRPr lang="de-DE" dirty="0" smtClean="0"/>
              </a:p>
            </p:txBody>
          </p:sp>
        </mc:Choice>
        <mc:Fallback xmlns="">
          <p:sp>
            <p:nvSpPr>
              <p:cNvPr id="4" name="Inhaltsplatzhalt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163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Visualisierung von Bernoullis Theorem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5"/>
              <p:cNvSpPr>
                <a:spLocks noGrp="1"/>
              </p:cNvSpPr>
              <p:nvPr>
                <p:ph idx="1"/>
              </p:nvPr>
            </p:nvSpPr>
            <p:spPr>
              <a:xfrm>
                <a:off x="4615508" y="1268760"/>
                <a:ext cx="4132956" cy="5400600"/>
              </a:xfrm>
            </p:spPr>
            <p:txBody>
              <a:bodyPr/>
              <a:lstStyle/>
              <a:p>
                <a:pPr marL="0" indent="0">
                  <a:buFontTx/>
                  <a:buNone/>
                  <a:defRPr/>
                </a:pPr>
                <a:r>
                  <a:rPr lang="de-DE" sz="2000" dirty="0" smtClean="0"/>
                  <a:t>Ein Intervall </a:t>
                </a:r>
                <a14:m>
                  <m:oMath xmlns:m="http://schemas.openxmlformats.org/officeDocument/2006/math">
                    <m:r>
                      <a:rPr lang="de-DE" sz="1800" b="0" i="1" smtClean="0">
                        <a:latin typeface="Cambria Math" charset="0"/>
                      </a:rPr>
                      <m:t>0,5 </m:t>
                    </m:r>
                    <m:r>
                      <a:rPr lang="de-DE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  <m:r>
                      <a:rPr lang="de-DE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𝜀</m:t>
                    </m:r>
                    <m:r>
                      <a:rPr lang="de-DE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</m:oMath>
                </a14:m>
                <a:r>
                  <a:rPr lang="de-DE" sz="2000" dirty="0" smtClean="0"/>
                  <a:t>ist fest gewählt. Man erkennt, dass durch Erhöhung des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2000" dirty="0" smtClean="0"/>
                  <a:t> (y-Achse) immer mehr </a:t>
                </a:r>
                <a:r>
                  <a:rPr lang="de-DE" sz="2000" dirty="0"/>
                  <a:t>P</a:t>
                </a:r>
                <a:r>
                  <a:rPr lang="de-DE" sz="2000" dirty="0" smtClean="0"/>
                  <a:t>unkte in diesem Intervall liegen, d. h. die Wahrscheinlichkeit, dass die rel. Häufigkeiten ins Intervall </a:t>
                </a:r>
                <a14:m>
                  <m:oMath xmlns:m="http://schemas.openxmlformats.org/officeDocument/2006/math">
                    <m:r>
                      <a:rPr lang="de-DE" sz="2000" i="1">
                        <a:latin typeface="Cambria Math" charset="0"/>
                      </a:rPr>
                      <m:t>0,5 </m:t>
                    </m:r>
                    <m:r>
                      <a:rPr lang="de-DE" sz="2000" i="1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  <m:r>
                      <a:rPr lang="de-DE" sz="2000" i="1">
                        <a:latin typeface="Cambria Math" charset="0"/>
                        <a:ea typeface="Cambria Math" charset="0"/>
                        <a:cs typeface="Cambria Math" charset="0"/>
                      </a:rPr>
                      <m:t>𝜀</m:t>
                    </m:r>
                    <m:r>
                      <a:rPr lang="de-DE" sz="2000" i="1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</m:oMath>
                </a14:m>
                <a:r>
                  <a:rPr lang="de-DE" sz="2000" dirty="0" smtClean="0"/>
                  <a:t> fallen, wird immer größer.</a:t>
                </a:r>
              </a:p>
              <a:p>
                <a:pPr marL="0" indent="0" algn="just">
                  <a:buFontTx/>
                  <a:buNone/>
                  <a:defRPr/>
                </a:pPr>
                <a:endParaRPr lang="de-DE" sz="2000" dirty="0" smtClean="0"/>
              </a:p>
              <a:p>
                <a:pPr marL="0" indent="0">
                  <a:buFontTx/>
                  <a:buNone/>
                  <a:defRPr/>
                </a:pPr>
                <a:r>
                  <a:rPr lang="de-DE" sz="2000" dirty="0" smtClean="0"/>
                  <a:t>Das Theorem besagt, dass diese Wahrscheinlichkeit im Grenzübergang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charset="0"/>
                      </a:rPr>
                      <m:t>𝑛</m:t>
                    </m:r>
                    <m:r>
                      <a:rPr lang="is-IS" sz="20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→∞</m:t>
                    </m:r>
                  </m:oMath>
                </a14:m>
                <a:r>
                  <a:rPr lang="de-DE" sz="2000" dirty="0" smtClean="0"/>
                  <a:t> sogar 1 wird.</a:t>
                </a:r>
              </a:p>
              <a:p>
                <a:pPr marL="0" indent="0" algn="just">
                  <a:buFontTx/>
                  <a:buNone/>
                  <a:defRPr/>
                </a:pPr>
                <a:endParaRPr lang="de-DE" sz="2000" dirty="0"/>
              </a:p>
            </p:txBody>
          </p:sp>
        </mc:Choice>
        <mc:Fallback xmlns="">
          <p:sp>
            <p:nvSpPr>
              <p:cNvPr id="6" name="Inhaltsplatzhalt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15508" y="1268760"/>
                <a:ext cx="4132956" cy="5400600"/>
              </a:xfrm>
              <a:blipFill rotWithShape="0">
                <a:blip r:embed="rId3"/>
                <a:stretch>
                  <a:fillRect l="-1180" t="-699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platzhalter 9"/>
          <p:cNvSpPr>
            <a:spLocks noGrp="1"/>
          </p:cNvSpPr>
          <p:nvPr>
            <p:ph type="body" sz="quarter" idx="4294967295"/>
          </p:nvPr>
        </p:nvSpPr>
        <p:spPr>
          <a:xfrm>
            <a:off x="3707904" y="91512"/>
            <a:ext cx="5300492" cy="144016"/>
          </a:xfrm>
        </p:spPr>
        <p:txBody>
          <a:bodyPr/>
          <a:lstStyle>
            <a:lvl1pPr marL="0" indent="0" algn="r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Fortbildungsbaustein 3| Genauigkeit von Simulationen </a:t>
            </a:r>
          </a:p>
        </p:txBody>
      </p:sp>
      <p:pic>
        <p:nvPicPr>
          <p:cNvPr id="5" name="Bild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7" r="50344" b="13699"/>
          <a:stretch/>
        </p:blipFill>
        <p:spPr bwMode="auto">
          <a:xfrm>
            <a:off x="79004" y="1184629"/>
            <a:ext cx="453650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/>
              <p:cNvSpPr txBox="1"/>
              <p:nvPr/>
            </p:nvSpPr>
            <p:spPr>
              <a:xfrm>
                <a:off x="324000" y="5653963"/>
                <a:ext cx="69444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In der Graphik wurde der Versuch </a:t>
                </a:r>
                <a14:m>
                  <m:oMath xmlns:m="http://schemas.openxmlformats.org/officeDocument/2006/math">
                    <m:r>
                      <a:rPr lang="de-DE" sz="18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1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-maliges Werfen einer fairen Münze </a:t>
                </a:r>
              </a:p>
              <a:p>
                <a:r>
                  <a:rPr lang="de-DE" sz="1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für die 8 verschiedenen </a:t>
                </a:r>
                <a14:m>
                  <m:oMath xmlns:m="http://schemas.openxmlformats.org/officeDocument/2006/math">
                    <m:r>
                      <a:rPr lang="de-DE" sz="18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de-DE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sz="1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jeweils </a:t>
                </a:r>
                <a14:m>
                  <m:oMath xmlns:m="http://schemas.openxmlformats.org/officeDocument/2006/math">
                    <m:r>
                      <a:rPr lang="de-DE" sz="18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de-DE" sz="1800" i="1" dirty="0" smtClean="0">
                        <a:latin typeface="Cambria Math" panose="02040503050406030204" pitchFamily="18" charset="0"/>
                      </a:rPr>
                      <m:t>=1000</m:t>
                    </m:r>
                  </m:oMath>
                </a14:m>
                <a:r>
                  <a:rPr lang="de-DE" sz="1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mal simuliert.</a:t>
                </a:r>
                <a:endParaRPr lang="de-DE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00" y="5653963"/>
                <a:ext cx="6944402" cy="646331"/>
              </a:xfrm>
              <a:prstGeom prst="rect">
                <a:avLst/>
              </a:prstGeom>
              <a:blipFill rotWithShape="0">
                <a:blip r:embed="rId5"/>
                <a:stretch>
                  <a:fillRect l="-702" t="-4673" b="-1308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220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lien_DZLM_122016">
  <a:themeElements>
    <a:clrScheme name="DZLM">
      <a:dk1>
        <a:sysClr val="windowText" lastClr="000000"/>
      </a:dk1>
      <a:lt1>
        <a:sysClr val="window" lastClr="FFFFFF"/>
      </a:lt1>
      <a:dk2>
        <a:srgbClr val="327A86"/>
      </a:dk2>
      <a:lt2>
        <a:srgbClr val="CDB987"/>
      </a:lt2>
      <a:accent1>
        <a:srgbClr val="327A86"/>
      </a:accent1>
      <a:accent2>
        <a:srgbClr val="F8B44F"/>
      </a:accent2>
      <a:accent3>
        <a:srgbClr val="737373"/>
      </a:accent3>
      <a:accent4>
        <a:srgbClr val="CDB987"/>
      </a:accent4>
      <a:accent5>
        <a:srgbClr val="000000"/>
      </a:accent5>
      <a:accent6>
        <a:srgbClr val="FFFFFF"/>
      </a:accent6>
      <a:hlink>
        <a:srgbClr val="00B0F0"/>
      </a:hlink>
      <a:folHlink>
        <a:srgbClr val="800080"/>
      </a:folHlink>
    </a:clrScheme>
    <a:fontScheme name="Leere Prä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  <a:txDef>
      <a:spPr>
        <a:noFill/>
      </a:spPr>
      <a:bodyPr wrap="square" rtlCol="0" anchor="t">
        <a:spAutoFit/>
      </a:bodyPr>
      <a:lstStyle>
        <a:defPPr marL="720725" indent="-720725">
          <a:lnSpc>
            <a:spcPts val="4000"/>
          </a:lnSpc>
          <a:buSzPct val="100000"/>
          <a:buAutoNum type="arabicPeriod"/>
          <a:defRPr sz="2800" b="1" smtClean="0">
            <a:solidFill>
              <a:schemeClr val="tx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ZLM_Juni2015 _Präsentation_Vorlage.potx" id="{4403B78A-53FD-4E46-8F0C-8727F1696680}" vid="{EE17F2D2-6447-4ED2-A9F9-03F57224F0B6}"/>
    </a:ext>
  </a:extLst>
</a:theme>
</file>

<file path=ppt/theme/theme2.xml><?xml version="1.0" encoding="utf-8"?>
<a:theme xmlns:a="http://schemas.openxmlformats.org/drawingml/2006/main" name="FortbildnerFolien">
  <a:themeElements>
    <a:clrScheme name="Benutzerdefiniert 1">
      <a:dk1>
        <a:sysClr val="windowText" lastClr="000000"/>
      </a:dk1>
      <a:lt1>
        <a:sysClr val="window" lastClr="FFFFFF"/>
      </a:lt1>
      <a:dk2>
        <a:srgbClr val="327A86"/>
      </a:dk2>
      <a:lt2>
        <a:srgbClr val="CDB987"/>
      </a:lt2>
      <a:accent1>
        <a:srgbClr val="327A86"/>
      </a:accent1>
      <a:accent2>
        <a:srgbClr val="F8B44F"/>
      </a:accent2>
      <a:accent3>
        <a:srgbClr val="737373"/>
      </a:accent3>
      <a:accent4>
        <a:srgbClr val="CDB987"/>
      </a:accent4>
      <a:accent5>
        <a:srgbClr val="000000"/>
      </a:accent5>
      <a:accent6>
        <a:srgbClr val="FFFFFF"/>
      </a:accent6>
      <a:hlink>
        <a:srgbClr val="327A86"/>
      </a:hlink>
      <a:folHlink>
        <a:srgbClr val="327A86"/>
      </a:folHlink>
    </a:clrScheme>
    <a:fontScheme name="Leere Prä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dirty="0">
            <a:latin typeface="Calibri" panose="020F0502020204030204" pitchFamily="34" charset="0"/>
          </a:defRPr>
        </a:defPPr>
      </a:lstStyle>
    </a:tx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ZLM_Juni2015 _Präsentation_Vorlage.potx" id="{4403B78A-53FD-4E46-8F0C-8727F1696680}" vid="{EE17F2D2-6447-4ED2-A9F9-03F57224F0B6}"/>
    </a:ext>
  </a:extLst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DZLM_Stochastik_BS_2_1020_Testproblem</Template>
  <TotalTime>0</TotalTime>
  <Words>1564</Words>
  <Application>Microsoft Office PowerPoint</Application>
  <PresentationFormat>Bildschirmpräsentation (4:3)</PresentationFormat>
  <Paragraphs>283</Paragraphs>
  <Slides>43</Slides>
  <Notes>36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53" baseType="lpstr">
      <vt:lpstr>Malgun Gothic</vt:lpstr>
      <vt:lpstr>ＭＳ Ｐゴシック</vt:lpstr>
      <vt:lpstr>Arial</vt:lpstr>
      <vt:lpstr>Calibri</vt:lpstr>
      <vt:lpstr>Cambria Math</vt:lpstr>
      <vt:lpstr>Times New Roman</vt:lpstr>
      <vt:lpstr>Wingdings</vt:lpstr>
      <vt:lpstr>Folien_DZLM_122016</vt:lpstr>
      <vt:lpstr>FortbildnerFolien</vt:lpstr>
      <vt:lpstr>Equation</vt:lpstr>
      <vt:lpstr>PowerPoint-Präsentation</vt:lpstr>
      <vt:lpstr>Hinweise zu den Lizenzbedingungen</vt:lpstr>
      <vt:lpstr>Gliederung</vt:lpstr>
      <vt:lpstr>Theoretische Fundierung</vt:lpstr>
      <vt:lpstr>Gliederung </vt:lpstr>
      <vt:lpstr>95 %-Prognoseintervalle: Binomialverteilung, Sigma-Regel, Normalapproximation</vt:lpstr>
      <vt:lpstr>Verbindung zum 1/√n- Gesetz</vt:lpstr>
      <vt:lpstr>Verbindungen zum mathematischen Gesetz der großen Zahlen</vt:lpstr>
      <vt:lpstr>Visualisierung von Bernoullis Theorem</vt:lpstr>
      <vt:lpstr>Neue Sicht auf Bernoullis Theorem: 95 %-Prognoseintervalle</vt:lpstr>
      <vt:lpstr>Gegenüberstellung der beiden Graphiken:  „Zwei Seiten derselben Medaille“</vt:lpstr>
      <vt:lpstr>Gliederung</vt:lpstr>
      <vt:lpstr>2. 95 %-Konfidenzintervalle Einführung  Fachliche Fundierung des Umkehrschlusses von relativen Häufigkeiten auf Wahrscheinlichkeiten </vt:lpstr>
      <vt:lpstr>Rückblick</vt:lpstr>
      <vt:lpstr>Situation 1: p ist bekannt</vt:lpstr>
      <vt:lpstr>Situation 2: p ist unbekannt</vt:lpstr>
      <vt:lpstr>Situation 2: p ist unbekannt</vt:lpstr>
      <vt:lpstr>Situation 2: p ist unbekannt</vt:lpstr>
      <vt:lpstr>Sprachliche Spitzfindigkeiten</vt:lpstr>
      <vt:lpstr>Präzise begriffliche Fassung des Konfidenzintervalls</vt:lpstr>
      <vt:lpstr>Möglichkeiten der ausführlichen, aber anschaulichen Einführung von Konfidenzintervallen</vt:lpstr>
      <vt:lpstr>Von der Grundpopulation zur Stichprobe</vt:lpstr>
      <vt:lpstr>Fachlicher Ansatz</vt:lpstr>
      <vt:lpstr>Konfidenzintervall: Graphische Definition mit der Konfidenzellipse (aus einem Schulbuch)</vt:lpstr>
      <vt:lpstr>„Exakte“ Berechnung Konfidenzintervall bei  Beobachtung von h_n</vt:lpstr>
      <vt:lpstr>Approximative Konfidenzintervalle</vt:lpstr>
      <vt:lpstr>Begründung für approximative Konfidenzintervalle</vt:lpstr>
      <vt:lpstr>Approximative Konfidenzintervalle</vt:lpstr>
      <vt:lpstr>Gliederung </vt:lpstr>
      <vt:lpstr>Offenes Problem:  Was kann man über die Sicherheit sagen, dass ein so berechnetes Konfidenzintervalle p enthält?</vt:lpstr>
      <vt:lpstr>Argumentation zur Sicherheitswahrscheinlichkeit</vt:lpstr>
      <vt:lpstr>Sprechweisen</vt:lpstr>
      <vt:lpstr>Analogie des Konfidenzintervall zur „Urnenziehung“</vt:lpstr>
      <vt:lpstr>Unterstützung der Grundvorstellung vom zufälligen Konfidenzintervall durch Simulation </vt:lpstr>
      <vt:lpstr>Simulation eines Statistikbüros </vt:lpstr>
      <vt:lpstr>Simulation von Konfidenzintervallen (KI) </vt:lpstr>
      <vt:lpstr>Simulation von Konfidenzintervallen (KI)</vt:lpstr>
      <vt:lpstr>PowerPoint-Präsentation</vt:lpstr>
      <vt:lpstr>Realistischere Simulation eines „Statistikbüros“</vt:lpstr>
      <vt:lpstr>Realistischere Simulation eines „Statistikbüros“</vt:lpstr>
      <vt:lpstr>Hypothesentesten und Konfidenzintervalle: Beziehungen</vt:lpstr>
      <vt:lpstr>Quellenverzeichnis</vt:lpstr>
      <vt:lpstr>Ende:  Fundierung des 1/√n -Gesetzes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ralfn</dc:creator>
  <cp:lastModifiedBy>Ralf</cp:lastModifiedBy>
  <cp:revision>59</cp:revision>
  <cp:lastPrinted>2016-11-02T13:26:49Z</cp:lastPrinted>
  <dcterms:created xsi:type="dcterms:W3CDTF">2017-01-09T14:01:04Z</dcterms:created>
  <dcterms:modified xsi:type="dcterms:W3CDTF">2021-06-18T09:56:21Z</dcterms:modified>
</cp:coreProperties>
</file>