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theme/themeOverride1.xml" ContentType="application/vnd.openxmlformats-officedocument.themeOverr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charts/chart1.xml" ContentType="application/vnd.openxmlformats-officedocument.drawingml.chart+xml"/>
  <Override PartName="/ppt/theme/themeOverride2.xml" ContentType="application/vnd.openxmlformats-officedocument.themeOverride+xml"/>
  <Override PartName="/ppt/notesSlides/notesSlide47.xml" ContentType="application/vnd.openxmlformats-officedocument.presentationml.notesSlide+xml"/>
  <Override PartName="/ppt/charts/chart2.xml" ContentType="application/vnd.openxmlformats-officedocument.drawingml.chart+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770" r:id="rId1"/>
    <p:sldMasterId id="2147483775" r:id="rId2"/>
    <p:sldMasterId id="2147483779" r:id="rId3"/>
  </p:sldMasterIdLst>
  <p:notesMasterIdLst>
    <p:notesMasterId r:id="rId63"/>
  </p:notesMasterIdLst>
  <p:handoutMasterIdLst>
    <p:handoutMasterId r:id="rId64"/>
  </p:handoutMasterIdLst>
  <p:sldIdLst>
    <p:sldId id="2111" r:id="rId4"/>
    <p:sldId id="2112" r:id="rId5"/>
    <p:sldId id="2452" r:id="rId6"/>
    <p:sldId id="708" r:id="rId7"/>
    <p:sldId id="2110" r:id="rId8"/>
    <p:sldId id="2448" r:id="rId9"/>
    <p:sldId id="297" r:id="rId10"/>
    <p:sldId id="2453" r:id="rId11"/>
    <p:sldId id="2454" r:id="rId12"/>
    <p:sldId id="260" r:id="rId13"/>
    <p:sldId id="369" r:id="rId14"/>
    <p:sldId id="2495" r:id="rId15"/>
    <p:sldId id="2326" r:id="rId16"/>
    <p:sldId id="2327" r:id="rId17"/>
    <p:sldId id="780" r:id="rId18"/>
    <p:sldId id="2457" r:id="rId19"/>
    <p:sldId id="2330" r:id="rId20"/>
    <p:sldId id="2458" r:id="rId21"/>
    <p:sldId id="1930" r:id="rId22"/>
    <p:sldId id="1895" r:id="rId23"/>
    <p:sldId id="2460" r:id="rId24"/>
    <p:sldId id="1933" r:id="rId25"/>
    <p:sldId id="2498" r:id="rId26"/>
    <p:sldId id="2449" r:id="rId27"/>
    <p:sldId id="2464" r:id="rId28"/>
    <p:sldId id="1897" r:id="rId29"/>
    <p:sldId id="1915" r:id="rId30"/>
    <p:sldId id="1914" r:id="rId31"/>
    <p:sldId id="2450" r:id="rId32"/>
    <p:sldId id="2465" r:id="rId33"/>
    <p:sldId id="1916" r:id="rId34"/>
    <p:sldId id="1951" r:id="rId35"/>
    <p:sldId id="2332" r:id="rId36"/>
    <p:sldId id="2493" r:id="rId37"/>
    <p:sldId id="2335" r:id="rId38"/>
    <p:sldId id="2336" r:id="rId39"/>
    <p:sldId id="2337" r:id="rId40"/>
    <p:sldId id="2467" r:id="rId41"/>
    <p:sldId id="2468" r:id="rId42"/>
    <p:sldId id="2469" r:id="rId43"/>
    <p:sldId id="2470" r:id="rId44"/>
    <p:sldId id="2471" r:id="rId45"/>
    <p:sldId id="2451" r:id="rId46"/>
    <p:sldId id="2472" r:id="rId47"/>
    <p:sldId id="1939" r:id="rId48"/>
    <p:sldId id="1919" r:id="rId49"/>
    <p:sldId id="2496" r:id="rId50"/>
    <p:sldId id="2501" r:id="rId51"/>
    <p:sldId id="2126" r:id="rId52"/>
    <p:sldId id="2440" r:id="rId53"/>
    <p:sldId id="2439" r:id="rId54"/>
    <p:sldId id="2431" r:id="rId55"/>
    <p:sldId id="358" r:id="rId56"/>
    <p:sldId id="2474" r:id="rId57"/>
    <p:sldId id="905" r:id="rId58"/>
    <p:sldId id="907" r:id="rId59"/>
    <p:sldId id="1957" r:id="rId60"/>
    <p:sldId id="2441" r:id="rId61"/>
    <p:sldId id="1958" r:id="rId62"/>
  </p:sldIdLst>
  <p:sldSz cx="9144000" cy="6858000" type="screen4x3"/>
  <p:notesSz cx="6858000" cy="9144000"/>
  <p:defaultTextStyle>
    <a:defPPr>
      <a:defRPr lang="de-DE"/>
    </a:defPPr>
    <a:lvl1pPr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1pPr>
    <a:lvl2pPr marL="4572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2pPr>
    <a:lvl3pPr marL="9144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3pPr>
    <a:lvl4pPr marL="13716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4pPr>
    <a:lvl5pPr marL="18288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Arial" charset="0"/>
        <a:ea typeface="ＭＳ Ｐゴシック" charset="-128"/>
        <a:cs typeface="ＭＳ Ｐゴシック" charset="-128"/>
      </a:defRPr>
    </a:lvl9pPr>
  </p:defaultTextStyle>
  <p:extLst>
    <p:ext uri="{521415D9-36F7-43E2-AB2F-B90AF26B5E84}">
      <p14:sectionLst xmlns:p14="http://schemas.microsoft.com/office/powerpoint/2010/main">
        <p14:section name="0 Übersicht" id="{4A2690E9-2C12-A949-B59B-6B04F8004869}">
          <p14:sldIdLst>
            <p14:sldId id="2111"/>
            <p14:sldId id="2112"/>
            <p14:sldId id="2452"/>
            <p14:sldId id="708"/>
            <p14:sldId id="2110"/>
            <p14:sldId id="2448"/>
          </p14:sldIdLst>
        </p14:section>
        <p14:section name="A - Einstieg" id="{F4FBC4DC-576D-724B-BE5C-9CFCF2764616}">
          <p14:sldIdLst>
            <p14:sldId id="297"/>
            <p14:sldId id="2453"/>
            <p14:sldId id="2454"/>
            <p14:sldId id="260"/>
            <p14:sldId id="369"/>
            <p14:sldId id="2495"/>
            <p14:sldId id="2326"/>
            <p14:sldId id="2327"/>
            <p14:sldId id="780"/>
            <p14:sldId id="2457"/>
            <p14:sldId id="2330"/>
            <p14:sldId id="2458"/>
            <p14:sldId id="1930"/>
            <p14:sldId id="1895"/>
            <p14:sldId id="2460"/>
            <p14:sldId id="1933"/>
            <p14:sldId id="2498"/>
            <p14:sldId id="2449"/>
          </p14:sldIdLst>
        </p14:section>
        <p14:section name="B - Audience Response Systeme" id="{AA14DE24-4945-4F45-981E-77E02186D34C}">
          <p14:sldIdLst>
            <p14:sldId id="2464"/>
            <p14:sldId id="1897"/>
            <p14:sldId id="1915"/>
            <p14:sldId id="1914"/>
            <p14:sldId id="2450"/>
          </p14:sldIdLst>
        </p14:section>
        <p14:section name="C - Formatives Assessment" id="{666CACBA-6E2C-104D-B1DC-ED71E08EE513}">
          <p14:sldIdLst>
            <p14:sldId id="2465"/>
            <p14:sldId id="1916"/>
            <p14:sldId id="1951"/>
            <p14:sldId id="2332"/>
            <p14:sldId id="2493"/>
            <p14:sldId id="2335"/>
            <p14:sldId id="2336"/>
            <p14:sldId id="2337"/>
            <p14:sldId id="2467"/>
            <p14:sldId id="2468"/>
            <p14:sldId id="2469"/>
            <p14:sldId id="2470"/>
            <p14:sldId id="2471"/>
            <p14:sldId id="2451"/>
          </p14:sldIdLst>
        </p14:section>
        <p14:section name="D - Abschluss" id="{111BA521-9C50-DB42-9811-FE19F9FCE0EB}">
          <p14:sldIdLst>
            <p14:sldId id="2472"/>
            <p14:sldId id="1939"/>
            <p14:sldId id="1919"/>
            <p14:sldId id="2496"/>
            <p14:sldId id="2501"/>
            <p14:sldId id="2126"/>
            <p14:sldId id="2440"/>
            <p14:sldId id="2439"/>
            <p14:sldId id="2431"/>
            <p14:sldId id="358"/>
            <p14:sldId id="2474"/>
            <p14:sldId id="905"/>
            <p14:sldId id="907"/>
          </p14:sldIdLst>
        </p14:section>
        <p14:section name="Literatur" id="{BCCA51BF-4D45-491B-925C-13B7AC8EB9AF}">
          <p14:sldIdLst>
            <p14:sldId id="1957"/>
            <p14:sldId id="2441"/>
            <p14:sldId id="1958"/>
          </p14:sldIdLst>
        </p14:section>
      </p14:sectionLst>
    </p:ext>
    <p:ext uri="{EFAFB233-063F-42B5-8137-9DF3F51BA10A}">
      <p15:sldGuideLst xmlns:p15="http://schemas.microsoft.com/office/powerpoint/2012/main">
        <p15:guide id="1" orient="horz" pos="380">
          <p15:clr>
            <a:srgbClr val="A4A3A4"/>
          </p15:clr>
        </p15:guide>
        <p15:guide id="2" pos="2880">
          <p15:clr>
            <a:srgbClr val="A4A3A4"/>
          </p15:clr>
        </p15:guide>
        <p15:guide id="3" orient="horz" pos="754" userDrawn="1">
          <p15:clr>
            <a:srgbClr val="A4A3A4"/>
          </p15:clr>
        </p15:guide>
        <p15:guide id="4" pos="5602" userDrawn="1">
          <p15:clr>
            <a:srgbClr val="A4A3A4"/>
          </p15:clr>
        </p15:guide>
        <p15:guide id="5" orient="horz" pos="451">
          <p15:clr>
            <a:srgbClr val="A4A3A4"/>
          </p15:clr>
        </p15:guide>
        <p15:guide id="6" pos="385" userDrawn="1">
          <p15:clr>
            <a:srgbClr val="A4A3A4"/>
          </p15:clr>
        </p15:guide>
        <p15:guide id="7" orient="horz">
          <p15:clr>
            <a:srgbClr val="A4A3A4"/>
          </p15:clr>
        </p15:guide>
        <p15:guide id="8" pos="576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6DAEA14-8F79-2E82-F921-8FB71C526479}" name="Franziska Siebel" initials="FS" userId="Franziska Siebel" providerId="None"/>
  <p188:author id="{310CE454-7733-6190-18BF-850CFD47762C}" name="Franziska Frenzel" initials="FF" userId="Franziska Frenzel"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7" name="Julia Rosewich" initials="JR" lastIdx="9" clrIdx="6">
    <p:extLst>
      <p:ext uri="{19B8F6BF-5375-455C-9EA6-DF929625EA0E}">
        <p15:presenceInfo xmlns:p15="http://schemas.microsoft.com/office/powerpoint/2012/main" userId="6d4cba5a69c07e26" providerId="Windows Live"/>
      </p:ext>
    </p:extLst>
  </p:cmAuthor>
  <p:cmAuthor id="1" name="Peter Pancakes" initials="PP" lastIdx="1" clrIdx="0"/>
  <p:cmAuthor id="8" name="Windows User" initials="WU" lastIdx="1" clrIdx="7">
    <p:extLst>
      <p:ext uri="{19B8F6BF-5375-455C-9EA6-DF929625EA0E}">
        <p15:presenceInfo xmlns:p15="http://schemas.microsoft.com/office/powerpoint/2012/main" userId="Windows User" providerId="None"/>
      </p:ext>
    </p:extLst>
  </p:cmAuthor>
  <p:cmAuthor id="2" name="Bärbel Barzel" initials="BB" lastIdx="13" clrIdx="1">
    <p:extLst>
      <p:ext uri="{19B8F6BF-5375-455C-9EA6-DF929625EA0E}">
        <p15:presenceInfo xmlns:p15="http://schemas.microsoft.com/office/powerpoint/2012/main" userId="S::baerbel.barzel@uni-due.de::ee4d417a-493b-427e-b347-b0d6ec79ec26" providerId="AD"/>
      </p:ext>
    </p:extLst>
  </p:cmAuthor>
  <p:cmAuthor id="9" name="Franziska Siebel" initials="FS" lastIdx="14" clrIdx="8">
    <p:extLst>
      <p:ext uri="{19B8F6BF-5375-455C-9EA6-DF929625EA0E}">
        <p15:presenceInfo xmlns:p15="http://schemas.microsoft.com/office/powerpoint/2012/main" userId="Franziska Siebel" providerId="None"/>
      </p:ext>
    </p:extLst>
  </p:cmAuthor>
  <p:cmAuthor id="3" name="Abshagen, Dr. Maike (IQSH)" initials="ADM(" lastIdx="33" clrIdx="2">
    <p:extLst>
      <p:ext uri="{19B8F6BF-5375-455C-9EA6-DF929625EA0E}">
        <p15:presenceInfo xmlns:p15="http://schemas.microsoft.com/office/powerpoint/2012/main" userId="S-1-5-21-1715567821-1935655697-1801674531-1457692" providerId="AD"/>
      </p:ext>
    </p:extLst>
  </p:cmAuthor>
  <p:cmAuthor id="4" name="Lisa Göbel" initials="LG" lastIdx="9" clrIdx="3">
    <p:extLst>
      <p:ext uri="{19B8F6BF-5375-455C-9EA6-DF929625EA0E}">
        <p15:presenceInfo xmlns:p15="http://schemas.microsoft.com/office/powerpoint/2012/main" userId="S::lisa.goebel@uni-due.de::606e26b8-8523-4cb4-9753-5c349cef0c53" providerId="AD"/>
      </p:ext>
    </p:extLst>
  </p:cmAuthor>
  <p:cmAuthor id="5" name="Joyce Peters-Dasdemir" initials="JP" lastIdx="34" clrIdx="4">
    <p:extLst>
      <p:ext uri="{19B8F6BF-5375-455C-9EA6-DF929625EA0E}">
        <p15:presenceInfo xmlns:p15="http://schemas.microsoft.com/office/powerpoint/2012/main" userId="S::joyce.peters-dasdemir@uni-due.de::1b94d5f1-b871-4bc9-be79-5e1ffd123ed6" providerId="AD"/>
      </p:ext>
    </p:extLst>
  </p:cmAuthor>
  <p:cmAuthor id="6" name="P Ebers" initials="PE" lastIdx="2" clrIdx="5">
    <p:extLst>
      <p:ext uri="{19B8F6BF-5375-455C-9EA6-DF929625EA0E}">
        <p15:presenceInfo xmlns:p15="http://schemas.microsoft.com/office/powerpoint/2012/main" userId="S::patrick.ebers@stud.uni-due.de::8b92293e-a25e-4ba5-8b8e-7f4ef79ce85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B44F"/>
    <a:srgbClr val="CCDEE1"/>
    <a:srgbClr val="F8DA4F"/>
    <a:srgbClr val="000000"/>
    <a:srgbClr val="337987"/>
    <a:srgbClr val="327A86"/>
    <a:srgbClr val="E8EDEE"/>
    <a:srgbClr val="B10F47"/>
    <a:srgbClr val="D0CD81"/>
    <a:srgbClr val="E9EDE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ittlere Formatvorlage 2 - Akz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ittlere Formatvorlag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8799B23B-EC83-4686-B30A-512413B5E67A}" styleName="Helle Formatvorlage 3 - Akz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505E3EF-67EA-436B-97B2-0124C06EBD24}" styleName="Mittlere Formatvorlage 4 - Akz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93296810-A885-4BE3-A3E7-6D5BEEA58F35}" styleName="Mittlere Formatvorlage 2 - Akz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9012ECD-51FC-41F1-AA8D-1B2483CD663E}" styleName="Helle Formatvorlage 2 - Akz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901" autoAdjust="0"/>
    <p:restoredTop sz="86889" autoAdjust="0"/>
  </p:normalViewPr>
  <p:slideViewPr>
    <p:cSldViewPr>
      <p:cViewPr varScale="1">
        <p:scale>
          <a:sx n="69" d="100"/>
          <a:sy n="69" d="100"/>
        </p:scale>
        <p:origin x="1075" y="67"/>
      </p:cViewPr>
      <p:guideLst>
        <p:guide orient="horz" pos="380"/>
        <p:guide pos="2880"/>
        <p:guide orient="horz" pos="754"/>
        <p:guide pos="5602"/>
        <p:guide orient="horz" pos="451"/>
        <p:guide pos="385"/>
        <p:guide orient="horz"/>
        <p:guide pos="5760"/>
      </p:guideLst>
    </p:cSldViewPr>
  </p:slideViewPr>
  <p:outlineViewPr>
    <p:cViewPr>
      <p:scale>
        <a:sx n="33" d="100"/>
        <a:sy n="33" d="100"/>
      </p:scale>
      <p:origin x="0" y="-2784"/>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notesMaster" Target="notesMasters/notesMaster1.xml"/><Relationship Id="rId68" Type="http://schemas.openxmlformats.org/officeDocument/2006/relationships/theme" Target="theme/theme1.xml"/><Relationship Id="rId7" Type="http://schemas.openxmlformats.org/officeDocument/2006/relationships/slide" Target="slides/slide4.xml"/><Relationship Id="rId71" Type="http://schemas.microsoft.com/office/2018/10/relationships/authors" Target="authors.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presProps" Target="presProps.xml"/><Relationship Id="rId5" Type="http://schemas.openxmlformats.org/officeDocument/2006/relationships/slide" Target="slides/slide2.xml"/><Relationship Id="rId61" Type="http://schemas.openxmlformats.org/officeDocument/2006/relationships/slide" Target="slides/slide58.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handoutMaster" Target="handoutMasters/handoutMaster1.xml"/><Relationship Id="rId69" Type="http://schemas.openxmlformats.org/officeDocument/2006/relationships/tableStyles" Target="tableStyle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viewProps" Target="viewProp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commentAuthors" Target="commentAuthor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ranziska Frenzel" userId="163814e8-a2ef-447b-baca-b5dc65505385" providerId="ADAL" clId="{733CACED-647A-4988-A50C-527B6F95EDBE}"/>
    <pc:docChg chg="custSel">
      <pc:chgData name="Franziska Frenzel" userId="163814e8-a2ef-447b-baca-b5dc65505385" providerId="ADAL" clId="{733CACED-647A-4988-A50C-527B6F95EDBE}" dt="2023-06-22T14:27:06.706" v="0" actId="1592"/>
      <pc:docMkLst>
        <pc:docMk/>
      </pc:docMkLst>
      <pc:sldChg chg="delCm">
        <pc:chgData name="Franziska Frenzel" userId="163814e8-a2ef-447b-baca-b5dc65505385" providerId="ADAL" clId="{733CACED-647A-4988-A50C-527B6F95EDBE}" dt="2023-06-22T14:27:06.706" v="0" actId="1592"/>
        <pc:sldMkLst>
          <pc:docMk/>
          <pc:sldMk cId="3390744047" sldId="2495"/>
        </pc:sldMkLst>
      </pc:sldChg>
    </pc:docChg>
  </pc:docChgLst>
</pc:chgInfo>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xlsx"/><Relationship Id="rId1" Type="http://schemas.openxmlformats.org/officeDocument/2006/relationships/themeOverride" Target="../theme/themeOverride2.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29"/>
    </mc:Choice>
    <mc:Fallback>
      <c:style val="29"/>
    </mc:Fallback>
  </mc:AlternateContent>
  <c:clrMapOvr bg1="lt1" tx1="dk1" bg2="lt2" tx2="dk2" accent1="accent1" accent2="accent2" accent3="accent3" accent4="accent4" accent5="accent5" accent6="accent6" hlink="hlink" folHlink="folHlink"/>
  <c:chart>
    <c:autoTitleDeleted val="1"/>
    <c:view3D>
      <c:rotX val="30"/>
      <c:rotY val="0"/>
      <c:rAngAx val="0"/>
    </c:view3D>
    <c:floor>
      <c:thickness val="0"/>
    </c:floor>
    <c:sideWall>
      <c:thickness val="0"/>
    </c:sideWall>
    <c:backWall>
      <c:thickness val="0"/>
    </c:backWall>
    <c:plotArea>
      <c:layout/>
      <c:pie3DChart>
        <c:varyColors val="1"/>
        <c:ser>
          <c:idx val="0"/>
          <c:order val="0"/>
          <c:tx>
            <c:strRef>
              <c:f>Blatt1!$B$1</c:f>
              <c:strCache>
                <c:ptCount val="1"/>
                <c:pt idx="0">
                  <c:v>Pilotierung</c:v>
                </c:pt>
              </c:strCache>
            </c:strRef>
          </c:tx>
          <c:spPr>
            <a:solidFill>
              <a:srgbClr val="8CB91B"/>
            </a:solidFill>
          </c:spPr>
          <c:dPt>
            <c:idx val="1"/>
            <c:bubble3D val="0"/>
            <c:spPr>
              <a:solidFill>
                <a:srgbClr val="FF0000"/>
              </a:solidFill>
            </c:spPr>
            <c:extLst>
              <c:ext xmlns:c16="http://schemas.microsoft.com/office/drawing/2014/chart" uri="{C3380CC4-5D6E-409C-BE32-E72D297353CC}">
                <c16:uniqueId val="{00000001-164F-084C-9C5D-F05CAE322E4B}"/>
              </c:ext>
            </c:extLst>
          </c:dPt>
          <c:dPt>
            <c:idx val="2"/>
            <c:bubble3D val="0"/>
            <c:spPr>
              <a:solidFill>
                <a:srgbClr val="FFFF00"/>
              </a:solidFill>
            </c:spPr>
            <c:extLst>
              <c:ext xmlns:c16="http://schemas.microsoft.com/office/drawing/2014/chart" uri="{C3380CC4-5D6E-409C-BE32-E72D297353CC}">
                <c16:uniqueId val="{00000003-164F-084C-9C5D-F05CAE322E4B}"/>
              </c:ext>
            </c:extLst>
          </c:dPt>
          <c:dLbls>
            <c:spPr>
              <a:noFill/>
              <a:ln>
                <a:noFill/>
              </a:ln>
              <a:effectLst/>
            </c:spPr>
            <c:txPr>
              <a:bodyPr/>
              <a:lstStyle/>
              <a:p>
                <a:pPr>
                  <a:defRPr b="0" i="0">
                    <a:latin typeface="Calibri"/>
                  </a:defRPr>
                </a:pPr>
                <a:endParaRPr lang="de-DE"/>
              </a:p>
            </c:txPr>
            <c:showLegendKey val="0"/>
            <c:showVal val="0"/>
            <c:showCatName val="0"/>
            <c:showSerName val="0"/>
            <c:showPercent val="1"/>
            <c:showBubbleSize val="0"/>
            <c:showLeaderLines val="1"/>
            <c:extLst>
              <c:ext xmlns:c15="http://schemas.microsoft.com/office/drawing/2012/chart" uri="{CE6537A1-D6FC-4f65-9D91-7224C49458BB}"/>
            </c:extLst>
          </c:dLbls>
          <c:cat>
            <c:strRef>
              <c:f>Blatt1!$A$2:$A$4</c:f>
              <c:strCache>
                <c:ptCount val="3"/>
                <c:pt idx="0">
                  <c:v>richtig</c:v>
                </c:pt>
                <c:pt idx="1">
                  <c:v>falsch</c:v>
                </c:pt>
                <c:pt idx="2">
                  <c:v>nicht bearbeitet</c:v>
                </c:pt>
              </c:strCache>
            </c:strRef>
          </c:cat>
          <c:val>
            <c:numRef>
              <c:f>Blatt1!$B$2:$B$4</c:f>
              <c:numCache>
                <c:formatCode>General</c:formatCode>
                <c:ptCount val="3"/>
                <c:pt idx="0">
                  <c:v>1479</c:v>
                </c:pt>
                <c:pt idx="1">
                  <c:v>1399</c:v>
                </c:pt>
                <c:pt idx="2">
                  <c:v>243</c:v>
                </c:pt>
              </c:numCache>
            </c:numRef>
          </c:val>
          <c:extLst>
            <c:ext xmlns:c16="http://schemas.microsoft.com/office/drawing/2014/chart" uri="{C3380CC4-5D6E-409C-BE32-E72D297353CC}">
              <c16:uniqueId val="{00000004-164F-084C-9C5D-F05CAE322E4B}"/>
            </c:ext>
          </c:extLst>
        </c:ser>
        <c:dLbls>
          <c:showLegendKey val="0"/>
          <c:showVal val="0"/>
          <c:showCatName val="0"/>
          <c:showSerName val="0"/>
          <c:showPercent val="1"/>
          <c:showBubbleSize val="0"/>
          <c:showLeaderLines val="1"/>
        </c:dLbls>
      </c:pie3DChart>
    </c:plotArea>
    <c:legend>
      <c:legendPos val="r"/>
      <c:layout>
        <c:manualLayout>
          <c:xMode val="edge"/>
          <c:yMode val="edge"/>
          <c:x val="0.109706085080611"/>
          <c:y val="0.68993429148898"/>
          <c:w val="0.56139702426226101"/>
          <c:h val="0.25897487998409502"/>
        </c:manualLayout>
      </c:layout>
      <c:overlay val="0"/>
      <c:txPr>
        <a:bodyPr/>
        <a:lstStyle/>
        <a:p>
          <a:pPr>
            <a:defRPr>
              <a:latin typeface="Calibri"/>
            </a:defRPr>
          </a:pPr>
          <a:endParaRPr lang="de-DE"/>
        </a:p>
      </c:txPr>
    </c:legend>
    <c:plotVisOnly val="1"/>
    <c:dispBlanksAs val="gap"/>
    <c:showDLblsOverMax val="0"/>
  </c:chart>
  <c:txPr>
    <a:bodyPr/>
    <a:lstStyle/>
    <a:p>
      <a:pPr>
        <a:defRPr sz="1800"/>
      </a:pPr>
      <a:endParaRPr lang="de-DE"/>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29"/>
    </mc:Choice>
    <mc:Fallback>
      <c:style val="29"/>
    </mc:Fallback>
  </mc:AlternateContent>
  <c:chart>
    <c:autoTitleDeleted val="1"/>
    <c:view3D>
      <c:rotX val="30"/>
      <c:rotY val="0"/>
      <c:rAngAx val="0"/>
    </c:view3D>
    <c:floor>
      <c:thickness val="0"/>
    </c:floor>
    <c:sideWall>
      <c:thickness val="0"/>
    </c:sideWall>
    <c:backWall>
      <c:thickness val="0"/>
    </c:backWall>
    <c:plotArea>
      <c:layout/>
      <c:pie3DChart>
        <c:varyColors val="1"/>
        <c:ser>
          <c:idx val="0"/>
          <c:order val="0"/>
          <c:tx>
            <c:strRef>
              <c:f>Blatt1!$B$1</c:f>
              <c:strCache>
                <c:ptCount val="1"/>
                <c:pt idx="0">
                  <c:v>Pilotierung</c:v>
                </c:pt>
              </c:strCache>
            </c:strRef>
          </c:tx>
          <c:spPr>
            <a:solidFill>
              <a:srgbClr val="8CB91B"/>
            </a:solidFill>
          </c:spPr>
          <c:dPt>
            <c:idx val="1"/>
            <c:bubble3D val="0"/>
            <c:spPr>
              <a:solidFill>
                <a:srgbClr val="FF0000"/>
              </a:solidFill>
            </c:spPr>
            <c:extLst>
              <c:ext xmlns:c16="http://schemas.microsoft.com/office/drawing/2014/chart" uri="{C3380CC4-5D6E-409C-BE32-E72D297353CC}">
                <c16:uniqueId val="{00000001-B4C1-0F4A-B0B5-E687FDB36DC4}"/>
              </c:ext>
            </c:extLst>
          </c:dPt>
          <c:dPt>
            <c:idx val="2"/>
            <c:bubble3D val="0"/>
            <c:spPr>
              <a:solidFill>
                <a:srgbClr val="FFFF00"/>
              </a:solidFill>
            </c:spPr>
            <c:extLst>
              <c:ext xmlns:c16="http://schemas.microsoft.com/office/drawing/2014/chart" uri="{C3380CC4-5D6E-409C-BE32-E72D297353CC}">
                <c16:uniqueId val="{00000003-B4C1-0F4A-B0B5-E687FDB36DC4}"/>
              </c:ext>
            </c:extLst>
          </c:dPt>
          <c:dLbls>
            <c:dLbl>
              <c:idx val="0"/>
              <c:layout>
                <c:manualLayout>
                  <c:x val="2.32227587239482E-2"/>
                  <c:y val="-1.06935233691983E-2"/>
                </c:manualLayout>
              </c:layou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4-B4C1-0F4A-B0B5-E687FDB36DC4}"/>
                </c:ext>
              </c:extLst>
            </c:dLbl>
            <c:dLbl>
              <c:idx val="2"/>
              <c:layout>
                <c:manualLayout>
                  <c:x val="-1.63867830234448E-2"/>
                  <c:y val="-1.06935233691983E-2"/>
                </c:manualLayout>
              </c:layou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3-B4C1-0F4A-B0B5-E687FDB36DC4}"/>
                </c:ext>
              </c:extLst>
            </c:dLbl>
            <c:spPr>
              <a:noFill/>
              <a:ln>
                <a:noFill/>
              </a:ln>
              <a:effectLst/>
            </c:spPr>
            <c:txPr>
              <a:bodyPr/>
              <a:lstStyle/>
              <a:p>
                <a:pPr>
                  <a:defRPr b="0" i="0">
                    <a:latin typeface="Calibri"/>
                  </a:defRPr>
                </a:pPr>
                <a:endParaRPr lang="de-DE"/>
              </a:p>
            </c:txPr>
            <c:showLegendKey val="0"/>
            <c:showVal val="0"/>
            <c:showCatName val="0"/>
            <c:showSerName val="0"/>
            <c:showPercent val="1"/>
            <c:showBubbleSize val="0"/>
            <c:showLeaderLines val="1"/>
            <c:extLst>
              <c:ext xmlns:c15="http://schemas.microsoft.com/office/drawing/2012/chart" uri="{CE6537A1-D6FC-4f65-9D91-7224C49458BB}"/>
            </c:extLst>
          </c:dLbls>
          <c:cat>
            <c:strRef>
              <c:f>Blatt1!$A$2:$A$4</c:f>
              <c:strCache>
                <c:ptCount val="3"/>
                <c:pt idx="0">
                  <c:v>richtig</c:v>
                </c:pt>
                <c:pt idx="1">
                  <c:v>falsch</c:v>
                </c:pt>
                <c:pt idx="2">
                  <c:v>nicht bearbeitet</c:v>
                </c:pt>
              </c:strCache>
            </c:strRef>
          </c:cat>
          <c:val>
            <c:numRef>
              <c:f>Blatt1!$B$2:$B$4</c:f>
              <c:numCache>
                <c:formatCode>General</c:formatCode>
                <c:ptCount val="3"/>
                <c:pt idx="0">
                  <c:v>106</c:v>
                </c:pt>
                <c:pt idx="1">
                  <c:v>2962</c:v>
                </c:pt>
                <c:pt idx="2">
                  <c:v>71</c:v>
                </c:pt>
              </c:numCache>
            </c:numRef>
          </c:val>
          <c:extLst>
            <c:ext xmlns:c16="http://schemas.microsoft.com/office/drawing/2014/chart" uri="{C3380CC4-5D6E-409C-BE32-E72D297353CC}">
              <c16:uniqueId val="{00000005-B4C1-0F4A-B0B5-E687FDB36DC4}"/>
            </c:ext>
          </c:extLst>
        </c:ser>
        <c:dLbls>
          <c:showLegendKey val="0"/>
          <c:showVal val="0"/>
          <c:showCatName val="0"/>
          <c:showSerName val="0"/>
          <c:showPercent val="1"/>
          <c:showBubbleSize val="0"/>
          <c:showLeaderLines val="1"/>
        </c:dLbls>
      </c:pie3DChart>
    </c:plotArea>
    <c:legend>
      <c:legendPos val="r"/>
      <c:layout>
        <c:manualLayout>
          <c:xMode val="edge"/>
          <c:yMode val="edge"/>
          <c:x val="0.109706085080611"/>
          <c:y val="0.68993429148898"/>
          <c:w val="0.56139702426226101"/>
          <c:h val="0.25897487998409502"/>
        </c:manualLayout>
      </c:layout>
      <c:overlay val="0"/>
      <c:txPr>
        <a:bodyPr/>
        <a:lstStyle/>
        <a:p>
          <a:pPr>
            <a:defRPr>
              <a:latin typeface="Calibri"/>
            </a:defRPr>
          </a:pPr>
          <a:endParaRPr lang="de-DE"/>
        </a:p>
      </c:txPr>
    </c:legend>
    <c:plotVisOnly val="1"/>
    <c:dispBlanksAs val="gap"/>
    <c:showDLblsOverMax val="0"/>
  </c:chart>
  <c:txPr>
    <a:bodyPr/>
    <a:lstStyle/>
    <a:p>
      <a:pPr>
        <a:defRPr sz="1800"/>
      </a:pPr>
      <a:endParaRPr lang="de-DE"/>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2AA5146-DCFD-6846-87AA-244AFA5CBA89}" type="doc">
      <dgm:prSet loTypeId="urn:microsoft.com/office/officeart/2008/layout/VerticalCurvedList" loCatId="" qsTypeId="urn:microsoft.com/office/officeart/2005/8/quickstyle/simple1" qsCatId="simple" csTypeId="urn:microsoft.com/office/officeart/2005/8/colors/accent1_2" csCatId="accent1" phldr="1"/>
      <dgm:spPr/>
      <dgm:t>
        <a:bodyPr/>
        <a:lstStyle/>
        <a:p>
          <a:endParaRPr lang="de-DE"/>
        </a:p>
      </dgm:t>
    </dgm:pt>
    <dgm:pt modelId="{425FDFE9-02F4-BF4E-A617-47B733440750}">
      <dgm:prSet phldrT="[Text]" custT="1"/>
      <dgm:spPr>
        <a:solidFill>
          <a:srgbClr val="F8B44F"/>
        </a:solidFill>
        <a:ln>
          <a:noFill/>
        </a:ln>
      </dgm:spPr>
      <dgm:t>
        <a:bodyPr/>
        <a:lstStyle/>
        <a:p>
          <a:r>
            <a:rPr lang="de-DE" sz="1800" dirty="0"/>
            <a:t>1 Kognitiv aktivierende Aufgaben mit </a:t>
          </a:r>
          <a:r>
            <a:rPr lang="de-DE" sz="1800" i="1" dirty="0"/>
            <a:t>digitalen Werkzeugen</a:t>
          </a:r>
        </a:p>
      </dgm:t>
    </dgm:pt>
    <dgm:pt modelId="{7AB4AD74-4EA3-3647-A6D3-21A27E832477}" type="parTrans" cxnId="{862EE7FD-B22C-994A-A144-92451BE86CC5}">
      <dgm:prSet/>
      <dgm:spPr/>
      <dgm:t>
        <a:bodyPr/>
        <a:lstStyle/>
        <a:p>
          <a:endParaRPr lang="de-DE" sz="1800"/>
        </a:p>
      </dgm:t>
    </dgm:pt>
    <dgm:pt modelId="{41D358FD-8D20-2B45-B5AB-EC99F64C5B45}" type="sibTrans" cxnId="{862EE7FD-B22C-994A-A144-92451BE86CC5}">
      <dgm:prSet/>
      <dgm:spPr/>
      <dgm:t>
        <a:bodyPr/>
        <a:lstStyle/>
        <a:p>
          <a:endParaRPr lang="de-DE" sz="1800"/>
        </a:p>
      </dgm:t>
    </dgm:pt>
    <dgm:pt modelId="{055C05AE-C369-D745-BCFB-E0716D861FCF}">
      <dgm:prSet phldrT="[Text]" custT="1"/>
      <dgm:spPr>
        <a:solidFill>
          <a:schemeClr val="tx2"/>
        </a:solidFill>
        <a:ln w="28575">
          <a:solidFill>
            <a:schemeClr val="tx1"/>
          </a:solidFill>
        </a:ln>
      </dgm:spPr>
      <dgm:t>
        <a:bodyPr/>
        <a:lstStyle/>
        <a:p>
          <a:r>
            <a:rPr lang="de-DE" sz="1800" dirty="0"/>
            <a:t>2 Diagnose </a:t>
          </a:r>
          <a:r>
            <a:rPr lang="de-DE" sz="1800" i="0" dirty="0"/>
            <a:t>und Förderung mi</a:t>
          </a:r>
          <a:r>
            <a:rPr lang="de-DE" sz="1800" i="1" dirty="0"/>
            <a:t>t Diagnosetools</a:t>
          </a:r>
        </a:p>
      </dgm:t>
    </dgm:pt>
    <dgm:pt modelId="{DB6801FC-A6D2-7B47-BDF7-AA04F416E022}" type="parTrans" cxnId="{4008D1CA-C759-B643-A86F-8B3D1D76A7E4}">
      <dgm:prSet/>
      <dgm:spPr/>
      <dgm:t>
        <a:bodyPr/>
        <a:lstStyle/>
        <a:p>
          <a:endParaRPr lang="de-DE" sz="1800"/>
        </a:p>
      </dgm:t>
    </dgm:pt>
    <dgm:pt modelId="{A161F1B8-D0DA-A54C-B5DF-2533E02D1A65}" type="sibTrans" cxnId="{4008D1CA-C759-B643-A86F-8B3D1D76A7E4}">
      <dgm:prSet/>
      <dgm:spPr/>
      <dgm:t>
        <a:bodyPr/>
        <a:lstStyle/>
        <a:p>
          <a:endParaRPr lang="de-DE" sz="1800"/>
        </a:p>
      </dgm:t>
    </dgm:pt>
    <dgm:pt modelId="{42DEF008-6EAC-2941-B8D5-4F2A0C8A38E5}">
      <dgm:prSet phldrT="[Text]" custT="1"/>
      <dgm:spPr/>
      <dgm:t>
        <a:bodyPr/>
        <a:lstStyle/>
        <a:p>
          <a:r>
            <a:rPr lang="de-DE" sz="1800" dirty="0"/>
            <a:t>3 </a:t>
          </a:r>
          <a:r>
            <a:rPr lang="de-DE" sz="1800" i="1" dirty="0"/>
            <a:t>Apps</a:t>
          </a:r>
          <a:r>
            <a:rPr lang="de-DE" sz="1800" dirty="0"/>
            <a:t> </a:t>
          </a:r>
          <a:r>
            <a:rPr lang="de-DE" sz="1800" dirty="0" err="1"/>
            <a:t>kriteriengeleitet</a:t>
          </a:r>
          <a:r>
            <a:rPr lang="de-DE" sz="1800" dirty="0"/>
            <a:t> auswählen, beurteilen und erstellen</a:t>
          </a:r>
        </a:p>
      </dgm:t>
    </dgm:pt>
    <dgm:pt modelId="{3E22FA9D-9388-024C-BA4D-0989229CC901}" type="parTrans" cxnId="{FF5C5955-DA8B-8040-B8BF-EB55B66ED1CD}">
      <dgm:prSet/>
      <dgm:spPr/>
      <dgm:t>
        <a:bodyPr/>
        <a:lstStyle/>
        <a:p>
          <a:endParaRPr lang="de-DE" sz="1800"/>
        </a:p>
      </dgm:t>
    </dgm:pt>
    <dgm:pt modelId="{73966D20-200A-C144-A38E-D41E4500FA01}" type="sibTrans" cxnId="{FF5C5955-DA8B-8040-B8BF-EB55B66ED1CD}">
      <dgm:prSet/>
      <dgm:spPr/>
      <dgm:t>
        <a:bodyPr/>
        <a:lstStyle/>
        <a:p>
          <a:endParaRPr lang="de-DE" sz="1800"/>
        </a:p>
      </dgm:t>
    </dgm:pt>
    <dgm:pt modelId="{56095096-A783-C747-8B86-21DAB90BC76A}">
      <dgm:prSet custT="1"/>
      <dgm:spPr>
        <a:solidFill>
          <a:schemeClr val="tx2"/>
        </a:solidFill>
        <a:ln w="25400" cap="flat" cmpd="sng" algn="ctr">
          <a:solidFill>
            <a:prstClr val="white">
              <a:hueOff val="0"/>
              <a:satOff val="0"/>
              <a:lumOff val="0"/>
              <a:alphaOff val="0"/>
            </a:prstClr>
          </a:solidFill>
          <a:prstDash val="solid"/>
        </a:ln>
        <a:effectLst/>
      </dgm:spPr>
      <dgm:t>
        <a:bodyPr spcFirstLastPara="0" vert="horz" wrap="square" lIns="415569" tIns="40640" rIns="40640" bIns="40640" numCol="1" spcCol="1270" anchor="ctr" anchorCtr="0"/>
        <a:lstStyle/>
        <a:p>
          <a:pPr marL="0" lvl="0" indent="0" algn="l" defTabSz="844550">
            <a:lnSpc>
              <a:spcPct val="90000"/>
            </a:lnSpc>
            <a:spcBef>
              <a:spcPct val="0"/>
            </a:spcBef>
            <a:spcAft>
              <a:spcPct val="35000"/>
            </a:spcAft>
          </a:pPr>
          <a:r>
            <a:rPr lang="de-DE" sz="1800" kern="1200" dirty="0">
              <a:solidFill>
                <a:prstClr val="white"/>
              </a:solidFill>
              <a:latin typeface="+mn-lt"/>
              <a:ea typeface="ＭＳ Ｐゴシック"/>
              <a:cs typeface="ＭＳ Ｐゴシック"/>
            </a:rPr>
            <a:t>4 </a:t>
          </a:r>
          <a:r>
            <a:rPr lang="de-DE" sz="1800" i="1" kern="1200" dirty="0">
              <a:latin typeface="+mn-lt"/>
            </a:rPr>
            <a:t>Videos</a:t>
          </a:r>
          <a:r>
            <a:rPr lang="de-DE" sz="1800" kern="1200" dirty="0">
              <a:latin typeface="+mn-lt"/>
            </a:rPr>
            <a:t> </a:t>
          </a:r>
          <a:r>
            <a:rPr lang="de-DE" sz="1800" kern="1200" dirty="0" err="1">
              <a:latin typeface="+mn-lt"/>
            </a:rPr>
            <a:t>kriteriengeleitet</a:t>
          </a:r>
          <a:r>
            <a:rPr lang="de-DE" sz="1800" kern="1200" dirty="0">
              <a:latin typeface="+mn-lt"/>
            </a:rPr>
            <a:t> auswählen und beurteilen</a:t>
          </a:r>
          <a:endParaRPr lang="de-DE" sz="1800" kern="1200" dirty="0">
            <a:solidFill>
              <a:prstClr val="white"/>
            </a:solidFill>
            <a:latin typeface="+mn-lt"/>
            <a:ea typeface="ＭＳ Ｐゴシック"/>
            <a:cs typeface="ＭＳ Ｐゴシック"/>
          </a:endParaRPr>
        </a:p>
      </dgm:t>
    </dgm:pt>
    <dgm:pt modelId="{330B1A45-5DD5-964E-85F0-34528D468928}" type="parTrans" cxnId="{8F6D1322-282D-4A4C-8009-AD0FC193A10A}">
      <dgm:prSet/>
      <dgm:spPr/>
      <dgm:t>
        <a:bodyPr/>
        <a:lstStyle/>
        <a:p>
          <a:endParaRPr lang="de-DE" sz="1800"/>
        </a:p>
      </dgm:t>
    </dgm:pt>
    <dgm:pt modelId="{42FDCF0B-C964-F149-B71D-8FC2318B21F4}" type="sibTrans" cxnId="{8F6D1322-282D-4A4C-8009-AD0FC193A10A}">
      <dgm:prSet/>
      <dgm:spPr/>
      <dgm:t>
        <a:bodyPr/>
        <a:lstStyle/>
        <a:p>
          <a:endParaRPr lang="de-DE" sz="1800"/>
        </a:p>
      </dgm:t>
    </dgm:pt>
    <dgm:pt modelId="{BA207732-BDCE-E54E-8405-D6DD4DAE3303}">
      <dgm:prSet custT="1"/>
      <dgm:spPr/>
      <dgm:t>
        <a:bodyPr/>
        <a:lstStyle/>
        <a:p>
          <a:pPr marL="0" lvl="0" indent="0" algn="l" defTabSz="844550">
            <a:lnSpc>
              <a:spcPct val="90000"/>
            </a:lnSpc>
            <a:spcBef>
              <a:spcPct val="0"/>
            </a:spcBef>
            <a:spcAft>
              <a:spcPct val="35000"/>
            </a:spcAft>
            <a:buNone/>
          </a:pPr>
          <a:r>
            <a:rPr lang="de-DE" sz="1800" i="0" dirty="0"/>
            <a:t> 6 </a:t>
          </a:r>
          <a:r>
            <a:rPr lang="de-DE" sz="1800" i="1" dirty="0"/>
            <a:t>OER </a:t>
          </a:r>
          <a:r>
            <a:rPr lang="de-DE" sz="1800" i="0" dirty="0"/>
            <a:t>– Fragen des Datenschutzes</a:t>
          </a:r>
        </a:p>
      </dgm:t>
    </dgm:pt>
    <dgm:pt modelId="{9F18E610-B095-C847-B978-B93247962D10}" type="parTrans" cxnId="{A9735E62-AE16-1643-AE04-888E3191F6DF}">
      <dgm:prSet/>
      <dgm:spPr/>
      <dgm:t>
        <a:bodyPr/>
        <a:lstStyle/>
        <a:p>
          <a:endParaRPr lang="de-DE" sz="1800"/>
        </a:p>
      </dgm:t>
    </dgm:pt>
    <dgm:pt modelId="{1963B811-F4B3-3947-8D6E-CAFF5146AF89}" type="sibTrans" cxnId="{A9735E62-AE16-1643-AE04-888E3191F6DF}">
      <dgm:prSet/>
      <dgm:spPr/>
      <dgm:t>
        <a:bodyPr/>
        <a:lstStyle/>
        <a:p>
          <a:endParaRPr lang="de-DE" sz="1800"/>
        </a:p>
      </dgm:t>
    </dgm:pt>
    <dgm:pt modelId="{84494ADE-C122-C14F-A6AB-6E61054CC7FF}">
      <dgm:prSet phldrT="[Text]" custT="1"/>
      <dgm:spPr>
        <a:solidFill>
          <a:schemeClr val="tx2"/>
        </a:solidFill>
      </dgm:spPr>
      <dgm:t>
        <a:bodyPr/>
        <a:lstStyle/>
        <a:p>
          <a:r>
            <a:rPr lang="de-DE" sz="1800" dirty="0">
              <a:solidFill>
                <a:prstClr val="white"/>
              </a:solidFill>
              <a:latin typeface="+mn-lt"/>
              <a:ea typeface="ＭＳ Ｐゴシック"/>
              <a:cs typeface="ＭＳ Ｐゴシック"/>
            </a:rPr>
            <a:t> 7 Mathematikunterricht im </a:t>
          </a:r>
          <a:r>
            <a:rPr lang="de-DE" sz="1800" i="1" dirty="0">
              <a:solidFill>
                <a:prstClr val="white"/>
              </a:solidFill>
              <a:latin typeface="+mn-lt"/>
              <a:ea typeface="ＭＳ Ｐゴシック"/>
              <a:cs typeface="ＭＳ Ｐゴシック"/>
            </a:rPr>
            <a:t>Learning Management System</a:t>
          </a:r>
          <a:r>
            <a:rPr lang="de-DE" sz="1800" dirty="0">
              <a:solidFill>
                <a:prstClr val="white"/>
              </a:solidFill>
              <a:latin typeface="+mn-lt"/>
              <a:ea typeface="ＭＳ Ｐゴシック"/>
              <a:cs typeface="ＭＳ Ｐゴシック"/>
            </a:rPr>
            <a:t> planen</a:t>
          </a:r>
          <a:endParaRPr lang="de-DE" sz="1800" dirty="0">
            <a:latin typeface="+mn-lt"/>
          </a:endParaRPr>
        </a:p>
      </dgm:t>
    </dgm:pt>
    <dgm:pt modelId="{3F020F65-9008-E041-904E-D1FD7798CDB1}" type="parTrans" cxnId="{9A737703-A02C-4349-BF82-503C6F8B383C}">
      <dgm:prSet/>
      <dgm:spPr/>
      <dgm:t>
        <a:bodyPr/>
        <a:lstStyle/>
        <a:p>
          <a:endParaRPr lang="de-DE" sz="1800"/>
        </a:p>
      </dgm:t>
    </dgm:pt>
    <dgm:pt modelId="{1289FF5C-A103-5C49-80E4-D5962EED8D20}" type="sibTrans" cxnId="{9A737703-A02C-4349-BF82-503C6F8B383C}">
      <dgm:prSet/>
      <dgm:spPr/>
      <dgm:t>
        <a:bodyPr/>
        <a:lstStyle/>
        <a:p>
          <a:endParaRPr lang="de-DE" sz="1800"/>
        </a:p>
      </dgm:t>
    </dgm:pt>
    <dgm:pt modelId="{1744BB61-EDC8-A34A-878C-FADEFDA97295}">
      <dgm:prSet custT="1"/>
      <dgm:spPr>
        <a:solidFill>
          <a:srgbClr val="F8B44F"/>
        </a:solidFill>
        <a:ln w="25400" cap="flat" cmpd="sng" algn="ctr">
          <a:solidFill>
            <a:prstClr val="white">
              <a:hueOff val="0"/>
              <a:satOff val="0"/>
              <a:lumOff val="0"/>
              <a:alphaOff val="0"/>
            </a:prstClr>
          </a:solidFill>
          <a:prstDash val="solid"/>
        </a:ln>
        <a:effectLst/>
      </dgm:spPr>
      <dgm:t>
        <a:bodyPr spcFirstLastPara="0" vert="horz" wrap="square" lIns="415569" tIns="40640" rIns="40640" bIns="40640" numCol="1" spcCol="1270" anchor="ctr" anchorCtr="0"/>
        <a:lstStyle/>
        <a:p>
          <a:pPr marL="0" lvl="0" indent="0" algn="l" defTabSz="844550">
            <a:lnSpc>
              <a:spcPct val="90000"/>
            </a:lnSpc>
            <a:spcBef>
              <a:spcPct val="0"/>
            </a:spcBef>
            <a:spcAft>
              <a:spcPct val="35000"/>
            </a:spcAft>
          </a:pPr>
          <a:r>
            <a:rPr lang="de-DE" sz="1800" kern="1200" dirty="0">
              <a:solidFill>
                <a:prstClr val="white"/>
              </a:solidFill>
              <a:latin typeface="+mn-lt"/>
              <a:ea typeface="ＭＳ Ｐゴシック"/>
              <a:cs typeface="ＭＳ Ｐゴシック"/>
            </a:rPr>
            <a:t>5 </a:t>
          </a:r>
          <a:r>
            <a:rPr lang="de-DE" sz="1800" i="1" kern="1200" dirty="0">
              <a:solidFill>
                <a:prstClr val="white"/>
              </a:solidFill>
              <a:latin typeface="+mn-lt"/>
              <a:ea typeface="ＭＳ Ｐゴシック"/>
              <a:cs typeface="ＭＳ Ｐゴシック"/>
            </a:rPr>
            <a:t>Lernvideos </a:t>
          </a:r>
          <a:r>
            <a:rPr lang="de-DE" sz="1800" kern="1200" dirty="0">
              <a:solidFill>
                <a:prstClr val="white"/>
              </a:solidFill>
              <a:latin typeface="+mn-lt"/>
              <a:ea typeface="ＭＳ Ｐゴシック"/>
              <a:cs typeface="ＭＳ Ｐゴシック"/>
            </a:rPr>
            <a:t>produzieren</a:t>
          </a:r>
        </a:p>
      </dgm:t>
    </dgm:pt>
    <dgm:pt modelId="{4DC359EE-C769-9546-A3F1-57C56F2E64C3}" type="parTrans" cxnId="{C9AC03B1-33D8-B946-ADB2-0082BA406F9E}">
      <dgm:prSet/>
      <dgm:spPr/>
      <dgm:t>
        <a:bodyPr/>
        <a:lstStyle/>
        <a:p>
          <a:endParaRPr lang="de-DE" sz="1800"/>
        </a:p>
      </dgm:t>
    </dgm:pt>
    <dgm:pt modelId="{A51AD1E9-4E77-C342-81C7-E6869E1E46C9}" type="sibTrans" cxnId="{C9AC03B1-33D8-B946-ADB2-0082BA406F9E}">
      <dgm:prSet/>
      <dgm:spPr/>
      <dgm:t>
        <a:bodyPr/>
        <a:lstStyle/>
        <a:p>
          <a:endParaRPr lang="de-DE" sz="1800"/>
        </a:p>
      </dgm:t>
    </dgm:pt>
    <dgm:pt modelId="{12FA5DD2-2C08-8947-A372-1E3E5B725537}">
      <dgm:prSet phldrT="[Text]"/>
      <dgm:spPr>
        <a:solidFill>
          <a:schemeClr val="tx2"/>
        </a:solidFill>
      </dgm:spPr>
      <dgm:t>
        <a:bodyPr/>
        <a:lstStyle/>
        <a:p>
          <a:endParaRPr lang="de-DE" sz="1800" dirty="0"/>
        </a:p>
      </dgm:t>
    </dgm:pt>
    <dgm:pt modelId="{BD2AAC79-5ADF-AF40-9162-0A47C79FA9BD}" type="sibTrans" cxnId="{DDC54668-9E2A-EC43-A84F-BCC9CA36C041}">
      <dgm:prSet/>
      <dgm:spPr/>
      <dgm:t>
        <a:bodyPr/>
        <a:lstStyle/>
        <a:p>
          <a:endParaRPr lang="de-DE" sz="1800"/>
        </a:p>
      </dgm:t>
    </dgm:pt>
    <dgm:pt modelId="{F5506FBE-F83C-E444-8A45-2BFAD063E254}" type="parTrans" cxnId="{DDC54668-9E2A-EC43-A84F-BCC9CA36C041}">
      <dgm:prSet/>
      <dgm:spPr/>
      <dgm:t>
        <a:bodyPr/>
        <a:lstStyle/>
        <a:p>
          <a:endParaRPr lang="de-DE" sz="1800"/>
        </a:p>
      </dgm:t>
    </dgm:pt>
    <dgm:pt modelId="{C0E2C0D0-1C26-1D4E-9868-E7564E23F449}">
      <dgm:prSet custT="1"/>
      <dgm:spPr>
        <a:solidFill>
          <a:srgbClr val="F1A63F"/>
        </a:solidFill>
        <a:ln w="25400" cap="flat" cmpd="sng" algn="ctr">
          <a:solidFill>
            <a:prstClr val="white">
              <a:hueOff val="0"/>
              <a:satOff val="0"/>
              <a:lumOff val="0"/>
              <a:alphaOff val="0"/>
            </a:prstClr>
          </a:solidFill>
          <a:prstDash val="solid"/>
        </a:ln>
        <a:effectLst/>
      </dgm:spPr>
      <dgm:t>
        <a:bodyPr/>
        <a:lstStyle/>
        <a:p>
          <a:endParaRPr lang="de-DE" sz="1800" dirty="0"/>
        </a:p>
      </dgm:t>
    </dgm:pt>
    <dgm:pt modelId="{A3374340-B72B-024D-99C2-98FEF8797728}" type="sibTrans" cxnId="{7A1A9D3F-9396-684C-98E4-A7D65ECF20F8}">
      <dgm:prSet/>
      <dgm:spPr/>
      <dgm:t>
        <a:bodyPr/>
        <a:lstStyle/>
        <a:p>
          <a:endParaRPr lang="de-DE" sz="1800"/>
        </a:p>
      </dgm:t>
    </dgm:pt>
    <dgm:pt modelId="{F8735AE8-B56A-5141-BCB9-23E12C35994C}" type="parTrans" cxnId="{7A1A9D3F-9396-684C-98E4-A7D65ECF20F8}">
      <dgm:prSet/>
      <dgm:spPr/>
      <dgm:t>
        <a:bodyPr/>
        <a:lstStyle/>
        <a:p>
          <a:endParaRPr lang="de-DE" sz="1800"/>
        </a:p>
      </dgm:t>
    </dgm:pt>
    <dgm:pt modelId="{0B5E8AB4-54A7-134C-A877-CDFC4E696BED}" type="pres">
      <dgm:prSet presAssocID="{82AA5146-DCFD-6846-87AA-244AFA5CBA89}" presName="Name0" presStyleCnt="0">
        <dgm:presLayoutVars>
          <dgm:chMax val="7"/>
          <dgm:chPref val="7"/>
          <dgm:dir/>
        </dgm:presLayoutVars>
      </dgm:prSet>
      <dgm:spPr/>
    </dgm:pt>
    <dgm:pt modelId="{C3A29190-6CEF-F149-B73E-62CD6B4F762F}" type="pres">
      <dgm:prSet presAssocID="{82AA5146-DCFD-6846-87AA-244AFA5CBA89}" presName="Name1" presStyleCnt="0"/>
      <dgm:spPr/>
    </dgm:pt>
    <dgm:pt modelId="{E3319054-94CC-B64F-BE47-ED76CF9B17EA}" type="pres">
      <dgm:prSet presAssocID="{82AA5146-DCFD-6846-87AA-244AFA5CBA89}" presName="cycle" presStyleCnt="0"/>
      <dgm:spPr/>
    </dgm:pt>
    <dgm:pt modelId="{56B8E500-E0A0-F846-B73C-96CBEAD8202F}" type="pres">
      <dgm:prSet presAssocID="{82AA5146-DCFD-6846-87AA-244AFA5CBA89}" presName="srcNode" presStyleLbl="node1" presStyleIdx="0" presStyleCnt="7"/>
      <dgm:spPr/>
    </dgm:pt>
    <dgm:pt modelId="{C585E4E2-7A83-A745-BABA-F3A6E2033FDE}" type="pres">
      <dgm:prSet presAssocID="{82AA5146-DCFD-6846-87AA-244AFA5CBA89}" presName="conn" presStyleLbl="parChTrans1D2" presStyleIdx="0" presStyleCnt="1"/>
      <dgm:spPr/>
    </dgm:pt>
    <dgm:pt modelId="{03D62A61-6A9A-7946-ABC7-817E07047C55}" type="pres">
      <dgm:prSet presAssocID="{82AA5146-DCFD-6846-87AA-244AFA5CBA89}" presName="extraNode" presStyleLbl="node1" presStyleIdx="0" presStyleCnt="7"/>
      <dgm:spPr/>
    </dgm:pt>
    <dgm:pt modelId="{5E1C2F4A-97BB-6248-B6D1-9D24FFE6496C}" type="pres">
      <dgm:prSet presAssocID="{82AA5146-DCFD-6846-87AA-244AFA5CBA89}" presName="dstNode" presStyleLbl="node1" presStyleIdx="0" presStyleCnt="7"/>
      <dgm:spPr/>
    </dgm:pt>
    <dgm:pt modelId="{14B3B2B1-6154-AA4C-9440-623153BCCFD4}" type="pres">
      <dgm:prSet presAssocID="{425FDFE9-02F4-BF4E-A617-47B733440750}" presName="text_1" presStyleLbl="node1" presStyleIdx="0" presStyleCnt="7">
        <dgm:presLayoutVars>
          <dgm:bulletEnabled val="1"/>
        </dgm:presLayoutVars>
      </dgm:prSet>
      <dgm:spPr/>
    </dgm:pt>
    <dgm:pt modelId="{9B71B12B-4A5E-B947-B8F8-88B101C0C984}" type="pres">
      <dgm:prSet presAssocID="{425FDFE9-02F4-BF4E-A617-47B733440750}" presName="accent_1" presStyleCnt="0"/>
      <dgm:spPr/>
    </dgm:pt>
    <dgm:pt modelId="{02D28AEA-860E-C641-A7D2-6777043CF7EF}" type="pres">
      <dgm:prSet presAssocID="{425FDFE9-02F4-BF4E-A617-47B733440750}" presName="accentRepeatNode" presStyleLbl="solidFgAcc1" presStyleIdx="0" presStyleCnt="7"/>
      <dgm:spPr>
        <a:ln>
          <a:solidFill>
            <a:srgbClr val="F8B44F"/>
          </a:solidFill>
        </a:ln>
      </dgm:spPr>
    </dgm:pt>
    <dgm:pt modelId="{5E0DDF12-2032-404D-AB4B-0EEF90160CF6}" type="pres">
      <dgm:prSet presAssocID="{055C05AE-C369-D745-BCFB-E0716D861FCF}" presName="text_2" presStyleLbl="node1" presStyleIdx="1" presStyleCnt="7">
        <dgm:presLayoutVars>
          <dgm:bulletEnabled val="1"/>
        </dgm:presLayoutVars>
      </dgm:prSet>
      <dgm:spPr/>
    </dgm:pt>
    <dgm:pt modelId="{7508E910-91EF-8946-9009-4CE0B29CF297}" type="pres">
      <dgm:prSet presAssocID="{055C05AE-C369-D745-BCFB-E0716D861FCF}" presName="accent_2" presStyleCnt="0"/>
      <dgm:spPr/>
    </dgm:pt>
    <dgm:pt modelId="{34D306BA-B2C6-244A-A6C9-BC1E392F3B4C}" type="pres">
      <dgm:prSet presAssocID="{055C05AE-C369-D745-BCFB-E0716D861FCF}" presName="accentRepeatNode" presStyleLbl="solidFgAcc1" presStyleIdx="1" presStyleCnt="7"/>
      <dgm:spPr>
        <a:ln w="28575">
          <a:solidFill>
            <a:schemeClr val="tx1"/>
          </a:solidFill>
        </a:ln>
      </dgm:spPr>
    </dgm:pt>
    <dgm:pt modelId="{7A14E4B8-7A46-E142-9B63-6C69564B6317}" type="pres">
      <dgm:prSet presAssocID="{42DEF008-6EAC-2941-B8D5-4F2A0C8A38E5}" presName="text_3" presStyleLbl="node1" presStyleIdx="2" presStyleCnt="7">
        <dgm:presLayoutVars>
          <dgm:bulletEnabled val="1"/>
        </dgm:presLayoutVars>
      </dgm:prSet>
      <dgm:spPr/>
    </dgm:pt>
    <dgm:pt modelId="{1C4646C8-15C9-6544-BA7F-E02880722EE0}" type="pres">
      <dgm:prSet presAssocID="{42DEF008-6EAC-2941-B8D5-4F2A0C8A38E5}" presName="accent_3" presStyleCnt="0"/>
      <dgm:spPr/>
    </dgm:pt>
    <dgm:pt modelId="{EC63B1E2-4780-B147-9199-C03452D40563}" type="pres">
      <dgm:prSet presAssocID="{42DEF008-6EAC-2941-B8D5-4F2A0C8A38E5}" presName="accentRepeatNode" presStyleLbl="solidFgAcc1" presStyleIdx="2" presStyleCnt="7"/>
      <dgm:spPr/>
    </dgm:pt>
    <dgm:pt modelId="{DB40304C-A743-3443-8345-BF241835FB7B}" type="pres">
      <dgm:prSet presAssocID="{56095096-A783-C747-8B86-21DAB90BC76A}" presName="text_4" presStyleLbl="node1" presStyleIdx="3" presStyleCnt="7">
        <dgm:presLayoutVars>
          <dgm:bulletEnabled val="1"/>
        </dgm:presLayoutVars>
      </dgm:prSet>
      <dgm:spPr>
        <a:xfrm>
          <a:off x="1221025" y="2618680"/>
          <a:ext cx="5926530" cy="523551"/>
        </a:xfrm>
        <a:prstGeom prst="rect">
          <a:avLst/>
        </a:prstGeom>
      </dgm:spPr>
    </dgm:pt>
    <dgm:pt modelId="{F8EB2057-631E-6242-BC46-168B17E56DA8}" type="pres">
      <dgm:prSet presAssocID="{56095096-A783-C747-8B86-21DAB90BC76A}" presName="accent_4" presStyleCnt="0"/>
      <dgm:spPr/>
    </dgm:pt>
    <dgm:pt modelId="{E56E2C3E-B6D1-C248-AEF9-FB2B327969B2}" type="pres">
      <dgm:prSet presAssocID="{56095096-A783-C747-8B86-21DAB90BC76A}" presName="accentRepeatNode" presStyleLbl="solidFgAcc1" presStyleIdx="3" presStyleCnt="7"/>
      <dgm:spPr>
        <a:xfrm>
          <a:off x="69375" y="3048203"/>
          <a:ext cx="781507" cy="781507"/>
        </a:xfrm>
        <a:prstGeom prst="ellipse">
          <a:avLst/>
        </a:prstGeom>
        <a:solidFill>
          <a:prstClr val="white">
            <a:hueOff val="0"/>
            <a:satOff val="0"/>
            <a:lumOff val="0"/>
            <a:alphaOff val="0"/>
          </a:prstClr>
        </a:solidFill>
        <a:ln w="25400" cap="flat" cmpd="sng" algn="ctr">
          <a:solidFill>
            <a:schemeClr val="tx2"/>
          </a:solidFill>
          <a:prstDash val="solid"/>
        </a:ln>
        <a:effectLst/>
      </dgm:spPr>
    </dgm:pt>
    <dgm:pt modelId="{5F305E3E-0884-4440-B909-0F47159B841F}" type="pres">
      <dgm:prSet presAssocID="{1744BB61-EDC8-A34A-878C-FADEFDA97295}" presName="text_5" presStyleLbl="node1" presStyleIdx="4" presStyleCnt="7">
        <dgm:presLayoutVars>
          <dgm:bulletEnabled val="1"/>
        </dgm:presLayoutVars>
      </dgm:prSet>
      <dgm:spPr/>
    </dgm:pt>
    <dgm:pt modelId="{4AEDCDAF-4079-694A-9F89-30633E5ED6AB}" type="pres">
      <dgm:prSet presAssocID="{1744BB61-EDC8-A34A-878C-FADEFDA97295}" presName="accent_5" presStyleCnt="0"/>
      <dgm:spPr/>
    </dgm:pt>
    <dgm:pt modelId="{990FF775-A53C-1248-BDBE-45AFF27EBCF9}" type="pres">
      <dgm:prSet presAssocID="{1744BB61-EDC8-A34A-878C-FADEFDA97295}" presName="accentRepeatNode" presStyleLbl="solidFgAcc1" presStyleIdx="4" presStyleCnt="7"/>
      <dgm:spPr>
        <a:ln>
          <a:solidFill>
            <a:srgbClr val="F8B44F"/>
          </a:solidFill>
        </a:ln>
      </dgm:spPr>
    </dgm:pt>
    <dgm:pt modelId="{8F365E70-E284-A843-9127-77E40E9FF377}" type="pres">
      <dgm:prSet presAssocID="{BA207732-BDCE-E54E-8405-D6DD4DAE3303}" presName="text_6" presStyleLbl="node1" presStyleIdx="5" presStyleCnt="7">
        <dgm:presLayoutVars>
          <dgm:bulletEnabled val="1"/>
        </dgm:presLayoutVars>
      </dgm:prSet>
      <dgm:spPr/>
    </dgm:pt>
    <dgm:pt modelId="{4C2DF7B8-C058-9D4A-9D89-CF52725788B8}" type="pres">
      <dgm:prSet presAssocID="{BA207732-BDCE-E54E-8405-D6DD4DAE3303}" presName="accent_6" presStyleCnt="0"/>
      <dgm:spPr/>
    </dgm:pt>
    <dgm:pt modelId="{DA8DA201-DC19-3F44-B796-A4863B201AF0}" type="pres">
      <dgm:prSet presAssocID="{BA207732-BDCE-E54E-8405-D6DD4DAE3303}" presName="accentRepeatNode" presStyleLbl="solidFgAcc1" presStyleIdx="5" presStyleCnt="7"/>
      <dgm:spPr/>
    </dgm:pt>
    <dgm:pt modelId="{872046F8-1CC7-0241-842F-D9AA2124631B}" type="pres">
      <dgm:prSet presAssocID="{84494ADE-C122-C14F-A6AB-6E61054CC7FF}" presName="text_7" presStyleLbl="node1" presStyleIdx="6" presStyleCnt="7">
        <dgm:presLayoutVars>
          <dgm:bulletEnabled val="1"/>
        </dgm:presLayoutVars>
      </dgm:prSet>
      <dgm:spPr/>
    </dgm:pt>
    <dgm:pt modelId="{7FD6706A-BE92-B74F-B757-84F12C40618A}" type="pres">
      <dgm:prSet presAssocID="{84494ADE-C122-C14F-A6AB-6E61054CC7FF}" presName="accent_7" presStyleCnt="0"/>
      <dgm:spPr/>
    </dgm:pt>
    <dgm:pt modelId="{456F5C5D-68EF-6E48-8FA6-F7A1CA4B5B4A}" type="pres">
      <dgm:prSet presAssocID="{84494ADE-C122-C14F-A6AB-6E61054CC7FF}" presName="accentRepeatNode" presStyleLbl="solidFgAcc1" presStyleIdx="6" presStyleCnt="7"/>
      <dgm:spPr/>
    </dgm:pt>
  </dgm:ptLst>
  <dgm:cxnLst>
    <dgm:cxn modelId="{9A737703-A02C-4349-BF82-503C6F8B383C}" srcId="{82AA5146-DCFD-6846-87AA-244AFA5CBA89}" destId="{84494ADE-C122-C14F-A6AB-6E61054CC7FF}" srcOrd="6" destOrd="0" parTransId="{3F020F65-9008-E041-904E-D1FD7798CDB1}" sibTransId="{1289FF5C-A103-5C49-80E4-D5962EED8D20}"/>
    <dgm:cxn modelId="{C0BC101F-EFD2-F047-A555-A28C01B639F4}" type="presOf" srcId="{82AA5146-DCFD-6846-87AA-244AFA5CBA89}" destId="{0B5E8AB4-54A7-134C-A877-CDFC4E696BED}" srcOrd="0" destOrd="0" presId="urn:microsoft.com/office/officeart/2008/layout/VerticalCurvedList"/>
    <dgm:cxn modelId="{EFC4E220-DD6E-844C-85DF-7269D4293B17}" type="presOf" srcId="{425FDFE9-02F4-BF4E-A617-47B733440750}" destId="{14B3B2B1-6154-AA4C-9440-623153BCCFD4}" srcOrd="0" destOrd="0" presId="urn:microsoft.com/office/officeart/2008/layout/VerticalCurvedList"/>
    <dgm:cxn modelId="{8F6D1322-282D-4A4C-8009-AD0FC193A10A}" srcId="{82AA5146-DCFD-6846-87AA-244AFA5CBA89}" destId="{56095096-A783-C747-8B86-21DAB90BC76A}" srcOrd="3" destOrd="0" parTransId="{330B1A45-5DD5-964E-85F0-34528D468928}" sibTransId="{42FDCF0B-C964-F149-B71D-8FC2318B21F4}"/>
    <dgm:cxn modelId="{5C344C38-2FA6-B242-A313-BF272086F8F5}" type="presOf" srcId="{56095096-A783-C747-8B86-21DAB90BC76A}" destId="{DB40304C-A743-3443-8345-BF241835FB7B}" srcOrd="0" destOrd="0" presId="urn:microsoft.com/office/officeart/2008/layout/VerticalCurvedList"/>
    <dgm:cxn modelId="{7A1A9D3F-9396-684C-98E4-A7D65ECF20F8}" srcId="{82AA5146-DCFD-6846-87AA-244AFA5CBA89}" destId="{C0E2C0D0-1C26-1D4E-9868-E7564E23F449}" srcOrd="8" destOrd="0" parTransId="{F8735AE8-B56A-5141-BCB9-23E12C35994C}" sibTransId="{A3374340-B72B-024D-99C2-98FEF8797728}"/>
    <dgm:cxn modelId="{A9735E62-AE16-1643-AE04-888E3191F6DF}" srcId="{82AA5146-DCFD-6846-87AA-244AFA5CBA89}" destId="{BA207732-BDCE-E54E-8405-D6DD4DAE3303}" srcOrd="5" destOrd="0" parTransId="{9F18E610-B095-C847-B978-B93247962D10}" sibTransId="{1963B811-F4B3-3947-8D6E-CAFF5146AF89}"/>
    <dgm:cxn modelId="{DDC54668-9E2A-EC43-A84F-BCC9CA36C041}" srcId="{82AA5146-DCFD-6846-87AA-244AFA5CBA89}" destId="{12FA5DD2-2C08-8947-A372-1E3E5B725537}" srcOrd="7" destOrd="0" parTransId="{F5506FBE-F83C-E444-8A45-2BFAD063E254}" sibTransId="{BD2AAC79-5ADF-AF40-9162-0A47C79FA9BD}"/>
    <dgm:cxn modelId="{38A5314F-7D23-5E45-B22C-0B9742B4AA5C}" type="presOf" srcId="{1744BB61-EDC8-A34A-878C-FADEFDA97295}" destId="{5F305E3E-0884-4440-B909-0F47159B841F}" srcOrd="0" destOrd="0" presId="urn:microsoft.com/office/officeart/2008/layout/VerticalCurvedList"/>
    <dgm:cxn modelId="{FF5C5955-DA8B-8040-B8BF-EB55B66ED1CD}" srcId="{82AA5146-DCFD-6846-87AA-244AFA5CBA89}" destId="{42DEF008-6EAC-2941-B8D5-4F2A0C8A38E5}" srcOrd="2" destOrd="0" parTransId="{3E22FA9D-9388-024C-BA4D-0989229CC901}" sibTransId="{73966D20-200A-C144-A38E-D41E4500FA01}"/>
    <dgm:cxn modelId="{C9AC03B1-33D8-B946-ADB2-0082BA406F9E}" srcId="{82AA5146-DCFD-6846-87AA-244AFA5CBA89}" destId="{1744BB61-EDC8-A34A-878C-FADEFDA97295}" srcOrd="4" destOrd="0" parTransId="{4DC359EE-C769-9546-A3F1-57C56F2E64C3}" sibTransId="{A51AD1E9-4E77-C342-81C7-E6869E1E46C9}"/>
    <dgm:cxn modelId="{4008D1CA-C759-B643-A86F-8B3D1D76A7E4}" srcId="{82AA5146-DCFD-6846-87AA-244AFA5CBA89}" destId="{055C05AE-C369-D745-BCFB-E0716D861FCF}" srcOrd="1" destOrd="0" parTransId="{DB6801FC-A6D2-7B47-BDF7-AA04F416E022}" sibTransId="{A161F1B8-D0DA-A54C-B5DF-2533E02D1A65}"/>
    <dgm:cxn modelId="{8DE8ECE4-ACD5-6147-BAEF-C43A447454EC}" type="presOf" srcId="{41D358FD-8D20-2B45-B5AB-EC99F64C5B45}" destId="{C585E4E2-7A83-A745-BABA-F3A6E2033FDE}" srcOrd="0" destOrd="0" presId="urn:microsoft.com/office/officeart/2008/layout/VerticalCurvedList"/>
    <dgm:cxn modelId="{1E7CECE9-98B7-0641-A82E-2904CE4C27D5}" type="presOf" srcId="{BA207732-BDCE-E54E-8405-D6DD4DAE3303}" destId="{8F365E70-E284-A843-9127-77E40E9FF377}" srcOrd="0" destOrd="0" presId="urn:microsoft.com/office/officeart/2008/layout/VerticalCurvedList"/>
    <dgm:cxn modelId="{89ECC3F0-5B49-884C-B287-732A59F3DC41}" type="presOf" srcId="{84494ADE-C122-C14F-A6AB-6E61054CC7FF}" destId="{872046F8-1CC7-0241-842F-D9AA2124631B}" srcOrd="0" destOrd="0" presId="urn:microsoft.com/office/officeart/2008/layout/VerticalCurvedList"/>
    <dgm:cxn modelId="{2E1727F3-1704-9B40-B20C-56C76B990BA0}" type="presOf" srcId="{055C05AE-C369-D745-BCFB-E0716D861FCF}" destId="{5E0DDF12-2032-404D-AB4B-0EEF90160CF6}" srcOrd="0" destOrd="0" presId="urn:microsoft.com/office/officeart/2008/layout/VerticalCurvedList"/>
    <dgm:cxn modelId="{9706AEF5-FBE6-C446-A0CA-D29F482E42B9}" type="presOf" srcId="{42DEF008-6EAC-2941-B8D5-4F2A0C8A38E5}" destId="{7A14E4B8-7A46-E142-9B63-6C69564B6317}" srcOrd="0" destOrd="0" presId="urn:microsoft.com/office/officeart/2008/layout/VerticalCurvedList"/>
    <dgm:cxn modelId="{862EE7FD-B22C-994A-A144-92451BE86CC5}" srcId="{82AA5146-DCFD-6846-87AA-244AFA5CBA89}" destId="{425FDFE9-02F4-BF4E-A617-47B733440750}" srcOrd="0" destOrd="0" parTransId="{7AB4AD74-4EA3-3647-A6D3-21A27E832477}" sibTransId="{41D358FD-8D20-2B45-B5AB-EC99F64C5B45}"/>
    <dgm:cxn modelId="{366731A2-AD70-6744-B0DD-53645535AB27}" type="presParOf" srcId="{0B5E8AB4-54A7-134C-A877-CDFC4E696BED}" destId="{C3A29190-6CEF-F149-B73E-62CD6B4F762F}" srcOrd="0" destOrd="0" presId="urn:microsoft.com/office/officeart/2008/layout/VerticalCurvedList"/>
    <dgm:cxn modelId="{AEA1DCC3-944A-244D-967A-18361BA21359}" type="presParOf" srcId="{C3A29190-6CEF-F149-B73E-62CD6B4F762F}" destId="{E3319054-94CC-B64F-BE47-ED76CF9B17EA}" srcOrd="0" destOrd="0" presId="urn:microsoft.com/office/officeart/2008/layout/VerticalCurvedList"/>
    <dgm:cxn modelId="{C5938C78-71A3-CD47-AFDF-EF1F46A9C8C1}" type="presParOf" srcId="{E3319054-94CC-B64F-BE47-ED76CF9B17EA}" destId="{56B8E500-E0A0-F846-B73C-96CBEAD8202F}" srcOrd="0" destOrd="0" presId="urn:microsoft.com/office/officeart/2008/layout/VerticalCurvedList"/>
    <dgm:cxn modelId="{F28708AB-7100-FC4D-85EC-A83495424A03}" type="presParOf" srcId="{E3319054-94CC-B64F-BE47-ED76CF9B17EA}" destId="{C585E4E2-7A83-A745-BABA-F3A6E2033FDE}" srcOrd="1" destOrd="0" presId="urn:microsoft.com/office/officeart/2008/layout/VerticalCurvedList"/>
    <dgm:cxn modelId="{EED3FF96-E310-3243-888E-4E7AE9ABACB0}" type="presParOf" srcId="{E3319054-94CC-B64F-BE47-ED76CF9B17EA}" destId="{03D62A61-6A9A-7946-ABC7-817E07047C55}" srcOrd="2" destOrd="0" presId="urn:microsoft.com/office/officeart/2008/layout/VerticalCurvedList"/>
    <dgm:cxn modelId="{C47776D0-A12A-2747-8064-760B92C8E0C1}" type="presParOf" srcId="{E3319054-94CC-B64F-BE47-ED76CF9B17EA}" destId="{5E1C2F4A-97BB-6248-B6D1-9D24FFE6496C}" srcOrd="3" destOrd="0" presId="urn:microsoft.com/office/officeart/2008/layout/VerticalCurvedList"/>
    <dgm:cxn modelId="{D5135CDC-2DA8-9640-A385-16A9BEE686EA}" type="presParOf" srcId="{C3A29190-6CEF-F149-B73E-62CD6B4F762F}" destId="{14B3B2B1-6154-AA4C-9440-623153BCCFD4}" srcOrd="1" destOrd="0" presId="urn:microsoft.com/office/officeart/2008/layout/VerticalCurvedList"/>
    <dgm:cxn modelId="{D62B00C2-C5A9-B846-92F9-E7ACD0AFE6D7}" type="presParOf" srcId="{C3A29190-6CEF-F149-B73E-62CD6B4F762F}" destId="{9B71B12B-4A5E-B947-B8F8-88B101C0C984}" srcOrd="2" destOrd="0" presId="urn:microsoft.com/office/officeart/2008/layout/VerticalCurvedList"/>
    <dgm:cxn modelId="{714EFF00-54CC-9746-9DEF-A30980474DCD}" type="presParOf" srcId="{9B71B12B-4A5E-B947-B8F8-88B101C0C984}" destId="{02D28AEA-860E-C641-A7D2-6777043CF7EF}" srcOrd="0" destOrd="0" presId="urn:microsoft.com/office/officeart/2008/layout/VerticalCurvedList"/>
    <dgm:cxn modelId="{FBBE8010-6DA7-9148-9BEA-519020EF906B}" type="presParOf" srcId="{C3A29190-6CEF-F149-B73E-62CD6B4F762F}" destId="{5E0DDF12-2032-404D-AB4B-0EEF90160CF6}" srcOrd="3" destOrd="0" presId="urn:microsoft.com/office/officeart/2008/layout/VerticalCurvedList"/>
    <dgm:cxn modelId="{F43B3D6C-6723-0343-B275-A4D7006022D0}" type="presParOf" srcId="{C3A29190-6CEF-F149-B73E-62CD6B4F762F}" destId="{7508E910-91EF-8946-9009-4CE0B29CF297}" srcOrd="4" destOrd="0" presId="urn:microsoft.com/office/officeart/2008/layout/VerticalCurvedList"/>
    <dgm:cxn modelId="{EE7CDF40-26A3-7C46-B57D-610D0E1FF5FB}" type="presParOf" srcId="{7508E910-91EF-8946-9009-4CE0B29CF297}" destId="{34D306BA-B2C6-244A-A6C9-BC1E392F3B4C}" srcOrd="0" destOrd="0" presId="urn:microsoft.com/office/officeart/2008/layout/VerticalCurvedList"/>
    <dgm:cxn modelId="{C1676DB3-1932-E945-8B7C-728890516887}" type="presParOf" srcId="{C3A29190-6CEF-F149-B73E-62CD6B4F762F}" destId="{7A14E4B8-7A46-E142-9B63-6C69564B6317}" srcOrd="5" destOrd="0" presId="urn:microsoft.com/office/officeart/2008/layout/VerticalCurvedList"/>
    <dgm:cxn modelId="{B81FCF2F-2125-8F4B-8F56-73DA5AE0B5D6}" type="presParOf" srcId="{C3A29190-6CEF-F149-B73E-62CD6B4F762F}" destId="{1C4646C8-15C9-6544-BA7F-E02880722EE0}" srcOrd="6" destOrd="0" presId="urn:microsoft.com/office/officeart/2008/layout/VerticalCurvedList"/>
    <dgm:cxn modelId="{C72703A8-2065-924C-A209-D460D3CDD228}" type="presParOf" srcId="{1C4646C8-15C9-6544-BA7F-E02880722EE0}" destId="{EC63B1E2-4780-B147-9199-C03452D40563}" srcOrd="0" destOrd="0" presId="urn:microsoft.com/office/officeart/2008/layout/VerticalCurvedList"/>
    <dgm:cxn modelId="{DCFAF4BD-A415-2F41-975C-BEE56ECA4CB2}" type="presParOf" srcId="{C3A29190-6CEF-F149-B73E-62CD6B4F762F}" destId="{DB40304C-A743-3443-8345-BF241835FB7B}" srcOrd="7" destOrd="0" presId="urn:microsoft.com/office/officeart/2008/layout/VerticalCurvedList"/>
    <dgm:cxn modelId="{F0C6CF57-BCA4-3C41-AD61-720AD000D289}" type="presParOf" srcId="{C3A29190-6CEF-F149-B73E-62CD6B4F762F}" destId="{F8EB2057-631E-6242-BC46-168B17E56DA8}" srcOrd="8" destOrd="0" presId="urn:microsoft.com/office/officeart/2008/layout/VerticalCurvedList"/>
    <dgm:cxn modelId="{9FA39251-7E66-6D48-8E06-F68861FFD484}" type="presParOf" srcId="{F8EB2057-631E-6242-BC46-168B17E56DA8}" destId="{E56E2C3E-B6D1-C248-AEF9-FB2B327969B2}" srcOrd="0" destOrd="0" presId="urn:microsoft.com/office/officeart/2008/layout/VerticalCurvedList"/>
    <dgm:cxn modelId="{8F7B19C6-656A-A342-A784-D5A800981708}" type="presParOf" srcId="{C3A29190-6CEF-F149-B73E-62CD6B4F762F}" destId="{5F305E3E-0884-4440-B909-0F47159B841F}" srcOrd="9" destOrd="0" presId="urn:microsoft.com/office/officeart/2008/layout/VerticalCurvedList"/>
    <dgm:cxn modelId="{00CB7AFE-9EF8-E94F-BED0-15B85C5CBC4D}" type="presParOf" srcId="{C3A29190-6CEF-F149-B73E-62CD6B4F762F}" destId="{4AEDCDAF-4079-694A-9F89-30633E5ED6AB}" srcOrd="10" destOrd="0" presId="urn:microsoft.com/office/officeart/2008/layout/VerticalCurvedList"/>
    <dgm:cxn modelId="{610EB8C4-47D7-D54A-B19F-0A4CA28A6B8A}" type="presParOf" srcId="{4AEDCDAF-4079-694A-9F89-30633E5ED6AB}" destId="{990FF775-A53C-1248-BDBE-45AFF27EBCF9}" srcOrd="0" destOrd="0" presId="urn:microsoft.com/office/officeart/2008/layout/VerticalCurvedList"/>
    <dgm:cxn modelId="{B2541480-F89B-4348-AE6B-DCAAF63CDC35}" type="presParOf" srcId="{C3A29190-6CEF-F149-B73E-62CD6B4F762F}" destId="{8F365E70-E284-A843-9127-77E40E9FF377}" srcOrd="11" destOrd="0" presId="urn:microsoft.com/office/officeart/2008/layout/VerticalCurvedList"/>
    <dgm:cxn modelId="{BBCD806A-359E-EA49-9ECB-B7887C817A05}" type="presParOf" srcId="{C3A29190-6CEF-F149-B73E-62CD6B4F762F}" destId="{4C2DF7B8-C058-9D4A-9D89-CF52725788B8}" srcOrd="12" destOrd="0" presId="urn:microsoft.com/office/officeart/2008/layout/VerticalCurvedList"/>
    <dgm:cxn modelId="{1660DB25-DE53-974E-BFD4-2B4E2E7F8E6F}" type="presParOf" srcId="{4C2DF7B8-C058-9D4A-9D89-CF52725788B8}" destId="{DA8DA201-DC19-3F44-B796-A4863B201AF0}" srcOrd="0" destOrd="0" presId="urn:microsoft.com/office/officeart/2008/layout/VerticalCurvedList"/>
    <dgm:cxn modelId="{69FFF9BA-8025-B44E-A148-478269EDB8D4}" type="presParOf" srcId="{C3A29190-6CEF-F149-B73E-62CD6B4F762F}" destId="{872046F8-1CC7-0241-842F-D9AA2124631B}" srcOrd="13" destOrd="0" presId="urn:microsoft.com/office/officeart/2008/layout/VerticalCurvedList"/>
    <dgm:cxn modelId="{377DCA09-145A-4F43-B9B9-2D62D817FA63}" type="presParOf" srcId="{C3A29190-6CEF-F149-B73E-62CD6B4F762F}" destId="{7FD6706A-BE92-B74F-B757-84F12C40618A}" srcOrd="14" destOrd="0" presId="urn:microsoft.com/office/officeart/2008/layout/VerticalCurvedList"/>
    <dgm:cxn modelId="{A47C1F84-94E4-0E44-A1B0-0ECB0D80E463}" type="presParOf" srcId="{7FD6706A-BE92-B74F-B757-84F12C40618A}" destId="{456F5C5D-68EF-6E48-8FA6-F7A1CA4B5B4A}"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6278C79-9EA1-4FCA-A12F-CF638EBB4CBB}" type="doc">
      <dgm:prSet loTypeId="urn:microsoft.com/office/officeart/2005/8/layout/lProcess2" loCatId="list" qsTypeId="urn:microsoft.com/office/officeart/2005/8/quickstyle/simple1" qsCatId="simple" csTypeId="urn:microsoft.com/office/officeart/2005/8/colors/accent1_2" csCatId="accent1" phldr="1"/>
      <dgm:spPr/>
      <dgm:t>
        <a:bodyPr/>
        <a:lstStyle/>
        <a:p>
          <a:endParaRPr lang="de-DE"/>
        </a:p>
      </dgm:t>
    </dgm:pt>
    <dgm:pt modelId="{4DDC707A-4A17-4E8D-BA7E-95C2131CC3C6}">
      <dgm:prSet phldrT="[Text]" phldr="0"/>
      <dgm:spPr/>
      <dgm:t>
        <a:bodyPr/>
        <a:lstStyle/>
        <a:p>
          <a:r>
            <a:rPr lang="de-DE" b="0" i="0" u="none" strike="noStrike" cap="none" baseline="0" noProof="0" dirty="0">
              <a:solidFill>
                <a:srgbClr val="010000"/>
              </a:solidFill>
              <a:latin typeface="Arial" panose="020B0604020202020204" pitchFamily="34" charset="0"/>
              <a:ea typeface="ＭＳ Ｐゴシック"/>
              <a:cs typeface="Arial" panose="020B0604020202020204" pitchFamily="34" charset="0"/>
            </a:rPr>
            <a:t>L-L</a:t>
          </a:r>
        </a:p>
      </dgm:t>
    </dgm:pt>
    <dgm:pt modelId="{18D0FD3A-FB56-4414-88D3-55EA272CFA75}" type="parTrans" cxnId="{DBB9E692-03D1-4425-907D-19826E500320}">
      <dgm:prSet/>
      <dgm:spPr/>
      <dgm:t>
        <a:bodyPr/>
        <a:lstStyle/>
        <a:p>
          <a:endParaRPr lang="de-DE"/>
        </a:p>
      </dgm:t>
    </dgm:pt>
    <dgm:pt modelId="{8E9D7BBA-D405-4B93-81ED-2F24DEBAC6C6}" type="sibTrans" cxnId="{DBB9E692-03D1-4425-907D-19826E500320}">
      <dgm:prSet/>
      <dgm:spPr/>
      <dgm:t>
        <a:bodyPr/>
        <a:lstStyle/>
        <a:p>
          <a:endParaRPr lang="de-DE"/>
        </a:p>
      </dgm:t>
    </dgm:pt>
    <dgm:pt modelId="{7945556C-3241-4049-8DAF-396060D2C0AB}">
      <dgm:prSet phldrT="[Text]" phldr="0"/>
      <dgm:spPr>
        <a:solidFill>
          <a:schemeClr val="accent1"/>
        </a:solidFill>
      </dgm:spPr>
      <dgm:t>
        <a:bodyPr/>
        <a:lstStyle/>
        <a:p>
          <a:r>
            <a:rPr lang="de-DE" dirty="0">
              <a:solidFill>
                <a:schemeClr val="bg1"/>
              </a:solidFill>
              <a:latin typeface="Arial" panose="020B0604020202020204" pitchFamily="34" charset="0"/>
              <a:ea typeface="ＭＳ Ｐゴシック"/>
              <a:cs typeface="Arial" panose="020B0604020202020204" pitchFamily="34" charset="0"/>
            </a:rPr>
            <a:t>Koop-tools</a:t>
          </a:r>
          <a:endParaRPr lang="de-DE" dirty="0">
            <a:solidFill>
              <a:schemeClr val="bg1"/>
            </a:solidFill>
            <a:latin typeface="Arial" panose="020B0604020202020204" pitchFamily="34" charset="0"/>
            <a:cs typeface="Arial" panose="020B0604020202020204" pitchFamily="34" charset="0"/>
          </a:endParaRPr>
        </a:p>
      </dgm:t>
    </dgm:pt>
    <dgm:pt modelId="{9D66BE3B-46FE-41ED-AB73-7B522E264EE3}" type="parTrans" cxnId="{904F01BB-D5FA-45A7-B56C-ECAB9D937C81}">
      <dgm:prSet/>
      <dgm:spPr/>
      <dgm:t>
        <a:bodyPr/>
        <a:lstStyle/>
        <a:p>
          <a:endParaRPr lang="de-DE"/>
        </a:p>
      </dgm:t>
    </dgm:pt>
    <dgm:pt modelId="{F8A34F67-72BF-44BD-8CAA-601AB7F092A3}" type="sibTrans" cxnId="{904F01BB-D5FA-45A7-B56C-ECAB9D937C81}">
      <dgm:prSet/>
      <dgm:spPr/>
      <dgm:t>
        <a:bodyPr/>
        <a:lstStyle/>
        <a:p>
          <a:endParaRPr lang="de-DE"/>
        </a:p>
      </dgm:t>
    </dgm:pt>
    <dgm:pt modelId="{7BCA1E47-D4A9-4793-8134-7A70751A07F2}">
      <dgm:prSet phldrT="[Text]" phldr="0"/>
      <dgm:spPr/>
      <dgm:t>
        <a:bodyPr/>
        <a:lstStyle/>
        <a:p>
          <a:r>
            <a:rPr lang="de-DE" dirty="0">
              <a:latin typeface="Arial" panose="020B0604020202020204" pitchFamily="34" charset="0"/>
              <a:ea typeface="ＭＳ Ｐゴシック"/>
              <a:cs typeface="Arial" panose="020B0604020202020204" pitchFamily="34" charset="0"/>
            </a:rPr>
            <a:t>Email / Chat</a:t>
          </a:r>
          <a:endParaRPr lang="de-DE" dirty="0">
            <a:latin typeface="Arial" panose="020B0604020202020204" pitchFamily="34" charset="0"/>
            <a:cs typeface="Arial" panose="020B0604020202020204" pitchFamily="34" charset="0"/>
          </a:endParaRPr>
        </a:p>
      </dgm:t>
    </dgm:pt>
    <dgm:pt modelId="{0DEFE7ED-D29B-47BC-B7D4-02631C5FE9F8}" type="parTrans" cxnId="{4B482C8E-6125-4B3C-9B44-BFC076A8739C}">
      <dgm:prSet/>
      <dgm:spPr/>
      <dgm:t>
        <a:bodyPr/>
        <a:lstStyle/>
        <a:p>
          <a:endParaRPr lang="de-DE"/>
        </a:p>
      </dgm:t>
    </dgm:pt>
    <dgm:pt modelId="{3420702B-7D85-4568-987A-D167F0180F8C}" type="sibTrans" cxnId="{4B482C8E-6125-4B3C-9B44-BFC076A8739C}">
      <dgm:prSet/>
      <dgm:spPr/>
      <dgm:t>
        <a:bodyPr/>
        <a:lstStyle/>
        <a:p>
          <a:endParaRPr lang="de-DE"/>
        </a:p>
      </dgm:t>
    </dgm:pt>
    <dgm:pt modelId="{01E7382C-5351-4A22-8AAD-54D8E2EF4D89}">
      <dgm:prSet phldrT="[Text]" phldr="0"/>
      <dgm:spPr/>
      <dgm:t>
        <a:bodyPr/>
        <a:lstStyle/>
        <a:p>
          <a:r>
            <a:rPr lang="de-DE" dirty="0">
              <a:latin typeface="Arial" panose="020B0604020202020204" pitchFamily="34" charset="0"/>
              <a:ea typeface="ＭＳ Ｐゴシック"/>
              <a:cs typeface="Arial" panose="020B0604020202020204" pitchFamily="34" charset="0"/>
            </a:rPr>
            <a:t>L-S</a:t>
          </a:r>
          <a:endParaRPr lang="de-DE" dirty="0">
            <a:latin typeface="Arial" panose="020B0604020202020204" pitchFamily="34" charset="0"/>
            <a:cs typeface="Arial" panose="020B0604020202020204" pitchFamily="34" charset="0"/>
          </a:endParaRPr>
        </a:p>
      </dgm:t>
    </dgm:pt>
    <dgm:pt modelId="{E5012F63-46A4-44C8-972E-9A50DD93D799}" type="parTrans" cxnId="{A298FD49-7FEF-454B-A4E7-B4768CF8705D}">
      <dgm:prSet/>
      <dgm:spPr/>
      <dgm:t>
        <a:bodyPr/>
        <a:lstStyle/>
        <a:p>
          <a:endParaRPr lang="de-DE"/>
        </a:p>
      </dgm:t>
    </dgm:pt>
    <dgm:pt modelId="{E8FC39D8-0CFA-409A-BEED-B612F6B64817}" type="sibTrans" cxnId="{A298FD49-7FEF-454B-A4E7-B4768CF8705D}">
      <dgm:prSet/>
      <dgm:spPr/>
      <dgm:t>
        <a:bodyPr/>
        <a:lstStyle/>
        <a:p>
          <a:endParaRPr lang="de-DE"/>
        </a:p>
      </dgm:t>
    </dgm:pt>
    <dgm:pt modelId="{7580DA23-64BF-4D71-8974-170CF694F2C0}">
      <dgm:prSet phldrT="[Text]" phldr="0"/>
      <dgm:spPr>
        <a:solidFill>
          <a:schemeClr val="accent1"/>
        </a:solidFill>
      </dgm:spPr>
      <dgm:t>
        <a:bodyPr/>
        <a:lstStyle/>
        <a:p>
          <a:r>
            <a:rPr lang="de-DE" dirty="0">
              <a:solidFill>
                <a:schemeClr val="bg1"/>
              </a:solidFill>
              <a:latin typeface="Arial" panose="020B0604020202020204" pitchFamily="34" charset="0"/>
              <a:ea typeface="ＭＳ Ｐゴシック"/>
              <a:cs typeface="Arial" panose="020B0604020202020204" pitchFamily="34" charset="0"/>
            </a:rPr>
            <a:t>Koop-tools</a:t>
          </a:r>
          <a:endParaRPr lang="de-DE" dirty="0">
            <a:solidFill>
              <a:schemeClr val="bg1"/>
            </a:solidFill>
            <a:latin typeface="Arial" panose="020B0604020202020204" pitchFamily="34" charset="0"/>
            <a:cs typeface="Arial" panose="020B0604020202020204" pitchFamily="34" charset="0"/>
          </a:endParaRPr>
        </a:p>
      </dgm:t>
    </dgm:pt>
    <dgm:pt modelId="{A2C386C7-E7C2-4468-8B2F-E0F64DC7CDCC}" type="parTrans" cxnId="{79D62E3B-4CF1-4869-9CCD-3EB9B5071B35}">
      <dgm:prSet/>
      <dgm:spPr/>
      <dgm:t>
        <a:bodyPr/>
        <a:lstStyle/>
        <a:p>
          <a:endParaRPr lang="de-DE"/>
        </a:p>
      </dgm:t>
    </dgm:pt>
    <dgm:pt modelId="{6D9D3BD5-FF04-46DA-BC8E-178222B20395}" type="sibTrans" cxnId="{79D62E3B-4CF1-4869-9CCD-3EB9B5071B35}">
      <dgm:prSet/>
      <dgm:spPr/>
      <dgm:t>
        <a:bodyPr/>
        <a:lstStyle/>
        <a:p>
          <a:endParaRPr lang="de-DE"/>
        </a:p>
      </dgm:t>
    </dgm:pt>
    <dgm:pt modelId="{2BAA1C42-815A-4F64-B76A-23F08DD38791}">
      <dgm:prSet phldrT="[Text]" phldr="0"/>
      <dgm:spPr/>
      <dgm:t>
        <a:bodyPr/>
        <a:lstStyle/>
        <a:p>
          <a:r>
            <a:rPr lang="de-DE" dirty="0">
              <a:latin typeface="Arial" panose="020B0604020202020204" pitchFamily="34" charset="0"/>
              <a:ea typeface="ＭＳ Ｐゴシック"/>
              <a:cs typeface="Arial" panose="020B0604020202020204" pitchFamily="34" charset="0"/>
            </a:rPr>
            <a:t>Web-Konferenz</a:t>
          </a:r>
          <a:endParaRPr lang="de-DE" dirty="0">
            <a:latin typeface="Arial" panose="020B0604020202020204" pitchFamily="34" charset="0"/>
            <a:cs typeface="Arial" panose="020B0604020202020204" pitchFamily="34" charset="0"/>
          </a:endParaRPr>
        </a:p>
      </dgm:t>
    </dgm:pt>
    <dgm:pt modelId="{ED6396F6-1CF3-4A0C-B798-39053706F19A}" type="parTrans" cxnId="{3FA5777C-B2D6-4BA1-8030-4D181078DB2A}">
      <dgm:prSet/>
      <dgm:spPr/>
      <dgm:t>
        <a:bodyPr/>
        <a:lstStyle/>
        <a:p>
          <a:endParaRPr lang="de-DE"/>
        </a:p>
      </dgm:t>
    </dgm:pt>
    <dgm:pt modelId="{BC843645-D9C2-4579-98DB-CE853B570044}" type="sibTrans" cxnId="{3FA5777C-B2D6-4BA1-8030-4D181078DB2A}">
      <dgm:prSet/>
      <dgm:spPr/>
      <dgm:t>
        <a:bodyPr/>
        <a:lstStyle/>
        <a:p>
          <a:endParaRPr lang="de-DE"/>
        </a:p>
      </dgm:t>
    </dgm:pt>
    <dgm:pt modelId="{5CD89E73-6E4A-4174-B10E-3961834AC4B3}">
      <dgm:prSet phldrT="[Text]" phldr="0"/>
      <dgm:spPr/>
      <dgm:t>
        <a:bodyPr/>
        <a:lstStyle/>
        <a:p>
          <a:r>
            <a:rPr lang="de-DE" dirty="0">
              <a:latin typeface="Arial" panose="020B0604020202020204" pitchFamily="34" charset="0"/>
              <a:ea typeface="ＭＳ Ｐゴシック"/>
              <a:cs typeface="Arial" panose="020B0604020202020204" pitchFamily="34" charset="0"/>
            </a:rPr>
            <a:t>S-S</a:t>
          </a:r>
          <a:endParaRPr lang="de-DE" dirty="0">
            <a:latin typeface="Arial" panose="020B0604020202020204" pitchFamily="34" charset="0"/>
            <a:cs typeface="Arial" panose="020B0604020202020204" pitchFamily="34" charset="0"/>
          </a:endParaRPr>
        </a:p>
      </dgm:t>
    </dgm:pt>
    <dgm:pt modelId="{D2875CAE-067D-4431-A6E8-6E939026F8EF}" type="parTrans" cxnId="{09654F6A-BDCE-43B0-92BE-99A174AD111D}">
      <dgm:prSet/>
      <dgm:spPr/>
      <dgm:t>
        <a:bodyPr/>
        <a:lstStyle/>
        <a:p>
          <a:endParaRPr lang="de-DE"/>
        </a:p>
      </dgm:t>
    </dgm:pt>
    <dgm:pt modelId="{3C6F033F-AAE3-446D-B160-EEED84219719}" type="sibTrans" cxnId="{09654F6A-BDCE-43B0-92BE-99A174AD111D}">
      <dgm:prSet/>
      <dgm:spPr/>
      <dgm:t>
        <a:bodyPr/>
        <a:lstStyle/>
        <a:p>
          <a:endParaRPr lang="de-DE"/>
        </a:p>
      </dgm:t>
    </dgm:pt>
    <dgm:pt modelId="{528CA94C-B642-47A2-BBC3-604543E60D8F}">
      <dgm:prSet phldrT="[Text]" phldr="0"/>
      <dgm:spPr/>
      <dgm:t>
        <a:bodyPr/>
        <a:lstStyle/>
        <a:p>
          <a:r>
            <a:rPr lang="de-DE" dirty="0">
              <a:latin typeface="Arial" panose="020B0604020202020204" pitchFamily="34" charset="0"/>
              <a:ea typeface="ＭＳ Ｐゴシック"/>
              <a:cs typeface="Arial" panose="020B0604020202020204" pitchFamily="34" charset="0"/>
            </a:rPr>
            <a:t>Video-Tel</a:t>
          </a:r>
          <a:endParaRPr lang="de-DE" dirty="0">
            <a:latin typeface="Arial" panose="020B0604020202020204" pitchFamily="34" charset="0"/>
            <a:cs typeface="Arial" panose="020B0604020202020204" pitchFamily="34" charset="0"/>
          </a:endParaRPr>
        </a:p>
      </dgm:t>
    </dgm:pt>
    <dgm:pt modelId="{08764A71-D651-4E3C-B375-12C97278BB7D}" type="parTrans" cxnId="{DABF68B5-8154-43E5-817D-10AF9F38A40B}">
      <dgm:prSet/>
      <dgm:spPr/>
      <dgm:t>
        <a:bodyPr/>
        <a:lstStyle/>
        <a:p>
          <a:endParaRPr lang="de-DE"/>
        </a:p>
      </dgm:t>
    </dgm:pt>
    <dgm:pt modelId="{A09FB304-16C4-4335-95A1-C445FF564662}" type="sibTrans" cxnId="{DABF68B5-8154-43E5-817D-10AF9F38A40B}">
      <dgm:prSet/>
      <dgm:spPr/>
      <dgm:t>
        <a:bodyPr/>
        <a:lstStyle/>
        <a:p>
          <a:endParaRPr lang="de-DE"/>
        </a:p>
      </dgm:t>
    </dgm:pt>
    <dgm:pt modelId="{E0CFD1AC-BD17-4946-855D-C6C500075A3C}">
      <dgm:prSet phldrT="[Text]" phldr="0"/>
      <dgm:spPr>
        <a:solidFill>
          <a:schemeClr val="accent1"/>
        </a:solidFill>
      </dgm:spPr>
      <dgm:t>
        <a:bodyPr/>
        <a:lstStyle/>
        <a:p>
          <a:r>
            <a:rPr lang="de-DE" dirty="0">
              <a:latin typeface="Arial" panose="020B0604020202020204" pitchFamily="34" charset="0"/>
              <a:ea typeface="ＭＳ Ｐゴシック"/>
              <a:cs typeface="Arial" panose="020B0604020202020204" pitchFamily="34" charset="0"/>
            </a:rPr>
            <a:t>Messenger</a:t>
          </a:r>
          <a:endParaRPr lang="de-DE" dirty="0">
            <a:latin typeface="Arial" panose="020B0604020202020204" pitchFamily="34" charset="0"/>
            <a:cs typeface="Arial" panose="020B0604020202020204" pitchFamily="34" charset="0"/>
          </a:endParaRPr>
        </a:p>
      </dgm:t>
    </dgm:pt>
    <dgm:pt modelId="{30FB37B2-1122-4C4A-805B-F35BCDB15468}" type="parTrans" cxnId="{565C7B11-8C23-4CE2-9677-46BD756215AD}">
      <dgm:prSet/>
      <dgm:spPr/>
      <dgm:t>
        <a:bodyPr/>
        <a:lstStyle/>
        <a:p>
          <a:endParaRPr lang="de-DE"/>
        </a:p>
      </dgm:t>
    </dgm:pt>
    <dgm:pt modelId="{B1E2AB14-5FA4-4FA3-8319-81A36F5F3873}" type="sibTrans" cxnId="{565C7B11-8C23-4CE2-9677-46BD756215AD}">
      <dgm:prSet/>
      <dgm:spPr/>
      <dgm:t>
        <a:bodyPr/>
        <a:lstStyle/>
        <a:p>
          <a:endParaRPr lang="de-DE"/>
        </a:p>
      </dgm:t>
    </dgm:pt>
    <dgm:pt modelId="{651BE562-42CF-4AE7-8E28-867206D6471A}">
      <dgm:prSet phldr="0"/>
      <dgm:spPr/>
      <dgm:t>
        <a:bodyPr/>
        <a:lstStyle/>
        <a:p>
          <a:r>
            <a:rPr lang="de-DE" dirty="0">
              <a:latin typeface="Arial" panose="020B0604020202020204" pitchFamily="34" charset="0"/>
              <a:ea typeface="ＭＳ Ｐゴシック"/>
              <a:cs typeface="Arial" panose="020B0604020202020204" pitchFamily="34" charset="0"/>
            </a:rPr>
            <a:t>Messenger</a:t>
          </a:r>
          <a:endParaRPr lang="de-DE" dirty="0">
            <a:latin typeface="Arial" panose="020B0604020202020204" pitchFamily="34" charset="0"/>
            <a:cs typeface="Arial" panose="020B0604020202020204" pitchFamily="34" charset="0"/>
          </a:endParaRPr>
        </a:p>
      </dgm:t>
    </dgm:pt>
    <dgm:pt modelId="{B3149D09-DE87-427A-BA7D-0FAFFB88C362}" type="parTrans" cxnId="{4EA4A558-6EF2-436B-97B0-ACF46756541B}">
      <dgm:prSet/>
      <dgm:spPr/>
      <dgm:t>
        <a:bodyPr/>
        <a:lstStyle/>
        <a:p>
          <a:endParaRPr lang="de-DE"/>
        </a:p>
      </dgm:t>
    </dgm:pt>
    <dgm:pt modelId="{00A73959-41C0-4129-BF25-DF74BE27516A}" type="sibTrans" cxnId="{4EA4A558-6EF2-436B-97B0-ACF46756541B}">
      <dgm:prSet/>
      <dgm:spPr/>
      <dgm:t>
        <a:bodyPr/>
        <a:lstStyle/>
        <a:p>
          <a:endParaRPr lang="de-DE"/>
        </a:p>
      </dgm:t>
    </dgm:pt>
    <dgm:pt modelId="{31F5D35B-7EE3-4D45-9A0B-D1AAA85F4C85}">
      <dgm:prSet phldr="0"/>
      <dgm:spPr/>
      <dgm:t>
        <a:bodyPr/>
        <a:lstStyle/>
        <a:p>
          <a:r>
            <a:rPr lang="de-DE" dirty="0">
              <a:latin typeface="Arial" panose="020B0604020202020204" pitchFamily="34" charset="0"/>
              <a:ea typeface="ＭＳ Ｐゴシック"/>
              <a:cs typeface="Arial" panose="020B0604020202020204" pitchFamily="34" charset="0"/>
            </a:rPr>
            <a:t>Präsentation</a:t>
          </a:r>
        </a:p>
      </dgm:t>
    </dgm:pt>
    <dgm:pt modelId="{8B970D85-72A3-4AB8-8150-EBDB47E9CCD3}" type="parTrans" cxnId="{88109967-6043-4911-B12D-065BA27CFD31}">
      <dgm:prSet/>
      <dgm:spPr/>
      <dgm:t>
        <a:bodyPr/>
        <a:lstStyle/>
        <a:p>
          <a:endParaRPr lang="de-DE"/>
        </a:p>
      </dgm:t>
    </dgm:pt>
    <dgm:pt modelId="{92CA7DF7-D5CB-49D7-AA31-9CCEAA9632F1}" type="sibTrans" cxnId="{88109967-6043-4911-B12D-065BA27CFD31}">
      <dgm:prSet/>
      <dgm:spPr/>
      <dgm:t>
        <a:bodyPr/>
        <a:lstStyle/>
        <a:p>
          <a:endParaRPr lang="de-DE"/>
        </a:p>
      </dgm:t>
    </dgm:pt>
    <dgm:pt modelId="{1057B5A3-C95C-4303-A3EB-BF727B173DF3}">
      <dgm:prSet phldr="0"/>
      <dgm:spPr>
        <a:solidFill>
          <a:schemeClr val="accent1"/>
        </a:solidFill>
      </dgm:spPr>
      <dgm:t>
        <a:bodyPr/>
        <a:lstStyle/>
        <a:p>
          <a:pPr rtl="0"/>
          <a:r>
            <a:rPr lang="de-DE" dirty="0">
              <a:latin typeface="Arial" panose="020B0604020202020204" pitchFamily="34" charset="0"/>
              <a:ea typeface="ＭＳ Ｐゴシック"/>
              <a:cs typeface="Arial" panose="020B0604020202020204" pitchFamily="34" charset="0"/>
            </a:rPr>
            <a:t>ARS</a:t>
          </a:r>
        </a:p>
      </dgm:t>
    </dgm:pt>
    <dgm:pt modelId="{F7135903-407C-4FCD-95E2-25714038C0DC}" type="parTrans" cxnId="{6DDAF93A-1294-4DDA-94D5-79A9BD6A417E}">
      <dgm:prSet/>
      <dgm:spPr/>
      <dgm:t>
        <a:bodyPr/>
        <a:lstStyle/>
        <a:p>
          <a:endParaRPr lang="de-DE"/>
        </a:p>
      </dgm:t>
    </dgm:pt>
    <dgm:pt modelId="{8F058A1A-91F8-4A0B-8BBB-4EDCBE431DE8}" type="sibTrans" cxnId="{6DDAF93A-1294-4DDA-94D5-79A9BD6A417E}">
      <dgm:prSet/>
      <dgm:spPr/>
      <dgm:t>
        <a:bodyPr/>
        <a:lstStyle/>
        <a:p>
          <a:endParaRPr lang="de-DE"/>
        </a:p>
      </dgm:t>
    </dgm:pt>
    <dgm:pt modelId="{F4BC5BB3-2002-490F-A030-DB76FE1EFDAB}">
      <dgm:prSet phldr="0"/>
      <dgm:spPr/>
      <dgm:t>
        <a:bodyPr/>
        <a:lstStyle/>
        <a:p>
          <a:pPr rtl="0"/>
          <a:r>
            <a:rPr lang="de-DE" dirty="0">
              <a:latin typeface="Arial" panose="020B0604020202020204" pitchFamily="34" charset="0"/>
              <a:ea typeface="ＭＳ Ｐゴシック"/>
              <a:cs typeface="Arial" panose="020B0604020202020204" pitchFamily="34" charset="0"/>
            </a:rPr>
            <a:t>Soz. Netzw.</a:t>
          </a:r>
        </a:p>
      </dgm:t>
    </dgm:pt>
    <dgm:pt modelId="{B598551B-7953-44E7-9459-E1A749599040}" type="parTrans" cxnId="{3C00E105-D6E1-474B-B299-DC446C62C38A}">
      <dgm:prSet/>
      <dgm:spPr/>
      <dgm:t>
        <a:bodyPr/>
        <a:lstStyle/>
        <a:p>
          <a:endParaRPr lang="de-DE"/>
        </a:p>
      </dgm:t>
    </dgm:pt>
    <dgm:pt modelId="{3FFCFD0D-D11C-4BC8-ABE2-63EAED6B2A7E}" type="sibTrans" cxnId="{3C00E105-D6E1-474B-B299-DC446C62C38A}">
      <dgm:prSet/>
      <dgm:spPr/>
      <dgm:t>
        <a:bodyPr/>
        <a:lstStyle/>
        <a:p>
          <a:endParaRPr lang="de-DE"/>
        </a:p>
      </dgm:t>
    </dgm:pt>
    <dgm:pt modelId="{81B5EF68-2007-4DF9-B5BB-5E317EC1D6EF}">
      <dgm:prSet phldr="0"/>
      <dgm:spPr/>
      <dgm:t>
        <a:bodyPr/>
        <a:lstStyle/>
        <a:p>
          <a:r>
            <a:rPr lang="de-DE" dirty="0">
              <a:latin typeface="Arial" panose="020B0604020202020204" pitchFamily="34" charset="0"/>
              <a:ea typeface="ＭＳ Ｐゴシック"/>
              <a:cs typeface="Arial" panose="020B0604020202020204" pitchFamily="34" charset="0"/>
            </a:rPr>
            <a:t>Telefon</a:t>
          </a:r>
        </a:p>
      </dgm:t>
    </dgm:pt>
    <dgm:pt modelId="{0E1E8419-31A8-4872-A1E4-97086DCE79DC}" type="parTrans" cxnId="{56E84900-25BF-4613-84E5-AE89D68423B8}">
      <dgm:prSet/>
      <dgm:spPr/>
      <dgm:t>
        <a:bodyPr/>
        <a:lstStyle/>
        <a:p>
          <a:endParaRPr lang="de-DE"/>
        </a:p>
      </dgm:t>
    </dgm:pt>
    <dgm:pt modelId="{91CFF127-F5DE-4678-9C0C-371490366CE3}" type="sibTrans" cxnId="{56E84900-25BF-4613-84E5-AE89D68423B8}">
      <dgm:prSet/>
      <dgm:spPr/>
      <dgm:t>
        <a:bodyPr/>
        <a:lstStyle/>
        <a:p>
          <a:endParaRPr lang="de-DE"/>
        </a:p>
      </dgm:t>
    </dgm:pt>
    <dgm:pt modelId="{C676E71D-7961-4A81-A253-A413E3BF7A7C}">
      <dgm:prSet phldr="0"/>
      <dgm:spPr>
        <a:solidFill>
          <a:schemeClr val="accent1"/>
        </a:solidFill>
      </dgm:spPr>
      <dgm:t>
        <a:bodyPr/>
        <a:lstStyle/>
        <a:p>
          <a:pPr rtl="0"/>
          <a:r>
            <a:rPr lang="de-DE" dirty="0">
              <a:solidFill>
                <a:schemeClr val="bg1"/>
              </a:solidFill>
              <a:latin typeface="Arial" panose="020B0604020202020204" pitchFamily="34" charset="0"/>
              <a:cs typeface="Arial" panose="020B0604020202020204" pitchFamily="34" charset="0"/>
            </a:rPr>
            <a:t>Koop-tools</a:t>
          </a:r>
          <a:endParaRPr lang="de-DE" dirty="0">
            <a:solidFill>
              <a:schemeClr val="bg1"/>
            </a:solidFill>
            <a:latin typeface="Arial" panose="020B0604020202020204" pitchFamily="34" charset="0"/>
            <a:ea typeface="ＭＳ Ｐゴシック"/>
            <a:cs typeface="Arial" panose="020B0604020202020204" pitchFamily="34" charset="0"/>
          </a:endParaRPr>
        </a:p>
      </dgm:t>
    </dgm:pt>
    <dgm:pt modelId="{D08EBC30-0D5E-41D2-8AFF-D139A77F2A45}" type="parTrans" cxnId="{A2AB77ED-1BCF-4C59-BEC6-9D538196E0B5}">
      <dgm:prSet/>
      <dgm:spPr/>
      <dgm:t>
        <a:bodyPr/>
        <a:lstStyle/>
        <a:p>
          <a:endParaRPr lang="de-DE"/>
        </a:p>
      </dgm:t>
    </dgm:pt>
    <dgm:pt modelId="{7227A050-4C03-4BA7-9BA3-7AB30141BE49}" type="sibTrans" cxnId="{A2AB77ED-1BCF-4C59-BEC6-9D538196E0B5}">
      <dgm:prSet/>
      <dgm:spPr/>
      <dgm:t>
        <a:bodyPr/>
        <a:lstStyle/>
        <a:p>
          <a:endParaRPr lang="de-DE"/>
        </a:p>
      </dgm:t>
    </dgm:pt>
    <dgm:pt modelId="{0E9B87D1-B46B-7A48-97A1-C2C5FDF2E758}">
      <dgm:prSet phldr="0"/>
      <dgm:spPr/>
      <dgm:t>
        <a:bodyPr/>
        <a:lstStyle/>
        <a:p>
          <a:r>
            <a:rPr lang="de-DE" dirty="0">
              <a:latin typeface="Arial" panose="020B0604020202020204" pitchFamily="34" charset="0"/>
              <a:cs typeface="Arial" panose="020B0604020202020204" pitchFamily="34" charset="0"/>
            </a:rPr>
            <a:t>Präsentation</a:t>
          </a:r>
        </a:p>
      </dgm:t>
    </dgm:pt>
    <dgm:pt modelId="{5AD8FE0A-55EE-A945-9FA2-0DEAA045DD11}" type="parTrans" cxnId="{5C22786F-B5F1-1A42-9899-1D595A290B22}">
      <dgm:prSet/>
      <dgm:spPr/>
      <dgm:t>
        <a:bodyPr/>
        <a:lstStyle/>
        <a:p>
          <a:endParaRPr lang="de-DE"/>
        </a:p>
      </dgm:t>
    </dgm:pt>
    <dgm:pt modelId="{B55F2B46-9F49-6A4F-AAD2-5B65D7BFC4FD}" type="sibTrans" cxnId="{5C22786F-B5F1-1A42-9899-1D595A290B22}">
      <dgm:prSet/>
      <dgm:spPr/>
      <dgm:t>
        <a:bodyPr/>
        <a:lstStyle/>
        <a:p>
          <a:endParaRPr lang="de-DE"/>
        </a:p>
      </dgm:t>
    </dgm:pt>
    <dgm:pt modelId="{969A296B-40FA-354A-81B4-DB28204BFBED}">
      <dgm:prSet phldrT="[Text]" phldr="0"/>
      <dgm:spPr/>
      <dgm:t>
        <a:bodyPr/>
        <a:lstStyle/>
        <a:p>
          <a:r>
            <a:rPr lang="de-DE" dirty="0">
              <a:latin typeface="Arial" panose="020B0604020202020204" pitchFamily="34" charset="0"/>
              <a:cs typeface="Arial" panose="020B0604020202020204" pitchFamily="34" charset="0"/>
            </a:rPr>
            <a:t>Web-Konferenz </a:t>
          </a:r>
        </a:p>
      </dgm:t>
    </dgm:pt>
    <dgm:pt modelId="{C4E8F8FA-E3DA-DA45-BC2B-1856D0C9E6C2}" type="parTrans" cxnId="{A1817864-E537-F94A-9CC7-08FF64D1255E}">
      <dgm:prSet/>
      <dgm:spPr/>
      <dgm:t>
        <a:bodyPr/>
        <a:lstStyle/>
        <a:p>
          <a:endParaRPr lang="de-DE"/>
        </a:p>
      </dgm:t>
    </dgm:pt>
    <dgm:pt modelId="{E824E237-EFED-284E-AEAF-35DD79FEED88}" type="sibTrans" cxnId="{A1817864-E537-F94A-9CC7-08FF64D1255E}">
      <dgm:prSet/>
      <dgm:spPr/>
      <dgm:t>
        <a:bodyPr/>
        <a:lstStyle/>
        <a:p>
          <a:endParaRPr lang="de-DE"/>
        </a:p>
      </dgm:t>
    </dgm:pt>
    <dgm:pt modelId="{D55C4108-04C1-744D-A837-BFF3CFED3B34}">
      <dgm:prSet phldrT="[Text]" phldr="0"/>
      <dgm:spPr/>
      <dgm:t>
        <a:bodyPr/>
        <a:lstStyle/>
        <a:p>
          <a:r>
            <a:rPr lang="de-DE" dirty="0">
              <a:latin typeface="Arial" panose="020B0604020202020204" pitchFamily="34" charset="0"/>
              <a:ea typeface="ＭＳ Ｐゴシック"/>
              <a:cs typeface="Arial" panose="020B0604020202020204" pitchFamily="34" charset="0"/>
            </a:rPr>
            <a:t>Email / Chat</a:t>
          </a:r>
          <a:endParaRPr lang="de-DE" dirty="0">
            <a:latin typeface="Arial" panose="020B0604020202020204" pitchFamily="34" charset="0"/>
            <a:cs typeface="Arial" panose="020B0604020202020204" pitchFamily="34" charset="0"/>
          </a:endParaRPr>
        </a:p>
      </dgm:t>
    </dgm:pt>
    <dgm:pt modelId="{27C32172-3300-2B4E-9D27-AB4BA8CFF226}" type="parTrans" cxnId="{339795E3-0828-AE4A-87FD-666F1272590F}">
      <dgm:prSet/>
      <dgm:spPr/>
      <dgm:t>
        <a:bodyPr/>
        <a:lstStyle/>
        <a:p>
          <a:endParaRPr lang="de-DE"/>
        </a:p>
      </dgm:t>
    </dgm:pt>
    <dgm:pt modelId="{3FD83995-D5A6-9043-947E-48F8FA0D518B}" type="sibTrans" cxnId="{339795E3-0828-AE4A-87FD-666F1272590F}">
      <dgm:prSet/>
      <dgm:spPr/>
      <dgm:t>
        <a:bodyPr/>
        <a:lstStyle/>
        <a:p>
          <a:endParaRPr lang="de-DE"/>
        </a:p>
      </dgm:t>
    </dgm:pt>
    <dgm:pt modelId="{8FBD69D0-E5CD-4566-A214-B5AFC7A5E7A2}" type="pres">
      <dgm:prSet presAssocID="{06278C79-9EA1-4FCA-A12F-CF638EBB4CBB}" presName="theList" presStyleCnt="0">
        <dgm:presLayoutVars>
          <dgm:dir/>
          <dgm:animLvl val="lvl"/>
          <dgm:resizeHandles val="exact"/>
        </dgm:presLayoutVars>
      </dgm:prSet>
      <dgm:spPr/>
    </dgm:pt>
    <dgm:pt modelId="{23A224B5-D8B5-4217-83B5-65D0EC074B8A}" type="pres">
      <dgm:prSet presAssocID="{4DDC707A-4A17-4E8D-BA7E-95C2131CC3C6}" presName="compNode" presStyleCnt="0"/>
      <dgm:spPr/>
    </dgm:pt>
    <dgm:pt modelId="{E65F259C-144D-4C3C-933D-0EADF11E651F}" type="pres">
      <dgm:prSet presAssocID="{4DDC707A-4A17-4E8D-BA7E-95C2131CC3C6}" presName="aNode" presStyleLbl="bgShp" presStyleIdx="0" presStyleCnt="3"/>
      <dgm:spPr/>
    </dgm:pt>
    <dgm:pt modelId="{906826A2-7C8C-49D8-AE89-5B262C0E0B2E}" type="pres">
      <dgm:prSet presAssocID="{4DDC707A-4A17-4E8D-BA7E-95C2131CC3C6}" presName="textNode" presStyleLbl="bgShp" presStyleIdx="0" presStyleCnt="3"/>
      <dgm:spPr/>
    </dgm:pt>
    <dgm:pt modelId="{7C7DA5F6-566F-4439-8408-C732BCDB5E78}" type="pres">
      <dgm:prSet presAssocID="{4DDC707A-4A17-4E8D-BA7E-95C2131CC3C6}" presName="compChildNode" presStyleCnt="0"/>
      <dgm:spPr/>
    </dgm:pt>
    <dgm:pt modelId="{54F1E4B9-0A42-4138-999C-55653C5C0D2F}" type="pres">
      <dgm:prSet presAssocID="{4DDC707A-4A17-4E8D-BA7E-95C2131CC3C6}" presName="theInnerList" presStyleCnt="0"/>
      <dgm:spPr/>
    </dgm:pt>
    <dgm:pt modelId="{781144D5-1C52-4FAE-A6EF-2F899949BBA7}" type="pres">
      <dgm:prSet presAssocID="{7945556C-3241-4049-8DAF-396060D2C0AB}" presName="childNode" presStyleLbl="node1" presStyleIdx="0" presStyleCnt="15">
        <dgm:presLayoutVars>
          <dgm:bulletEnabled val="1"/>
        </dgm:presLayoutVars>
      </dgm:prSet>
      <dgm:spPr/>
    </dgm:pt>
    <dgm:pt modelId="{A10337D0-6C75-4DA7-ACFB-07436DE04137}" type="pres">
      <dgm:prSet presAssocID="{7945556C-3241-4049-8DAF-396060D2C0AB}" presName="aSpace2" presStyleCnt="0"/>
      <dgm:spPr/>
    </dgm:pt>
    <dgm:pt modelId="{99AF2DE3-B820-4C47-91E4-1907E493E7E6}" type="pres">
      <dgm:prSet presAssocID="{969A296B-40FA-354A-81B4-DB28204BFBED}" presName="childNode" presStyleLbl="node1" presStyleIdx="1" presStyleCnt="15">
        <dgm:presLayoutVars>
          <dgm:bulletEnabled val="1"/>
        </dgm:presLayoutVars>
      </dgm:prSet>
      <dgm:spPr/>
    </dgm:pt>
    <dgm:pt modelId="{6488D0B0-F33B-9749-9281-55045C0D51E6}" type="pres">
      <dgm:prSet presAssocID="{969A296B-40FA-354A-81B4-DB28204BFBED}" presName="aSpace2" presStyleCnt="0"/>
      <dgm:spPr/>
    </dgm:pt>
    <dgm:pt modelId="{C8FB4BF1-CC09-4E32-B421-C01FAB045702}" type="pres">
      <dgm:prSet presAssocID="{7BCA1E47-D4A9-4793-8134-7A70751A07F2}" presName="childNode" presStyleLbl="node1" presStyleIdx="2" presStyleCnt="15">
        <dgm:presLayoutVars>
          <dgm:bulletEnabled val="1"/>
        </dgm:presLayoutVars>
      </dgm:prSet>
      <dgm:spPr/>
    </dgm:pt>
    <dgm:pt modelId="{06FB5C7E-A378-4E32-AC7B-4F9BF2DC16E8}" type="pres">
      <dgm:prSet presAssocID="{7BCA1E47-D4A9-4793-8134-7A70751A07F2}" presName="aSpace2" presStyleCnt="0"/>
      <dgm:spPr/>
    </dgm:pt>
    <dgm:pt modelId="{AEBE9D0A-A3DC-4454-98A8-AEBD2806F42E}" type="pres">
      <dgm:prSet presAssocID="{651BE562-42CF-4AE7-8E28-867206D6471A}" presName="childNode" presStyleLbl="node1" presStyleIdx="3" presStyleCnt="15">
        <dgm:presLayoutVars>
          <dgm:bulletEnabled val="1"/>
        </dgm:presLayoutVars>
      </dgm:prSet>
      <dgm:spPr/>
    </dgm:pt>
    <dgm:pt modelId="{D2EF0301-2DEA-4569-BFF7-696916D9AE8F}" type="pres">
      <dgm:prSet presAssocID="{651BE562-42CF-4AE7-8E28-867206D6471A}" presName="aSpace2" presStyleCnt="0"/>
      <dgm:spPr/>
    </dgm:pt>
    <dgm:pt modelId="{F7ACC50A-8155-410E-B783-B95E9E9B416D}" type="pres">
      <dgm:prSet presAssocID="{31F5D35B-7EE3-4D45-9A0B-D1AAA85F4C85}" presName="childNode" presStyleLbl="node1" presStyleIdx="4" presStyleCnt="15">
        <dgm:presLayoutVars>
          <dgm:bulletEnabled val="1"/>
        </dgm:presLayoutVars>
      </dgm:prSet>
      <dgm:spPr/>
    </dgm:pt>
    <dgm:pt modelId="{02DB7FD1-6799-4087-8628-3F8D6F3283C3}" type="pres">
      <dgm:prSet presAssocID="{4DDC707A-4A17-4E8D-BA7E-95C2131CC3C6}" presName="aSpace" presStyleCnt="0"/>
      <dgm:spPr/>
    </dgm:pt>
    <dgm:pt modelId="{290482E8-8087-44AD-8464-2674CA3498A9}" type="pres">
      <dgm:prSet presAssocID="{01E7382C-5351-4A22-8AAD-54D8E2EF4D89}" presName="compNode" presStyleCnt="0"/>
      <dgm:spPr/>
    </dgm:pt>
    <dgm:pt modelId="{5B6ACCFF-FDC5-429F-9FF7-3413885A75F7}" type="pres">
      <dgm:prSet presAssocID="{01E7382C-5351-4A22-8AAD-54D8E2EF4D89}" presName="aNode" presStyleLbl="bgShp" presStyleIdx="1" presStyleCnt="3"/>
      <dgm:spPr/>
    </dgm:pt>
    <dgm:pt modelId="{76F1BA3D-4038-40AB-9ED2-9F6E4EA81C5F}" type="pres">
      <dgm:prSet presAssocID="{01E7382C-5351-4A22-8AAD-54D8E2EF4D89}" presName="textNode" presStyleLbl="bgShp" presStyleIdx="1" presStyleCnt="3"/>
      <dgm:spPr/>
    </dgm:pt>
    <dgm:pt modelId="{A141B062-A641-4EC0-8AEA-2183C4EAB591}" type="pres">
      <dgm:prSet presAssocID="{01E7382C-5351-4A22-8AAD-54D8E2EF4D89}" presName="compChildNode" presStyleCnt="0"/>
      <dgm:spPr/>
    </dgm:pt>
    <dgm:pt modelId="{62B60212-0F85-4D93-8E03-1BCBE3258F41}" type="pres">
      <dgm:prSet presAssocID="{01E7382C-5351-4A22-8AAD-54D8E2EF4D89}" presName="theInnerList" presStyleCnt="0"/>
      <dgm:spPr/>
    </dgm:pt>
    <dgm:pt modelId="{143AD4A6-3DA3-41BB-B0D9-64105C34CF84}" type="pres">
      <dgm:prSet presAssocID="{7580DA23-64BF-4D71-8974-170CF694F2C0}" presName="childNode" presStyleLbl="node1" presStyleIdx="5" presStyleCnt="15">
        <dgm:presLayoutVars>
          <dgm:bulletEnabled val="1"/>
        </dgm:presLayoutVars>
      </dgm:prSet>
      <dgm:spPr/>
    </dgm:pt>
    <dgm:pt modelId="{F4B2CA6B-6D74-469E-A69A-31054B00C0C6}" type="pres">
      <dgm:prSet presAssocID="{7580DA23-64BF-4D71-8974-170CF694F2C0}" presName="aSpace2" presStyleCnt="0"/>
      <dgm:spPr/>
    </dgm:pt>
    <dgm:pt modelId="{87DFA172-07B2-4F3A-AAEA-1A2E3AE3B8AF}" type="pres">
      <dgm:prSet presAssocID="{2BAA1C42-815A-4F64-B76A-23F08DD38791}" presName="childNode" presStyleLbl="node1" presStyleIdx="6" presStyleCnt="15">
        <dgm:presLayoutVars>
          <dgm:bulletEnabled val="1"/>
        </dgm:presLayoutVars>
      </dgm:prSet>
      <dgm:spPr/>
    </dgm:pt>
    <dgm:pt modelId="{773C89D2-0AD8-404F-BB16-031C8D5CC0FC}" type="pres">
      <dgm:prSet presAssocID="{2BAA1C42-815A-4F64-B76A-23F08DD38791}" presName="aSpace2" presStyleCnt="0"/>
      <dgm:spPr/>
    </dgm:pt>
    <dgm:pt modelId="{6ADD0230-9E30-9E46-AFDC-A1FA7D0D990E}" type="pres">
      <dgm:prSet presAssocID="{D55C4108-04C1-744D-A837-BFF3CFED3B34}" presName="childNode" presStyleLbl="node1" presStyleIdx="7" presStyleCnt="15">
        <dgm:presLayoutVars>
          <dgm:bulletEnabled val="1"/>
        </dgm:presLayoutVars>
      </dgm:prSet>
      <dgm:spPr/>
    </dgm:pt>
    <dgm:pt modelId="{F71CA994-4302-0640-86D5-4B4B12BC398F}" type="pres">
      <dgm:prSet presAssocID="{D55C4108-04C1-744D-A837-BFF3CFED3B34}" presName="aSpace2" presStyleCnt="0"/>
      <dgm:spPr/>
    </dgm:pt>
    <dgm:pt modelId="{1423730D-C85A-488C-8F6A-D0165155483C}" type="pres">
      <dgm:prSet presAssocID="{1057B5A3-C95C-4303-A3EB-BF727B173DF3}" presName="childNode" presStyleLbl="node1" presStyleIdx="8" presStyleCnt="15">
        <dgm:presLayoutVars>
          <dgm:bulletEnabled val="1"/>
        </dgm:presLayoutVars>
      </dgm:prSet>
      <dgm:spPr/>
    </dgm:pt>
    <dgm:pt modelId="{66F98B27-7889-45DB-99D1-BD8DA583A0BE}" type="pres">
      <dgm:prSet presAssocID="{1057B5A3-C95C-4303-A3EB-BF727B173DF3}" presName="aSpace2" presStyleCnt="0"/>
      <dgm:spPr/>
    </dgm:pt>
    <dgm:pt modelId="{6256C1FF-D601-A24D-A84A-A6086BF8DA7A}" type="pres">
      <dgm:prSet presAssocID="{0E9B87D1-B46B-7A48-97A1-C2C5FDF2E758}" presName="childNode" presStyleLbl="node1" presStyleIdx="9" presStyleCnt="15">
        <dgm:presLayoutVars>
          <dgm:bulletEnabled val="1"/>
        </dgm:presLayoutVars>
      </dgm:prSet>
      <dgm:spPr/>
    </dgm:pt>
    <dgm:pt modelId="{F447ACA4-36DF-4E05-9502-78F9C634CC3B}" type="pres">
      <dgm:prSet presAssocID="{01E7382C-5351-4A22-8AAD-54D8E2EF4D89}" presName="aSpace" presStyleCnt="0"/>
      <dgm:spPr/>
    </dgm:pt>
    <dgm:pt modelId="{68938AF8-BB49-4033-BDDD-C805D5CAF5F0}" type="pres">
      <dgm:prSet presAssocID="{5CD89E73-6E4A-4174-B10E-3961834AC4B3}" presName="compNode" presStyleCnt="0"/>
      <dgm:spPr/>
    </dgm:pt>
    <dgm:pt modelId="{EEF76A41-66A2-45A8-B0C2-F1B8EE2DD46E}" type="pres">
      <dgm:prSet presAssocID="{5CD89E73-6E4A-4174-B10E-3961834AC4B3}" presName="aNode" presStyleLbl="bgShp" presStyleIdx="2" presStyleCnt="3"/>
      <dgm:spPr/>
    </dgm:pt>
    <dgm:pt modelId="{FFB10544-D5B1-4775-B8A6-2553F4423F5C}" type="pres">
      <dgm:prSet presAssocID="{5CD89E73-6E4A-4174-B10E-3961834AC4B3}" presName="textNode" presStyleLbl="bgShp" presStyleIdx="2" presStyleCnt="3"/>
      <dgm:spPr/>
    </dgm:pt>
    <dgm:pt modelId="{B96BC94D-965C-4681-8C97-CE6BB05B2CE1}" type="pres">
      <dgm:prSet presAssocID="{5CD89E73-6E4A-4174-B10E-3961834AC4B3}" presName="compChildNode" presStyleCnt="0"/>
      <dgm:spPr/>
    </dgm:pt>
    <dgm:pt modelId="{B13162C0-D056-4E24-92CA-030398D338BC}" type="pres">
      <dgm:prSet presAssocID="{5CD89E73-6E4A-4174-B10E-3961834AC4B3}" presName="theInnerList" presStyleCnt="0"/>
      <dgm:spPr/>
    </dgm:pt>
    <dgm:pt modelId="{729403F4-147E-4B4C-B707-27BA3322EEBB}" type="pres">
      <dgm:prSet presAssocID="{528CA94C-B642-47A2-BBC3-604543E60D8F}" presName="childNode" presStyleLbl="node1" presStyleIdx="10" presStyleCnt="15" custLinFactY="100000" custLinFactNeighborX="0" custLinFactNeighborY="123273">
        <dgm:presLayoutVars>
          <dgm:bulletEnabled val="1"/>
        </dgm:presLayoutVars>
      </dgm:prSet>
      <dgm:spPr/>
    </dgm:pt>
    <dgm:pt modelId="{F733D7D2-1CA6-447D-8C57-0BB541E9CD3D}" type="pres">
      <dgm:prSet presAssocID="{528CA94C-B642-47A2-BBC3-604543E60D8F}" presName="aSpace2" presStyleCnt="0"/>
      <dgm:spPr/>
    </dgm:pt>
    <dgm:pt modelId="{94CF9577-C717-44B5-BFCB-BEB86B34A493}" type="pres">
      <dgm:prSet presAssocID="{E0CFD1AC-BD17-4946-855D-C6C500075A3C}" presName="childNode" presStyleLbl="node1" presStyleIdx="11" presStyleCnt="15" custLinFactY="96770" custLinFactNeighborX="1167" custLinFactNeighborY="100000">
        <dgm:presLayoutVars>
          <dgm:bulletEnabled val="1"/>
        </dgm:presLayoutVars>
      </dgm:prSet>
      <dgm:spPr/>
    </dgm:pt>
    <dgm:pt modelId="{3DDB0DFC-248C-425F-B8D1-04898F2FCA25}" type="pres">
      <dgm:prSet presAssocID="{E0CFD1AC-BD17-4946-855D-C6C500075A3C}" presName="aSpace2" presStyleCnt="0"/>
      <dgm:spPr/>
    </dgm:pt>
    <dgm:pt modelId="{AAE5D623-DABF-40F5-A454-D28FD0A09FF2}" type="pres">
      <dgm:prSet presAssocID="{F4BC5BB3-2002-490F-A030-DB76FE1EFDAB}" presName="childNode" presStyleLbl="node1" presStyleIdx="12" presStyleCnt="15" custLinFactY="98626" custLinFactNeighborX="0" custLinFactNeighborY="100000">
        <dgm:presLayoutVars>
          <dgm:bulletEnabled val="1"/>
        </dgm:presLayoutVars>
      </dgm:prSet>
      <dgm:spPr/>
    </dgm:pt>
    <dgm:pt modelId="{9B031118-6522-4F9F-BE6C-6BF087029A8E}" type="pres">
      <dgm:prSet presAssocID="{F4BC5BB3-2002-490F-A030-DB76FE1EFDAB}" presName="aSpace2" presStyleCnt="0"/>
      <dgm:spPr/>
    </dgm:pt>
    <dgm:pt modelId="{70B36A87-C8B8-46BC-98B0-C5788E2497C3}" type="pres">
      <dgm:prSet presAssocID="{81B5EF68-2007-4DF9-B5BB-5E317EC1D6EF}" presName="childNode" presStyleLbl="node1" presStyleIdx="13" presStyleCnt="15" custLinFactY="98992" custLinFactNeighborY="100000">
        <dgm:presLayoutVars>
          <dgm:bulletEnabled val="1"/>
        </dgm:presLayoutVars>
      </dgm:prSet>
      <dgm:spPr/>
    </dgm:pt>
    <dgm:pt modelId="{7FA9B9B6-BFC1-49E8-BD5E-BCC977D43D40}" type="pres">
      <dgm:prSet presAssocID="{81B5EF68-2007-4DF9-B5BB-5E317EC1D6EF}" presName="aSpace2" presStyleCnt="0"/>
      <dgm:spPr/>
    </dgm:pt>
    <dgm:pt modelId="{D20CBBA3-0D22-40F9-9758-CC882207B5E3}" type="pres">
      <dgm:prSet presAssocID="{C676E71D-7961-4A81-A253-A413E3BF7A7C}" presName="childNode" presStyleLbl="node1" presStyleIdx="14" presStyleCnt="15" custLinFactY="-400000" custLinFactNeighborX="1" custLinFactNeighborY="-400370">
        <dgm:presLayoutVars>
          <dgm:bulletEnabled val="1"/>
        </dgm:presLayoutVars>
      </dgm:prSet>
      <dgm:spPr/>
    </dgm:pt>
  </dgm:ptLst>
  <dgm:cxnLst>
    <dgm:cxn modelId="{56E84900-25BF-4613-84E5-AE89D68423B8}" srcId="{5CD89E73-6E4A-4174-B10E-3961834AC4B3}" destId="{81B5EF68-2007-4DF9-B5BB-5E317EC1D6EF}" srcOrd="3" destOrd="0" parTransId="{0E1E8419-31A8-4872-A1E4-97086DCE79DC}" sibTransId="{91CFF127-F5DE-4678-9C0C-371490366CE3}"/>
    <dgm:cxn modelId="{52E66D05-948C-48D0-936F-E78E31E82E56}" type="presOf" srcId="{2BAA1C42-815A-4F64-B76A-23F08DD38791}" destId="{87DFA172-07B2-4F3A-AAEA-1A2E3AE3B8AF}" srcOrd="0" destOrd="0" presId="urn:microsoft.com/office/officeart/2005/8/layout/lProcess2"/>
    <dgm:cxn modelId="{3C00E105-D6E1-474B-B299-DC446C62C38A}" srcId="{5CD89E73-6E4A-4174-B10E-3961834AC4B3}" destId="{F4BC5BB3-2002-490F-A030-DB76FE1EFDAB}" srcOrd="2" destOrd="0" parTransId="{B598551B-7953-44E7-9459-E1A749599040}" sibTransId="{3FFCFD0D-D11C-4BC8-ABE2-63EAED6B2A7E}"/>
    <dgm:cxn modelId="{70526107-8505-47EA-801E-F05772577798}" type="presOf" srcId="{01E7382C-5351-4A22-8AAD-54D8E2EF4D89}" destId="{5B6ACCFF-FDC5-429F-9FF7-3413885A75F7}" srcOrd="0" destOrd="0" presId="urn:microsoft.com/office/officeart/2005/8/layout/lProcess2"/>
    <dgm:cxn modelId="{565C7B11-8C23-4CE2-9677-46BD756215AD}" srcId="{5CD89E73-6E4A-4174-B10E-3961834AC4B3}" destId="{E0CFD1AC-BD17-4946-855D-C6C500075A3C}" srcOrd="1" destOrd="0" parTransId="{30FB37B2-1122-4C4A-805B-F35BCDB15468}" sibTransId="{B1E2AB14-5FA4-4FA3-8319-81A36F5F3873}"/>
    <dgm:cxn modelId="{D9C0C614-4FA8-4F8F-9E4D-9DD2E0C5F17A}" type="presOf" srcId="{5CD89E73-6E4A-4174-B10E-3961834AC4B3}" destId="{FFB10544-D5B1-4775-B8A6-2553F4423F5C}" srcOrd="1" destOrd="0" presId="urn:microsoft.com/office/officeart/2005/8/layout/lProcess2"/>
    <dgm:cxn modelId="{D8F9E114-5994-46AA-9FF1-DF6043DF3555}" type="presOf" srcId="{651BE562-42CF-4AE7-8E28-867206D6471A}" destId="{AEBE9D0A-A3DC-4454-98A8-AEBD2806F42E}" srcOrd="0" destOrd="0" presId="urn:microsoft.com/office/officeart/2005/8/layout/lProcess2"/>
    <dgm:cxn modelId="{6DDFA31B-5D93-4292-95B6-CECA7A13CCAB}" type="presOf" srcId="{7580DA23-64BF-4D71-8974-170CF694F2C0}" destId="{143AD4A6-3DA3-41BB-B0D9-64105C34CF84}" srcOrd="0" destOrd="0" presId="urn:microsoft.com/office/officeart/2005/8/layout/lProcess2"/>
    <dgm:cxn modelId="{77FB281E-D567-490E-A095-C0D564BC73F7}" type="presOf" srcId="{81B5EF68-2007-4DF9-B5BB-5E317EC1D6EF}" destId="{70B36A87-C8B8-46BC-98B0-C5788E2497C3}" srcOrd="0" destOrd="0" presId="urn:microsoft.com/office/officeart/2005/8/layout/lProcess2"/>
    <dgm:cxn modelId="{0A76802E-484F-4A31-959B-8376B5EABC9B}" type="presOf" srcId="{7BCA1E47-D4A9-4793-8134-7A70751A07F2}" destId="{C8FB4BF1-CC09-4E32-B421-C01FAB045702}" srcOrd="0" destOrd="0" presId="urn:microsoft.com/office/officeart/2005/8/layout/lProcess2"/>
    <dgm:cxn modelId="{6DDAF93A-1294-4DDA-94D5-79A9BD6A417E}" srcId="{01E7382C-5351-4A22-8AAD-54D8E2EF4D89}" destId="{1057B5A3-C95C-4303-A3EB-BF727B173DF3}" srcOrd="3" destOrd="0" parTransId="{F7135903-407C-4FCD-95E2-25714038C0DC}" sibTransId="{8F058A1A-91F8-4A0B-8BBB-4EDCBE431DE8}"/>
    <dgm:cxn modelId="{79D62E3B-4CF1-4869-9CCD-3EB9B5071B35}" srcId="{01E7382C-5351-4A22-8AAD-54D8E2EF4D89}" destId="{7580DA23-64BF-4D71-8974-170CF694F2C0}" srcOrd="0" destOrd="0" parTransId="{A2C386C7-E7C2-4468-8B2F-E0F64DC7CDCC}" sibTransId="{6D9D3BD5-FF04-46DA-BC8E-178222B20395}"/>
    <dgm:cxn modelId="{5EE8713E-DFB8-4307-9A4D-73F851BFD5C7}" type="presOf" srcId="{E0CFD1AC-BD17-4946-855D-C6C500075A3C}" destId="{94CF9577-C717-44B5-BFCB-BEB86B34A493}" srcOrd="0" destOrd="0" presId="urn:microsoft.com/office/officeart/2005/8/layout/lProcess2"/>
    <dgm:cxn modelId="{A1817864-E537-F94A-9CC7-08FF64D1255E}" srcId="{4DDC707A-4A17-4E8D-BA7E-95C2131CC3C6}" destId="{969A296B-40FA-354A-81B4-DB28204BFBED}" srcOrd="1" destOrd="0" parTransId="{C4E8F8FA-E3DA-DA45-BC2B-1856D0C9E6C2}" sibTransId="{E824E237-EFED-284E-AEAF-35DD79FEED88}"/>
    <dgm:cxn modelId="{9456A964-4574-424C-87E7-17228162BE10}" type="presOf" srcId="{31F5D35B-7EE3-4D45-9A0B-D1AAA85F4C85}" destId="{F7ACC50A-8155-410E-B783-B95E9E9B416D}" srcOrd="0" destOrd="0" presId="urn:microsoft.com/office/officeart/2005/8/layout/lProcess2"/>
    <dgm:cxn modelId="{88109967-6043-4911-B12D-065BA27CFD31}" srcId="{4DDC707A-4A17-4E8D-BA7E-95C2131CC3C6}" destId="{31F5D35B-7EE3-4D45-9A0B-D1AAA85F4C85}" srcOrd="4" destOrd="0" parTransId="{8B970D85-72A3-4AB8-8150-EBDB47E9CCD3}" sibTransId="{92CA7DF7-D5CB-49D7-AA31-9CCEAA9632F1}"/>
    <dgm:cxn modelId="{A298FD49-7FEF-454B-A4E7-B4768CF8705D}" srcId="{06278C79-9EA1-4FCA-A12F-CF638EBB4CBB}" destId="{01E7382C-5351-4A22-8AAD-54D8E2EF4D89}" srcOrd="1" destOrd="0" parTransId="{E5012F63-46A4-44C8-972E-9A50DD93D799}" sibTransId="{E8FC39D8-0CFA-409A-BEED-B612F6B64817}"/>
    <dgm:cxn modelId="{09654F6A-BDCE-43B0-92BE-99A174AD111D}" srcId="{06278C79-9EA1-4FCA-A12F-CF638EBB4CBB}" destId="{5CD89E73-6E4A-4174-B10E-3961834AC4B3}" srcOrd="2" destOrd="0" parTransId="{D2875CAE-067D-4431-A6E8-6E939026F8EF}" sibTransId="{3C6F033F-AAE3-446D-B160-EEED84219719}"/>
    <dgm:cxn modelId="{5C22786F-B5F1-1A42-9899-1D595A290B22}" srcId="{01E7382C-5351-4A22-8AAD-54D8E2EF4D89}" destId="{0E9B87D1-B46B-7A48-97A1-C2C5FDF2E758}" srcOrd="4" destOrd="0" parTransId="{5AD8FE0A-55EE-A945-9FA2-0DEAA045DD11}" sibTransId="{B55F2B46-9F49-6A4F-AAD2-5B65D7BFC4FD}"/>
    <dgm:cxn modelId="{30CC1D57-34F5-42DF-90DA-B8792A08D15C}" type="presOf" srcId="{4DDC707A-4A17-4E8D-BA7E-95C2131CC3C6}" destId="{906826A2-7C8C-49D8-AE89-5B262C0E0B2E}" srcOrd="1" destOrd="0" presId="urn:microsoft.com/office/officeart/2005/8/layout/lProcess2"/>
    <dgm:cxn modelId="{4EA4A558-6EF2-436B-97B0-ACF46756541B}" srcId="{4DDC707A-4A17-4E8D-BA7E-95C2131CC3C6}" destId="{651BE562-42CF-4AE7-8E28-867206D6471A}" srcOrd="3" destOrd="0" parTransId="{B3149D09-DE87-427A-BA7D-0FAFFB88C362}" sibTransId="{00A73959-41C0-4129-BF25-DF74BE27516A}"/>
    <dgm:cxn modelId="{3FA5777C-B2D6-4BA1-8030-4D181078DB2A}" srcId="{01E7382C-5351-4A22-8AAD-54D8E2EF4D89}" destId="{2BAA1C42-815A-4F64-B76A-23F08DD38791}" srcOrd="1" destOrd="0" parTransId="{ED6396F6-1CF3-4A0C-B798-39053706F19A}" sibTransId="{BC843645-D9C2-4579-98DB-CE853B570044}"/>
    <dgm:cxn modelId="{0286A57E-CEB6-7E44-87DC-CE6E624C4083}" type="presOf" srcId="{0E9B87D1-B46B-7A48-97A1-C2C5FDF2E758}" destId="{6256C1FF-D601-A24D-A84A-A6086BF8DA7A}" srcOrd="0" destOrd="0" presId="urn:microsoft.com/office/officeart/2005/8/layout/lProcess2"/>
    <dgm:cxn modelId="{4B482C8E-6125-4B3C-9B44-BFC076A8739C}" srcId="{4DDC707A-4A17-4E8D-BA7E-95C2131CC3C6}" destId="{7BCA1E47-D4A9-4793-8134-7A70751A07F2}" srcOrd="2" destOrd="0" parTransId="{0DEFE7ED-D29B-47BC-B7D4-02631C5FE9F8}" sibTransId="{3420702B-7D85-4568-987A-D167F0180F8C}"/>
    <dgm:cxn modelId="{AABD2091-99CB-4B70-B93F-BD4A7AF2CC09}" type="presOf" srcId="{4DDC707A-4A17-4E8D-BA7E-95C2131CC3C6}" destId="{E65F259C-144D-4C3C-933D-0EADF11E651F}" srcOrd="0" destOrd="0" presId="urn:microsoft.com/office/officeart/2005/8/layout/lProcess2"/>
    <dgm:cxn modelId="{DBB9E692-03D1-4425-907D-19826E500320}" srcId="{06278C79-9EA1-4FCA-A12F-CF638EBB4CBB}" destId="{4DDC707A-4A17-4E8D-BA7E-95C2131CC3C6}" srcOrd="0" destOrd="0" parTransId="{18D0FD3A-FB56-4414-88D3-55EA272CFA75}" sibTransId="{8E9D7BBA-D405-4B93-81ED-2F24DEBAC6C6}"/>
    <dgm:cxn modelId="{352A559B-1B85-4D0F-97E9-8C9FB78015B1}" type="presOf" srcId="{7945556C-3241-4049-8DAF-396060D2C0AB}" destId="{781144D5-1C52-4FAE-A6EF-2F899949BBA7}" srcOrd="0" destOrd="0" presId="urn:microsoft.com/office/officeart/2005/8/layout/lProcess2"/>
    <dgm:cxn modelId="{1C8AABA7-D582-44DC-BA54-F5DDAE955397}" type="presOf" srcId="{C676E71D-7961-4A81-A253-A413E3BF7A7C}" destId="{D20CBBA3-0D22-40F9-9758-CC882207B5E3}" srcOrd="0" destOrd="0" presId="urn:microsoft.com/office/officeart/2005/8/layout/lProcess2"/>
    <dgm:cxn modelId="{8CA4CDB4-05ED-F540-A1D2-655B59E88E25}" type="presOf" srcId="{D55C4108-04C1-744D-A837-BFF3CFED3B34}" destId="{6ADD0230-9E30-9E46-AFDC-A1FA7D0D990E}" srcOrd="0" destOrd="0" presId="urn:microsoft.com/office/officeart/2005/8/layout/lProcess2"/>
    <dgm:cxn modelId="{DABF68B5-8154-43E5-817D-10AF9F38A40B}" srcId="{5CD89E73-6E4A-4174-B10E-3961834AC4B3}" destId="{528CA94C-B642-47A2-BBC3-604543E60D8F}" srcOrd="0" destOrd="0" parTransId="{08764A71-D651-4E3C-B375-12C97278BB7D}" sibTransId="{A09FB304-16C4-4335-95A1-C445FF564662}"/>
    <dgm:cxn modelId="{C8F84AB7-F38B-439B-B395-42E5D3FB4F97}" type="presOf" srcId="{5CD89E73-6E4A-4174-B10E-3961834AC4B3}" destId="{EEF76A41-66A2-45A8-B0C2-F1B8EE2DD46E}" srcOrd="0" destOrd="0" presId="urn:microsoft.com/office/officeart/2005/8/layout/lProcess2"/>
    <dgm:cxn modelId="{904F01BB-D5FA-45A7-B56C-ECAB9D937C81}" srcId="{4DDC707A-4A17-4E8D-BA7E-95C2131CC3C6}" destId="{7945556C-3241-4049-8DAF-396060D2C0AB}" srcOrd="0" destOrd="0" parTransId="{9D66BE3B-46FE-41ED-AB73-7B522E264EE3}" sibTransId="{F8A34F67-72BF-44BD-8CAA-601AB7F092A3}"/>
    <dgm:cxn modelId="{7CF6CDC5-C615-437D-A6DC-A638AA823E7B}" type="presOf" srcId="{06278C79-9EA1-4FCA-A12F-CF638EBB4CBB}" destId="{8FBD69D0-E5CD-4566-A214-B5AFC7A5E7A2}" srcOrd="0" destOrd="0" presId="urn:microsoft.com/office/officeart/2005/8/layout/lProcess2"/>
    <dgm:cxn modelId="{489996D5-F7BE-46F0-8E1B-CB042D8635F8}" type="presOf" srcId="{1057B5A3-C95C-4303-A3EB-BF727B173DF3}" destId="{1423730D-C85A-488C-8F6A-D0165155483C}" srcOrd="0" destOrd="0" presId="urn:microsoft.com/office/officeart/2005/8/layout/lProcess2"/>
    <dgm:cxn modelId="{D341F9DF-159B-49E8-B712-FD73952B83CB}" type="presOf" srcId="{F4BC5BB3-2002-490F-A030-DB76FE1EFDAB}" destId="{AAE5D623-DABF-40F5-A454-D28FD0A09FF2}" srcOrd="0" destOrd="0" presId="urn:microsoft.com/office/officeart/2005/8/layout/lProcess2"/>
    <dgm:cxn modelId="{339795E3-0828-AE4A-87FD-666F1272590F}" srcId="{01E7382C-5351-4A22-8AAD-54D8E2EF4D89}" destId="{D55C4108-04C1-744D-A837-BFF3CFED3B34}" srcOrd="2" destOrd="0" parTransId="{27C32172-3300-2B4E-9D27-AB4BA8CFF226}" sibTransId="{3FD83995-D5A6-9043-947E-48F8FA0D518B}"/>
    <dgm:cxn modelId="{BA51DDE5-0277-48D5-811B-40A6A4E46982}" type="presOf" srcId="{528CA94C-B642-47A2-BBC3-604543E60D8F}" destId="{729403F4-147E-4B4C-B707-27BA3322EEBB}" srcOrd="0" destOrd="0" presId="urn:microsoft.com/office/officeart/2005/8/layout/lProcess2"/>
    <dgm:cxn modelId="{5191E0E7-7E47-479D-97BF-C43A9293D9DE}" type="presOf" srcId="{01E7382C-5351-4A22-8AAD-54D8E2EF4D89}" destId="{76F1BA3D-4038-40AB-9ED2-9F6E4EA81C5F}" srcOrd="1" destOrd="0" presId="urn:microsoft.com/office/officeart/2005/8/layout/lProcess2"/>
    <dgm:cxn modelId="{A2AB77ED-1BCF-4C59-BEC6-9D538196E0B5}" srcId="{5CD89E73-6E4A-4174-B10E-3961834AC4B3}" destId="{C676E71D-7961-4A81-A253-A413E3BF7A7C}" srcOrd="4" destOrd="0" parTransId="{D08EBC30-0D5E-41D2-8AFF-D139A77F2A45}" sibTransId="{7227A050-4C03-4BA7-9BA3-7AB30141BE49}"/>
    <dgm:cxn modelId="{95153BEF-50F1-1E44-8363-89AF602C2966}" type="presOf" srcId="{969A296B-40FA-354A-81B4-DB28204BFBED}" destId="{99AF2DE3-B820-4C47-91E4-1907E493E7E6}" srcOrd="0" destOrd="0" presId="urn:microsoft.com/office/officeart/2005/8/layout/lProcess2"/>
    <dgm:cxn modelId="{B509335C-0276-4EDC-9D3D-1EB58B21487B}" type="presParOf" srcId="{8FBD69D0-E5CD-4566-A214-B5AFC7A5E7A2}" destId="{23A224B5-D8B5-4217-83B5-65D0EC074B8A}" srcOrd="0" destOrd="0" presId="urn:microsoft.com/office/officeart/2005/8/layout/lProcess2"/>
    <dgm:cxn modelId="{2542E415-1EFA-47A7-93A6-6BDB7C0CE345}" type="presParOf" srcId="{23A224B5-D8B5-4217-83B5-65D0EC074B8A}" destId="{E65F259C-144D-4C3C-933D-0EADF11E651F}" srcOrd="0" destOrd="0" presId="urn:microsoft.com/office/officeart/2005/8/layout/lProcess2"/>
    <dgm:cxn modelId="{DDA0C867-124C-4F71-B2FD-BCACDCAB920A}" type="presParOf" srcId="{23A224B5-D8B5-4217-83B5-65D0EC074B8A}" destId="{906826A2-7C8C-49D8-AE89-5B262C0E0B2E}" srcOrd="1" destOrd="0" presId="urn:microsoft.com/office/officeart/2005/8/layout/lProcess2"/>
    <dgm:cxn modelId="{46D8BEA6-E02D-41CD-AC45-10D0148FD85D}" type="presParOf" srcId="{23A224B5-D8B5-4217-83B5-65D0EC074B8A}" destId="{7C7DA5F6-566F-4439-8408-C732BCDB5E78}" srcOrd="2" destOrd="0" presId="urn:microsoft.com/office/officeart/2005/8/layout/lProcess2"/>
    <dgm:cxn modelId="{C72DF900-4B16-4583-9253-1757B7987806}" type="presParOf" srcId="{7C7DA5F6-566F-4439-8408-C732BCDB5E78}" destId="{54F1E4B9-0A42-4138-999C-55653C5C0D2F}" srcOrd="0" destOrd="0" presId="urn:microsoft.com/office/officeart/2005/8/layout/lProcess2"/>
    <dgm:cxn modelId="{F5B20DF9-FD35-476B-B854-FEF08E2C3EA2}" type="presParOf" srcId="{54F1E4B9-0A42-4138-999C-55653C5C0D2F}" destId="{781144D5-1C52-4FAE-A6EF-2F899949BBA7}" srcOrd="0" destOrd="0" presId="urn:microsoft.com/office/officeart/2005/8/layout/lProcess2"/>
    <dgm:cxn modelId="{710013A5-1D97-4C51-905E-D3FAA9F18E3D}" type="presParOf" srcId="{54F1E4B9-0A42-4138-999C-55653C5C0D2F}" destId="{A10337D0-6C75-4DA7-ACFB-07436DE04137}" srcOrd="1" destOrd="0" presId="urn:microsoft.com/office/officeart/2005/8/layout/lProcess2"/>
    <dgm:cxn modelId="{182173C8-4A90-F648-A048-9809FE2402AD}" type="presParOf" srcId="{54F1E4B9-0A42-4138-999C-55653C5C0D2F}" destId="{99AF2DE3-B820-4C47-91E4-1907E493E7E6}" srcOrd="2" destOrd="0" presId="urn:microsoft.com/office/officeart/2005/8/layout/lProcess2"/>
    <dgm:cxn modelId="{6DE3BC0C-AF46-1C44-A605-E113D461F4EF}" type="presParOf" srcId="{54F1E4B9-0A42-4138-999C-55653C5C0D2F}" destId="{6488D0B0-F33B-9749-9281-55045C0D51E6}" srcOrd="3" destOrd="0" presId="urn:microsoft.com/office/officeart/2005/8/layout/lProcess2"/>
    <dgm:cxn modelId="{2DDECBA6-82EA-493B-B7C0-A0DAC5AD8CDA}" type="presParOf" srcId="{54F1E4B9-0A42-4138-999C-55653C5C0D2F}" destId="{C8FB4BF1-CC09-4E32-B421-C01FAB045702}" srcOrd="4" destOrd="0" presId="urn:microsoft.com/office/officeart/2005/8/layout/lProcess2"/>
    <dgm:cxn modelId="{69050A63-F812-407D-8F4A-89663E9E64C5}" type="presParOf" srcId="{54F1E4B9-0A42-4138-999C-55653C5C0D2F}" destId="{06FB5C7E-A378-4E32-AC7B-4F9BF2DC16E8}" srcOrd="5" destOrd="0" presId="urn:microsoft.com/office/officeart/2005/8/layout/lProcess2"/>
    <dgm:cxn modelId="{FB3A70E8-0EAB-44E4-ACEA-D22EC41C4442}" type="presParOf" srcId="{54F1E4B9-0A42-4138-999C-55653C5C0D2F}" destId="{AEBE9D0A-A3DC-4454-98A8-AEBD2806F42E}" srcOrd="6" destOrd="0" presId="urn:microsoft.com/office/officeart/2005/8/layout/lProcess2"/>
    <dgm:cxn modelId="{FCE985EA-CC2E-4123-8C35-9C172C8FB923}" type="presParOf" srcId="{54F1E4B9-0A42-4138-999C-55653C5C0D2F}" destId="{D2EF0301-2DEA-4569-BFF7-696916D9AE8F}" srcOrd="7" destOrd="0" presId="urn:microsoft.com/office/officeart/2005/8/layout/lProcess2"/>
    <dgm:cxn modelId="{62E520C5-58FC-4ABD-9D65-778692311FBE}" type="presParOf" srcId="{54F1E4B9-0A42-4138-999C-55653C5C0D2F}" destId="{F7ACC50A-8155-410E-B783-B95E9E9B416D}" srcOrd="8" destOrd="0" presId="urn:microsoft.com/office/officeart/2005/8/layout/lProcess2"/>
    <dgm:cxn modelId="{9F18FB42-E370-41C1-94BB-406D596E7708}" type="presParOf" srcId="{8FBD69D0-E5CD-4566-A214-B5AFC7A5E7A2}" destId="{02DB7FD1-6799-4087-8628-3F8D6F3283C3}" srcOrd="1" destOrd="0" presId="urn:microsoft.com/office/officeart/2005/8/layout/lProcess2"/>
    <dgm:cxn modelId="{83091656-482B-44A0-8973-039D505EB0DE}" type="presParOf" srcId="{8FBD69D0-E5CD-4566-A214-B5AFC7A5E7A2}" destId="{290482E8-8087-44AD-8464-2674CA3498A9}" srcOrd="2" destOrd="0" presId="urn:microsoft.com/office/officeart/2005/8/layout/lProcess2"/>
    <dgm:cxn modelId="{6797F840-A087-442B-8148-4E0A712B5C8B}" type="presParOf" srcId="{290482E8-8087-44AD-8464-2674CA3498A9}" destId="{5B6ACCFF-FDC5-429F-9FF7-3413885A75F7}" srcOrd="0" destOrd="0" presId="urn:microsoft.com/office/officeart/2005/8/layout/lProcess2"/>
    <dgm:cxn modelId="{0C6FC3D8-1DAC-4F51-8A2F-5C3469086441}" type="presParOf" srcId="{290482E8-8087-44AD-8464-2674CA3498A9}" destId="{76F1BA3D-4038-40AB-9ED2-9F6E4EA81C5F}" srcOrd="1" destOrd="0" presId="urn:microsoft.com/office/officeart/2005/8/layout/lProcess2"/>
    <dgm:cxn modelId="{B7F21392-7918-45E5-8A50-5E2A83DE9012}" type="presParOf" srcId="{290482E8-8087-44AD-8464-2674CA3498A9}" destId="{A141B062-A641-4EC0-8AEA-2183C4EAB591}" srcOrd="2" destOrd="0" presId="urn:microsoft.com/office/officeart/2005/8/layout/lProcess2"/>
    <dgm:cxn modelId="{0C3D400F-5266-4044-96C9-5141869D5B2B}" type="presParOf" srcId="{A141B062-A641-4EC0-8AEA-2183C4EAB591}" destId="{62B60212-0F85-4D93-8E03-1BCBE3258F41}" srcOrd="0" destOrd="0" presId="urn:microsoft.com/office/officeart/2005/8/layout/lProcess2"/>
    <dgm:cxn modelId="{AD4D6C9E-3D5C-42A0-805D-F03B2715F239}" type="presParOf" srcId="{62B60212-0F85-4D93-8E03-1BCBE3258F41}" destId="{143AD4A6-3DA3-41BB-B0D9-64105C34CF84}" srcOrd="0" destOrd="0" presId="urn:microsoft.com/office/officeart/2005/8/layout/lProcess2"/>
    <dgm:cxn modelId="{067503D6-9ED5-4065-AB9E-F6BE79343A09}" type="presParOf" srcId="{62B60212-0F85-4D93-8E03-1BCBE3258F41}" destId="{F4B2CA6B-6D74-469E-A69A-31054B00C0C6}" srcOrd="1" destOrd="0" presId="urn:microsoft.com/office/officeart/2005/8/layout/lProcess2"/>
    <dgm:cxn modelId="{27810C41-6F32-46DC-9B85-6AEBC9228B69}" type="presParOf" srcId="{62B60212-0F85-4D93-8E03-1BCBE3258F41}" destId="{87DFA172-07B2-4F3A-AAEA-1A2E3AE3B8AF}" srcOrd="2" destOrd="0" presId="urn:microsoft.com/office/officeart/2005/8/layout/lProcess2"/>
    <dgm:cxn modelId="{86CC1AF5-84C4-4A86-A0D3-28C910242BEC}" type="presParOf" srcId="{62B60212-0F85-4D93-8E03-1BCBE3258F41}" destId="{773C89D2-0AD8-404F-BB16-031C8D5CC0FC}" srcOrd="3" destOrd="0" presId="urn:microsoft.com/office/officeart/2005/8/layout/lProcess2"/>
    <dgm:cxn modelId="{FB0403BC-1679-8E4D-B2B1-D44342668103}" type="presParOf" srcId="{62B60212-0F85-4D93-8E03-1BCBE3258F41}" destId="{6ADD0230-9E30-9E46-AFDC-A1FA7D0D990E}" srcOrd="4" destOrd="0" presId="urn:microsoft.com/office/officeart/2005/8/layout/lProcess2"/>
    <dgm:cxn modelId="{CBDA70A5-D7D3-E248-B7AC-C880BBD960FF}" type="presParOf" srcId="{62B60212-0F85-4D93-8E03-1BCBE3258F41}" destId="{F71CA994-4302-0640-86D5-4B4B12BC398F}" srcOrd="5" destOrd="0" presId="urn:microsoft.com/office/officeart/2005/8/layout/lProcess2"/>
    <dgm:cxn modelId="{90DFBE91-2576-4CD4-A9C8-2A76FE9188C9}" type="presParOf" srcId="{62B60212-0F85-4D93-8E03-1BCBE3258F41}" destId="{1423730D-C85A-488C-8F6A-D0165155483C}" srcOrd="6" destOrd="0" presId="urn:microsoft.com/office/officeart/2005/8/layout/lProcess2"/>
    <dgm:cxn modelId="{51ADBCFF-D5BF-4A0D-8C6A-4CDB08200609}" type="presParOf" srcId="{62B60212-0F85-4D93-8E03-1BCBE3258F41}" destId="{66F98B27-7889-45DB-99D1-BD8DA583A0BE}" srcOrd="7" destOrd="0" presId="urn:microsoft.com/office/officeart/2005/8/layout/lProcess2"/>
    <dgm:cxn modelId="{446312DD-0A31-7E40-912E-97666986ED23}" type="presParOf" srcId="{62B60212-0F85-4D93-8E03-1BCBE3258F41}" destId="{6256C1FF-D601-A24D-A84A-A6086BF8DA7A}" srcOrd="8" destOrd="0" presId="urn:microsoft.com/office/officeart/2005/8/layout/lProcess2"/>
    <dgm:cxn modelId="{278A2A01-6479-4390-90E7-4A7B4607957B}" type="presParOf" srcId="{8FBD69D0-E5CD-4566-A214-B5AFC7A5E7A2}" destId="{F447ACA4-36DF-4E05-9502-78F9C634CC3B}" srcOrd="3" destOrd="0" presId="urn:microsoft.com/office/officeart/2005/8/layout/lProcess2"/>
    <dgm:cxn modelId="{A046CDEE-7688-4E85-BCCB-F4FEEBDB932E}" type="presParOf" srcId="{8FBD69D0-E5CD-4566-A214-B5AFC7A5E7A2}" destId="{68938AF8-BB49-4033-BDDD-C805D5CAF5F0}" srcOrd="4" destOrd="0" presId="urn:microsoft.com/office/officeart/2005/8/layout/lProcess2"/>
    <dgm:cxn modelId="{CDBC36CD-887B-41D4-B690-4EB0ED0D2CE5}" type="presParOf" srcId="{68938AF8-BB49-4033-BDDD-C805D5CAF5F0}" destId="{EEF76A41-66A2-45A8-B0C2-F1B8EE2DD46E}" srcOrd="0" destOrd="0" presId="urn:microsoft.com/office/officeart/2005/8/layout/lProcess2"/>
    <dgm:cxn modelId="{4351A0B2-D886-4F37-86BF-A87D83E31204}" type="presParOf" srcId="{68938AF8-BB49-4033-BDDD-C805D5CAF5F0}" destId="{FFB10544-D5B1-4775-B8A6-2553F4423F5C}" srcOrd="1" destOrd="0" presId="urn:microsoft.com/office/officeart/2005/8/layout/lProcess2"/>
    <dgm:cxn modelId="{66991B44-1FDB-4842-9351-9BCAC96C5A53}" type="presParOf" srcId="{68938AF8-BB49-4033-BDDD-C805D5CAF5F0}" destId="{B96BC94D-965C-4681-8C97-CE6BB05B2CE1}" srcOrd="2" destOrd="0" presId="urn:microsoft.com/office/officeart/2005/8/layout/lProcess2"/>
    <dgm:cxn modelId="{6779B2F2-A081-4699-86C4-3BFAEBD50687}" type="presParOf" srcId="{B96BC94D-965C-4681-8C97-CE6BB05B2CE1}" destId="{B13162C0-D056-4E24-92CA-030398D338BC}" srcOrd="0" destOrd="0" presId="urn:microsoft.com/office/officeart/2005/8/layout/lProcess2"/>
    <dgm:cxn modelId="{5BAA880B-8050-4CCA-8C09-E11CD83B330F}" type="presParOf" srcId="{B13162C0-D056-4E24-92CA-030398D338BC}" destId="{729403F4-147E-4B4C-B707-27BA3322EEBB}" srcOrd="0" destOrd="0" presId="urn:microsoft.com/office/officeart/2005/8/layout/lProcess2"/>
    <dgm:cxn modelId="{ACDE3B67-577E-4102-8C71-77D00EE02AB2}" type="presParOf" srcId="{B13162C0-D056-4E24-92CA-030398D338BC}" destId="{F733D7D2-1CA6-447D-8C57-0BB541E9CD3D}" srcOrd="1" destOrd="0" presId="urn:microsoft.com/office/officeart/2005/8/layout/lProcess2"/>
    <dgm:cxn modelId="{653A4D50-0333-489D-8F7D-2BDC3F6EC537}" type="presParOf" srcId="{B13162C0-D056-4E24-92CA-030398D338BC}" destId="{94CF9577-C717-44B5-BFCB-BEB86B34A493}" srcOrd="2" destOrd="0" presId="urn:microsoft.com/office/officeart/2005/8/layout/lProcess2"/>
    <dgm:cxn modelId="{3DB36BEC-2CB7-41EE-8833-D8F8F540A38C}" type="presParOf" srcId="{B13162C0-D056-4E24-92CA-030398D338BC}" destId="{3DDB0DFC-248C-425F-B8D1-04898F2FCA25}" srcOrd="3" destOrd="0" presId="urn:microsoft.com/office/officeart/2005/8/layout/lProcess2"/>
    <dgm:cxn modelId="{2E5AEBE8-A653-4687-9838-E6ABAF7F56C9}" type="presParOf" srcId="{B13162C0-D056-4E24-92CA-030398D338BC}" destId="{AAE5D623-DABF-40F5-A454-D28FD0A09FF2}" srcOrd="4" destOrd="0" presId="urn:microsoft.com/office/officeart/2005/8/layout/lProcess2"/>
    <dgm:cxn modelId="{68165D3F-5A09-4615-B2E0-D8CBB074775A}" type="presParOf" srcId="{B13162C0-D056-4E24-92CA-030398D338BC}" destId="{9B031118-6522-4F9F-BE6C-6BF087029A8E}" srcOrd="5" destOrd="0" presId="urn:microsoft.com/office/officeart/2005/8/layout/lProcess2"/>
    <dgm:cxn modelId="{90C0225A-8936-419D-8BA1-E0009A4FCF62}" type="presParOf" srcId="{B13162C0-D056-4E24-92CA-030398D338BC}" destId="{70B36A87-C8B8-46BC-98B0-C5788E2497C3}" srcOrd="6" destOrd="0" presId="urn:microsoft.com/office/officeart/2005/8/layout/lProcess2"/>
    <dgm:cxn modelId="{F3632434-1355-4B99-8446-1EE6C8FB275C}" type="presParOf" srcId="{B13162C0-D056-4E24-92CA-030398D338BC}" destId="{7FA9B9B6-BFC1-49E8-BD5E-BCC977D43D40}" srcOrd="7" destOrd="0" presId="urn:microsoft.com/office/officeart/2005/8/layout/lProcess2"/>
    <dgm:cxn modelId="{D386A0E3-A6E6-43FA-98A9-ADDE1EDAA7A0}" type="presParOf" srcId="{B13162C0-D056-4E24-92CA-030398D338BC}" destId="{D20CBBA3-0D22-40F9-9758-CC882207B5E3}" srcOrd="8" destOrd="0" presId="urn:microsoft.com/office/officeart/2005/8/layout/lProcess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85E4E2-7A83-A745-BABA-F3A6E2033FDE}">
      <dsp:nvSpPr>
        <dsp:cNvPr id="0" name=""/>
        <dsp:cNvSpPr/>
      </dsp:nvSpPr>
      <dsp:spPr>
        <a:xfrm>
          <a:off x="-6136053" y="-939439"/>
          <a:ext cx="7309339" cy="7309339"/>
        </a:xfrm>
        <a:prstGeom prst="blockArc">
          <a:avLst>
            <a:gd name="adj1" fmla="val 18900000"/>
            <a:gd name="adj2" fmla="val 2700000"/>
            <a:gd name="adj3" fmla="val 296"/>
          </a:avLst>
        </a:pr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4B3B2B1-6154-AA4C-9440-623153BCCFD4}">
      <dsp:nvSpPr>
        <dsp:cNvPr id="0" name=""/>
        <dsp:cNvSpPr/>
      </dsp:nvSpPr>
      <dsp:spPr>
        <a:xfrm>
          <a:off x="380946" y="246868"/>
          <a:ext cx="7176292" cy="493520"/>
        </a:xfrm>
        <a:prstGeom prst="rect">
          <a:avLst/>
        </a:prstGeom>
        <a:solidFill>
          <a:srgbClr val="F8B44F"/>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1732" tIns="45720" rIns="45720" bIns="45720" numCol="1" spcCol="1270" anchor="ctr" anchorCtr="0">
          <a:noAutofit/>
        </a:bodyPr>
        <a:lstStyle/>
        <a:p>
          <a:pPr marL="0" lvl="0" indent="0" algn="l" defTabSz="800100">
            <a:lnSpc>
              <a:spcPct val="90000"/>
            </a:lnSpc>
            <a:spcBef>
              <a:spcPct val="0"/>
            </a:spcBef>
            <a:spcAft>
              <a:spcPct val="35000"/>
            </a:spcAft>
            <a:buNone/>
          </a:pPr>
          <a:r>
            <a:rPr lang="de-DE" sz="1800" kern="1200" dirty="0"/>
            <a:t>1 Kognitiv aktivierende Aufgaben mit </a:t>
          </a:r>
          <a:r>
            <a:rPr lang="de-DE" sz="1800" i="1" kern="1200" dirty="0"/>
            <a:t>digitalen Werkzeugen</a:t>
          </a:r>
        </a:p>
      </dsp:txBody>
      <dsp:txXfrm>
        <a:off x="380946" y="246868"/>
        <a:ext cx="7176292" cy="493520"/>
      </dsp:txXfrm>
    </dsp:sp>
    <dsp:sp modelId="{02D28AEA-860E-C641-A7D2-6777043CF7EF}">
      <dsp:nvSpPr>
        <dsp:cNvPr id="0" name=""/>
        <dsp:cNvSpPr/>
      </dsp:nvSpPr>
      <dsp:spPr>
        <a:xfrm>
          <a:off x="72496" y="185178"/>
          <a:ext cx="616900" cy="616900"/>
        </a:xfrm>
        <a:prstGeom prst="ellipse">
          <a:avLst/>
        </a:prstGeom>
        <a:solidFill>
          <a:schemeClr val="lt1">
            <a:hueOff val="0"/>
            <a:satOff val="0"/>
            <a:lumOff val="0"/>
            <a:alphaOff val="0"/>
          </a:schemeClr>
        </a:solidFill>
        <a:ln w="25400" cap="flat" cmpd="sng" algn="ctr">
          <a:solidFill>
            <a:srgbClr val="F8B44F"/>
          </a:solidFill>
          <a:prstDash val="solid"/>
        </a:ln>
        <a:effectLst/>
      </dsp:spPr>
      <dsp:style>
        <a:lnRef idx="2">
          <a:scrgbClr r="0" g="0" b="0"/>
        </a:lnRef>
        <a:fillRef idx="1">
          <a:scrgbClr r="0" g="0" b="0"/>
        </a:fillRef>
        <a:effectRef idx="0">
          <a:scrgbClr r="0" g="0" b="0"/>
        </a:effectRef>
        <a:fontRef idx="minor"/>
      </dsp:style>
    </dsp:sp>
    <dsp:sp modelId="{5E0DDF12-2032-404D-AB4B-0EEF90160CF6}">
      <dsp:nvSpPr>
        <dsp:cNvPr id="0" name=""/>
        <dsp:cNvSpPr/>
      </dsp:nvSpPr>
      <dsp:spPr>
        <a:xfrm>
          <a:off x="827873" y="987583"/>
          <a:ext cx="6729365" cy="493520"/>
        </a:xfrm>
        <a:prstGeom prst="rect">
          <a:avLst/>
        </a:prstGeom>
        <a:solidFill>
          <a:schemeClr val="tx2"/>
        </a:solidFill>
        <a:ln w="28575"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1732" tIns="45720" rIns="45720" bIns="45720" numCol="1" spcCol="1270" anchor="ctr" anchorCtr="0">
          <a:noAutofit/>
        </a:bodyPr>
        <a:lstStyle/>
        <a:p>
          <a:pPr marL="0" lvl="0" indent="0" algn="l" defTabSz="800100">
            <a:lnSpc>
              <a:spcPct val="90000"/>
            </a:lnSpc>
            <a:spcBef>
              <a:spcPct val="0"/>
            </a:spcBef>
            <a:spcAft>
              <a:spcPct val="35000"/>
            </a:spcAft>
            <a:buNone/>
          </a:pPr>
          <a:r>
            <a:rPr lang="de-DE" sz="1800" kern="1200" dirty="0"/>
            <a:t>2 Diagnose </a:t>
          </a:r>
          <a:r>
            <a:rPr lang="de-DE" sz="1800" i="0" kern="1200" dirty="0"/>
            <a:t>und Förderung mi</a:t>
          </a:r>
          <a:r>
            <a:rPr lang="de-DE" sz="1800" i="1" kern="1200" dirty="0"/>
            <a:t>t Diagnosetools</a:t>
          </a:r>
        </a:p>
      </dsp:txBody>
      <dsp:txXfrm>
        <a:off x="827873" y="987583"/>
        <a:ext cx="6729365" cy="493520"/>
      </dsp:txXfrm>
    </dsp:sp>
    <dsp:sp modelId="{34D306BA-B2C6-244A-A6C9-BC1E392F3B4C}">
      <dsp:nvSpPr>
        <dsp:cNvPr id="0" name=""/>
        <dsp:cNvSpPr/>
      </dsp:nvSpPr>
      <dsp:spPr>
        <a:xfrm>
          <a:off x="519423" y="925893"/>
          <a:ext cx="616900" cy="616900"/>
        </a:xfrm>
        <a:prstGeom prst="ellipse">
          <a:avLst/>
        </a:prstGeom>
        <a:solidFill>
          <a:schemeClr val="lt1">
            <a:hueOff val="0"/>
            <a:satOff val="0"/>
            <a:lumOff val="0"/>
            <a:alphaOff val="0"/>
          </a:schemeClr>
        </a:solidFill>
        <a:ln w="28575" cap="flat" cmpd="sng" algn="ctr">
          <a:solidFill>
            <a:schemeClr val="tx1"/>
          </a:solidFill>
          <a:prstDash val="solid"/>
        </a:ln>
        <a:effectLst/>
      </dsp:spPr>
      <dsp:style>
        <a:lnRef idx="2">
          <a:scrgbClr r="0" g="0" b="0"/>
        </a:lnRef>
        <a:fillRef idx="1">
          <a:scrgbClr r="0" g="0" b="0"/>
        </a:fillRef>
        <a:effectRef idx="0">
          <a:scrgbClr r="0" g="0" b="0"/>
        </a:effectRef>
        <a:fontRef idx="minor"/>
      </dsp:style>
    </dsp:sp>
    <dsp:sp modelId="{7A14E4B8-7A46-E142-9B63-6C69564B6317}">
      <dsp:nvSpPr>
        <dsp:cNvPr id="0" name=""/>
        <dsp:cNvSpPr/>
      </dsp:nvSpPr>
      <dsp:spPr>
        <a:xfrm>
          <a:off x="1072787" y="1727755"/>
          <a:ext cx="6484451" cy="49352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1732" tIns="45720" rIns="45720" bIns="45720" numCol="1" spcCol="1270" anchor="ctr" anchorCtr="0">
          <a:noAutofit/>
        </a:bodyPr>
        <a:lstStyle/>
        <a:p>
          <a:pPr marL="0" lvl="0" indent="0" algn="l" defTabSz="800100">
            <a:lnSpc>
              <a:spcPct val="90000"/>
            </a:lnSpc>
            <a:spcBef>
              <a:spcPct val="0"/>
            </a:spcBef>
            <a:spcAft>
              <a:spcPct val="35000"/>
            </a:spcAft>
            <a:buNone/>
          </a:pPr>
          <a:r>
            <a:rPr lang="de-DE" sz="1800" kern="1200" dirty="0"/>
            <a:t>3 </a:t>
          </a:r>
          <a:r>
            <a:rPr lang="de-DE" sz="1800" i="1" kern="1200" dirty="0"/>
            <a:t>Apps</a:t>
          </a:r>
          <a:r>
            <a:rPr lang="de-DE" sz="1800" kern="1200" dirty="0"/>
            <a:t> </a:t>
          </a:r>
          <a:r>
            <a:rPr lang="de-DE" sz="1800" kern="1200" dirty="0" err="1"/>
            <a:t>kriteriengeleitet</a:t>
          </a:r>
          <a:r>
            <a:rPr lang="de-DE" sz="1800" kern="1200" dirty="0"/>
            <a:t> auswählen, beurteilen und erstellen</a:t>
          </a:r>
        </a:p>
      </dsp:txBody>
      <dsp:txXfrm>
        <a:off x="1072787" y="1727755"/>
        <a:ext cx="6484451" cy="493520"/>
      </dsp:txXfrm>
    </dsp:sp>
    <dsp:sp modelId="{EC63B1E2-4780-B147-9199-C03452D40563}">
      <dsp:nvSpPr>
        <dsp:cNvPr id="0" name=""/>
        <dsp:cNvSpPr/>
      </dsp:nvSpPr>
      <dsp:spPr>
        <a:xfrm>
          <a:off x="764337" y="1666065"/>
          <a:ext cx="616900" cy="616900"/>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B40304C-A743-3443-8345-BF241835FB7B}">
      <dsp:nvSpPr>
        <dsp:cNvPr id="0" name=""/>
        <dsp:cNvSpPr/>
      </dsp:nvSpPr>
      <dsp:spPr>
        <a:xfrm>
          <a:off x="1150986" y="2468470"/>
          <a:ext cx="6406253" cy="493520"/>
        </a:xfrm>
        <a:prstGeom prst="rect">
          <a:avLst/>
        </a:prstGeom>
        <a:solidFill>
          <a:schemeClr val="tx2"/>
        </a:solidFill>
        <a:ln w="25400" cap="flat" cmpd="sng" algn="ctr">
          <a:solidFill>
            <a:prstClr val="white">
              <a:hueOff val="0"/>
              <a:satOff val="0"/>
              <a:lumOff val="0"/>
              <a:alphaOff val="0"/>
            </a:prst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5569" tIns="40640" rIns="40640" bIns="40640" numCol="1" spcCol="1270" anchor="ctr" anchorCtr="0">
          <a:noAutofit/>
        </a:bodyPr>
        <a:lstStyle/>
        <a:p>
          <a:pPr marL="0" lvl="0" indent="0" algn="l" defTabSz="844550">
            <a:lnSpc>
              <a:spcPct val="90000"/>
            </a:lnSpc>
            <a:spcBef>
              <a:spcPct val="0"/>
            </a:spcBef>
            <a:spcAft>
              <a:spcPct val="35000"/>
            </a:spcAft>
            <a:buNone/>
          </a:pPr>
          <a:r>
            <a:rPr lang="de-DE" sz="1800" kern="1200" dirty="0">
              <a:solidFill>
                <a:prstClr val="white"/>
              </a:solidFill>
              <a:latin typeface="+mn-lt"/>
              <a:ea typeface="ＭＳ Ｐゴシック"/>
              <a:cs typeface="ＭＳ Ｐゴシック"/>
            </a:rPr>
            <a:t>4 </a:t>
          </a:r>
          <a:r>
            <a:rPr lang="de-DE" sz="1800" i="1" kern="1200" dirty="0">
              <a:latin typeface="+mn-lt"/>
            </a:rPr>
            <a:t>Videos</a:t>
          </a:r>
          <a:r>
            <a:rPr lang="de-DE" sz="1800" kern="1200" dirty="0">
              <a:latin typeface="+mn-lt"/>
            </a:rPr>
            <a:t> </a:t>
          </a:r>
          <a:r>
            <a:rPr lang="de-DE" sz="1800" kern="1200" dirty="0" err="1">
              <a:latin typeface="+mn-lt"/>
            </a:rPr>
            <a:t>kriteriengeleitet</a:t>
          </a:r>
          <a:r>
            <a:rPr lang="de-DE" sz="1800" kern="1200" dirty="0">
              <a:latin typeface="+mn-lt"/>
            </a:rPr>
            <a:t> auswählen und beurteilen</a:t>
          </a:r>
          <a:endParaRPr lang="de-DE" sz="1800" kern="1200" dirty="0">
            <a:solidFill>
              <a:prstClr val="white"/>
            </a:solidFill>
            <a:latin typeface="+mn-lt"/>
            <a:ea typeface="ＭＳ Ｐゴシック"/>
            <a:cs typeface="ＭＳ Ｐゴシック"/>
          </a:endParaRPr>
        </a:p>
      </dsp:txBody>
      <dsp:txXfrm>
        <a:off x="1150986" y="2468470"/>
        <a:ext cx="6406253" cy="493520"/>
      </dsp:txXfrm>
    </dsp:sp>
    <dsp:sp modelId="{E56E2C3E-B6D1-C248-AEF9-FB2B327969B2}">
      <dsp:nvSpPr>
        <dsp:cNvPr id="0" name=""/>
        <dsp:cNvSpPr/>
      </dsp:nvSpPr>
      <dsp:spPr>
        <a:xfrm>
          <a:off x="842536" y="2406780"/>
          <a:ext cx="616900" cy="616900"/>
        </a:xfrm>
        <a:prstGeom prst="ellipse">
          <a:avLst/>
        </a:prstGeom>
        <a:solidFill>
          <a:prstClr val="white">
            <a:hueOff val="0"/>
            <a:satOff val="0"/>
            <a:lumOff val="0"/>
            <a:alphaOff val="0"/>
          </a:prstClr>
        </a:solidFill>
        <a:ln w="25400" cap="flat" cmpd="sng" algn="ctr">
          <a:solidFill>
            <a:schemeClr val="tx2"/>
          </a:solidFill>
          <a:prstDash val="solid"/>
        </a:ln>
        <a:effectLst/>
      </dsp:spPr>
      <dsp:style>
        <a:lnRef idx="2">
          <a:scrgbClr r="0" g="0" b="0"/>
        </a:lnRef>
        <a:fillRef idx="1">
          <a:scrgbClr r="0" g="0" b="0"/>
        </a:fillRef>
        <a:effectRef idx="0">
          <a:scrgbClr r="0" g="0" b="0"/>
        </a:effectRef>
        <a:fontRef idx="minor"/>
      </dsp:style>
    </dsp:sp>
    <dsp:sp modelId="{5F305E3E-0884-4440-B909-0F47159B841F}">
      <dsp:nvSpPr>
        <dsp:cNvPr id="0" name=""/>
        <dsp:cNvSpPr/>
      </dsp:nvSpPr>
      <dsp:spPr>
        <a:xfrm>
          <a:off x="1072787" y="3209185"/>
          <a:ext cx="6484451" cy="493520"/>
        </a:xfrm>
        <a:prstGeom prst="rect">
          <a:avLst/>
        </a:prstGeom>
        <a:solidFill>
          <a:srgbClr val="F8B44F"/>
        </a:solidFill>
        <a:ln w="25400" cap="flat" cmpd="sng" algn="ctr">
          <a:solidFill>
            <a:prstClr val="white">
              <a:hueOff val="0"/>
              <a:satOff val="0"/>
              <a:lumOff val="0"/>
              <a:alphaOff val="0"/>
            </a:prst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5569" tIns="40640" rIns="40640" bIns="40640" numCol="1" spcCol="1270" anchor="ctr" anchorCtr="0">
          <a:noAutofit/>
        </a:bodyPr>
        <a:lstStyle/>
        <a:p>
          <a:pPr marL="0" lvl="0" indent="0" algn="l" defTabSz="844550">
            <a:lnSpc>
              <a:spcPct val="90000"/>
            </a:lnSpc>
            <a:spcBef>
              <a:spcPct val="0"/>
            </a:spcBef>
            <a:spcAft>
              <a:spcPct val="35000"/>
            </a:spcAft>
            <a:buNone/>
          </a:pPr>
          <a:r>
            <a:rPr lang="de-DE" sz="1800" kern="1200" dirty="0">
              <a:solidFill>
                <a:prstClr val="white"/>
              </a:solidFill>
              <a:latin typeface="+mn-lt"/>
              <a:ea typeface="ＭＳ Ｐゴシック"/>
              <a:cs typeface="ＭＳ Ｐゴシック"/>
            </a:rPr>
            <a:t>5 </a:t>
          </a:r>
          <a:r>
            <a:rPr lang="de-DE" sz="1800" i="1" kern="1200" dirty="0">
              <a:solidFill>
                <a:prstClr val="white"/>
              </a:solidFill>
              <a:latin typeface="+mn-lt"/>
              <a:ea typeface="ＭＳ Ｐゴシック"/>
              <a:cs typeface="ＭＳ Ｐゴシック"/>
            </a:rPr>
            <a:t>Lernvideos </a:t>
          </a:r>
          <a:r>
            <a:rPr lang="de-DE" sz="1800" kern="1200" dirty="0">
              <a:solidFill>
                <a:prstClr val="white"/>
              </a:solidFill>
              <a:latin typeface="+mn-lt"/>
              <a:ea typeface="ＭＳ Ｐゴシック"/>
              <a:cs typeface="ＭＳ Ｐゴシック"/>
            </a:rPr>
            <a:t>produzieren</a:t>
          </a:r>
        </a:p>
      </dsp:txBody>
      <dsp:txXfrm>
        <a:off x="1072787" y="3209185"/>
        <a:ext cx="6484451" cy="493520"/>
      </dsp:txXfrm>
    </dsp:sp>
    <dsp:sp modelId="{990FF775-A53C-1248-BDBE-45AFF27EBCF9}">
      <dsp:nvSpPr>
        <dsp:cNvPr id="0" name=""/>
        <dsp:cNvSpPr/>
      </dsp:nvSpPr>
      <dsp:spPr>
        <a:xfrm>
          <a:off x="764337" y="3147495"/>
          <a:ext cx="616900" cy="616900"/>
        </a:xfrm>
        <a:prstGeom prst="ellipse">
          <a:avLst/>
        </a:prstGeom>
        <a:solidFill>
          <a:schemeClr val="lt1">
            <a:hueOff val="0"/>
            <a:satOff val="0"/>
            <a:lumOff val="0"/>
            <a:alphaOff val="0"/>
          </a:schemeClr>
        </a:solidFill>
        <a:ln w="25400" cap="flat" cmpd="sng" algn="ctr">
          <a:solidFill>
            <a:srgbClr val="F8B44F"/>
          </a:solidFill>
          <a:prstDash val="solid"/>
        </a:ln>
        <a:effectLst/>
      </dsp:spPr>
      <dsp:style>
        <a:lnRef idx="2">
          <a:scrgbClr r="0" g="0" b="0"/>
        </a:lnRef>
        <a:fillRef idx="1">
          <a:scrgbClr r="0" g="0" b="0"/>
        </a:fillRef>
        <a:effectRef idx="0">
          <a:scrgbClr r="0" g="0" b="0"/>
        </a:effectRef>
        <a:fontRef idx="minor"/>
      </dsp:style>
    </dsp:sp>
    <dsp:sp modelId="{8F365E70-E284-A843-9127-77E40E9FF377}">
      <dsp:nvSpPr>
        <dsp:cNvPr id="0" name=""/>
        <dsp:cNvSpPr/>
      </dsp:nvSpPr>
      <dsp:spPr>
        <a:xfrm>
          <a:off x="827873" y="3949357"/>
          <a:ext cx="6729365" cy="493520"/>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1732" tIns="45720" rIns="45720" bIns="45720" numCol="1" spcCol="1270" anchor="ctr" anchorCtr="0">
          <a:noAutofit/>
        </a:bodyPr>
        <a:lstStyle/>
        <a:p>
          <a:pPr marL="0" lvl="0" indent="0" algn="l" defTabSz="844550">
            <a:lnSpc>
              <a:spcPct val="90000"/>
            </a:lnSpc>
            <a:spcBef>
              <a:spcPct val="0"/>
            </a:spcBef>
            <a:spcAft>
              <a:spcPct val="35000"/>
            </a:spcAft>
            <a:buNone/>
          </a:pPr>
          <a:r>
            <a:rPr lang="de-DE" sz="1800" i="0" kern="1200" dirty="0"/>
            <a:t> 6 </a:t>
          </a:r>
          <a:r>
            <a:rPr lang="de-DE" sz="1800" i="1" kern="1200" dirty="0"/>
            <a:t>OER </a:t>
          </a:r>
          <a:r>
            <a:rPr lang="de-DE" sz="1800" i="0" kern="1200" dirty="0"/>
            <a:t>– Fragen des Datenschutzes</a:t>
          </a:r>
        </a:p>
      </dsp:txBody>
      <dsp:txXfrm>
        <a:off x="827873" y="3949357"/>
        <a:ext cx="6729365" cy="493520"/>
      </dsp:txXfrm>
    </dsp:sp>
    <dsp:sp modelId="{DA8DA201-DC19-3F44-B796-A4863B201AF0}">
      <dsp:nvSpPr>
        <dsp:cNvPr id="0" name=""/>
        <dsp:cNvSpPr/>
      </dsp:nvSpPr>
      <dsp:spPr>
        <a:xfrm>
          <a:off x="519423" y="3887667"/>
          <a:ext cx="616900" cy="616900"/>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72046F8-1CC7-0241-842F-D9AA2124631B}">
      <dsp:nvSpPr>
        <dsp:cNvPr id="0" name=""/>
        <dsp:cNvSpPr/>
      </dsp:nvSpPr>
      <dsp:spPr>
        <a:xfrm>
          <a:off x="380946" y="4690071"/>
          <a:ext cx="7176292" cy="493520"/>
        </a:xfrm>
        <a:prstGeom prst="rect">
          <a:avLst/>
        </a:prstGeom>
        <a:solidFill>
          <a:schemeClr val="tx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1732" tIns="45720" rIns="45720" bIns="45720" numCol="1" spcCol="1270" anchor="ctr" anchorCtr="0">
          <a:noAutofit/>
        </a:bodyPr>
        <a:lstStyle/>
        <a:p>
          <a:pPr marL="0" lvl="0" indent="0" algn="l" defTabSz="800100">
            <a:lnSpc>
              <a:spcPct val="90000"/>
            </a:lnSpc>
            <a:spcBef>
              <a:spcPct val="0"/>
            </a:spcBef>
            <a:spcAft>
              <a:spcPct val="35000"/>
            </a:spcAft>
            <a:buNone/>
          </a:pPr>
          <a:r>
            <a:rPr lang="de-DE" sz="1800" kern="1200" dirty="0">
              <a:solidFill>
                <a:prstClr val="white"/>
              </a:solidFill>
              <a:latin typeface="+mn-lt"/>
              <a:ea typeface="ＭＳ Ｐゴシック"/>
              <a:cs typeface="ＭＳ Ｐゴシック"/>
            </a:rPr>
            <a:t> 7 Mathematikunterricht im </a:t>
          </a:r>
          <a:r>
            <a:rPr lang="de-DE" sz="1800" i="1" kern="1200" dirty="0">
              <a:solidFill>
                <a:prstClr val="white"/>
              </a:solidFill>
              <a:latin typeface="+mn-lt"/>
              <a:ea typeface="ＭＳ Ｐゴシック"/>
              <a:cs typeface="ＭＳ Ｐゴシック"/>
            </a:rPr>
            <a:t>Learning Management System</a:t>
          </a:r>
          <a:r>
            <a:rPr lang="de-DE" sz="1800" kern="1200" dirty="0">
              <a:solidFill>
                <a:prstClr val="white"/>
              </a:solidFill>
              <a:latin typeface="+mn-lt"/>
              <a:ea typeface="ＭＳ Ｐゴシック"/>
              <a:cs typeface="ＭＳ Ｐゴシック"/>
            </a:rPr>
            <a:t> planen</a:t>
          </a:r>
          <a:endParaRPr lang="de-DE" sz="1800" kern="1200" dirty="0">
            <a:latin typeface="+mn-lt"/>
          </a:endParaRPr>
        </a:p>
      </dsp:txBody>
      <dsp:txXfrm>
        <a:off x="380946" y="4690071"/>
        <a:ext cx="7176292" cy="493520"/>
      </dsp:txXfrm>
    </dsp:sp>
    <dsp:sp modelId="{456F5C5D-68EF-6E48-8FA6-F7A1CA4B5B4A}">
      <dsp:nvSpPr>
        <dsp:cNvPr id="0" name=""/>
        <dsp:cNvSpPr/>
      </dsp:nvSpPr>
      <dsp:spPr>
        <a:xfrm>
          <a:off x="72496" y="4628381"/>
          <a:ext cx="616900" cy="616900"/>
        </a:xfrm>
        <a:prstGeom prst="ellipse">
          <a:avLst/>
        </a:prstGeom>
        <a:solidFill>
          <a:schemeClr val="l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5F259C-144D-4C3C-933D-0EADF11E651F}">
      <dsp:nvSpPr>
        <dsp:cNvPr id="0" name=""/>
        <dsp:cNvSpPr/>
      </dsp:nvSpPr>
      <dsp:spPr>
        <a:xfrm>
          <a:off x="530" y="0"/>
          <a:ext cx="1379827" cy="3077477"/>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67640" tIns="167640" rIns="167640" bIns="167640" numCol="1" spcCol="1270" anchor="ctr" anchorCtr="0">
          <a:noAutofit/>
        </a:bodyPr>
        <a:lstStyle/>
        <a:p>
          <a:pPr marL="0" lvl="0" indent="0" algn="ctr" defTabSz="1955800">
            <a:lnSpc>
              <a:spcPct val="90000"/>
            </a:lnSpc>
            <a:spcBef>
              <a:spcPct val="0"/>
            </a:spcBef>
            <a:spcAft>
              <a:spcPct val="35000"/>
            </a:spcAft>
            <a:buNone/>
          </a:pPr>
          <a:r>
            <a:rPr lang="de-DE" sz="4400" b="0" i="0" u="none" strike="noStrike" kern="1200" cap="none" baseline="0" noProof="0" dirty="0">
              <a:solidFill>
                <a:srgbClr val="010000"/>
              </a:solidFill>
              <a:latin typeface="Arial" panose="020B0604020202020204" pitchFamily="34" charset="0"/>
              <a:ea typeface="ＭＳ Ｐゴシック"/>
              <a:cs typeface="Arial" panose="020B0604020202020204" pitchFamily="34" charset="0"/>
            </a:rPr>
            <a:t>L-L</a:t>
          </a:r>
        </a:p>
      </dsp:txBody>
      <dsp:txXfrm>
        <a:off x="530" y="0"/>
        <a:ext cx="1379827" cy="923243"/>
      </dsp:txXfrm>
    </dsp:sp>
    <dsp:sp modelId="{781144D5-1C52-4FAE-A6EF-2F899949BBA7}">
      <dsp:nvSpPr>
        <dsp:cNvPr id="0" name=""/>
        <dsp:cNvSpPr/>
      </dsp:nvSpPr>
      <dsp:spPr>
        <a:xfrm>
          <a:off x="138513" y="923825"/>
          <a:ext cx="1103861" cy="356021"/>
        </a:xfrm>
        <a:prstGeom prst="roundRect">
          <a:avLst>
            <a:gd name="adj" fmla="val 10000"/>
          </a:avLst>
        </a:prstGeom>
        <a:solidFill>
          <a:schemeClr val="accent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0955" rIns="27940" bIns="20955" numCol="1" spcCol="1270" anchor="ctr" anchorCtr="0">
          <a:noAutofit/>
        </a:bodyPr>
        <a:lstStyle/>
        <a:p>
          <a:pPr marL="0" lvl="0" indent="0" algn="ctr" defTabSz="488950">
            <a:lnSpc>
              <a:spcPct val="90000"/>
            </a:lnSpc>
            <a:spcBef>
              <a:spcPct val="0"/>
            </a:spcBef>
            <a:spcAft>
              <a:spcPct val="35000"/>
            </a:spcAft>
            <a:buNone/>
          </a:pPr>
          <a:r>
            <a:rPr lang="de-DE" sz="1100" kern="1200" dirty="0">
              <a:solidFill>
                <a:schemeClr val="bg1"/>
              </a:solidFill>
              <a:latin typeface="Arial" panose="020B0604020202020204" pitchFamily="34" charset="0"/>
              <a:ea typeface="ＭＳ Ｐゴシック"/>
              <a:cs typeface="Arial" panose="020B0604020202020204" pitchFamily="34" charset="0"/>
            </a:rPr>
            <a:t>Koop-tools</a:t>
          </a:r>
          <a:endParaRPr lang="de-DE" sz="1100" kern="1200" dirty="0">
            <a:solidFill>
              <a:schemeClr val="bg1"/>
            </a:solidFill>
            <a:latin typeface="Arial" panose="020B0604020202020204" pitchFamily="34" charset="0"/>
            <a:cs typeface="Arial" panose="020B0604020202020204" pitchFamily="34" charset="0"/>
          </a:endParaRPr>
        </a:p>
      </dsp:txBody>
      <dsp:txXfrm>
        <a:off x="148940" y="934252"/>
        <a:ext cx="1083007" cy="335167"/>
      </dsp:txXfrm>
    </dsp:sp>
    <dsp:sp modelId="{99AF2DE3-B820-4C47-91E4-1907E493E7E6}">
      <dsp:nvSpPr>
        <dsp:cNvPr id="0" name=""/>
        <dsp:cNvSpPr/>
      </dsp:nvSpPr>
      <dsp:spPr>
        <a:xfrm>
          <a:off x="138513" y="1334618"/>
          <a:ext cx="1103861" cy="35602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0955" rIns="27940" bIns="20955" numCol="1" spcCol="1270" anchor="ctr" anchorCtr="0">
          <a:noAutofit/>
        </a:bodyPr>
        <a:lstStyle/>
        <a:p>
          <a:pPr marL="0" lvl="0" indent="0" algn="ctr" defTabSz="488950">
            <a:lnSpc>
              <a:spcPct val="90000"/>
            </a:lnSpc>
            <a:spcBef>
              <a:spcPct val="0"/>
            </a:spcBef>
            <a:spcAft>
              <a:spcPct val="35000"/>
            </a:spcAft>
            <a:buNone/>
          </a:pPr>
          <a:r>
            <a:rPr lang="de-DE" sz="1100" kern="1200" dirty="0">
              <a:latin typeface="Arial" panose="020B0604020202020204" pitchFamily="34" charset="0"/>
              <a:cs typeface="Arial" panose="020B0604020202020204" pitchFamily="34" charset="0"/>
            </a:rPr>
            <a:t>Web-Konferenz </a:t>
          </a:r>
        </a:p>
      </dsp:txBody>
      <dsp:txXfrm>
        <a:off x="148940" y="1345045"/>
        <a:ext cx="1083007" cy="335167"/>
      </dsp:txXfrm>
    </dsp:sp>
    <dsp:sp modelId="{C8FB4BF1-CC09-4E32-B421-C01FAB045702}">
      <dsp:nvSpPr>
        <dsp:cNvPr id="0" name=""/>
        <dsp:cNvSpPr/>
      </dsp:nvSpPr>
      <dsp:spPr>
        <a:xfrm>
          <a:off x="138513" y="1745412"/>
          <a:ext cx="1103861" cy="35602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0955" rIns="27940" bIns="20955" numCol="1" spcCol="1270" anchor="ctr" anchorCtr="0">
          <a:noAutofit/>
        </a:bodyPr>
        <a:lstStyle/>
        <a:p>
          <a:pPr marL="0" lvl="0" indent="0" algn="ctr" defTabSz="488950">
            <a:lnSpc>
              <a:spcPct val="90000"/>
            </a:lnSpc>
            <a:spcBef>
              <a:spcPct val="0"/>
            </a:spcBef>
            <a:spcAft>
              <a:spcPct val="35000"/>
            </a:spcAft>
            <a:buNone/>
          </a:pPr>
          <a:r>
            <a:rPr lang="de-DE" sz="1100" kern="1200" dirty="0">
              <a:latin typeface="Arial" panose="020B0604020202020204" pitchFamily="34" charset="0"/>
              <a:ea typeface="ＭＳ Ｐゴシック"/>
              <a:cs typeface="Arial" panose="020B0604020202020204" pitchFamily="34" charset="0"/>
            </a:rPr>
            <a:t>Email / Chat</a:t>
          </a:r>
          <a:endParaRPr lang="de-DE" sz="1100" kern="1200" dirty="0">
            <a:latin typeface="Arial" panose="020B0604020202020204" pitchFamily="34" charset="0"/>
            <a:cs typeface="Arial" panose="020B0604020202020204" pitchFamily="34" charset="0"/>
          </a:endParaRPr>
        </a:p>
      </dsp:txBody>
      <dsp:txXfrm>
        <a:off x="148940" y="1755839"/>
        <a:ext cx="1083007" cy="335167"/>
      </dsp:txXfrm>
    </dsp:sp>
    <dsp:sp modelId="{AEBE9D0A-A3DC-4454-98A8-AEBD2806F42E}">
      <dsp:nvSpPr>
        <dsp:cNvPr id="0" name=""/>
        <dsp:cNvSpPr/>
      </dsp:nvSpPr>
      <dsp:spPr>
        <a:xfrm>
          <a:off x="138513" y="2156206"/>
          <a:ext cx="1103861" cy="35602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0955" rIns="27940" bIns="20955" numCol="1" spcCol="1270" anchor="ctr" anchorCtr="0">
          <a:noAutofit/>
        </a:bodyPr>
        <a:lstStyle/>
        <a:p>
          <a:pPr marL="0" lvl="0" indent="0" algn="ctr" defTabSz="488950">
            <a:lnSpc>
              <a:spcPct val="90000"/>
            </a:lnSpc>
            <a:spcBef>
              <a:spcPct val="0"/>
            </a:spcBef>
            <a:spcAft>
              <a:spcPct val="35000"/>
            </a:spcAft>
            <a:buNone/>
          </a:pPr>
          <a:r>
            <a:rPr lang="de-DE" sz="1100" kern="1200" dirty="0">
              <a:latin typeface="Arial" panose="020B0604020202020204" pitchFamily="34" charset="0"/>
              <a:ea typeface="ＭＳ Ｐゴシック"/>
              <a:cs typeface="Arial" panose="020B0604020202020204" pitchFamily="34" charset="0"/>
            </a:rPr>
            <a:t>Messenger</a:t>
          </a:r>
          <a:endParaRPr lang="de-DE" sz="1100" kern="1200" dirty="0">
            <a:latin typeface="Arial" panose="020B0604020202020204" pitchFamily="34" charset="0"/>
            <a:cs typeface="Arial" panose="020B0604020202020204" pitchFamily="34" charset="0"/>
          </a:endParaRPr>
        </a:p>
      </dsp:txBody>
      <dsp:txXfrm>
        <a:off x="148940" y="2166633"/>
        <a:ext cx="1083007" cy="335167"/>
      </dsp:txXfrm>
    </dsp:sp>
    <dsp:sp modelId="{F7ACC50A-8155-410E-B783-B95E9E9B416D}">
      <dsp:nvSpPr>
        <dsp:cNvPr id="0" name=""/>
        <dsp:cNvSpPr/>
      </dsp:nvSpPr>
      <dsp:spPr>
        <a:xfrm>
          <a:off x="138513" y="2566999"/>
          <a:ext cx="1103861" cy="35602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0955" rIns="27940" bIns="20955" numCol="1" spcCol="1270" anchor="ctr" anchorCtr="0">
          <a:noAutofit/>
        </a:bodyPr>
        <a:lstStyle/>
        <a:p>
          <a:pPr marL="0" lvl="0" indent="0" algn="ctr" defTabSz="488950">
            <a:lnSpc>
              <a:spcPct val="90000"/>
            </a:lnSpc>
            <a:spcBef>
              <a:spcPct val="0"/>
            </a:spcBef>
            <a:spcAft>
              <a:spcPct val="35000"/>
            </a:spcAft>
            <a:buNone/>
          </a:pPr>
          <a:r>
            <a:rPr lang="de-DE" sz="1100" kern="1200" dirty="0">
              <a:latin typeface="Arial" panose="020B0604020202020204" pitchFamily="34" charset="0"/>
              <a:ea typeface="ＭＳ Ｐゴシック"/>
              <a:cs typeface="Arial" panose="020B0604020202020204" pitchFamily="34" charset="0"/>
            </a:rPr>
            <a:t>Präsentation</a:t>
          </a:r>
        </a:p>
      </dsp:txBody>
      <dsp:txXfrm>
        <a:off x="148940" y="2577426"/>
        <a:ext cx="1083007" cy="335167"/>
      </dsp:txXfrm>
    </dsp:sp>
    <dsp:sp modelId="{5B6ACCFF-FDC5-429F-9FF7-3413885A75F7}">
      <dsp:nvSpPr>
        <dsp:cNvPr id="0" name=""/>
        <dsp:cNvSpPr/>
      </dsp:nvSpPr>
      <dsp:spPr>
        <a:xfrm>
          <a:off x="1483844" y="0"/>
          <a:ext cx="1379827" cy="3077477"/>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67640" tIns="167640" rIns="167640" bIns="167640" numCol="1" spcCol="1270" anchor="ctr" anchorCtr="0">
          <a:noAutofit/>
        </a:bodyPr>
        <a:lstStyle/>
        <a:p>
          <a:pPr marL="0" lvl="0" indent="0" algn="ctr" defTabSz="1955800">
            <a:lnSpc>
              <a:spcPct val="90000"/>
            </a:lnSpc>
            <a:spcBef>
              <a:spcPct val="0"/>
            </a:spcBef>
            <a:spcAft>
              <a:spcPct val="35000"/>
            </a:spcAft>
            <a:buNone/>
          </a:pPr>
          <a:r>
            <a:rPr lang="de-DE" sz="4400" kern="1200" dirty="0">
              <a:latin typeface="Arial" panose="020B0604020202020204" pitchFamily="34" charset="0"/>
              <a:ea typeface="ＭＳ Ｐゴシック"/>
              <a:cs typeface="Arial" panose="020B0604020202020204" pitchFamily="34" charset="0"/>
            </a:rPr>
            <a:t>L-S</a:t>
          </a:r>
          <a:endParaRPr lang="de-DE" sz="4400" kern="1200" dirty="0">
            <a:latin typeface="Arial" panose="020B0604020202020204" pitchFamily="34" charset="0"/>
            <a:cs typeface="Arial" panose="020B0604020202020204" pitchFamily="34" charset="0"/>
          </a:endParaRPr>
        </a:p>
      </dsp:txBody>
      <dsp:txXfrm>
        <a:off x="1483844" y="0"/>
        <a:ext cx="1379827" cy="923243"/>
      </dsp:txXfrm>
    </dsp:sp>
    <dsp:sp modelId="{143AD4A6-3DA3-41BB-B0D9-64105C34CF84}">
      <dsp:nvSpPr>
        <dsp:cNvPr id="0" name=""/>
        <dsp:cNvSpPr/>
      </dsp:nvSpPr>
      <dsp:spPr>
        <a:xfrm>
          <a:off x="1621827" y="923825"/>
          <a:ext cx="1103861" cy="356021"/>
        </a:xfrm>
        <a:prstGeom prst="roundRect">
          <a:avLst>
            <a:gd name="adj" fmla="val 10000"/>
          </a:avLst>
        </a:prstGeom>
        <a:solidFill>
          <a:schemeClr val="accent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0955" rIns="27940" bIns="20955" numCol="1" spcCol="1270" anchor="ctr" anchorCtr="0">
          <a:noAutofit/>
        </a:bodyPr>
        <a:lstStyle/>
        <a:p>
          <a:pPr marL="0" lvl="0" indent="0" algn="ctr" defTabSz="488950">
            <a:lnSpc>
              <a:spcPct val="90000"/>
            </a:lnSpc>
            <a:spcBef>
              <a:spcPct val="0"/>
            </a:spcBef>
            <a:spcAft>
              <a:spcPct val="35000"/>
            </a:spcAft>
            <a:buNone/>
          </a:pPr>
          <a:r>
            <a:rPr lang="de-DE" sz="1100" kern="1200" dirty="0">
              <a:solidFill>
                <a:schemeClr val="bg1"/>
              </a:solidFill>
              <a:latin typeface="Arial" panose="020B0604020202020204" pitchFamily="34" charset="0"/>
              <a:ea typeface="ＭＳ Ｐゴシック"/>
              <a:cs typeface="Arial" panose="020B0604020202020204" pitchFamily="34" charset="0"/>
            </a:rPr>
            <a:t>Koop-tools</a:t>
          </a:r>
          <a:endParaRPr lang="de-DE" sz="1100" kern="1200" dirty="0">
            <a:solidFill>
              <a:schemeClr val="bg1"/>
            </a:solidFill>
            <a:latin typeface="Arial" panose="020B0604020202020204" pitchFamily="34" charset="0"/>
            <a:cs typeface="Arial" panose="020B0604020202020204" pitchFamily="34" charset="0"/>
          </a:endParaRPr>
        </a:p>
      </dsp:txBody>
      <dsp:txXfrm>
        <a:off x="1632254" y="934252"/>
        <a:ext cx="1083007" cy="335167"/>
      </dsp:txXfrm>
    </dsp:sp>
    <dsp:sp modelId="{87DFA172-07B2-4F3A-AAEA-1A2E3AE3B8AF}">
      <dsp:nvSpPr>
        <dsp:cNvPr id="0" name=""/>
        <dsp:cNvSpPr/>
      </dsp:nvSpPr>
      <dsp:spPr>
        <a:xfrm>
          <a:off x="1621827" y="1334618"/>
          <a:ext cx="1103861" cy="35602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0955" rIns="27940" bIns="20955" numCol="1" spcCol="1270" anchor="ctr" anchorCtr="0">
          <a:noAutofit/>
        </a:bodyPr>
        <a:lstStyle/>
        <a:p>
          <a:pPr marL="0" lvl="0" indent="0" algn="ctr" defTabSz="488950">
            <a:lnSpc>
              <a:spcPct val="90000"/>
            </a:lnSpc>
            <a:spcBef>
              <a:spcPct val="0"/>
            </a:spcBef>
            <a:spcAft>
              <a:spcPct val="35000"/>
            </a:spcAft>
            <a:buNone/>
          </a:pPr>
          <a:r>
            <a:rPr lang="de-DE" sz="1100" kern="1200" dirty="0">
              <a:latin typeface="Arial" panose="020B0604020202020204" pitchFamily="34" charset="0"/>
              <a:ea typeface="ＭＳ Ｐゴシック"/>
              <a:cs typeface="Arial" panose="020B0604020202020204" pitchFamily="34" charset="0"/>
            </a:rPr>
            <a:t>Web-Konferenz</a:t>
          </a:r>
          <a:endParaRPr lang="de-DE" sz="1100" kern="1200" dirty="0">
            <a:latin typeface="Arial" panose="020B0604020202020204" pitchFamily="34" charset="0"/>
            <a:cs typeface="Arial" panose="020B0604020202020204" pitchFamily="34" charset="0"/>
          </a:endParaRPr>
        </a:p>
      </dsp:txBody>
      <dsp:txXfrm>
        <a:off x="1632254" y="1345045"/>
        <a:ext cx="1083007" cy="335167"/>
      </dsp:txXfrm>
    </dsp:sp>
    <dsp:sp modelId="{6ADD0230-9E30-9E46-AFDC-A1FA7D0D990E}">
      <dsp:nvSpPr>
        <dsp:cNvPr id="0" name=""/>
        <dsp:cNvSpPr/>
      </dsp:nvSpPr>
      <dsp:spPr>
        <a:xfrm>
          <a:off x="1621827" y="1745412"/>
          <a:ext cx="1103861" cy="35602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0955" rIns="27940" bIns="20955" numCol="1" spcCol="1270" anchor="ctr" anchorCtr="0">
          <a:noAutofit/>
        </a:bodyPr>
        <a:lstStyle/>
        <a:p>
          <a:pPr marL="0" lvl="0" indent="0" algn="ctr" defTabSz="488950">
            <a:lnSpc>
              <a:spcPct val="90000"/>
            </a:lnSpc>
            <a:spcBef>
              <a:spcPct val="0"/>
            </a:spcBef>
            <a:spcAft>
              <a:spcPct val="35000"/>
            </a:spcAft>
            <a:buNone/>
          </a:pPr>
          <a:r>
            <a:rPr lang="de-DE" sz="1100" kern="1200" dirty="0">
              <a:latin typeface="Arial" panose="020B0604020202020204" pitchFamily="34" charset="0"/>
              <a:ea typeface="ＭＳ Ｐゴシック"/>
              <a:cs typeface="Arial" panose="020B0604020202020204" pitchFamily="34" charset="0"/>
            </a:rPr>
            <a:t>Email / Chat</a:t>
          </a:r>
          <a:endParaRPr lang="de-DE" sz="1100" kern="1200" dirty="0">
            <a:latin typeface="Arial" panose="020B0604020202020204" pitchFamily="34" charset="0"/>
            <a:cs typeface="Arial" panose="020B0604020202020204" pitchFamily="34" charset="0"/>
          </a:endParaRPr>
        </a:p>
      </dsp:txBody>
      <dsp:txXfrm>
        <a:off x="1632254" y="1755839"/>
        <a:ext cx="1083007" cy="335167"/>
      </dsp:txXfrm>
    </dsp:sp>
    <dsp:sp modelId="{1423730D-C85A-488C-8F6A-D0165155483C}">
      <dsp:nvSpPr>
        <dsp:cNvPr id="0" name=""/>
        <dsp:cNvSpPr/>
      </dsp:nvSpPr>
      <dsp:spPr>
        <a:xfrm>
          <a:off x="1621827" y="2156206"/>
          <a:ext cx="1103861" cy="356021"/>
        </a:xfrm>
        <a:prstGeom prst="roundRect">
          <a:avLst>
            <a:gd name="adj" fmla="val 10000"/>
          </a:avLst>
        </a:prstGeom>
        <a:solidFill>
          <a:schemeClr val="accent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0955" rIns="27940" bIns="20955" numCol="1" spcCol="1270" anchor="ctr" anchorCtr="0">
          <a:noAutofit/>
        </a:bodyPr>
        <a:lstStyle/>
        <a:p>
          <a:pPr marL="0" lvl="0" indent="0" algn="ctr" defTabSz="488950" rtl="0">
            <a:lnSpc>
              <a:spcPct val="90000"/>
            </a:lnSpc>
            <a:spcBef>
              <a:spcPct val="0"/>
            </a:spcBef>
            <a:spcAft>
              <a:spcPct val="35000"/>
            </a:spcAft>
            <a:buNone/>
          </a:pPr>
          <a:r>
            <a:rPr lang="de-DE" sz="1100" kern="1200" dirty="0">
              <a:latin typeface="Arial" panose="020B0604020202020204" pitchFamily="34" charset="0"/>
              <a:ea typeface="ＭＳ Ｐゴシック"/>
              <a:cs typeface="Arial" panose="020B0604020202020204" pitchFamily="34" charset="0"/>
            </a:rPr>
            <a:t>ARS</a:t>
          </a:r>
        </a:p>
      </dsp:txBody>
      <dsp:txXfrm>
        <a:off x="1632254" y="2166633"/>
        <a:ext cx="1083007" cy="335167"/>
      </dsp:txXfrm>
    </dsp:sp>
    <dsp:sp modelId="{6256C1FF-D601-A24D-A84A-A6086BF8DA7A}">
      <dsp:nvSpPr>
        <dsp:cNvPr id="0" name=""/>
        <dsp:cNvSpPr/>
      </dsp:nvSpPr>
      <dsp:spPr>
        <a:xfrm>
          <a:off x="1621827" y="2566999"/>
          <a:ext cx="1103861" cy="35602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0955" rIns="27940" bIns="20955" numCol="1" spcCol="1270" anchor="ctr" anchorCtr="0">
          <a:noAutofit/>
        </a:bodyPr>
        <a:lstStyle/>
        <a:p>
          <a:pPr marL="0" lvl="0" indent="0" algn="ctr" defTabSz="488950">
            <a:lnSpc>
              <a:spcPct val="90000"/>
            </a:lnSpc>
            <a:spcBef>
              <a:spcPct val="0"/>
            </a:spcBef>
            <a:spcAft>
              <a:spcPct val="35000"/>
            </a:spcAft>
            <a:buNone/>
          </a:pPr>
          <a:r>
            <a:rPr lang="de-DE" sz="1100" kern="1200" dirty="0">
              <a:latin typeface="Arial" panose="020B0604020202020204" pitchFamily="34" charset="0"/>
              <a:cs typeface="Arial" panose="020B0604020202020204" pitchFamily="34" charset="0"/>
            </a:rPr>
            <a:t>Präsentation</a:t>
          </a:r>
        </a:p>
      </dsp:txBody>
      <dsp:txXfrm>
        <a:off x="1632254" y="2577426"/>
        <a:ext cx="1083007" cy="335167"/>
      </dsp:txXfrm>
    </dsp:sp>
    <dsp:sp modelId="{EEF76A41-66A2-45A8-B0C2-F1B8EE2DD46E}">
      <dsp:nvSpPr>
        <dsp:cNvPr id="0" name=""/>
        <dsp:cNvSpPr/>
      </dsp:nvSpPr>
      <dsp:spPr>
        <a:xfrm>
          <a:off x="2967159" y="0"/>
          <a:ext cx="1379827" cy="3077477"/>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167640" tIns="167640" rIns="167640" bIns="167640" numCol="1" spcCol="1270" anchor="ctr" anchorCtr="0">
          <a:noAutofit/>
        </a:bodyPr>
        <a:lstStyle/>
        <a:p>
          <a:pPr marL="0" lvl="0" indent="0" algn="ctr" defTabSz="1955800">
            <a:lnSpc>
              <a:spcPct val="90000"/>
            </a:lnSpc>
            <a:spcBef>
              <a:spcPct val="0"/>
            </a:spcBef>
            <a:spcAft>
              <a:spcPct val="35000"/>
            </a:spcAft>
            <a:buNone/>
          </a:pPr>
          <a:r>
            <a:rPr lang="de-DE" sz="4400" kern="1200" dirty="0">
              <a:latin typeface="Arial" panose="020B0604020202020204" pitchFamily="34" charset="0"/>
              <a:ea typeface="ＭＳ Ｐゴシック"/>
              <a:cs typeface="Arial" panose="020B0604020202020204" pitchFamily="34" charset="0"/>
            </a:rPr>
            <a:t>S-S</a:t>
          </a:r>
          <a:endParaRPr lang="de-DE" sz="4400" kern="1200" dirty="0">
            <a:latin typeface="Arial" panose="020B0604020202020204" pitchFamily="34" charset="0"/>
            <a:cs typeface="Arial" panose="020B0604020202020204" pitchFamily="34" charset="0"/>
          </a:endParaRPr>
        </a:p>
      </dsp:txBody>
      <dsp:txXfrm>
        <a:off x="2967159" y="0"/>
        <a:ext cx="1379827" cy="923243"/>
      </dsp:txXfrm>
    </dsp:sp>
    <dsp:sp modelId="{729403F4-147E-4B4C-B707-27BA3322EEBB}">
      <dsp:nvSpPr>
        <dsp:cNvPr id="0" name=""/>
        <dsp:cNvSpPr/>
      </dsp:nvSpPr>
      <dsp:spPr>
        <a:xfrm>
          <a:off x="3105141" y="1347366"/>
          <a:ext cx="1103861" cy="35602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0955" rIns="27940" bIns="20955" numCol="1" spcCol="1270" anchor="ctr" anchorCtr="0">
          <a:noAutofit/>
        </a:bodyPr>
        <a:lstStyle/>
        <a:p>
          <a:pPr marL="0" lvl="0" indent="0" algn="ctr" defTabSz="488950">
            <a:lnSpc>
              <a:spcPct val="90000"/>
            </a:lnSpc>
            <a:spcBef>
              <a:spcPct val="0"/>
            </a:spcBef>
            <a:spcAft>
              <a:spcPct val="35000"/>
            </a:spcAft>
            <a:buNone/>
          </a:pPr>
          <a:r>
            <a:rPr lang="de-DE" sz="1100" kern="1200" dirty="0">
              <a:latin typeface="Arial" panose="020B0604020202020204" pitchFamily="34" charset="0"/>
              <a:ea typeface="ＭＳ Ｐゴシック"/>
              <a:cs typeface="Arial" panose="020B0604020202020204" pitchFamily="34" charset="0"/>
            </a:rPr>
            <a:t>Video-Tel</a:t>
          </a:r>
          <a:endParaRPr lang="de-DE" sz="1100" kern="1200" dirty="0">
            <a:latin typeface="Arial" panose="020B0604020202020204" pitchFamily="34" charset="0"/>
            <a:cs typeface="Arial" panose="020B0604020202020204" pitchFamily="34" charset="0"/>
          </a:endParaRPr>
        </a:p>
      </dsp:txBody>
      <dsp:txXfrm>
        <a:off x="3115568" y="1357793"/>
        <a:ext cx="1083007" cy="335167"/>
      </dsp:txXfrm>
    </dsp:sp>
    <dsp:sp modelId="{94CF9577-C717-44B5-BFCB-BEB86B34A493}">
      <dsp:nvSpPr>
        <dsp:cNvPr id="0" name=""/>
        <dsp:cNvSpPr/>
      </dsp:nvSpPr>
      <dsp:spPr>
        <a:xfrm>
          <a:off x="3118023" y="1733913"/>
          <a:ext cx="1103861" cy="356021"/>
        </a:xfrm>
        <a:prstGeom prst="roundRect">
          <a:avLst>
            <a:gd name="adj" fmla="val 10000"/>
          </a:avLst>
        </a:prstGeom>
        <a:solidFill>
          <a:schemeClr val="accent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0955" rIns="27940" bIns="20955" numCol="1" spcCol="1270" anchor="ctr" anchorCtr="0">
          <a:noAutofit/>
        </a:bodyPr>
        <a:lstStyle/>
        <a:p>
          <a:pPr marL="0" lvl="0" indent="0" algn="ctr" defTabSz="488950">
            <a:lnSpc>
              <a:spcPct val="90000"/>
            </a:lnSpc>
            <a:spcBef>
              <a:spcPct val="0"/>
            </a:spcBef>
            <a:spcAft>
              <a:spcPct val="35000"/>
            </a:spcAft>
            <a:buNone/>
          </a:pPr>
          <a:r>
            <a:rPr lang="de-DE" sz="1100" kern="1200" dirty="0">
              <a:latin typeface="Arial" panose="020B0604020202020204" pitchFamily="34" charset="0"/>
              <a:ea typeface="ＭＳ Ｐゴシック"/>
              <a:cs typeface="Arial" panose="020B0604020202020204" pitchFamily="34" charset="0"/>
            </a:rPr>
            <a:t>Messenger</a:t>
          </a:r>
          <a:endParaRPr lang="de-DE" sz="1100" kern="1200" dirty="0">
            <a:latin typeface="Arial" panose="020B0604020202020204" pitchFamily="34" charset="0"/>
            <a:cs typeface="Arial" panose="020B0604020202020204" pitchFamily="34" charset="0"/>
          </a:endParaRPr>
        </a:p>
      </dsp:txBody>
      <dsp:txXfrm>
        <a:off x="3128450" y="1744340"/>
        <a:ext cx="1083007" cy="335167"/>
      </dsp:txXfrm>
    </dsp:sp>
    <dsp:sp modelId="{AAE5D623-DABF-40F5-A454-D28FD0A09FF2}">
      <dsp:nvSpPr>
        <dsp:cNvPr id="0" name=""/>
        <dsp:cNvSpPr/>
      </dsp:nvSpPr>
      <dsp:spPr>
        <a:xfrm>
          <a:off x="3105141" y="2151314"/>
          <a:ext cx="1103861" cy="35602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0955" rIns="27940" bIns="20955" numCol="1" spcCol="1270" anchor="ctr" anchorCtr="0">
          <a:noAutofit/>
        </a:bodyPr>
        <a:lstStyle/>
        <a:p>
          <a:pPr marL="0" lvl="0" indent="0" algn="ctr" defTabSz="488950" rtl="0">
            <a:lnSpc>
              <a:spcPct val="90000"/>
            </a:lnSpc>
            <a:spcBef>
              <a:spcPct val="0"/>
            </a:spcBef>
            <a:spcAft>
              <a:spcPct val="35000"/>
            </a:spcAft>
            <a:buNone/>
          </a:pPr>
          <a:r>
            <a:rPr lang="de-DE" sz="1100" kern="1200" dirty="0">
              <a:latin typeface="Arial" panose="020B0604020202020204" pitchFamily="34" charset="0"/>
              <a:ea typeface="ＭＳ Ｐゴシック"/>
              <a:cs typeface="Arial" panose="020B0604020202020204" pitchFamily="34" charset="0"/>
            </a:rPr>
            <a:t>Soz. Netzw.</a:t>
          </a:r>
        </a:p>
      </dsp:txBody>
      <dsp:txXfrm>
        <a:off x="3115568" y="2161741"/>
        <a:ext cx="1083007" cy="335167"/>
      </dsp:txXfrm>
    </dsp:sp>
    <dsp:sp modelId="{70B36A87-C8B8-46BC-98B0-C5788E2497C3}">
      <dsp:nvSpPr>
        <dsp:cNvPr id="0" name=""/>
        <dsp:cNvSpPr/>
      </dsp:nvSpPr>
      <dsp:spPr>
        <a:xfrm>
          <a:off x="3105141" y="2563411"/>
          <a:ext cx="1103861" cy="356021"/>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0955" rIns="27940" bIns="20955" numCol="1" spcCol="1270" anchor="ctr" anchorCtr="0">
          <a:noAutofit/>
        </a:bodyPr>
        <a:lstStyle/>
        <a:p>
          <a:pPr marL="0" lvl="0" indent="0" algn="ctr" defTabSz="488950">
            <a:lnSpc>
              <a:spcPct val="90000"/>
            </a:lnSpc>
            <a:spcBef>
              <a:spcPct val="0"/>
            </a:spcBef>
            <a:spcAft>
              <a:spcPct val="35000"/>
            </a:spcAft>
            <a:buNone/>
          </a:pPr>
          <a:r>
            <a:rPr lang="de-DE" sz="1100" kern="1200" dirty="0">
              <a:latin typeface="Arial" panose="020B0604020202020204" pitchFamily="34" charset="0"/>
              <a:ea typeface="ＭＳ Ｐゴシック"/>
              <a:cs typeface="Arial" panose="020B0604020202020204" pitchFamily="34" charset="0"/>
            </a:rPr>
            <a:t>Telefon</a:t>
          </a:r>
        </a:p>
      </dsp:txBody>
      <dsp:txXfrm>
        <a:off x="3115568" y="2573838"/>
        <a:ext cx="1083007" cy="335167"/>
      </dsp:txXfrm>
    </dsp:sp>
    <dsp:sp modelId="{D20CBBA3-0D22-40F9-9758-CC882207B5E3}">
      <dsp:nvSpPr>
        <dsp:cNvPr id="0" name=""/>
        <dsp:cNvSpPr/>
      </dsp:nvSpPr>
      <dsp:spPr>
        <a:xfrm>
          <a:off x="3105152" y="923622"/>
          <a:ext cx="1103861" cy="356021"/>
        </a:xfrm>
        <a:prstGeom prst="roundRect">
          <a:avLst>
            <a:gd name="adj" fmla="val 10000"/>
          </a:avLst>
        </a:prstGeom>
        <a:solidFill>
          <a:schemeClr val="accent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0955" rIns="27940" bIns="20955" numCol="1" spcCol="1270" anchor="ctr" anchorCtr="0">
          <a:noAutofit/>
        </a:bodyPr>
        <a:lstStyle/>
        <a:p>
          <a:pPr marL="0" lvl="0" indent="0" algn="ctr" defTabSz="488950" rtl="0">
            <a:lnSpc>
              <a:spcPct val="90000"/>
            </a:lnSpc>
            <a:spcBef>
              <a:spcPct val="0"/>
            </a:spcBef>
            <a:spcAft>
              <a:spcPct val="35000"/>
            </a:spcAft>
            <a:buNone/>
          </a:pPr>
          <a:r>
            <a:rPr lang="de-DE" sz="1100" kern="1200" dirty="0">
              <a:solidFill>
                <a:schemeClr val="bg1"/>
              </a:solidFill>
              <a:latin typeface="Arial" panose="020B0604020202020204" pitchFamily="34" charset="0"/>
              <a:cs typeface="Arial" panose="020B0604020202020204" pitchFamily="34" charset="0"/>
            </a:rPr>
            <a:t>Koop-tools</a:t>
          </a:r>
          <a:endParaRPr lang="de-DE" sz="1100" kern="1200" dirty="0">
            <a:solidFill>
              <a:schemeClr val="bg1"/>
            </a:solidFill>
            <a:latin typeface="Arial" panose="020B0604020202020204" pitchFamily="34" charset="0"/>
            <a:ea typeface="ＭＳ Ｐゴシック"/>
            <a:cs typeface="Arial" panose="020B0604020202020204" pitchFamily="34" charset="0"/>
          </a:endParaRPr>
        </a:p>
      </dsp:txBody>
      <dsp:txXfrm>
        <a:off x="3115579" y="934049"/>
        <a:ext cx="1083007" cy="335167"/>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3C42287-BBCD-194E-8FCC-4BC0753B332B}" type="datetimeFigureOut">
              <a:rPr lang="de-DE" smtClean="0"/>
              <a:pPr/>
              <a:t>22.06.2023</a:t>
            </a:fld>
            <a:endParaRPr lang="de-DE"/>
          </a:p>
        </p:txBody>
      </p:sp>
      <p:sp>
        <p:nvSpPr>
          <p:cNvPr id="4" name="Fußzeilenplatzhalt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02F6D5D-152F-9C4D-8D9D-F0D4C7E2218B}" type="slidenum">
              <a:rPr lang="de-DE" smtClean="0"/>
              <a:pPr/>
              <a:t>‹Nr.›</a:t>
            </a:fld>
            <a:endParaRPr lang="de-DE"/>
          </a:p>
        </p:txBody>
      </p:sp>
    </p:spTree>
    <p:extLst>
      <p:ext uri="{BB962C8B-B14F-4D97-AF65-F5344CB8AC3E}">
        <p14:creationId xmlns:p14="http://schemas.microsoft.com/office/powerpoint/2010/main" val="46940265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vl1pPr>
          </a:lstStyle>
          <a:p>
            <a:endParaRPr lang="de-DE"/>
          </a:p>
        </p:txBody>
      </p:sp>
      <p:sp>
        <p:nvSpPr>
          <p:cNvPr id="10243" name="Rectangle 3"/>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vl1pPr>
          </a:lstStyle>
          <a:p>
            <a:endParaRPr lang="de-DE"/>
          </a:p>
        </p:txBody>
      </p:sp>
      <p:sp>
        <p:nvSpPr>
          <p:cNvPr id="1024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10245"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10246"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vl1pPr>
          </a:lstStyle>
          <a:p>
            <a:endParaRPr lang="de-DE"/>
          </a:p>
        </p:txBody>
      </p:sp>
      <p:sp>
        <p:nvSpPr>
          <p:cNvPr id="10247"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vl1pPr>
          </a:lstStyle>
          <a:p>
            <a:fld id="{FAF12454-57A3-5346-8AD1-8A7E704F94A5}" type="slidenum">
              <a:rPr lang="de-DE"/>
              <a:pPr/>
              <a:t>‹Nr.›</a:t>
            </a:fld>
            <a:endParaRPr lang="de-DE"/>
          </a:p>
        </p:txBody>
      </p:sp>
    </p:spTree>
    <p:extLst>
      <p:ext uri="{BB962C8B-B14F-4D97-AF65-F5344CB8AC3E}">
        <p14:creationId xmlns:p14="http://schemas.microsoft.com/office/powerpoint/2010/main" val="2294540302"/>
      </p:ext>
    </p:extLst>
  </p:cSld>
  <p:clrMap bg1="lt1" tx1="dk1" bg2="lt2" tx2="dk2" accent1="accent1" accent2="accent2" accent3="accent3" accent4="accent4" accent5="accent5" accent6="accent6" hlink="hlink" folHlink="folHlink"/>
  <p:hf hdr="0" ftr="0" dt="0"/>
  <p:notesStyle>
    <a:lvl1pPr algn="l" rtl="0" fontAlgn="base">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fontAlgn="base">
      <a:spcBef>
        <a:spcPct val="30000"/>
      </a:spcBef>
      <a:spcAft>
        <a:spcPct val="0"/>
      </a:spcAft>
      <a:defRPr sz="1200" kern="1200">
        <a:solidFill>
          <a:schemeClr val="tx1"/>
        </a:solidFill>
        <a:latin typeface="Arial" charset="0"/>
        <a:ea typeface="ＭＳ Ｐゴシック" charset="-128"/>
        <a:cs typeface="+mn-cs"/>
      </a:defRPr>
    </a:lvl2pPr>
    <a:lvl3pPr marL="914400" algn="l" rtl="0" fontAlgn="base">
      <a:spcBef>
        <a:spcPct val="30000"/>
      </a:spcBef>
      <a:spcAft>
        <a:spcPct val="0"/>
      </a:spcAft>
      <a:defRPr sz="1200" kern="1200">
        <a:solidFill>
          <a:schemeClr val="tx1"/>
        </a:solidFill>
        <a:latin typeface="Arial" charset="0"/>
        <a:ea typeface="ＭＳ Ｐゴシック" charset="-128"/>
        <a:cs typeface="+mn-cs"/>
      </a:defRPr>
    </a:lvl3pPr>
    <a:lvl4pPr marL="1371600" algn="l" rtl="0" fontAlgn="base">
      <a:spcBef>
        <a:spcPct val="30000"/>
      </a:spcBef>
      <a:spcAft>
        <a:spcPct val="0"/>
      </a:spcAft>
      <a:defRPr sz="1200" kern="1200">
        <a:solidFill>
          <a:schemeClr val="tx1"/>
        </a:solidFill>
        <a:latin typeface="Arial" charset="0"/>
        <a:ea typeface="ＭＳ Ｐゴシック" charset="-128"/>
        <a:cs typeface="+mn-cs"/>
      </a:defRPr>
    </a:lvl4pPr>
    <a:lvl5pPr marL="1828800" algn="l" rtl="0" fontAlgn="base">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AF12454-57A3-5346-8AD1-8A7E704F94A5}" type="slidenum">
              <a:rPr kumimoji="0" lang="de-DE" sz="1200" b="0" i="0" u="none" strike="noStrike" kern="1200" cap="none" spc="0" normalizeH="0" baseline="0" noProof="0" smtClean="0">
                <a:ln>
                  <a:noFill/>
                </a:ln>
                <a:solidFill>
                  <a:srgbClr val="000000"/>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3</a:t>
            </a:fld>
            <a:endParaRPr kumimoji="0" lang="de-DE" sz="1200" b="0" i="0" u="none" strike="noStrike" kern="1200" cap="none" spc="0" normalizeH="0" baseline="0" noProof="0">
              <a:ln>
                <a:noFill/>
              </a:ln>
              <a:solidFill>
                <a:srgbClr val="000000"/>
              </a:solidFill>
              <a:effectLst/>
              <a:uLnTx/>
              <a:uFillTx/>
              <a:latin typeface="Arial" charset="0"/>
              <a:ea typeface="ＭＳ Ｐゴシック" charset="-128"/>
            </a:endParaRPr>
          </a:p>
        </p:txBody>
      </p:sp>
    </p:spTree>
    <p:extLst>
      <p:ext uri="{BB962C8B-B14F-4D97-AF65-F5344CB8AC3E}">
        <p14:creationId xmlns:p14="http://schemas.microsoft.com/office/powerpoint/2010/main" val="256742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Bisher wurde nur verdeutlicht, welche Jobs in diesem Baustein fokussiert werden. </a:t>
            </a:r>
          </a:p>
          <a:p>
            <a:r>
              <a:rPr lang="de-DE" dirty="0"/>
              <a:t>An der Einführung der Landkarte können nun die verschiedenen dazugewonnenen Erkenntnisse strukturiert gesammelt werden. Dabei werden zum einen die didaktischen Werkzeuge und die Orientierungen ergänzt. </a:t>
            </a:r>
          </a:p>
        </p:txBody>
      </p:sp>
      <p:sp>
        <p:nvSpPr>
          <p:cNvPr id="4" name="Foliennummernplatzhalter 3"/>
          <p:cNvSpPr>
            <a:spLocks noGrp="1"/>
          </p:cNvSpPr>
          <p:nvPr>
            <p:ph type="sldNum" sz="quarter" idx="5"/>
          </p:nvPr>
        </p:nvSpPr>
        <p:spPr/>
        <p:txBody>
          <a:bodyPr/>
          <a:lstStyle/>
          <a:p>
            <a:fld id="{FAF12454-57A3-5346-8AD1-8A7E704F94A5}" type="slidenum">
              <a:rPr lang="de-DE" smtClean="0"/>
              <a:pPr/>
              <a:t>12</a:t>
            </a:fld>
            <a:endParaRPr lang="de-DE"/>
          </a:p>
        </p:txBody>
      </p:sp>
    </p:spTree>
    <p:extLst>
      <p:ext uri="{BB962C8B-B14F-4D97-AF65-F5344CB8AC3E}">
        <p14:creationId xmlns:p14="http://schemas.microsoft.com/office/powerpoint/2010/main" val="18991500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Zum Einstieg soll zunächst der Frage begegnet werden, was überhaupt zu diagnostizieren ist und das Bild der 3D-Brille hierfür herangezogen. </a:t>
            </a:r>
          </a:p>
        </p:txBody>
      </p:sp>
      <p:sp>
        <p:nvSpPr>
          <p:cNvPr id="4" name="Foliennummernplatzhalter 3"/>
          <p:cNvSpPr>
            <a:spLocks noGrp="1"/>
          </p:cNvSpPr>
          <p:nvPr>
            <p:ph type="sldNum" sz="quarter" idx="5"/>
          </p:nvPr>
        </p:nvSpPr>
        <p:spPr/>
        <p:txBody>
          <a:bodyPr/>
          <a:lstStyle/>
          <a:p>
            <a:fld id="{5AE4550E-C802-1E47-B702-C0DBCDEA0C92}" type="slidenum">
              <a:rPr lang="de-DE" smtClean="0"/>
              <a:pPr/>
              <a:t>13</a:t>
            </a:fld>
            <a:endParaRPr lang="de-DE"/>
          </a:p>
        </p:txBody>
      </p:sp>
    </p:spTree>
    <p:extLst>
      <p:ext uri="{BB962C8B-B14F-4D97-AF65-F5344CB8AC3E}">
        <p14:creationId xmlns:p14="http://schemas.microsoft.com/office/powerpoint/2010/main" val="35591034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In einem ersten Schritt soll ein vereinfachter Einstieg für ein besseres Verständnis für den Bezug Diagnose und digitalen Medien durch das eigene Erleben erzielt werden. Neben der Einordnung in die </a:t>
            </a:r>
            <a:r>
              <a:rPr lang="de-DE" dirty="0" err="1"/>
              <a:t>Unterrichtsphasierung</a:t>
            </a:r>
            <a:r>
              <a:rPr lang="de-DE" dirty="0"/>
              <a:t> sollen die TN folgendes </a:t>
            </a:r>
            <a:r>
              <a:rPr lang="de-DE" dirty="0" err="1"/>
              <a:t>Lernendenbeispiel</a:t>
            </a:r>
            <a:r>
              <a:rPr lang="de-DE" dirty="0"/>
              <a:t> selbst durchleben. </a:t>
            </a:r>
          </a:p>
          <a:p>
            <a:r>
              <a:rPr lang="de-DE" dirty="0"/>
              <a:t>Das geschieht in 3 Arbeitsschritten. Vorab muss dazu ein </a:t>
            </a:r>
            <a:r>
              <a:rPr lang="de-DE" kern="0" dirty="0" err="1"/>
              <a:t>Audience</a:t>
            </a:r>
            <a:r>
              <a:rPr lang="de-DE" kern="0" dirty="0"/>
              <a:t> Response System (</a:t>
            </a:r>
            <a:r>
              <a:rPr lang="de-DE" dirty="0"/>
              <a:t>ARS) vorbereitet werden (siehe Folgefolie).</a:t>
            </a:r>
          </a:p>
          <a:p>
            <a:endParaRPr lang="de-DE" dirty="0"/>
          </a:p>
        </p:txBody>
      </p:sp>
      <p:sp>
        <p:nvSpPr>
          <p:cNvPr id="4" name="Foliennummernplatzhalter 3"/>
          <p:cNvSpPr>
            <a:spLocks noGrp="1"/>
          </p:cNvSpPr>
          <p:nvPr>
            <p:ph type="sldNum" sz="quarter" idx="5"/>
          </p:nvPr>
        </p:nvSpPr>
        <p:spPr/>
        <p:txBody>
          <a:bodyPr/>
          <a:lstStyle/>
          <a:p>
            <a:fld id="{5AE4550E-C802-1E47-B702-C0DBCDEA0C92}" type="slidenum">
              <a:rPr lang="de-DE" smtClean="0"/>
              <a:pPr/>
              <a:t>14</a:t>
            </a:fld>
            <a:endParaRPr lang="de-DE"/>
          </a:p>
        </p:txBody>
      </p:sp>
    </p:spTree>
    <p:extLst>
      <p:ext uri="{BB962C8B-B14F-4D97-AF65-F5344CB8AC3E}">
        <p14:creationId xmlns:p14="http://schemas.microsoft.com/office/powerpoint/2010/main" val="23930861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Neben </a:t>
            </a:r>
            <a:r>
              <a:rPr lang="de-DE" dirty="0" err="1"/>
              <a:t>socrative</a:t>
            </a:r>
            <a:r>
              <a:rPr lang="de-DE" dirty="0"/>
              <a:t> kann auch </a:t>
            </a:r>
            <a:r>
              <a:rPr lang="de-DE" dirty="0" err="1"/>
              <a:t>kahoot</a:t>
            </a:r>
            <a:r>
              <a:rPr lang="de-DE" dirty="0"/>
              <a:t> oder ein anderes ARS genutzt werden. Bei bestimmten Konferenzräumen lässt sich auch bereits vorweg eine MC-Frage einrichten. </a:t>
            </a:r>
          </a:p>
          <a:p>
            <a:endParaRPr lang="de-DE" dirty="0"/>
          </a:p>
          <a:p>
            <a:r>
              <a:rPr lang="de-DE" sz="1200" kern="1200" dirty="0">
                <a:solidFill>
                  <a:schemeClr val="tx1"/>
                </a:solidFill>
                <a:effectLst/>
                <a:latin typeface="Calibri" panose="020F0502020204030204" pitchFamily="34" charset="0"/>
                <a:ea typeface="ＭＳ Ｐゴシック" charset="-128"/>
                <a:cs typeface="Calibri" panose="020F0502020204030204" pitchFamily="34" charset="0"/>
              </a:rPr>
              <a:t>Im Anschluss werden die Abstimmungsergebnisse angezeigt. Liegt die Anzahl der richtigen Antworten zwischen 30 und 80 Prozent, diskutieren die Teilnehmenden zu zweit über die richtige Antwort. Unter 30% müsste man theor. in die Vertiefung; über 80% Auflösung des Ergebnisses. Unter 30% ist bei Lehrpersonen nicht zu erwarten. (siehe ausführlich Folie 20)</a:t>
            </a:r>
            <a:endParaRPr lang="de-DE" dirty="0"/>
          </a:p>
        </p:txBody>
      </p:sp>
      <p:sp>
        <p:nvSpPr>
          <p:cNvPr id="4" name="Foliennummernplatzhalter 3"/>
          <p:cNvSpPr>
            <a:spLocks noGrp="1"/>
          </p:cNvSpPr>
          <p:nvPr>
            <p:ph type="sldNum" sz="quarter" idx="5"/>
          </p:nvPr>
        </p:nvSpPr>
        <p:spPr/>
        <p:txBody>
          <a:bodyPr/>
          <a:lstStyle/>
          <a:p>
            <a:fld id="{5AE4550E-C802-1E47-B702-C0DBCDEA0C92}" type="slidenum">
              <a:rPr lang="de-DE" smtClean="0"/>
              <a:pPr/>
              <a:t>15</a:t>
            </a:fld>
            <a:endParaRPr lang="de-DE"/>
          </a:p>
        </p:txBody>
      </p:sp>
    </p:spTree>
    <p:extLst>
      <p:ext uri="{BB962C8B-B14F-4D97-AF65-F5344CB8AC3E}">
        <p14:creationId xmlns:p14="http://schemas.microsoft.com/office/powerpoint/2010/main" val="41800147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Im zweiten Schritt sollen die TN zu zweit kurz ohne Kommentar ihre Antwort diskutieren (siehe Folgefolie).</a:t>
            </a:r>
          </a:p>
        </p:txBody>
      </p:sp>
      <p:sp>
        <p:nvSpPr>
          <p:cNvPr id="4" name="Foliennummernplatzhalt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5AE4550E-C802-1E47-B702-C0DBCDEA0C92}" type="slidenum">
              <a:rPr kumimoji="0" lang="de-DE" sz="1200" b="0" i="0" u="none" strike="noStrike" kern="1200" cap="none" spc="0" normalizeH="0" baseline="0" noProof="0" smtClean="0">
                <a:ln>
                  <a:noFill/>
                </a:ln>
                <a:solidFill>
                  <a:srgbClr val="000000"/>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16</a:t>
            </a:fld>
            <a:endParaRPr kumimoji="0" lang="de-DE" sz="1200" b="0" i="0" u="none" strike="noStrike" kern="1200" cap="none" spc="0" normalizeH="0" baseline="0" noProof="0">
              <a:ln>
                <a:noFill/>
              </a:ln>
              <a:solidFill>
                <a:srgbClr val="000000"/>
              </a:solidFill>
              <a:effectLst/>
              <a:uLnTx/>
              <a:uFillTx/>
              <a:latin typeface="Arial" charset="0"/>
              <a:ea typeface="ＭＳ Ｐゴシック" charset="-128"/>
            </a:endParaRPr>
          </a:p>
        </p:txBody>
      </p:sp>
    </p:spTree>
    <p:extLst>
      <p:ext uri="{BB962C8B-B14F-4D97-AF65-F5344CB8AC3E}">
        <p14:creationId xmlns:p14="http://schemas.microsoft.com/office/powerpoint/2010/main" val="38489035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Im digitalen Raum schicken Sie dazu die TN in 2er Break-Out-Räume.</a:t>
            </a:r>
          </a:p>
          <a:p>
            <a:pPr marL="0" marR="0" lvl="0" indent="0" algn="l" defTabSz="914400" rtl="0" eaLnBrk="1" fontAlgn="base" latinLnBrk="0" hangingPunct="1">
              <a:lnSpc>
                <a:spcPct val="100000"/>
              </a:lnSpc>
              <a:spcBef>
                <a:spcPct val="30000"/>
              </a:spcBef>
              <a:spcAft>
                <a:spcPct val="0"/>
              </a:spcAft>
              <a:buClrTx/>
              <a:buSzTx/>
              <a:buFontTx/>
              <a:buNone/>
              <a:tabLst/>
              <a:defRPr/>
            </a:pPr>
            <a:r>
              <a:rPr lang="de-DE" sz="1200" kern="1200" dirty="0">
                <a:solidFill>
                  <a:schemeClr val="tx1"/>
                </a:solidFill>
                <a:effectLst/>
                <a:latin typeface="Calibri" panose="020F0502020204030204" pitchFamily="34" charset="0"/>
                <a:ea typeface="ＭＳ Ｐゴシック" charset="-128"/>
                <a:cs typeface="Calibri" panose="020F0502020204030204" pitchFamily="34" charset="0"/>
              </a:rPr>
              <a:t>Im Anschluss wird erneut abgestimmt. Die richtige Antwort wird bekannt gegeben.</a:t>
            </a:r>
            <a:endParaRPr lang="de-DE" dirty="0"/>
          </a:p>
          <a:p>
            <a:endParaRPr lang="de-DE" dirty="0"/>
          </a:p>
        </p:txBody>
      </p:sp>
      <p:sp>
        <p:nvSpPr>
          <p:cNvPr id="4" name="Foliennummernplatzhalter 3"/>
          <p:cNvSpPr>
            <a:spLocks noGrp="1"/>
          </p:cNvSpPr>
          <p:nvPr>
            <p:ph type="sldNum" sz="quarter" idx="5"/>
          </p:nvPr>
        </p:nvSpPr>
        <p:spPr/>
        <p:txBody>
          <a:bodyPr/>
          <a:lstStyle/>
          <a:p>
            <a:fld id="{5AE4550E-C802-1E47-B702-C0DBCDEA0C92}" type="slidenum">
              <a:rPr lang="de-DE" smtClean="0"/>
              <a:pPr/>
              <a:t>17</a:t>
            </a:fld>
            <a:endParaRPr lang="de-DE"/>
          </a:p>
        </p:txBody>
      </p:sp>
    </p:spTree>
    <p:extLst>
      <p:ext uri="{BB962C8B-B14F-4D97-AF65-F5344CB8AC3E}">
        <p14:creationId xmlns:p14="http://schemas.microsoft.com/office/powerpoint/2010/main" val="5050051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Nun erfolgt der letzte Arbeitsschritt wieder im ARS. </a:t>
            </a:r>
          </a:p>
        </p:txBody>
      </p:sp>
      <p:sp>
        <p:nvSpPr>
          <p:cNvPr id="4" name="Foliennummernplatzhalt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5AE4550E-C802-1E47-B702-C0DBCDEA0C92}" type="slidenum">
              <a:rPr kumimoji="0" lang="de-DE" sz="1200" b="0" i="0" u="none" strike="noStrike" kern="1200" cap="none" spc="0" normalizeH="0" baseline="0" noProof="0" smtClean="0">
                <a:ln>
                  <a:noFill/>
                </a:ln>
                <a:solidFill>
                  <a:srgbClr val="000000"/>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18</a:t>
            </a:fld>
            <a:endParaRPr kumimoji="0" lang="de-DE" sz="1200" b="0" i="0" u="none" strike="noStrike" kern="1200" cap="none" spc="0" normalizeH="0" baseline="0" noProof="0">
              <a:ln>
                <a:noFill/>
              </a:ln>
              <a:solidFill>
                <a:srgbClr val="000000"/>
              </a:solidFill>
              <a:effectLst/>
              <a:uLnTx/>
              <a:uFillTx/>
              <a:latin typeface="Arial" charset="0"/>
              <a:ea typeface="ＭＳ Ｐゴシック" charset="-128"/>
            </a:endParaRPr>
          </a:p>
        </p:txBody>
      </p:sp>
    </p:spTree>
    <p:extLst>
      <p:ext uri="{BB962C8B-B14F-4D97-AF65-F5344CB8AC3E}">
        <p14:creationId xmlns:p14="http://schemas.microsoft.com/office/powerpoint/2010/main" val="3135291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Vorher einrichten!</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de-DE" dirty="0"/>
          </a:p>
          <a:p>
            <a:endParaRPr lang="de-DE" dirty="0"/>
          </a:p>
        </p:txBody>
      </p:sp>
      <p:sp>
        <p:nvSpPr>
          <p:cNvPr id="4" name="Foliennummernplatzhalter 3"/>
          <p:cNvSpPr>
            <a:spLocks noGrp="1"/>
          </p:cNvSpPr>
          <p:nvPr>
            <p:ph type="sldNum" sz="quarter" idx="5"/>
          </p:nvPr>
        </p:nvSpPr>
        <p:spPr/>
        <p:txBody>
          <a:bodyPr/>
          <a:lstStyle/>
          <a:p>
            <a:fld id="{5AE4550E-C802-1E47-B702-C0DBCDEA0C92}" type="slidenum">
              <a:rPr lang="de-DE" smtClean="0"/>
              <a:pPr/>
              <a:t>19</a:t>
            </a:fld>
            <a:endParaRPr lang="de-DE"/>
          </a:p>
        </p:txBody>
      </p:sp>
    </p:spTree>
    <p:extLst>
      <p:ext uri="{BB962C8B-B14F-4D97-AF65-F5344CB8AC3E}">
        <p14:creationId xmlns:p14="http://schemas.microsoft.com/office/powerpoint/2010/main" val="34381862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Bevor nun in die Diskussion gegangen wird, sollte man kurz das Geschehene an der Theorie erläutern. Was genau steckt hinter dem Verfahren?</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de-DE" dirty="0"/>
          </a:p>
        </p:txBody>
      </p:sp>
      <p:sp>
        <p:nvSpPr>
          <p:cNvPr id="4" name="Foliennummernplatzhalter 3"/>
          <p:cNvSpPr>
            <a:spLocks noGrp="1"/>
          </p:cNvSpPr>
          <p:nvPr>
            <p:ph type="sldNum" sz="quarter" idx="5"/>
          </p:nvPr>
        </p:nvSpPr>
        <p:spPr/>
        <p:txBody>
          <a:bodyPr/>
          <a:lstStyle/>
          <a:p>
            <a:fld id="{5AE4550E-C802-1E47-B702-C0DBCDEA0C92}" type="slidenum">
              <a:rPr lang="de-DE" smtClean="0"/>
              <a:pPr/>
              <a:t>20</a:t>
            </a:fld>
            <a:endParaRPr lang="de-DE"/>
          </a:p>
        </p:txBody>
      </p:sp>
    </p:spTree>
    <p:extLst>
      <p:ext uri="{BB962C8B-B14F-4D97-AF65-F5344CB8AC3E}">
        <p14:creationId xmlns:p14="http://schemas.microsoft.com/office/powerpoint/2010/main" val="22909043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Nach der Erklärung der Peer </a:t>
            </a:r>
            <a:r>
              <a:rPr lang="de-DE" dirty="0" err="1"/>
              <a:t>Instruction</a:t>
            </a:r>
            <a:r>
              <a:rPr lang="de-DE" dirty="0"/>
              <a:t> soll nun der Gehalt der Aufgabe gemeinsam diskutiert werden. Durch das eigene Erleben kann dies besser kommuniziert werden. </a:t>
            </a:r>
          </a:p>
        </p:txBody>
      </p:sp>
      <p:sp>
        <p:nvSpPr>
          <p:cNvPr id="4" name="Foliennummernplatzhalt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5AE4550E-C802-1E47-B702-C0DBCDEA0C92}" type="slidenum">
              <a:rPr kumimoji="0" lang="de-DE" sz="1200" b="0" i="0" u="none" strike="noStrike" kern="1200" cap="none" spc="0" normalizeH="0" baseline="0" noProof="0" smtClean="0">
                <a:ln>
                  <a:noFill/>
                </a:ln>
                <a:solidFill>
                  <a:srgbClr val="000000"/>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21</a:t>
            </a:fld>
            <a:endParaRPr kumimoji="0" lang="de-DE" sz="1200" b="0" i="0" u="none" strike="noStrike" kern="1200" cap="none" spc="0" normalizeH="0" baseline="0" noProof="0">
              <a:ln>
                <a:noFill/>
              </a:ln>
              <a:solidFill>
                <a:srgbClr val="000000"/>
              </a:solidFill>
              <a:effectLst/>
              <a:uLnTx/>
              <a:uFillTx/>
              <a:latin typeface="Arial" charset="0"/>
              <a:ea typeface="ＭＳ Ｐゴシック" charset="-128"/>
            </a:endParaRPr>
          </a:p>
        </p:txBody>
      </p:sp>
    </p:spTree>
    <p:extLst>
      <p:ext uri="{BB962C8B-B14F-4D97-AF65-F5344CB8AC3E}">
        <p14:creationId xmlns:p14="http://schemas.microsoft.com/office/powerpoint/2010/main" val="11521700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AF12454-57A3-5346-8AD1-8A7E704F94A5}" type="slidenum">
              <a:rPr kumimoji="0" lang="de-DE" sz="1200" b="0" i="0" u="none" strike="noStrike" kern="1200" cap="none" spc="0" normalizeH="0" baseline="0" noProof="0" smtClean="0">
                <a:ln>
                  <a:noFill/>
                </a:ln>
                <a:solidFill>
                  <a:srgbClr val="000000"/>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4</a:t>
            </a:fld>
            <a:endParaRPr kumimoji="0" lang="de-DE" sz="1200" b="0" i="0" u="none" strike="noStrike" kern="1200" cap="none" spc="0" normalizeH="0" baseline="0" noProof="0">
              <a:ln>
                <a:noFill/>
              </a:ln>
              <a:solidFill>
                <a:srgbClr val="000000"/>
              </a:solidFill>
              <a:effectLst/>
              <a:uLnTx/>
              <a:uFillTx/>
              <a:latin typeface="Arial" charset="0"/>
              <a:ea typeface="ＭＳ Ｐゴシック" charset="-128"/>
            </a:endParaRPr>
          </a:p>
        </p:txBody>
      </p:sp>
    </p:spTree>
    <p:extLst>
      <p:ext uri="{BB962C8B-B14F-4D97-AF65-F5344CB8AC3E}">
        <p14:creationId xmlns:p14="http://schemas.microsoft.com/office/powerpoint/2010/main" val="14627860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Abschließend kann neben der Aufgabe selbst auch das Vorgehen der Peer </a:t>
            </a:r>
            <a:r>
              <a:rPr lang="de-DE" dirty="0" err="1"/>
              <a:t>Instruction</a:t>
            </a:r>
            <a:r>
              <a:rPr lang="de-DE" dirty="0"/>
              <a:t> genauer analysiert werden. </a:t>
            </a:r>
          </a:p>
          <a:p>
            <a:r>
              <a:rPr lang="de-DE" dirty="0"/>
              <a:t>Z. B. Anonymität ?, Wissen wirklich geklärt?, ... </a:t>
            </a:r>
          </a:p>
        </p:txBody>
      </p:sp>
      <p:sp>
        <p:nvSpPr>
          <p:cNvPr id="4" name="Foliennummernplatzhalter 3"/>
          <p:cNvSpPr>
            <a:spLocks noGrp="1"/>
          </p:cNvSpPr>
          <p:nvPr>
            <p:ph type="sldNum" sz="quarter" idx="5"/>
          </p:nvPr>
        </p:nvSpPr>
        <p:spPr/>
        <p:txBody>
          <a:bodyPr/>
          <a:lstStyle/>
          <a:p>
            <a:fld id="{5AE4550E-C802-1E47-B702-C0DBCDEA0C92}" type="slidenum">
              <a:rPr lang="de-DE" smtClean="0"/>
              <a:pPr/>
              <a:t>22</a:t>
            </a:fld>
            <a:endParaRPr lang="de-DE"/>
          </a:p>
        </p:txBody>
      </p:sp>
    </p:spTree>
    <p:extLst>
      <p:ext uri="{BB962C8B-B14F-4D97-AF65-F5344CB8AC3E}">
        <p14:creationId xmlns:p14="http://schemas.microsoft.com/office/powerpoint/2010/main" val="17537490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Bisher wurde nur verdeutlicht, welche Jobs in diesem Baustein fokussiert werden. </a:t>
            </a:r>
          </a:p>
          <a:p>
            <a:r>
              <a:rPr lang="de-DE" dirty="0"/>
              <a:t>Nach der Einführung der Landkarte können nun die verschiedenen dazugewonnenen Erkenntnisse strukturiert gesammelt werden. Dabei werden zum einen die didaktischen Werkzeuge und zum anderen die Orientierungen ergänzt.</a:t>
            </a:r>
          </a:p>
        </p:txBody>
      </p:sp>
      <p:sp>
        <p:nvSpPr>
          <p:cNvPr id="4" name="Foliennummernplatzhalter 3"/>
          <p:cNvSpPr>
            <a:spLocks noGrp="1"/>
          </p:cNvSpPr>
          <p:nvPr>
            <p:ph type="sldNum" sz="quarter" idx="5"/>
          </p:nvPr>
        </p:nvSpPr>
        <p:spPr/>
        <p:txBody>
          <a:bodyPr/>
          <a:lstStyle/>
          <a:p>
            <a:fld id="{FAF12454-57A3-5346-8AD1-8A7E704F94A5}" type="slidenum">
              <a:rPr lang="de-DE" smtClean="0"/>
              <a:pPr/>
              <a:t>23</a:t>
            </a:fld>
            <a:endParaRPr lang="de-DE"/>
          </a:p>
        </p:txBody>
      </p:sp>
    </p:spTree>
    <p:extLst>
      <p:ext uri="{BB962C8B-B14F-4D97-AF65-F5344CB8AC3E}">
        <p14:creationId xmlns:p14="http://schemas.microsoft.com/office/powerpoint/2010/main" val="18991500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AF12454-57A3-5346-8AD1-8A7E704F94A5}" type="slidenum">
              <a:rPr kumimoji="0" lang="de-DE" sz="1200" b="0" i="0" u="none" strike="noStrike" kern="1200" cap="none" spc="0" normalizeH="0" baseline="0" noProof="0" smtClean="0">
                <a:ln>
                  <a:noFill/>
                </a:ln>
                <a:solidFill>
                  <a:srgbClr val="000000"/>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24</a:t>
            </a:fld>
            <a:endParaRPr kumimoji="0" lang="de-DE" sz="1200" b="0" i="0" u="none" strike="noStrike" kern="1200" cap="none" spc="0" normalizeH="0" baseline="0" noProof="0">
              <a:ln>
                <a:noFill/>
              </a:ln>
              <a:solidFill>
                <a:srgbClr val="000000"/>
              </a:solidFill>
              <a:effectLst/>
              <a:uLnTx/>
              <a:uFillTx/>
              <a:latin typeface="Arial" charset="0"/>
              <a:ea typeface="ＭＳ Ｐゴシック" charset="-128"/>
            </a:endParaRPr>
          </a:p>
        </p:txBody>
      </p:sp>
    </p:spTree>
    <p:extLst>
      <p:ext uri="{BB962C8B-B14F-4D97-AF65-F5344CB8AC3E}">
        <p14:creationId xmlns:p14="http://schemas.microsoft.com/office/powerpoint/2010/main" val="34979063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Daniel</a:t>
            </a:r>
          </a:p>
        </p:txBody>
      </p:sp>
      <p:sp>
        <p:nvSpPr>
          <p:cNvPr id="4" name="Foliennummernplatzhalter 3"/>
          <p:cNvSpPr>
            <a:spLocks noGrp="1"/>
          </p:cNvSpPr>
          <p:nvPr>
            <p:ph type="sldNum" sz="quarter" idx="10"/>
          </p:nvPr>
        </p:nvSpPr>
        <p:spPr/>
        <p:txBody>
          <a:bodyPr/>
          <a:lstStyle/>
          <a:p>
            <a:fld id="{FAF12454-57A3-5346-8AD1-8A7E704F94A5}" type="slidenum">
              <a:rPr lang="de-DE" smtClean="0"/>
              <a:pPr/>
              <a:t>25</a:t>
            </a:fld>
            <a:endParaRPr lang="de-DE"/>
          </a:p>
        </p:txBody>
      </p:sp>
    </p:spTree>
    <p:extLst>
      <p:ext uri="{BB962C8B-B14F-4D97-AF65-F5344CB8AC3E}">
        <p14:creationId xmlns:p14="http://schemas.microsoft.com/office/powerpoint/2010/main" val="15858335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Bevor es mit der Bedeutung von Formative Assessment mit ARS weitergeht, sollte je nach Bedarf kurz erklärt werden, was ein ARS genau ist. Evtl. sind auch bereits einige Aspekte in der vorherigen Diskussion aufgekommen, so dass diese Folien nochmal als Zusammenfassung dient. </a:t>
            </a:r>
          </a:p>
          <a:p>
            <a:endParaRPr lang="de-DE" dirty="0"/>
          </a:p>
          <a:p>
            <a:r>
              <a:rPr lang="de-DE" dirty="0"/>
              <a:t>Vorteil: </a:t>
            </a:r>
            <a:r>
              <a:rPr lang="de-DE" dirty="0" err="1"/>
              <a:t>Plickers</a:t>
            </a:r>
            <a:r>
              <a:rPr lang="de-DE" dirty="0"/>
              <a:t> geht auch ohne Smartphone der Lernenden, indem diese ausgedruckte Kärtchen hochhalten mit A, B, C oder D, die sogar mit Nummern zugeordnet werden könnten. </a:t>
            </a:r>
          </a:p>
        </p:txBody>
      </p:sp>
      <p:sp>
        <p:nvSpPr>
          <p:cNvPr id="4" name="Foliennummernplatzhalter 3"/>
          <p:cNvSpPr>
            <a:spLocks noGrp="1"/>
          </p:cNvSpPr>
          <p:nvPr>
            <p:ph type="sldNum" sz="quarter" idx="5"/>
          </p:nvPr>
        </p:nvSpPr>
        <p:spPr/>
        <p:txBody>
          <a:bodyPr/>
          <a:lstStyle/>
          <a:p>
            <a:fld id="{5AE4550E-C802-1E47-B702-C0DBCDEA0C92}" type="slidenum">
              <a:rPr lang="de-DE" smtClean="0"/>
              <a:pPr/>
              <a:t>26</a:t>
            </a:fld>
            <a:endParaRPr lang="de-DE"/>
          </a:p>
        </p:txBody>
      </p:sp>
    </p:spTree>
    <p:extLst>
      <p:ext uri="{BB962C8B-B14F-4D97-AF65-F5344CB8AC3E}">
        <p14:creationId xmlns:p14="http://schemas.microsoft.com/office/powerpoint/2010/main" val="4684181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Marius</a:t>
            </a:r>
          </a:p>
        </p:txBody>
      </p:sp>
      <p:sp>
        <p:nvSpPr>
          <p:cNvPr id="4" name="Foliennummernplatzhalter 3"/>
          <p:cNvSpPr>
            <a:spLocks noGrp="1"/>
          </p:cNvSpPr>
          <p:nvPr>
            <p:ph type="sldNum" sz="quarter" idx="5"/>
          </p:nvPr>
        </p:nvSpPr>
        <p:spPr/>
        <p:txBody>
          <a:bodyPr/>
          <a:lstStyle/>
          <a:p>
            <a:fld id="{5AE4550E-C802-1E47-B702-C0DBCDEA0C92}" type="slidenum">
              <a:rPr lang="de-DE" smtClean="0"/>
              <a:pPr/>
              <a:t>27</a:t>
            </a:fld>
            <a:endParaRPr lang="de-DE"/>
          </a:p>
        </p:txBody>
      </p:sp>
    </p:spTree>
    <p:extLst>
      <p:ext uri="{BB962C8B-B14F-4D97-AF65-F5344CB8AC3E}">
        <p14:creationId xmlns:p14="http://schemas.microsoft.com/office/powerpoint/2010/main" val="23919049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Neben MC kann man auch andere Frageformate einblenden. </a:t>
            </a:r>
          </a:p>
        </p:txBody>
      </p:sp>
      <p:sp>
        <p:nvSpPr>
          <p:cNvPr id="4" name="Foliennummernplatzhalter 3"/>
          <p:cNvSpPr>
            <a:spLocks noGrp="1"/>
          </p:cNvSpPr>
          <p:nvPr>
            <p:ph type="sldNum" sz="quarter" idx="5"/>
          </p:nvPr>
        </p:nvSpPr>
        <p:spPr/>
        <p:txBody>
          <a:bodyPr/>
          <a:lstStyle/>
          <a:p>
            <a:fld id="{FAF12454-57A3-5346-8AD1-8A7E704F94A5}" type="slidenum">
              <a:rPr lang="de-DE" smtClean="0"/>
              <a:pPr/>
              <a:t>28</a:t>
            </a:fld>
            <a:endParaRPr lang="de-DE"/>
          </a:p>
        </p:txBody>
      </p:sp>
    </p:spTree>
    <p:extLst>
      <p:ext uri="{BB962C8B-B14F-4D97-AF65-F5344CB8AC3E}">
        <p14:creationId xmlns:p14="http://schemas.microsoft.com/office/powerpoint/2010/main" val="19121258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AF12454-57A3-5346-8AD1-8A7E704F94A5}" type="slidenum">
              <a:rPr kumimoji="0" lang="de-DE" sz="1200" b="0" i="0" u="none" strike="noStrike" kern="1200" cap="none" spc="0" normalizeH="0" baseline="0" noProof="0" smtClean="0">
                <a:ln>
                  <a:noFill/>
                </a:ln>
                <a:solidFill>
                  <a:srgbClr val="000000"/>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29</a:t>
            </a:fld>
            <a:endParaRPr kumimoji="0" lang="de-DE" sz="1200" b="0" i="0" u="none" strike="noStrike" kern="1200" cap="none" spc="0" normalizeH="0" baseline="0" noProof="0">
              <a:ln>
                <a:noFill/>
              </a:ln>
              <a:solidFill>
                <a:srgbClr val="000000"/>
              </a:solidFill>
              <a:effectLst/>
              <a:uLnTx/>
              <a:uFillTx/>
              <a:latin typeface="Arial" charset="0"/>
              <a:ea typeface="ＭＳ Ｐゴシック" charset="-128"/>
            </a:endParaRPr>
          </a:p>
        </p:txBody>
      </p:sp>
    </p:spTree>
    <p:extLst>
      <p:ext uri="{BB962C8B-B14F-4D97-AF65-F5344CB8AC3E}">
        <p14:creationId xmlns:p14="http://schemas.microsoft.com/office/powerpoint/2010/main" val="89580634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Daniel</a:t>
            </a:r>
          </a:p>
        </p:txBody>
      </p:sp>
      <p:sp>
        <p:nvSpPr>
          <p:cNvPr id="4" name="Foliennummernplatzhalt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AF12454-57A3-5346-8AD1-8A7E704F94A5}" type="slidenum">
              <a:rPr kumimoji="0" lang="de-DE" sz="1200" b="0" i="0" u="none" strike="noStrike" kern="1200" cap="none" spc="0" normalizeH="0" baseline="0" noProof="0" smtClean="0">
                <a:ln>
                  <a:noFill/>
                </a:ln>
                <a:solidFill>
                  <a:srgbClr val="000000"/>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30</a:t>
            </a:fld>
            <a:endParaRPr kumimoji="0" lang="de-DE" sz="1200" b="0" i="0" u="none" strike="noStrike" kern="1200" cap="none" spc="0" normalizeH="0" baseline="0" noProof="0">
              <a:ln>
                <a:noFill/>
              </a:ln>
              <a:solidFill>
                <a:srgbClr val="000000"/>
              </a:solidFill>
              <a:effectLst/>
              <a:uLnTx/>
              <a:uFillTx/>
              <a:latin typeface="Arial" charset="0"/>
              <a:ea typeface="ＭＳ Ｐゴシック" charset="-128"/>
            </a:endParaRPr>
          </a:p>
        </p:txBody>
      </p:sp>
    </p:spTree>
    <p:extLst>
      <p:ext uri="{BB962C8B-B14F-4D97-AF65-F5344CB8AC3E}">
        <p14:creationId xmlns:p14="http://schemas.microsoft.com/office/powerpoint/2010/main" val="37673880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Nun erfolgt ein kleiner Input zum Formative Assessment. Dazu soll erst eine Begriffsklärung erfolgen, bevor die Landkarte weiter gefüllt wird. </a:t>
            </a:r>
          </a:p>
        </p:txBody>
      </p:sp>
      <p:sp>
        <p:nvSpPr>
          <p:cNvPr id="4" name="Foliennummernplatzhalter 3"/>
          <p:cNvSpPr>
            <a:spLocks noGrp="1"/>
          </p:cNvSpPr>
          <p:nvPr>
            <p:ph type="sldNum" sz="quarter" idx="5"/>
          </p:nvPr>
        </p:nvSpPr>
        <p:spPr/>
        <p:txBody>
          <a:bodyPr/>
          <a:lstStyle/>
          <a:p>
            <a:fld id="{FAF12454-57A3-5346-8AD1-8A7E704F94A5}" type="slidenum">
              <a:rPr lang="de-DE" smtClean="0"/>
              <a:pPr/>
              <a:t>31</a:t>
            </a:fld>
            <a:endParaRPr lang="de-DE"/>
          </a:p>
        </p:txBody>
      </p:sp>
    </p:spTree>
    <p:extLst>
      <p:ext uri="{BB962C8B-B14F-4D97-AF65-F5344CB8AC3E}">
        <p14:creationId xmlns:p14="http://schemas.microsoft.com/office/powerpoint/2010/main" val="36581653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 gesamten Bausteine sollten vorab gezeigt werden und darauf verwiesen werden, welcher Baustein adressiert wird. </a:t>
            </a:r>
          </a:p>
        </p:txBody>
      </p:sp>
      <p:sp>
        <p:nvSpPr>
          <p:cNvPr id="4" name="Foliennummernplatzhalter 3"/>
          <p:cNvSpPr>
            <a:spLocks noGrp="1"/>
          </p:cNvSpPr>
          <p:nvPr>
            <p:ph type="sldNum" sz="quarter" idx="10"/>
          </p:nvPr>
        </p:nvSpPr>
        <p:spPr/>
        <p:txBody>
          <a:bodyPr/>
          <a:lstStyle/>
          <a:p>
            <a:fld id="{FAF12454-57A3-5346-8AD1-8A7E704F94A5}" type="slidenum">
              <a:rPr lang="de-DE" smtClean="0"/>
              <a:pPr/>
              <a:t>5</a:t>
            </a:fld>
            <a:endParaRPr lang="de-DE"/>
          </a:p>
        </p:txBody>
      </p:sp>
    </p:spTree>
    <p:extLst>
      <p:ext uri="{BB962C8B-B14F-4D97-AF65-F5344CB8AC3E}">
        <p14:creationId xmlns:p14="http://schemas.microsoft.com/office/powerpoint/2010/main" val="407949115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Neben der Begriffsklärung soll auch ein Blick auf die Forschung gegeben werden. V. a. den Effekt von Formative Assessment sollte man hervorheben. </a:t>
            </a:r>
          </a:p>
          <a:p>
            <a:r>
              <a:rPr lang="de-DE" dirty="0"/>
              <a:t>Dabei spielt beim Selbst-Assessment auch noch der Blick des Prozesses im Vordergrund (siehe </a:t>
            </a:r>
            <a:r>
              <a:rPr lang="de-DE" dirty="0" err="1"/>
              <a:t>Ruchniewicz</a:t>
            </a:r>
            <a:r>
              <a:rPr lang="de-DE" dirty="0"/>
              <a:t>). </a:t>
            </a:r>
          </a:p>
        </p:txBody>
      </p:sp>
      <p:sp>
        <p:nvSpPr>
          <p:cNvPr id="4" name="Foliennummernplatzhalter 3"/>
          <p:cNvSpPr>
            <a:spLocks noGrp="1"/>
          </p:cNvSpPr>
          <p:nvPr>
            <p:ph type="sldNum" sz="quarter" idx="5"/>
          </p:nvPr>
        </p:nvSpPr>
        <p:spPr/>
        <p:txBody>
          <a:bodyPr/>
          <a:lstStyle/>
          <a:p>
            <a:fld id="{FAF12454-57A3-5346-8AD1-8A7E704F94A5}" type="slidenum">
              <a:rPr lang="de-DE" smtClean="0"/>
              <a:pPr/>
              <a:t>32</a:t>
            </a:fld>
            <a:endParaRPr lang="de-DE"/>
          </a:p>
        </p:txBody>
      </p:sp>
    </p:spTree>
    <p:extLst>
      <p:ext uri="{BB962C8B-B14F-4D97-AF65-F5344CB8AC3E}">
        <p14:creationId xmlns:p14="http://schemas.microsoft.com/office/powerpoint/2010/main" val="173986832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 Jobs vom Formative Assessment werden genauer beleuchtet und geklärt, worum es genau geht, wenn man Diagnose und Förderung angemessen umsetzen möchte. </a:t>
            </a:r>
          </a:p>
        </p:txBody>
      </p:sp>
      <p:sp>
        <p:nvSpPr>
          <p:cNvPr id="4" name="Foliennummernplatzhalter 3"/>
          <p:cNvSpPr>
            <a:spLocks noGrp="1"/>
          </p:cNvSpPr>
          <p:nvPr>
            <p:ph type="sldNum" sz="quarter" idx="5"/>
          </p:nvPr>
        </p:nvSpPr>
        <p:spPr/>
        <p:txBody>
          <a:bodyPr/>
          <a:lstStyle/>
          <a:p>
            <a:fld id="{FAF12454-57A3-5346-8AD1-8A7E704F94A5}" type="slidenum">
              <a:rPr lang="de-DE" smtClean="0"/>
              <a:pPr/>
              <a:t>33</a:t>
            </a:fld>
            <a:endParaRPr lang="de-DE"/>
          </a:p>
        </p:txBody>
      </p:sp>
    </p:spTree>
    <p:extLst>
      <p:ext uri="{BB962C8B-B14F-4D97-AF65-F5344CB8AC3E}">
        <p14:creationId xmlns:p14="http://schemas.microsoft.com/office/powerpoint/2010/main" val="184048157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Es werden zum einen die didaktischen Werkzeuge und die Orientierungen ergänzt. Die Jobs werden anhand des Formative Assessments anders beschrieben und es kommen auch die Denk- und Wahrnehmungskategorien hinzu. </a:t>
            </a:r>
          </a:p>
          <a:p>
            <a:r>
              <a:rPr lang="de-DE" dirty="0"/>
              <a:t>Auch wenn nur zwei Jobs im Baustein fokussiert werden, bedeutet das nicht, dass auch andere Jobs relevant sind</a:t>
            </a:r>
          </a:p>
          <a:p>
            <a:pPr algn="l"/>
            <a:endParaRPr lang="de-DE" dirty="0"/>
          </a:p>
          <a:p>
            <a:pPr algn="l"/>
            <a:r>
              <a:rPr lang="de-DE" b="1" u="sng" dirty="0"/>
              <a:t>Weitere Bestandteile der Denk- und Wahrnehmungskategorien: </a:t>
            </a:r>
          </a:p>
          <a:p>
            <a:pPr algn="l"/>
            <a:endParaRPr lang="de-DE" dirty="0"/>
          </a:p>
          <a:p>
            <a:pPr marL="9525" indent="-9525" algn="l">
              <a:spcBef>
                <a:spcPts val="600"/>
              </a:spcBef>
            </a:pPr>
            <a:r>
              <a:rPr lang="de-DE" sz="1200" dirty="0">
                <a:solidFill>
                  <a:schemeClr val="tx1">
                    <a:lumMod val="85000"/>
                    <a:lumOff val="15000"/>
                  </a:schemeClr>
                </a:solidFill>
                <a:latin typeface="Calibri" panose="020F0502020204030204" pitchFamily="34" charset="0"/>
              </a:rPr>
              <a:t>Äußerungen von Lernenden</a:t>
            </a:r>
          </a:p>
          <a:p>
            <a:pPr marL="9525" indent="-9525" algn="l">
              <a:spcBef>
                <a:spcPts val="600"/>
              </a:spcBef>
            </a:pPr>
            <a:r>
              <a:rPr lang="de-DE" sz="1200" dirty="0">
                <a:solidFill>
                  <a:schemeClr val="tx1">
                    <a:lumMod val="85000"/>
                    <a:lumOff val="15000"/>
                  </a:schemeClr>
                </a:solidFill>
                <a:latin typeface="Calibri" panose="020F0502020204030204" pitchFamily="34" charset="0"/>
              </a:rPr>
              <a:t>Kompetenzerleben</a:t>
            </a:r>
          </a:p>
          <a:p>
            <a:pPr marL="9525" indent="-9525" algn="l">
              <a:spcBef>
                <a:spcPts val="600"/>
              </a:spcBef>
            </a:pPr>
            <a:r>
              <a:rPr lang="de-DE" sz="1200" dirty="0">
                <a:solidFill>
                  <a:schemeClr val="tx1">
                    <a:lumMod val="85000"/>
                    <a:lumOff val="15000"/>
                  </a:schemeClr>
                </a:solidFill>
                <a:latin typeface="Calibri" panose="020F0502020204030204" pitchFamily="34" charset="0"/>
              </a:rPr>
              <a:t>AHA-Effekte  </a:t>
            </a:r>
          </a:p>
          <a:p>
            <a:pPr algn="l"/>
            <a:endParaRPr lang="de-DE" dirty="0"/>
          </a:p>
          <a:p>
            <a:pPr marL="9525" indent="-9525" algn="l">
              <a:spcBef>
                <a:spcPts val="600"/>
              </a:spcBef>
            </a:pPr>
            <a:r>
              <a:rPr lang="de-DE" sz="1200" b="1" dirty="0">
                <a:solidFill>
                  <a:schemeClr val="tx1">
                    <a:lumMod val="85000"/>
                    <a:lumOff val="15000"/>
                  </a:schemeClr>
                </a:solidFill>
                <a:latin typeface="Calibri" panose="020F0502020204030204" pitchFamily="34" charset="0"/>
              </a:rPr>
              <a:t>Medieneinsatz:</a:t>
            </a:r>
          </a:p>
          <a:p>
            <a:pPr marL="9525" indent="-9525" algn="l">
              <a:spcBef>
                <a:spcPts val="600"/>
              </a:spcBef>
            </a:pPr>
            <a:r>
              <a:rPr lang="de-DE" sz="1200" dirty="0">
                <a:solidFill>
                  <a:schemeClr val="tx1">
                    <a:lumMod val="85000"/>
                    <a:lumOff val="15000"/>
                  </a:schemeClr>
                </a:solidFill>
                <a:latin typeface="Calibri" panose="020F0502020204030204" pitchFamily="34" charset="0"/>
              </a:rPr>
              <a:t>ARS: Hier nur zum Austausch/ Kommunikation </a:t>
            </a:r>
          </a:p>
          <a:p>
            <a:pPr marL="9525" indent="-9525" algn="l">
              <a:spcBef>
                <a:spcPts val="600"/>
              </a:spcBef>
            </a:pPr>
            <a:r>
              <a:rPr lang="de-DE" sz="1200" dirty="0">
                <a:solidFill>
                  <a:schemeClr val="tx1">
                    <a:lumMod val="85000"/>
                    <a:lumOff val="15000"/>
                  </a:schemeClr>
                </a:solidFill>
                <a:latin typeface="Calibri" panose="020F0502020204030204" pitchFamily="34" charset="0"/>
              </a:rPr>
              <a:t>Funktionenplotter: zum Vertiefen der Darstellungsvernetzung</a:t>
            </a:r>
          </a:p>
          <a:p>
            <a:pPr marL="9525" indent="-9525" algn="l">
              <a:spcBef>
                <a:spcPts val="600"/>
              </a:spcBef>
            </a:pPr>
            <a:endParaRPr lang="de-DE" sz="1200" dirty="0">
              <a:solidFill>
                <a:schemeClr val="tx1">
                  <a:lumMod val="85000"/>
                  <a:lumOff val="15000"/>
                </a:schemeClr>
              </a:solidFill>
              <a:latin typeface="Calibri" panose="020F0502020204030204" pitchFamily="34" charset="0"/>
            </a:endParaRPr>
          </a:p>
          <a:p>
            <a:pPr marL="9525" indent="-9525" algn="l">
              <a:spcBef>
                <a:spcPts val="600"/>
              </a:spcBef>
            </a:pPr>
            <a:r>
              <a:rPr lang="de-DE" sz="1200" dirty="0">
                <a:solidFill>
                  <a:schemeClr val="tx1">
                    <a:lumMod val="85000"/>
                    <a:lumOff val="15000"/>
                  </a:schemeClr>
                </a:solidFill>
                <a:latin typeface="Calibri" panose="020F0502020204030204" pitchFamily="34" charset="0"/>
              </a:rPr>
              <a:t>Für das jeweilige Thema </a:t>
            </a:r>
            <a:r>
              <a:rPr lang="de-DE" sz="1200" b="1" dirty="0">
                <a:solidFill>
                  <a:schemeClr val="tx1">
                    <a:lumMod val="85000"/>
                    <a:lumOff val="15000"/>
                  </a:schemeClr>
                </a:solidFill>
                <a:latin typeface="Calibri" panose="020F0502020204030204" pitchFamily="34" charset="0"/>
              </a:rPr>
              <a:t>Grundvorstellungen &amp; </a:t>
            </a:r>
            <a:br>
              <a:rPr lang="de-DE" sz="1200" b="1" dirty="0">
                <a:solidFill>
                  <a:schemeClr val="tx1">
                    <a:lumMod val="85000"/>
                    <a:lumOff val="15000"/>
                  </a:schemeClr>
                </a:solidFill>
                <a:latin typeface="Calibri" panose="020F0502020204030204" pitchFamily="34" charset="0"/>
              </a:rPr>
            </a:br>
            <a:r>
              <a:rPr lang="de-DE" sz="1200" b="1" dirty="0">
                <a:solidFill>
                  <a:schemeClr val="tx1">
                    <a:lumMod val="85000"/>
                    <a:lumOff val="15000"/>
                  </a:schemeClr>
                </a:solidFill>
                <a:latin typeface="Calibri" panose="020F0502020204030204" pitchFamily="34" charset="0"/>
              </a:rPr>
              <a:t>Darstellungen:</a:t>
            </a:r>
          </a:p>
          <a:p>
            <a:pPr marL="9525" indent="-9525" algn="l">
              <a:spcBef>
                <a:spcPts val="600"/>
              </a:spcBef>
            </a:pPr>
            <a:r>
              <a:rPr lang="de-DE" sz="1200" b="1" dirty="0">
                <a:solidFill>
                  <a:schemeClr val="tx1">
                    <a:lumMod val="85000"/>
                    <a:lumOff val="15000"/>
                  </a:schemeClr>
                </a:solidFill>
                <a:latin typeface="Calibri" panose="020F0502020204030204" pitchFamily="34" charset="0"/>
              </a:rPr>
              <a:t>Hier z. B. Funktion als </a:t>
            </a:r>
            <a:br>
              <a:rPr lang="de-DE" sz="1200" b="1" dirty="0">
                <a:solidFill>
                  <a:schemeClr val="tx1">
                    <a:lumMod val="85000"/>
                    <a:lumOff val="15000"/>
                  </a:schemeClr>
                </a:solidFill>
                <a:latin typeface="Calibri" panose="020F0502020204030204" pitchFamily="34" charset="0"/>
              </a:rPr>
            </a:br>
            <a:r>
              <a:rPr lang="de-DE" sz="1200" b="1" dirty="0">
                <a:solidFill>
                  <a:schemeClr val="tx1">
                    <a:lumMod val="85000"/>
                    <a:lumOff val="15000"/>
                  </a:schemeClr>
                </a:solidFill>
                <a:latin typeface="Calibri" panose="020F0502020204030204" pitchFamily="34" charset="0"/>
              </a:rPr>
              <a:t>Zuordnung &amp; </a:t>
            </a:r>
            <a:r>
              <a:rPr lang="de-DE" sz="1200" b="1" dirty="0" err="1">
                <a:solidFill>
                  <a:schemeClr val="tx1">
                    <a:lumMod val="85000"/>
                    <a:lumOff val="15000"/>
                  </a:schemeClr>
                </a:solidFill>
                <a:latin typeface="Calibri" panose="020F0502020204030204" pitchFamily="34" charset="0"/>
              </a:rPr>
              <a:t>Kovariation</a:t>
            </a:r>
            <a:endParaRPr lang="de-DE" sz="1200" b="1" dirty="0">
              <a:solidFill>
                <a:schemeClr val="tx1">
                  <a:lumMod val="85000"/>
                  <a:lumOff val="15000"/>
                </a:schemeClr>
              </a:solidFill>
              <a:latin typeface="Calibri" panose="020F0502020204030204" pitchFamily="34" charset="0"/>
            </a:endParaRPr>
          </a:p>
          <a:p>
            <a:pPr marL="9525" indent="-9525" algn="l">
              <a:spcBef>
                <a:spcPts val="600"/>
              </a:spcBef>
            </a:pPr>
            <a:endParaRPr lang="de-DE" sz="1200" dirty="0">
              <a:solidFill>
                <a:schemeClr val="tx1">
                  <a:lumMod val="85000"/>
                  <a:lumOff val="15000"/>
                </a:schemeClr>
              </a:solidFill>
              <a:latin typeface="Calibri" panose="020F0502020204030204" pitchFamily="34" charset="0"/>
            </a:endParaRPr>
          </a:p>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34</a:t>
            </a:fld>
            <a:endParaRPr lang="de-DE"/>
          </a:p>
        </p:txBody>
      </p:sp>
    </p:spTree>
    <p:extLst>
      <p:ext uri="{BB962C8B-B14F-4D97-AF65-F5344CB8AC3E}">
        <p14:creationId xmlns:p14="http://schemas.microsoft.com/office/powerpoint/2010/main" val="374464538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Fokus auf die Bedeutung: Lernziele klären</a:t>
            </a:r>
          </a:p>
        </p:txBody>
      </p:sp>
      <p:sp>
        <p:nvSpPr>
          <p:cNvPr id="4" name="Foliennummernplatzhalter 3"/>
          <p:cNvSpPr>
            <a:spLocks noGrp="1"/>
          </p:cNvSpPr>
          <p:nvPr>
            <p:ph type="sldNum" sz="quarter" idx="5"/>
          </p:nvPr>
        </p:nvSpPr>
        <p:spPr/>
        <p:txBody>
          <a:bodyPr/>
          <a:lstStyle/>
          <a:p>
            <a:fld id="{FAF12454-57A3-5346-8AD1-8A7E704F94A5}" type="slidenum">
              <a:rPr lang="de-DE" smtClean="0"/>
              <a:pPr/>
              <a:t>35</a:t>
            </a:fld>
            <a:endParaRPr lang="de-DE"/>
          </a:p>
        </p:txBody>
      </p:sp>
    </p:spTree>
    <p:extLst>
      <p:ext uri="{BB962C8B-B14F-4D97-AF65-F5344CB8AC3E}">
        <p14:creationId xmlns:p14="http://schemas.microsoft.com/office/powerpoint/2010/main" val="38258277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Fokus auf die Bedeutung: Aufgaben zu Lernzielen auswählen oder gestalten</a:t>
            </a:r>
          </a:p>
          <a:p>
            <a:r>
              <a:rPr lang="de-DE" dirty="0"/>
              <a:t>Die drei Bereiche Kenntnisse/Fertigkeiten, Vorstellungen und prozessbezogene Kompetenzen werden beispielhaft folgend aufgezeigt. Man kann auch vorab jeweils mit den TN gemeinsam überlegen, so wird der Input interaktiver. </a:t>
            </a:r>
          </a:p>
        </p:txBody>
      </p:sp>
      <p:sp>
        <p:nvSpPr>
          <p:cNvPr id="4" name="Foliennummernplatzhalter 3"/>
          <p:cNvSpPr>
            <a:spLocks noGrp="1"/>
          </p:cNvSpPr>
          <p:nvPr>
            <p:ph type="sldNum" sz="quarter" idx="5"/>
          </p:nvPr>
        </p:nvSpPr>
        <p:spPr/>
        <p:txBody>
          <a:bodyPr/>
          <a:lstStyle/>
          <a:p>
            <a:fld id="{FAF12454-57A3-5346-8AD1-8A7E704F94A5}" type="slidenum">
              <a:rPr lang="de-DE" smtClean="0"/>
              <a:pPr/>
              <a:t>36</a:t>
            </a:fld>
            <a:endParaRPr lang="de-DE"/>
          </a:p>
        </p:txBody>
      </p:sp>
    </p:spTree>
    <p:extLst>
      <p:ext uri="{BB962C8B-B14F-4D97-AF65-F5344CB8AC3E}">
        <p14:creationId xmlns:p14="http://schemas.microsoft.com/office/powerpoint/2010/main" val="224146991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Kenntnisse und Fertigkeiten</a:t>
            </a:r>
          </a:p>
        </p:txBody>
      </p:sp>
      <p:sp>
        <p:nvSpPr>
          <p:cNvPr id="4" name="Foliennummernplatzhalter 3"/>
          <p:cNvSpPr>
            <a:spLocks noGrp="1"/>
          </p:cNvSpPr>
          <p:nvPr>
            <p:ph type="sldNum" sz="quarter" idx="5"/>
          </p:nvPr>
        </p:nvSpPr>
        <p:spPr/>
        <p:txBody>
          <a:bodyPr/>
          <a:lstStyle/>
          <a:p>
            <a:fld id="{FAF12454-57A3-5346-8AD1-8A7E704F94A5}" type="slidenum">
              <a:rPr lang="de-DE" smtClean="0"/>
              <a:pPr/>
              <a:t>37</a:t>
            </a:fld>
            <a:endParaRPr lang="de-DE"/>
          </a:p>
        </p:txBody>
      </p:sp>
    </p:spTree>
    <p:extLst>
      <p:ext uri="{BB962C8B-B14F-4D97-AF65-F5344CB8AC3E}">
        <p14:creationId xmlns:p14="http://schemas.microsoft.com/office/powerpoint/2010/main" val="329273106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Vorstellungen</a:t>
            </a:r>
          </a:p>
        </p:txBody>
      </p:sp>
      <p:sp>
        <p:nvSpPr>
          <p:cNvPr id="4" name="Foliennummernplatzhalter 3"/>
          <p:cNvSpPr>
            <a:spLocks noGrp="1"/>
          </p:cNvSpPr>
          <p:nvPr>
            <p:ph type="sldNum" sz="quarter" idx="5"/>
          </p:nvPr>
        </p:nvSpPr>
        <p:spPr/>
        <p:txBody>
          <a:bodyPr/>
          <a:lstStyle/>
          <a:p>
            <a:fld id="{FAF12454-57A3-5346-8AD1-8A7E704F94A5}" type="slidenum">
              <a:rPr lang="de-DE" smtClean="0"/>
              <a:pPr/>
              <a:t>38</a:t>
            </a:fld>
            <a:endParaRPr lang="de-DE"/>
          </a:p>
        </p:txBody>
      </p:sp>
    </p:spTree>
    <p:extLst>
      <p:ext uri="{BB962C8B-B14F-4D97-AF65-F5344CB8AC3E}">
        <p14:creationId xmlns:p14="http://schemas.microsoft.com/office/powerpoint/2010/main" val="402464486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Vorstellungen</a:t>
            </a:r>
          </a:p>
        </p:txBody>
      </p:sp>
      <p:sp>
        <p:nvSpPr>
          <p:cNvPr id="4" name="Foliennummernplatzhalter 3"/>
          <p:cNvSpPr>
            <a:spLocks noGrp="1"/>
          </p:cNvSpPr>
          <p:nvPr>
            <p:ph type="sldNum" sz="quarter" idx="5"/>
          </p:nvPr>
        </p:nvSpPr>
        <p:spPr/>
        <p:txBody>
          <a:bodyPr/>
          <a:lstStyle/>
          <a:p>
            <a:fld id="{FAF12454-57A3-5346-8AD1-8A7E704F94A5}" type="slidenum">
              <a:rPr lang="de-DE" smtClean="0"/>
              <a:pPr/>
              <a:t>39</a:t>
            </a:fld>
            <a:endParaRPr lang="de-DE"/>
          </a:p>
        </p:txBody>
      </p:sp>
    </p:spTree>
    <p:extLst>
      <p:ext uri="{BB962C8B-B14F-4D97-AF65-F5344CB8AC3E}">
        <p14:creationId xmlns:p14="http://schemas.microsoft.com/office/powerpoint/2010/main" val="207778965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Vorstellungen</a:t>
            </a:r>
          </a:p>
        </p:txBody>
      </p:sp>
      <p:sp>
        <p:nvSpPr>
          <p:cNvPr id="4" name="Foliennummernplatzhalter 3"/>
          <p:cNvSpPr>
            <a:spLocks noGrp="1"/>
          </p:cNvSpPr>
          <p:nvPr>
            <p:ph type="sldNum" sz="quarter" idx="5"/>
          </p:nvPr>
        </p:nvSpPr>
        <p:spPr/>
        <p:txBody>
          <a:bodyPr/>
          <a:lstStyle/>
          <a:p>
            <a:fld id="{FAF12454-57A3-5346-8AD1-8A7E704F94A5}" type="slidenum">
              <a:rPr lang="de-DE" smtClean="0"/>
              <a:pPr/>
              <a:t>40</a:t>
            </a:fld>
            <a:endParaRPr lang="de-DE"/>
          </a:p>
        </p:txBody>
      </p:sp>
    </p:spTree>
    <p:extLst>
      <p:ext uri="{BB962C8B-B14F-4D97-AF65-F5344CB8AC3E}">
        <p14:creationId xmlns:p14="http://schemas.microsoft.com/office/powerpoint/2010/main" val="388170378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41</a:t>
            </a:fld>
            <a:endParaRPr lang="de-DE"/>
          </a:p>
        </p:txBody>
      </p:sp>
    </p:spTree>
    <p:extLst>
      <p:ext uri="{BB962C8B-B14F-4D97-AF65-F5344CB8AC3E}">
        <p14:creationId xmlns:p14="http://schemas.microsoft.com/office/powerpoint/2010/main" val="7127970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AF12454-57A3-5346-8AD1-8A7E704F94A5}" type="slidenum">
              <a:rPr kumimoji="0" lang="de-DE" sz="1200" b="0" i="0" u="none" strike="noStrike" kern="1200" cap="none" spc="0" normalizeH="0" baseline="0" noProof="0" smtClean="0">
                <a:ln>
                  <a:noFill/>
                </a:ln>
                <a:solidFill>
                  <a:srgbClr val="000000"/>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6</a:t>
            </a:fld>
            <a:endParaRPr kumimoji="0" lang="de-DE" sz="1200" b="0" i="0" u="none" strike="noStrike" kern="1200" cap="none" spc="0" normalizeH="0" baseline="0" noProof="0">
              <a:ln>
                <a:noFill/>
              </a:ln>
              <a:solidFill>
                <a:srgbClr val="000000"/>
              </a:solidFill>
              <a:effectLst/>
              <a:uLnTx/>
              <a:uFillTx/>
              <a:latin typeface="Arial" charset="0"/>
              <a:ea typeface="ＭＳ Ｐゴシック" charset="-128"/>
            </a:endParaRPr>
          </a:p>
        </p:txBody>
      </p:sp>
    </p:spTree>
    <p:extLst>
      <p:ext uri="{BB962C8B-B14F-4D97-AF65-F5344CB8AC3E}">
        <p14:creationId xmlns:p14="http://schemas.microsoft.com/office/powerpoint/2010/main" val="221667305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Arbeitsphase: Nun kann alleine oder in Kleingruppen eine Multiple Choice Aufgabe erstellt werden, um sich neben dem Input auch selbst mit einem ARS vertraut zu machen. </a:t>
            </a:r>
          </a:p>
        </p:txBody>
      </p:sp>
      <p:sp>
        <p:nvSpPr>
          <p:cNvPr id="4" name="Foliennummernplatzhalter 3"/>
          <p:cNvSpPr>
            <a:spLocks noGrp="1"/>
          </p:cNvSpPr>
          <p:nvPr>
            <p:ph type="sldNum" sz="quarter" idx="5"/>
          </p:nvPr>
        </p:nvSpPr>
        <p:spPr/>
        <p:txBody>
          <a:bodyPr/>
          <a:lstStyle/>
          <a:p>
            <a:fld id="{FAF12454-57A3-5346-8AD1-8A7E704F94A5}" type="slidenum">
              <a:rPr lang="de-DE" smtClean="0"/>
              <a:pPr/>
              <a:t>42</a:t>
            </a:fld>
            <a:endParaRPr lang="de-DE"/>
          </a:p>
        </p:txBody>
      </p:sp>
    </p:spTree>
    <p:extLst>
      <p:ext uri="{BB962C8B-B14F-4D97-AF65-F5344CB8AC3E}">
        <p14:creationId xmlns:p14="http://schemas.microsoft.com/office/powerpoint/2010/main" val="418605610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AF12454-57A3-5346-8AD1-8A7E704F94A5}" type="slidenum">
              <a:rPr kumimoji="0" lang="de-DE" sz="1200" b="0" i="0" u="none" strike="noStrike" kern="1200" cap="none" spc="0" normalizeH="0" baseline="0" noProof="0" smtClean="0">
                <a:ln>
                  <a:noFill/>
                </a:ln>
                <a:solidFill>
                  <a:srgbClr val="000000"/>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43</a:t>
            </a:fld>
            <a:endParaRPr kumimoji="0" lang="de-DE" sz="1200" b="0" i="0" u="none" strike="noStrike" kern="1200" cap="none" spc="0" normalizeH="0" baseline="0" noProof="0">
              <a:ln>
                <a:noFill/>
              </a:ln>
              <a:solidFill>
                <a:srgbClr val="000000"/>
              </a:solidFill>
              <a:effectLst/>
              <a:uLnTx/>
              <a:uFillTx/>
              <a:latin typeface="Arial" charset="0"/>
              <a:ea typeface="ＭＳ Ｐゴシック" charset="-128"/>
            </a:endParaRPr>
          </a:p>
        </p:txBody>
      </p:sp>
    </p:spTree>
    <p:extLst>
      <p:ext uri="{BB962C8B-B14F-4D97-AF65-F5344CB8AC3E}">
        <p14:creationId xmlns:p14="http://schemas.microsoft.com/office/powerpoint/2010/main" val="63958122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AF12454-57A3-5346-8AD1-8A7E704F94A5}" type="slidenum">
              <a:rPr kumimoji="0" lang="de-DE" sz="1200" b="0" i="0" u="none" strike="noStrike" kern="1200" cap="none" spc="0" normalizeH="0" baseline="0" noProof="0" smtClean="0">
                <a:ln>
                  <a:noFill/>
                </a:ln>
                <a:solidFill>
                  <a:srgbClr val="000000"/>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44</a:t>
            </a:fld>
            <a:endParaRPr kumimoji="0" lang="de-DE" sz="1200" b="0" i="0" u="none" strike="noStrike" kern="1200" cap="none" spc="0" normalizeH="0" baseline="0" noProof="0">
              <a:ln>
                <a:noFill/>
              </a:ln>
              <a:solidFill>
                <a:srgbClr val="000000"/>
              </a:solidFill>
              <a:effectLst/>
              <a:uLnTx/>
              <a:uFillTx/>
              <a:latin typeface="Arial" charset="0"/>
              <a:ea typeface="ＭＳ Ｐゴシック" charset="-128"/>
            </a:endParaRPr>
          </a:p>
        </p:txBody>
      </p:sp>
    </p:spTree>
    <p:extLst>
      <p:ext uri="{BB962C8B-B14F-4D97-AF65-F5344CB8AC3E}">
        <p14:creationId xmlns:p14="http://schemas.microsoft.com/office/powerpoint/2010/main" val="182066778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Neben den drei relevanten Fragen, denen man zuvor begegnet ist, sollte zum Abschluss nach der eigenen Arbeitsphase nochmal gesammelt werden, wozu Formative Assessment steht und was zu beachten ist. </a:t>
            </a:r>
          </a:p>
        </p:txBody>
      </p:sp>
      <p:sp>
        <p:nvSpPr>
          <p:cNvPr id="4" name="Foliennummernplatzhalter 3"/>
          <p:cNvSpPr>
            <a:spLocks noGrp="1"/>
          </p:cNvSpPr>
          <p:nvPr>
            <p:ph type="sldNum" sz="quarter" idx="5"/>
          </p:nvPr>
        </p:nvSpPr>
        <p:spPr/>
        <p:txBody>
          <a:bodyPr/>
          <a:lstStyle/>
          <a:p>
            <a:fld id="{FAF12454-57A3-5346-8AD1-8A7E704F94A5}" type="slidenum">
              <a:rPr lang="de-DE" smtClean="0"/>
              <a:pPr/>
              <a:t>45</a:t>
            </a:fld>
            <a:endParaRPr lang="de-DE"/>
          </a:p>
        </p:txBody>
      </p:sp>
    </p:spTree>
    <p:extLst>
      <p:ext uri="{BB962C8B-B14F-4D97-AF65-F5344CB8AC3E}">
        <p14:creationId xmlns:p14="http://schemas.microsoft.com/office/powerpoint/2010/main" val="374993075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46</a:t>
            </a:fld>
            <a:endParaRPr lang="de-DE"/>
          </a:p>
        </p:txBody>
      </p:sp>
    </p:spTree>
    <p:extLst>
      <p:ext uri="{BB962C8B-B14F-4D97-AF65-F5344CB8AC3E}">
        <p14:creationId xmlns:p14="http://schemas.microsoft.com/office/powerpoint/2010/main" val="370546852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Vervollständigung der Landkarte zur Reflexion des ganzen Tages / Bausteins. </a:t>
            </a:r>
          </a:p>
        </p:txBody>
      </p:sp>
      <p:sp>
        <p:nvSpPr>
          <p:cNvPr id="4" name="Foliennummernplatzhalter 3"/>
          <p:cNvSpPr>
            <a:spLocks noGrp="1"/>
          </p:cNvSpPr>
          <p:nvPr>
            <p:ph type="sldNum" sz="quarter" idx="5"/>
          </p:nvPr>
        </p:nvSpPr>
        <p:spPr/>
        <p:txBody>
          <a:bodyPr/>
          <a:lstStyle/>
          <a:p>
            <a:fld id="{FAF12454-57A3-5346-8AD1-8A7E704F94A5}" type="slidenum">
              <a:rPr lang="de-DE" smtClean="0"/>
              <a:pPr/>
              <a:t>47</a:t>
            </a:fld>
            <a:endParaRPr lang="de-DE"/>
          </a:p>
        </p:txBody>
      </p:sp>
    </p:spTree>
    <p:extLst>
      <p:ext uri="{BB962C8B-B14F-4D97-AF65-F5344CB8AC3E}">
        <p14:creationId xmlns:p14="http://schemas.microsoft.com/office/powerpoint/2010/main" val="189915008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Dieses Netz kann zur kurzen Evaluation genutzt werden. </a:t>
            </a:r>
          </a:p>
          <a:p>
            <a:endParaRPr lang="de-DE"/>
          </a:p>
          <a:p>
            <a:endParaRPr lang="de-DE"/>
          </a:p>
        </p:txBody>
      </p:sp>
      <p:sp>
        <p:nvSpPr>
          <p:cNvPr id="4" name="Foliennummernplatzhalter 3"/>
          <p:cNvSpPr>
            <a:spLocks noGrp="1"/>
          </p:cNvSpPr>
          <p:nvPr>
            <p:ph type="sldNum" sz="quarter" idx="5"/>
          </p:nvPr>
        </p:nvSpPr>
        <p:spPr/>
        <p:txBody>
          <a:bodyPr/>
          <a:lstStyle/>
          <a:p>
            <a:fld id="{FAF12454-57A3-5346-8AD1-8A7E704F94A5}" type="slidenum">
              <a:rPr lang="de-DE" smtClean="0"/>
              <a:pPr/>
              <a:t>48</a:t>
            </a:fld>
            <a:endParaRPr lang="de-DE"/>
          </a:p>
        </p:txBody>
      </p:sp>
    </p:spTree>
    <p:extLst>
      <p:ext uri="{BB962C8B-B14F-4D97-AF65-F5344CB8AC3E}">
        <p14:creationId xmlns:p14="http://schemas.microsoft.com/office/powerpoint/2010/main" val="132348281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52</a:t>
            </a:fld>
            <a:endParaRPr lang="de-DE"/>
          </a:p>
        </p:txBody>
      </p:sp>
    </p:spTree>
    <p:extLst>
      <p:ext uri="{BB962C8B-B14F-4D97-AF65-F5344CB8AC3E}">
        <p14:creationId xmlns:p14="http://schemas.microsoft.com/office/powerpoint/2010/main" val="289799220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143000" y="685800"/>
            <a:ext cx="4572000" cy="3429000"/>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53</a:t>
            </a:fld>
            <a:endParaRPr lang="de-DE"/>
          </a:p>
        </p:txBody>
      </p:sp>
    </p:spTree>
    <p:extLst>
      <p:ext uri="{BB962C8B-B14F-4D97-AF65-F5344CB8AC3E}">
        <p14:creationId xmlns:p14="http://schemas.microsoft.com/office/powerpoint/2010/main" val="165379845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1143000" y="685800"/>
            <a:ext cx="4572000" cy="3429000"/>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54</a:t>
            </a:fld>
            <a:endParaRPr lang="de-DE"/>
          </a:p>
        </p:txBody>
      </p:sp>
    </p:spTree>
    <p:extLst>
      <p:ext uri="{BB962C8B-B14F-4D97-AF65-F5344CB8AC3E}">
        <p14:creationId xmlns:p14="http://schemas.microsoft.com/office/powerpoint/2010/main" val="7079418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Daniel</a:t>
            </a:r>
          </a:p>
        </p:txBody>
      </p:sp>
      <p:sp>
        <p:nvSpPr>
          <p:cNvPr id="4" name="Foliennummernplatzhalter 3"/>
          <p:cNvSpPr>
            <a:spLocks noGrp="1"/>
          </p:cNvSpPr>
          <p:nvPr>
            <p:ph type="sldNum" sz="quarter" idx="10"/>
          </p:nvPr>
        </p:nvSpPr>
        <p:spPr/>
        <p:txBody>
          <a:bodyPr/>
          <a:lstStyle/>
          <a:p>
            <a:fld id="{FAF12454-57A3-5346-8AD1-8A7E704F94A5}" type="slidenum">
              <a:rPr lang="de-DE" smtClean="0"/>
              <a:pPr/>
              <a:t>7</a:t>
            </a:fld>
            <a:endParaRPr lang="de-DE"/>
          </a:p>
        </p:txBody>
      </p:sp>
    </p:spTree>
    <p:extLst>
      <p:ext uri="{BB962C8B-B14F-4D97-AF65-F5344CB8AC3E}">
        <p14:creationId xmlns:p14="http://schemas.microsoft.com/office/powerpoint/2010/main" val="197107109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Shape 171"/>
          <p:cNvSpPr>
            <a:spLocks noGrp="1" noRot="1" noChangeAspect="1"/>
          </p:cNvSpPr>
          <p:nvPr>
            <p:ph type="sldImg"/>
          </p:nvPr>
        </p:nvSpPr>
        <p:spPr>
          <a:prstGeom prst="rect">
            <a:avLst/>
          </a:prstGeom>
        </p:spPr>
        <p:txBody>
          <a:bodyPr/>
          <a:lstStyle/>
          <a:p>
            <a:pPr lvl="0"/>
            <a:endParaRPr/>
          </a:p>
        </p:txBody>
      </p:sp>
      <p:sp>
        <p:nvSpPr>
          <p:cNvPr id="172" name="Shape 172"/>
          <p:cNvSpPr>
            <a:spLocks noGrp="1"/>
          </p:cNvSpPr>
          <p:nvPr>
            <p:ph type="body" sz="quarter" idx="1"/>
          </p:nvPr>
        </p:nvSpPr>
        <p:spPr>
          <a:prstGeom prst="rect">
            <a:avLst/>
          </a:prstGeom>
        </p:spPr>
        <p:txBody>
          <a:bodyPr/>
          <a:lstStyle/>
          <a:p>
            <a:pPr lvl="0">
              <a:defRPr sz="1800"/>
            </a:pPr>
            <a:r>
              <a:rPr sz="3200" b="1">
                <a:latin typeface="Calibri"/>
                <a:ea typeface="Calibri"/>
                <a:cs typeface="Calibri"/>
                <a:sym typeface="Calibri"/>
              </a:rPr>
              <a:t>wofür? </a:t>
            </a:r>
            <a:r>
              <a:rPr sz="3200">
                <a:latin typeface="Calibri"/>
                <a:ea typeface="Calibri"/>
                <a:cs typeface="Calibri"/>
                <a:sym typeface="Calibri"/>
              </a:rPr>
              <a:t>Eigenständiges Wiederholen und Wiederverarbeiten von Basiskompetenzen (Nicht zum Lernen neuer Kompetenzen)</a:t>
            </a:r>
          </a:p>
        </p:txBody>
      </p:sp>
    </p:spTree>
    <p:extLst>
      <p:ext uri="{BB962C8B-B14F-4D97-AF65-F5344CB8AC3E}">
        <p14:creationId xmlns:p14="http://schemas.microsoft.com/office/powerpoint/2010/main" val="348916619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56</a:t>
            </a:fld>
            <a:endParaRPr lang="de-DE"/>
          </a:p>
        </p:txBody>
      </p:sp>
    </p:spTree>
    <p:extLst>
      <p:ext uri="{BB962C8B-B14F-4D97-AF65-F5344CB8AC3E}">
        <p14:creationId xmlns:p14="http://schemas.microsoft.com/office/powerpoint/2010/main" val="295599968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57</a:t>
            </a:fld>
            <a:endParaRPr lang="de-DE"/>
          </a:p>
        </p:txBody>
      </p:sp>
    </p:spTree>
    <p:extLst>
      <p:ext uri="{BB962C8B-B14F-4D97-AF65-F5344CB8AC3E}">
        <p14:creationId xmlns:p14="http://schemas.microsoft.com/office/powerpoint/2010/main" val="17500714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FAF12454-57A3-5346-8AD1-8A7E704F94A5}" type="slidenum">
              <a:rPr lang="de-DE" smtClean="0"/>
              <a:pPr/>
              <a:t>58</a:t>
            </a:fld>
            <a:endParaRPr lang="de-DE"/>
          </a:p>
        </p:txBody>
      </p:sp>
    </p:spTree>
    <p:extLst>
      <p:ext uri="{BB962C8B-B14F-4D97-AF65-F5344CB8AC3E}">
        <p14:creationId xmlns:p14="http://schemas.microsoft.com/office/powerpoint/2010/main" val="22867508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Je nach Abstand zu BS1 sollte in BS2 nochmals der Überblick sowie die Basisdimensionen vorweg aufgefrischt werden. </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de-DE"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Anhand des Säulen-Hauses sollen die verschiedenen Kommunikationswege und </a:t>
            </a:r>
            <a:r>
              <a:rPr lang="de-DE" dirty="0" err="1"/>
              <a:t>Interaktionspartner:innen</a:t>
            </a:r>
            <a:r>
              <a:rPr lang="de-DE" dirty="0"/>
              <a:t> visualisiert und dargelegt werden. Neben den verschiedenen Medien sollten Beispiele zu den verschiedenen Möglichkeiten aufgezeigt werden und vor allem zuletzt auch Unterschiede bei mathematikspezifischen Medien geklärt werden. </a:t>
            </a:r>
          </a:p>
          <a:p>
            <a:endParaRPr lang="de-DE" dirty="0"/>
          </a:p>
        </p:txBody>
      </p:sp>
      <p:sp>
        <p:nvSpPr>
          <p:cNvPr id="4" name="Foliennummernplatzhalt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AF12454-57A3-5346-8AD1-8A7E704F94A5}" type="slidenum">
              <a:rPr kumimoji="0" lang="de-DE" sz="1200" b="0" i="0" u="none" strike="noStrike" kern="1200" cap="none" spc="0" normalizeH="0" baseline="0" noProof="0" smtClean="0">
                <a:ln>
                  <a:noFill/>
                </a:ln>
                <a:solidFill>
                  <a:srgbClr val="000000"/>
                </a:solidFill>
                <a:effectLst/>
                <a:uLnTx/>
                <a:uFillTx/>
                <a:latin typeface="Arial" charset="0"/>
                <a:ea typeface="ＭＳ Ｐゴシック"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8</a:t>
            </a:fld>
            <a:endParaRPr kumimoji="0" lang="de-DE" sz="12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39641779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AF12454-57A3-5346-8AD1-8A7E704F94A5}" type="slidenum">
              <a:rPr kumimoji="0" lang="de-DE" sz="1200" b="0" i="0" u="none" strike="noStrike" kern="1200" cap="none" spc="0" normalizeH="0" baseline="0" noProof="0" smtClean="0">
                <a:ln>
                  <a:noFill/>
                </a:ln>
                <a:solidFill>
                  <a:srgbClr val="000000"/>
                </a:solidFill>
                <a:effectLst/>
                <a:uLnTx/>
                <a:uFillTx/>
                <a:latin typeface="Arial" charset="0"/>
                <a:ea typeface="ＭＳ Ｐゴシック" charset="-128"/>
              </a:rPr>
              <a:pPr marL="0" marR="0" lvl="0" indent="0" algn="r" defTabSz="914400" rtl="0" eaLnBrk="0" fontAlgn="base" latinLnBrk="0" hangingPunct="0">
                <a:lnSpc>
                  <a:spcPct val="100000"/>
                </a:lnSpc>
                <a:spcBef>
                  <a:spcPct val="0"/>
                </a:spcBef>
                <a:spcAft>
                  <a:spcPct val="0"/>
                </a:spcAft>
                <a:buClrTx/>
                <a:buSzTx/>
                <a:buFontTx/>
                <a:buNone/>
                <a:tabLst/>
                <a:defRPr/>
              </a:pPr>
              <a:t>9</a:t>
            </a:fld>
            <a:endParaRPr kumimoji="0" lang="de-DE" sz="1200" b="0" i="0" u="none" strike="noStrike" kern="1200" cap="none" spc="0" normalizeH="0" baseline="0" noProof="0">
              <a:ln>
                <a:noFill/>
              </a:ln>
              <a:solidFill>
                <a:srgbClr val="000000"/>
              </a:solidFill>
              <a:effectLst/>
              <a:uLnTx/>
              <a:uFillTx/>
              <a:latin typeface="Arial" charset="0"/>
              <a:ea typeface="ＭＳ Ｐゴシック" charset="-128"/>
            </a:endParaRPr>
          </a:p>
        </p:txBody>
      </p:sp>
    </p:spTree>
    <p:extLst>
      <p:ext uri="{BB962C8B-B14F-4D97-AF65-F5344CB8AC3E}">
        <p14:creationId xmlns:p14="http://schemas.microsoft.com/office/powerpoint/2010/main" val="6200669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FAF12454-57A3-5346-8AD1-8A7E704F94A5}" type="slidenum">
              <a:rPr lang="de-DE" smtClean="0"/>
              <a:pPr/>
              <a:t>10</a:t>
            </a:fld>
            <a:endParaRPr lang="de-DE"/>
          </a:p>
        </p:txBody>
      </p:sp>
    </p:spTree>
    <p:extLst>
      <p:ext uri="{BB962C8B-B14F-4D97-AF65-F5344CB8AC3E}">
        <p14:creationId xmlns:p14="http://schemas.microsoft.com/office/powerpoint/2010/main" val="28205355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Vorstellung der drei Basisdimensionen</a:t>
            </a:r>
          </a:p>
          <a:p>
            <a:endParaRPr lang="de-DE" dirty="0"/>
          </a:p>
          <a:p>
            <a:r>
              <a:rPr lang="de-DE" dirty="0"/>
              <a:t>Hervorhebung der kognitiven Aktivierung:</a:t>
            </a:r>
          </a:p>
          <a:p>
            <a:r>
              <a:rPr lang="de-DE" dirty="0"/>
              <a:t>Kognitive Aktivierung ist für das Lernen zielführend – deshalb hier auch Leitidee und Hauptkriterium dafür, ob man ein Medium einsetzt oder nicht – stärkt es die kognitive Aktivierung oder nicht. </a:t>
            </a:r>
          </a:p>
        </p:txBody>
      </p:sp>
      <p:sp>
        <p:nvSpPr>
          <p:cNvPr id="4" name="Foliennummernplatzhalter 3"/>
          <p:cNvSpPr>
            <a:spLocks noGrp="1"/>
          </p:cNvSpPr>
          <p:nvPr>
            <p:ph type="sldNum" sz="quarter" idx="5"/>
          </p:nvPr>
        </p:nvSpPr>
        <p:spPr/>
        <p:txBody>
          <a:bodyPr/>
          <a:lstStyle/>
          <a:p>
            <a:fld id="{FAF12454-57A3-5346-8AD1-8A7E704F94A5}" type="slidenum">
              <a:rPr lang="de-DE" smtClean="0"/>
              <a:pPr/>
              <a:t>11</a:t>
            </a:fld>
            <a:endParaRPr lang="de-DE"/>
          </a:p>
        </p:txBody>
      </p:sp>
    </p:spTree>
    <p:extLst>
      <p:ext uri="{BB962C8B-B14F-4D97-AF65-F5344CB8AC3E}">
        <p14:creationId xmlns:p14="http://schemas.microsoft.com/office/powerpoint/2010/main" val="28572766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Zwischenfolie Überschrift + Content">
    <p:spTree>
      <p:nvGrpSpPr>
        <p:cNvPr id="1" name=""/>
        <p:cNvGrpSpPr/>
        <p:nvPr/>
      </p:nvGrpSpPr>
      <p:grpSpPr>
        <a:xfrm>
          <a:off x="0" y="0"/>
          <a:ext cx="0" cy="0"/>
          <a:chOff x="0" y="0"/>
          <a:chExt cx="0" cy="0"/>
        </a:xfrm>
      </p:grpSpPr>
      <p:sp>
        <p:nvSpPr>
          <p:cNvPr id="11" name="Textplatzhalter 9">
            <a:extLst>
              <a:ext uri="{FF2B5EF4-FFF2-40B4-BE49-F238E27FC236}">
                <a16:creationId xmlns:a16="http://schemas.microsoft.com/office/drawing/2014/main" id="{382A8CDF-E0F1-4356-BDC8-74C86B2789D5}"/>
              </a:ext>
            </a:extLst>
          </p:cNvPr>
          <p:cNvSpPr>
            <a:spLocks noGrp="1"/>
          </p:cNvSpPr>
          <p:nvPr>
            <p:ph idx="1" hasCustomPrompt="1"/>
          </p:nvPr>
        </p:nvSpPr>
        <p:spPr>
          <a:xfrm>
            <a:off x="252000" y="900000"/>
            <a:ext cx="8640000" cy="5796000"/>
          </a:xfrm>
          <a:prstGeom prst="rect">
            <a:avLst/>
          </a:prstGeom>
        </p:spPr>
        <p:txBody>
          <a:bodyPr vert="horz" wrap="square" lIns="0" tIns="0" rIns="0" bIns="0" rtlCol="0">
            <a:noAutofit/>
          </a:bodyPr>
          <a:lstStyle>
            <a:lvl1pPr marL="215900" indent="-215900">
              <a:spcAft>
                <a:spcPts val="600"/>
              </a:spcAft>
              <a:buClr>
                <a:schemeClr val="accent1"/>
              </a:buClr>
              <a:buSzPct val="85000"/>
              <a:buFont typeface="Wingdings" panose="05000000000000000000" pitchFamily="2" charset="2"/>
              <a:buChar char="§"/>
              <a:defRPr sz="1800">
                <a:solidFill>
                  <a:schemeClr val="accent1"/>
                </a:solidFill>
              </a:defRPr>
            </a:lvl1pPr>
            <a:lvl2pPr marL="432000" indent="-216000">
              <a:spcAft>
                <a:spcPts val="600"/>
              </a:spcAft>
              <a:buClr>
                <a:schemeClr val="accent1"/>
              </a:buClr>
              <a:buSzPct val="85000"/>
              <a:buFont typeface="Wingdings" panose="05000000000000000000" pitchFamily="2" charset="2"/>
              <a:buChar char="§"/>
              <a:defRPr sz="1600">
                <a:solidFill>
                  <a:schemeClr val="accent1"/>
                </a:solidFill>
              </a:defRPr>
            </a:lvl2pPr>
            <a:lvl3pPr marL="432000" indent="-216000">
              <a:spcAft>
                <a:spcPts val="600"/>
              </a:spcAft>
              <a:buClr>
                <a:schemeClr val="accent1"/>
              </a:buClr>
              <a:buSzPct val="85000"/>
              <a:buFont typeface="Wingdings" panose="05000000000000000000" pitchFamily="2" charset="2"/>
              <a:buChar char="§"/>
              <a:defRPr sz="1600">
                <a:solidFill>
                  <a:schemeClr val="accent1"/>
                </a:solidFill>
              </a:defRPr>
            </a:lvl3pPr>
            <a:lvl4pPr marL="432000" indent="-216000">
              <a:spcAft>
                <a:spcPts val="600"/>
              </a:spcAft>
              <a:buClr>
                <a:schemeClr val="accent1"/>
              </a:buClr>
              <a:buSzPct val="85000"/>
              <a:buFont typeface="Wingdings" panose="05000000000000000000" pitchFamily="2" charset="2"/>
              <a:buChar char="§"/>
              <a:defRPr sz="1600">
                <a:solidFill>
                  <a:schemeClr val="accent1"/>
                </a:solidFill>
              </a:defRPr>
            </a:lvl4pPr>
            <a:lvl5pPr marL="432000" indent="-216000">
              <a:buClr>
                <a:schemeClr val="accent1"/>
              </a:buClr>
              <a:buSzPct val="85000"/>
              <a:buFont typeface="Wingdings" panose="05000000000000000000" pitchFamily="2" charset="2"/>
              <a:buChar char="§"/>
              <a:defRPr sz="1600">
                <a:solidFill>
                  <a:schemeClr val="accent1"/>
                </a:solidFill>
              </a:defRPr>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Titel 3">
            <a:extLst>
              <a:ext uri="{FF2B5EF4-FFF2-40B4-BE49-F238E27FC236}">
                <a16:creationId xmlns:a16="http://schemas.microsoft.com/office/drawing/2014/main" id="{635533BD-50D8-4441-8D56-AAF77F52FC4E}"/>
              </a:ext>
            </a:extLst>
          </p:cNvPr>
          <p:cNvSpPr>
            <a:spLocks noGrp="1"/>
          </p:cNvSpPr>
          <p:nvPr>
            <p:ph type="title"/>
          </p:nvPr>
        </p:nvSpPr>
        <p:spPr>
          <a:xfrm>
            <a:off x="252000" y="324000"/>
            <a:ext cx="8640000" cy="396000"/>
          </a:xfrm>
        </p:spPr>
        <p:txBody>
          <a:bodyPr anchor="t" anchorCtr="0"/>
          <a:lstStyle>
            <a:lvl1pPr>
              <a:defRPr sz="2200">
                <a:latin typeface="+mj-lt"/>
              </a:defRPr>
            </a:lvl1pPr>
          </a:lstStyle>
          <a:p>
            <a:r>
              <a:rPr lang="de-DE" dirty="0"/>
              <a:t>Mastertitelformat bearbeiten</a:t>
            </a:r>
          </a:p>
        </p:txBody>
      </p:sp>
    </p:spTree>
    <p:extLst>
      <p:ext uri="{BB962C8B-B14F-4D97-AF65-F5344CB8AC3E}">
        <p14:creationId xmlns:p14="http://schemas.microsoft.com/office/powerpoint/2010/main" val="33977605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chluss">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03716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Überschrift + Content">
    <p:spTree>
      <p:nvGrpSpPr>
        <p:cNvPr id="1" name=""/>
        <p:cNvGrpSpPr/>
        <p:nvPr/>
      </p:nvGrpSpPr>
      <p:grpSpPr>
        <a:xfrm>
          <a:off x="0" y="0"/>
          <a:ext cx="0" cy="0"/>
          <a:chOff x="0" y="0"/>
          <a:chExt cx="0" cy="0"/>
        </a:xfrm>
      </p:grpSpPr>
      <p:sp>
        <p:nvSpPr>
          <p:cNvPr id="11" name="Textplatzhalter 9">
            <a:extLst>
              <a:ext uri="{FF2B5EF4-FFF2-40B4-BE49-F238E27FC236}">
                <a16:creationId xmlns:a16="http://schemas.microsoft.com/office/drawing/2014/main" id="{382A8CDF-E0F1-4356-BDC8-74C86B2789D5}"/>
              </a:ext>
            </a:extLst>
          </p:cNvPr>
          <p:cNvSpPr>
            <a:spLocks noGrp="1"/>
          </p:cNvSpPr>
          <p:nvPr>
            <p:ph idx="1" hasCustomPrompt="1"/>
          </p:nvPr>
        </p:nvSpPr>
        <p:spPr>
          <a:xfrm>
            <a:off x="252000" y="899999"/>
            <a:ext cx="8640000" cy="5580000"/>
          </a:xfrm>
          <a:prstGeom prst="rect">
            <a:avLst/>
          </a:prstGeom>
        </p:spPr>
        <p:txBody>
          <a:bodyPr vert="horz" wrap="square" lIns="0" tIns="0" rIns="0" bIns="0" rtlCol="0">
            <a:noAutofit/>
          </a:bodyPr>
          <a:lstStyle>
            <a:lvl1pPr marL="215900" indent="-215900">
              <a:spcAft>
                <a:spcPts val="600"/>
              </a:spcAft>
              <a:buClr>
                <a:schemeClr val="tx2"/>
              </a:buClr>
              <a:buSzPct val="85000"/>
              <a:buFont typeface="Wingdings" panose="05000000000000000000" pitchFamily="2" charset="2"/>
              <a:buChar char="§"/>
              <a:defRPr sz="1800"/>
            </a:lvl1pPr>
            <a:lvl2pPr marL="432000" indent="-216000">
              <a:spcAft>
                <a:spcPts val="600"/>
              </a:spcAft>
              <a:buClr>
                <a:schemeClr val="tx2"/>
              </a:buClr>
              <a:buSzPct val="85000"/>
              <a:buFont typeface="Wingdings" panose="05000000000000000000" pitchFamily="2" charset="2"/>
              <a:buChar char="§"/>
              <a:defRPr sz="1600"/>
            </a:lvl2pPr>
            <a:lvl3pPr marL="432000" indent="-216000">
              <a:spcAft>
                <a:spcPts val="600"/>
              </a:spcAft>
              <a:buClr>
                <a:schemeClr val="tx2"/>
              </a:buClr>
              <a:buSzPct val="85000"/>
              <a:buFont typeface="Wingdings" panose="05000000000000000000" pitchFamily="2" charset="2"/>
              <a:buChar char="§"/>
              <a:defRPr sz="1600"/>
            </a:lvl3pPr>
            <a:lvl4pPr marL="432000" indent="-216000">
              <a:spcAft>
                <a:spcPts val="600"/>
              </a:spcAft>
              <a:buClr>
                <a:schemeClr val="tx2"/>
              </a:buClr>
              <a:buSzPct val="85000"/>
              <a:buFont typeface="Wingdings" panose="05000000000000000000" pitchFamily="2" charset="2"/>
              <a:buChar char="§"/>
              <a:defRPr sz="1600"/>
            </a:lvl4pPr>
            <a:lvl5pPr marL="432000" indent="-216000">
              <a:buClr>
                <a:schemeClr val="tx2"/>
              </a:buClr>
              <a:buSzPct val="85000"/>
              <a:buFont typeface="Wingdings" panose="05000000000000000000" pitchFamily="2" charset="2"/>
              <a:buChar char="§"/>
              <a:defRPr sz="1600"/>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Titel 3">
            <a:extLst>
              <a:ext uri="{FF2B5EF4-FFF2-40B4-BE49-F238E27FC236}">
                <a16:creationId xmlns:a16="http://schemas.microsoft.com/office/drawing/2014/main" id="{635533BD-50D8-4441-8D56-AAF77F52FC4E}"/>
              </a:ext>
            </a:extLst>
          </p:cNvPr>
          <p:cNvSpPr>
            <a:spLocks noGrp="1"/>
          </p:cNvSpPr>
          <p:nvPr>
            <p:ph type="title"/>
          </p:nvPr>
        </p:nvSpPr>
        <p:spPr>
          <a:xfrm>
            <a:off x="252000" y="324000"/>
            <a:ext cx="8640000" cy="396000"/>
          </a:xfrm>
        </p:spPr>
        <p:txBody>
          <a:bodyPr anchor="t" anchorCtr="0"/>
          <a:lstStyle>
            <a:lvl1pPr>
              <a:defRPr sz="2200">
                <a:latin typeface="+mj-lt"/>
              </a:defRPr>
            </a:lvl1pPr>
          </a:lstStyle>
          <a:p>
            <a:r>
              <a:rPr lang="de-DE"/>
              <a:t>Titelmasterformat durch Klicken bearbeiten</a:t>
            </a:r>
            <a:endParaRPr lang="de-DE" dirty="0"/>
          </a:p>
        </p:txBody>
      </p:sp>
      <p:sp>
        <p:nvSpPr>
          <p:cNvPr id="9" name="Textplatzhalter 8">
            <a:extLst>
              <a:ext uri="{FF2B5EF4-FFF2-40B4-BE49-F238E27FC236}">
                <a16:creationId xmlns:a16="http://schemas.microsoft.com/office/drawing/2014/main" id="{89E50009-1B92-43EC-92E6-CB9C2D8224EC}"/>
              </a:ext>
            </a:extLst>
          </p:cNvPr>
          <p:cNvSpPr>
            <a:spLocks noGrp="1"/>
          </p:cNvSpPr>
          <p:nvPr>
            <p:ph type="body" sz="quarter" idx="10" hasCustomPrompt="1"/>
          </p:nvPr>
        </p:nvSpPr>
        <p:spPr>
          <a:xfrm>
            <a:off x="108000" y="6622950"/>
            <a:ext cx="8928000" cy="216000"/>
          </a:xfrm>
          <a:prstGeom prst="rect">
            <a:avLst/>
          </a:prstGeom>
        </p:spPr>
        <p:txBody>
          <a:bodyPr lIns="0" tIns="0" rIns="0" bIns="0"/>
          <a:lstStyle>
            <a:lvl1pPr marL="0" indent="0" algn="r">
              <a:spcBef>
                <a:spcPts val="0"/>
              </a:spcBef>
              <a:spcAft>
                <a:spcPts val="0"/>
              </a:spcAft>
              <a:buNone/>
              <a:defRPr sz="1100">
                <a:solidFill>
                  <a:schemeClr val="bg1">
                    <a:lumMod val="50000"/>
                  </a:schemeClr>
                </a:solidFill>
              </a:defRPr>
            </a:lvl1pPr>
          </a:lstStyle>
          <a:p>
            <a:pPr lvl="0"/>
            <a:r>
              <a:rPr lang="de-DE" dirty="0"/>
              <a:t>(&lt;Quelle&gt;, &lt;Jahr&gt;), (Bildquelle: &lt;Quelle&gt;, &lt;Jahr&gt;)</a:t>
            </a:r>
          </a:p>
        </p:txBody>
      </p:sp>
    </p:spTree>
    <p:extLst>
      <p:ext uri="{BB962C8B-B14F-4D97-AF65-F5344CB8AC3E}">
        <p14:creationId xmlns:p14="http://schemas.microsoft.com/office/powerpoint/2010/main" val="22575623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freie Gestaltung">
    <p:spTree>
      <p:nvGrpSpPr>
        <p:cNvPr id="1" name=""/>
        <p:cNvGrpSpPr/>
        <p:nvPr/>
      </p:nvGrpSpPr>
      <p:grpSpPr>
        <a:xfrm>
          <a:off x="0" y="0"/>
          <a:ext cx="0" cy="0"/>
          <a:chOff x="0" y="0"/>
          <a:chExt cx="0" cy="0"/>
        </a:xfrm>
      </p:grpSpPr>
      <p:sp>
        <p:nvSpPr>
          <p:cNvPr id="9" name="Textplatzhalter 8">
            <a:extLst>
              <a:ext uri="{FF2B5EF4-FFF2-40B4-BE49-F238E27FC236}">
                <a16:creationId xmlns:a16="http://schemas.microsoft.com/office/drawing/2014/main" id="{89E50009-1B92-43EC-92E6-CB9C2D8224EC}"/>
              </a:ext>
            </a:extLst>
          </p:cNvPr>
          <p:cNvSpPr>
            <a:spLocks noGrp="1"/>
          </p:cNvSpPr>
          <p:nvPr>
            <p:ph type="body" sz="quarter" idx="10" hasCustomPrompt="1"/>
          </p:nvPr>
        </p:nvSpPr>
        <p:spPr>
          <a:xfrm>
            <a:off x="108000" y="6622950"/>
            <a:ext cx="8928000" cy="216000"/>
          </a:xfrm>
          <a:prstGeom prst="rect">
            <a:avLst/>
          </a:prstGeom>
        </p:spPr>
        <p:txBody>
          <a:bodyPr lIns="0" tIns="0" rIns="0" bIns="0"/>
          <a:lstStyle>
            <a:lvl1pPr marL="0" indent="0" algn="r">
              <a:spcBef>
                <a:spcPts val="0"/>
              </a:spcBef>
              <a:spcAft>
                <a:spcPts val="0"/>
              </a:spcAft>
              <a:buNone/>
              <a:defRPr sz="1100">
                <a:solidFill>
                  <a:schemeClr val="bg1">
                    <a:lumMod val="50000"/>
                  </a:schemeClr>
                </a:solidFill>
              </a:defRPr>
            </a:lvl1pPr>
          </a:lstStyle>
          <a:p>
            <a:pPr lvl="0"/>
            <a:r>
              <a:rPr lang="de-DE" dirty="0"/>
              <a:t>(&lt;Quelle&gt;, &lt;Jahr&gt;), (Bildquelle: &lt;Quelle&gt;, &lt;Jahr&gt;)</a:t>
            </a:r>
          </a:p>
        </p:txBody>
      </p:sp>
    </p:spTree>
    <p:extLst>
      <p:ext uri="{BB962C8B-B14F-4D97-AF65-F5344CB8AC3E}">
        <p14:creationId xmlns:p14="http://schemas.microsoft.com/office/powerpoint/2010/main" val="42703467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Gliederung">
    <p:spTree>
      <p:nvGrpSpPr>
        <p:cNvPr id="1" name=""/>
        <p:cNvGrpSpPr/>
        <p:nvPr/>
      </p:nvGrpSpPr>
      <p:grpSpPr>
        <a:xfrm>
          <a:off x="0" y="0"/>
          <a:ext cx="0" cy="0"/>
          <a:chOff x="0" y="0"/>
          <a:chExt cx="0" cy="0"/>
        </a:xfrm>
      </p:grpSpPr>
      <p:sp>
        <p:nvSpPr>
          <p:cNvPr id="7" name="Textplatzhalter 6">
            <a:extLst>
              <a:ext uri="{FF2B5EF4-FFF2-40B4-BE49-F238E27FC236}">
                <a16:creationId xmlns:a16="http://schemas.microsoft.com/office/drawing/2014/main" id="{04AB2695-0266-47F0-ADA8-71BA5E328EDC}"/>
              </a:ext>
            </a:extLst>
          </p:cNvPr>
          <p:cNvSpPr>
            <a:spLocks noGrp="1"/>
          </p:cNvSpPr>
          <p:nvPr>
            <p:ph type="body" sz="quarter" idx="10" hasCustomPrompt="1"/>
          </p:nvPr>
        </p:nvSpPr>
        <p:spPr>
          <a:xfrm>
            <a:off x="252000" y="1116000"/>
            <a:ext cx="8640000" cy="5415819"/>
          </a:xfrm>
          <a:prstGeom prst="rect">
            <a:avLst/>
          </a:prstGeom>
        </p:spPr>
        <p:txBody>
          <a:bodyPr lIns="0" tIns="0" rIns="0" bIns="0"/>
          <a:lstStyle>
            <a:lvl1pPr marL="0" indent="-720000">
              <a:spcAft>
                <a:spcPts val="1200"/>
              </a:spcAft>
              <a:buClr>
                <a:schemeClr val="tx2"/>
              </a:buClr>
              <a:buSzPct val="100000"/>
              <a:buAutoNum type="arabicPeriod"/>
              <a:defRPr sz="2200" b="1">
                <a:solidFill>
                  <a:schemeClr val="tx1"/>
                </a:solidFill>
                <a:latin typeface="+mj-lt"/>
              </a:defRPr>
            </a:lvl1pPr>
          </a:lstStyle>
          <a:p>
            <a:pPr lvl="0"/>
            <a:r>
              <a:rPr lang="de-DE" dirty="0"/>
              <a:t>Kapitel 1</a:t>
            </a:r>
          </a:p>
          <a:p>
            <a:pPr lvl="0"/>
            <a:r>
              <a:rPr lang="de-DE" dirty="0"/>
              <a:t>Kapitel 2</a:t>
            </a:r>
          </a:p>
          <a:p>
            <a:pPr lvl="0"/>
            <a:r>
              <a:rPr lang="de-DE" dirty="0"/>
              <a:t>Kapitel 3</a:t>
            </a:r>
          </a:p>
        </p:txBody>
      </p:sp>
      <p:sp>
        <p:nvSpPr>
          <p:cNvPr id="12" name="Textfeld 11">
            <a:extLst>
              <a:ext uri="{FF2B5EF4-FFF2-40B4-BE49-F238E27FC236}">
                <a16:creationId xmlns:a16="http://schemas.microsoft.com/office/drawing/2014/main" id="{05676AEE-8D32-4703-B4BE-A61DF5AB84C3}"/>
              </a:ext>
            </a:extLst>
          </p:cNvPr>
          <p:cNvSpPr txBox="1"/>
          <p:nvPr userDrawn="1"/>
        </p:nvSpPr>
        <p:spPr>
          <a:xfrm>
            <a:off x="252000" y="324000"/>
            <a:ext cx="8640000" cy="396000"/>
          </a:xfrm>
          <a:prstGeom prst="rect">
            <a:avLst/>
          </a:prstGeom>
          <a:noFill/>
        </p:spPr>
        <p:txBody>
          <a:bodyPr wrap="square" lIns="0" tIns="0" rIns="0" bIns="0" rtlCol="0">
            <a:noAutofit/>
          </a:bodyPr>
          <a:lstStyle/>
          <a:p>
            <a:pPr marL="0" indent="0">
              <a:spcBef>
                <a:spcPts val="0"/>
              </a:spcBef>
            </a:pPr>
            <a:r>
              <a:rPr lang="de-DE" sz="2200" b="1" cap="none" baseline="0" dirty="0">
                <a:solidFill>
                  <a:schemeClr val="tx2"/>
                </a:solidFill>
                <a:latin typeface="+mj-lt"/>
              </a:rPr>
              <a:t>Gliederung</a:t>
            </a:r>
            <a:endParaRPr lang="de-DE" sz="2200" b="1" cap="none" baseline="0" dirty="0">
              <a:solidFill>
                <a:schemeClr val="tx2"/>
              </a:solidFill>
              <a:latin typeface="+mj-lt"/>
              <a:cs typeface="Calibri"/>
            </a:endParaRPr>
          </a:p>
        </p:txBody>
      </p:sp>
    </p:spTree>
    <p:extLst>
      <p:ext uri="{BB962C8B-B14F-4D97-AF65-F5344CB8AC3E}">
        <p14:creationId xmlns:p14="http://schemas.microsoft.com/office/powerpoint/2010/main" val="19554077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Ü | freie Gestaltung">
    <p:spTree>
      <p:nvGrpSpPr>
        <p:cNvPr id="1" name=""/>
        <p:cNvGrpSpPr/>
        <p:nvPr/>
      </p:nvGrpSpPr>
      <p:grpSpPr>
        <a:xfrm>
          <a:off x="0" y="0"/>
          <a:ext cx="0" cy="0"/>
          <a:chOff x="0" y="0"/>
          <a:chExt cx="0" cy="0"/>
        </a:xfrm>
      </p:grpSpPr>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a:t>Titelmasterformat durch Klicken bearbeiten</a:t>
            </a:r>
            <a:endParaRPr lang="de-DE" dirty="0"/>
          </a:p>
        </p:txBody>
      </p:sp>
    </p:spTree>
    <p:extLst>
      <p:ext uri="{BB962C8B-B14F-4D97-AF65-F5344CB8AC3E}">
        <p14:creationId xmlns:p14="http://schemas.microsoft.com/office/powerpoint/2010/main" val="2926911173"/>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Zwischenfolie Content">
    <p:spTree>
      <p:nvGrpSpPr>
        <p:cNvPr id="1" name=""/>
        <p:cNvGrpSpPr/>
        <p:nvPr/>
      </p:nvGrpSpPr>
      <p:grpSpPr>
        <a:xfrm>
          <a:off x="0" y="0"/>
          <a:ext cx="0" cy="0"/>
          <a:chOff x="0" y="0"/>
          <a:chExt cx="0" cy="0"/>
        </a:xfrm>
      </p:grpSpPr>
      <p:sp>
        <p:nvSpPr>
          <p:cNvPr id="11" name="Textplatzhalter 9">
            <a:extLst>
              <a:ext uri="{FF2B5EF4-FFF2-40B4-BE49-F238E27FC236}">
                <a16:creationId xmlns:a16="http://schemas.microsoft.com/office/drawing/2014/main" id="{382A8CDF-E0F1-4356-BDC8-74C86B2789D5}"/>
              </a:ext>
            </a:extLst>
          </p:cNvPr>
          <p:cNvSpPr>
            <a:spLocks noGrp="1"/>
          </p:cNvSpPr>
          <p:nvPr>
            <p:ph idx="1" hasCustomPrompt="1"/>
          </p:nvPr>
        </p:nvSpPr>
        <p:spPr>
          <a:xfrm>
            <a:off x="252000" y="324000"/>
            <a:ext cx="8640000" cy="6372000"/>
          </a:xfrm>
          <a:prstGeom prst="rect">
            <a:avLst/>
          </a:prstGeom>
        </p:spPr>
        <p:txBody>
          <a:bodyPr vert="horz" wrap="square" lIns="0" tIns="0" rIns="0" bIns="0" rtlCol="0">
            <a:noAutofit/>
          </a:bodyPr>
          <a:lstStyle>
            <a:lvl1pPr marL="215900" indent="-215900">
              <a:spcAft>
                <a:spcPts val="600"/>
              </a:spcAft>
              <a:buClr>
                <a:schemeClr val="accent1"/>
              </a:buClr>
              <a:buSzPct val="85000"/>
              <a:buFont typeface="Wingdings" panose="05000000000000000000" pitchFamily="2" charset="2"/>
              <a:buChar char="§"/>
              <a:defRPr sz="1800">
                <a:solidFill>
                  <a:schemeClr val="accent1"/>
                </a:solidFill>
              </a:defRPr>
            </a:lvl1pPr>
            <a:lvl2pPr marL="432000" indent="-216000">
              <a:spcAft>
                <a:spcPts val="600"/>
              </a:spcAft>
              <a:buClr>
                <a:schemeClr val="accent1"/>
              </a:buClr>
              <a:buSzPct val="85000"/>
              <a:buFont typeface="Wingdings" panose="05000000000000000000" pitchFamily="2" charset="2"/>
              <a:buChar char="§"/>
              <a:defRPr sz="1600">
                <a:solidFill>
                  <a:schemeClr val="accent1"/>
                </a:solidFill>
              </a:defRPr>
            </a:lvl2pPr>
            <a:lvl3pPr marL="432000" indent="-216000">
              <a:spcAft>
                <a:spcPts val="600"/>
              </a:spcAft>
              <a:buClr>
                <a:schemeClr val="accent1"/>
              </a:buClr>
              <a:buSzPct val="85000"/>
              <a:buFont typeface="Wingdings" panose="05000000000000000000" pitchFamily="2" charset="2"/>
              <a:buChar char="§"/>
              <a:defRPr sz="1600">
                <a:solidFill>
                  <a:schemeClr val="accent1"/>
                </a:solidFill>
              </a:defRPr>
            </a:lvl3pPr>
            <a:lvl4pPr marL="432000" indent="-216000">
              <a:spcAft>
                <a:spcPts val="600"/>
              </a:spcAft>
              <a:buClr>
                <a:schemeClr val="accent1"/>
              </a:buClr>
              <a:buSzPct val="85000"/>
              <a:buFont typeface="Wingdings" panose="05000000000000000000" pitchFamily="2" charset="2"/>
              <a:buChar char="§"/>
              <a:defRPr sz="1600">
                <a:solidFill>
                  <a:schemeClr val="accent1"/>
                </a:solidFill>
              </a:defRPr>
            </a:lvl4pPr>
            <a:lvl5pPr marL="432000" indent="-216000">
              <a:buClr>
                <a:schemeClr val="accent1"/>
              </a:buClr>
              <a:buSzPct val="85000"/>
              <a:buFont typeface="Wingdings" panose="05000000000000000000" pitchFamily="2" charset="2"/>
              <a:buChar char="§"/>
              <a:defRPr sz="1600">
                <a:solidFill>
                  <a:schemeClr val="accent1"/>
                </a:solidFill>
              </a:defRPr>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Tree>
    <p:extLst>
      <p:ext uri="{BB962C8B-B14F-4D97-AF65-F5344CB8AC3E}">
        <p14:creationId xmlns:p14="http://schemas.microsoft.com/office/powerpoint/2010/main" val="19097488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Zwischenfolie freie Gestaltun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74835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Gliederung">
    <p:spTree>
      <p:nvGrpSpPr>
        <p:cNvPr id="1" name=""/>
        <p:cNvGrpSpPr/>
        <p:nvPr/>
      </p:nvGrpSpPr>
      <p:grpSpPr>
        <a:xfrm>
          <a:off x="0" y="0"/>
          <a:ext cx="0" cy="0"/>
          <a:chOff x="0" y="0"/>
          <a:chExt cx="0" cy="0"/>
        </a:xfrm>
      </p:grpSpPr>
      <p:sp>
        <p:nvSpPr>
          <p:cNvPr id="7" name="Textplatzhalter 6">
            <a:extLst>
              <a:ext uri="{FF2B5EF4-FFF2-40B4-BE49-F238E27FC236}">
                <a16:creationId xmlns:a16="http://schemas.microsoft.com/office/drawing/2014/main" id="{04AB2695-0266-47F0-ADA8-71BA5E328EDC}"/>
              </a:ext>
            </a:extLst>
          </p:cNvPr>
          <p:cNvSpPr>
            <a:spLocks noGrp="1"/>
          </p:cNvSpPr>
          <p:nvPr>
            <p:ph type="body" sz="quarter" idx="10" hasCustomPrompt="1"/>
          </p:nvPr>
        </p:nvSpPr>
        <p:spPr>
          <a:xfrm>
            <a:off x="252000" y="1116000"/>
            <a:ext cx="8640000" cy="5415819"/>
          </a:xfrm>
          <a:prstGeom prst="rect">
            <a:avLst/>
          </a:prstGeom>
        </p:spPr>
        <p:txBody>
          <a:bodyPr lIns="0" tIns="0" rIns="0" bIns="0"/>
          <a:lstStyle>
            <a:lvl1pPr marL="0" indent="-720000">
              <a:spcAft>
                <a:spcPts val="1200"/>
              </a:spcAft>
              <a:buClr>
                <a:schemeClr val="tx2"/>
              </a:buClr>
              <a:buSzPct val="100000"/>
              <a:buAutoNum type="arabicPeriod"/>
              <a:defRPr sz="2200" b="1">
                <a:solidFill>
                  <a:schemeClr val="tx1"/>
                </a:solidFill>
                <a:latin typeface="+mj-lt"/>
              </a:defRPr>
            </a:lvl1pPr>
          </a:lstStyle>
          <a:p>
            <a:pPr lvl="0"/>
            <a:r>
              <a:rPr lang="de-DE" dirty="0"/>
              <a:t>Kapitel 1</a:t>
            </a:r>
          </a:p>
          <a:p>
            <a:pPr lvl="0"/>
            <a:r>
              <a:rPr lang="de-DE" dirty="0"/>
              <a:t>Kapitel 2</a:t>
            </a:r>
          </a:p>
          <a:p>
            <a:pPr lvl="0"/>
            <a:r>
              <a:rPr lang="de-DE" dirty="0"/>
              <a:t>Kapitel 3</a:t>
            </a:r>
          </a:p>
        </p:txBody>
      </p:sp>
      <p:sp>
        <p:nvSpPr>
          <p:cNvPr id="12" name="Textfeld 11">
            <a:extLst>
              <a:ext uri="{FF2B5EF4-FFF2-40B4-BE49-F238E27FC236}">
                <a16:creationId xmlns:a16="http://schemas.microsoft.com/office/drawing/2014/main" id="{05676AEE-8D32-4703-B4BE-A61DF5AB84C3}"/>
              </a:ext>
            </a:extLst>
          </p:cNvPr>
          <p:cNvSpPr txBox="1"/>
          <p:nvPr userDrawn="1"/>
        </p:nvSpPr>
        <p:spPr>
          <a:xfrm>
            <a:off x="252000" y="324000"/>
            <a:ext cx="8640000" cy="396000"/>
          </a:xfrm>
          <a:prstGeom prst="rect">
            <a:avLst/>
          </a:prstGeom>
          <a:noFill/>
        </p:spPr>
        <p:txBody>
          <a:bodyPr wrap="square" lIns="0" tIns="0" rIns="0" bIns="0" rtlCol="0">
            <a:noAutofit/>
          </a:bodyPr>
          <a:lstStyle/>
          <a:p>
            <a:pPr marL="0" marR="0" lvl="0" indent="0" algn="l" defTabSz="914400" rtl="0" eaLnBrk="0" fontAlgn="base" latinLnBrk="0" hangingPunct="0">
              <a:lnSpc>
                <a:spcPct val="100000"/>
              </a:lnSpc>
              <a:spcBef>
                <a:spcPts val="0"/>
              </a:spcBef>
              <a:spcAft>
                <a:spcPct val="0"/>
              </a:spcAft>
              <a:buClrTx/>
              <a:buSzTx/>
              <a:buFontTx/>
              <a:buNone/>
              <a:tabLst/>
              <a:defRPr/>
            </a:pPr>
            <a:r>
              <a:rPr kumimoji="0" lang="de-DE" sz="2200" b="1" i="0" u="none" strike="noStrike" kern="1200" cap="none" spc="0" normalizeH="0" baseline="0" noProof="0" dirty="0">
                <a:ln>
                  <a:noFill/>
                </a:ln>
                <a:solidFill>
                  <a:srgbClr val="327A86"/>
                </a:solidFill>
                <a:effectLst/>
                <a:uLnTx/>
                <a:uFillTx/>
                <a:latin typeface="Calibri"/>
                <a:ea typeface="ＭＳ Ｐゴシック" charset="-128"/>
              </a:rPr>
              <a:t>Gliederung</a:t>
            </a:r>
            <a:endParaRPr kumimoji="0" lang="de-DE" sz="2200" b="1" i="0" u="none" strike="noStrike" kern="1200" cap="none" spc="0" normalizeH="0" baseline="0" noProof="0" dirty="0">
              <a:ln>
                <a:noFill/>
              </a:ln>
              <a:solidFill>
                <a:srgbClr val="327A86"/>
              </a:solidFill>
              <a:effectLst/>
              <a:uLnTx/>
              <a:uFillTx/>
              <a:latin typeface="Calibri"/>
              <a:ea typeface="ＭＳ Ｐゴシック" charset="-128"/>
              <a:cs typeface="Calibri"/>
            </a:endParaRPr>
          </a:p>
        </p:txBody>
      </p:sp>
    </p:spTree>
    <p:extLst>
      <p:ext uri="{BB962C8B-B14F-4D97-AF65-F5344CB8AC3E}">
        <p14:creationId xmlns:p14="http://schemas.microsoft.com/office/powerpoint/2010/main" val="39294736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Überschrift + Content">
    <p:spTree>
      <p:nvGrpSpPr>
        <p:cNvPr id="1" name=""/>
        <p:cNvGrpSpPr/>
        <p:nvPr/>
      </p:nvGrpSpPr>
      <p:grpSpPr>
        <a:xfrm>
          <a:off x="0" y="0"/>
          <a:ext cx="0" cy="0"/>
          <a:chOff x="0" y="0"/>
          <a:chExt cx="0" cy="0"/>
        </a:xfrm>
      </p:grpSpPr>
      <p:sp>
        <p:nvSpPr>
          <p:cNvPr id="11" name="Textplatzhalter 9">
            <a:extLst>
              <a:ext uri="{FF2B5EF4-FFF2-40B4-BE49-F238E27FC236}">
                <a16:creationId xmlns:a16="http://schemas.microsoft.com/office/drawing/2014/main" id="{382A8CDF-E0F1-4356-BDC8-74C86B2789D5}"/>
              </a:ext>
            </a:extLst>
          </p:cNvPr>
          <p:cNvSpPr>
            <a:spLocks noGrp="1"/>
          </p:cNvSpPr>
          <p:nvPr>
            <p:ph idx="1" hasCustomPrompt="1"/>
          </p:nvPr>
        </p:nvSpPr>
        <p:spPr>
          <a:xfrm>
            <a:off x="252000" y="899999"/>
            <a:ext cx="8640000" cy="5580000"/>
          </a:xfrm>
          <a:prstGeom prst="rect">
            <a:avLst/>
          </a:prstGeom>
        </p:spPr>
        <p:txBody>
          <a:bodyPr vert="horz" wrap="square" lIns="0" tIns="0" rIns="0" bIns="0" rtlCol="0">
            <a:noAutofit/>
          </a:bodyPr>
          <a:lstStyle>
            <a:lvl1pPr marL="215900" indent="-215900">
              <a:spcAft>
                <a:spcPts val="600"/>
              </a:spcAft>
              <a:buClr>
                <a:schemeClr val="tx2"/>
              </a:buClr>
              <a:buSzPct val="85000"/>
              <a:buFont typeface="Wingdings" panose="05000000000000000000" pitchFamily="2" charset="2"/>
              <a:buChar char="§"/>
              <a:defRPr sz="1800"/>
            </a:lvl1pPr>
            <a:lvl2pPr marL="432000" indent="-216000">
              <a:spcAft>
                <a:spcPts val="600"/>
              </a:spcAft>
              <a:buClr>
                <a:schemeClr val="tx2"/>
              </a:buClr>
              <a:buSzPct val="85000"/>
              <a:buFont typeface="Wingdings" panose="05000000000000000000" pitchFamily="2" charset="2"/>
              <a:buChar char="§"/>
              <a:defRPr sz="1600"/>
            </a:lvl2pPr>
            <a:lvl3pPr marL="432000" indent="-216000">
              <a:spcAft>
                <a:spcPts val="600"/>
              </a:spcAft>
              <a:buClr>
                <a:schemeClr val="tx2"/>
              </a:buClr>
              <a:buSzPct val="85000"/>
              <a:buFont typeface="Wingdings" panose="05000000000000000000" pitchFamily="2" charset="2"/>
              <a:buChar char="§"/>
              <a:defRPr sz="1600"/>
            </a:lvl3pPr>
            <a:lvl4pPr marL="432000" indent="-216000">
              <a:spcAft>
                <a:spcPts val="600"/>
              </a:spcAft>
              <a:buClr>
                <a:schemeClr val="tx2"/>
              </a:buClr>
              <a:buSzPct val="85000"/>
              <a:buFont typeface="Wingdings" panose="05000000000000000000" pitchFamily="2" charset="2"/>
              <a:buChar char="§"/>
              <a:defRPr sz="1600"/>
            </a:lvl4pPr>
            <a:lvl5pPr marL="432000" indent="-216000">
              <a:buClr>
                <a:schemeClr val="tx2"/>
              </a:buClr>
              <a:buSzPct val="85000"/>
              <a:buFont typeface="Wingdings" panose="05000000000000000000" pitchFamily="2" charset="2"/>
              <a:buChar char="§"/>
              <a:defRPr sz="1600"/>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Titel 3">
            <a:extLst>
              <a:ext uri="{FF2B5EF4-FFF2-40B4-BE49-F238E27FC236}">
                <a16:creationId xmlns:a16="http://schemas.microsoft.com/office/drawing/2014/main" id="{635533BD-50D8-4441-8D56-AAF77F52FC4E}"/>
              </a:ext>
            </a:extLst>
          </p:cNvPr>
          <p:cNvSpPr>
            <a:spLocks noGrp="1"/>
          </p:cNvSpPr>
          <p:nvPr>
            <p:ph type="title"/>
          </p:nvPr>
        </p:nvSpPr>
        <p:spPr>
          <a:xfrm>
            <a:off x="252000" y="324000"/>
            <a:ext cx="8640000" cy="396000"/>
          </a:xfrm>
        </p:spPr>
        <p:txBody>
          <a:bodyPr anchor="t" anchorCtr="0"/>
          <a:lstStyle>
            <a:lvl1pPr>
              <a:defRPr sz="2200">
                <a:latin typeface="+mj-lt"/>
              </a:defRPr>
            </a:lvl1pPr>
          </a:lstStyle>
          <a:p>
            <a:r>
              <a:rPr lang="de-DE"/>
              <a:t>Mastertitelformat bearbeiten</a:t>
            </a:r>
            <a:endParaRPr lang="de-DE" dirty="0"/>
          </a:p>
        </p:txBody>
      </p:sp>
      <p:sp>
        <p:nvSpPr>
          <p:cNvPr id="9" name="Textplatzhalter 8">
            <a:extLst>
              <a:ext uri="{FF2B5EF4-FFF2-40B4-BE49-F238E27FC236}">
                <a16:creationId xmlns:a16="http://schemas.microsoft.com/office/drawing/2014/main" id="{89E50009-1B92-43EC-92E6-CB9C2D8224EC}"/>
              </a:ext>
            </a:extLst>
          </p:cNvPr>
          <p:cNvSpPr>
            <a:spLocks noGrp="1"/>
          </p:cNvSpPr>
          <p:nvPr>
            <p:ph type="body" sz="quarter" idx="10" hasCustomPrompt="1"/>
          </p:nvPr>
        </p:nvSpPr>
        <p:spPr>
          <a:xfrm>
            <a:off x="108000" y="6622950"/>
            <a:ext cx="8928000" cy="216000"/>
          </a:xfrm>
          <a:prstGeom prst="rect">
            <a:avLst/>
          </a:prstGeom>
        </p:spPr>
        <p:txBody>
          <a:bodyPr lIns="0" tIns="0" rIns="0" bIns="0"/>
          <a:lstStyle>
            <a:lvl1pPr marL="0" indent="0" algn="r">
              <a:spcBef>
                <a:spcPts val="0"/>
              </a:spcBef>
              <a:spcAft>
                <a:spcPts val="0"/>
              </a:spcAft>
              <a:buNone/>
              <a:defRPr sz="1100">
                <a:solidFill>
                  <a:schemeClr val="bg1">
                    <a:lumMod val="50000"/>
                  </a:schemeClr>
                </a:solidFill>
              </a:defRPr>
            </a:lvl1pPr>
          </a:lstStyle>
          <a:p>
            <a:pPr lvl="0"/>
            <a:r>
              <a:rPr lang="de-DE" dirty="0"/>
              <a:t>(&lt;Quelle&gt;, &lt;Jahr&gt;), (Bildquelle: &lt;Quelle&gt;, &lt;Jahr&gt;)</a:t>
            </a:r>
          </a:p>
        </p:txBody>
      </p:sp>
    </p:spTree>
    <p:extLst>
      <p:ext uri="{BB962C8B-B14F-4D97-AF65-F5344CB8AC3E}">
        <p14:creationId xmlns:p14="http://schemas.microsoft.com/office/powerpoint/2010/main" val="9026438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vert="horz"/>
          <a:lstStyle/>
          <a:p>
            <a:r>
              <a:rPr lang="de-DE"/>
              <a:t>Mastertitelformat bearbeiten</a:t>
            </a:r>
          </a:p>
        </p:txBody>
      </p:sp>
      <p:sp>
        <p:nvSpPr>
          <p:cNvPr id="3" name="Inhaltsplatzhalter 2"/>
          <p:cNvSpPr>
            <a:spLocks noGrp="1"/>
          </p:cNvSpPr>
          <p:nvPr>
            <p:ph idx="1"/>
          </p:nvPr>
        </p:nvSpPr>
        <p:spPr>
          <a:xfrm>
            <a:off x="457200" y="1600200"/>
            <a:ext cx="8229600" cy="4525963"/>
          </a:xfrm>
          <a:prstGeom prst="rect">
            <a:avLst/>
          </a:prstGeom>
        </p:spPr>
        <p:txBody>
          <a:bodyPr vert="horz"/>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Tree>
    <p:extLst>
      <p:ext uri="{BB962C8B-B14F-4D97-AF65-F5344CB8AC3E}">
        <p14:creationId xmlns:p14="http://schemas.microsoft.com/office/powerpoint/2010/main" val="3249273367"/>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Ü | freie Gestaltung">
    <p:spTree>
      <p:nvGrpSpPr>
        <p:cNvPr id="1" name=""/>
        <p:cNvGrpSpPr/>
        <p:nvPr/>
      </p:nvGrpSpPr>
      <p:grpSpPr>
        <a:xfrm>
          <a:off x="0" y="0"/>
          <a:ext cx="0" cy="0"/>
          <a:chOff x="0" y="0"/>
          <a:chExt cx="0" cy="0"/>
        </a:xfrm>
      </p:grpSpPr>
      <p:sp>
        <p:nvSpPr>
          <p:cNvPr id="9" name="Titelplatzhalter 2"/>
          <p:cNvSpPr>
            <a:spLocks noGrp="1"/>
          </p:cNvSpPr>
          <p:nvPr>
            <p:ph type="title"/>
          </p:nvPr>
        </p:nvSpPr>
        <p:spPr>
          <a:xfrm>
            <a:off x="323528" y="417587"/>
            <a:ext cx="8424936" cy="490861"/>
          </a:xfrm>
          <a:prstGeom prst="rect">
            <a:avLst/>
          </a:prstGeom>
        </p:spPr>
        <p:txBody>
          <a:bodyPr vert="horz" lIns="91440" tIns="45720" rIns="91440" bIns="45720" rtlCol="0" anchor="ctr">
            <a:normAutofit/>
          </a:bodyPr>
          <a:lstStyle>
            <a:lvl1pPr>
              <a:defRPr b="1"/>
            </a:lvl1pPr>
          </a:lstStyle>
          <a:p>
            <a:r>
              <a:rPr lang="de-DE"/>
              <a:t>Titelmasterformat durch Klicken bearbeiten</a:t>
            </a:r>
            <a:endParaRPr lang="de-DE" dirty="0"/>
          </a:p>
        </p:txBody>
      </p:sp>
    </p:spTree>
    <p:extLst>
      <p:ext uri="{BB962C8B-B14F-4D97-AF65-F5344CB8AC3E}">
        <p14:creationId xmlns:p14="http://schemas.microsoft.com/office/powerpoint/2010/main" val="1639732338"/>
      </p:ext>
    </p:extLst>
  </p:cSld>
  <p:clrMapOvr>
    <a:masterClrMapping/>
  </p:clrMapOvr>
  <p:extLst>
    <p:ext uri="{DCECCB84-F9BA-43D5-87BE-67443E8EF086}">
      <p15:sldGuideLst xmlns:p15="http://schemas.microsoft.com/office/powerpoint/2012/main">
        <p15:guide id="1" orient="horz" pos="2160">
          <p15:clr>
            <a:srgbClr val="FBAE40"/>
          </p15:clr>
        </p15:guide>
        <p15:guide id="2" pos="288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el mit Banner">
    <p:spTree>
      <p:nvGrpSpPr>
        <p:cNvPr id="1" name=""/>
        <p:cNvGrpSpPr/>
        <p:nvPr/>
      </p:nvGrpSpPr>
      <p:grpSpPr>
        <a:xfrm>
          <a:off x="0" y="0"/>
          <a:ext cx="0" cy="0"/>
          <a:chOff x="0" y="0"/>
          <a:chExt cx="0" cy="0"/>
        </a:xfrm>
      </p:grpSpPr>
      <p:sp>
        <p:nvSpPr>
          <p:cNvPr id="8" name="Bildplatzhalter 7">
            <a:extLst>
              <a:ext uri="{FF2B5EF4-FFF2-40B4-BE49-F238E27FC236}">
                <a16:creationId xmlns:a16="http://schemas.microsoft.com/office/drawing/2014/main" id="{18171CF6-F673-4A39-822A-64E64830DF2B}"/>
              </a:ext>
            </a:extLst>
          </p:cNvPr>
          <p:cNvSpPr>
            <a:spLocks noGrp="1"/>
          </p:cNvSpPr>
          <p:nvPr>
            <p:ph type="pic" sz="quarter" idx="10" hasCustomPrompt="1"/>
          </p:nvPr>
        </p:nvSpPr>
        <p:spPr>
          <a:xfrm>
            <a:off x="0" y="935999"/>
            <a:ext cx="9144000" cy="3051801"/>
          </a:xfrm>
          <a:prstGeom prst="rect">
            <a:avLst/>
          </a:prstGeom>
        </p:spPr>
        <p:txBody>
          <a:bodyPr/>
          <a:lstStyle>
            <a:lvl1pPr marL="0" indent="0" algn="ctr">
              <a:buFontTx/>
              <a:buNone/>
              <a:defRPr sz="1800"/>
            </a:lvl1pPr>
          </a:lstStyle>
          <a:p>
            <a:r>
              <a:rPr lang="de-DE" dirty="0"/>
              <a:t>Bild mit Klick auf das Symbol einfügen</a:t>
            </a:r>
          </a:p>
          <a:p>
            <a:r>
              <a:rPr lang="de-DE" dirty="0"/>
              <a:t>Eine Vorauswahl an Bildern liegt dem Material bei</a:t>
            </a:r>
          </a:p>
          <a:p>
            <a:r>
              <a:rPr lang="de-DE" dirty="0"/>
              <a:t>Eigene Gestaltungen sind möglich (Copyright beachten)</a:t>
            </a:r>
          </a:p>
        </p:txBody>
      </p:sp>
      <p:sp>
        <p:nvSpPr>
          <p:cNvPr id="10" name="Textplatzhalter 9">
            <a:extLst>
              <a:ext uri="{FF2B5EF4-FFF2-40B4-BE49-F238E27FC236}">
                <a16:creationId xmlns:a16="http://schemas.microsoft.com/office/drawing/2014/main" id="{BB8CB1B0-9B77-4351-BEC7-0D207FE318D2}"/>
              </a:ext>
            </a:extLst>
          </p:cNvPr>
          <p:cNvSpPr>
            <a:spLocks noGrp="1"/>
          </p:cNvSpPr>
          <p:nvPr>
            <p:ph type="body" sz="quarter" idx="11" hasCustomPrompt="1"/>
          </p:nvPr>
        </p:nvSpPr>
        <p:spPr>
          <a:xfrm>
            <a:off x="252000" y="4437976"/>
            <a:ext cx="6372000" cy="484312"/>
          </a:xfrm>
          <a:prstGeom prst="rect">
            <a:avLst/>
          </a:prstGeom>
        </p:spPr>
        <p:txBody>
          <a:bodyPr lIns="0" tIns="0" rIns="0" bIns="0"/>
          <a:lstStyle>
            <a:lvl1pPr marL="0" indent="0">
              <a:buNone/>
              <a:defRPr sz="2200" b="1">
                <a:solidFill>
                  <a:schemeClr val="bg1"/>
                </a:solidFill>
              </a:defRPr>
            </a:lvl1pPr>
          </a:lstStyle>
          <a:p>
            <a:pPr lvl="0"/>
            <a:r>
              <a:rPr lang="de-DE" dirty="0"/>
              <a:t>Titel</a:t>
            </a:r>
          </a:p>
        </p:txBody>
      </p:sp>
      <p:sp>
        <p:nvSpPr>
          <p:cNvPr id="11" name="Textplatzhalter 9">
            <a:extLst>
              <a:ext uri="{FF2B5EF4-FFF2-40B4-BE49-F238E27FC236}">
                <a16:creationId xmlns:a16="http://schemas.microsoft.com/office/drawing/2014/main" id="{848F5FDB-966D-48A9-8F9D-F874FB75D1A9}"/>
              </a:ext>
            </a:extLst>
          </p:cNvPr>
          <p:cNvSpPr>
            <a:spLocks noGrp="1"/>
          </p:cNvSpPr>
          <p:nvPr>
            <p:ph type="body" sz="quarter" idx="12" hasCustomPrompt="1"/>
          </p:nvPr>
        </p:nvSpPr>
        <p:spPr>
          <a:xfrm>
            <a:off x="252000" y="5044731"/>
            <a:ext cx="6372000" cy="473445"/>
          </a:xfrm>
          <a:prstGeom prst="rect">
            <a:avLst/>
          </a:prstGeom>
        </p:spPr>
        <p:txBody>
          <a:bodyPr lIns="0" tIns="0" rIns="0" bIns="0"/>
          <a:lstStyle>
            <a:lvl1pPr marL="0" indent="0">
              <a:buNone/>
              <a:defRPr sz="1800" b="1">
                <a:solidFill>
                  <a:schemeClr val="bg1"/>
                </a:solidFill>
              </a:defRPr>
            </a:lvl1pPr>
          </a:lstStyle>
          <a:p>
            <a:pPr lvl="0"/>
            <a:r>
              <a:rPr lang="de-DE" dirty="0" err="1"/>
              <a:t>Subtitel</a:t>
            </a:r>
            <a:endParaRPr lang="de-DE" dirty="0"/>
          </a:p>
        </p:txBody>
      </p:sp>
      <p:sp>
        <p:nvSpPr>
          <p:cNvPr id="13" name="Textplatzhalter 9">
            <a:extLst>
              <a:ext uri="{FF2B5EF4-FFF2-40B4-BE49-F238E27FC236}">
                <a16:creationId xmlns:a16="http://schemas.microsoft.com/office/drawing/2014/main" id="{2947E9A8-8C15-4CCD-9BCA-364EB75353FD}"/>
              </a:ext>
            </a:extLst>
          </p:cNvPr>
          <p:cNvSpPr>
            <a:spLocks noGrp="1"/>
          </p:cNvSpPr>
          <p:nvPr>
            <p:ph type="body" sz="quarter" idx="13" hasCustomPrompt="1"/>
          </p:nvPr>
        </p:nvSpPr>
        <p:spPr>
          <a:xfrm>
            <a:off x="252000" y="5640620"/>
            <a:ext cx="6372000" cy="785120"/>
          </a:xfrm>
          <a:prstGeom prst="rect">
            <a:avLst/>
          </a:prstGeom>
        </p:spPr>
        <p:txBody>
          <a:bodyPr lIns="0" tIns="0" rIns="0" bIns="0"/>
          <a:lstStyle>
            <a:lvl1pPr marL="0" indent="0">
              <a:buNone/>
              <a:defRPr sz="1800" b="0">
                <a:solidFill>
                  <a:schemeClr val="bg1"/>
                </a:solidFill>
              </a:defRPr>
            </a:lvl1pPr>
          </a:lstStyle>
          <a:p>
            <a:pPr lvl="0"/>
            <a:r>
              <a:rPr lang="de-DE" dirty="0"/>
              <a:t>Autorenschaft</a:t>
            </a:r>
          </a:p>
        </p:txBody>
      </p:sp>
    </p:spTree>
    <p:extLst>
      <p:ext uri="{BB962C8B-B14F-4D97-AF65-F5344CB8AC3E}">
        <p14:creationId xmlns:p14="http://schemas.microsoft.com/office/powerpoint/2010/main" val="8468287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el ohne Banner">
    <p:spTree>
      <p:nvGrpSpPr>
        <p:cNvPr id="1" name=""/>
        <p:cNvGrpSpPr/>
        <p:nvPr/>
      </p:nvGrpSpPr>
      <p:grpSpPr>
        <a:xfrm>
          <a:off x="0" y="0"/>
          <a:ext cx="0" cy="0"/>
          <a:chOff x="0" y="0"/>
          <a:chExt cx="0" cy="0"/>
        </a:xfrm>
      </p:grpSpPr>
      <p:sp>
        <p:nvSpPr>
          <p:cNvPr id="5" name="Textplatzhalter 9">
            <a:extLst>
              <a:ext uri="{FF2B5EF4-FFF2-40B4-BE49-F238E27FC236}">
                <a16:creationId xmlns:a16="http://schemas.microsoft.com/office/drawing/2014/main" id="{CC4632DB-DFF5-47E9-B973-118479BB4FB7}"/>
              </a:ext>
            </a:extLst>
          </p:cNvPr>
          <p:cNvSpPr>
            <a:spLocks noGrp="1"/>
          </p:cNvSpPr>
          <p:nvPr>
            <p:ph type="body" sz="quarter" idx="13" hasCustomPrompt="1"/>
          </p:nvPr>
        </p:nvSpPr>
        <p:spPr>
          <a:xfrm>
            <a:off x="252000" y="1488501"/>
            <a:ext cx="6372000" cy="345263"/>
          </a:xfrm>
          <a:prstGeom prst="rect">
            <a:avLst/>
          </a:prstGeom>
        </p:spPr>
        <p:txBody>
          <a:bodyPr lIns="0" tIns="0" rIns="0" bIns="0"/>
          <a:lstStyle>
            <a:lvl1pPr marL="0" indent="0">
              <a:buNone/>
              <a:defRPr sz="2200" b="1">
                <a:solidFill>
                  <a:schemeClr val="tx2"/>
                </a:solidFill>
              </a:defRPr>
            </a:lvl1pPr>
          </a:lstStyle>
          <a:p>
            <a:pPr lvl="0"/>
            <a:r>
              <a:rPr lang="de-DE" dirty="0"/>
              <a:t>Titel</a:t>
            </a:r>
          </a:p>
        </p:txBody>
      </p:sp>
      <p:sp>
        <p:nvSpPr>
          <p:cNvPr id="6" name="Textplatzhalter 9">
            <a:extLst>
              <a:ext uri="{FF2B5EF4-FFF2-40B4-BE49-F238E27FC236}">
                <a16:creationId xmlns:a16="http://schemas.microsoft.com/office/drawing/2014/main" id="{98AF38D2-BB0C-40FA-983F-7776B0F5EC7F}"/>
              </a:ext>
            </a:extLst>
          </p:cNvPr>
          <p:cNvSpPr>
            <a:spLocks noGrp="1"/>
          </p:cNvSpPr>
          <p:nvPr>
            <p:ph type="body" sz="quarter" idx="14" hasCustomPrompt="1"/>
          </p:nvPr>
        </p:nvSpPr>
        <p:spPr>
          <a:xfrm>
            <a:off x="252000" y="2096901"/>
            <a:ext cx="6372000" cy="345263"/>
          </a:xfrm>
          <a:prstGeom prst="rect">
            <a:avLst/>
          </a:prstGeom>
        </p:spPr>
        <p:txBody>
          <a:bodyPr lIns="0" tIns="0" rIns="0" bIns="0"/>
          <a:lstStyle>
            <a:lvl1pPr marL="0" indent="0">
              <a:buNone/>
              <a:defRPr sz="1800" b="0">
                <a:solidFill>
                  <a:schemeClr val="tx2"/>
                </a:solidFill>
              </a:defRPr>
            </a:lvl1pPr>
          </a:lstStyle>
          <a:p>
            <a:pPr lvl="0"/>
            <a:r>
              <a:rPr lang="de-DE" dirty="0" err="1"/>
              <a:t>Subtitel</a:t>
            </a:r>
            <a:endParaRPr lang="de-DE" dirty="0"/>
          </a:p>
        </p:txBody>
      </p:sp>
      <p:sp>
        <p:nvSpPr>
          <p:cNvPr id="7" name="Textplatzhalter 9">
            <a:extLst>
              <a:ext uri="{FF2B5EF4-FFF2-40B4-BE49-F238E27FC236}">
                <a16:creationId xmlns:a16="http://schemas.microsoft.com/office/drawing/2014/main" id="{2947E9A8-8C15-4CCD-9BCA-364EB75353FD}"/>
              </a:ext>
            </a:extLst>
          </p:cNvPr>
          <p:cNvSpPr>
            <a:spLocks noGrp="1"/>
          </p:cNvSpPr>
          <p:nvPr>
            <p:ph type="body" sz="quarter" idx="15" hasCustomPrompt="1"/>
          </p:nvPr>
        </p:nvSpPr>
        <p:spPr>
          <a:xfrm>
            <a:off x="252000" y="4438800"/>
            <a:ext cx="6372000" cy="785120"/>
          </a:xfrm>
          <a:prstGeom prst="rect">
            <a:avLst/>
          </a:prstGeom>
        </p:spPr>
        <p:txBody>
          <a:bodyPr lIns="0" tIns="0" rIns="0" bIns="0"/>
          <a:lstStyle>
            <a:lvl1pPr marL="0" indent="0">
              <a:buNone/>
              <a:defRPr sz="1800" b="0">
                <a:solidFill>
                  <a:schemeClr val="bg1"/>
                </a:solidFill>
              </a:defRPr>
            </a:lvl1pPr>
          </a:lstStyle>
          <a:p>
            <a:pPr lvl="0"/>
            <a:r>
              <a:rPr lang="de-DE" dirty="0"/>
              <a:t>Autorenschaft</a:t>
            </a:r>
          </a:p>
        </p:txBody>
      </p:sp>
    </p:spTree>
    <p:extLst>
      <p:ext uri="{BB962C8B-B14F-4D97-AF65-F5344CB8AC3E}">
        <p14:creationId xmlns:p14="http://schemas.microsoft.com/office/powerpoint/2010/main" val="21384418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10.xml"/><Relationship Id="rId7" Type="http://schemas.openxmlformats.org/officeDocument/2006/relationships/image" Target="../media/image5.jpg"/><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image" Target="../media/image2.png"/><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image" Target="../media/image1.png"/><Relationship Id="rId5" Type="http://schemas.openxmlformats.org/officeDocument/2006/relationships/theme" Target="../theme/theme3.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4" name="Rectangle 17">
            <a:extLst>
              <a:ext uri="{FF2B5EF4-FFF2-40B4-BE49-F238E27FC236}">
                <a16:creationId xmlns:a16="http://schemas.microsoft.com/office/drawing/2014/main" id="{F8507B4C-A618-42D3-8D77-B3C591413FED}"/>
              </a:ext>
            </a:extLst>
          </p:cNvPr>
          <p:cNvSpPr>
            <a:spLocks noChangeArrowheads="1"/>
          </p:cNvSpPr>
          <p:nvPr userDrawn="1"/>
        </p:nvSpPr>
        <p:spPr bwMode="auto">
          <a:xfrm>
            <a:off x="0" y="0"/>
            <a:ext cx="9144000" cy="144000"/>
          </a:xfrm>
          <a:prstGeom prst="rect">
            <a:avLst/>
          </a:prstGeom>
          <a:solidFill>
            <a:schemeClr val="accent1"/>
          </a:solidFill>
          <a:ln w="9525">
            <a:noFill/>
            <a:miter lim="800000"/>
            <a:headEnd/>
            <a:tailEnd/>
          </a:ln>
        </p:spPr>
        <p:txBody>
          <a:bodyPr wrap="none" anchor="ctr">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400" b="0" i="0" u="none" strike="noStrike" kern="1200" cap="none" spc="0" normalizeH="0" baseline="0" noProof="0" dirty="0">
              <a:ln>
                <a:noFill/>
              </a:ln>
              <a:solidFill>
                <a:prstClr val="black"/>
              </a:solidFill>
              <a:effectLst/>
              <a:uLnTx/>
              <a:uFillTx/>
              <a:latin typeface="Calibri Normal" charset="0"/>
              <a:ea typeface="ＭＳ Ｐゴシック" charset="-128"/>
            </a:endParaRPr>
          </a:p>
        </p:txBody>
      </p:sp>
      <p:sp>
        <p:nvSpPr>
          <p:cNvPr id="4" name="Titelplatzhalter 3">
            <a:extLst>
              <a:ext uri="{FF2B5EF4-FFF2-40B4-BE49-F238E27FC236}">
                <a16:creationId xmlns:a16="http://schemas.microsoft.com/office/drawing/2014/main" id="{7FA8522D-0AE8-4959-AA60-6A22BFE2DF88}"/>
              </a:ext>
            </a:extLst>
          </p:cNvPr>
          <p:cNvSpPr>
            <a:spLocks noGrp="1"/>
          </p:cNvSpPr>
          <p:nvPr>
            <p:ph type="title"/>
          </p:nvPr>
        </p:nvSpPr>
        <p:spPr>
          <a:xfrm>
            <a:off x="252000" y="324000"/>
            <a:ext cx="8640000" cy="396000"/>
          </a:xfrm>
          <a:prstGeom prst="rect">
            <a:avLst/>
          </a:prstGeom>
        </p:spPr>
        <p:txBody>
          <a:bodyPr vert="horz" lIns="0" tIns="0" rIns="0" bIns="0" rtlCol="0" anchor="t" anchorCtr="0">
            <a:noAutofit/>
          </a:bodyPr>
          <a:lstStyle/>
          <a:p>
            <a:r>
              <a:rPr lang="de-DE" dirty="0"/>
              <a:t>Mastertitelformat bearbeiten</a:t>
            </a:r>
          </a:p>
        </p:txBody>
      </p:sp>
      <p:sp>
        <p:nvSpPr>
          <p:cNvPr id="2" name="Textfeld 1">
            <a:extLst>
              <a:ext uri="{FF2B5EF4-FFF2-40B4-BE49-F238E27FC236}">
                <a16:creationId xmlns:a16="http://schemas.microsoft.com/office/drawing/2014/main" id="{FFFFA397-5075-4704-AC03-52FA84968699}"/>
              </a:ext>
            </a:extLst>
          </p:cNvPr>
          <p:cNvSpPr txBox="1"/>
          <p:nvPr userDrawn="1"/>
        </p:nvSpPr>
        <p:spPr>
          <a:xfrm>
            <a:off x="7153275" y="6350"/>
            <a:ext cx="1738725" cy="138499"/>
          </a:xfrm>
          <a:prstGeom prst="rect">
            <a:avLst/>
          </a:prstGeom>
          <a:noFill/>
        </p:spPr>
        <p:txBody>
          <a:bodyPr wrap="square" lIns="0" tIns="0" rIns="0" bIns="0" rtlCol="0">
            <a:spAutoFit/>
          </a:bodyPr>
          <a:lstStyle/>
          <a:p>
            <a:pPr marL="342900" marR="0" lvl="0" indent="-342900" algn="r" defTabSz="914400" rtl="0" eaLnBrk="0" fontAlgn="base" latinLnBrk="0" hangingPunct="0">
              <a:lnSpc>
                <a:spcPct val="100000"/>
              </a:lnSpc>
              <a:spcBef>
                <a:spcPts val="400"/>
              </a:spcBef>
              <a:spcAft>
                <a:spcPct val="0"/>
              </a:spcAft>
              <a:buClrTx/>
              <a:buSzTx/>
              <a:buFontTx/>
              <a:buNone/>
              <a:tabLst/>
              <a:defRPr/>
            </a:pPr>
            <a:r>
              <a:rPr kumimoji="0" lang="de-DE" sz="900" b="1" i="0" u="none" strike="noStrike" kern="1200" cap="all" spc="0" normalizeH="0" baseline="0" noProof="0" dirty="0">
                <a:ln>
                  <a:noFill/>
                </a:ln>
                <a:solidFill>
                  <a:srgbClr val="FFFFFF"/>
                </a:solidFill>
                <a:effectLst/>
                <a:uLnTx/>
                <a:uFillTx/>
                <a:latin typeface="Calibri"/>
                <a:ea typeface="ＭＳ Ｐゴシック" charset="-128"/>
                <a:cs typeface="Calibri"/>
              </a:rPr>
              <a:t>Ausgeblendete Folie</a:t>
            </a:r>
          </a:p>
        </p:txBody>
      </p:sp>
    </p:spTree>
    <p:extLst>
      <p:ext uri="{BB962C8B-B14F-4D97-AF65-F5344CB8AC3E}">
        <p14:creationId xmlns:p14="http://schemas.microsoft.com/office/powerpoint/2010/main" val="1115475589"/>
      </p:ext>
    </p:extLst>
  </p:cSld>
  <p:clrMap bg1="lt1" tx1="dk1" bg2="lt2" tx2="dk2" accent1="accent1" accent2="accent2" accent3="accent3" accent4="accent4" accent5="accent5" accent6="accent6" hlink="hlink" folHlink="folHlink"/>
  <p:sldLayoutIdLst>
    <p:sldLayoutId id="2147483771" r:id="rId1"/>
    <p:sldLayoutId id="2147483772" r:id="rId2"/>
    <p:sldLayoutId id="2147483773" r:id="rId3"/>
    <p:sldLayoutId id="2147483774" r:id="rId4"/>
    <p:sldLayoutId id="2147483787" r:id="rId5"/>
    <p:sldLayoutId id="2147483788" r:id="rId6"/>
    <p:sldLayoutId id="2147483789" r:id="rId7"/>
  </p:sldLayoutIdLst>
  <p:hf sldNum="0" hdr="0" dt="0"/>
  <p:txStyles>
    <p:titleStyle>
      <a:lvl1pPr algn="l" rtl="0" eaLnBrk="1" fontAlgn="base" hangingPunct="1">
        <a:spcBef>
          <a:spcPct val="0"/>
        </a:spcBef>
        <a:spcAft>
          <a:spcPct val="0"/>
        </a:spcAft>
        <a:defRPr sz="2200" b="1">
          <a:solidFill>
            <a:schemeClr val="accent1"/>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p:titleStyle>
    <p:body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9"/>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10"/>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10"/>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10"/>
        </a:buBlip>
        <a:defRPr sz="1200">
          <a:solidFill>
            <a:schemeClr val="tx1"/>
          </a:solidFill>
          <a:latin typeface="+mn-lt"/>
          <a:ea typeface="+mn-ea"/>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2" name="Rechteck 11">
            <a:extLst>
              <a:ext uri="{FF2B5EF4-FFF2-40B4-BE49-F238E27FC236}">
                <a16:creationId xmlns:a16="http://schemas.microsoft.com/office/drawing/2014/main" id="{52D288C3-76E7-407C-93DF-B1113D92C85D}"/>
              </a:ext>
            </a:extLst>
          </p:cNvPr>
          <p:cNvSpPr/>
          <p:nvPr/>
        </p:nvSpPr>
        <p:spPr bwMode="auto">
          <a:xfrm>
            <a:off x="7056271" y="4130402"/>
            <a:ext cx="2087730" cy="2598198"/>
          </a:xfrm>
          <a:prstGeom prst="rect">
            <a:avLst/>
          </a:prstGeom>
          <a:solidFill>
            <a:srgbClr val="C8D2D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400" b="0" i="0" u="none" strike="noStrike" kern="1200" cap="none" spc="0" normalizeH="0" baseline="0" noProof="0" dirty="0">
              <a:ln>
                <a:noFill/>
              </a:ln>
              <a:solidFill>
                <a:prstClr val="black"/>
              </a:solidFill>
              <a:effectLst/>
              <a:uLnTx/>
              <a:uFillTx/>
              <a:latin typeface="Calibri Normal" charset="0"/>
              <a:ea typeface="ＭＳ Ｐゴシック" charset="-128"/>
            </a:endParaRPr>
          </a:p>
        </p:txBody>
      </p:sp>
      <p:sp>
        <p:nvSpPr>
          <p:cNvPr id="14" name="Rectangle 19">
            <a:extLst>
              <a:ext uri="{FF2B5EF4-FFF2-40B4-BE49-F238E27FC236}">
                <a16:creationId xmlns:a16="http://schemas.microsoft.com/office/drawing/2014/main" id="{D85768C5-BBB6-4ACD-A6A0-97D1C115FFC4}"/>
              </a:ext>
            </a:extLst>
          </p:cNvPr>
          <p:cNvSpPr>
            <a:spLocks noChangeArrowheads="1"/>
          </p:cNvSpPr>
          <p:nvPr/>
        </p:nvSpPr>
        <p:spPr bwMode="auto">
          <a:xfrm>
            <a:off x="0" y="4131424"/>
            <a:ext cx="6911738" cy="2597175"/>
          </a:xfrm>
          <a:prstGeom prst="rect">
            <a:avLst/>
          </a:prstGeom>
          <a:solidFill>
            <a:srgbClr val="327A86"/>
          </a:solidFill>
          <a:ln w="9525">
            <a:noFill/>
            <a:miter lim="800000"/>
            <a:headEnd/>
            <a:tailEnd/>
          </a:ln>
        </p:spPr>
        <p:txBody>
          <a:bodyPr wrap="none" anchor="ctr">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400" b="0" i="0" u="none" strike="noStrike" kern="1200" cap="none" spc="0" normalizeH="0" baseline="0" noProof="0" dirty="0">
              <a:ln>
                <a:noFill/>
              </a:ln>
              <a:solidFill>
                <a:prstClr val="black"/>
              </a:solidFill>
              <a:effectLst/>
              <a:uLnTx/>
              <a:uFillTx/>
              <a:latin typeface="Calibri Normal" charset="0"/>
              <a:ea typeface="ＭＳ Ｐゴシック" charset="-128"/>
            </a:endParaRPr>
          </a:p>
        </p:txBody>
      </p:sp>
      <p:pic>
        <p:nvPicPr>
          <p:cNvPr id="33" name="Grafik 32">
            <a:extLst>
              <a:ext uri="{FF2B5EF4-FFF2-40B4-BE49-F238E27FC236}">
                <a16:creationId xmlns:a16="http://schemas.microsoft.com/office/drawing/2014/main" id="{8FFC185C-665F-465C-9F56-F2B9CCB0E842}"/>
              </a:ext>
            </a:extLst>
          </p:cNvPr>
          <p:cNvPicPr>
            <a:picLocks noChangeAspect="1"/>
          </p:cNvPicPr>
          <p:nvPr/>
        </p:nvPicPr>
        <p:blipFill>
          <a:blip r:embed="rId5"/>
          <a:stretch>
            <a:fillRect/>
          </a:stretch>
        </p:blipFill>
        <p:spPr>
          <a:xfrm>
            <a:off x="252000" y="98528"/>
            <a:ext cx="2812232" cy="326922"/>
          </a:xfrm>
          <a:prstGeom prst="rect">
            <a:avLst/>
          </a:prstGeom>
        </p:spPr>
      </p:pic>
      <p:grpSp>
        <p:nvGrpSpPr>
          <p:cNvPr id="13" name="Gruppieren 12">
            <a:extLst>
              <a:ext uri="{FF2B5EF4-FFF2-40B4-BE49-F238E27FC236}">
                <a16:creationId xmlns:a16="http://schemas.microsoft.com/office/drawing/2014/main" id="{7BD18C07-A9AC-4500-AE30-B941923EA9EE}"/>
              </a:ext>
            </a:extLst>
          </p:cNvPr>
          <p:cNvGrpSpPr>
            <a:grpSpLocks noChangeAspect="1"/>
          </p:cNvGrpSpPr>
          <p:nvPr/>
        </p:nvGrpSpPr>
        <p:grpSpPr>
          <a:xfrm>
            <a:off x="6109200" y="262800"/>
            <a:ext cx="2783442" cy="518450"/>
            <a:chOff x="5148064" y="468000"/>
            <a:chExt cx="3575602" cy="666000"/>
          </a:xfrm>
        </p:grpSpPr>
        <p:pic>
          <p:nvPicPr>
            <p:cNvPr id="15" name="Grafik 14">
              <a:extLst>
                <a:ext uri="{FF2B5EF4-FFF2-40B4-BE49-F238E27FC236}">
                  <a16:creationId xmlns:a16="http://schemas.microsoft.com/office/drawing/2014/main" id="{4BBEAAA8-F70F-4536-92FB-37C6B39FD89C}"/>
                </a:ext>
              </a:extLst>
            </p:cNvPr>
            <p:cNvPicPr>
              <a:picLocks noChangeAspect="1"/>
            </p:cNvPicPr>
            <p:nvPr userDrawn="1"/>
          </p:nvPicPr>
          <p:blipFill>
            <a:blip r:embed="rId6"/>
            <a:stretch>
              <a:fillRect/>
            </a:stretch>
          </p:blipFill>
          <p:spPr>
            <a:xfrm>
              <a:off x="6299446" y="469857"/>
              <a:ext cx="2424220" cy="659594"/>
            </a:xfrm>
            <a:prstGeom prst="rect">
              <a:avLst/>
            </a:prstGeom>
          </p:spPr>
        </p:pic>
        <p:pic>
          <p:nvPicPr>
            <p:cNvPr id="16" name="Grafik 15">
              <a:extLst>
                <a:ext uri="{FF2B5EF4-FFF2-40B4-BE49-F238E27FC236}">
                  <a16:creationId xmlns:a16="http://schemas.microsoft.com/office/drawing/2014/main" id="{88240224-7C0D-46FE-94EE-0B73986AE520}"/>
                </a:ext>
              </a:extLst>
            </p:cNvPr>
            <p:cNvPicPr>
              <a:picLocks noChangeAspect="1"/>
            </p:cNvPicPr>
            <p:nvPr userDrawn="1"/>
          </p:nvPicPr>
          <p:blipFill>
            <a:blip r:embed="rId7"/>
            <a:stretch>
              <a:fillRect/>
            </a:stretch>
          </p:blipFill>
          <p:spPr>
            <a:xfrm>
              <a:off x="5148064" y="468000"/>
              <a:ext cx="839245" cy="666000"/>
            </a:xfrm>
            <a:prstGeom prst="rect">
              <a:avLst/>
            </a:prstGeom>
          </p:spPr>
        </p:pic>
      </p:grpSp>
      <p:pic>
        <p:nvPicPr>
          <p:cNvPr id="3" name="Grafik 2">
            <a:extLst>
              <a:ext uri="{FF2B5EF4-FFF2-40B4-BE49-F238E27FC236}">
                <a16:creationId xmlns:a16="http://schemas.microsoft.com/office/drawing/2014/main" id="{35A958EA-A893-45A9-8A6C-0FE8B0B3DFF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51358" y="361063"/>
            <a:ext cx="2983285" cy="327600"/>
          </a:xfrm>
          <a:prstGeom prst="rect">
            <a:avLst/>
          </a:prstGeom>
        </p:spPr>
      </p:pic>
      <p:sp>
        <p:nvSpPr>
          <p:cNvPr id="20" name="Rectangle 17">
            <a:extLst>
              <a:ext uri="{FF2B5EF4-FFF2-40B4-BE49-F238E27FC236}">
                <a16:creationId xmlns:a16="http://schemas.microsoft.com/office/drawing/2014/main" id="{CAA35721-7747-4232-99D4-AF0DD23682F7}"/>
              </a:ext>
            </a:extLst>
          </p:cNvPr>
          <p:cNvSpPr>
            <a:spLocks noChangeArrowheads="1"/>
          </p:cNvSpPr>
          <p:nvPr/>
        </p:nvSpPr>
        <p:spPr bwMode="auto">
          <a:xfrm>
            <a:off x="0" y="0"/>
            <a:ext cx="9144000" cy="144000"/>
          </a:xfrm>
          <a:prstGeom prst="rect">
            <a:avLst/>
          </a:prstGeom>
          <a:solidFill>
            <a:srgbClr val="327A86"/>
          </a:solidFill>
          <a:ln w="9525">
            <a:noFill/>
            <a:miter lim="800000"/>
            <a:headEnd/>
            <a:tailEnd/>
          </a:ln>
        </p:spPr>
        <p:txBody>
          <a:bodyPr wrap="none" anchor="ctr">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400" b="0" i="0" u="none" strike="noStrike" kern="1200" cap="none" spc="0" normalizeH="0" baseline="0" noProof="0" dirty="0">
              <a:ln>
                <a:noFill/>
              </a:ln>
              <a:solidFill>
                <a:prstClr val="black"/>
              </a:solidFill>
              <a:effectLst/>
              <a:uLnTx/>
              <a:uFillTx/>
              <a:latin typeface="Calibri Normal" charset="0"/>
              <a:ea typeface="ＭＳ Ｐゴシック" charset="-128"/>
            </a:endParaRPr>
          </a:p>
        </p:txBody>
      </p:sp>
    </p:spTree>
    <p:extLst>
      <p:ext uri="{BB962C8B-B14F-4D97-AF65-F5344CB8AC3E}">
        <p14:creationId xmlns:p14="http://schemas.microsoft.com/office/powerpoint/2010/main" val="4085994387"/>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4" name="Rectangle 17">
            <a:extLst>
              <a:ext uri="{FF2B5EF4-FFF2-40B4-BE49-F238E27FC236}">
                <a16:creationId xmlns:a16="http://schemas.microsoft.com/office/drawing/2014/main" id="{F8507B4C-A618-42D3-8D77-B3C591413FED}"/>
              </a:ext>
            </a:extLst>
          </p:cNvPr>
          <p:cNvSpPr>
            <a:spLocks noChangeArrowheads="1"/>
          </p:cNvSpPr>
          <p:nvPr userDrawn="1"/>
        </p:nvSpPr>
        <p:spPr bwMode="auto">
          <a:xfrm>
            <a:off x="0" y="0"/>
            <a:ext cx="9144000" cy="144000"/>
          </a:xfrm>
          <a:prstGeom prst="rect">
            <a:avLst/>
          </a:prstGeom>
          <a:solidFill>
            <a:srgbClr val="327A86"/>
          </a:solidFill>
          <a:ln w="9525">
            <a:noFill/>
            <a:miter lim="800000"/>
            <a:headEnd/>
            <a:tailEnd/>
          </a:ln>
        </p:spPr>
        <p:txBody>
          <a:bodyPr wrap="none" anchor="ctr">
            <a:prstTxWarp prst="textNoShape">
              <a:avLst/>
            </a:prstTxWarp>
          </a:bodyPr>
          <a:lstStyle/>
          <a:p>
            <a:endParaRPr lang="de-DE" b="0" i="0" dirty="0">
              <a:latin typeface="Calibri Normal" charset="0"/>
            </a:endParaRPr>
          </a:p>
        </p:txBody>
      </p:sp>
      <p:sp>
        <p:nvSpPr>
          <p:cNvPr id="4" name="Titelplatzhalter 3">
            <a:extLst>
              <a:ext uri="{FF2B5EF4-FFF2-40B4-BE49-F238E27FC236}">
                <a16:creationId xmlns:a16="http://schemas.microsoft.com/office/drawing/2014/main" id="{7FA8522D-0AE8-4959-AA60-6A22BFE2DF88}"/>
              </a:ext>
            </a:extLst>
          </p:cNvPr>
          <p:cNvSpPr>
            <a:spLocks noGrp="1"/>
          </p:cNvSpPr>
          <p:nvPr>
            <p:ph type="title"/>
          </p:nvPr>
        </p:nvSpPr>
        <p:spPr>
          <a:xfrm>
            <a:off x="252000" y="324000"/>
            <a:ext cx="8640000" cy="396000"/>
          </a:xfrm>
          <a:prstGeom prst="rect">
            <a:avLst/>
          </a:prstGeom>
        </p:spPr>
        <p:txBody>
          <a:bodyPr vert="horz" lIns="0" tIns="0" rIns="0" bIns="0" rtlCol="0" anchor="t" anchorCtr="0">
            <a:noAutofit/>
          </a:bodyPr>
          <a:lstStyle/>
          <a:p>
            <a:r>
              <a:rPr lang="de-DE" dirty="0"/>
              <a:t>Mastertitelformat bearbeiten</a:t>
            </a:r>
          </a:p>
        </p:txBody>
      </p:sp>
    </p:spTree>
    <p:extLst>
      <p:ext uri="{BB962C8B-B14F-4D97-AF65-F5344CB8AC3E}">
        <p14:creationId xmlns:p14="http://schemas.microsoft.com/office/powerpoint/2010/main" val="1717343433"/>
      </p:ext>
    </p:extLst>
  </p:cSld>
  <p:clrMap bg1="lt1" tx1="dk1" bg2="lt2" tx2="dk2" accent1="accent1" accent2="accent2" accent3="accent3" accent4="accent4" accent5="accent5" accent6="accent6" hlink="hlink" folHlink="folHlink"/>
  <p:sldLayoutIdLst>
    <p:sldLayoutId id="2147483780" r:id="rId1"/>
    <p:sldLayoutId id="2147483781" r:id="rId2"/>
    <p:sldLayoutId id="2147483782" r:id="rId3"/>
    <p:sldLayoutId id="2147483783" r:id="rId4"/>
  </p:sldLayoutIdLst>
  <p:hf sldNum="0" hdr="0" dt="0"/>
  <p:txStyles>
    <p:titleStyle>
      <a:lvl1pPr algn="l" rtl="0" eaLnBrk="1" fontAlgn="base" hangingPunct="1">
        <a:spcBef>
          <a:spcPct val="0"/>
        </a:spcBef>
        <a:spcAft>
          <a:spcPct val="0"/>
        </a:spcAft>
        <a:defRPr sz="22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p:titleStyle>
    <p:bodyStyle>
      <a:lvl1pPr marL="342000" indent="-342900" algn="l" rtl="0" eaLnBrk="1" fontAlgn="base" hangingPunct="1">
        <a:lnSpc>
          <a:spcPct val="100000"/>
        </a:lnSpc>
        <a:spcBef>
          <a:spcPts val="576"/>
        </a:spcBef>
        <a:spcAft>
          <a:spcPts val="600"/>
        </a:spcAft>
        <a:buClr>
          <a:srgbClr val="327A86"/>
        </a:buClr>
        <a:buFont typeface="Wingdings" charset="2"/>
        <a:buChar char="§"/>
        <a:defRPr sz="2000">
          <a:solidFill>
            <a:schemeClr val="tx1"/>
          </a:solidFill>
          <a:latin typeface="Calibri"/>
          <a:ea typeface="+mn-ea"/>
          <a:cs typeface="Calibri"/>
        </a:defRPr>
      </a:lvl1pPr>
      <a:lvl2pPr marL="742950" indent="-285750" algn="l" rtl="0" eaLnBrk="1" fontAlgn="base" hangingPunct="1">
        <a:lnSpc>
          <a:spcPct val="100000"/>
        </a:lnSpc>
        <a:spcBef>
          <a:spcPct val="20000"/>
        </a:spcBef>
        <a:spcAft>
          <a:spcPts val="600"/>
        </a:spcAft>
        <a:buClr>
          <a:srgbClr val="737373"/>
        </a:buClr>
        <a:buFont typeface="Wingdings" charset="2"/>
        <a:buChar char="§"/>
        <a:defRPr sz="1800">
          <a:solidFill>
            <a:schemeClr val="tx1"/>
          </a:solidFill>
          <a:latin typeface="Calibri"/>
          <a:ea typeface="+mn-ea"/>
          <a:cs typeface="Calibri"/>
        </a:defRPr>
      </a:lvl2pPr>
      <a:lvl3pPr marL="1143000" indent="-228600" algn="l" rtl="0" eaLnBrk="1" fontAlgn="base" hangingPunct="1">
        <a:lnSpc>
          <a:spcPct val="100000"/>
        </a:lnSpc>
        <a:spcBef>
          <a:spcPct val="20000"/>
        </a:spcBef>
        <a:spcAft>
          <a:spcPts val="600"/>
        </a:spcAft>
        <a:buClr>
          <a:srgbClr val="CBB98A"/>
        </a:buClr>
        <a:buFont typeface="Wingdings" charset="2"/>
        <a:buChar char="§"/>
        <a:defRPr>
          <a:solidFill>
            <a:schemeClr val="tx1"/>
          </a:solidFill>
          <a:latin typeface="Calibri"/>
          <a:ea typeface="+mn-ea"/>
          <a:cs typeface="Calibri"/>
        </a:defRPr>
      </a:lvl3pPr>
      <a:lvl4pPr marL="16002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4pPr>
      <a:lvl5pPr marL="2057400" indent="-228600" algn="l" rtl="0" eaLnBrk="1" fontAlgn="base" hangingPunct="1">
        <a:lnSpc>
          <a:spcPct val="100000"/>
        </a:lnSpc>
        <a:spcBef>
          <a:spcPct val="20000"/>
        </a:spcBef>
        <a:spcAft>
          <a:spcPts val="600"/>
        </a:spcAft>
        <a:buClr>
          <a:srgbClr val="CBB98A"/>
        </a:buClr>
        <a:buFont typeface="Wingdings" charset="2"/>
        <a:buChar char="§"/>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6"/>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7"/>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7"/>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7"/>
        </a:buBlip>
        <a:defRPr sz="1200">
          <a:solidFill>
            <a:schemeClr val="tx1"/>
          </a:solidFill>
          <a:latin typeface="+mn-lt"/>
          <a:ea typeface="+mn-ea"/>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1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notesSlide" Target="../notesSlides/notesSlide12.xml"/><Relationship Id="rId1" Type="http://schemas.openxmlformats.org/officeDocument/2006/relationships/slideLayout" Target="../slideLayouts/slideLayout11.xml"/><Relationship Id="rId5" Type="http://schemas.openxmlformats.org/officeDocument/2006/relationships/image" Target="../media/image19.svg"/><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11.xml"/><Relationship Id="rId4" Type="http://schemas.openxmlformats.org/officeDocument/2006/relationships/image" Target="../media/image21.svg"/></Relationships>
</file>

<file path=ppt/slides/_rels/slide16.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notesSlide" Target="../notesSlides/notesSlide14.xml"/><Relationship Id="rId1" Type="http://schemas.openxmlformats.org/officeDocument/2006/relationships/slideLayout" Target="../slideLayouts/slideLayout11.xml"/><Relationship Id="rId5" Type="http://schemas.openxmlformats.org/officeDocument/2006/relationships/image" Target="../media/image19.svg"/><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11.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23.svg"/></Relationships>
</file>

<file path=ppt/slides/_rels/slide18.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notesSlide" Target="../notesSlides/notesSlide16.xml"/><Relationship Id="rId1" Type="http://schemas.openxmlformats.org/officeDocument/2006/relationships/slideLayout" Target="../slideLayouts/slideLayout11.xml"/><Relationship Id="rId5" Type="http://schemas.openxmlformats.org/officeDocument/2006/relationships/image" Target="../media/image19.svg"/><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11.xml"/><Relationship Id="rId4" Type="http://schemas.openxmlformats.org/officeDocument/2006/relationships/image" Target="../media/image21.sv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11.xm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notesSlide" Target="../notesSlides/notesSlide19.xml"/><Relationship Id="rId1" Type="http://schemas.openxmlformats.org/officeDocument/2006/relationships/slideLayout" Target="../slideLayouts/slideLayout11.xml"/><Relationship Id="rId5" Type="http://schemas.openxmlformats.org/officeDocument/2006/relationships/image" Target="../media/image19.svg"/><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11.xml"/><Relationship Id="rId5" Type="http://schemas.openxmlformats.org/officeDocument/2006/relationships/image" Target="../media/image26.png"/><Relationship Id="rId4" Type="http://schemas.openxmlformats.org/officeDocument/2006/relationships/image" Target="../media/image25.svg"/></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1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6.xml"/><Relationship Id="rId1" Type="http://schemas.openxmlformats.org/officeDocument/2006/relationships/slideLayout" Target="../slideLayouts/slideLayout11.xml"/><Relationship Id="rId5" Type="http://schemas.openxmlformats.org/officeDocument/2006/relationships/image" Target="../media/image30.png"/><Relationship Id="rId4" Type="http://schemas.openxmlformats.org/officeDocument/2006/relationships/image" Target="../media/image29.sv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http://dzlm.de/"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3" Type="http://schemas.openxmlformats.org/officeDocument/2006/relationships/image" Target="../media/image300.png"/><Relationship Id="rId2" Type="http://schemas.openxmlformats.org/officeDocument/2006/relationships/notesSlide" Target="../notesSlides/notesSlide30.xml"/><Relationship Id="rId1" Type="http://schemas.openxmlformats.org/officeDocument/2006/relationships/slideLayout" Target="../slideLayouts/slideLayout11.xml"/><Relationship Id="rId6" Type="http://schemas.openxmlformats.org/officeDocument/2006/relationships/image" Target="../media/image30.emf"/><Relationship Id="rId5" Type="http://schemas.openxmlformats.org/officeDocument/2006/relationships/image" Target="../media/image2.png"/><Relationship Id="rId4" Type="http://schemas.openxmlformats.org/officeDocument/2006/relationships/image" Target="../media/image1.png"/></Relationships>
</file>

<file path=ppt/slides/_rels/slide3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1.xml"/><Relationship Id="rId1" Type="http://schemas.openxmlformats.org/officeDocument/2006/relationships/slideLayout" Target="../slideLayouts/slideLayout11.xml"/><Relationship Id="rId6" Type="http://schemas.openxmlformats.org/officeDocument/2006/relationships/image" Target="../media/image33.png"/><Relationship Id="rId5" Type="http://schemas.openxmlformats.org/officeDocument/2006/relationships/image" Target="../media/image32.emf"/><Relationship Id="rId4" Type="http://schemas.openxmlformats.org/officeDocument/2006/relationships/image" Target="../media/image17.tiff"/></Relationships>
</file>

<file path=ppt/slides/_rels/slide3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2.xml"/><Relationship Id="rId1" Type="http://schemas.openxmlformats.org/officeDocument/2006/relationships/slideLayout" Target="../slideLayouts/slideLayout1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35.xml.rels><?xml version="1.0" encoding="UTF-8" standalone="yes"?>
<Relationships xmlns="http://schemas.openxmlformats.org/package/2006/relationships"><Relationship Id="rId3" Type="http://schemas.openxmlformats.org/officeDocument/2006/relationships/image" Target="../media/image34.tiff"/><Relationship Id="rId2" Type="http://schemas.openxmlformats.org/officeDocument/2006/relationships/notesSlide" Target="../notesSlides/notesSlide33.xml"/><Relationship Id="rId1" Type="http://schemas.openxmlformats.org/officeDocument/2006/relationships/slideLayout" Target="../slideLayouts/slideLayout11.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36.xml.rels><?xml version="1.0" encoding="UTF-8" standalone="yes"?>
<Relationships xmlns="http://schemas.openxmlformats.org/package/2006/relationships"><Relationship Id="rId8" Type="http://schemas.openxmlformats.org/officeDocument/2006/relationships/image" Target="../media/image43.svg"/><Relationship Id="rId13" Type="http://schemas.openxmlformats.org/officeDocument/2006/relationships/image" Target="../media/image48.png"/><Relationship Id="rId3" Type="http://schemas.openxmlformats.org/officeDocument/2006/relationships/image" Target="../media/image38.png"/><Relationship Id="rId7" Type="http://schemas.openxmlformats.org/officeDocument/2006/relationships/image" Target="../media/image42.png"/><Relationship Id="rId12" Type="http://schemas.openxmlformats.org/officeDocument/2006/relationships/image" Target="../media/image47.svg"/><Relationship Id="rId2" Type="http://schemas.openxmlformats.org/officeDocument/2006/relationships/notesSlide" Target="../notesSlides/notesSlide34.xml"/><Relationship Id="rId16" Type="http://schemas.openxmlformats.org/officeDocument/2006/relationships/image" Target="../media/image34.tiff"/><Relationship Id="rId1" Type="http://schemas.openxmlformats.org/officeDocument/2006/relationships/slideLayout" Target="../slideLayouts/slideLayout11.xml"/><Relationship Id="rId6" Type="http://schemas.openxmlformats.org/officeDocument/2006/relationships/image" Target="../media/image41.svg"/><Relationship Id="rId11" Type="http://schemas.openxmlformats.org/officeDocument/2006/relationships/image" Target="../media/image46.png"/><Relationship Id="rId5" Type="http://schemas.openxmlformats.org/officeDocument/2006/relationships/image" Target="../media/image40.png"/><Relationship Id="rId15" Type="http://schemas.openxmlformats.org/officeDocument/2006/relationships/image" Target="../media/image35.png"/><Relationship Id="rId10" Type="http://schemas.openxmlformats.org/officeDocument/2006/relationships/image" Target="../media/image45.svg"/><Relationship Id="rId4" Type="http://schemas.openxmlformats.org/officeDocument/2006/relationships/image" Target="../media/image39.svg"/><Relationship Id="rId9" Type="http://schemas.openxmlformats.org/officeDocument/2006/relationships/image" Target="../media/image44.png"/><Relationship Id="rId14" Type="http://schemas.openxmlformats.org/officeDocument/2006/relationships/image" Target="../media/image49.svg"/></Relationships>
</file>

<file path=ppt/slides/_rels/slide37.xml.rels><?xml version="1.0" encoding="UTF-8" standalone="yes"?>
<Relationships xmlns="http://schemas.openxmlformats.org/package/2006/relationships"><Relationship Id="rId8" Type="http://schemas.openxmlformats.org/officeDocument/2006/relationships/image" Target="../media/image49.svg"/><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notesSlide" Target="../notesSlides/notesSlide35.xml"/><Relationship Id="rId1" Type="http://schemas.openxmlformats.org/officeDocument/2006/relationships/slideLayout" Target="../slideLayouts/slideLayout11.xml"/><Relationship Id="rId6" Type="http://schemas.openxmlformats.org/officeDocument/2006/relationships/image" Target="../media/image47.svg"/><Relationship Id="rId5" Type="http://schemas.openxmlformats.org/officeDocument/2006/relationships/image" Target="../media/image46.png"/><Relationship Id="rId10" Type="http://schemas.openxmlformats.org/officeDocument/2006/relationships/image" Target="../media/image50.png"/><Relationship Id="rId4" Type="http://schemas.openxmlformats.org/officeDocument/2006/relationships/image" Target="../media/image45.svg"/><Relationship Id="rId9" Type="http://schemas.openxmlformats.org/officeDocument/2006/relationships/image" Target="../media/image490.png"/></Relationships>
</file>

<file path=ppt/slides/_rels/slide38.xml.rels><?xml version="1.0" encoding="UTF-8" standalone="yes"?>
<Relationships xmlns="http://schemas.openxmlformats.org/package/2006/relationships"><Relationship Id="rId8" Type="http://schemas.openxmlformats.org/officeDocument/2006/relationships/image" Target="../media/image490.png"/><Relationship Id="rId3" Type="http://schemas.openxmlformats.org/officeDocument/2006/relationships/image" Target="../media/image38.png"/><Relationship Id="rId7" Type="http://schemas.openxmlformats.org/officeDocument/2006/relationships/image" Target="../media/image51.png"/><Relationship Id="rId2" Type="http://schemas.openxmlformats.org/officeDocument/2006/relationships/notesSlide" Target="../notesSlides/notesSlide36.xml"/><Relationship Id="rId1" Type="http://schemas.openxmlformats.org/officeDocument/2006/relationships/slideLayout" Target="../slideLayouts/slideLayout11.xml"/><Relationship Id="rId6" Type="http://schemas.openxmlformats.org/officeDocument/2006/relationships/image" Target="../media/image50.svg"/><Relationship Id="rId5" Type="http://schemas.openxmlformats.org/officeDocument/2006/relationships/image" Target="../media/image40.png"/><Relationship Id="rId4" Type="http://schemas.openxmlformats.org/officeDocument/2006/relationships/image" Target="../media/image39.svg"/></Relationships>
</file>

<file path=ppt/slides/_rels/slide39.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55.png"/><Relationship Id="rId7" Type="http://schemas.openxmlformats.org/officeDocument/2006/relationships/image" Target="../media/image50.svg"/><Relationship Id="rId2" Type="http://schemas.openxmlformats.org/officeDocument/2006/relationships/notesSlide" Target="../notesSlides/notesSlide37.xml"/><Relationship Id="rId1" Type="http://schemas.openxmlformats.org/officeDocument/2006/relationships/slideLayout" Target="../slideLayouts/slideLayout11.xml"/><Relationship Id="rId6" Type="http://schemas.openxmlformats.org/officeDocument/2006/relationships/image" Target="../media/image40.png"/><Relationship Id="rId5" Type="http://schemas.openxmlformats.org/officeDocument/2006/relationships/image" Target="../media/image39.svg"/><Relationship Id="rId4" Type="http://schemas.openxmlformats.org/officeDocument/2006/relationships/image" Target="../media/image3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57.png"/><Relationship Id="rId7" Type="http://schemas.openxmlformats.org/officeDocument/2006/relationships/image" Target="../media/image50.svg"/><Relationship Id="rId2" Type="http://schemas.openxmlformats.org/officeDocument/2006/relationships/notesSlide" Target="../notesSlides/notesSlide38.xml"/><Relationship Id="rId1" Type="http://schemas.openxmlformats.org/officeDocument/2006/relationships/slideLayout" Target="../slideLayouts/slideLayout11.xml"/><Relationship Id="rId6" Type="http://schemas.openxmlformats.org/officeDocument/2006/relationships/image" Target="../media/image40.png"/><Relationship Id="rId5" Type="http://schemas.openxmlformats.org/officeDocument/2006/relationships/image" Target="../media/image39.svg"/><Relationship Id="rId4" Type="http://schemas.openxmlformats.org/officeDocument/2006/relationships/image" Target="../media/image38.png"/></Relationships>
</file>

<file path=ppt/slides/_rels/slide41.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8.png"/><Relationship Id="rId7" Type="http://schemas.openxmlformats.org/officeDocument/2006/relationships/image" Target="../media/image58.png"/><Relationship Id="rId2" Type="http://schemas.openxmlformats.org/officeDocument/2006/relationships/notesSlide" Target="../notesSlides/notesSlide39.xml"/><Relationship Id="rId1" Type="http://schemas.openxmlformats.org/officeDocument/2006/relationships/slideLayout" Target="../slideLayouts/slideLayout11.xml"/><Relationship Id="rId6" Type="http://schemas.openxmlformats.org/officeDocument/2006/relationships/image" Target="../media/image50.svg"/><Relationship Id="rId5" Type="http://schemas.openxmlformats.org/officeDocument/2006/relationships/image" Target="../media/image40.png"/><Relationship Id="rId4" Type="http://schemas.openxmlformats.org/officeDocument/2006/relationships/image" Target="../media/image39.svg"/><Relationship Id="rId9" Type="http://schemas.openxmlformats.org/officeDocument/2006/relationships/image" Target="../media/image43.svg"/></Relationships>
</file>

<file path=ppt/slides/_rels/slide42.xml.rels><?xml version="1.0" encoding="UTF-8" standalone="yes"?>
<Relationships xmlns="http://schemas.openxmlformats.org/package/2006/relationships"><Relationship Id="rId8" Type="http://schemas.openxmlformats.org/officeDocument/2006/relationships/image" Target="../media/image43.svg"/><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notesSlide" Target="../notesSlides/notesSlide40.xml"/><Relationship Id="rId1" Type="http://schemas.openxmlformats.org/officeDocument/2006/relationships/slideLayout" Target="../slideLayouts/slideLayout11.xml"/><Relationship Id="rId6" Type="http://schemas.openxmlformats.org/officeDocument/2006/relationships/image" Target="../media/image50.svg"/><Relationship Id="rId5" Type="http://schemas.openxmlformats.org/officeDocument/2006/relationships/image" Target="../media/image40.png"/><Relationship Id="rId4" Type="http://schemas.openxmlformats.org/officeDocument/2006/relationships/image" Target="../media/image39.sv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1.xml"/></Relationships>
</file>

<file path=ppt/slides/_rels/slide47.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27.png"/><Relationship Id="rId2" Type="http://schemas.openxmlformats.org/officeDocument/2006/relationships/notesSlide" Target="../notesSlides/notesSlide45.xml"/><Relationship Id="rId1" Type="http://schemas.openxmlformats.org/officeDocument/2006/relationships/slideLayout" Target="../slideLayouts/slideLayout1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4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6.xml"/><Relationship Id="rId1" Type="http://schemas.openxmlformats.org/officeDocument/2006/relationships/slideLayout" Target="../slideLayouts/slideLayout11.xml"/></Relationships>
</file>

<file path=ppt/slides/_rels/slide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0.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1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image" Target="../media/image53.png"/><Relationship Id="rId1" Type="http://schemas.openxmlformats.org/officeDocument/2006/relationships/slideLayout" Target="../slideLayouts/slideLayout11.xml"/><Relationship Id="rId5" Type="http://schemas.openxmlformats.org/officeDocument/2006/relationships/image" Target="../media/image59.png"/><Relationship Id="rId4" Type="http://schemas.openxmlformats.org/officeDocument/2006/relationships/chart" Target="../charts/chart1.xml"/></Relationships>
</file>

<file path=ppt/slides/_rels/slide5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7.xml"/><Relationship Id="rId1" Type="http://schemas.openxmlformats.org/officeDocument/2006/relationships/slideLayout" Target="../slideLayouts/slideLayout11.xml"/><Relationship Id="rId6" Type="http://schemas.openxmlformats.org/officeDocument/2006/relationships/chart" Target="../charts/chart2.xml"/><Relationship Id="rId5" Type="http://schemas.openxmlformats.org/officeDocument/2006/relationships/image" Target="../media/image60.emf"/><Relationship Id="rId4" Type="http://schemas.openxmlformats.org/officeDocument/2006/relationships/image" Target="../media/image59.png"/></Relationships>
</file>

<file path=ppt/slides/_rels/slide5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8.xml"/><Relationship Id="rId1" Type="http://schemas.openxmlformats.org/officeDocument/2006/relationships/slideLayout" Target="../slideLayouts/slideLayout11.xml"/></Relationships>
</file>

<file path=ppt/slides/_rels/slide5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9.xml"/><Relationship Id="rId1" Type="http://schemas.openxmlformats.org/officeDocument/2006/relationships/slideLayout" Target="../slideLayouts/slideLayout11.xml"/><Relationship Id="rId4" Type="http://schemas.openxmlformats.org/officeDocument/2006/relationships/image" Target="../media/image62.png"/></Relationships>
</file>

<file path=ppt/slides/_rels/slide55.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63.png"/><Relationship Id="rId7" Type="http://schemas.openxmlformats.org/officeDocument/2006/relationships/image" Target="../media/image67.png"/><Relationship Id="rId2" Type="http://schemas.openxmlformats.org/officeDocument/2006/relationships/notesSlide" Target="../notesSlides/notesSlide50.xml"/><Relationship Id="rId1" Type="http://schemas.openxmlformats.org/officeDocument/2006/relationships/slideLayout" Target="../slideLayouts/slideLayout11.xml"/><Relationship Id="rId6" Type="http://schemas.openxmlformats.org/officeDocument/2006/relationships/image" Target="../media/image66.png"/><Relationship Id="rId5" Type="http://schemas.openxmlformats.org/officeDocument/2006/relationships/image" Target="../media/image65.png"/><Relationship Id="rId10" Type="http://schemas.openxmlformats.org/officeDocument/2006/relationships/image" Target="../media/image69.png"/><Relationship Id="rId4" Type="http://schemas.openxmlformats.org/officeDocument/2006/relationships/image" Target="../media/image64.tiff"/><Relationship Id="rId9" Type="http://schemas.openxmlformats.org/officeDocument/2006/relationships/hyperlink" Target="http://udelerntool.archivisioncloud.nl/app/" TargetMode="External"/></Relationships>
</file>

<file path=ppt/slides/_rels/slide56.xml.rels><?xml version="1.0" encoding="UTF-8" standalone="yes"?>
<Relationships xmlns="http://schemas.openxmlformats.org/package/2006/relationships"><Relationship Id="rId3" Type="http://schemas.openxmlformats.org/officeDocument/2006/relationships/hyperlink" Target="http://udelerntool.archivisioncloud.nl/app/" TargetMode="External"/><Relationship Id="rId2" Type="http://schemas.openxmlformats.org/officeDocument/2006/relationships/notesSlide" Target="../notesSlides/notesSlide51.xml"/><Relationship Id="rId1" Type="http://schemas.openxmlformats.org/officeDocument/2006/relationships/slideLayout" Target="../slideLayouts/slideLayout11.xml"/><Relationship Id="rId4" Type="http://schemas.openxmlformats.org/officeDocument/2006/relationships/image" Target="../media/image69.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notesSlide" Target="../notesSlides/notesSlide6.xml"/><Relationship Id="rId7" Type="http://schemas.openxmlformats.org/officeDocument/2006/relationships/diagramColors" Target="../diagrams/colors2.xml"/><Relationship Id="rId2" Type="http://schemas.openxmlformats.org/officeDocument/2006/relationships/slideLayout" Target="../slideLayouts/slideLayout11.xml"/><Relationship Id="rId1" Type="http://schemas.openxmlformats.org/officeDocument/2006/relationships/themeOverride" Target="../theme/themeOverride1.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platzhalter 5">
            <a:extLst>
              <a:ext uri="{FF2B5EF4-FFF2-40B4-BE49-F238E27FC236}">
                <a16:creationId xmlns:a16="http://schemas.microsoft.com/office/drawing/2014/main" id="{16AEE6E6-AF73-BB0B-60CE-6D9196860A1A}"/>
              </a:ext>
            </a:extLst>
          </p:cNvPr>
          <p:cNvSpPr>
            <a:spLocks noGrp="1"/>
          </p:cNvSpPr>
          <p:nvPr>
            <p:ph type="body" sz="quarter" idx="11"/>
          </p:nvPr>
        </p:nvSpPr>
        <p:spPr/>
        <p:txBody>
          <a:bodyPr/>
          <a:lstStyle/>
          <a:p>
            <a:r>
              <a:rPr lang="de-DE" dirty="0"/>
              <a:t>Digitale Medien zur kognitiven Aktivierung im Mathematikunterricht (</a:t>
            </a:r>
            <a:r>
              <a:rPr lang="de-DE" dirty="0" err="1"/>
              <a:t>DigMA</a:t>
            </a:r>
            <a:r>
              <a:rPr lang="de-DE" dirty="0"/>
              <a:t>) </a:t>
            </a:r>
          </a:p>
        </p:txBody>
      </p:sp>
      <p:sp>
        <p:nvSpPr>
          <p:cNvPr id="8" name="Textplatzhalter 7">
            <a:extLst>
              <a:ext uri="{FF2B5EF4-FFF2-40B4-BE49-F238E27FC236}">
                <a16:creationId xmlns:a16="http://schemas.microsoft.com/office/drawing/2014/main" id="{45964E99-C46B-4118-4A92-635077CC6B49}"/>
              </a:ext>
            </a:extLst>
          </p:cNvPr>
          <p:cNvSpPr>
            <a:spLocks noGrp="1"/>
          </p:cNvSpPr>
          <p:nvPr>
            <p:ph type="body" sz="quarter" idx="13"/>
          </p:nvPr>
        </p:nvSpPr>
        <p:spPr>
          <a:xfrm>
            <a:off x="252000" y="5157192"/>
            <a:ext cx="6372000" cy="1268548"/>
          </a:xfrm>
        </p:spPr>
        <p:txBody>
          <a:bodyPr/>
          <a:lstStyle/>
          <a:p>
            <a:pPr>
              <a:spcBef>
                <a:spcPts val="0"/>
              </a:spcBef>
              <a:spcAft>
                <a:spcPts val="0"/>
              </a:spcAft>
            </a:pPr>
            <a:r>
              <a:rPr lang="de-DE" sz="1600" b="0" i="1" dirty="0"/>
              <a:t>Universität Duisburg-Essen</a:t>
            </a:r>
            <a:r>
              <a:rPr lang="de-DE" sz="1600" b="0" dirty="0"/>
              <a:t>: Bärbel Barzel, Patrick Ebers, Marius Friedemann, Lisa Göbel, Joyce Peters-Dasdemir, Miriam Romberg, Florian Schacht, Daniel Thurm und Oliver Wagener</a:t>
            </a:r>
            <a:br>
              <a:rPr lang="de-DE" sz="1600" b="0" dirty="0"/>
            </a:br>
            <a:br>
              <a:rPr lang="de-DE" sz="200" b="0" dirty="0"/>
            </a:br>
            <a:r>
              <a:rPr lang="de-DE" sz="1600" b="0" i="1" dirty="0"/>
              <a:t>Universität Potsdam: </a:t>
            </a:r>
            <a:r>
              <a:rPr lang="de-DE" sz="1600" b="0" dirty="0"/>
              <a:t>Chris Dohrmann, Ulrich Kortenkamp und Peter Mahns</a:t>
            </a:r>
            <a:br>
              <a:rPr lang="de-DE" sz="1600" b="0" dirty="0"/>
            </a:br>
            <a:endParaRPr lang="de-DE" sz="200" b="0" dirty="0"/>
          </a:p>
          <a:p>
            <a:pPr>
              <a:spcBef>
                <a:spcPts val="0"/>
              </a:spcBef>
              <a:spcAft>
                <a:spcPts val="0"/>
              </a:spcAft>
            </a:pPr>
            <a:r>
              <a:rPr lang="de-DE" sz="1600" b="0" i="1" dirty="0"/>
              <a:t>Institut für Qualitätsentwicklung an Schulen Schleswig-Holstein (IQSH): </a:t>
            </a:r>
            <a:r>
              <a:rPr lang="de-DE" sz="1600" b="0" dirty="0"/>
              <a:t>Maike </a:t>
            </a:r>
            <a:r>
              <a:rPr lang="de-DE" sz="1600" b="0" dirty="0" err="1"/>
              <a:t>Abshagen</a:t>
            </a:r>
            <a:r>
              <a:rPr lang="de-DE" sz="1600" b="0" dirty="0"/>
              <a:t> und Jens Lindström</a:t>
            </a:r>
            <a:endParaRPr lang="de-DE" b="0" dirty="0"/>
          </a:p>
          <a:p>
            <a:endParaRPr lang="de-DE" sz="1600" dirty="0"/>
          </a:p>
        </p:txBody>
      </p:sp>
      <p:pic>
        <p:nvPicPr>
          <p:cNvPr id="10" name="Bildplatzhalter 9">
            <a:extLst>
              <a:ext uri="{FF2B5EF4-FFF2-40B4-BE49-F238E27FC236}">
                <a16:creationId xmlns:a16="http://schemas.microsoft.com/office/drawing/2014/main" id="{7D2C5097-098D-0693-2250-8778038FE542}"/>
              </a:ext>
            </a:extLst>
          </p:cNvPr>
          <p:cNvPicPr>
            <a:picLocks noGrp="1" noChangeAspect="1"/>
          </p:cNvPicPr>
          <p:nvPr>
            <p:ph type="pic" sz="quarter" idx="10"/>
          </p:nvPr>
        </p:nvPicPr>
        <p:blipFill rotWithShape="1">
          <a:blip r:embed="rId2"/>
          <a:srcRect t="13598" b="13598"/>
          <a:stretch/>
        </p:blipFill>
        <p:spPr>
          <a:prstGeom prst="rect">
            <a:avLst/>
          </a:prstGeom>
        </p:spPr>
      </p:pic>
      <p:grpSp>
        <p:nvGrpSpPr>
          <p:cNvPr id="11" name="Gruppieren 10">
            <a:extLst>
              <a:ext uri="{FF2B5EF4-FFF2-40B4-BE49-F238E27FC236}">
                <a16:creationId xmlns:a16="http://schemas.microsoft.com/office/drawing/2014/main" id="{3E459073-8EE7-0B1E-3342-721A6F834F7C}"/>
              </a:ext>
            </a:extLst>
          </p:cNvPr>
          <p:cNvGrpSpPr/>
          <p:nvPr/>
        </p:nvGrpSpPr>
        <p:grpSpPr>
          <a:xfrm>
            <a:off x="7092280" y="4641683"/>
            <a:ext cx="1921814" cy="1748665"/>
            <a:chOff x="7092280" y="4641683"/>
            <a:chExt cx="1921814" cy="1748665"/>
          </a:xfrm>
        </p:grpSpPr>
        <p:sp>
          <p:nvSpPr>
            <p:cNvPr id="12" name="Textfeld 11">
              <a:extLst>
                <a:ext uri="{FF2B5EF4-FFF2-40B4-BE49-F238E27FC236}">
                  <a16:creationId xmlns:a16="http://schemas.microsoft.com/office/drawing/2014/main" id="{3EB0B60D-9C32-693F-441A-50AA258EC3F4}"/>
                </a:ext>
              </a:extLst>
            </p:cNvPr>
            <p:cNvSpPr txBox="1"/>
            <p:nvPr/>
          </p:nvSpPr>
          <p:spPr>
            <a:xfrm>
              <a:off x="7092280" y="4641683"/>
              <a:ext cx="1098849" cy="223138"/>
            </a:xfrm>
            <a:prstGeom prst="rect">
              <a:avLst/>
            </a:prstGeom>
            <a:noFill/>
          </p:spPr>
          <p:txBody>
            <a:bodyPr wrap="square" rtlCol="0">
              <a:spAutoFit/>
            </a:body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de-DE" sz="85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rPr>
                <a:t>In Kooperation mit</a:t>
              </a:r>
            </a:p>
          </p:txBody>
        </p:sp>
        <p:sp>
          <p:nvSpPr>
            <p:cNvPr id="13" name="Textfeld 12">
              <a:extLst>
                <a:ext uri="{FF2B5EF4-FFF2-40B4-BE49-F238E27FC236}">
                  <a16:creationId xmlns:a16="http://schemas.microsoft.com/office/drawing/2014/main" id="{600115F5-AF5E-684F-E588-164A14A223F5}"/>
                </a:ext>
              </a:extLst>
            </p:cNvPr>
            <p:cNvSpPr txBox="1"/>
            <p:nvPr/>
          </p:nvSpPr>
          <p:spPr>
            <a:xfrm>
              <a:off x="7178398" y="5251575"/>
              <a:ext cx="1835696" cy="1138773"/>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800" b="1" i="0" u="none" strike="noStrike" kern="1200" cap="none" spc="0" normalizeH="0" baseline="0" noProof="0" dirty="0">
                  <a:ln>
                    <a:noFill/>
                  </a:ln>
                  <a:solidFill>
                    <a:prstClr val="black"/>
                  </a:solidFill>
                  <a:effectLst/>
                  <a:uLnTx/>
                  <a:uFillTx/>
                  <a:latin typeface="Arial" charset="0"/>
                  <a:ea typeface="ＭＳ Ｐゴシック" charset="-128"/>
                </a:rPr>
                <a:t>Institut für Qualitätsentwicklung an Schulen</a:t>
              </a:r>
              <a:r>
                <a:rPr kumimoji="0" lang="de-DE" sz="800" b="0" i="0" u="none" strike="noStrike" kern="1200" cap="none" spc="0" normalizeH="0" baseline="0" noProof="0" dirty="0">
                  <a:ln>
                    <a:noFill/>
                  </a:ln>
                  <a:solidFill>
                    <a:prstClr val="black"/>
                  </a:solidFill>
                  <a:effectLst/>
                  <a:uLnTx/>
                  <a:uFillTx/>
                  <a:latin typeface="Arial" charset="0"/>
                  <a:ea typeface="ＭＳ Ｐゴシック" charset="-128"/>
                </a:rPr>
                <a:t>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800" b="1" i="0" u="none" strike="noStrike" kern="1200" cap="none" spc="0" normalizeH="0" baseline="0" noProof="0" dirty="0">
                  <a:ln>
                    <a:noFill/>
                  </a:ln>
                  <a:solidFill>
                    <a:prstClr val="black"/>
                  </a:solidFill>
                  <a:effectLst/>
                  <a:uLnTx/>
                  <a:uFillTx/>
                  <a:latin typeface="Arial" charset="0"/>
                  <a:ea typeface="ＭＳ Ｐゴシック" charset="-128"/>
                </a:rPr>
                <a:t>Schleswig-Holstein</a:t>
              </a:r>
              <a:r>
                <a:rPr kumimoji="0" lang="de-DE" sz="800" b="0" i="0" u="none" strike="noStrike" kern="1200" cap="none" spc="0" normalizeH="0" baseline="0" noProof="0" dirty="0">
                  <a:ln>
                    <a:noFill/>
                  </a:ln>
                  <a:solidFill>
                    <a:prstClr val="black"/>
                  </a:solidFill>
                  <a:effectLst/>
                  <a:uLnTx/>
                  <a:uFillTx/>
                  <a:latin typeface="Arial" charset="0"/>
                  <a:ea typeface="ＭＳ Ｐゴシック" charset="-128"/>
                </a:rPr>
                <a:t> (IQSH)</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800" b="0" i="0" u="none" strike="noStrike" kern="1200" cap="none" spc="0" normalizeH="0" baseline="0" noProof="0" dirty="0">
                  <a:ln>
                    <a:noFill/>
                  </a:ln>
                  <a:solidFill>
                    <a:prstClr val="black"/>
                  </a:solidFill>
                  <a:effectLst/>
                  <a:uLnTx/>
                  <a:uFillTx/>
                  <a:latin typeface="Arial" charset="0"/>
                  <a:ea typeface="ＭＳ Ｐゴシック" charset="-128"/>
                </a:rPr>
                <a:t>des Ministeriums für Bildung, Wissenschaft und Kultur</a:t>
              </a:r>
              <a:br>
                <a:rPr kumimoji="0" lang="de-DE" sz="800" b="0" i="0" u="none" strike="noStrike" kern="1200" cap="none" spc="0" normalizeH="0" baseline="0" noProof="0" dirty="0">
                  <a:ln>
                    <a:noFill/>
                  </a:ln>
                  <a:solidFill>
                    <a:prstClr val="black"/>
                  </a:solidFill>
                  <a:effectLst/>
                  <a:uLnTx/>
                  <a:uFillTx/>
                  <a:latin typeface="Arial" charset="0"/>
                  <a:ea typeface="ＭＳ Ｐゴシック" charset="-128"/>
                </a:rPr>
              </a:br>
              <a:r>
                <a:rPr kumimoji="0" lang="de-DE" sz="800" b="0" i="0" u="none" strike="noStrike" kern="1200" cap="none" spc="0" normalizeH="0" baseline="0" noProof="0" dirty="0">
                  <a:ln>
                    <a:noFill/>
                  </a:ln>
                  <a:solidFill>
                    <a:prstClr val="black"/>
                  </a:solidFill>
                  <a:effectLst/>
                  <a:uLnTx/>
                  <a:uFillTx/>
                  <a:latin typeface="Arial" charset="0"/>
                  <a:ea typeface="ＭＳ Ｐゴシック" charset="-128"/>
                </a:rPr>
                <a:t>des Landes Schleswig-Holstein</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pic>
          <p:nvPicPr>
            <p:cNvPr id="14" name="Grafik 13">
              <a:extLst>
                <a:ext uri="{FF2B5EF4-FFF2-40B4-BE49-F238E27FC236}">
                  <a16:creationId xmlns:a16="http://schemas.microsoft.com/office/drawing/2014/main" id="{8B153D2D-DFB9-0BF5-D116-2BA60187DFA8}"/>
                </a:ext>
              </a:extLst>
            </p:cNvPr>
            <p:cNvPicPr/>
            <p:nvPr/>
          </p:nvPicPr>
          <p:blipFill>
            <a:blip r:embed="rId3" cstate="email">
              <a:extLst>
                <a:ext uri="{28A0092B-C50C-407E-A947-70E740481C1C}">
                  <a14:useLocalDpi xmlns:a14="http://schemas.microsoft.com/office/drawing/2010/main" val="0"/>
                </a:ext>
              </a:extLst>
            </a:blip>
            <a:stretch>
              <a:fillRect/>
            </a:stretch>
          </p:blipFill>
          <p:spPr>
            <a:xfrm>
              <a:off x="7272809" y="4882407"/>
              <a:ext cx="985709" cy="369168"/>
            </a:xfrm>
            <a:prstGeom prst="rect">
              <a:avLst/>
            </a:prstGeom>
          </p:spPr>
        </p:pic>
      </p:grpSp>
    </p:spTree>
    <p:extLst>
      <p:ext uri="{BB962C8B-B14F-4D97-AF65-F5344CB8AC3E}">
        <p14:creationId xmlns:p14="http://schemas.microsoft.com/office/powerpoint/2010/main" val="33119486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echteck 56">
            <a:extLst>
              <a:ext uri="{FF2B5EF4-FFF2-40B4-BE49-F238E27FC236}">
                <a16:creationId xmlns:a16="http://schemas.microsoft.com/office/drawing/2014/main" id="{BFB947A5-F2A9-7D45-A16A-BB68007B42CC}"/>
              </a:ext>
            </a:extLst>
          </p:cNvPr>
          <p:cNvSpPr/>
          <p:nvPr/>
        </p:nvSpPr>
        <p:spPr>
          <a:xfrm>
            <a:off x="108000" y="791019"/>
            <a:ext cx="8928000" cy="5760911"/>
          </a:xfrm>
          <a:prstGeom prst="rect">
            <a:avLst/>
          </a:prstGeom>
          <a:solidFill>
            <a:schemeClr val="bg1">
              <a:lumMod val="85000"/>
              <a:alpha val="4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350" dirty="0"/>
          </a:p>
        </p:txBody>
      </p:sp>
      <p:sp>
        <p:nvSpPr>
          <p:cNvPr id="8" name="Rechteck 7">
            <a:extLst>
              <a:ext uri="{FF2B5EF4-FFF2-40B4-BE49-F238E27FC236}">
                <a16:creationId xmlns:a16="http://schemas.microsoft.com/office/drawing/2014/main" id="{80AEF37F-9604-C74E-8DEB-0260536FE858}"/>
              </a:ext>
            </a:extLst>
          </p:cNvPr>
          <p:cNvSpPr/>
          <p:nvPr/>
        </p:nvSpPr>
        <p:spPr>
          <a:xfrm>
            <a:off x="292791" y="4327062"/>
            <a:ext cx="1762639" cy="823157"/>
          </a:xfrm>
          <a:prstGeom prst="rect">
            <a:avLst/>
          </a:prstGeom>
          <a:solidFill>
            <a:srgbClr val="3379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500" dirty="0">
                <a:solidFill>
                  <a:schemeClr val="bg1"/>
                </a:solidFill>
                <a:latin typeface="Calibri" pitchFamily="34" charset="0"/>
              </a:rPr>
              <a:t>Darstellungen wechseln und verknüpfen</a:t>
            </a:r>
          </a:p>
        </p:txBody>
      </p:sp>
      <p:sp>
        <p:nvSpPr>
          <p:cNvPr id="9" name="Rechteck 8">
            <a:extLst>
              <a:ext uri="{FF2B5EF4-FFF2-40B4-BE49-F238E27FC236}">
                <a16:creationId xmlns:a16="http://schemas.microsoft.com/office/drawing/2014/main" id="{893113C0-F4C4-844C-BD84-194D6C55607B}"/>
              </a:ext>
            </a:extLst>
          </p:cNvPr>
          <p:cNvSpPr/>
          <p:nvPr/>
        </p:nvSpPr>
        <p:spPr>
          <a:xfrm>
            <a:off x="2201433" y="4327062"/>
            <a:ext cx="1762639" cy="813489"/>
          </a:xfrm>
          <a:prstGeom prst="rect">
            <a:avLst/>
          </a:prstGeom>
          <a:solidFill>
            <a:srgbClr val="3379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500" dirty="0">
                <a:solidFill>
                  <a:schemeClr val="bg1"/>
                </a:solidFill>
                <a:latin typeface="Calibri" pitchFamily="34" charset="0"/>
              </a:rPr>
              <a:t>Funktionale und prädikative Zugänge unterstützen</a:t>
            </a:r>
          </a:p>
        </p:txBody>
      </p:sp>
      <p:sp>
        <p:nvSpPr>
          <p:cNvPr id="11" name="Rechteck 10">
            <a:extLst>
              <a:ext uri="{FF2B5EF4-FFF2-40B4-BE49-F238E27FC236}">
                <a16:creationId xmlns:a16="http://schemas.microsoft.com/office/drawing/2014/main" id="{EAA0EC22-6AA2-D340-87A9-D84E0AE3C57A}"/>
              </a:ext>
            </a:extLst>
          </p:cNvPr>
          <p:cNvSpPr/>
          <p:nvPr/>
        </p:nvSpPr>
        <p:spPr>
          <a:xfrm>
            <a:off x="2188830" y="5373216"/>
            <a:ext cx="1763635" cy="813489"/>
          </a:xfrm>
          <a:prstGeom prst="rect">
            <a:avLst/>
          </a:prstGeom>
          <a:solidFill>
            <a:srgbClr val="3379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500" dirty="0">
                <a:solidFill>
                  <a:schemeClr val="bg1"/>
                </a:solidFill>
                <a:latin typeface="Calibri" pitchFamily="34" charset="0"/>
              </a:rPr>
              <a:t>Entdeckendes und genetisches Lernen</a:t>
            </a:r>
          </a:p>
        </p:txBody>
      </p:sp>
      <p:sp>
        <p:nvSpPr>
          <p:cNvPr id="13" name="Rechteck 12">
            <a:extLst>
              <a:ext uri="{FF2B5EF4-FFF2-40B4-BE49-F238E27FC236}">
                <a16:creationId xmlns:a16="http://schemas.microsoft.com/office/drawing/2014/main" id="{73555E92-FFE0-B046-80F3-32BFE99EFA14}"/>
              </a:ext>
            </a:extLst>
          </p:cNvPr>
          <p:cNvSpPr/>
          <p:nvPr/>
        </p:nvSpPr>
        <p:spPr>
          <a:xfrm>
            <a:off x="2145559" y="1673508"/>
            <a:ext cx="1782000" cy="537801"/>
          </a:xfrm>
          <a:prstGeom prst="rect">
            <a:avLst/>
          </a:prstGeom>
          <a:solidFill>
            <a:srgbClr val="C8D2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de-DE" sz="1350" b="1" dirty="0">
                <a:solidFill>
                  <a:schemeClr val="tx1"/>
                </a:solidFill>
              </a:rPr>
              <a:t>Werkzeug zum Mathematik treiben</a:t>
            </a:r>
          </a:p>
        </p:txBody>
      </p:sp>
      <p:sp>
        <p:nvSpPr>
          <p:cNvPr id="14" name="Rechteck 13">
            <a:extLst>
              <a:ext uri="{FF2B5EF4-FFF2-40B4-BE49-F238E27FC236}">
                <a16:creationId xmlns:a16="http://schemas.microsoft.com/office/drawing/2014/main" id="{1171BFBE-C0F2-1A43-AA23-3A8438589C88}"/>
              </a:ext>
            </a:extLst>
          </p:cNvPr>
          <p:cNvSpPr/>
          <p:nvPr/>
        </p:nvSpPr>
        <p:spPr>
          <a:xfrm>
            <a:off x="237913" y="1677729"/>
            <a:ext cx="1782000" cy="543248"/>
          </a:xfrm>
          <a:prstGeom prst="rect">
            <a:avLst/>
          </a:prstGeom>
          <a:solidFill>
            <a:srgbClr val="C8D2D8"/>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t" anchorCtr="0"/>
          <a:lstStyle/>
          <a:p>
            <a:pPr algn="ctr"/>
            <a:r>
              <a:rPr lang="de-DE" sz="1350" b="1" dirty="0">
                <a:solidFill>
                  <a:schemeClr val="tx1"/>
                </a:solidFill>
              </a:rPr>
              <a:t>Werkzeug zum Mathematik lernen</a:t>
            </a:r>
            <a:endParaRPr lang="de-DE" sz="1350" dirty="0">
              <a:solidFill>
                <a:schemeClr val="tx1"/>
              </a:solidFill>
            </a:endParaRPr>
          </a:p>
          <a:p>
            <a:pPr algn="just"/>
            <a:endParaRPr lang="de-DE" sz="1350" dirty="0">
              <a:solidFill>
                <a:schemeClr val="tx1"/>
              </a:solidFill>
            </a:endParaRPr>
          </a:p>
        </p:txBody>
      </p:sp>
      <p:sp>
        <p:nvSpPr>
          <p:cNvPr id="50" name="Rechteck 49">
            <a:extLst>
              <a:ext uri="{FF2B5EF4-FFF2-40B4-BE49-F238E27FC236}">
                <a16:creationId xmlns:a16="http://schemas.microsoft.com/office/drawing/2014/main" id="{8F6BE3D2-2277-6849-9809-8737B14E28DF}"/>
              </a:ext>
            </a:extLst>
          </p:cNvPr>
          <p:cNvSpPr/>
          <p:nvPr/>
        </p:nvSpPr>
        <p:spPr>
          <a:xfrm>
            <a:off x="291982" y="5373216"/>
            <a:ext cx="1763635" cy="813490"/>
          </a:xfrm>
          <a:prstGeom prst="rect">
            <a:avLst/>
          </a:prstGeom>
          <a:solidFill>
            <a:srgbClr val="3379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500" dirty="0">
                <a:solidFill>
                  <a:schemeClr val="bg1"/>
                </a:solidFill>
                <a:latin typeface="Calibri" pitchFamily="34" charset="0"/>
              </a:rPr>
              <a:t>Prozedurale Routinetätigkeiten auslagern</a:t>
            </a:r>
          </a:p>
        </p:txBody>
      </p:sp>
      <p:sp>
        <p:nvSpPr>
          <p:cNvPr id="53" name="Oval 52">
            <a:extLst>
              <a:ext uri="{FF2B5EF4-FFF2-40B4-BE49-F238E27FC236}">
                <a16:creationId xmlns:a16="http://schemas.microsoft.com/office/drawing/2014/main" id="{FC60ABD2-2B49-184F-8F06-D440F2A9D8EF}"/>
              </a:ext>
            </a:extLst>
          </p:cNvPr>
          <p:cNvSpPr/>
          <p:nvPr/>
        </p:nvSpPr>
        <p:spPr>
          <a:xfrm>
            <a:off x="4397494" y="4437296"/>
            <a:ext cx="1656000" cy="1656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500" b="1" dirty="0">
                <a:solidFill>
                  <a:schemeClr val="bg1"/>
                </a:solidFill>
                <a:latin typeface="Calibri" pitchFamily="34" charset="0"/>
              </a:rPr>
              <a:t>Potenziale digitaler Medien kennen und ausnutzen</a:t>
            </a:r>
          </a:p>
        </p:txBody>
      </p:sp>
      <p:sp>
        <p:nvSpPr>
          <p:cNvPr id="2" name="Textfeld 1">
            <a:extLst>
              <a:ext uri="{FF2B5EF4-FFF2-40B4-BE49-F238E27FC236}">
                <a16:creationId xmlns:a16="http://schemas.microsoft.com/office/drawing/2014/main" id="{9EDA9FB2-47AC-774D-9FC9-E09502372CCF}"/>
              </a:ext>
            </a:extLst>
          </p:cNvPr>
          <p:cNvSpPr txBox="1"/>
          <p:nvPr/>
        </p:nvSpPr>
        <p:spPr>
          <a:xfrm>
            <a:off x="244476" y="966736"/>
            <a:ext cx="3664718" cy="553998"/>
          </a:xfrm>
          <a:prstGeom prst="rect">
            <a:avLst/>
          </a:prstGeom>
          <a:noFill/>
          <a:ln>
            <a:solidFill>
              <a:schemeClr val="tx1"/>
            </a:solidFill>
          </a:ln>
        </p:spPr>
        <p:txBody>
          <a:bodyPr wrap="square" rtlCol="0">
            <a:spAutoFit/>
          </a:bodyPr>
          <a:lstStyle/>
          <a:p>
            <a:pPr algn="ctr"/>
            <a:r>
              <a:rPr lang="de-DE" sz="1500" b="1" dirty="0">
                <a:latin typeface="Calibri" panose="020F0502020204030204" pitchFamily="34" charset="0"/>
                <a:cs typeface="Calibri" panose="020F0502020204030204" pitchFamily="34" charset="0"/>
              </a:rPr>
              <a:t>Digitale Mathematikwerkzeuge </a:t>
            </a:r>
            <a:br>
              <a:rPr lang="de-DE" sz="1500" b="1" dirty="0">
                <a:latin typeface="Calibri" panose="020F0502020204030204" pitchFamily="34" charset="0"/>
                <a:cs typeface="Calibri" panose="020F0502020204030204" pitchFamily="34" charset="0"/>
              </a:rPr>
            </a:br>
            <a:r>
              <a:rPr lang="de-DE" sz="1500" b="1" dirty="0">
                <a:latin typeface="Calibri" panose="020F0502020204030204" pitchFamily="34" charset="0"/>
                <a:cs typeface="Calibri" panose="020F0502020204030204" pitchFamily="34" charset="0"/>
              </a:rPr>
              <a:t>(z. B. Funktionenplotter, CAS)</a:t>
            </a:r>
          </a:p>
        </p:txBody>
      </p:sp>
      <p:sp>
        <p:nvSpPr>
          <p:cNvPr id="19" name="Textfeld 18">
            <a:extLst>
              <a:ext uri="{FF2B5EF4-FFF2-40B4-BE49-F238E27FC236}">
                <a16:creationId xmlns:a16="http://schemas.microsoft.com/office/drawing/2014/main" id="{348B161C-AF2F-FF4B-B677-9781363F8646}"/>
              </a:ext>
            </a:extLst>
          </p:cNvPr>
          <p:cNvSpPr txBox="1"/>
          <p:nvPr/>
        </p:nvSpPr>
        <p:spPr>
          <a:xfrm>
            <a:off x="6368248" y="998745"/>
            <a:ext cx="2469356" cy="553998"/>
          </a:xfrm>
          <a:prstGeom prst="rect">
            <a:avLst/>
          </a:prstGeom>
          <a:noFill/>
          <a:ln>
            <a:solidFill>
              <a:schemeClr val="tx1"/>
            </a:solidFill>
          </a:ln>
        </p:spPr>
        <p:txBody>
          <a:bodyPr wrap="square" rtlCol="0">
            <a:spAutoFit/>
          </a:bodyPr>
          <a:lstStyle/>
          <a:p>
            <a:pPr algn="ctr"/>
            <a:r>
              <a:rPr lang="de-DE" sz="1500" b="1" dirty="0">
                <a:latin typeface="Calibri" panose="020F0502020204030204" pitchFamily="34" charset="0"/>
                <a:cs typeface="Calibri" panose="020F0502020204030204" pitchFamily="34" charset="0"/>
              </a:rPr>
              <a:t>Allgemeine digitale Medien</a:t>
            </a:r>
            <a:br>
              <a:rPr lang="de-DE" sz="1500" b="1" dirty="0">
                <a:latin typeface="Calibri" panose="020F0502020204030204" pitchFamily="34" charset="0"/>
                <a:cs typeface="Calibri" panose="020F0502020204030204" pitchFamily="34" charset="0"/>
              </a:rPr>
            </a:br>
            <a:r>
              <a:rPr lang="de-DE" sz="1500" b="1" dirty="0">
                <a:latin typeface="Calibri" panose="020F0502020204030204" pitchFamily="34" charset="0"/>
                <a:cs typeface="Calibri" panose="020F0502020204030204" pitchFamily="34" charset="0"/>
              </a:rPr>
              <a:t>(z. B. Videos, PowerPoint)</a:t>
            </a:r>
          </a:p>
        </p:txBody>
      </p:sp>
      <p:sp>
        <p:nvSpPr>
          <p:cNvPr id="20" name="Oval 19">
            <a:extLst>
              <a:ext uri="{FF2B5EF4-FFF2-40B4-BE49-F238E27FC236}">
                <a16:creationId xmlns:a16="http://schemas.microsoft.com/office/drawing/2014/main" id="{A0EF826D-C3B0-984C-B244-2FE0013F8184}"/>
              </a:ext>
            </a:extLst>
          </p:cNvPr>
          <p:cNvSpPr/>
          <p:nvPr/>
        </p:nvSpPr>
        <p:spPr>
          <a:xfrm>
            <a:off x="4397493" y="1124744"/>
            <a:ext cx="1656000" cy="1656000"/>
          </a:xfrm>
          <a:prstGeom prst="ellipse">
            <a:avLst/>
          </a:prstGeom>
          <a:solidFill>
            <a:srgbClr val="C8D2D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36000" rIns="0" rtlCol="0" anchor="ctr"/>
          <a:lstStyle/>
          <a:p>
            <a:pPr algn="ctr"/>
            <a:r>
              <a:rPr lang="de-DE" sz="1400" b="1" dirty="0">
                <a:solidFill>
                  <a:schemeClr val="tx1"/>
                </a:solidFill>
                <a:latin typeface="Calibri" pitchFamily="34" charset="0"/>
              </a:rPr>
              <a:t>Digitale Medien in verschiedenen Phasen nutzen</a:t>
            </a:r>
          </a:p>
        </p:txBody>
      </p:sp>
      <p:sp>
        <p:nvSpPr>
          <p:cNvPr id="23" name="Rechteck 22">
            <a:extLst>
              <a:ext uri="{FF2B5EF4-FFF2-40B4-BE49-F238E27FC236}">
                <a16:creationId xmlns:a16="http://schemas.microsoft.com/office/drawing/2014/main" id="{CC14E54E-B7A5-494B-B948-AED0268F853F}"/>
              </a:ext>
            </a:extLst>
          </p:cNvPr>
          <p:cNvSpPr/>
          <p:nvPr/>
        </p:nvSpPr>
        <p:spPr>
          <a:xfrm>
            <a:off x="6368248" y="1673508"/>
            <a:ext cx="2469355" cy="562410"/>
          </a:xfrm>
          <a:prstGeom prst="rect">
            <a:avLst/>
          </a:prstGeom>
          <a:solidFill>
            <a:srgbClr val="C8D2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de-DE" sz="1350" b="1" dirty="0">
                <a:solidFill>
                  <a:schemeClr val="tx1"/>
                </a:solidFill>
              </a:rPr>
              <a:t>Medien zur Kommunikation, Kooperation und Präsentation</a:t>
            </a:r>
          </a:p>
        </p:txBody>
      </p:sp>
      <p:sp>
        <p:nvSpPr>
          <p:cNvPr id="24" name="Rechteck 23">
            <a:extLst>
              <a:ext uri="{FF2B5EF4-FFF2-40B4-BE49-F238E27FC236}">
                <a16:creationId xmlns:a16="http://schemas.microsoft.com/office/drawing/2014/main" id="{97AD964F-9A16-8D4C-9CA0-85B0C8F74782}"/>
              </a:ext>
            </a:extLst>
          </p:cNvPr>
          <p:cNvSpPr/>
          <p:nvPr/>
        </p:nvSpPr>
        <p:spPr>
          <a:xfrm>
            <a:off x="6368333" y="4326762"/>
            <a:ext cx="2524147" cy="823157"/>
          </a:xfrm>
          <a:prstGeom prst="rect">
            <a:avLst/>
          </a:prstGeom>
          <a:solidFill>
            <a:srgbClr val="3379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500" dirty="0">
                <a:solidFill>
                  <a:schemeClr val="bg1"/>
                </a:solidFill>
                <a:latin typeface="Calibri" pitchFamily="34" charset="0"/>
              </a:rPr>
              <a:t>Inhalte in verschiedenen Formaten kooperativ bearbeiten</a:t>
            </a:r>
          </a:p>
        </p:txBody>
      </p:sp>
      <p:sp>
        <p:nvSpPr>
          <p:cNvPr id="26" name="Rechteck 25">
            <a:extLst>
              <a:ext uri="{FF2B5EF4-FFF2-40B4-BE49-F238E27FC236}">
                <a16:creationId xmlns:a16="http://schemas.microsoft.com/office/drawing/2014/main" id="{E9CB3FC5-6C3F-F74D-BBDF-E5E41E4F0816}"/>
              </a:ext>
            </a:extLst>
          </p:cNvPr>
          <p:cNvSpPr/>
          <p:nvPr/>
        </p:nvSpPr>
        <p:spPr>
          <a:xfrm>
            <a:off x="6368333" y="5373023"/>
            <a:ext cx="2489427" cy="813488"/>
          </a:xfrm>
          <a:prstGeom prst="rect">
            <a:avLst/>
          </a:prstGeom>
          <a:solidFill>
            <a:srgbClr val="3379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1500" dirty="0">
                <a:solidFill>
                  <a:schemeClr val="bg1"/>
                </a:solidFill>
                <a:latin typeface="Calibri" pitchFamily="34" charset="0"/>
              </a:rPr>
              <a:t>Informationen und Realdaten beschaffen (z. B. große Datenmengen)</a:t>
            </a:r>
          </a:p>
        </p:txBody>
      </p:sp>
      <p:sp>
        <p:nvSpPr>
          <p:cNvPr id="3" name="Pfeil nach rechts 2">
            <a:extLst>
              <a:ext uri="{FF2B5EF4-FFF2-40B4-BE49-F238E27FC236}">
                <a16:creationId xmlns:a16="http://schemas.microsoft.com/office/drawing/2014/main" id="{A4E57BB5-B6EF-BB4C-A5E9-FAF4094F0290}"/>
              </a:ext>
            </a:extLst>
          </p:cNvPr>
          <p:cNvSpPr/>
          <p:nvPr/>
        </p:nvSpPr>
        <p:spPr>
          <a:xfrm>
            <a:off x="6005846" y="1895082"/>
            <a:ext cx="311188" cy="177799"/>
          </a:xfrm>
          <a:prstGeom prst="rightArrow">
            <a:avLst/>
          </a:prstGeom>
          <a:solidFill>
            <a:srgbClr val="C8D2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350"/>
          </a:p>
        </p:txBody>
      </p:sp>
      <p:sp>
        <p:nvSpPr>
          <p:cNvPr id="30" name="Pfeil nach rechts 29">
            <a:extLst>
              <a:ext uri="{FF2B5EF4-FFF2-40B4-BE49-F238E27FC236}">
                <a16:creationId xmlns:a16="http://schemas.microsoft.com/office/drawing/2014/main" id="{8BE871E0-2D51-0441-95A4-1775C598E6BD}"/>
              </a:ext>
            </a:extLst>
          </p:cNvPr>
          <p:cNvSpPr/>
          <p:nvPr/>
        </p:nvSpPr>
        <p:spPr>
          <a:xfrm>
            <a:off x="6005846" y="5195223"/>
            <a:ext cx="311188" cy="177799"/>
          </a:xfrm>
          <a:prstGeom prst="rightArrow">
            <a:avLst/>
          </a:prstGeom>
          <a:solidFill>
            <a:srgbClr val="327A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350"/>
          </a:p>
        </p:txBody>
      </p:sp>
      <p:sp>
        <p:nvSpPr>
          <p:cNvPr id="31" name="Pfeil nach rechts 30">
            <a:extLst>
              <a:ext uri="{FF2B5EF4-FFF2-40B4-BE49-F238E27FC236}">
                <a16:creationId xmlns:a16="http://schemas.microsoft.com/office/drawing/2014/main" id="{EF20B4C6-000F-AB4F-AA42-544C9C0C41E1}"/>
              </a:ext>
            </a:extLst>
          </p:cNvPr>
          <p:cNvSpPr/>
          <p:nvPr/>
        </p:nvSpPr>
        <p:spPr>
          <a:xfrm rot="10800000">
            <a:off x="4133953" y="1895082"/>
            <a:ext cx="311188" cy="177799"/>
          </a:xfrm>
          <a:prstGeom prst="rightArrow">
            <a:avLst/>
          </a:prstGeom>
          <a:solidFill>
            <a:srgbClr val="C8D2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350"/>
          </a:p>
        </p:txBody>
      </p:sp>
      <p:sp>
        <p:nvSpPr>
          <p:cNvPr id="34" name="Titel 3">
            <a:extLst>
              <a:ext uri="{FF2B5EF4-FFF2-40B4-BE49-F238E27FC236}">
                <a16:creationId xmlns:a16="http://schemas.microsoft.com/office/drawing/2014/main" id="{88500D3D-9B48-F546-A77C-CACC003F7E50}"/>
              </a:ext>
            </a:extLst>
          </p:cNvPr>
          <p:cNvSpPr>
            <a:spLocks noGrp="1"/>
          </p:cNvSpPr>
          <p:nvPr>
            <p:ph type="title"/>
          </p:nvPr>
        </p:nvSpPr>
        <p:spPr/>
        <p:txBody>
          <a:bodyPr>
            <a:noAutofit/>
          </a:bodyPr>
          <a:lstStyle/>
          <a:p>
            <a:r>
              <a:rPr lang="de-DE" sz="2500" dirty="0">
                <a:latin typeface="Calibri" panose="020F0502020204030204" pitchFamily="34" charset="0"/>
                <a:cs typeface="Calibri" panose="020F0502020204030204" pitchFamily="34" charset="0"/>
              </a:rPr>
              <a:t>Digitale Medien im Mathematikunterricht</a:t>
            </a:r>
          </a:p>
        </p:txBody>
      </p:sp>
      <p:sp>
        <p:nvSpPr>
          <p:cNvPr id="10" name="Textplatzhalter 9">
            <a:extLst>
              <a:ext uri="{FF2B5EF4-FFF2-40B4-BE49-F238E27FC236}">
                <a16:creationId xmlns:a16="http://schemas.microsoft.com/office/drawing/2014/main" id="{8B8F9B4D-70D1-AB9A-D31F-D99E40F916D2}"/>
              </a:ext>
            </a:extLst>
          </p:cNvPr>
          <p:cNvSpPr>
            <a:spLocks noGrp="1"/>
          </p:cNvSpPr>
          <p:nvPr>
            <p:ph type="body" sz="quarter" idx="10"/>
          </p:nvPr>
        </p:nvSpPr>
        <p:spPr/>
        <p:txBody>
          <a:bodyPr/>
          <a:lstStyle/>
          <a:p>
            <a:r>
              <a:rPr lang="de-DE" sz="1100" dirty="0">
                <a:latin typeface="+mj-lt"/>
              </a:rPr>
              <a:t>(</a:t>
            </a:r>
            <a:r>
              <a:rPr lang="de-DE" sz="1100" dirty="0" err="1">
                <a:latin typeface="+mj-lt"/>
              </a:rPr>
              <a:t>Hoyles</a:t>
            </a:r>
            <a:r>
              <a:rPr lang="de-DE" sz="1100" dirty="0">
                <a:latin typeface="+mj-lt"/>
              </a:rPr>
              <a:t> und Lagrange 2010; </a:t>
            </a:r>
            <a:r>
              <a:rPr lang="de-DE" sz="1100" dirty="0" err="1">
                <a:latin typeface="+mj-lt"/>
              </a:rPr>
              <a:t>Arzarello</a:t>
            </a:r>
            <a:r>
              <a:rPr lang="de-DE" sz="1100" dirty="0">
                <a:latin typeface="+mj-lt"/>
              </a:rPr>
              <a:t> und </a:t>
            </a:r>
            <a:r>
              <a:rPr lang="de-DE" sz="1100" dirty="0" err="1">
                <a:latin typeface="+mj-lt"/>
              </a:rPr>
              <a:t>Robutti</a:t>
            </a:r>
            <a:r>
              <a:rPr lang="de-DE" sz="1100" dirty="0">
                <a:latin typeface="+mj-lt"/>
              </a:rPr>
              <a:t> 2003; Barzel 2006; KMK 2012; KMK 2016; Göbel, Barzel und Ball, 2017) </a:t>
            </a:r>
          </a:p>
          <a:p>
            <a:endParaRPr lang="de-DE" dirty="0"/>
          </a:p>
        </p:txBody>
      </p:sp>
      <p:sp>
        <p:nvSpPr>
          <p:cNvPr id="25" name="Textfeld 24">
            <a:extLst>
              <a:ext uri="{FF2B5EF4-FFF2-40B4-BE49-F238E27FC236}">
                <a16:creationId xmlns:a16="http://schemas.microsoft.com/office/drawing/2014/main" id="{AEC0FF24-BED4-FE49-B351-BA7A984C1E99}"/>
              </a:ext>
            </a:extLst>
          </p:cNvPr>
          <p:cNvSpPr txBox="1"/>
          <p:nvPr/>
        </p:nvSpPr>
        <p:spPr>
          <a:xfrm>
            <a:off x="2152522" y="2235918"/>
            <a:ext cx="1782000" cy="1754326"/>
          </a:xfrm>
          <a:prstGeom prst="rect">
            <a:avLst/>
          </a:prstGeom>
          <a:solidFill>
            <a:srgbClr val="C8D2D8"/>
          </a:solidFill>
        </p:spPr>
        <p:txBody>
          <a:bodyPr wrap="square" lIns="36000" rIns="36000" rtlCol="0">
            <a:noAutofit/>
          </a:bodyPr>
          <a:lstStyle/>
          <a:p>
            <a:pPr defTabSz="685800" eaLnBrk="1" fontAlgn="auto" hangingPunct="1">
              <a:spcBef>
                <a:spcPts val="0"/>
              </a:spcBef>
              <a:spcAft>
                <a:spcPts val="0"/>
              </a:spcAft>
            </a:pPr>
            <a:r>
              <a:rPr lang="de-DE" sz="1350" dirty="0">
                <a:solidFill>
                  <a:prstClr val="black"/>
                </a:solidFill>
                <a:latin typeface="Calibri" panose="020F0502020204030204"/>
                <a:ea typeface="+mn-ea"/>
                <a:cs typeface="+mn-cs"/>
              </a:rPr>
              <a:t>z. B. Ausführen von Rechnungen, komplexen Algorithmen, Bereitstellung von statischen und dynamischen Visualisierungen.</a:t>
            </a:r>
          </a:p>
        </p:txBody>
      </p:sp>
      <p:sp>
        <p:nvSpPr>
          <p:cNvPr id="28" name="Textfeld 27">
            <a:extLst>
              <a:ext uri="{FF2B5EF4-FFF2-40B4-BE49-F238E27FC236}">
                <a16:creationId xmlns:a16="http://schemas.microsoft.com/office/drawing/2014/main" id="{F2BFA729-00C7-CE4E-B7AE-5A00A06C3428}"/>
              </a:ext>
            </a:extLst>
          </p:cNvPr>
          <p:cNvSpPr txBox="1"/>
          <p:nvPr/>
        </p:nvSpPr>
        <p:spPr>
          <a:xfrm>
            <a:off x="241210" y="2239200"/>
            <a:ext cx="1782000" cy="1754326"/>
          </a:xfrm>
          <a:prstGeom prst="rect">
            <a:avLst/>
          </a:prstGeom>
          <a:solidFill>
            <a:srgbClr val="C8D2D8"/>
          </a:solidFill>
        </p:spPr>
        <p:txBody>
          <a:bodyPr wrap="square" lIns="36000" rIns="36000" rtlCol="0">
            <a:spAutoFit/>
          </a:bodyPr>
          <a:lstStyle/>
          <a:p>
            <a:pPr defTabSz="685800" eaLnBrk="1" fontAlgn="auto" hangingPunct="1">
              <a:spcBef>
                <a:spcPts val="0"/>
              </a:spcBef>
              <a:spcAft>
                <a:spcPts val="0"/>
              </a:spcAft>
            </a:pPr>
            <a:r>
              <a:rPr lang="de-DE" sz="1350" dirty="0">
                <a:solidFill>
                  <a:prstClr val="black"/>
                </a:solidFill>
                <a:latin typeface="Calibri" panose="020F0502020204030204"/>
                <a:ea typeface="+mn-ea"/>
                <a:cs typeface="+mn-cs"/>
              </a:rPr>
              <a:t>z. B. Struktursucherei, Aufgaben zum Experimentieren mit Begriffen und Methoden, bei Untersuchung von Zusammenhängen, beim produktiven Üben </a:t>
            </a:r>
          </a:p>
        </p:txBody>
      </p:sp>
      <p:sp>
        <p:nvSpPr>
          <p:cNvPr id="32" name="Pfeil nach rechts 31">
            <a:extLst>
              <a:ext uri="{FF2B5EF4-FFF2-40B4-BE49-F238E27FC236}">
                <a16:creationId xmlns:a16="http://schemas.microsoft.com/office/drawing/2014/main" id="{D4D15565-BDF5-4241-88CB-8CF87D18E3E1}"/>
              </a:ext>
            </a:extLst>
          </p:cNvPr>
          <p:cNvSpPr/>
          <p:nvPr/>
        </p:nvSpPr>
        <p:spPr>
          <a:xfrm rot="10800000">
            <a:off x="4133954" y="5195223"/>
            <a:ext cx="311188" cy="177799"/>
          </a:xfrm>
          <a:prstGeom prst="rightArrow">
            <a:avLst/>
          </a:prstGeom>
          <a:solidFill>
            <a:srgbClr val="327A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350"/>
          </a:p>
        </p:txBody>
      </p:sp>
    </p:spTree>
    <p:extLst>
      <p:ext uri="{BB962C8B-B14F-4D97-AF65-F5344CB8AC3E}">
        <p14:creationId xmlns:p14="http://schemas.microsoft.com/office/powerpoint/2010/main" val="3025722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8"/>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3"/>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50"/>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4"/>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13" grpId="0" animBg="1"/>
      <p:bldP spid="14" grpId="0" animBg="1"/>
      <p:bldP spid="50" grpId="0" animBg="1"/>
      <p:bldP spid="53" grpId="0" animBg="1"/>
      <p:bldP spid="2" grpId="0" animBg="1"/>
      <p:bldP spid="19" grpId="0" animBg="1"/>
      <p:bldP spid="20" grpId="0" animBg="1"/>
      <p:bldP spid="23" grpId="0" animBg="1"/>
      <p:bldP spid="24" grpId="0" animBg="1"/>
      <p:bldP spid="26" grpId="0" animBg="1"/>
      <p:bldP spid="3" grpId="0" animBg="1"/>
      <p:bldP spid="30" grpId="0" animBg="1"/>
      <p:bldP spid="31" grpId="0" animBg="1"/>
      <p:bldP spid="25" grpId="0" animBg="1"/>
      <p:bldP spid="28" grpId="0" animBg="1"/>
      <p:bldP spid="3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2D88EBBE-C0F4-F2FC-5783-A95A84C08D9B}"/>
              </a:ext>
            </a:extLst>
          </p:cNvPr>
          <p:cNvSpPr>
            <a:spLocks noGrp="1"/>
          </p:cNvSpPr>
          <p:nvPr>
            <p:ph idx="1"/>
          </p:nvPr>
        </p:nvSpPr>
        <p:spPr/>
        <p:txBody>
          <a:bodyPr/>
          <a:lstStyle/>
          <a:p>
            <a:pPr marL="342900" indent="-342900">
              <a:buClr>
                <a:srgbClr val="327A86"/>
              </a:buClr>
              <a:buFont typeface="Wingdings" pitchFamily="2" charset="2"/>
              <a:buChar char="§"/>
            </a:pPr>
            <a:r>
              <a:rPr lang="de-DE" sz="2000" dirty="0">
                <a:latin typeface="Calibri" panose="020F0502020204030204" pitchFamily="34" charset="0"/>
                <a:cs typeface="Calibri" panose="020F0502020204030204" pitchFamily="34" charset="0"/>
              </a:rPr>
              <a:t>Strukturierter Lehr-Lern-Prozess</a:t>
            </a:r>
          </a:p>
          <a:p>
            <a:pPr marL="342900" indent="-342900">
              <a:buClr>
                <a:srgbClr val="327A86"/>
              </a:buClr>
              <a:buFont typeface="Wingdings" pitchFamily="2" charset="2"/>
              <a:buChar char="§"/>
            </a:pPr>
            <a:r>
              <a:rPr lang="de-DE" sz="2000" dirty="0">
                <a:latin typeface="Calibri" panose="020F0502020204030204" pitchFamily="34" charset="0"/>
                <a:cs typeface="Calibri" panose="020F0502020204030204" pitchFamily="34" charset="0"/>
              </a:rPr>
              <a:t>Konstruktive Unterstützung</a:t>
            </a:r>
          </a:p>
          <a:p>
            <a:pPr marL="342900" indent="-342900">
              <a:buClr>
                <a:srgbClr val="327A86"/>
              </a:buClr>
              <a:buFont typeface="Wingdings" pitchFamily="2" charset="2"/>
              <a:buChar char="§"/>
            </a:pPr>
            <a:r>
              <a:rPr lang="de-DE" sz="2000" dirty="0">
                <a:latin typeface="Calibri" panose="020F0502020204030204" pitchFamily="34" charset="0"/>
                <a:cs typeface="Calibri" panose="020F0502020204030204" pitchFamily="34" charset="0"/>
              </a:rPr>
              <a:t>Kognitive Aktivierung</a:t>
            </a:r>
          </a:p>
          <a:p>
            <a:endParaRPr lang="de-DE" sz="2000" dirty="0"/>
          </a:p>
        </p:txBody>
      </p:sp>
      <p:sp>
        <p:nvSpPr>
          <p:cNvPr id="2" name="Titel 1"/>
          <p:cNvSpPr>
            <a:spLocks noGrp="1"/>
          </p:cNvSpPr>
          <p:nvPr>
            <p:ph type="title"/>
          </p:nvPr>
        </p:nvSpPr>
        <p:spPr/>
        <p:txBody>
          <a:bodyPr>
            <a:noAutofit/>
          </a:bodyPr>
          <a:lstStyle/>
          <a:p>
            <a:r>
              <a:rPr lang="de-DE" dirty="0">
                <a:latin typeface="Calibri" panose="020F0502020204030204" pitchFamily="34" charset="0"/>
                <a:cs typeface="Calibri" panose="020F0502020204030204" pitchFamily="34" charset="0"/>
              </a:rPr>
              <a:t>Drei Basisdimensionen guten Unterrichts</a:t>
            </a:r>
          </a:p>
        </p:txBody>
      </p:sp>
      <p:sp>
        <p:nvSpPr>
          <p:cNvPr id="4" name="Textplatzhalter 3">
            <a:extLst>
              <a:ext uri="{FF2B5EF4-FFF2-40B4-BE49-F238E27FC236}">
                <a16:creationId xmlns:a16="http://schemas.microsoft.com/office/drawing/2014/main" id="{5AAF927B-40B7-5682-F5E8-CA5D868BB7D6}"/>
              </a:ext>
            </a:extLst>
          </p:cNvPr>
          <p:cNvSpPr>
            <a:spLocks noGrp="1"/>
          </p:cNvSpPr>
          <p:nvPr>
            <p:ph type="body" sz="quarter" idx="10"/>
          </p:nvPr>
        </p:nvSpPr>
        <p:spPr/>
        <p:txBody>
          <a:bodyPr/>
          <a:lstStyle/>
          <a:p>
            <a:endParaRPr lang="de-DE"/>
          </a:p>
        </p:txBody>
      </p:sp>
      <p:grpSp>
        <p:nvGrpSpPr>
          <p:cNvPr id="10" name="Gruppieren 9">
            <a:extLst>
              <a:ext uri="{FF2B5EF4-FFF2-40B4-BE49-F238E27FC236}">
                <a16:creationId xmlns:a16="http://schemas.microsoft.com/office/drawing/2014/main" id="{A52C0BC3-432F-E947-941C-3E6378DBE020}"/>
              </a:ext>
            </a:extLst>
          </p:cNvPr>
          <p:cNvGrpSpPr/>
          <p:nvPr/>
        </p:nvGrpSpPr>
        <p:grpSpPr>
          <a:xfrm>
            <a:off x="0" y="3584055"/>
            <a:ext cx="9144000" cy="3273945"/>
            <a:chOff x="0" y="2276872"/>
            <a:chExt cx="9144000" cy="3069332"/>
          </a:xfrm>
        </p:grpSpPr>
        <p:pic>
          <p:nvPicPr>
            <p:cNvPr id="11" name="Grafik 10">
              <a:extLst>
                <a:ext uri="{FF2B5EF4-FFF2-40B4-BE49-F238E27FC236}">
                  <a16:creationId xmlns:a16="http://schemas.microsoft.com/office/drawing/2014/main" id="{6DE4CD3B-845E-124D-84BC-979ABFBAB2E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2276872"/>
              <a:ext cx="9144000" cy="3069332"/>
            </a:xfrm>
            <a:prstGeom prst="rect">
              <a:avLst/>
            </a:prstGeom>
          </p:spPr>
        </p:pic>
        <p:sp>
          <p:nvSpPr>
            <p:cNvPr id="12" name="Rechteck 11">
              <a:extLst>
                <a:ext uri="{FF2B5EF4-FFF2-40B4-BE49-F238E27FC236}">
                  <a16:creationId xmlns:a16="http://schemas.microsoft.com/office/drawing/2014/main" id="{DBB336D5-98BA-164C-AB70-9D3E1DFF33F0}"/>
                </a:ext>
              </a:extLst>
            </p:cNvPr>
            <p:cNvSpPr/>
            <p:nvPr/>
          </p:nvSpPr>
          <p:spPr bwMode="auto">
            <a:xfrm>
              <a:off x="0" y="2276872"/>
              <a:ext cx="2555776" cy="504056"/>
            </a:xfrm>
            <a:prstGeom prst="rect">
              <a:avLst/>
            </a:prstGeom>
            <a:solidFill>
              <a:srgbClr val="327A86"/>
            </a:solid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de-DE" sz="2000" err="1">
                <a:latin typeface="Calibri" panose="020F0502020204030204" pitchFamily="34" charset="0"/>
              </a:endParaRPr>
            </a:p>
          </p:txBody>
        </p:sp>
      </p:grpSp>
    </p:spTree>
    <p:extLst>
      <p:ext uri="{BB962C8B-B14F-4D97-AF65-F5344CB8AC3E}">
        <p14:creationId xmlns:p14="http://schemas.microsoft.com/office/powerpoint/2010/main" val="42519768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BC6E5E55-5A75-784B-9441-C05BB039333A}"/>
              </a:ext>
            </a:extLst>
          </p:cNvPr>
          <p:cNvSpPr>
            <a:spLocks noGrp="1"/>
          </p:cNvSpPr>
          <p:nvPr>
            <p:ph type="title"/>
          </p:nvPr>
        </p:nvSpPr>
        <p:spPr/>
        <p:txBody>
          <a:bodyPr/>
          <a:lstStyle/>
          <a:p>
            <a:r>
              <a:rPr lang="de-DE" dirty="0"/>
              <a:t>Landkarte: Kognitive Aktivierung im Mathematikunterricht</a:t>
            </a:r>
          </a:p>
        </p:txBody>
      </p:sp>
      <p:sp>
        <p:nvSpPr>
          <p:cNvPr id="134" name="Textfeld 133">
            <a:extLst>
              <a:ext uri="{FF2B5EF4-FFF2-40B4-BE49-F238E27FC236}">
                <a16:creationId xmlns:a16="http://schemas.microsoft.com/office/drawing/2014/main" id="{870C6FFE-A8DA-F848-8980-BDCEBA3867B0}"/>
              </a:ext>
            </a:extLst>
          </p:cNvPr>
          <p:cNvSpPr txBox="1"/>
          <p:nvPr/>
        </p:nvSpPr>
        <p:spPr>
          <a:xfrm>
            <a:off x="3731585" y="1525887"/>
            <a:ext cx="1692000" cy="504057"/>
          </a:xfrm>
          <a:prstGeom prst="rect">
            <a:avLst/>
          </a:prstGeom>
          <a:solidFill>
            <a:srgbClr val="CDB987">
              <a:alpha val="64000"/>
            </a:srgbClr>
          </a:solidFill>
          <a:ln>
            <a:noFill/>
          </a:ln>
          <a:effectLst/>
        </p:spPr>
        <p:txBody>
          <a:bodyPr rot="0" spcFirstLastPara="0" vert="horz" wrap="square" lIns="36000" tIns="36000" rIns="36000" bIns="36000" numCol="1" spcCol="0" rtlCol="0" fromWordArt="0" anchor="ctr" anchorCtr="0" forceAA="0" compatLnSpc="1">
            <a:prstTxWarp prst="textNoShape">
              <a:avLst/>
            </a:prstTxWarp>
            <a:noAutofit/>
          </a:bodyPr>
          <a:lstStyle>
            <a:defPPr>
              <a:defRPr lang="de-DE"/>
            </a:defPPr>
            <a:lvl1pPr marL="0" marR="0" lvl="0" indent="0" algn="ctr" defTabSz="914400" eaLnBrk="1" fontAlgn="auto" latinLnBrk="0" hangingPunct="1">
              <a:lnSpc>
                <a:spcPct val="100000"/>
              </a:lnSpc>
              <a:spcBef>
                <a:spcPts val="600"/>
              </a:spcBef>
              <a:spcAft>
                <a:spcPts val="0"/>
              </a:spcAft>
              <a:buClrTx/>
              <a:buSzTx/>
              <a:buFontTx/>
              <a:buNone/>
              <a:tabLst/>
              <a:defRPr kumimoji="0" sz="1400" b="0" i="0" u="none" strike="noStrike" kern="0" cap="none" spc="0" normalizeH="0" baseline="0">
                <a:ln>
                  <a:noFill/>
                </a:ln>
                <a:solidFill>
                  <a:srgbClr val="CDB987">
                    <a:lumMod val="50000"/>
                  </a:srgbClr>
                </a:solidFill>
                <a:effectLst/>
                <a:uLnTx/>
                <a:uFillTx/>
                <a:latin typeface="Calibri" charset="0"/>
                <a:ea typeface="Times New Roman" charset="0"/>
                <a:cs typeface="Times New Roman" charset="0"/>
              </a:defRPr>
            </a:lvl1pPr>
          </a:lstStyle>
          <a:p>
            <a:r>
              <a:rPr lang="de-DE" dirty="0"/>
              <a:t>Kognitive Aktivitäten </a:t>
            </a:r>
          </a:p>
        </p:txBody>
      </p:sp>
      <p:sp>
        <p:nvSpPr>
          <p:cNvPr id="38" name="Textfeld 37">
            <a:extLst>
              <a:ext uri="{FF2B5EF4-FFF2-40B4-BE49-F238E27FC236}">
                <a16:creationId xmlns:a16="http://schemas.microsoft.com/office/drawing/2014/main" id="{8C760559-C404-3745-B98F-BCA615D4BA51}"/>
              </a:ext>
            </a:extLst>
          </p:cNvPr>
          <p:cNvSpPr txBox="1"/>
          <p:nvPr/>
        </p:nvSpPr>
        <p:spPr>
          <a:xfrm>
            <a:off x="5480419" y="885488"/>
            <a:ext cx="1692000" cy="523220"/>
          </a:xfrm>
          <a:prstGeom prst="rect">
            <a:avLst/>
          </a:prstGeom>
          <a:solidFill>
            <a:schemeClr val="accent3">
              <a:lumMod val="60000"/>
              <a:lumOff val="40000"/>
            </a:schemeClr>
          </a:solidFill>
        </p:spPr>
        <p:txBody>
          <a:bodyPr wrap="square" rtlCol="0">
            <a:spAutoFit/>
          </a:bodyPr>
          <a:lstStyle>
            <a:defPPr>
              <a:defRPr lang="de-DE"/>
            </a:defPPr>
            <a:lvl1pPr marL="0" marR="0" lvl="0" indent="0" defTabSz="914400" latinLnBrk="0">
              <a:lnSpc>
                <a:spcPct val="100000"/>
              </a:lnSpc>
              <a:spcBef>
                <a:spcPts val="600"/>
              </a:spcBef>
              <a:buClrTx/>
              <a:buSzTx/>
              <a:buFontTx/>
              <a:buNone/>
              <a:tabLst/>
              <a:defRPr kumimoji="0" sz="1400" b="1" i="0" u="none" strike="noStrike" cap="none" spc="0" normalizeH="0" baseline="0">
                <a:ln>
                  <a:noFill/>
                </a:ln>
                <a:solidFill>
                  <a:schemeClr val="bg1"/>
                </a:solidFill>
                <a:effectLst/>
                <a:uLnTx/>
                <a:uFillTx/>
                <a:latin typeface="Calibri" panose="020F0502020204030204" pitchFamily="34" charset="0"/>
              </a:defRPr>
            </a:lvl1pPr>
          </a:lstStyle>
          <a:p>
            <a:pPr algn="ctr"/>
            <a:r>
              <a:rPr lang="de-DE" dirty="0"/>
              <a:t>Medien beurteilen und auswählen</a:t>
            </a:r>
          </a:p>
        </p:txBody>
      </p:sp>
      <p:sp>
        <p:nvSpPr>
          <p:cNvPr id="39" name="Textfeld 38">
            <a:extLst>
              <a:ext uri="{FF2B5EF4-FFF2-40B4-BE49-F238E27FC236}">
                <a16:creationId xmlns:a16="http://schemas.microsoft.com/office/drawing/2014/main" id="{38F4F744-E9AA-1C4A-8FA5-898B09C318B4}"/>
              </a:ext>
            </a:extLst>
          </p:cNvPr>
          <p:cNvSpPr txBox="1"/>
          <p:nvPr/>
        </p:nvSpPr>
        <p:spPr>
          <a:xfrm>
            <a:off x="1995401" y="887720"/>
            <a:ext cx="1692000" cy="518757"/>
          </a:xfrm>
          <a:prstGeom prst="rect">
            <a:avLst/>
          </a:prstGeom>
          <a:solidFill>
            <a:schemeClr val="accent3">
              <a:lumMod val="60000"/>
              <a:lumOff val="40000"/>
            </a:schemeClr>
          </a:solidFill>
        </p:spPr>
        <p:txBody>
          <a:bodyPr wrap="square" rtlCol="0" anchor="ctr" anchorCtr="0">
            <a:noAutofit/>
          </a:bodyPr>
          <a:lstStyle>
            <a:defPPr>
              <a:defRPr lang="de-DE"/>
            </a:defPPr>
            <a:lvl1pPr marL="0" marR="0" lvl="0" indent="0" defTabSz="914400" latinLnBrk="0">
              <a:lnSpc>
                <a:spcPct val="100000"/>
              </a:lnSpc>
              <a:spcBef>
                <a:spcPts val="600"/>
              </a:spcBef>
              <a:buClrTx/>
              <a:buSzTx/>
              <a:buFontTx/>
              <a:buNone/>
              <a:tabLst/>
              <a:defRPr kumimoji="0" sz="1400" b="1" i="0" u="none" strike="noStrike" cap="none" spc="0" normalizeH="0" baseline="0">
                <a:ln>
                  <a:noFill/>
                </a:ln>
                <a:solidFill>
                  <a:schemeClr val="bg1"/>
                </a:solidFill>
                <a:effectLst/>
                <a:uLnTx/>
                <a:uFillTx/>
                <a:latin typeface="Calibri" panose="020F0502020204030204" pitchFamily="34" charset="0"/>
              </a:defRPr>
            </a:lvl1pPr>
          </a:lstStyle>
          <a:p>
            <a:pPr algn="ctr"/>
            <a:r>
              <a:rPr lang="de-DE" dirty="0"/>
              <a:t>Medien bedienen</a:t>
            </a:r>
          </a:p>
        </p:txBody>
      </p:sp>
      <p:sp>
        <p:nvSpPr>
          <p:cNvPr id="40" name="Textfeld 39">
            <a:extLst>
              <a:ext uri="{FF2B5EF4-FFF2-40B4-BE49-F238E27FC236}">
                <a16:creationId xmlns:a16="http://schemas.microsoft.com/office/drawing/2014/main" id="{B9C53117-FE03-3E43-9BC3-D33FFF8AE8A8}"/>
              </a:ext>
            </a:extLst>
          </p:cNvPr>
          <p:cNvSpPr txBox="1"/>
          <p:nvPr/>
        </p:nvSpPr>
        <p:spPr>
          <a:xfrm>
            <a:off x="7236296" y="885488"/>
            <a:ext cx="1692000" cy="523220"/>
          </a:xfrm>
          <a:prstGeom prst="rect">
            <a:avLst/>
          </a:prstGeom>
          <a:solidFill>
            <a:srgbClr val="F8B44F"/>
          </a:solidFill>
        </p:spPr>
        <p:txBody>
          <a:bodyPr wrap="square" rtlCol="0">
            <a:spAutoFit/>
          </a:bodyPr>
          <a:lstStyle/>
          <a:p>
            <a:pPr marL="0" marR="0" lvl="0" indent="0" algn="ctr" defTabSz="914400" rtl="0" eaLnBrk="0" fontAlgn="base" latinLnBrk="0" hangingPunct="0">
              <a:lnSpc>
                <a:spcPct val="100000"/>
              </a:lnSpc>
              <a:spcBef>
                <a:spcPts val="600"/>
              </a:spcBef>
              <a:spcAft>
                <a:spcPct val="0"/>
              </a:spcAft>
              <a:buClrTx/>
              <a:buSzTx/>
              <a:buFontTx/>
              <a:buNone/>
              <a:tabLst/>
              <a:defRPr/>
            </a:pPr>
            <a:r>
              <a:rPr lang="de-DE" sz="1400" b="1" dirty="0">
                <a:solidFill>
                  <a:schemeClr val="bg1"/>
                </a:solidFill>
                <a:latin typeface="Calibri" panose="020F0502020204030204" pitchFamily="34" charset="0"/>
              </a:rPr>
              <a:t>M</a:t>
            </a:r>
            <a:r>
              <a:rPr kumimoji="0" lang="de-DE" sz="1400" b="1" i="0" u="none" strike="noStrike" kern="1200" cap="none" spc="0" normalizeH="0" baseline="0" dirty="0">
                <a:ln>
                  <a:noFill/>
                </a:ln>
                <a:solidFill>
                  <a:schemeClr val="bg1"/>
                </a:solidFill>
                <a:effectLst/>
                <a:uLnTx/>
                <a:uFillTx/>
                <a:latin typeface="Calibri" panose="020F0502020204030204" pitchFamily="34" charset="0"/>
                <a:ea typeface="ＭＳ Ｐゴシック" charset="-128"/>
              </a:rPr>
              <a:t>edien</a:t>
            </a:r>
            <a:r>
              <a:rPr kumimoji="0" lang="de-DE" sz="1400" b="1" i="0" u="none" strike="noStrike" kern="1200" cap="none" spc="0" normalizeH="0" dirty="0">
                <a:ln>
                  <a:noFill/>
                </a:ln>
                <a:solidFill>
                  <a:schemeClr val="bg1"/>
                </a:solidFill>
                <a:effectLst/>
                <a:uLnTx/>
                <a:uFillTx/>
                <a:latin typeface="Calibri" panose="020F0502020204030204" pitchFamily="34" charset="0"/>
                <a:ea typeface="ＭＳ Ｐゴシック" charset="-128"/>
              </a:rPr>
              <a:t> </a:t>
            </a:r>
            <a:r>
              <a:rPr kumimoji="0" lang="de-DE" sz="1400" b="1" i="0" u="none" strike="noStrike" kern="1200" cap="none" spc="0" normalizeH="0" baseline="0" dirty="0">
                <a:ln>
                  <a:noFill/>
                </a:ln>
                <a:solidFill>
                  <a:schemeClr val="bg1"/>
                </a:solidFill>
                <a:effectLst/>
                <a:uLnTx/>
                <a:uFillTx/>
                <a:latin typeface="Calibri" panose="020F0502020204030204" pitchFamily="34" charset="0"/>
                <a:ea typeface="ＭＳ Ｐゴシック" charset="-128"/>
              </a:rPr>
              <a:t> für </a:t>
            </a:r>
            <a:r>
              <a:rPr kumimoji="0" lang="de-DE" sz="1400" b="1" i="0" u="none" strike="noStrike" kern="1200" cap="none" spc="0" normalizeH="0" baseline="0" dirty="0" err="1">
                <a:ln>
                  <a:noFill/>
                </a:ln>
                <a:solidFill>
                  <a:schemeClr val="bg1"/>
                </a:solidFill>
                <a:effectLst/>
                <a:uLnTx/>
                <a:uFillTx/>
                <a:latin typeface="Calibri" panose="020F0502020204030204" pitchFamily="34" charset="0"/>
                <a:ea typeface="ＭＳ Ｐゴシック" charset="-128"/>
              </a:rPr>
              <a:t>fachl</a:t>
            </a:r>
            <a:r>
              <a:rPr kumimoji="0" lang="de-DE" sz="1400" b="1" i="0" u="none" strike="noStrike" kern="1200" cap="none" spc="0" normalizeH="0" baseline="0" dirty="0">
                <a:ln>
                  <a:noFill/>
                </a:ln>
                <a:solidFill>
                  <a:schemeClr val="bg1"/>
                </a:solidFill>
                <a:effectLst/>
                <a:uLnTx/>
                <a:uFillTx/>
                <a:latin typeface="Calibri" panose="020F0502020204030204" pitchFamily="34" charset="0"/>
                <a:ea typeface="ＭＳ Ｐゴシック" charset="-128"/>
              </a:rPr>
              <a:t>. Lernen nutzen</a:t>
            </a:r>
          </a:p>
        </p:txBody>
      </p:sp>
      <p:sp>
        <p:nvSpPr>
          <p:cNvPr id="41" name="Textfeld 40">
            <a:extLst>
              <a:ext uri="{FF2B5EF4-FFF2-40B4-BE49-F238E27FC236}">
                <a16:creationId xmlns:a16="http://schemas.microsoft.com/office/drawing/2014/main" id="{21251FC5-3F3C-4248-95AF-07B16A2078AB}"/>
              </a:ext>
            </a:extLst>
          </p:cNvPr>
          <p:cNvSpPr txBox="1"/>
          <p:nvPr/>
        </p:nvSpPr>
        <p:spPr>
          <a:xfrm>
            <a:off x="3737910" y="885488"/>
            <a:ext cx="1692000" cy="523220"/>
          </a:xfrm>
          <a:prstGeom prst="rect">
            <a:avLst/>
          </a:prstGeom>
          <a:solidFill>
            <a:srgbClr val="F8B44F"/>
          </a:solidFill>
        </p:spPr>
        <p:txBody>
          <a:bodyPr wrap="square" rtlCol="0">
            <a:spAutoFit/>
          </a:bodyPr>
          <a:lstStyle/>
          <a:p>
            <a:pPr marL="0" marR="0" lvl="0" indent="0" algn="ctr" defTabSz="914400" rtl="0" eaLnBrk="0" fontAlgn="base" latinLnBrk="0" hangingPunct="0">
              <a:lnSpc>
                <a:spcPct val="100000"/>
              </a:lnSpc>
              <a:spcBef>
                <a:spcPts val="600"/>
              </a:spcBef>
              <a:spcAft>
                <a:spcPct val="0"/>
              </a:spcAft>
              <a:buClrTx/>
              <a:buSzTx/>
              <a:buFontTx/>
              <a:buNone/>
              <a:tabLst/>
              <a:defRPr/>
            </a:pPr>
            <a:r>
              <a:rPr kumimoji="0" lang="de-DE" sz="1400" b="1" i="0" u="none" strike="noStrike" kern="1200" cap="none" spc="0" normalizeH="0" baseline="0" dirty="0">
                <a:ln>
                  <a:noFill/>
                </a:ln>
                <a:solidFill>
                  <a:schemeClr val="bg1"/>
                </a:solidFill>
                <a:effectLst/>
                <a:uLnTx/>
                <a:uFillTx/>
                <a:latin typeface="Calibri" panose="020F0502020204030204" pitchFamily="34" charset="0"/>
                <a:ea typeface="ＭＳ Ｐゴシック" charset="-128"/>
              </a:rPr>
              <a:t>Medien adaptieren und gestalten</a:t>
            </a:r>
          </a:p>
        </p:txBody>
      </p:sp>
      <p:sp>
        <p:nvSpPr>
          <p:cNvPr id="31" name="Textfeld 30">
            <a:extLst>
              <a:ext uri="{FF2B5EF4-FFF2-40B4-BE49-F238E27FC236}">
                <a16:creationId xmlns:a16="http://schemas.microsoft.com/office/drawing/2014/main" id="{BBC083D5-0D89-144F-94B7-D0DBEC10B8AD}"/>
              </a:ext>
            </a:extLst>
          </p:cNvPr>
          <p:cNvSpPr txBox="1"/>
          <p:nvPr/>
        </p:nvSpPr>
        <p:spPr>
          <a:xfrm>
            <a:off x="1985914" y="1525887"/>
            <a:ext cx="1692000" cy="504057"/>
          </a:xfrm>
          <a:prstGeom prst="rect">
            <a:avLst/>
          </a:prstGeom>
          <a:solidFill>
            <a:srgbClr val="CDB987">
              <a:alpha val="64000"/>
            </a:srgbClr>
          </a:solidFill>
          <a:ln>
            <a:noFill/>
          </a:ln>
          <a:effectLst/>
        </p:spPr>
        <p:txBody>
          <a:bodyPr rot="0" spcFirstLastPara="0" vert="horz" wrap="square" lIns="36000" tIns="36000" rIns="3600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600"/>
              </a:spcBef>
              <a:spcAft>
                <a:spcPts val="0"/>
              </a:spcAft>
              <a:buClrTx/>
              <a:buSzTx/>
              <a:buFontTx/>
              <a:buNone/>
              <a:tabLst/>
              <a:defRPr/>
            </a:pPr>
            <a:r>
              <a:rPr kumimoji="0" lang="de-DE" sz="1400" b="0" i="0" u="none" strike="noStrike" kern="0" cap="none" spc="0" normalizeH="0" baseline="0" noProof="0" dirty="0">
                <a:ln>
                  <a:noFill/>
                </a:ln>
                <a:solidFill>
                  <a:srgbClr val="CDB987">
                    <a:lumMod val="50000"/>
                  </a:srgbClr>
                </a:solidFill>
                <a:effectLst/>
                <a:uLnTx/>
                <a:uFillTx/>
                <a:latin typeface="Calibri" charset="0"/>
                <a:ea typeface="Times New Roman" charset="0"/>
                <a:cs typeface="Times New Roman" charset="0"/>
              </a:rPr>
              <a:t>KMK Kompetenzen</a:t>
            </a:r>
            <a:endParaRPr kumimoji="0" lang="de-DE" sz="1200" b="0" i="0" u="none" strike="noStrike" kern="0" cap="none" spc="0" normalizeH="0" baseline="0" noProof="0" dirty="0">
              <a:ln>
                <a:noFill/>
              </a:ln>
              <a:solidFill>
                <a:srgbClr val="CDB987">
                  <a:lumMod val="50000"/>
                </a:srgbClr>
              </a:solidFill>
              <a:effectLst/>
              <a:uLnTx/>
              <a:uFillTx/>
              <a:latin typeface="Cambria" charset="0"/>
              <a:ea typeface="Times New Roman" charset="0"/>
              <a:cs typeface="Times New Roman" charset="0"/>
            </a:endParaRPr>
          </a:p>
        </p:txBody>
      </p:sp>
      <p:sp>
        <p:nvSpPr>
          <p:cNvPr id="32" name="Textfeld 31">
            <a:extLst>
              <a:ext uri="{FF2B5EF4-FFF2-40B4-BE49-F238E27FC236}">
                <a16:creationId xmlns:a16="http://schemas.microsoft.com/office/drawing/2014/main" id="{93E95C6C-0E5B-B54F-9CDC-D5BFF8E81BC9}"/>
              </a:ext>
            </a:extLst>
          </p:cNvPr>
          <p:cNvSpPr txBox="1"/>
          <p:nvPr/>
        </p:nvSpPr>
        <p:spPr>
          <a:xfrm>
            <a:off x="1979773" y="2097164"/>
            <a:ext cx="1692000" cy="504057"/>
          </a:xfrm>
          <a:prstGeom prst="rect">
            <a:avLst/>
          </a:prstGeom>
          <a:solidFill>
            <a:srgbClr val="CDB987">
              <a:alpha val="64000"/>
            </a:srgbClr>
          </a:solidFill>
          <a:ln>
            <a:noFill/>
          </a:ln>
          <a:effectLst/>
        </p:spPr>
        <p:txBody>
          <a:bodyPr rot="0" spcFirstLastPara="0" vert="horz" wrap="square" lIns="36000" tIns="36000" rIns="36000" bIns="36000" numCol="1" spcCol="0" rtlCol="0" fromWordArt="0" anchor="t" anchorCtr="0" forceAA="0" compatLnSpc="1">
            <a:prstTxWarp prst="textNoShape">
              <a:avLst/>
            </a:prstTxWarp>
            <a:noAutofit/>
          </a:bodyPr>
          <a:lstStyle/>
          <a:p>
            <a:pPr marL="0" marR="0" lvl="0" indent="0" algn="ctr" defTabSz="914400" eaLnBrk="1" fontAlgn="auto" latinLnBrk="0" hangingPunct="1">
              <a:lnSpc>
                <a:spcPct val="100000"/>
              </a:lnSpc>
              <a:spcBef>
                <a:spcPts val="600"/>
              </a:spcBef>
              <a:spcAft>
                <a:spcPts val="0"/>
              </a:spcAft>
              <a:buClrTx/>
              <a:buSzTx/>
              <a:buFontTx/>
              <a:buNone/>
              <a:tabLst/>
              <a:defRPr/>
            </a:pPr>
            <a:r>
              <a:rPr kumimoji="0" lang="de-DE" sz="1400" b="0" i="0" u="none" strike="noStrike" kern="0" cap="none" spc="0" normalizeH="0" baseline="0" noProof="0" dirty="0">
                <a:ln>
                  <a:noFill/>
                </a:ln>
                <a:solidFill>
                  <a:srgbClr val="CDB987">
                    <a:lumMod val="50000"/>
                  </a:srgbClr>
                </a:solidFill>
                <a:effectLst/>
                <a:uLnTx/>
                <a:uFillTx/>
                <a:latin typeface="Calibri" charset="0"/>
                <a:ea typeface="Times New Roman" charset="0"/>
                <a:cs typeface="Times New Roman" charset="0"/>
              </a:rPr>
              <a:t>Übersicht: relevante Medien</a:t>
            </a:r>
            <a:endParaRPr kumimoji="0" lang="de-DE" sz="1200" b="0" i="0" u="none" strike="noStrike" kern="0" cap="none" spc="0" normalizeH="0" baseline="0" noProof="0" dirty="0">
              <a:ln>
                <a:noFill/>
              </a:ln>
              <a:solidFill>
                <a:srgbClr val="CDB987">
                  <a:lumMod val="50000"/>
                </a:srgbClr>
              </a:solidFill>
              <a:effectLst/>
              <a:uLnTx/>
              <a:uFillTx/>
              <a:latin typeface="Cambria" charset="0"/>
              <a:ea typeface="Times New Roman" charset="0"/>
              <a:cs typeface="Times New Roman" charset="0"/>
            </a:endParaRPr>
          </a:p>
        </p:txBody>
      </p:sp>
      <p:sp>
        <p:nvSpPr>
          <p:cNvPr id="6" name="Textfeld 5">
            <a:extLst>
              <a:ext uri="{FF2B5EF4-FFF2-40B4-BE49-F238E27FC236}">
                <a16:creationId xmlns:a16="http://schemas.microsoft.com/office/drawing/2014/main" id="{1C950E89-F75F-60B3-4677-B5F215CDE80F}"/>
              </a:ext>
            </a:extLst>
          </p:cNvPr>
          <p:cNvSpPr txBox="1"/>
          <p:nvPr/>
        </p:nvSpPr>
        <p:spPr>
          <a:xfrm>
            <a:off x="611560" y="831627"/>
            <a:ext cx="1066702" cy="630942"/>
          </a:xfrm>
          <a:prstGeom prst="rect">
            <a:avLst/>
          </a:prstGeom>
          <a:noFill/>
        </p:spPr>
        <p:txBody>
          <a:bodyPr wrap="none" rtlCol="0">
            <a:spAutoFit/>
          </a:bodyPr>
          <a:lstStyle/>
          <a:p>
            <a:pPr>
              <a:spcBef>
                <a:spcPts val="600"/>
              </a:spcBef>
              <a:defRPr/>
            </a:pPr>
            <a:r>
              <a:rPr lang="en-US" sz="1500" b="1" dirty="0" err="1">
                <a:solidFill>
                  <a:srgbClr val="F8B44F"/>
                </a:solidFill>
                <a:latin typeface="Calibri" panose="020F0502020204030204" pitchFamily="34" charset="0"/>
              </a:rPr>
              <a:t>Lehrkräfte</a:t>
            </a:r>
            <a:r>
              <a:rPr lang="en-US" sz="1500" b="1" dirty="0">
                <a:solidFill>
                  <a:srgbClr val="F8B44F"/>
                </a:solidFill>
                <a:latin typeface="Calibri" panose="020F0502020204030204" pitchFamily="34" charset="0"/>
              </a:rPr>
              <a:t>-</a:t>
            </a:r>
          </a:p>
          <a:p>
            <a:pPr>
              <a:spcBef>
                <a:spcPts val="600"/>
              </a:spcBef>
              <a:defRPr/>
            </a:pPr>
            <a:r>
              <a:rPr lang="en-US" sz="1500" b="1" dirty="0">
                <a:solidFill>
                  <a:srgbClr val="F8B44F"/>
                </a:solidFill>
                <a:latin typeface="Calibri" panose="020F0502020204030204" pitchFamily="34" charset="0"/>
              </a:rPr>
              <a:t>Jobs</a:t>
            </a:r>
            <a:r>
              <a:rPr lang="en-US" sz="1500" b="1" dirty="0">
                <a:solidFill>
                  <a:srgbClr val="C37700"/>
                </a:solidFill>
                <a:latin typeface="Calibri" panose="020F0502020204030204" pitchFamily="34" charset="0"/>
              </a:rPr>
              <a:t> </a:t>
            </a:r>
          </a:p>
        </p:txBody>
      </p:sp>
      <p:pic>
        <p:nvPicPr>
          <p:cNvPr id="8" name="Bild 15">
            <a:extLst>
              <a:ext uri="{FF2B5EF4-FFF2-40B4-BE49-F238E27FC236}">
                <a16:creationId xmlns:a16="http://schemas.microsoft.com/office/drawing/2014/main" id="{A1F35686-848F-F73D-3C3B-1F532C262D5D}"/>
              </a:ext>
            </a:extLst>
          </p:cNvPr>
          <p:cNvPicPr>
            <a:picLocks noChangeAspect="1"/>
          </p:cNvPicPr>
          <p:nvPr/>
        </p:nvPicPr>
        <p:blipFill>
          <a:blip r:embed="rId3" cstate="email">
            <a:duotone>
              <a:srgbClr val="F8B44F">
                <a:shade val="45000"/>
                <a:satMod val="135000"/>
              </a:srgbClr>
              <a:prstClr val="white"/>
            </a:duotone>
            <a:extLst>
              <a:ext uri="{28A0092B-C50C-407E-A947-70E740481C1C}">
                <a14:useLocalDpi xmlns:a14="http://schemas.microsoft.com/office/drawing/2010/main"/>
              </a:ext>
            </a:extLst>
          </a:blip>
          <a:stretch>
            <a:fillRect/>
          </a:stretch>
        </p:blipFill>
        <p:spPr>
          <a:xfrm>
            <a:off x="129385" y="845706"/>
            <a:ext cx="504057" cy="504057"/>
          </a:xfrm>
          <a:prstGeom prst="rect">
            <a:avLst/>
          </a:prstGeom>
        </p:spPr>
      </p:pic>
      <p:sp>
        <p:nvSpPr>
          <p:cNvPr id="10" name="Textfeld 9">
            <a:extLst>
              <a:ext uri="{FF2B5EF4-FFF2-40B4-BE49-F238E27FC236}">
                <a16:creationId xmlns:a16="http://schemas.microsoft.com/office/drawing/2014/main" id="{C55344C9-8051-650C-6B1C-4575D1F5D494}"/>
              </a:ext>
            </a:extLst>
          </p:cNvPr>
          <p:cNvSpPr txBox="1"/>
          <p:nvPr/>
        </p:nvSpPr>
        <p:spPr>
          <a:xfrm>
            <a:off x="611560" y="1772816"/>
            <a:ext cx="1111843" cy="553998"/>
          </a:xfrm>
          <a:prstGeom prst="rect">
            <a:avLst/>
          </a:prstGeom>
          <a:noFill/>
        </p:spPr>
        <p:txBody>
          <a:bodyPr wrap="none" rtlCol="0">
            <a:spAutoFit/>
          </a:bodyPr>
          <a:lstStyle/>
          <a:p>
            <a:pPr>
              <a:spcBef>
                <a:spcPts val="600"/>
              </a:spcBef>
              <a:defRPr/>
            </a:pPr>
            <a:r>
              <a:rPr lang="de-DE" sz="1500" b="1" dirty="0">
                <a:solidFill>
                  <a:srgbClr val="CDB987">
                    <a:lumMod val="75000"/>
                  </a:srgbClr>
                </a:solidFill>
                <a:latin typeface="Calibri" panose="020F0502020204030204" pitchFamily="34" charset="0"/>
              </a:rPr>
              <a:t>Didaktische</a:t>
            </a:r>
            <a:br>
              <a:rPr lang="de-DE" sz="1500" b="1" dirty="0">
                <a:solidFill>
                  <a:srgbClr val="CDB987">
                    <a:lumMod val="75000"/>
                  </a:srgbClr>
                </a:solidFill>
                <a:latin typeface="Calibri" panose="020F0502020204030204" pitchFamily="34" charset="0"/>
              </a:rPr>
            </a:br>
            <a:r>
              <a:rPr lang="de-DE" sz="1500" b="1" dirty="0">
                <a:solidFill>
                  <a:srgbClr val="CDB987">
                    <a:lumMod val="75000"/>
                  </a:srgbClr>
                </a:solidFill>
                <a:latin typeface="Calibri" panose="020F0502020204030204" pitchFamily="34" charset="0"/>
              </a:rPr>
              <a:t>Werkzeuge</a:t>
            </a:r>
          </a:p>
        </p:txBody>
      </p:sp>
      <p:pic>
        <p:nvPicPr>
          <p:cNvPr id="12" name="Bild 3">
            <a:extLst>
              <a:ext uri="{FF2B5EF4-FFF2-40B4-BE49-F238E27FC236}">
                <a16:creationId xmlns:a16="http://schemas.microsoft.com/office/drawing/2014/main" id="{F54C3AE0-5519-BAEE-72F4-93625CDFA367}"/>
              </a:ext>
            </a:extLst>
          </p:cNvPr>
          <p:cNvPicPr>
            <a:picLocks noChangeAspect="1"/>
          </p:cNvPicPr>
          <p:nvPr/>
        </p:nvPicPr>
        <p:blipFill>
          <a:blip r:embed="rId4" cstate="email">
            <a:duotone>
              <a:srgbClr val="CDB987">
                <a:shade val="45000"/>
                <a:satMod val="135000"/>
              </a:srgbClr>
              <a:prstClr val="white"/>
            </a:duotone>
            <a:extLst>
              <a:ext uri="{28A0092B-C50C-407E-A947-70E740481C1C}">
                <a14:useLocalDpi xmlns:a14="http://schemas.microsoft.com/office/drawing/2010/main"/>
              </a:ext>
            </a:extLst>
          </a:blip>
          <a:stretch>
            <a:fillRect/>
          </a:stretch>
        </p:blipFill>
        <p:spPr>
          <a:xfrm>
            <a:off x="129385" y="1772816"/>
            <a:ext cx="504057" cy="504057"/>
          </a:xfrm>
          <a:prstGeom prst="rect">
            <a:avLst/>
          </a:prstGeom>
        </p:spPr>
      </p:pic>
      <p:sp>
        <p:nvSpPr>
          <p:cNvPr id="14" name="Textfeld 13">
            <a:extLst>
              <a:ext uri="{FF2B5EF4-FFF2-40B4-BE49-F238E27FC236}">
                <a16:creationId xmlns:a16="http://schemas.microsoft.com/office/drawing/2014/main" id="{21CAC0B7-A434-6762-FE7D-DC7B1A9C833D}"/>
              </a:ext>
            </a:extLst>
          </p:cNvPr>
          <p:cNvSpPr txBox="1"/>
          <p:nvPr/>
        </p:nvSpPr>
        <p:spPr>
          <a:xfrm>
            <a:off x="611560" y="5521318"/>
            <a:ext cx="1399101" cy="323165"/>
          </a:xfrm>
          <a:prstGeom prst="rect">
            <a:avLst/>
          </a:prstGeom>
          <a:noFill/>
        </p:spPr>
        <p:txBody>
          <a:bodyPr wrap="none" rtlCol="0">
            <a:spAutoFit/>
          </a:bodyPr>
          <a:lstStyle/>
          <a:p>
            <a:pPr>
              <a:spcBef>
                <a:spcPts val="600"/>
              </a:spcBef>
              <a:defRPr/>
            </a:pPr>
            <a:r>
              <a:rPr lang="de-DE" sz="1500" b="1" dirty="0">
                <a:solidFill>
                  <a:srgbClr val="327A86"/>
                </a:solidFill>
                <a:latin typeface="Calibri" panose="020F0502020204030204" pitchFamily="34" charset="0"/>
              </a:rPr>
              <a:t>Orientierungen</a:t>
            </a:r>
          </a:p>
        </p:txBody>
      </p:sp>
      <p:pic>
        <p:nvPicPr>
          <p:cNvPr id="16" name="Bild 10">
            <a:extLst>
              <a:ext uri="{FF2B5EF4-FFF2-40B4-BE49-F238E27FC236}">
                <a16:creationId xmlns:a16="http://schemas.microsoft.com/office/drawing/2014/main" id="{39364685-670F-1232-EFAF-7B0275F612C0}"/>
              </a:ext>
            </a:extLst>
          </p:cNvPr>
          <p:cNvPicPr>
            <a:picLocks noChangeAspect="1"/>
          </p:cNvPicPr>
          <p:nvPr/>
        </p:nvPicPr>
        <p:blipFill>
          <a:blip r:embed="rId5" cstate="email">
            <a:duotone>
              <a:srgbClr val="327A86">
                <a:shade val="45000"/>
                <a:satMod val="135000"/>
              </a:srgbClr>
              <a:prstClr val="white"/>
            </a:duotone>
            <a:extLst>
              <a:ext uri="{28A0092B-C50C-407E-A947-70E740481C1C}">
                <a14:useLocalDpi xmlns:a14="http://schemas.microsoft.com/office/drawing/2010/main"/>
              </a:ext>
            </a:extLst>
          </a:blip>
          <a:stretch>
            <a:fillRect/>
          </a:stretch>
        </p:blipFill>
        <p:spPr>
          <a:xfrm>
            <a:off x="129385" y="5445224"/>
            <a:ext cx="504057" cy="504057"/>
          </a:xfrm>
          <a:prstGeom prst="rect">
            <a:avLst/>
          </a:prstGeom>
        </p:spPr>
      </p:pic>
      <p:sp>
        <p:nvSpPr>
          <p:cNvPr id="18" name="Textfeld 17">
            <a:extLst>
              <a:ext uri="{FF2B5EF4-FFF2-40B4-BE49-F238E27FC236}">
                <a16:creationId xmlns:a16="http://schemas.microsoft.com/office/drawing/2014/main" id="{13D00F1C-9A48-E246-D7D8-D4BAFBAE84BF}"/>
              </a:ext>
            </a:extLst>
          </p:cNvPr>
          <p:cNvSpPr txBox="1"/>
          <p:nvPr/>
        </p:nvSpPr>
        <p:spPr>
          <a:xfrm>
            <a:off x="611560" y="3508266"/>
            <a:ext cx="1509837" cy="784830"/>
          </a:xfrm>
          <a:prstGeom prst="rect">
            <a:avLst/>
          </a:prstGeom>
          <a:noFill/>
        </p:spPr>
        <p:txBody>
          <a:bodyPr wrap="none" rtlCol="0">
            <a:spAutoFit/>
          </a:bodyPr>
          <a:lstStyle/>
          <a:p>
            <a:pPr>
              <a:spcBef>
                <a:spcPts val="600"/>
              </a:spcBef>
              <a:defRPr/>
            </a:pPr>
            <a:r>
              <a:rPr lang="de-DE" sz="1500" b="1" dirty="0">
                <a:solidFill>
                  <a:prstClr val="black">
                    <a:lumMod val="50000"/>
                    <a:lumOff val="50000"/>
                  </a:prstClr>
                </a:solidFill>
                <a:latin typeface="Calibri" panose="020F0502020204030204" pitchFamily="34" charset="0"/>
              </a:rPr>
              <a:t>Denk- und </a:t>
            </a:r>
            <a:br>
              <a:rPr lang="de-DE" sz="1500" b="1" dirty="0">
                <a:solidFill>
                  <a:prstClr val="black">
                    <a:lumMod val="50000"/>
                    <a:lumOff val="50000"/>
                  </a:prstClr>
                </a:solidFill>
                <a:latin typeface="Calibri" panose="020F0502020204030204" pitchFamily="34" charset="0"/>
              </a:rPr>
            </a:br>
            <a:r>
              <a:rPr lang="de-DE" sz="1500" b="1" dirty="0">
                <a:solidFill>
                  <a:prstClr val="black">
                    <a:lumMod val="50000"/>
                    <a:lumOff val="50000"/>
                  </a:prstClr>
                </a:solidFill>
                <a:latin typeface="Calibri" panose="020F0502020204030204" pitchFamily="34" charset="0"/>
              </a:rPr>
              <a:t>Wahrnehmungs-</a:t>
            </a:r>
            <a:br>
              <a:rPr lang="de-DE" sz="1500" b="1" dirty="0">
                <a:solidFill>
                  <a:prstClr val="black">
                    <a:lumMod val="50000"/>
                    <a:lumOff val="50000"/>
                  </a:prstClr>
                </a:solidFill>
                <a:latin typeface="Calibri" panose="020F0502020204030204" pitchFamily="34" charset="0"/>
              </a:rPr>
            </a:br>
            <a:r>
              <a:rPr lang="de-DE" sz="1500" b="1" dirty="0" err="1">
                <a:solidFill>
                  <a:prstClr val="black">
                    <a:lumMod val="50000"/>
                    <a:lumOff val="50000"/>
                  </a:prstClr>
                </a:solidFill>
                <a:latin typeface="Calibri" panose="020F0502020204030204" pitchFamily="34" charset="0"/>
              </a:rPr>
              <a:t>kategorien</a:t>
            </a:r>
            <a:endParaRPr lang="de-DE" sz="1500" b="1" dirty="0">
              <a:solidFill>
                <a:prstClr val="black">
                  <a:lumMod val="50000"/>
                  <a:lumOff val="50000"/>
                </a:prstClr>
              </a:solidFill>
              <a:latin typeface="Calibri" panose="020F0502020204030204" pitchFamily="34" charset="0"/>
            </a:endParaRPr>
          </a:p>
        </p:txBody>
      </p:sp>
      <p:pic>
        <p:nvPicPr>
          <p:cNvPr id="20" name="Bild 13">
            <a:extLst>
              <a:ext uri="{FF2B5EF4-FFF2-40B4-BE49-F238E27FC236}">
                <a16:creationId xmlns:a16="http://schemas.microsoft.com/office/drawing/2014/main" id="{11D74226-19ED-E48F-6451-C034171AED66}"/>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29385" y="3644782"/>
            <a:ext cx="504057" cy="504057"/>
          </a:xfrm>
          <a:prstGeom prst="rect">
            <a:avLst/>
          </a:prstGeom>
        </p:spPr>
      </p:pic>
      <p:sp>
        <p:nvSpPr>
          <p:cNvPr id="23" name="Textfeld 22">
            <a:extLst>
              <a:ext uri="{FF2B5EF4-FFF2-40B4-BE49-F238E27FC236}">
                <a16:creationId xmlns:a16="http://schemas.microsoft.com/office/drawing/2014/main" id="{A81456D1-8359-8F4B-B9F7-1074794F6FC9}"/>
              </a:ext>
            </a:extLst>
          </p:cNvPr>
          <p:cNvSpPr txBox="1"/>
          <p:nvPr/>
        </p:nvSpPr>
        <p:spPr>
          <a:xfrm>
            <a:off x="3727491" y="2088192"/>
            <a:ext cx="1692000" cy="522000"/>
          </a:xfrm>
          <a:prstGeom prst="rect">
            <a:avLst/>
          </a:prstGeom>
          <a:solidFill>
            <a:srgbClr val="CDB987">
              <a:alpha val="64000"/>
            </a:srgbClr>
          </a:solidFill>
          <a:ln>
            <a:noFill/>
          </a:ln>
          <a:effectLst/>
        </p:spPr>
        <p:txBody>
          <a:bodyPr rot="0" spcFirstLastPara="0" vert="horz" wrap="square" lIns="36000" tIns="36000" rIns="36000" bIns="36000" numCol="1" spcCol="0" rtlCol="0" fromWordArt="0" anchor="ctr" anchorCtr="0" forceAA="0" compatLnSpc="1">
            <a:prstTxWarp prst="textNoShape">
              <a:avLst/>
            </a:prstTxWarp>
            <a:noAutofit/>
          </a:bodyPr>
          <a:lstStyle>
            <a:defPPr>
              <a:defRPr lang="de-DE"/>
            </a:defPPr>
            <a:lvl1pPr marL="0" marR="0" lvl="0" indent="0" algn="ctr" defTabSz="914400" eaLnBrk="1" fontAlgn="auto" latinLnBrk="0" hangingPunct="1">
              <a:lnSpc>
                <a:spcPct val="100000"/>
              </a:lnSpc>
              <a:spcBef>
                <a:spcPts val="600"/>
              </a:spcBef>
              <a:spcAft>
                <a:spcPts val="0"/>
              </a:spcAft>
              <a:buClrTx/>
              <a:buSzTx/>
              <a:buFontTx/>
              <a:buNone/>
              <a:tabLst/>
              <a:defRPr kumimoji="0" sz="1400" b="0" i="0" u="none" strike="noStrike" kern="0" cap="none" spc="0" normalizeH="0" baseline="0">
                <a:ln>
                  <a:noFill/>
                </a:ln>
                <a:solidFill>
                  <a:srgbClr val="CDB987">
                    <a:lumMod val="50000"/>
                  </a:srgbClr>
                </a:solidFill>
                <a:effectLst/>
                <a:uLnTx/>
                <a:uFillTx/>
                <a:latin typeface="Calibri" charset="0"/>
                <a:ea typeface="Times New Roman" charset="0"/>
                <a:cs typeface="Times New Roman" charset="0"/>
              </a:defRPr>
            </a:lvl1pPr>
          </a:lstStyle>
          <a:p>
            <a:r>
              <a:rPr lang="de-DE" dirty="0"/>
              <a:t>Passende Aufgabenformate</a:t>
            </a:r>
          </a:p>
        </p:txBody>
      </p:sp>
      <p:sp>
        <p:nvSpPr>
          <p:cNvPr id="49" name="Textfeld 48">
            <a:extLst>
              <a:ext uri="{FF2B5EF4-FFF2-40B4-BE49-F238E27FC236}">
                <a16:creationId xmlns:a16="http://schemas.microsoft.com/office/drawing/2014/main" id="{978B5F65-FEE3-C541-B833-8675C242A901}"/>
              </a:ext>
            </a:extLst>
          </p:cNvPr>
          <p:cNvSpPr txBox="1"/>
          <p:nvPr/>
        </p:nvSpPr>
        <p:spPr>
          <a:xfrm>
            <a:off x="3731585" y="5147538"/>
            <a:ext cx="1692000" cy="540000"/>
          </a:xfrm>
          <a:prstGeom prst="rect">
            <a:avLst/>
          </a:prstGeom>
          <a:solidFill>
            <a:schemeClr val="accent1"/>
          </a:solidFill>
          <a:ln>
            <a:solidFill>
              <a:sysClr val="window" lastClr="FFFFFF"/>
            </a:solidFill>
          </a:ln>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t>Kognitive Aktivierung</a:t>
            </a:r>
          </a:p>
        </p:txBody>
      </p:sp>
      <p:sp>
        <p:nvSpPr>
          <p:cNvPr id="53" name="Textfeld 52">
            <a:extLst>
              <a:ext uri="{FF2B5EF4-FFF2-40B4-BE49-F238E27FC236}">
                <a16:creationId xmlns:a16="http://schemas.microsoft.com/office/drawing/2014/main" id="{95BC7639-95D7-4740-A9A5-0546F5A69EF9}"/>
              </a:ext>
            </a:extLst>
          </p:cNvPr>
          <p:cNvSpPr txBox="1"/>
          <p:nvPr/>
        </p:nvSpPr>
        <p:spPr>
          <a:xfrm>
            <a:off x="3731585" y="5723288"/>
            <a:ext cx="1692000" cy="540000"/>
          </a:xfrm>
          <a:prstGeom prst="rect">
            <a:avLst/>
          </a:prstGeom>
          <a:solidFill>
            <a:schemeClr val="accent1"/>
          </a:solidFill>
          <a:ln>
            <a:solidFill>
              <a:sysClr val="window" lastClr="FFFFFF"/>
            </a:solidFill>
          </a:ln>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t>Überzeugung zu digitalen Medien</a:t>
            </a:r>
          </a:p>
        </p:txBody>
      </p:sp>
      <p:pic>
        <p:nvPicPr>
          <p:cNvPr id="9" name="Grafik 8">
            <a:extLst>
              <a:ext uri="{FF2B5EF4-FFF2-40B4-BE49-F238E27FC236}">
                <a16:creationId xmlns:a16="http://schemas.microsoft.com/office/drawing/2014/main" id="{3EF62EDE-F925-D6DB-1F00-854C2889E5A9}"/>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r="4792"/>
          <a:stretch/>
        </p:blipFill>
        <p:spPr>
          <a:xfrm>
            <a:off x="7236294" y="1602363"/>
            <a:ext cx="1692001" cy="962541"/>
          </a:xfrm>
          <a:prstGeom prst="rect">
            <a:avLst/>
          </a:prstGeom>
        </p:spPr>
      </p:pic>
    </p:spTree>
    <p:extLst>
      <p:ext uri="{BB962C8B-B14F-4D97-AF65-F5344CB8AC3E}">
        <p14:creationId xmlns:p14="http://schemas.microsoft.com/office/powerpoint/2010/main" val="33907440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a:extLst>
              <a:ext uri="{FF2B5EF4-FFF2-40B4-BE49-F238E27FC236}">
                <a16:creationId xmlns:a16="http://schemas.microsoft.com/office/drawing/2014/main" id="{CE20AA4B-AFC1-B242-BEBA-0F8164F28193}"/>
              </a:ext>
            </a:extLst>
          </p:cNvPr>
          <p:cNvSpPr txBox="1"/>
          <p:nvPr/>
        </p:nvSpPr>
        <p:spPr>
          <a:xfrm>
            <a:off x="628650" y="321879"/>
            <a:ext cx="3002696" cy="369332"/>
          </a:xfrm>
          <a:prstGeom prst="rect">
            <a:avLst/>
          </a:prstGeom>
          <a:noFill/>
        </p:spPr>
        <p:txBody>
          <a:bodyPr wrap="square" rtlCol="0">
            <a:spAutoFit/>
          </a:bodyPr>
          <a:lstStyle/>
          <a:p>
            <a:r>
              <a:rPr lang="de-DE" dirty="0">
                <a:solidFill>
                  <a:schemeClr val="bg1"/>
                </a:solidFill>
                <a:latin typeface="Palatino" pitchFamily="2" charset="77"/>
                <a:ea typeface="Palatino" pitchFamily="2" charset="77"/>
              </a:rPr>
              <a:t>1. Ausgewählte Theorie</a:t>
            </a:r>
          </a:p>
        </p:txBody>
      </p:sp>
      <p:sp>
        <p:nvSpPr>
          <p:cNvPr id="11" name="Inhaltsplatzhalter 2">
            <a:extLst>
              <a:ext uri="{FF2B5EF4-FFF2-40B4-BE49-F238E27FC236}">
                <a16:creationId xmlns:a16="http://schemas.microsoft.com/office/drawing/2014/main" id="{0A599264-5CA1-D344-B151-03C22DBC8C83}"/>
              </a:ext>
            </a:extLst>
          </p:cNvPr>
          <p:cNvSpPr>
            <a:spLocks noGrp="1"/>
          </p:cNvSpPr>
          <p:nvPr>
            <p:ph idx="1"/>
          </p:nvPr>
        </p:nvSpPr>
        <p:spPr/>
        <p:txBody>
          <a:bodyPr/>
          <a:lstStyle/>
          <a:p>
            <a:pPr marL="0" indent="0" algn="ctr">
              <a:buNone/>
              <a:defRPr/>
            </a:pPr>
            <a:r>
              <a:rPr lang="de-DE" sz="2400" b="1" dirty="0">
                <a:solidFill>
                  <a:srgbClr val="337987"/>
                </a:solidFill>
              </a:rPr>
              <a:t>„3D-Brille“</a:t>
            </a:r>
            <a:endParaRPr lang="de-DE" sz="2400" dirty="0"/>
          </a:p>
          <a:p>
            <a:pPr marL="0" indent="0" algn="ctr">
              <a:buNone/>
              <a:defRPr/>
            </a:pPr>
            <a:r>
              <a:rPr lang="de-DE" sz="2400" dirty="0"/>
              <a:t>Diagnose geschieht im Wechselspiel zwischen </a:t>
            </a:r>
            <a:br>
              <a:rPr lang="de-DE" sz="2400" dirty="0"/>
            </a:br>
            <a:r>
              <a:rPr lang="de-DE" sz="2400" dirty="0"/>
              <a:t>fachlicher Klärung und </a:t>
            </a:r>
            <a:r>
              <a:rPr lang="de-DE" sz="2400" dirty="0" err="1"/>
              <a:t>Lernendenperspektive</a:t>
            </a:r>
            <a:r>
              <a:rPr lang="de-DE" sz="2400" dirty="0"/>
              <a:t>.</a:t>
            </a:r>
            <a:br>
              <a:rPr lang="de-DE" sz="2400" dirty="0"/>
            </a:br>
            <a:endParaRPr lang="de-DE" sz="2400" dirty="0"/>
          </a:p>
          <a:p>
            <a:pPr marL="0" indent="0">
              <a:buNone/>
              <a:defRPr/>
            </a:pPr>
            <a:r>
              <a:rPr lang="de-DE" sz="2400" dirty="0"/>
              <a:t>Dabei sind neben den jeweiligen fachlichen Zielen drei übergreifende Aspekte relevant:</a:t>
            </a:r>
          </a:p>
          <a:p>
            <a:pPr>
              <a:defRPr/>
            </a:pPr>
            <a:r>
              <a:rPr lang="de-DE" sz="2400" b="1" dirty="0"/>
              <a:t>D</a:t>
            </a:r>
            <a:r>
              <a:rPr lang="de-DE" sz="2400" dirty="0"/>
              <a:t>iagnose bzgl. Grundvorstellungen</a:t>
            </a:r>
          </a:p>
          <a:p>
            <a:pPr>
              <a:defRPr/>
            </a:pPr>
            <a:r>
              <a:rPr lang="de-DE" sz="2400" b="1" dirty="0"/>
              <a:t>D</a:t>
            </a:r>
            <a:r>
              <a:rPr lang="de-DE" sz="2400" dirty="0"/>
              <a:t>iagnose bzgl. Darstellungen</a:t>
            </a:r>
          </a:p>
          <a:p>
            <a:pPr>
              <a:defRPr/>
            </a:pPr>
            <a:r>
              <a:rPr lang="de-DE" sz="2400" b="1" dirty="0"/>
              <a:t>D</a:t>
            </a:r>
            <a:r>
              <a:rPr lang="de-DE" sz="2400" dirty="0"/>
              <a:t>iagnose bzgl. typischer Fehler</a:t>
            </a:r>
          </a:p>
        </p:txBody>
      </p:sp>
      <p:sp>
        <p:nvSpPr>
          <p:cNvPr id="5" name="Titel 4">
            <a:extLst>
              <a:ext uri="{FF2B5EF4-FFF2-40B4-BE49-F238E27FC236}">
                <a16:creationId xmlns:a16="http://schemas.microsoft.com/office/drawing/2014/main" id="{160FFDC7-6FA6-427B-1FF7-99B1B4962F7B}"/>
              </a:ext>
            </a:extLst>
          </p:cNvPr>
          <p:cNvSpPr>
            <a:spLocks noGrp="1"/>
          </p:cNvSpPr>
          <p:nvPr>
            <p:ph type="title"/>
          </p:nvPr>
        </p:nvSpPr>
        <p:spPr/>
        <p:txBody>
          <a:bodyPr/>
          <a:lstStyle/>
          <a:p>
            <a:r>
              <a:rPr lang="de-DE" kern="0" dirty="0"/>
              <a:t>Was wird diagnostiziert?</a:t>
            </a:r>
            <a:br>
              <a:rPr lang="de-DE" kern="0" dirty="0"/>
            </a:br>
            <a:endParaRPr lang="de-DE" dirty="0"/>
          </a:p>
        </p:txBody>
      </p:sp>
      <p:sp>
        <p:nvSpPr>
          <p:cNvPr id="2" name="Textplatzhalter 1">
            <a:extLst>
              <a:ext uri="{FF2B5EF4-FFF2-40B4-BE49-F238E27FC236}">
                <a16:creationId xmlns:a16="http://schemas.microsoft.com/office/drawing/2014/main" id="{ED6D0FF7-C604-458C-8676-42493C329951}"/>
              </a:ext>
            </a:extLst>
          </p:cNvPr>
          <p:cNvSpPr>
            <a:spLocks noGrp="1"/>
          </p:cNvSpPr>
          <p:nvPr>
            <p:ph type="body" sz="quarter" idx="10"/>
          </p:nvPr>
        </p:nvSpPr>
        <p:spPr/>
        <p:txBody>
          <a:bodyPr/>
          <a:lstStyle/>
          <a:p>
            <a:endParaRPr lang="de-DE"/>
          </a:p>
        </p:txBody>
      </p:sp>
      <p:sp>
        <p:nvSpPr>
          <p:cNvPr id="6" name="Foliennummernplatzhalter 5">
            <a:extLst>
              <a:ext uri="{FF2B5EF4-FFF2-40B4-BE49-F238E27FC236}">
                <a16:creationId xmlns:a16="http://schemas.microsoft.com/office/drawing/2014/main" id="{E0796163-6FE7-FB43-9853-3EE880D1C4B2}"/>
              </a:ext>
            </a:extLst>
          </p:cNvPr>
          <p:cNvSpPr>
            <a:spLocks noGrp="1"/>
          </p:cNvSpPr>
          <p:nvPr>
            <p:ph type="sldNum" sz="quarter" idx="4294967295"/>
          </p:nvPr>
        </p:nvSpPr>
        <p:spPr>
          <a:xfrm>
            <a:off x="8483600" y="6448425"/>
            <a:ext cx="660400" cy="365125"/>
          </a:xfrm>
          <a:prstGeom prst="rect">
            <a:avLst/>
          </a:prstGeom>
        </p:spPr>
        <p:txBody>
          <a:bodyPr/>
          <a:lstStyle>
            <a:defPPr>
              <a:defRPr lang="de-DE"/>
            </a:defPPr>
            <a:lvl1pPr algn="l" rtl="0" eaLnBrk="0" fontAlgn="base" hangingPunct="0">
              <a:spcBef>
                <a:spcPct val="0"/>
              </a:spcBef>
              <a:spcAft>
                <a:spcPct val="0"/>
              </a:spcAft>
              <a:defRPr sz="1500" b="0" kern="1200">
                <a:solidFill>
                  <a:schemeClr val="bg1"/>
                </a:solidFill>
                <a:latin typeface="Palatino" pitchFamily="2" charset="77"/>
                <a:ea typeface="Palatino" pitchFamily="2" charset="77"/>
                <a:cs typeface="ＭＳ Ｐゴシック" charset="-128"/>
              </a:defRPr>
            </a:lvl1pPr>
            <a:lvl2pPr marL="4572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2pPr>
            <a:lvl3pPr marL="9144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3pPr>
            <a:lvl4pPr marL="13716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4pPr>
            <a:lvl5pPr marL="18288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Arial" charset="0"/>
                <a:ea typeface="ＭＳ Ｐゴシック" charset="-128"/>
                <a:cs typeface="ＭＳ Ｐゴシック" charset="-128"/>
              </a:defRPr>
            </a:lvl9pPr>
          </a:lstStyle>
          <a:p>
            <a:fld id="{8262EF40-880B-4041-8704-AF5714B7BB8C}" type="slidenum">
              <a:rPr lang="de-DE" smtClean="0"/>
              <a:pPr/>
              <a:t>13</a:t>
            </a:fld>
            <a:endParaRPr lang="de-DE" dirty="0"/>
          </a:p>
        </p:txBody>
      </p:sp>
      <p:pic>
        <p:nvPicPr>
          <p:cNvPr id="1026" name="Picture 2" descr="Mädchen mit 3D Brille">
            <a:extLst>
              <a:ext uri="{FF2B5EF4-FFF2-40B4-BE49-F238E27FC236}">
                <a16:creationId xmlns:a16="http://schemas.microsoft.com/office/drawing/2014/main" id="{399D5479-4695-2C4A-83F7-54B28E66315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9082" y="3429000"/>
            <a:ext cx="1384046" cy="18068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73822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a:extLst>
              <a:ext uri="{FF2B5EF4-FFF2-40B4-BE49-F238E27FC236}">
                <a16:creationId xmlns:a16="http://schemas.microsoft.com/office/drawing/2014/main" id="{CE20AA4B-AFC1-B242-BEBA-0F8164F28193}"/>
              </a:ext>
            </a:extLst>
          </p:cNvPr>
          <p:cNvSpPr txBox="1"/>
          <p:nvPr/>
        </p:nvSpPr>
        <p:spPr>
          <a:xfrm>
            <a:off x="628650" y="321879"/>
            <a:ext cx="3002696" cy="369332"/>
          </a:xfrm>
          <a:prstGeom prst="rect">
            <a:avLst/>
          </a:prstGeom>
          <a:noFill/>
        </p:spPr>
        <p:txBody>
          <a:bodyPr wrap="square" rtlCol="0">
            <a:spAutoFit/>
          </a:bodyPr>
          <a:lstStyle/>
          <a:p>
            <a:r>
              <a:rPr lang="de-DE" dirty="0">
                <a:solidFill>
                  <a:schemeClr val="bg1"/>
                </a:solidFill>
                <a:latin typeface="Palatino" pitchFamily="2" charset="77"/>
                <a:ea typeface="Palatino" pitchFamily="2" charset="77"/>
              </a:rPr>
              <a:t>1. Ausgewählte Theorie</a:t>
            </a:r>
          </a:p>
        </p:txBody>
      </p:sp>
      <p:sp>
        <p:nvSpPr>
          <p:cNvPr id="9" name="Titel 1">
            <a:extLst>
              <a:ext uri="{FF2B5EF4-FFF2-40B4-BE49-F238E27FC236}">
                <a16:creationId xmlns:a16="http://schemas.microsoft.com/office/drawing/2014/main" id="{6668EC3A-8541-1347-B7E3-B8C62343DE49}"/>
              </a:ext>
            </a:extLst>
          </p:cNvPr>
          <p:cNvSpPr txBox="1">
            <a:spLocks/>
          </p:cNvSpPr>
          <p:nvPr/>
        </p:nvSpPr>
        <p:spPr>
          <a:xfrm>
            <a:off x="628650" y="1445398"/>
            <a:ext cx="7886700" cy="777874"/>
          </a:xfrm>
          <a:prstGeom prst="rect">
            <a:avLst/>
          </a:prstGeom>
        </p:spPr>
        <p:txBody>
          <a:bodyPr vert="horz" lIns="91440" tIns="45720" rIns="91440" bIns="45720" rtlCol="0" anchor="ctr">
            <a:normAutofit fontScale="97500"/>
          </a:bodyPr>
          <a:lstStyle>
            <a:lvl1pPr eaLnBrk="1" hangingPunct="1">
              <a:defRPr sz="2800" b="1">
                <a:solidFill>
                  <a:srgbClr val="327A86"/>
                </a:solidFill>
                <a:latin typeface="Calibri"/>
                <a:ea typeface="+mj-ea"/>
                <a:cs typeface="Calibri"/>
              </a:defRPr>
            </a:lvl1pPr>
            <a:lvl2pPr eaLnBrk="1" hangingPunct="1">
              <a:defRPr sz="3200">
                <a:solidFill>
                  <a:schemeClr val="tx2"/>
                </a:solidFill>
              </a:defRPr>
            </a:lvl2pPr>
            <a:lvl3pPr eaLnBrk="1" hangingPunct="1">
              <a:defRPr sz="3200">
                <a:solidFill>
                  <a:schemeClr val="tx2"/>
                </a:solidFill>
              </a:defRPr>
            </a:lvl3pPr>
            <a:lvl4pPr eaLnBrk="1" hangingPunct="1">
              <a:defRPr sz="3200">
                <a:solidFill>
                  <a:schemeClr val="tx2"/>
                </a:solidFill>
              </a:defRPr>
            </a:lvl4pPr>
            <a:lvl5pPr eaLnBrk="1" hangingPunct="1">
              <a:defRPr sz="3200">
                <a:solidFill>
                  <a:schemeClr val="tx2"/>
                </a:solidFill>
              </a:defRPr>
            </a:lvl5pPr>
            <a:lvl6pPr marL="457200" fontAlgn="base">
              <a:spcBef>
                <a:spcPct val="0"/>
              </a:spcBef>
              <a:spcAft>
                <a:spcPct val="0"/>
              </a:spcAft>
              <a:defRPr sz="3200">
                <a:solidFill>
                  <a:schemeClr val="tx2"/>
                </a:solidFill>
              </a:defRPr>
            </a:lvl6pPr>
            <a:lvl7pPr marL="914400" fontAlgn="base">
              <a:spcBef>
                <a:spcPct val="0"/>
              </a:spcBef>
              <a:spcAft>
                <a:spcPct val="0"/>
              </a:spcAft>
              <a:defRPr sz="3200">
                <a:solidFill>
                  <a:schemeClr val="tx2"/>
                </a:solidFill>
              </a:defRPr>
            </a:lvl7pPr>
            <a:lvl8pPr marL="1371600" fontAlgn="base">
              <a:spcBef>
                <a:spcPct val="0"/>
              </a:spcBef>
              <a:spcAft>
                <a:spcPct val="0"/>
              </a:spcAft>
              <a:defRPr sz="3200">
                <a:solidFill>
                  <a:schemeClr val="tx2"/>
                </a:solidFill>
              </a:defRPr>
            </a:lvl8pPr>
            <a:lvl9pPr marL="1828800" fontAlgn="base">
              <a:spcBef>
                <a:spcPct val="0"/>
              </a:spcBef>
              <a:spcAft>
                <a:spcPct val="0"/>
              </a:spcAft>
              <a:defRPr sz="3200">
                <a:solidFill>
                  <a:schemeClr val="tx2"/>
                </a:solidFill>
              </a:defRPr>
            </a:lvl9pPr>
          </a:lstStyle>
          <a:p>
            <a:endParaRPr lang="de-DE" dirty="0"/>
          </a:p>
        </p:txBody>
      </p:sp>
      <p:sp>
        <p:nvSpPr>
          <p:cNvPr id="3" name="Inhaltsplatzhalter 2">
            <a:extLst>
              <a:ext uri="{FF2B5EF4-FFF2-40B4-BE49-F238E27FC236}">
                <a16:creationId xmlns:a16="http://schemas.microsoft.com/office/drawing/2014/main" id="{00722B2F-8B30-9BC5-E402-E6F2ACFB4C94}"/>
              </a:ext>
            </a:extLst>
          </p:cNvPr>
          <p:cNvSpPr>
            <a:spLocks noGrp="1"/>
          </p:cNvSpPr>
          <p:nvPr>
            <p:ph idx="1"/>
          </p:nvPr>
        </p:nvSpPr>
        <p:spPr/>
        <p:txBody>
          <a:bodyPr/>
          <a:lstStyle/>
          <a:p>
            <a:endParaRPr lang="de-DE"/>
          </a:p>
        </p:txBody>
      </p:sp>
      <p:sp>
        <p:nvSpPr>
          <p:cNvPr id="2" name="Titel 1">
            <a:extLst>
              <a:ext uri="{FF2B5EF4-FFF2-40B4-BE49-F238E27FC236}">
                <a16:creationId xmlns:a16="http://schemas.microsoft.com/office/drawing/2014/main" id="{52812FAA-F48A-0DEF-376F-47BBC1F124F5}"/>
              </a:ext>
            </a:extLst>
          </p:cNvPr>
          <p:cNvSpPr>
            <a:spLocks noGrp="1"/>
          </p:cNvSpPr>
          <p:nvPr>
            <p:ph type="title"/>
          </p:nvPr>
        </p:nvSpPr>
        <p:spPr/>
        <p:txBody>
          <a:bodyPr/>
          <a:lstStyle/>
          <a:p>
            <a:r>
              <a:rPr lang="de-DE" kern="0" dirty="0"/>
              <a:t>Peer </a:t>
            </a:r>
            <a:r>
              <a:rPr lang="de-DE" kern="0" dirty="0" err="1"/>
              <a:t>Instruction</a:t>
            </a:r>
            <a:r>
              <a:rPr lang="de-DE" kern="0" dirty="0"/>
              <a:t> beim Einsatz von </a:t>
            </a:r>
            <a:r>
              <a:rPr lang="de-DE" kern="0" dirty="0" err="1"/>
              <a:t>Audience</a:t>
            </a:r>
            <a:r>
              <a:rPr lang="de-DE" kern="0" dirty="0"/>
              <a:t> Response Systemen (ARS)</a:t>
            </a:r>
            <a:br>
              <a:rPr lang="de-DE" kern="0" dirty="0"/>
            </a:br>
            <a:endParaRPr lang="de-DE" dirty="0"/>
          </a:p>
        </p:txBody>
      </p:sp>
      <p:sp>
        <p:nvSpPr>
          <p:cNvPr id="4" name="Textplatzhalter 3">
            <a:extLst>
              <a:ext uri="{FF2B5EF4-FFF2-40B4-BE49-F238E27FC236}">
                <a16:creationId xmlns:a16="http://schemas.microsoft.com/office/drawing/2014/main" id="{BDF2D765-4E61-7F8D-1421-5ED4A49AADEF}"/>
              </a:ext>
            </a:extLst>
          </p:cNvPr>
          <p:cNvSpPr>
            <a:spLocks noGrp="1"/>
          </p:cNvSpPr>
          <p:nvPr>
            <p:ph type="body" sz="quarter" idx="10"/>
          </p:nvPr>
        </p:nvSpPr>
        <p:spPr/>
        <p:txBody>
          <a:bodyPr/>
          <a:lstStyle/>
          <a:p>
            <a:endParaRPr lang="de-DE"/>
          </a:p>
        </p:txBody>
      </p:sp>
      <p:sp>
        <p:nvSpPr>
          <p:cNvPr id="6" name="Foliennummernplatzhalter 5">
            <a:extLst>
              <a:ext uri="{FF2B5EF4-FFF2-40B4-BE49-F238E27FC236}">
                <a16:creationId xmlns:a16="http://schemas.microsoft.com/office/drawing/2014/main" id="{E0796163-6FE7-FB43-9853-3EE880D1C4B2}"/>
              </a:ext>
            </a:extLst>
          </p:cNvPr>
          <p:cNvSpPr>
            <a:spLocks noGrp="1"/>
          </p:cNvSpPr>
          <p:nvPr>
            <p:ph type="sldNum" sz="quarter" idx="4294967295"/>
          </p:nvPr>
        </p:nvSpPr>
        <p:spPr>
          <a:xfrm>
            <a:off x="8483600" y="7062788"/>
            <a:ext cx="660400" cy="365125"/>
          </a:xfrm>
          <a:prstGeom prst="rect">
            <a:avLst/>
          </a:prstGeom>
        </p:spPr>
        <p:txBody>
          <a:bodyPr/>
          <a:lstStyle>
            <a:defPPr>
              <a:defRPr lang="de-DE"/>
            </a:defPPr>
            <a:lvl1pPr algn="l" rtl="0" eaLnBrk="0" fontAlgn="base" hangingPunct="0">
              <a:spcBef>
                <a:spcPct val="0"/>
              </a:spcBef>
              <a:spcAft>
                <a:spcPct val="0"/>
              </a:spcAft>
              <a:defRPr sz="1500" b="0" kern="1200">
                <a:solidFill>
                  <a:schemeClr val="bg1"/>
                </a:solidFill>
                <a:latin typeface="Palatino" pitchFamily="2" charset="77"/>
                <a:ea typeface="Palatino" pitchFamily="2" charset="77"/>
                <a:cs typeface="ＭＳ Ｐゴシック" charset="-128"/>
              </a:defRPr>
            </a:lvl1pPr>
            <a:lvl2pPr marL="4572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2pPr>
            <a:lvl3pPr marL="9144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3pPr>
            <a:lvl4pPr marL="13716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4pPr>
            <a:lvl5pPr marL="18288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Arial" charset="0"/>
                <a:ea typeface="ＭＳ Ｐゴシック" charset="-128"/>
                <a:cs typeface="ＭＳ Ｐゴシック" charset="-128"/>
              </a:defRPr>
            </a:lvl9pPr>
          </a:lstStyle>
          <a:p>
            <a:fld id="{8262EF40-880B-4041-8704-AF5714B7BB8C}" type="slidenum">
              <a:rPr lang="de-DE" smtClean="0"/>
              <a:pPr/>
              <a:t>14</a:t>
            </a:fld>
            <a:endParaRPr lang="de-DE" dirty="0"/>
          </a:p>
        </p:txBody>
      </p:sp>
      <p:sp>
        <p:nvSpPr>
          <p:cNvPr id="11" name="Rechteck 10">
            <a:extLst>
              <a:ext uri="{FF2B5EF4-FFF2-40B4-BE49-F238E27FC236}">
                <a16:creationId xmlns:a16="http://schemas.microsoft.com/office/drawing/2014/main" id="{CA4487D6-E9A9-7E4C-BE74-1E129565B0B6}"/>
              </a:ext>
            </a:extLst>
          </p:cNvPr>
          <p:cNvSpPr/>
          <p:nvPr/>
        </p:nvSpPr>
        <p:spPr bwMode="auto">
          <a:xfrm>
            <a:off x="-556482" y="1700808"/>
            <a:ext cx="9939022" cy="4482077"/>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indent="-342900" algn="ctr" eaLnBrk="1" fontAlgn="auto" hangingPunct="1">
              <a:spcBef>
                <a:spcPts val="0"/>
              </a:spcBef>
              <a:spcAft>
                <a:spcPts val="0"/>
              </a:spcAft>
            </a:pPr>
            <a:endParaRPr lang="en-GB" sz="2000" dirty="0">
              <a:latin typeface="Calibri" panose="020F0502020204030204" pitchFamily="34" charset="0"/>
            </a:endParaRPr>
          </a:p>
        </p:txBody>
      </p:sp>
      <p:sp>
        <p:nvSpPr>
          <p:cNvPr id="12" name="Textfeld 11">
            <a:extLst>
              <a:ext uri="{FF2B5EF4-FFF2-40B4-BE49-F238E27FC236}">
                <a16:creationId xmlns:a16="http://schemas.microsoft.com/office/drawing/2014/main" id="{77BDDB2D-3924-E54B-B83D-1BEA5247F03E}"/>
              </a:ext>
            </a:extLst>
          </p:cNvPr>
          <p:cNvSpPr txBox="1"/>
          <p:nvPr/>
        </p:nvSpPr>
        <p:spPr>
          <a:xfrm>
            <a:off x="635124" y="1747761"/>
            <a:ext cx="4643955" cy="1708160"/>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pPr>
              <a:spcAft>
                <a:spcPts val="600"/>
              </a:spcAft>
            </a:pPr>
            <a:r>
              <a:rPr lang="de-DE" sz="1800" dirty="0">
                <a:latin typeface="Calibri" panose="020F0502020204030204" pitchFamily="34" charset="0"/>
              </a:rPr>
              <a:t>Wie oft schneiden sich eine gestauchte Parabel und eine Ursprungsgerade mit großer Steigung?</a:t>
            </a:r>
            <a:endParaRPr lang="de-DE" sz="1800" dirty="0"/>
          </a:p>
          <a:p>
            <a:r>
              <a:rPr lang="de-DE" sz="1600" dirty="0"/>
              <a:t>A) 1 mal</a:t>
            </a:r>
          </a:p>
          <a:p>
            <a:r>
              <a:rPr lang="de-DE" sz="1600" dirty="0"/>
              <a:t>B) 2 mal </a:t>
            </a:r>
          </a:p>
          <a:p>
            <a:r>
              <a:rPr lang="de-DE" sz="1600" dirty="0"/>
              <a:t>C) 3 mal</a:t>
            </a:r>
          </a:p>
          <a:p>
            <a:r>
              <a:rPr lang="de-DE" sz="1600" dirty="0"/>
              <a:t>D) Hängt davon ab, wie stark die Parabel gestaucht ist.</a:t>
            </a:r>
          </a:p>
        </p:txBody>
      </p:sp>
      <p:pic>
        <p:nvPicPr>
          <p:cNvPr id="14" name="Grafik 13">
            <a:extLst>
              <a:ext uri="{FF2B5EF4-FFF2-40B4-BE49-F238E27FC236}">
                <a16:creationId xmlns:a16="http://schemas.microsoft.com/office/drawing/2014/main" id="{88B665F2-7A35-AF45-AC87-7DFB66579F04}"/>
              </a:ext>
            </a:extLst>
          </p:cNvPr>
          <p:cNvPicPr>
            <a:picLocks noChangeAspect="1"/>
          </p:cNvPicPr>
          <p:nvPr/>
        </p:nvPicPr>
        <p:blipFill>
          <a:blip r:embed="rId3"/>
          <a:stretch>
            <a:fillRect/>
          </a:stretch>
        </p:blipFill>
        <p:spPr>
          <a:xfrm>
            <a:off x="5459167" y="1740480"/>
            <a:ext cx="2227025" cy="2005677"/>
          </a:xfrm>
          <a:prstGeom prst="rect">
            <a:avLst/>
          </a:prstGeom>
        </p:spPr>
      </p:pic>
      <p:pic>
        <p:nvPicPr>
          <p:cNvPr id="19" name="Grafik 18" descr="Benutzer">
            <a:extLst>
              <a:ext uri="{FF2B5EF4-FFF2-40B4-BE49-F238E27FC236}">
                <a16:creationId xmlns:a16="http://schemas.microsoft.com/office/drawing/2014/main" id="{B925D8D1-801A-7E46-B1C3-58ACBE68A55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35124" y="3865564"/>
            <a:ext cx="512115" cy="512115"/>
          </a:xfrm>
          <a:prstGeom prst="rect">
            <a:avLst/>
          </a:prstGeom>
        </p:spPr>
      </p:pic>
      <p:sp>
        <p:nvSpPr>
          <p:cNvPr id="20" name="Textfeld 19">
            <a:extLst>
              <a:ext uri="{FF2B5EF4-FFF2-40B4-BE49-F238E27FC236}">
                <a16:creationId xmlns:a16="http://schemas.microsoft.com/office/drawing/2014/main" id="{73468A53-4F8C-004D-A756-5C921C516811}"/>
              </a:ext>
            </a:extLst>
          </p:cNvPr>
          <p:cNvSpPr txBox="1"/>
          <p:nvPr/>
        </p:nvSpPr>
        <p:spPr>
          <a:xfrm>
            <a:off x="1185536" y="3599805"/>
            <a:ext cx="8300465" cy="1323439"/>
          </a:xfrm>
          <a:prstGeom prst="rect">
            <a:avLst/>
          </a:prstGeom>
          <a:noFill/>
        </p:spPr>
        <p:txBody>
          <a:bodyPr wrap="square" rtlCol="0">
            <a:spAutoFit/>
          </a:bodyPr>
          <a:lstStyle/>
          <a:p>
            <a:endParaRPr lang="de-DE" sz="2000" b="1" dirty="0">
              <a:latin typeface="Calibri" panose="020F0502020204030204" pitchFamily="34" charset="0"/>
            </a:endParaRPr>
          </a:p>
          <a:p>
            <a:pPr marL="457200" indent="-457200">
              <a:buFont typeface="+mj-lt"/>
              <a:buAutoNum type="arabicPeriod"/>
            </a:pPr>
            <a:r>
              <a:rPr lang="de-DE" sz="2000" dirty="0">
                <a:latin typeface="Calibri" panose="020F0502020204030204" pitchFamily="34" charset="0"/>
                <a:cs typeface="Calibri" panose="020F0502020204030204" pitchFamily="34" charset="0"/>
              </a:rPr>
              <a:t>Gib deine Antwort ein.</a:t>
            </a:r>
          </a:p>
          <a:p>
            <a:pPr marL="457200" indent="-457200">
              <a:buFont typeface="+mj-lt"/>
              <a:buAutoNum type="arabicPeriod"/>
            </a:pPr>
            <a:endParaRPr lang="de-DE" sz="2000" dirty="0">
              <a:latin typeface="Calibri" panose="020F0502020204030204" pitchFamily="34" charset="0"/>
              <a:cs typeface="Calibri" panose="020F0502020204030204" pitchFamily="34" charset="0"/>
            </a:endParaRPr>
          </a:p>
          <a:p>
            <a:endParaRPr lang="de-DE" sz="2000" dirty="0">
              <a:latin typeface="Calibri" panose="020F0502020204030204" pitchFamily="34" charset="0"/>
              <a:cs typeface="Calibri" panose="020F0502020204030204" pitchFamily="34" charset="0"/>
            </a:endParaRPr>
          </a:p>
        </p:txBody>
      </p:sp>
      <p:graphicFrame>
        <p:nvGraphicFramePr>
          <p:cNvPr id="21" name="Tabelle 20">
            <a:extLst>
              <a:ext uri="{FF2B5EF4-FFF2-40B4-BE49-F238E27FC236}">
                <a16:creationId xmlns:a16="http://schemas.microsoft.com/office/drawing/2014/main" id="{EC69D022-EA28-794C-BD43-30BD8A0E24C9}"/>
              </a:ext>
            </a:extLst>
          </p:cNvPr>
          <p:cNvGraphicFramePr>
            <a:graphicFrameLocks noGrp="1"/>
          </p:cNvGraphicFramePr>
          <p:nvPr>
            <p:extLst>
              <p:ext uri="{D42A27DB-BD31-4B8C-83A1-F6EECF244321}">
                <p14:modId xmlns:p14="http://schemas.microsoft.com/office/powerpoint/2010/main" val="1656039590"/>
              </p:ext>
            </p:extLst>
          </p:nvPr>
        </p:nvGraphicFramePr>
        <p:xfrm>
          <a:off x="250244" y="908720"/>
          <a:ext cx="8050859" cy="533185"/>
        </p:xfrm>
        <a:graphic>
          <a:graphicData uri="http://schemas.openxmlformats.org/drawingml/2006/table">
            <a:tbl>
              <a:tblPr firstRow="1" bandRow="1">
                <a:tableStyleId>{69012ECD-51FC-41F1-AA8D-1B2483CD663E}</a:tableStyleId>
              </a:tblPr>
              <a:tblGrid>
                <a:gridCol w="481679">
                  <a:extLst>
                    <a:ext uri="{9D8B030D-6E8A-4147-A177-3AD203B41FA5}">
                      <a16:colId xmlns:a16="http://schemas.microsoft.com/office/drawing/2014/main" val="3394563263"/>
                    </a:ext>
                  </a:extLst>
                </a:gridCol>
                <a:gridCol w="1509107">
                  <a:extLst>
                    <a:ext uri="{9D8B030D-6E8A-4147-A177-3AD203B41FA5}">
                      <a16:colId xmlns:a16="http://schemas.microsoft.com/office/drawing/2014/main" val="2943320007"/>
                    </a:ext>
                  </a:extLst>
                </a:gridCol>
                <a:gridCol w="1651473">
                  <a:extLst>
                    <a:ext uri="{9D8B030D-6E8A-4147-A177-3AD203B41FA5}">
                      <a16:colId xmlns:a16="http://schemas.microsoft.com/office/drawing/2014/main" val="487612322"/>
                    </a:ext>
                  </a:extLst>
                </a:gridCol>
                <a:gridCol w="1582661">
                  <a:extLst>
                    <a:ext uri="{9D8B030D-6E8A-4147-A177-3AD203B41FA5}">
                      <a16:colId xmlns:a16="http://schemas.microsoft.com/office/drawing/2014/main" val="1362348503"/>
                    </a:ext>
                  </a:extLst>
                </a:gridCol>
                <a:gridCol w="1513850">
                  <a:extLst>
                    <a:ext uri="{9D8B030D-6E8A-4147-A177-3AD203B41FA5}">
                      <a16:colId xmlns:a16="http://schemas.microsoft.com/office/drawing/2014/main" val="2616938638"/>
                    </a:ext>
                  </a:extLst>
                </a:gridCol>
                <a:gridCol w="1312089">
                  <a:extLst>
                    <a:ext uri="{9D8B030D-6E8A-4147-A177-3AD203B41FA5}">
                      <a16:colId xmlns:a16="http://schemas.microsoft.com/office/drawing/2014/main" val="3074645817"/>
                    </a:ext>
                  </a:extLst>
                </a:gridCol>
              </a:tblGrid>
              <a:tr h="530734">
                <a:tc>
                  <a:txBody>
                    <a:bodyPr/>
                    <a:lstStyle/>
                    <a:p>
                      <a:pPr algn="ctr">
                        <a:lnSpc>
                          <a:spcPct val="107000"/>
                        </a:lnSpc>
                        <a:spcAft>
                          <a:spcPts val="800"/>
                        </a:spcAft>
                      </a:pPr>
                      <a:r>
                        <a:rPr lang="de-DE" sz="1400" dirty="0">
                          <a:solidFill>
                            <a:schemeClr val="bg1"/>
                          </a:solidFill>
                          <a:effectLst/>
                        </a:rPr>
                        <a:t>Phase</a:t>
                      </a:r>
                      <a:endParaRPr lang="de-DE" sz="14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marL="86780" marR="86780" marT="43390" marB="43390" vert="vert270"/>
                </a:tc>
                <a:tc>
                  <a:txBody>
                    <a:bodyPr/>
                    <a:lstStyle/>
                    <a:p>
                      <a:pPr algn="ctr" defTabSz="685800" eaLnBrk="1" fontAlgn="auto" hangingPunct="1">
                        <a:spcBef>
                          <a:spcPts val="0"/>
                        </a:spcBef>
                        <a:spcAft>
                          <a:spcPts val="0"/>
                        </a:spcAft>
                      </a:pPr>
                      <a:r>
                        <a:rPr lang="de-DE" sz="1400" b="1" dirty="0">
                          <a:solidFill>
                            <a:schemeClr val="bg1"/>
                          </a:solidFill>
                        </a:rPr>
                        <a:t>Anknüpfen &amp; Checken</a:t>
                      </a:r>
                      <a:endParaRPr lang="de-DE" sz="1400" b="1" dirty="0">
                        <a:solidFill>
                          <a:schemeClr val="bg1"/>
                        </a:solidFill>
                        <a:latin typeface="Calibri" panose="020F0502020204030204" pitchFamily="34" charset="0"/>
                        <a:cs typeface="Calibri" panose="020F0502020204030204" pitchFamily="34" charset="0"/>
                      </a:endParaRPr>
                    </a:p>
                  </a:txBody>
                  <a:tcPr marL="86780" marR="86780" marT="43390" marB="43390" anchor="ctr"/>
                </a:tc>
                <a:tc>
                  <a:txBody>
                    <a:bodyPr/>
                    <a:lstStyle/>
                    <a:p>
                      <a:pPr algn="ctr">
                        <a:lnSpc>
                          <a:spcPct val="107000"/>
                        </a:lnSpc>
                        <a:spcAft>
                          <a:spcPts val="800"/>
                        </a:spcAft>
                      </a:pPr>
                      <a:r>
                        <a:rPr lang="de-DE" sz="1400" dirty="0">
                          <a:solidFill>
                            <a:schemeClr val="bg1"/>
                          </a:solidFill>
                          <a:effectLst/>
                        </a:rPr>
                        <a:t>Erkunden &amp; Erarbeiten</a:t>
                      </a:r>
                      <a:endParaRPr lang="de-DE" sz="14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marL="86780" marR="86780" marT="43390" marB="43390" anchor="ctr"/>
                </a:tc>
                <a:tc>
                  <a:txBody>
                    <a:bodyPr/>
                    <a:lstStyle/>
                    <a:p>
                      <a:pPr algn="ctr">
                        <a:lnSpc>
                          <a:spcPct val="107000"/>
                        </a:lnSpc>
                        <a:spcAft>
                          <a:spcPts val="800"/>
                        </a:spcAft>
                      </a:pPr>
                      <a:r>
                        <a:rPr lang="de-DE" sz="1400" dirty="0">
                          <a:solidFill>
                            <a:schemeClr val="bg1"/>
                          </a:solidFill>
                          <a:effectLst/>
                        </a:rPr>
                        <a:t>Zusammenführen &amp; Ordnen</a:t>
                      </a:r>
                      <a:endParaRPr lang="de-DE" sz="14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marL="86780" marR="86780" marT="43390" marB="43390" anchor="ctr"/>
                </a:tc>
                <a:tc>
                  <a:txBody>
                    <a:bodyPr/>
                    <a:lstStyle/>
                    <a:p>
                      <a:pPr algn="ctr">
                        <a:lnSpc>
                          <a:spcPct val="107000"/>
                        </a:lnSpc>
                        <a:spcAft>
                          <a:spcPts val="800"/>
                        </a:spcAft>
                      </a:pPr>
                      <a:r>
                        <a:rPr lang="de-DE" sz="1400" dirty="0">
                          <a:solidFill>
                            <a:schemeClr val="bg1"/>
                          </a:solidFill>
                          <a:effectLst/>
                        </a:rPr>
                        <a:t>Üben &amp; Vertiefen</a:t>
                      </a:r>
                      <a:endParaRPr lang="de-DE" sz="14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marL="86780" marR="86780" marT="43390" marB="43390" anchor="ctr"/>
                </a:tc>
                <a:tc>
                  <a:txBody>
                    <a:bodyPr/>
                    <a:lstStyle/>
                    <a:p>
                      <a:pPr algn="ctr">
                        <a:lnSpc>
                          <a:spcPct val="107000"/>
                        </a:lnSpc>
                        <a:spcAft>
                          <a:spcPts val="800"/>
                        </a:spcAft>
                      </a:pPr>
                      <a:r>
                        <a:rPr lang="de-DE" sz="1400" dirty="0">
                          <a:solidFill>
                            <a:schemeClr val="bg1"/>
                          </a:solidFill>
                          <a:effectLst/>
                        </a:rPr>
                        <a:t>Checken &amp; Wiederholen</a:t>
                      </a:r>
                      <a:endParaRPr lang="de-DE" sz="14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marL="86780" marR="86780" marT="43390" marB="43390" anchor="ctr"/>
                </a:tc>
                <a:extLst>
                  <a:ext uri="{0D108BD9-81ED-4DB2-BD59-A6C34878D82A}">
                    <a16:rowId xmlns:a16="http://schemas.microsoft.com/office/drawing/2014/main" val="926199761"/>
                  </a:ext>
                </a:extLst>
              </a:tr>
            </a:tbl>
          </a:graphicData>
        </a:graphic>
      </p:graphicFrame>
    </p:spTree>
    <p:extLst>
      <p:ext uri="{BB962C8B-B14F-4D97-AF65-F5344CB8AC3E}">
        <p14:creationId xmlns:p14="http://schemas.microsoft.com/office/powerpoint/2010/main" val="25363840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hteck 9">
            <a:extLst>
              <a:ext uri="{FF2B5EF4-FFF2-40B4-BE49-F238E27FC236}">
                <a16:creationId xmlns:a16="http://schemas.microsoft.com/office/drawing/2014/main" id="{ADCDDB78-9045-40F3-947D-D60DED2B81B8}"/>
              </a:ext>
            </a:extLst>
          </p:cNvPr>
          <p:cNvSpPr/>
          <p:nvPr/>
        </p:nvSpPr>
        <p:spPr bwMode="auto">
          <a:xfrm>
            <a:off x="-612576" y="1226379"/>
            <a:ext cx="9526194" cy="2634669"/>
          </a:xfrm>
          <a:prstGeom prst="rect">
            <a:avLst/>
          </a:prstGeom>
          <a:solidFill>
            <a:schemeClr val="accent1">
              <a:alpha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a:solidFill>
                <a:schemeClr val="accent2"/>
              </a:solidFill>
              <a:latin typeface="Calibri" panose="020F0502020204030204" pitchFamily="34" charset="0"/>
            </a:endParaRPr>
          </a:p>
        </p:txBody>
      </p:sp>
      <p:sp>
        <p:nvSpPr>
          <p:cNvPr id="7" name="Textfeld 6">
            <a:extLst>
              <a:ext uri="{FF2B5EF4-FFF2-40B4-BE49-F238E27FC236}">
                <a16:creationId xmlns:a16="http://schemas.microsoft.com/office/drawing/2014/main" id="{CE20AA4B-AFC1-B242-BEBA-0F8164F28193}"/>
              </a:ext>
            </a:extLst>
          </p:cNvPr>
          <p:cNvSpPr txBox="1"/>
          <p:nvPr/>
        </p:nvSpPr>
        <p:spPr>
          <a:xfrm>
            <a:off x="628650" y="321879"/>
            <a:ext cx="3002696" cy="369332"/>
          </a:xfrm>
          <a:prstGeom prst="rect">
            <a:avLst/>
          </a:prstGeom>
          <a:noFill/>
        </p:spPr>
        <p:txBody>
          <a:bodyPr wrap="square" rtlCol="0">
            <a:spAutoFit/>
          </a:bodyPr>
          <a:lstStyle/>
          <a:p>
            <a:r>
              <a:rPr lang="de-DE" dirty="0">
                <a:solidFill>
                  <a:schemeClr val="bg1"/>
                </a:solidFill>
                <a:latin typeface="Palatino" pitchFamily="2" charset="77"/>
                <a:ea typeface="Palatino" pitchFamily="2" charset="77"/>
              </a:rPr>
              <a:t>1. Ausgewählte Theorie</a:t>
            </a:r>
          </a:p>
        </p:txBody>
      </p:sp>
      <p:sp>
        <p:nvSpPr>
          <p:cNvPr id="9" name="Titel 1">
            <a:extLst>
              <a:ext uri="{FF2B5EF4-FFF2-40B4-BE49-F238E27FC236}">
                <a16:creationId xmlns:a16="http://schemas.microsoft.com/office/drawing/2014/main" id="{6668EC3A-8541-1347-B7E3-B8C62343DE49}"/>
              </a:ext>
            </a:extLst>
          </p:cNvPr>
          <p:cNvSpPr txBox="1">
            <a:spLocks/>
          </p:cNvSpPr>
          <p:nvPr/>
        </p:nvSpPr>
        <p:spPr>
          <a:xfrm>
            <a:off x="628650" y="827705"/>
            <a:ext cx="7886700" cy="777874"/>
          </a:xfrm>
          <a:prstGeom prst="rect">
            <a:avLst/>
          </a:prstGeom>
        </p:spPr>
        <p:txBody>
          <a:bodyPr vert="horz" lIns="91440" tIns="45720" rIns="91440" bIns="45720" rtlCol="0" anchor="ctr">
            <a:normAutofit fontScale="97500"/>
          </a:bodyPr>
          <a:lstStyle>
            <a:lvl1pPr eaLnBrk="1" hangingPunct="1">
              <a:defRPr sz="2800" b="1">
                <a:solidFill>
                  <a:srgbClr val="327A86"/>
                </a:solidFill>
                <a:latin typeface="Calibri"/>
                <a:ea typeface="+mj-ea"/>
                <a:cs typeface="Calibri"/>
              </a:defRPr>
            </a:lvl1pPr>
            <a:lvl2pPr eaLnBrk="1" hangingPunct="1">
              <a:defRPr sz="3200">
                <a:solidFill>
                  <a:schemeClr val="tx2"/>
                </a:solidFill>
              </a:defRPr>
            </a:lvl2pPr>
            <a:lvl3pPr eaLnBrk="1" hangingPunct="1">
              <a:defRPr sz="3200">
                <a:solidFill>
                  <a:schemeClr val="tx2"/>
                </a:solidFill>
              </a:defRPr>
            </a:lvl3pPr>
            <a:lvl4pPr eaLnBrk="1" hangingPunct="1">
              <a:defRPr sz="3200">
                <a:solidFill>
                  <a:schemeClr val="tx2"/>
                </a:solidFill>
              </a:defRPr>
            </a:lvl4pPr>
            <a:lvl5pPr eaLnBrk="1" hangingPunct="1">
              <a:defRPr sz="3200">
                <a:solidFill>
                  <a:schemeClr val="tx2"/>
                </a:solidFill>
              </a:defRPr>
            </a:lvl5pPr>
            <a:lvl6pPr marL="457200" fontAlgn="base">
              <a:spcBef>
                <a:spcPct val="0"/>
              </a:spcBef>
              <a:spcAft>
                <a:spcPct val="0"/>
              </a:spcAft>
              <a:defRPr sz="3200">
                <a:solidFill>
                  <a:schemeClr val="tx2"/>
                </a:solidFill>
              </a:defRPr>
            </a:lvl6pPr>
            <a:lvl7pPr marL="914400" fontAlgn="base">
              <a:spcBef>
                <a:spcPct val="0"/>
              </a:spcBef>
              <a:spcAft>
                <a:spcPct val="0"/>
              </a:spcAft>
              <a:defRPr sz="3200">
                <a:solidFill>
                  <a:schemeClr val="tx2"/>
                </a:solidFill>
              </a:defRPr>
            </a:lvl7pPr>
            <a:lvl8pPr marL="1371600" fontAlgn="base">
              <a:spcBef>
                <a:spcPct val="0"/>
              </a:spcBef>
              <a:spcAft>
                <a:spcPct val="0"/>
              </a:spcAft>
              <a:defRPr sz="3200">
                <a:solidFill>
                  <a:schemeClr val="tx2"/>
                </a:solidFill>
              </a:defRPr>
            </a:lvl8pPr>
            <a:lvl9pPr marL="1828800" fontAlgn="base">
              <a:spcBef>
                <a:spcPct val="0"/>
              </a:spcBef>
              <a:spcAft>
                <a:spcPct val="0"/>
              </a:spcAft>
              <a:defRPr sz="3200">
                <a:solidFill>
                  <a:schemeClr val="tx2"/>
                </a:solidFill>
              </a:defRPr>
            </a:lvl9pPr>
          </a:lstStyle>
          <a:p>
            <a:endParaRPr lang="de-DE" dirty="0"/>
          </a:p>
        </p:txBody>
      </p:sp>
      <p:sp>
        <p:nvSpPr>
          <p:cNvPr id="2" name="Titel 1">
            <a:extLst>
              <a:ext uri="{FF2B5EF4-FFF2-40B4-BE49-F238E27FC236}">
                <a16:creationId xmlns:a16="http://schemas.microsoft.com/office/drawing/2014/main" id="{8FB76BA0-EF42-761E-578E-36E604F519BC}"/>
              </a:ext>
            </a:extLst>
          </p:cNvPr>
          <p:cNvSpPr>
            <a:spLocks noGrp="1"/>
          </p:cNvSpPr>
          <p:nvPr>
            <p:ph type="title"/>
          </p:nvPr>
        </p:nvSpPr>
        <p:spPr/>
        <p:txBody>
          <a:bodyPr/>
          <a:lstStyle/>
          <a:p>
            <a:r>
              <a:rPr lang="de-DE" dirty="0"/>
              <a:t>Peer </a:t>
            </a:r>
            <a:r>
              <a:rPr lang="de-DE" dirty="0" err="1"/>
              <a:t>Instruction</a:t>
            </a:r>
            <a:r>
              <a:rPr lang="de-DE" dirty="0"/>
              <a:t> beim Einsatz von </a:t>
            </a:r>
            <a:r>
              <a:rPr lang="de-DE" dirty="0" err="1"/>
              <a:t>Audience</a:t>
            </a:r>
            <a:r>
              <a:rPr lang="de-DE" dirty="0"/>
              <a:t> Response Systemen (ARS)</a:t>
            </a:r>
          </a:p>
        </p:txBody>
      </p:sp>
      <p:sp>
        <p:nvSpPr>
          <p:cNvPr id="4" name="Textplatzhalter 3">
            <a:extLst>
              <a:ext uri="{FF2B5EF4-FFF2-40B4-BE49-F238E27FC236}">
                <a16:creationId xmlns:a16="http://schemas.microsoft.com/office/drawing/2014/main" id="{B33D2AC4-7B3C-B5C8-7670-27B9E9523514}"/>
              </a:ext>
            </a:extLst>
          </p:cNvPr>
          <p:cNvSpPr>
            <a:spLocks noGrp="1"/>
          </p:cNvSpPr>
          <p:nvPr>
            <p:ph type="body" sz="quarter" idx="10"/>
          </p:nvPr>
        </p:nvSpPr>
        <p:spPr/>
        <p:txBody>
          <a:bodyPr/>
          <a:lstStyle/>
          <a:p>
            <a:endParaRPr lang="de-DE"/>
          </a:p>
        </p:txBody>
      </p:sp>
      <p:sp>
        <p:nvSpPr>
          <p:cNvPr id="6" name="Foliennummernplatzhalter 5">
            <a:extLst>
              <a:ext uri="{FF2B5EF4-FFF2-40B4-BE49-F238E27FC236}">
                <a16:creationId xmlns:a16="http://schemas.microsoft.com/office/drawing/2014/main" id="{E0796163-6FE7-FB43-9853-3EE880D1C4B2}"/>
              </a:ext>
            </a:extLst>
          </p:cNvPr>
          <p:cNvSpPr>
            <a:spLocks noGrp="1"/>
          </p:cNvSpPr>
          <p:nvPr>
            <p:ph type="sldNum" sz="quarter" idx="4294967295"/>
          </p:nvPr>
        </p:nvSpPr>
        <p:spPr>
          <a:xfrm>
            <a:off x="8483600" y="6448425"/>
            <a:ext cx="660400" cy="365125"/>
          </a:xfrm>
          <a:prstGeom prst="rect">
            <a:avLst/>
          </a:prstGeom>
        </p:spPr>
        <p:txBody>
          <a:bodyPr/>
          <a:lstStyle>
            <a:defPPr>
              <a:defRPr lang="de-DE"/>
            </a:defPPr>
            <a:lvl1pPr algn="l" rtl="0" eaLnBrk="0" fontAlgn="base" hangingPunct="0">
              <a:spcBef>
                <a:spcPct val="0"/>
              </a:spcBef>
              <a:spcAft>
                <a:spcPct val="0"/>
              </a:spcAft>
              <a:defRPr sz="1500" b="0" kern="1200">
                <a:solidFill>
                  <a:schemeClr val="bg1"/>
                </a:solidFill>
                <a:latin typeface="Palatino" pitchFamily="2" charset="77"/>
                <a:ea typeface="Palatino" pitchFamily="2" charset="77"/>
                <a:cs typeface="ＭＳ Ｐゴシック" charset="-128"/>
              </a:defRPr>
            </a:lvl1pPr>
            <a:lvl2pPr marL="4572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2pPr>
            <a:lvl3pPr marL="9144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3pPr>
            <a:lvl4pPr marL="13716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4pPr>
            <a:lvl5pPr marL="18288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Arial" charset="0"/>
                <a:ea typeface="ＭＳ Ｐゴシック" charset="-128"/>
                <a:cs typeface="ＭＳ Ｐゴシック" charset="-128"/>
              </a:defRPr>
            </a:lvl9pPr>
          </a:lstStyle>
          <a:p>
            <a:fld id="{8262EF40-880B-4041-8704-AF5714B7BB8C}" type="slidenum">
              <a:rPr lang="de-DE" smtClean="0"/>
              <a:pPr/>
              <a:t>15</a:t>
            </a:fld>
            <a:endParaRPr lang="de-DE" dirty="0"/>
          </a:p>
        </p:txBody>
      </p:sp>
      <p:sp>
        <p:nvSpPr>
          <p:cNvPr id="15" name="Textfeld 14">
            <a:extLst>
              <a:ext uri="{FF2B5EF4-FFF2-40B4-BE49-F238E27FC236}">
                <a16:creationId xmlns:a16="http://schemas.microsoft.com/office/drawing/2014/main" id="{BEA77684-614A-EE48-BADC-2150D5D3D1CD}"/>
              </a:ext>
            </a:extLst>
          </p:cNvPr>
          <p:cNvSpPr txBox="1"/>
          <p:nvPr/>
        </p:nvSpPr>
        <p:spPr>
          <a:xfrm>
            <a:off x="912459" y="1306503"/>
            <a:ext cx="7475966" cy="2554545"/>
          </a:xfrm>
          <a:prstGeom prst="rect">
            <a:avLst/>
          </a:prstGeom>
          <a:noFill/>
        </p:spPr>
        <p:txBody>
          <a:bodyPr wrap="square" rtlCol="0">
            <a:spAutoFit/>
          </a:bodyPr>
          <a:lstStyle/>
          <a:p>
            <a:r>
              <a:rPr lang="de-DE" sz="2000" b="1" dirty="0">
                <a:latin typeface="Calibri" panose="020F0502020204030204" pitchFamily="34" charset="0"/>
              </a:rPr>
              <a:t>Arbeitsphase:</a:t>
            </a:r>
          </a:p>
          <a:p>
            <a:endParaRPr lang="de-DE" sz="2000" b="1" dirty="0">
              <a:latin typeface="Calibri" panose="020F0502020204030204" pitchFamily="34" charset="0"/>
            </a:endParaRPr>
          </a:p>
          <a:p>
            <a:r>
              <a:rPr lang="de-DE" sz="2000" dirty="0">
                <a:latin typeface="Calibri" panose="020F0502020204030204" pitchFamily="34" charset="0"/>
                <a:cs typeface="Calibri" panose="020F0502020204030204" pitchFamily="34" charset="0"/>
              </a:rPr>
              <a:t>Öffnen Sie die folgende Seite: </a:t>
            </a:r>
            <a:r>
              <a:rPr lang="de-DE" sz="2000" u="sng" dirty="0">
                <a:solidFill>
                  <a:srgbClr val="337987"/>
                </a:solidFill>
                <a:latin typeface="Calibri" panose="020F0502020204030204" pitchFamily="34" charset="0"/>
                <a:cs typeface="Calibri" panose="020F0502020204030204" pitchFamily="34" charset="0"/>
              </a:rPr>
              <a:t>www.socrative.com</a:t>
            </a:r>
          </a:p>
          <a:p>
            <a:r>
              <a:rPr lang="de-DE" sz="2000" dirty="0">
                <a:latin typeface="Calibri" panose="020F0502020204030204" pitchFamily="34" charset="0"/>
                <a:cs typeface="Calibri" panose="020F0502020204030204" pitchFamily="34" charset="0"/>
              </a:rPr>
              <a:t>Klicken Sie oben rechts auf „</a:t>
            </a:r>
            <a:r>
              <a:rPr lang="de-DE" sz="2000" b="1" dirty="0">
                <a:latin typeface="Calibri" panose="020F0502020204030204" pitchFamily="34" charset="0"/>
                <a:cs typeface="Calibri" panose="020F0502020204030204" pitchFamily="34" charset="0"/>
              </a:rPr>
              <a:t>Login</a:t>
            </a:r>
            <a:r>
              <a:rPr lang="de-DE" sz="2000" dirty="0">
                <a:latin typeface="Calibri" panose="020F0502020204030204" pitchFamily="34" charset="0"/>
                <a:cs typeface="Calibri" panose="020F0502020204030204" pitchFamily="34" charset="0"/>
              </a:rPr>
              <a:t>“. Anschließend wählen Sie „</a:t>
            </a:r>
            <a:r>
              <a:rPr lang="de-DE" sz="2000" b="1" dirty="0">
                <a:latin typeface="Calibri" panose="020F0502020204030204" pitchFamily="34" charset="0"/>
                <a:cs typeface="Calibri" panose="020F0502020204030204" pitchFamily="34" charset="0"/>
              </a:rPr>
              <a:t>Student Login</a:t>
            </a:r>
            <a:r>
              <a:rPr lang="de-DE" sz="2000" dirty="0">
                <a:latin typeface="Calibri" panose="020F0502020204030204" pitchFamily="34" charset="0"/>
                <a:cs typeface="Calibri" panose="020F0502020204030204" pitchFamily="34" charset="0"/>
              </a:rPr>
              <a:t>“</a:t>
            </a:r>
          </a:p>
          <a:p>
            <a:endParaRPr lang="de-DE" sz="2000" dirty="0">
              <a:latin typeface="Calibri" panose="020F0502020204030204" pitchFamily="34" charset="0"/>
              <a:cs typeface="Calibri" panose="020F0502020204030204" pitchFamily="34" charset="0"/>
            </a:endParaRPr>
          </a:p>
          <a:p>
            <a:r>
              <a:rPr lang="de-DE" sz="2000" dirty="0">
                <a:latin typeface="Calibri" panose="020F0502020204030204" pitchFamily="34" charset="0"/>
                <a:cs typeface="Calibri" panose="020F0502020204030204" pitchFamily="34" charset="0"/>
              </a:rPr>
              <a:t> Gehen Sie in den Raum </a:t>
            </a:r>
            <a:r>
              <a:rPr lang="de-DE" sz="2000" b="1" u="sng" dirty="0">
                <a:latin typeface="Calibri" panose="020F0502020204030204" pitchFamily="34" charset="0"/>
                <a:cs typeface="Calibri" panose="020F0502020204030204" pitchFamily="34" charset="0"/>
              </a:rPr>
              <a:t>XXX</a:t>
            </a:r>
            <a:r>
              <a:rPr lang="de-DE" sz="2000" dirty="0">
                <a:latin typeface="Calibri" panose="020F0502020204030204" pitchFamily="34" charset="0"/>
                <a:cs typeface="Calibri" panose="020F0502020204030204" pitchFamily="34" charset="0"/>
              </a:rPr>
              <a:t> und beantworten Sie das Quiz.</a:t>
            </a:r>
          </a:p>
          <a:p>
            <a:pPr marL="457200" indent="-457200">
              <a:buFont typeface="+mj-lt"/>
              <a:buAutoNum type="arabicPeriod"/>
            </a:pPr>
            <a:endParaRPr lang="de-DE" sz="2000" dirty="0">
              <a:latin typeface="Calibri" panose="020F0502020204030204" pitchFamily="34" charset="0"/>
              <a:cs typeface="Calibri" panose="020F0502020204030204" pitchFamily="34" charset="0"/>
            </a:endParaRPr>
          </a:p>
        </p:txBody>
      </p:sp>
      <p:pic>
        <p:nvPicPr>
          <p:cNvPr id="13" name="Grafik 12" descr="Männliches Profil">
            <a:extLst>
              <a:ext uri="{FF2B5EF4-FFF2-40B4-BE49-F238E27FC236}">
                <a16:creationId xmlns:a16="http://schemas.microsoft.com/office/drawing/2014/main" id="{BD047972-9209-445E-AFE1-C8257E6A1E5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06821" y="1956109"/>
            <a:ext cx="392771" cy="392771"/>
          </a:xfrm>
          <a:prstGeom prst="rect">
            <a:avLst/>
          </a:prstGeom>
        </p:spPr>
      </p:pic>
    </p:spTree>
    <p:extLst>
      <p:ext uri="{BB962C8B-B14F-4D97-AF65-F5344CB8AC3E}">
        <p14:creationId xmlns:p14="http://schemas.microsoft.com/office/powerpoint/2010/main" val="12057077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a:extLst>
              <a:ext uri="{FF2B5EF4-FFF2-40B4-BE49-F238E27FC236}">
                <a16:creationId xmlns:a16="http://schemas.microsoft.com/office/drawing/2014/main" id="{CE20AA4B-AFC1-B242-BEBA-0F8164F28193}"/>
              </a:ext>
            </a:extLst>
          </p:cNvPr>
          <p:cNvSpPr txBox="1"/>
          <p:nvPr/>
        </p:nvSpPr>
        <p:spPr>
          <a:xfrm>
            <a:off x="628650" y="321879"/>
            <a:ext cx="3002696" cy="369332"/>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2400" b="0" i="0" u="none" strike="noStrike" kern="1200" cap="none" spc="0" normalizeH="0" baseline="0" noProof="0" dirty="0">
                <a:ln>
                  <a:noFill/>
                </a:ln>
                <a:solidFill>
                  <a:srgbClr val="FFFFFF"/>
                </a:solidFill>
                <a:effectLst/>
                <a:uLnTx/>
                <a:uFillTx/>
                <a:latin typeface="Palatino" pitchFamily="2" charset="77"/>
                <a:ea typeface="Palatino" pitchFamily="2" charset="77"/>
              </a:rPr>
              <a:t>1. Ausgewählte Theorie</a:t>
            </a:r>
          </a:p>
        </p:txBody>
      </p:sp>
      <p:sp>
        <p:nvSpPr>
          <p:cNvPr id="9" name="Titel 1">
            <a:extLst>
              <a:ext uri="{FF2B5EF4-FFF2-40B4-BE49-F238E27FC236}">
                <a16:creationId xmlns:a16="http://schemas.microsoft.com/office/drawing/2014/main" id="{6668EC3A-8541-1347-B7E3-B8C62343DE49}"/>
              </a:ext>
            </a:extLst>
          </p:cNvPr>
          <p:cNvSpPr txBox="1">
            <a:spLocks/>
          </p:cNvSpPr>
          <p:nvPr/>
        </p:nvSpPr>
        <p:spPr>
          <a:xfrm>
            <a:off x="628650" y="1340768"/>
            <a:ext cx="7886700" cy="777874"/>
          </a:xfrm>
          <a:prstGeom prst="rect">
            <a:avLst/>
          </a:prstGeom>
        </p:spPr>
        <p:txBody>
          <a:bodyPr vert="horz" lIns="91440" tIns="45720" rIns="91440" bIns="45720" rtlCol="0" anchor="ctr">
            <a:normAutofit fontScale="97500"/>
          </a:bodyPr>
          <a:lstStyle>
            <a:lvl1pPr eaLnBrk="1" hangingPunct="1">
              <a:defRPr sz="2800" b="1">
                <a:solidFill>
                  <a:srgbClr val="327A86"/>
                </a:solidFill>
                <a:latin typeface="Calibri"/>
                <a:ea typeface="+mj-ea"/>
                <a:cs typeface="Calibri"/>
              </a:defRPr>
            </a:lvl1pPr>
            <a:lvl2pPr eaLnBrk="1" hangingPunct="1">
              <a:defRPr sz="3200">
                <a:solidFill>
                  <a:schemeClr val="tx2"/>
                </a:solidFill>
              </a:defRPr>
            </a:lvl2pPr>
            <a:lvl3pPr eaLnBrk="1" hangingPunct="1">
              <a:defRPr sz="3200">
                <a:solidFill>
                  <a:schemeClr val="tx2"/>
                </a:solidFill>
              </a:defRPr>
            </a:lvl3pPr>
            <a:lvl4pPr eaLnBrk="1" hangingPunct="1">
              <a:defRPr sz="3200">
                <a:solidFill>
                  <a:schemeClr val="tx2"/>
                </a:solidFill>
              </a:defRPr>
            </a:lvl4pPr>
            <a:lvl5pPr eaLnBrk="1" hangingPunct="1">
              <a:defRPr sz="3200">
                <a:solidFill>
                  <a:schemeClr val="tx2"/>
                </a:solidFill>
              </a:defRPr>
            </a:lvl5pPr>
            <a:lvl6pPr marL="457200" fontAlgn="base">
              <a:spcBef>
                <a:spcPct val="0"/>
              </a:spcBef>
              <a:spcAft>
                <a:spcPct val="0"/>
              </a:spcAft>
              <a:defRPr sz="3200">
                <a:solidFill>
                  <a:schemeClr val="tx2"/>
                </a:solidFill>
              </a:defRPr>
            </a:lvl6pPr>
            <a:lvl7pPr marL="914400" fontAlgn="base">
              <a:spcBef>
                <a:spcPct val="0"/>
              </a:spcBef>
              <a:spcAft>
                <a:spcPct val="0"/>
              </a:spcAft>
              <a:defRPr sz="3200">
                <a:solidFill>
                  <a:schemeClr val="tx2"/>
                </a:solidFill>
              </a:defRPr>
            </a:lvl7pPr>
            <a:lvl8pPr marL="1371600" fontAlgn="base">
              <a:spcBef>
                <a:spcPct val="0"/>
              </a:spcBef>
              <a:spcAft>
                <a:spcPct val="0"/>
              </a:spcAft>
              <a:defRPr sz="3200">
                <a:solidFill>
                  <a:schemeClr val="tx2"/>
                </a:solidFill>
              </a:defRPr>
            </a:lvl8pPr>
            <a:lvl9pPr marL="1828800" fontAlgn="base">
              <a:spcBef>
                <a:spcPct val="0"/>
              </a:spcBef>
              <a:spcAft>
                <a:spcPct val="0"/>
              </a:spcAft>
              <a:defRPr sz="3200">
                <a:solidFill>
                  <a:schemeClr val="tx2"/>
                </a:solidFill>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2800" b="1" i="0" u="none" strike="noStrike" kern="1200" cap="none" spc="0" normalizeH="0" baseline="0" noProof="0" dirty="0">
              <a:ln>
                <a:noFill/>
              </a:ln>
              <a:solidFill>
                <a:srgbClr val="327A86"/>
              </a:solidFill>
              <a:effectLst/>
              <a:uLnTx/>
              <a:uFillTx/>
              <a:latin typeface="Calibri"/>
              <a:ea typeface="+mj-ea"/>
              <a:cs typeface="Calibri"/>
            </a:endParaRPr>
          </a:p>
        </p:txBody>
      </p:sp>
      <p:sp>
        <p:nvSpPr>
          <p:cNvPr id="2" name="Titel 1">
            <a:extLst>
              <a:ext uri="{FF2B5EF4-FFF2-40B4-BE49-F238E27FC236}">
                <a16:creationId xmlns:a16="http://schemas.microsoft.com/office/drawing/2014/main" id="{52812FAA-F48A-0DEF-376F-47BBC1F124F5}"/>
              </a:ext>
            </a:extLst>
          </p:cNvPr>
          <p:cNvSpPr>
            <a:spLocks noGrp="1"/>
          </p:cNvSpPr>
          <p:nvPr>
            <p:ph type="title"/>
          </p:nvPr>
        </p:nvSpPr>
        <p:spPr/>
        <p:txBody>
          <a:bodyPr/>
          <a:lstStyle/>
          <a:p>
            <a:r>
              <a:rPr lang="de-DE" kern="0" dirty="0"/>
              <a:t>Peer </a:t>
            </a:r>
            <a:r>
              <a:rPr lang="de-DE" kern="0" dirty="0" err="1"/>
              <a:t>Instruction</a:t>
            </a:r>
            <a:r>
              <a:rPr lang="de-DE" kern="0" dirty="0"/>
              <a:t> beim Einsatz von </a:t>
            </a:r>
            <a:r>
              <a:rPr lang="de-DE" kern="0" dirty="0" err="1"/>
              <a:t>Audience</a:t>
            </a:r>
            <a:r>
              <a:rPr lang="de-DE" kern="0" dirty="0"/>
              <a:t> Response Systemen (ARS)</a:t>
            </a:r>
            <a:br>
              <a:rPr lang="de-DE" kern="0" dirty="0"/>
            </a:br>
            <a:endParaRPr lang="de-DE" dirty="0"/>
          </a:p>
        </p:txBody>
      </p:sp>
      <p:sp>
        <p:nvSpPr>
          <p:cNvPr id="10" name="Textplatzhalter 9">
            <a:extLst>
              <a:ext uri="{FF2B5EF4-FFF2-40B4-BE49-F238E27FC236}">
                <a16:creationId xmlns:a16="http://schemas.microsoft.com/office/drawing/2014/main" id="{5867B881-C8B0-00F7-C0EA-DE2CE3052068}"/>
              </a:ext>
            </a:extLst>
          </p:cNvPr>
          <p:cNvSpPr>
            <a:spLocks noGrp="1"/>
          </p:cNvSpPr>
          <p:nvPr>
            <p:ph type="body" sz="quarter" idx="10"/>
          </p:nvPr>
        </p:nvSpPr>
        <p:spPr/>
        <p:txBody>
          <a:bodyPr/>
          <a:lstStyle/>
          <a:p>
            <a:endParaRPr lang="de-DE"/>
          </a:p>
        </p:txBody>
      </p:sp>
      <p:sp>
        <p:nvSpPr>
          <p:cNvPr id="6" name="Foliennummernplatzhalter 5">
            <a:extLst>
              <a:ext uri="{FF2B5EF4-FFF2-40B4-BE49-F238E27FC236}">
                <a16:creationId xmlns:a16="http://schemas.microsoft.com/office/drawing/2014/main" id="{E0796163-6FE7-FB43-9853-3EE880D1C4B2}"/>
              </a:ext>
            </a:extLst>
          </p:cNvPr>
          <p:cNvSpPr>
            <a:spLocks noGrp="1"/>
          </p:cNvSpPr>
          <p:nvPr>
            <p:ph type="sldNum" sz="quarter" idx="4294967295"/>
          </p:nvPr>
        </p:nvSpPr>
        <p:spPr>
          <a:xfrm>
            <a:off x="8483600" y="7062788"/>
            <a:ext cx="660400" cy="365125"/>
          </a:xfrm>
          <a:prstGeom prst="rect">
            <a:avLst/>
          </a:prstGeom>
        </p:spPr>
        <p:txBody>
          <a:bodyPr/>
          <a:lstStyle>
            <a:defPPr>
              <a:defRPr lang="de-DE"/>
            </a:defPPr>
            <a:lvl1pPr algn="l" rtl="0" eaLnBrk="0" fontAlgn="base" hangingPunct="0">
              <a:spcBef>
                <a:spcPct val="0"/>
              </a:spcBef>
              <a:spcAft>
                <a:spcPct val="0"/>
              </a:spcAft>
              <a:defRPr sz="1500" b="0" kern="1200">
                <a:solidFill>
                  <a:schemeClr val="bg1"/>
                </a:solidFill>
                <a:latin typeface="Palatino" pitchFamily="2" charset="77"/>
                <a:ea typeface="Palatino" pitchFamily="2" charset="77"/>
                <a:cs typeface="ＭＳ Ｐゴシック" charset="-128"/>
              </a:defRPr>
            </a:lvl1pPr>
            <a:lvl2pPr marL="4572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2pPr>
            <a:lvl3pPr marL="9144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3pPr>
            <a:lvl4pPr marL="13716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4pPr>
            <a:lvl5pPr marL="18288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Arial" charset="0"/>
                <a:ea typeface="ＭＳ Ｐゴシック" charset="-128"/>
                <a:cs typeface="ＭＳ Ｐゴシック" charset="-128"/>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fld id="{8262EF40-880B-4041-8704-AF5714B7BB8C}" type="slidenum">
              <a:rPr kumimoji="0" lang="de-DE" sz="1500" b="0" i="0" u="none" strike="noStrike" kern="1200" cap="none" spc="0" normalizeH="0" baseline="0" noProof="0" smtClean="0">
                <a:ln>
                  <a:noFill/>
                </a:ln>
                <a:solidFill>
                  <a:srgbClr val="FFFFFF"/>
                </a:solidFill>
                <a:effectLst/>
                <a:uLnTx/>
                <a:uFillTx/>
                <a:latin typeface="Palatino" pitchFamily="2" charset="77"/>
              </a:rPr>
              <a:pPr marL="0" marR="0" lvl="0" indent="0" algn="l" defTabSz="914400" rtl="0" eaLnBrk="0" fontAlgn="base" latinLnBrk="0" hangingPunct="0">
                <a:lnSpc>
                  <a:spcPct val="100000"/>
                </a:lnSpc>
                <a:spcBef>
                  <a:spcPct val="0"/>
                </a:spcBef>
                <a:spcAft>
                  <a:spcPct val="0"/>
                </a:spcAft>
                <a:buClrTx/>
                <a:buSzTx/>
                <a:buFontTx/>
                <a:buNone/>
                <a:tabLst/>
                <a:defRPr/>
              </a:pPr>
              <a:t>16</a:t>
            </a:fld>
            <a:endParaRPr kumimoji="0" lang="de-DE" sz="1500" b="0" i="0" u="none" strike="noStrike" kern="1200" cap="none" spc="0" normalizeH="0" baseline="0" noProof="0" dirty="0">
              <a:ln>
                <a:noFill/>
              </a:ln>
              <a:solidFill>
                <a:srgbClr val="FFFFFF"/>
              </a:solidFill>
              <a:effectLst/>
              <a:uLnTx/>
              <a:uFillTx/>
              <a:latin typeface="Palatino" pitchFamily="2" charset="77"/>
            </a:endParaRPr>
          </a:p>
        </p:txBody>
      </p:sp>
      <p:sp>
        <p:nvSpPr>
          <p:cNvPr id="11" name="Rechteck 10">
            <a:extLst>
              <a:ext uri="{FF2B5EF4-FFF2-40B4-BE49-F238E27FC236}">
                <a16:creationId xmlns:a16="http://schemas.microsoft.com/office/drawing/2014/main" id="{CA4487D6-E9A9-7E4C-BE74-1E129565B0B6}"/>
              </a:ext>
            </a:extLst>
          </p:cNvPr>
          <p:cNvSpPr/>
          <p:nvPr/>
        </p:nvSpPr>
        <p:spPr bwMode="auto">
          <a:xfrm>
            <a:off x="-556482" y="1701024"/>
            <a:ext cx="9939022" cy="4482077"/>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lvl="0" indent="-342900" algn="ctr"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sp>
        <p:nvSpPr>
          <p:cNvPr id="12" name="Textfeld 11">
            <a:extLst>
              <a:ext uri="{FF2B5EF4-FFF2-40B4-BE49-F238E27FC236}">
                <a16:creationId xmlns:a16="http://schemas.microsoft.com/office/drawing/2014/main" id="{77BDDB2D-3924-E54B-B83D-1BEA5247F03E}"/>
              </a:ext>
            </a:extLst>
          </p:cNvPr>
          <p:cNvSpPr txBox="1"/>
          <p:nvPr/>
        </p:nvSpPr>
        <p:spPr>
          <a:xfrm>
            <a:off x="635124" y="1747977"/>
            <a:ext cx="4643955" cy="1985159"/>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l" defTabSz="914400" rtl="0" eaLnBrk="0" fontAlgn="base" latinLnBrk="0" hangingPunct="0">
              <a:lnSpc>
                <a:spcPct val="100000"/>
              </a:lnSpc>
              <a:spcBef>
                <a:spcPct val="0"/>
              </a:spcBef>
              <a:spcAft>
                <a:spcPts val="600"/>
              </a:spcAft>
              <a:buClrTx/>
              <a:buSzTx/>
              <a:buFontTx/>
              <a:buNone/>
              <a:tabLst/>
              <a:defRPr/>
            </a:pPr>
            <a:r>
              <a:rPr kumimoji="0" lang="de-DE"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Wie oft schneiden sich eine gestauchte Parabel und eine Ursprungsgeraden mit großer Steigung?</a:t>
            </a:r>
            <a:endParaRPr kumimoji="0" lang="de-DE" sz="1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600" b="0" i="0" u="none" strike="noStrike" kern="1200" cap="none" spc="0" normalizeH="0" baseline="0" noProof="0" dirty="0">
                <a:ln>
                  <a:noFill/>
                </a:ln>
                <a:solidFill>
                  <a:prstClr val="black"/>
                </a:solidFill>
                <a:effectLst/>
                <a:uLnTx/>
                <a:uFillTx/>
                <a:latin typeface="Calibri"/>
                <a:ea typeface="+mn-ea"/>
                <a:cs typeface="+mn-cs"/>
              </a:rPr>
              <a:t>A) 1 mal</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600" b="0" i="0" u="none" strike="noStrike" kern="1200" cap="none" spc="0" normalizeH="0" baseline="0" noProof="0" dirty="0">
                <a:ln>
                  <a:noFill/>
                </a:ln>
                <a:solidFill>
                  <a:prstClr val="black"/>
                </a:solidFill>
                <a:effectLst/>
                <a:uLnTx/>
                <a:uFillTx/>
                <a:latin typeface="Calibri"/>
                <a:ea typeface="+mn-ea"/>
                <a:cs typeface="+mn-cs"/>
              </a:rPr>
              <a:t>B) 2 mal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600" b="0" i="0" u="none" strike="noStrike" kern="1200" cap="none" spc="0" normalizeH="0" baseline="0" noProof="0" dirty="0">
                <a:ln>
                  <a:noFill/>
                </a:ln>
                <a:solidFill>
                  <a:prstClr val="black"/>
                </a:solidFill>
                <a:effectLst/>
                <a:uLnTx/>
                <a:uFillTx/>
                <a:latin typeface="Calibri"/>
                <a:ea typeface="+mn-ea"/>
                <a:cs typeface="+mn-cs"/>
              </a:rPr>
              <a:t>C) 3 mal</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600" b="0" i="0" u="none" strike="noStrike" kern="1200" cap="none" spc="0" normalizeH="0" baseline="0" noProof="0" dirty="0">
                <a:ln>
                  <a:noFill/>
                </a:ln>
                <a:solidFill>
                  <a:prstClr val="black"/>
                </a:solidFill>
                <a:effectLst/>
                <a:uLnTx/>
                <a:uFillTx/>
                <a:latin typeface="Calibri"/>
                <a:ea typeface="+mn-ea"/>
                <a:cs typeface="+mn-cs"/>
              </a:rPr>
              <a:t>D) Hängt davon ab, wie stark die Parabel gestaucht ist.</a:t>
            </a:r>
          </a:p>
        </p:txBody>
      </p:sp>
      <p:pic>
        <p:nvPicPr>
          <p:cNvPr id="14" name="Grafik 13">
            <a:extLst>
              <a:ext uri="{FF2B5EF4-FFF2-40B4-BE49-F238E27FC236}">
                <a16:creationId xmlns:a16="http://schemas.microsoft.com/office/drawing/2014/main" id="{88B665F2-7A35-AF45-AC87-7DFB66579F04}"/>
              </a:ext>
            </a:extLst>
          </p:cNvPr>
          <p:cNvPicPr>
            <a:picLocks noChangeAspect="1"/>
          </p:cNvPicPr>
          <p:nvPr/>
        </p:nvPicPr>
        <p:blipFill>
          <a:blip r:embed="rId3"/>
          <a:stretch>
            <a:fillRect/>
          </a:stretch>
        </p:blipFill>
        <p:spPr>
          <a:xfrm>
            <a:off x="5459167" y="1740696"/>
            <a:ext cx="2227025" cy="2005677"/>
          </a:xfrm>
          <a:prstGeom prst="rect">
            <a:avLst/>
          </a:prstGeom>
        </p:spPr>
      </p:pic>
      <p:pic>
        <p:nvPicPr>
          <p:cNvPr id="19" name="Grafik 18" descr="Benutzer">
            <a:extLst>
              <a:ext uri="{FF2B5EF4-FFF2-40B4-BE49-F238E27FC236}">
                <a16:creationId xmlns:a16="http://schemas.microsoft.com/office/drawing/2014/main" id="{B925D8D1-801A-7E46-B1C3-58ACBE68A55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35124" y="3865780"/>
            <a:ext cx="512115" cy="512115"/>
          </a:xfrm>
          <a:prstGeom prst="rect">
            <a:avLst/>
          </a:prstGeom>
        </p:spPr>
      </p:pic>
      <p:sp>
        <p:nvSpPr>
          <p:cNvPr id="20" name="Textfeld 19">
            <a:extLst>
              <a:ext uri="{FF2B5EF4-FFF2-40B4-BE49-F238E27FC236}">
                <a16:creationId xmlns:a16="http://schemas.microsoft.com/office/drawing/2014/main" id="{73468A53-4F8C-004D-A756-5C921C516811}"/>
              </a:ext>
            </a:extLst>
          </p:cNvPr>
          <p:cNvSpPr txBox="1"/>
          <p:nvPr/>
        </p:nvSpPr>
        <p:spPr>
          <a:xfrm>
            <a:off x="1185537" y="3600021"/>
            <a:ext cx="7298064" cy="2554545"/>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000" b="1"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a:p>
            <a:pPr marL="457200" marR="0" lvl="0" indent="-457200" algn="l" defTabSz="914400" rtl="0" eaLnBrk="0" fontAlgn="base" latinLnBrk="0" hangingPunct="0">
              <a:lnSpc>
                <a:spcPct val="100000"/>
              </a:lnSpc>
              <a:spcBef>
                <a:spcPct val="0"/>
              </a:spcBef>
              <a:spcAft>
                <a:spcPct val="0"/>
              </a:spcAft>
              <a:buClrTx/>
              <a:buSzTx/>
              <a:buFont typeface="+mj-lt"/>
              <a:buAutoNum type="arabicPeriod"/>
              <a:tabLst/>
              <a:defRPr/>
            </a:pPr>
            <a:r>
              <a:rPr kumimoji="0" lang="de-DE"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cs typeface="Calibri" panose="020F0502020204030204" pitchFamily="34" charset="0"/>
              </a:rPr>
              <a:t>Gib deine Antwort ein.</a:t>
            </a:r>
          </a:p>
          <a:p>
            <a:pPr marL="457200" marR="0" lvl="0" indent="-457200" algn="l" defTabSz="914400" rtl="0" eaLnBrk="0" fontAlgn="base" latinLnBrk="0" hangingPunct="0">
              <a:lnSpc>
                <a:spcPct val="100000"/>
              </a:lnSpc>
              <a:spcBef>
                <a:spcPct val="0"/>
              </a:spcBef>
              <a:spcAft>
                <a:spcPct val="0"/>
              </a:spcAft>
              <a:buClrTx/>
              <a:buSzTx/>
              <a:buFont typeface="+mj-lt"/>
              <a:buAutoNum type="arabicPeriod"/>
              <a:tabLst/>
              <a:defRPr/>
            </a:pPr>
            <a:endParaRPr lang="de-DE" sz="2000" dirty="0">
              <a:solidFill>
                <a:prstClr val="black"/>
              </a:solidFill>
              <a:latin typeface="Calibri" panose="020F0502020204030204" pitchFamily="34" charset="0"/>
              <a:cs typeface="Calibri" panose="020F0502020204030204" pitchFamily="34" charset="0"/>
            </a:endParaRPr>
          </a:p>
          <a:p>
            <a:pPr marL="457200" indent="-457200">
              <a:buFont typeface="+mj-lt"/>
              <a:buAutoNum type="arabicPeriod"/>
            </a:pPr>
            <a:r>
              <a:rPr lang="de-DE" sz="2000" dirty="0">
                <a:latin typeface="Calibri" panose="020F0502020204030204" pitchFamily="34" charset="0"/>
                <a:cs typeface="Calibri" panose="020F0502020204030204" pitchFamily="34" charset="0"/>
              </a:rPr>
              <a:t>Diskutiert zu zweit (via Smartphone / </a:t>
            </a:r>
            <a:br>
              <a:rPr lang="de-DE" sz="2000" dirty="0">
                <a:latin typeface="Calibri" panose="020F0502020204030204" pitchFamily="34" charset="0"/>
                <a:cs typeface="Calibri" panose="020F0502020204030204" pitchFamily="34" charset="0"/>
              </a:rPr>
            </a:br>
            <a:r>
              <a:rPr lang="de-DE" sz="2000" dirty="0">
                <a:latin typeface="Calibri" panose="020F0502020204030204" pitchFamily="34" charset="0"/>
                <a:cs typeface="Calibri" panose="020F0502020204030204" pitchFamily="34" charset="0"/>
              </a:rPr>
              <a:t>Break-Out-Räume), warum du dich für eine bestimmte Antwortoption entschieden hast (ca. 3 Minuten).</a:t>
            </a:r>
            <a:endParaRPr kumimoji="0" lang="de-DE"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cs typeface="Calibri" panose="020F0502020204030204" pitchFamily="34" charset="0"/>
            </a:endParaRPr>
          </a:p>
          <a:p>
            <a:pPr marL="457200" marR="0" lvl="0" indent="-457200" algn="l" defTabSz="914400" rtl="0" eaLnBrk="0" fontAlgn="base" latinLnBrk="0" hangingPunct="0">
              <a:lnSpc>
                <a:spcPct val="100000"/>
              </a:lnSpc>
              <a:spcBef>
                <a:spcPct val="0"/>
              </a:spcBef>
              <a:spcAft>
                <a:spcPct val="0"/>
              </a:spcAft>
              <a:buClrTx/>
              <a:buSzTx/>
              <a:buFont typeface="+mj-lt"/>
              <a:buAutoNum type="arabicPeriod"/>
              <a:tabLst/>
              <a:defRPr/>
            </a:pPr>
            <a:endParaRPr kumimoji="0" lang="de-DE"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cs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cs typeface="Calibri" panose="020F0502020204030204" pitchFamily="34" charset="0"/>
            </a:endParaRPr>
          </a:p>
        </p:txBody>
      </p:sp>
      <p:grpSp>
        <p:nvGrpSpPr>
          <p:cNvPr id="3" name="Gruppieren 2">
            <a:extLst>
              <a:ext uri="{FF2B5EF4-FFF2-40B4-BE49-F238E27FC236}">
                <a16:creationId xmlns:a16="http://schemas.microsoft.com/office/drawing/2014/main" id="{849E0B70-73E0-CF4C-999C-74142BCB65F4}"/>
              </a:ext>
            </a:extLst>
          </p:cNvPr>
          <p:cNvGrpSpPr/>
          <p:nvPr/>
        </p:nvGrpSpPr>
        <p:grpSpPr>
          <a:xfrm>
            <a:off x="433231" y="4510067"/>
            <a:ext cx="815931" cy="512116"/>
            <a:chOff x="433231" y="4717125"/>
            <a:chExt cx="815931" cy="512116"/>
          </a:xfrm>
          <a:solidFill>
            <a:srgbClr val="F8B44F"/>
          </a:solidFill>
        </p:grpSpPr>
        <p:pic>
          <p:nvPicPr>
            <p:cNvPr id="5" name="Grafik 4" descr="Benutzer">
              <a:extLst>
                <a:ext uri="{FF2B5EF4-FFF2-40B4-BE49-F238E27FC236}">
                  <a16:creationId xmlns:a16="http://schemas.microsoft.com/office/drawing/2014/main" id="{AADB3E08-8F67-65EA-A159-8E662B5A466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33231" y="4717126"/>
              <a:ext cx="512115" cy="512115"/>
            </a:xfrm>
            <a:prstGeom prst="rect">
              <a:avLst/>
            </a:prstGeom>
          </p:spPr>
        </p:pic>
        <p:pic>
          <p:nvPicPr>
            <p:cNvPr id="8" name="Grafik 7" descr="Benutzer">
              <a:extLst>
                <a:ext uri="{FF2B5EF4-FFF2-40B4-BE49-F238E27FC236}">
                  <a16:creationId xmlns:a16="http://schemas.microsoft.com/office/drawing/2014/main" id="{3008A910-0300-607F-C4BD-EAC16B42B97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37047" y="4717125"/>
              <a:ext cx="512115" cy="512115"/>
            </a:xfrm>
            <a:prstGeom prst="rect">
              <a:avLst/>
            </a:prstGeom>
          </p:spPr>
        </p:pic>
      </p:grpSp>
      <p:graphicFrame>
        <p:nvGraphicFramePr>
          <p:cNvPr id="13" name="Tabelle 12">
            <a:extLst>
              <a:ext uri="{FF2B5EF4-FFF2-40B4-BE49-F238E27FC236}">
                <a16:creationId xmlns:a16="http://schemas.microsoft.com/office/drawing/2014/main" id="{70792287-AC95-EB8A-69C1-8B9ADC08F9E7}"/>
              </a:ext>
            </a:extLst>
          </p:cNvPr>
          <p:cNvGraphicFramePr>
            <a:graphicFrameLocks noGrp="1"/>
          </p:cNvGraphicFramePr>
          <p:nvPr>
            <p:extLst>
              <p:ext uri="{D42A27DB-BD31-4B8C-83A1-F6EECF244321}">
                <p14:modId xmlns:p14="http://schemas.microsoft.com/office/powerpoint/2010/main" val="1138215567"/>
              </p:ext>
            </p:extLst>
          </p:nvPr>
        </p:nvGraphicFramePr>
        <p:xfrm>
          <a:off x="250244" y="893440"/>
          <a:ext cx="8050859" cy="533185"/>
        </p:xfrm>
        <a:graphic>
          <a:graphicData uri="http://schemas.openxmlformats.org/drawingml/2006/table">
            <a:tbl>
              <a:tblPr firstRow="1" bandRow="1">
                <a:tableStyleId>{69012ECD-51FC-41F1-AA8D-1B2483CD663E}</a:tableStyleId>
              </a:tblPr>
              <a:tblGrid>
                <a:gridCol w="481679">
                  <a:extLst>
                    <a:ext uri="{9D8B030D-6E8A-4147-A177-3AD203B41FA5}">
                      <a16:colId xmlns:a16="http://schemas.microsoft.com/office/drawing/2014/main" val="3394563263"/>
                    </a:ext>
                  </a:extLst>
                </a:gridCol>
                <a:gridCol w="1509107">
                  <a:extLst>
                    <a:ext uri="{9D8B030D-6E8A-4147-A177-3AD203B41FA5}">
                      <a16:colId xmlns:a16="http://schemas.microsoft.com/office/drawing/2014/main" val="2943320007"/>
                    </a:ext>
                  </a:extLst>
                </a:gridCol>
                <a:gridCol w="1651473">
                  <a:extLst>
                    <a:ext uri="{9D8B030D-6E8A-4147-A177-3AD203B41FA5}">
                      <a16:colId xmlns:a16="http://schemas.microsoft.com/office/drawing/2014/main" val="487612322"/>
                    </a:ext>
                  </a:extLst>
                </a:gridCol>
                <a:gridCol w="1582661">
                  <a:extLst>
                    <a:ext uri="{9D8B030D-6E8A-4147-A177-3AD203B41FA5}">
                      <a16:colId xmlns:a16="http://schemas.microsoft.com/office/drawing/2014/main" val="1362348503"/>
                    </a:ext>
                  </a:extLst>
                </a:gridCol>
                <a:gridCol w="1513850">
                  <a:extLst>
                    <a:ext uri="{9D8B030D-6E8A-4147-A177-3AD203B41FA5}">
                      <a16:colId xmlns:a16="http://schemas.microsoft.com/office/drawing/2014/main" val="2616938638"/>
                    </a:ext>
                  </a:extLst>
                </a:gridCol>
                <a:gridCol w="1312089">
                  <a:extLst>
                    <a:ext uri="{9D8B030D-6E8A-4147-A177-3AD203B41FA5}">
                      <a16:colId xmlns:a16="http://schemas.microsoft.com/office/drawing/2014/main" val="3074645817"/>
                    </a:ext>
                  </a:extLst>
                </a:gridCol>
              </a:tblGrid>
              <a:tr h="530734">
                <a:tc>
                  <a:txBody>
                    <a:bodyPr/>
                    <a:lstStyle/>
                    <a:p>
                      <a:pPr algn="ctr">
                        <a:lnSpc>
                          <a:spcPct val="107000"/>
                        </a:lnSpc>
                        <a:spcAft>
                          <a:spcPts val="800"/>
                        </a:spcAft>
                      </a:pPr>
                      <a:r>
                        <a:rPr lang="de-DE" sz="1400" dirty="0">
                          <a:solidFill>
                            <a:schemeClr val="bg1"/>
                          </a:solidFill>
                          <a:effectLst/>
                        </a:rPr>
                        <a:t>Phase</a:t>
                      </a:r>
                      <a:endParaRPr lang="de-DE" sz="14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marL="86780" marR="86780" marT="43390" marB="43390" vert="vert270"/>
                </a:tc>
                <a:tc>
                  <a:txBody>
                    <a:bodyPr/>
                    <a:lstStyle/>
                    <a:p>
                      <a:pPr algn="ctr" defTabSz="685800" eaLnBrk="1" fontAlgn="auto" hangingPunct="1">
                        <a:spcBef>
                          <a:spcPts val="0"/>
                        </a:spcBef>
                        <a:spcAft>
                          <a:spcPts val="0"/>
                        </a:spcAft>
                      </a:pPr>
                      <a:r>
                        <a:rPr lang="de-DE" sz="1400" b="1" dirty="0">
                          <a:solidFill>
                            <a:schemeClr val="bg1"/>
                          </a:solidFill>
                        </a:rPr>
                        <a:t>Anknüpfen &amp; Checken</a:t>
                      </a:r>
                      <a:endParaRPr lang="de-DE" sz="1400" b="1" dirty="0">
                        <a:solidFill>
                          <a:schemeClr val="bg1"/>
                        </a:solidFill>
                        <a:latin typeface="Calibri" panose="020F0502020204030204" pitchFamily="34" charset="0"/>
                        <a:cs typeface="Calibri" panose="020F0502020204030204" pitchFamily="34" charset="0"/>
                      </a:endParaRPr>
                    </a:p>
                  </a:txBody>
                  <a:tcPr marL="86780" marR="86780" marT="43390" marB="43390" anchor="ctr"/>
                </a:tc>
                <a:tc>
                  <a:txBody>
                    <a:bodyPr/>
                    <a:lstStyle/>
                    <a:p>
                      <a:pPr algn="ctr">
                        <a:lnSpc>
                          <a:spcPct val="107000"/>
                        </a:lnSpc>
                        <a:spcAft>
                          <a:spcPts val="800"/>
                        </a:spcAft>
                      </a:pPr>
                      <a:r>
                        <a:rPr lang="de-DE" sz="1400" dirty="0">
                          <a:solidFill>
                            <a:schemeClr val="bg1"/>
                          </a:solidFill>
                          <a:effectLst/>
                        </a:rPr>
                        <a:t>Erkunden &amp; Erarbeiten</a:t>
                      </a:r>
                      <a:endParaRPr lang="de-DE" sz="14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marL="86780" marR="86780" marT="43390" marB="43390" anchor="ctr"/>
                </a:tc>
                <a:tc>
                  <a:txBody>
                    <a:bodyPr/>
                    <a:lstStyle/>
                    <a:p>
                      <a:pPr algn="ctr">
                        <a:lnSpc>
                          <a:spcPct val="107000"/>
                        </a:lnSpc>
                        <a:spcAft>
                          <a:spcPts val="800"/>
                        </a:spcAft>
                      </a:pPr>
                      <a:r>
                        <a:rPr lang="de-DE" sz="1400" dirty="0">
                          <a:solidFill>
                            <a:schemeClr val="bg1"/>
                          </a:solidFill>
                          <a:effectLst/>
                        </a:rPr>
                        <a:t>Zusammenführen &amp; Ordnen</a:t>
                      </a:r>
                      <a:endParaRPr lang="de-DE" sz="14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marL="86780" marR="86780" marT="43390" marB="43390" anchor="ctr"/>
                </a:tc>
                <a:tc>
                  <a:txBody>
                    <a:bodyPr/>
                    <a:lstStyle/>
                    <a:p>
                      <a:pPr algn="ctr">
                        <a:lnSpc>
                          <a:spcPct val="107000"/>
                        </a:lnSpc>
                        <a:spcAft>
                          <a:spcPts val="800"/>
                        </a:spcAft>
                      </a:pPr>
                      <a:r>
                        <a:rPr lang="de-DE" sz="1400" dirty="0">
                          <a:solidFill>
                            <a:schemeClr val="bg1"/>
                          </a:solidFill>
                          <a:effectLst/>
                        </a:rPr>
                        <a:t>Üben &amp; Vertiefen</a:t>
                      </a:r>
                      <a:endParaRPr lang="de-DE" sz="14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marL="86780" marR="86780" marT="43390" marB="43390" anchor="ctr"/>
                </a:tc>
                <a:tc>
                  <a:txBody>
                    <a:bodyPr/>
                    <a:lstStyle/>
                    <a:p>
                      <a:pPr algn="ctr">
                        <a:lnSpc>
                          <a:spcPct val="107000"/>
                        </a:lnSpc>
                        <a:spcAft>
                          <a:spcPts val="800"/>
                        </a:spcAft>
                      </a:pPr>
                      <a:r>
                        <a:rPr lang="de-DE" sz="1400" dirty="0">
                          <a:solidFill>
                            <a:schemeClr val="bg1"/>
                          </a:solidFill>
                          <a:effectLst/>
                        </a:rPr>
                        <a:t>Checken &amp; Wiederholen</a:t>
                      </a:r>
                      <a:endParaRPr lang="de-DE" sz="14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marL="86780" marR="86780" marT="43390" marB="43390" anchor="ctr"/>
                </a:tc>
                <a:extLst>
                  <a:ext uri="{0D108BD9-81ED-4DB2-BD59-A6C34878D82A}">
                    <a16:rowId xmlns:a16="http://schemas.microsoft.com/office/drawing/2014/main" val="926199761"/>
                  </a:ext>
                </a:extLst>
              </a:tr>
            </a:tbl>
          </a:graphicData>
        </a:graphic>
      </p:graphicFrame>
    </p:spTree>
    <p:extLst>
      <p:ext uri="{BB962C8B-B14F-4D97-AF65-F5344CB8AC3E}">
        <p14:creationId xmlns:p14="http://schemas.microsoft.com/office/powerpoint/2010/main" val="25574870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extfeld 6">
            <a:extLst>
              <a:ext uri="{FF2B5EF4-FFF2-40B4-BE49-F238E27FC236}">
                <a16:creationId xmlns:a16="http://schemas.microsoft.com/office/drawing/2014/main" id="{CE20AA4B-AFC1-B242-BEBA-0F8164F28193}"/>
              </a:ext>
            </a:extLst>
          </p:cNvPr>
          <p:cNvSpPr txBox="1"/>
          <p:nvPr/>
        </p:nvSpPr>
        <p:spPr>
          <a:xfrm>
            <a:off x="628650" y="321879"/>
            <a:ext cx="3002696" cy="369332"/>
          </a:xfrm>
          <a:prstGeom prst="rect">
            <a:avLst/>
          </a:prstGeom>
          <a:noFill/>
        </p:spPr>
        <p:txBody>
          <a:bodyPr wrap="square" rtlCol="0">
            <a:spAutoFit/>
          </a:bodyPr>
          <a:lstStyle/>
          <a:p>
            <a:r>
              <a:rPr lang="de-DE" dirty="0">
                <a:solidFill>
                  <a:schemeClr val="bg1"/>
                </a:solidFill>
                <a:latin typeface="Palatino" pitchFamily="2" charset="77"/>
                <a:ea typeface="Palatino" pitchFamily="2" charset="77"/>
              </a:rPr>
              <a:t>1. Ausgewählte Theorie</a:t>
            </a:r>
          </a:p>
        </p:txBody>
      </p:sp>
      <p:sp>
        <p:nvSpPr>
          <p:cNvPr id="9" name="Titel 1">
            <a:extLst>
              <a:ext uri="{FF2B5EF4-FFF2-40B4-BE49-F238E27FC236}">
                <a16:creationId xmlns:a16="http://schemas.microsoft.com/office/drawing/2014/main" id="{6668EC3A-8541-1347-B7E3-B8C62343DE49}"/>
              </a:ext>
            </a:extLst>
          </p:cNvPr>
          <p:cNvSpPr txBox="1">
            <a:spLocks/>
          </p:cNvSpPr>
          <p:nvPr/>
        </p:nvSpPr>
        <p:spPr>
          <a:xfrm>
            <a:off x="628650" y="827705"/>
            <a:ext cx="7886700" cy="777874"/>
          </a:xfrm>
          <a:prstGeom prst="rect">
            <a:avLst/>
          </a:prstGeom>
        </p:spPr>
        <p:txBody>
          <a:bodyPr vert="horz" lIns="91440" tIns="45720" rIns="91440" bIns="45720" rtlCol="0" anchor="ctr">
            <a:normAutofit fontScale="97500"/>
          </a:bodyPr>
          <a:lstStyle>
            <a:lvl1pPr eaLnBrk="1" hangingPunct="1">
              <a:defRPr sz="2800" b="1">
                <a:solidFill>
                  <a:srgbClr val="327A86"/>
                </a:solidFill>
                <a:latin typeface="Calibri"/>
                <a:ea typeface="+mj-ea"/>
                <a:cs typeface="Calibri"/>
              </a:defRPr>
            </a:lvl1pPr>
            <a:lvl2pPr eaLnBrk="1" hangingPunct="1">
              <a:defRPr sz="3200">
                <a:solidFill>
                  <a:schemeClr val="tx2"/>
                </a:solidFill>
              </a:defRPr>
            </a:lvl2pPr>
            <a:lvl3pPr eaLnBrk="1" hangingPunct="1">
              <a:defRPr sz="3200">
                <a:solidFill>
                  <a:schemeClr val="tx2"/>
                </a:solidFill>
              </a:defRPr>
            </a:lvl3pPr>
            <a:lvl4pPr eaLnBrk="1" hangingPunct="1">
              <a:defRPr sz="3200">
                <a:solidFill>
                  <a:schemeClr val="tx2"/>
                </a:solidFill>
              </a:defRPr>
            </a:lvl4pPr>
            <a:lvl5pPr eaLnBrk="1" hangingPunct="1">
              <a:defRPr sz="3200">
                <a:solidFill>
                  <a:schemeClr val="tx2"/>
                </a:solidFill>
              </a:defRPr>
            </a:lvl5pPr>
            <a:lvl6pPr marL="457200" fontAlgn="base">
              <a:spcBef>
                <a:spcPct val="0"/>
              </a:spcBef>
              <a:spcAft>
                <a:spcPct val="0"/>
              </a:spcAft>
              <a:defRPr sz="3200">
                <a:solidFill>
                  <a:schemeClr val="tx2"/>
                </a:solidFill>
              </a:defRPr>
            </a:lvl6pPr>
            <a:lvl7pPr marL="914400" fontAlgn="base">
              <a:spcBef>
                <a:spcPct val="0"/>
              </a:spcBef>
              <a:spcAft>
                <a:spcPct val="0"/>
              </a:spcAft>
              <a:defRPr sz="3200">
                <a:solidFill>
                  <a:schemeClr val="tx2"/>
                </a:solidFill>
              </a:defRPr>
            </a:lvl7pPr>
            <a:lvl8pPr marL="1371600" fontAlgn="base">
              <a:spcBef>
                <a:spcPct val="0"/>
              </a:spcBef>
              <a:spcAft>
                <a:spcPct val="0"/>
              </a:spcAft>
              <a:defRPr sz="3200">
                <a:solidFill>
                  <a:schemeClr val="tx2"/>
                </a:solidFill>
              </a:defRPr>
            </a:lvl8pPr>
            <a:lvl9pPr marL="1828800" fontAlgn="base">
              <a:spcBef>
                <a:spcPct val="0"/>
              </a:spcBef>
              <a:spcAft>
                <a:spcPct val="0"/>
              </a:spcAft>
              <a:defRPr sz="3200">
                <a:solidFill>
                  <a:schemeClr val="tx2"/>
                </a:solidFill>
              </a:defRPr>
            </a:lvl9pPr>
          </a:lstStyle>
          <a:p>
            <a:endParaRPr lang="de-DE" dirty="0"/>
          </a:p>
        </p:txBody>
      </p:sp>
      <p:sp>
        <p:nvSpPr>
          <p:cNvPr id="2" name="Titel 1">
            <a:extLst>
              <a:ext uri="{FF2B5EF4-FFF2-40B4-BE49-F238E27FC236}">
                <a16:creationId xmlns:a16="http://schemas.microsoft.com/office/drawing/2014/main" id="{23FE12FB-DEB9-8E84-4CE0-738EE08898CE}"/>
              </a:ext>
            </a:extLst>
          </p:cNvPr>
          <p:cNvSpPr>
            <a:spLocks noGrp="1"/>
          </p:cNvSpPr>
          <p:nvPr>
            <p:ph type="title"/>
          </p:nvPr>
        </p:nvSpPr>
        <p:spPr/>
        <p:txBody>
          <a:bodyPr/>
          <a:lstStyle/>
          <a:p>
            <a:r>
              <a:rPr lang="de-DE" kern="0" dirty="0"/>
              <a:t>Peer </a:t>
            </a:r>
            <a:r>
              <a:rPr lang="de-DE" kern="0" dirty="0" err="1"/>
              <a:t>Instruction</a:t>
            </a:r>
            <a:r>
              <a:rPr lang="de-DE" kern="0" dirty="0"/>
              <a:t> beim Einsatz von </a:t>
            </a:r>
            <a:r>
              <a:rPr lang="de-DE" kern="0" dirty="0" err="1"/>
              <a:t>Audience</a:t>
            </a:r>
            <a:r>
              <a:rPr lang="de-DE" kern="0" dirty="0"/>
              <a:t> Response Systemen (ARS)</a:t>
            </a:r>
            <a:br>
              <a:rPr lang="de-DE" kern="0" dirty="0"/>
            </a:br>
            <a:br>
              <a:rPr lang="de-DE" kern="0" dirty="0"/>
            </a:br>
            <a:endParaRPr lang="de-DE" dirty="0"/>
          </a:p>
        </p:txBody>
      </p:sp>
      <p:sp>
        <p:nvSpPr>
          <p:cNvPr id="5" name="Textplatzhalter 4">
            <a:extLst>
              <a:ext uri="{FF2B5EF4-FFF2-40B4-BE49-F238E27FC236}">
                <a16:creationId xmlns:a16="http://schemas.microsoft.com/office/drawing/2014/main" id="{CBD127DA-C7E5-7EAA-BA0C-CAF58A5BD420}"/>
              </a:ext>
            </a:extLst>
          </p:cNvPr>
          <p:cNvSpPr>
            <a:spLocks noGrp="1"/>
          </p:cNvSpPr>
          <p:nvPr>
            <p:ph type="body" sz="quarter" idx="10"/>
          </p:nvPr>
        </p:nvSpPr>
        <p:spPr/>
        <p:txBody>
          <a:bodyPr/>
          <a:lstStyle/>
          <a:p>
            <a:endParaRPr lang="de-DE"/>
          </a:p>
        </p:txBody>
      </p:sp>
      <p:sp>
        <p:nvSpPr>
          <p:cNvPr id="6" name="Foliennummernplatzhalter 5">
            <a:extLst>
              <a:ext uri="{FF2B5EF4-FFF2-40B4-BE49-F238E27FC236}">
                <a16:creationId xmlns:a16="http://schemas.microsoft.com/office/drawing/2014/main" id="{E0796163-6FE7-FB43-9853-3EE880D1C4B2}"/>
              </a:ext>
            </a:extLst>
          </p:cNvPr>
          <p:cNvSpPr>
            <a:spLocks noGrp="1"/>
          </p:cNvSpPr>
          <p:nvPr>
            <p:ph type="sldNum" sz="quarter" idx="4294967295"/>
          </p:nvPr>
        </p:nvSpPr>
        <p:spPr>
          <a:xfrm>
            <a:off x="8483600" y="6448425"/>
            <a:ext cx="660400" cy="365125"/>
          </a:xfrm>
          <a:prstGeom prst="rect">
            <a:avLst/>
          </a:prstGeom>
        </p:spPr>
        <p:txBody>
          <a:bodyPr/>
          <a:lstStyle>
            <a:defPPr>
              <a:defRPr lang="de-DE"/>
            </a:defPPr>
            <a:lvl1pPr algn="l" rtl="0" eaLnBrk="0" fontAlgn="base" hangingPunct="0">
              <a:spcBef>
                <a:spcPct val="0"/>
              </a:spcBef>
              <a:spcAft>
                <a:spcPct val="0"/>
              </a:spcAft>
              <a:defRPr sz="1500" b="0" kern="1200">
                <a:solidFill>
                  <a:schemeClr val="bg1"/>
                </a:solidFill>
                <a:latin typeface="Palatino" pitchFamily="2" charset="77"/>
                <a:ea typeface="Palatino" pitchFamily="2" charset="77"/>
                <a:cs typeface="ＭＳ Ｐゴシック" charset="-128"/>
              </a:defRPr>
            </a:lvl1pPr>
            <a:lvl2pPr marL="4572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2pPr>
            <a:lvl3pPr marL="9144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3pPr>
            <a:lvl4pPr marL="13716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4pPr>
            <a:lvl5pPr marL="18288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Arial" charset="0"/>
                <a:ea typeface="ＭＳ Ｐゴシック" charset="-128"/>
                <a:cs typeface="ＭＳ Ｐゴシック" charset="-128"/>
              </a:defRPr>
            </a:lvl9pPr>
          </a:lstStyle>
          <a:p>
            <a:fld id="{8262EF40-880B-4041-8704-AF5714B7BB8C}" type="slidenum">
              <a:rPr lang="de-DE" smtClean="0"/>
              <a:pPr/>
              <a:t>17</a:t>
            </a:fld>
            <a:endParaRPr lang="de-DE" dirty="0"/>
          </a:p>
        </p:txBody>
      </p:sp>
      <p:sp>
        <p:nvSpPr>
          <p:cNvPr id="11" name="Rechteck 10">
            <a:extLst>
              <a:ext uri="{FF2B5EF4-FFF2-40B4-BE49-F238E27FC236}">
                <a16:creationId xmlns:a16="http://schemas.microsoft.com/office/drawing/2014/main" id="{2B3B2294-395D-BE46-9C4F-F6A9A5A8868F}"/>
              </a:ext>
            </a:extLst>
          </p:cNvPr>
          <p:cNvSpPr/>
          <p:nvPr/>
        </p:nvSpPr>
        <p:spPr bwMode="auto">
          <a:xfrm>
            <a:off x="-612576" y="1226379"/>
            <a:ext cx="9526194" cy="2130613"/>
          </a:xfrm>
          <a:prstGeom prst="rect">
            <a:avLst/>
          </a:prstGeom>
          <a:solidFill>
            <a:schemeClr val="accent1">
              <a:alpha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a:solidFill>
                <a:schemeClr val="accent2"/>
              </a:solidFill>
              <a:latin typeface="Calibri" panose="020F0502020204030204" pitchFamily="34" charset="0"/>
            </a:endParaRPr>
          </a:p>
        </p:txBody>
      </p:sp>
      <p:sp>
        <p:nvSpPr>
          <p:cNvPr id="15" name="Textfeld 14">
            <a:extLst>
              <a:ext uri="{FF2B5EF4-FFF2-40B4-BE49-F238E27FC236}">
                <a16:creationId xmlns:a16="http://schemas.microsoft.com/office/drawing/2014/main" id="{BEA77684-614A-EE48-BADC-2150D5D3D1CD}"/>
              </a:ext>
            </a:extLst>
          </p:cNvPr>
          <p:cNvSpPr txBox="1"/>
          <p:nvPr/>
        </p:nvSpPr>
        <p:spPr>
          <a:xfrm>
            <a:off x="912458" y="1326247"/>
            <a:ext cx="8300465" cy="2246769"/>
          </a:xfrm>
          <a:prstGeom prst="rect">
            <a:avLst/>
          </a:prstGeom>
          <a:noFill/>
        </p:spPr>
        <p:txBody>
          <a:bodyPr wrap="square" rtlCol="0">
            <a:spAutoFit/>
          </a:bodyPr>
          <a:lstStyle/>
          <a:p>
            <a:r>
              <a:rPr lang="de-DE" sz="2000" b="1" dirty="0">
                <a:latin typeface="Calibri" panose="020F0502020204030204" pitchFamily="34" charset="0"/>
              </a:rPr>
              <a:t>Arbeitsphase:</a:t>
            </a:r>
          </a:p>
          <a:p>
            <a:endParaRPr lang="de-DE" sz="2000" b="1" dirty="0">
              <a:latin typeface="Calibri" panose="020F0502020204030204" pitchFamily="34" charset="0"/>
            </a:endParaRPr>
          </a:p>
          <a:p>
            <a:r>
              <a:rPr lang="de-DE" sz="2000" dirty="0">
                <a:latin typeface="Calibri" panose="020F0502020204030204" pitchFamily="34" charset="0"/>
                <a:cs typeface="Calibri" panose="020F0502020204030204" pitchFamily="34" charset="0"/>
              </a:rPr>
              <a:t>Diskutieren Sie zu zweit, warum Sie sich für eine bestimmte Antwortoption entschieden haben (ca. 3 Minuten).</a:t>
            </a:r>
          </a:p>
          <a:p>
            <a:endParaRPr lang="de-DE" sz="2000" b="1" i="1" dirty="0">
              <a:latin typeface="Calibri" panose="020F0502020204030204" pitchFamily="34" charset="0"/>
              <a:cs typeface="Calibri" panose="020F0502020204030204" pitchFamily="34" charset="0"/>
            </a:endParaRPr>
          </a:p>
          <a:p>
            <a:r>
              <a:rPr lang="de-DE" sz="2000" b="1" i="1" dirty="0">
                <a:latin typeface="Calibri" panose="020F0502020204030204" pitchFamily="34" charset="0"/>
                <a:cs typeface="Calibri" panose="020F0502020204030204" pitchFamily="34" charset="0"/>
              </a:rPr>
              <a:t>Achtung: Sie müssen Ihr Mikrofon einschalten!</a:t>
            </a:r>
            <a:endParaRPr lang="de-DE" sz="2000" b="1" i="1" dirty="0">
              <a:latin typeface="Calibri" panose="020F0502020204030204" pitchFamily="34" charset="0"/>
            </a:endParaRPr>
          </a:p>
          <a:p>
            <a:endParaRPr lang="de-DE" sz="2000" dirty="0">
              <a:latin typeface="Calibri" panose="020F0502020204030204" pitchFamily="34" charset="0"/>
              <a:cs typeface="Calibri" panose="020F0502020204030204" pitchFamily="34" charset="0"/>
            </a:endParaRPr>
          </a:p>
        </p:txBody>
      </p:sp>
      <p:pic>
        <p:nvPicPr>
          <p:cNvPr id="12" name="Grafik 11" descr="Weibliches Profil">
            <a:extLst>
              <a:ext uri="{FF2B5EF4-FFF2-40B4-BE49-F238E27FC236}">
                <a16:creationId xmlns:a16="http://schemas.microsoft.com/office/drawing/2014/main" id="{62F38D9B-0D29-4897-AC71-7C5840E383E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5661" y="2028117"/>
            <a:ext cx="392771" cy="392771"/>
          </a:xfrm>
          <a:prstGeom prst="rect">
            <a:avLst/>
          </a:prstGeom>
        </p:spPr>
      </p:pic>
      <p:pic>
        <p:nvPicPr>
          <p:cNvPr id="13" name="Grafik 12" descr="Männliches Profil">
            <a:extLst>
              <a:ext uri="{FF2B5EF4-FFF2-40B4-BE49-F238E27FC236}">
                <a16:creationId xmlns:a16="http://schemas.microsoft.com/office/drawing/2014/main" id="{F264BF85-D043-4100-BA39-A8C8B934C54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06821" y="2028117"/>
            <a:ext cx="392771" cy="392771"/>
          </a:xfrm>
          <a:prstGeom prst="rect">
            <a:avLst/>
          </a:prstGeom>
        </p:spPr>
      </p:pic>
    </p:spTree>
    <p:extLst>
      <p:ext uri="{BB962C8B-B14F-4D97-AF65-F5344CB8AC3E}">
        <p14:creationId xmlns:p14="http://schemas.microsoft.com/office/powerpoint/2010/main" val="3251693619"/>
      </p:ext>
    </p:extLst>
  </p:cSld>
  <p:clrMapOvr>
    <a:overrideClrMapping bg1="lt1" tx1="dk1" bg2="lt2" tx2="dk2" accent1="accent1" accent2="accent2" accent3="accent3" accent4="accent4" accent5="accent5" accent6="accent6" hlink="hlink" folHlink="folHlink"/>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a:extLst>
              <a:ext uri="{FF2B5EF4-FFF2-40B4-BE49-F238E27FC236}">
                <a16:creationId xmlns:a16="http://schemas.microsoft.com/office/drawing/2014/main" id="{CE20AA4B-AFC1-B242-BEBA-0F8164F28193}"/>
              </a:ext>
            </a:extLst>
          </p:cNvPr>
          <p:cNvSpPr txBox="1"/>
          <p:nvPr/>
        </p:nvSpPr>
        <p:spPr>
          <a:xfrm>
            <a:off x="628650" y="321879"/>
            <a:ext cx="3002696" cy="369332"/>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2400" b="0" i="0" u="none" strike="noStrike" kern="1200" cap="none" spc="0" normalizeH="0" baseline="0" noProof="0" dirty="0">
                <a:ln>
                  <a:noFill/>
                </a:ln>
                <a:solidFill>
                  <a:srgbClr val="FFFFFF"/>
                </a:solidFill>
                <a:effectLst/>
                <a:uLnTx/>
                <a:uFillTx/>
                <a:latin typeface="Palatino" pitchFamily="2" charset="77"/>
                <a:ea typeface="Palatino" pitchFamily="2" charset="77"/>
              </a:rPr>
              <a:t>1. Ausgewählte Theorie</a:t>
            </a:r>
          </a:p>
        </p:txBody>
      </p:sp>
      <p:sp>
        <p:nvSpPr>
          <p:cNvPr id="9" name="Titel 1">
            <a:extLst>
              <a:ext uri="{FF2B5EF4-FFF2-40B4-BE49-F238E27FC236}">
                <a16:creationId xmlns:a16="http://schemas.microsoft.com/office/drawing/2014/main" id="{6668EC3A-8541-1347-B7E3-B8C62343DE49}"/>
              </a:ext>
            </a:extLst>
          </p:cNvPr>
          <p:cNvSpPr txBox="1">
            <a:spLocks/>
          </p:cNvSpPr>
          <p:nvPr/>
        </p:nvSpPr>
        <p:spPr>
          <a:xfrm>
            <a:off x="628650" y="1445398"/>
            <a:ext cx="7886700" cy="777874"/>
          </a:xfrm>
          <a:prstGeom prst="rect">
            <a:avLst/>
          </a:prstGeom>
        </p:spPr>
        <p:txBody>
          <a:bodyPr vert="horz" lIns="91440" tIns="45720" rIns="91440" bIns="45720" rtlCol="0" anchor="ctr">
            <a:normAutofit fontScale="97500"/>
          </a:bodyPr>
          <a:lstStyle>
            <a:lvl1pPr eaLnBrk="1" hangingPunct="1">
              <a:defRPr sz="2800" b="1">
                <a:solidFill>
                  <a:srgbClr val="327A86"/>
                </a:solidFill>
                <a:latin typeface="Calibri"/>
                <a:ea typeface="+mj-ea"/>
                <a:cs typeface="Calibri"/>
              </a:defRPr>
            </a:lvl1pPr>
            <a:lvl2pPr eaLnBrk="1" hangingPunct="1">
              <a:defRPr sz="3200">
                <a:solidFill>
                  <a:schemeClr val="tx2"/>
                </a:solidFill>
              </a:defRPr>
            </a:lvl2pPr>
            <a:lvl3pPr eaLnBrk="1" hangingPunct="1">
              <a:defRPr sz="3200">
                <a:solidFill>
                  <a:schemeClr val="tx2"/>
                </a:solidFill>
              </a:defRPr>
            </a:lvl3pPr>
            <a:lvl4pPr eaLnBrk="1" hangingPunct="1">
              <a:defRPr sz="3200">
                <a:solidFill>
                  <a:schemeClr val="tx2"/>
                </a:solidFill>
              </a:defRPr>
            </a:lvl4pPr>
            <a:lvl5pPr eaLnBrk="1" hangingPunct="1">
              <a:defRPr sz="3200">
                <a:solidFill>
                  <a:schemeClr val="tx2"/>
                </a:solidFill>
              </a:defRPr>
            </a:lvl5pPr>
            <a:lvl6pPr marL="457200" fontAlgn="base">
              <a:spcBef>
                <a:spcPct val="0"/>
              </a:spcBef>
              <a:spcAft>
                <a:spcPct val="0"/>
              </a:spcAft>
              <a:defRPr sz="3200">
                <a:solidFill>
                  <a:schemeClr val="tx2"/>
                </a:solidFill>
              </a:defRPr>
            </a:lvl6pPr>
            <a:lvl7pPr marL="914400" fontAlgn="base">
              <a:spcBef>
                <a:spcPct val="0"/>
              </a:spcBef>
              <a:spcAft>
                <a:spcPct val="0"/>
              </a:spcAft>
              <a:defRPr sz="3200">
                <a:solidFill>
                  <a:schemeClr val="tx2"/>
                </a:solidFill>
              </a:defRPr>
            </a:lvl7pPr>
            <a:lvl8pPr marL="1371600" fontAlgn="base">
              <a:spcBef>
                <a:spcPct val="0"/>
              </a:spcBef>
              <a:spcAft>
                <a:spcPct val="0"/>
              </a:spcAft>
              <a:defRPr sz="3200">
                <a:solidFill>
                  <a:schemeClr val="tx2"/>
                </a:solidFill>
              </a:defRPr>
            </a:lvl8pPr>
            <a:lvl9pPr marL="1828800" fontAlgn="base">
              <a:spcBef>
                <a:spcPct val="0"/>
              </a:spcBef>
              <a:spcAft>
                <a:spcPct val="0"/>
              </a:spcAft>
              <a:defRPr sz="3200">
                <a:solidFill>
                  <a:schemeClr val="tx2"/>
                </a:solidFill>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2800" b="1" i="0" u="none" strike="noStrike" kern="1200" cap="none" spc="0" normalizeH="0" baseline="0" noProof="0" dirty="0">
              <a:ln>
                <a:noFill/>
              </a:ln>
              <a:solidFill>
                <a:srgbClr val="327A86"/>
              </a:solidFill>
              <a:effectLst/>
              <a:uLnTx/>
              <a:uFillTx/>
              <a:latin typeface="Calibri"/>
              <a:ea typeface="+mj-ea"/>
              <a:cs typeface="Calibri"/>
            </a:endParaRPr>
          </a:p>
        </p:txBody>
      </p:sp>
      <p:sp>
        <p:nvSpPr>
          <p:cNvPr id="2" name="Titel 1">
            <a:extLst>
              <a:ext uri="{FF2B5EF4-FFF2-40B4-BE49-F238E27FC236}">
                <a16:creationId xmlns:a16="http://schemas.microsoft.com/office/drawing/2014/main" id="{52812FAA-F48A-0DEF-376F-47BBC1F124F5}"/>
              </a:ext>
            </a:extLst>
          </p:cNvPr>
          <p:cNvSpPr>
            <a:spLocks noGrp="1"/>
          </p:cNvSpPr>
          <p:nvPr>
            <p:ph type="title"/>
          </p:nvPr>
        </p:nvSpPr>
        <p:spPr/>
        <p:txBody>
          <a:bodyPr/>
          <a:lstStyle/>
          <a:p>
            <a:r>
              <a:rPr lang="de-DE" kern="0" dirty="0"/>
              <a:t>Peer </a:t>
            </a:r>
            <a:r>
              <a:rPr lang="de-DE" kern="0" dirty="0" err="1"/>
              <a:t>Instruction</a:t>
            </a:r>
            <a:r>
              <a:rPr lang="de-DE" kern="0" dirty="0"/>
              <a:t> beim Einsatz von </a:t>
            </a:r>
            <a:r>
              <a:rPr lang="de-DE" kern="0" dirty="0" err="1"/>
              <a:t>Audience</a:t>
            </a:r>
            <a:r>
              <a:rPr lang="de-DE" kern="0" dirty="0"/>
              <a:t> Response Systemen (ARS)</a:t>
            </a:r>
            <a:br>
              <a:rPr lang="de-DE" kern="0" dirty="0"/>
            </a:br>
            <a:endParaRPr lang="de-DE" dirty="0"/>
          </a:p>
        </p:txBody>
      </p:sp>
      <p:sp>
        <p:nvSpPr>
          <p:cNvPr id="13" name="Textplatzhalter 12">
            <a:extLst>
              <a:ext uri="{FF2B5EF4-FFF2-40B4-BE49-F238E27FC236}">
                <a16:creationId xmlns:a16="http://schemas.microsoft.com/office/drawing/2014/main" id="{D9A804EB-B76D-D13B-C9C4-F01CEB19D572}"/>
              </a:ext>
            </a:extLst>
          </p:cNvPr>
          <p:cNvSpPr>
            <a:spLocks noGrp="1"/>
          </p:cNvSpPr>
          <p:nvPr>
            <p:ph type="body" sz="quarter" idx="10"/>
          </p:nvPr>
        </p:nvSpPr>
        <p:spPr/>
        <p:txBody>
          <a:bodyPr/>
          <a:lstStyle/>
          <a:p>
            <a:endParaRPr lang="de-DE"/>
          </a:p>
        </p:txBody>
      </p:sp>
      <p:sp>
        <p:nvSpPr>
          <p:cNvPr id="6" name="Foliennummernplatzhalter 5">
            <a:extLst>
              <a:ext uri="{FF2B5EF4-FFF2-40B4-BE49-F238E27FC236}">
                <a16:creationId xmlns:a16="http://schemas.microsoft.com/office/drawing/2014/main" id="{E0796163-6FE7-FB43-9853-3EE880D1C4B2}"/>
              </a:ext>
            </a:extLst>
          </p:cNvPr>
          <p:cNvSpPr>
            <a:spLocks noGrp="1"/>
          </p:cNvSpPr>
          <p:nvPr>
            <p:ph type="sldNum" sz="quarter" idx="4294967295"/>
          </p:nvPr>
        </p:nvSpPr>
        <p:spPr>
          <a:xfrm>
            <a:off x="8483600" y="7062788"/>
            <a:ext cx="660400" cy="365125"/>
          </a:xfrm>
          <a:prstGeom prst="rect">
            <a:avLst/>
          </a:prstGeom>
        </p:spPr>
        <p:txBody>
          <a:bodyPr/>
          <a:lstStyle>
            <a:defPPr>
              <a:defRPr lang="de-DE"/>
            </a:defPPr>
            <a:lvl1pPr algn="l" rtl="0" eaLnBrk="0" fontAlgn="base" hangingPunct="0">
              <a:spcBef>
                <a:spcPct val="0"/>
              </a:spcBef>
              <a:spcAft>
                <a:spcPct val="0"/>
              </a:spcAft>
              <a:defRPr sz="1500" b="0" kern="1200">
                <a:solidFill>
                  <a:schemeClr val="bg1"/>
                </a:solidFill>
                <a:latin typeface="Palatino" pitchFamily="2" charset="77"/>
                <a:ea typeface="Palatino" pitchFamily="2" charset="77"/>
                <a:cs typeface="ＭＳ Ｐゴシック" charset="-128"/>
              </a:defRPr>
            </a:lvl1pPr>
            <a:lvl2pPr marL="4572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2pPr>
            <a:lvl3pPr marL="9144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3pPr>
            <a:lvl4pPr marL="13716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4pPr>
            <a:lvl5pPr marL="18288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Arial" charset="0"/>
                <a:ea typeface="ＭＳ Ｐゴシック" charset="-128"/>
                <a:cs typeface="ＭＳ Ｐゴシック" charset="-128"/>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fld id="{8262EF40-880B-4041-8704-AF5714B7BB8C}" type="slidenum">
              <a:rPr kumimoji="0" lang="de-DE" sz="1500" b="0" i="0" u="none" strike="noStrike" kern="1200" cap="none" spc="0" normalizeH="0" baseline="0" noProof="0" smtClean="0">
                <a:ln>
                  <a:noFill/>
                </a:ln>
                <a:solidFill>
                  <a:srgbClr val="FFFFFF"/>
                </a:solidFill>
                <a:effectLst/>
                <a:uLnTx/>
                <a:uFillTx/>
                <a:latin typeface="Palatino" pitchFamily="2" charset="77"/>
              </a:rPr>
              <a:pPr marL="0" marR="0" lvl="0" indent="0" algn="l" defTabSz="914400" rtl="0" eaLnBrk="0" fontAlgn="base" latinLnBrk="0" hangingPunct="0">
                <a:lnSpc>
                  <a:spcPct val="100000"/>
                </a:lnSpc>
                <a:spcBef>
                  <a:spcPct val="0"/>
                </a:spcBef>
                <a:spcAft>
                  <a:spcPct val="0"/>
                </a:spcAft>
                <a:buClrTx/>
                <a:buSzTx/>
                <a:buFontTx/>
                <a:buNone/>
                <a:tabLst/>
                <a:defRPr/>
              </a:pPr>
              <a:t>18</a:t>
            </a:fld>
            <a:endParaRPr kumimoji="0" lang="de-DE" sz="1500" b="0" i="0" u="none" strike="noStrike" kern="1200" cap="none" spc="0" normalizeH="0" baseline="0" noProof="0" dirty="0">
              <a:ln>
                <a:noFill/>
              </a:ln>
              <a:solidFill>
                <a:srgbClr val="FFFFFF"/>
              </a:solidFill>
              <a:effectLst/>
              <a:uLnTx/>
              <a:uFillTx/>
              <a:latin typeface="Palatino" pitchFamily="2" charset="77"/>
            </a:endParaRPr>
          </a:p>
        </p:txBody>
      </p:sp>
      <p:sp>
        <p:nvSpPr>
          <p:cNvPr id="11" name="Rechteck 10">
            <a:extLst>
              <a:ext uri="{FF2B5EF4-FFF2-40B4-BE49-F238E27FC236}">
                <a16:creationId xmlns:a16="http://schemas.microsoft.com/office/drawing/2014/main" id="{CA4487D6-E9A9-7E4C-BE74-1E129565B0B6}"/>
              </a:ext>
            </a:extLst>
          </p:cNvPr>
          <p:cNvSpPr/>
          <p:nvPr/>
        </p:nvSpPr>
        <p:spPr bwMode="auto">
          <a:xfrm>
            <a:off x="-556482" y="1700808"/>
            <a:ext cx="9939022" cy="4482077"/>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lvl="0" indent="-342900" algn="ctr"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sp>
        <p:nvSpPr>
          <p:cNvPr id="12" name="Textfeld 11">
            <a:extLst>
              <a:ext uri="{FF2B5EF4-FFF2-40B4-BE49-F238E27FC236}">
                <a16:creationId xmlns:a16="http://schemas.microsoft.com/office/drawing/2014/main" id="{77BDDB2D-3924-E54B-B83D-1BEA5247F03E}"/>
              </a:ext>
            </a:extLst>
          </p:cNvPr>
          <p:cNvSpPr txBox="1"/>
          <p:nvPr/>
        </p:nvSpPr>
        <p:spPr>
          <a:xfrm>
            <a:off x="635124" y="1747761"/>
            <a:ext cx="4643955" cy="1708160"/>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l" defTabSz="914400" rtl="0" eaLnBrk="0" fontAlgn="base" latinLnBrk="0" hangingPunct="0">
              <a:lnSpc>
                <a:spcPct val="100000"/>
              </a:lnSpc>
              <a:spcBef>
                <a:spcPct val="0"/>
              </a:spcBef>
              <a:spcAft>
                <a:spcPts val="600"/>
              </a:spcAft>
              <a:buClrTx/>
              <a:buSzTx/>
              <a:buFontTx/>
              <a:buNone/>
              <a:tabLst/>
              <a:defRPr/>
            </a:pPr>
            <a:r>
              <a:rPr kumimoji="0" lang="de-DE"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Wie oft schneiden sich eine gestauchte Parabel und eine Ursprungsgerade mit großer Steigung?</a:t>
            </a:r>
            <a:endParaRPr kumimoji="0" lang="de-DE" sz="1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600" b="0" i="0" u="none" strike="noStrike" kern="1200" cap="none" spc="0" normalizeH="0" baseline="0" noProof="0" dirty="0">
                <a:ln>
                  <a:noFill/>
                </a:ln>
                <a:solidFill>
                  <a:prstClr val="black"/>
                </a:solidFill>
                <a:effectLst/>
                <a:uLnTx/>
                <a:uFillTx/>
                <a:latin typeface="Calibri"/>
                <a:ea typeface="+mn-ea"/>
                <a:cs typeface="+mn-cs"/>
              </a:rPr>
              <a:t>A) 1 mal</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600" b="0" i="0" u="none" strike="noStrike" kern="1200" cap="none" spc="0" normalizeH="0" baseline="0" noProof="0" dirty="0">
                <a:ln>
                  <a:noFill/>
                </a:ln>
                <a:solidFill>
                  <a:prstClr val="black"/>
                </a:solidFill>
                <a:effectLst/>
                <a:uLnTx/>
                <a:uFillTx/>
                <a:latin typeface="Calibri"/>
                <a:ea typeface="+mn-ea"/>
                <a:cs typeface="+mn-cs"/>
              </a:rPr>
              <a:t>B) 2 mal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600" b="0" i="0" u="none" strike="noStrike" kern="1200" cap="none" spc="0" normalizeH="0" baseline="0" noProof="0" dirty="0">
                <a:ln>
                  <a:noFill/>
                </a:ln>
                <a:solidFill>
                  <a:prstClr val="black"/>
                </a:solidFill>
                <a:effectLst/>
                <a:uLnTx/>
                <a:uFillTx/>
                <a:latin typeface="Calibri"/>
                <a:ea typeface="+mn-ea"/>
                <a:cs typeface="+mn-cs"/>
              </a:rPr>
              <a:t>C) 3 mal</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600" b="0" i="0" u="none" strike="noStrike" kern="1200" cap="none" spc="0" normalizeH="0" baseline="0" noProof="0" dirty="0">
                <a:ln>
                  <a:noFill/>
                </a:ln>
                <a:solidFill>
                  <a:prstClr val="black"/>
                </a:solidFill>
                <a:effectLst/>
                <a:uLnTx/>
                <a:uFillTx/>
                <a:latin typeface="Calibri"/>
                <a:ea typeface="+mn-ea"/>
                <a:cs typeface="+mn-cs"/>
              </a:rPr>
              <a:t>D) Hängt davon ab, wie stark die Parabel gestaucht ist.</a:t>
            </a:r>
          </a:p>
        </p:txBody>
      </p:sp>
      <p:pic>
        <p:nvPicPr>
          <p:cNvPr id="14" name="Grafik 13">
            <a:extLst>
              <a:ext uri="{FF2B5EF4-FFF2-40B4-BE49-F238E27FC236}">
                <a16:creationId xmlns:a16="http://schemas.microsoft.com/office/drawing/2014/main" id="{88B665F2-7A35-AF45-AC87-7DFB66579F04}"/>
              </a:ext>
            </a:extLst>
          </p:cNvPr>
          <p:cNvPicPr>
            <a:picLocks noChangeAspect="1"/>
          </p:cNvPicPr>
          <p:nvPr/>
        </p:nvPicPr>
        <p:blipFill>
          <a:blip r:embed="rId3"/>
          <a:stretch>
            <a:fillRect/>
          </a:stretch>
        </p:blipFill>
        <p:spPr>
          <a:xfrm>
            <a:off x="5459167" y="1740480"/>
            <a:ext cx="2227025" cy="2005677"/>
          </a:xfrm>
          <a:prstGeom prst="rect">
            <a:avLst/>
          </a:prstGeom>
        </p:spPr>
      </p:pic>
      <p:pic>
        <p:nvPicPr>
          <p:cNvPr id="19" name="Grafik 18" descr="Benutzer">
            <a:extLst>
              <a:ext uri="{FF2B5EF4-FFF2-40B4-BE49-F238E27FC236}">
                <a16:creationId xmlns:a16="http://schemas.microsoft.com/office/drawing/2014/main" id="{B925D8D1-801A-7E46-B1C3-58ACBE68A55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35124" y="3865564"/>
            <a:ext cx="512115" cy="512115"/>
          </a:xfrm>
          <a:prstGeom prst="rect">
            <a:avLst/>
          </a:prstGeom>
        </p:spPr>
      </p:pic>
      <p:sp>
        <p:nvSpPr>
          <p:cNvPr id="20" name="Textfeld 19">
            <a:extLst>
              <a:ext uri="{FF2B5EF4-FFF2-40B4-BE49-F238E27FC236}">
                <a16:creationId xmlns:a16="http://schemas.microsoft.com/office/drawing/2014/main" id="{73468A53-4F8C-004D-A756-5C921C516811}"/>
              </a:ext>
            </a:extLst>
          </p:cNvPr>
          <p:cNvSpPr txBox="1"/>
          <p:nvPr/>
        </p:nvSpPr>
        <p:spPr>
          <a:xfrm>
            <a:off x="1185537" y="3599805"/>
            <a:ext cx="7706464" cy="3170099"/>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000" b="1"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a:p>
            <a:pPr marL="457200" marR="0" lvl="0" indent="-457200" algn="l" defTabSz="914400" rtl="0" eaLnBrk="0" fontAlgn="base" latinLnBrk="0" hangingPunct="0">
              <a:lnSpc>
                <a:spcPct val="100000"/>
              </a:lnSpc>
              <a:spcBef>
                <a:spcPct val="0"/>
              </a:spcBef>
              <a:spcAft>
                <a:spcPct val="0"/>
              </a:spcAft>
              <a:buClrTx/>
              <a:buSzTx/>
              <a:buFont typeface="+mj-lt"/>
              <a:buAutoNum type="arabicPeriod"/>
              <a:tabLst/>
              <a:defRPr/>
            </a:pPr>
            <a:r>
              <a:rPr kumimoji="0" lang="de-DE"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cs typeface="Calibri" panose="020F0502020204030204" pitchFamily="34" charset="0"/>
              </a:rPr>
              <a:t>Gib deine Antwort ein.</a:t>
            </a:r>
          </a:p>
          <a:p>
            <a:pPr marL="457200" marR="0" lvl="0" indent="-457200" algn="l" defTabSz="914400" rtl="0" eaLnBrk="0" fontAlgn="base" latinLnBrk="0" hangingPunct="0">
              <a:lnSpc>
                <a:spcPct val="100000"/>
              </a:lnSpc>
              <a:spcBef>
                <a:spcPct val="0"/>
              </a:spcBef>
              <a:spcAft>
                <a:spcPct val="0"/>
              </a:spcAft>
              <a:buClrTx/>
              <a:buSzTx/>
              <a:buFont typeface="+mj-lt"/>
              <a:buAutoNum type="arabicPeriod"/>
              <a:tabLst/>
              <a:defRPr/>
            </a:pPr>
            <a:endParaRPr kumimoji="0" lang="de-DE"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cs typeface="Calibri" panose="020F0502020204030204" pitchFamily="34" charset="0"/>
            </a:endParaRPr>
          </a:p>
          <a:p>
            <a:pPr marL="457200" marR="0" lvl="0" indent="-457200" algn="l" defTabSz="914400" rtl="0" eaLnBrk="0" fontAlgn="base" latinLnBrk="0" hangingPunct="0">
              <a:lnSpc>
                <a:spcPct val="100000"/>
              </a:lnSpc>
              <a:spcBef>
                <a:spcPct val="0"/>
              </a:spcBef>
              <a:spcAft>
                <a:spcPct val="0"/>
              </a:spcAft>
              <a:buClrTx/>
              <a:buSzTx/>
              <a:buFont typeface="+mj-lt"/>
              <a:buAutoNum type="arabicPeriod"/>
              <a:tabLst/>
              <a:defRPr/>
            </a:pPr>
            <a:r>
              <a:rPr kumimoji="0" lang="de-DE"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cs typeface="Calibri" panose="020F0502020204030204" pitchFamily="34" charset="0"/>
              </a:rPr>
              <a:t>Diskutiert zu zweit (via Smartphone / </a:t>
            </a:r>
            <a:br>
              <a:rPr kumimoji="0" lang="de-DE"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cs typeface="Calibri" panose="020F0502020204030204" pitchFamily="34" charset="0"/>
              </a:rPr>
            </a:br>
            <a:r>
              <a:rPr kumimoji="0" lang="de-DE"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cs typeface="Calibri" panose="020F0502020204030204" pitchFamily="34" charset="0"/>
              </a:rPr>
              <a:t>Break-Out-Räume), warum du dich für eine bestimmte Antwortoption entschieden hast (ca. 3 Minuten).</a:t>
            </a:r>
          </a:p>
          <a:p>
            <a:pPr marL="457200" marR="0" lvl="0" indent="-457200" algn="l" defTabSz="914400" rtl="0" eaLnBrk="0" fontAlgn="base" latinLnBrk="0" hangingPunct="0">
              <a:lnSpc>
                <a:spcPct val="100000"/>
              </a:lnSpc>
              <a:spcBef>
                <a:spcPct val="0"/>
              </a:spcBef>
              <a:spcAft>
                <a:spcPct val="0"/>
              </a:spcAft>
              <a:buClrTx/>
              <a:buSzTx/>
              <a:buFont typeface="+mj-lt"/>
              <a:buAutoNum type="arabicPeriod"/>
              <a:tabLst/>
              <a:defRPr/>
            </a:pPr>
            <a:endParaRPr lang="de-DE" sz="2000" dirty="0">
              <a:solidFill>
                <a:prstClr val="black"/>
              </a:solidFill>
              <a:latin typeface="Calibri" panose="020F0502020204030204" pitchFamily="34" charset="0"/>
              <a:cs typeface="Calibri" panose="020F0502020204030204" pitchFamily="34" charset="0"/>
            </a:endParaRPr>
          </a:p>
          <a:p>
            <a:pPr marL="457200" indent="-457200">
              <a:buFont typeface="+mj-lt"/>
              <a:buAutoNum type="arabicPeriod"/>
            </a:pPr>
            <a:r>
              <a:rPr lang="de-DE" sz="2000" dirty="0">
                <a:latin typeface="Calibri" panose="020F0502020204030204" pitchFamily="34" charset="0"/>
                <a:cs typeface="Calibri" panose="020F0502020204030204" pitchFamily="34" charset="0"/>
              </a:rPr>
              <a:t>Gib erneut deine Antwort ein.</a:t>
            </a:r>
            <a:endParaRPr kumimoji="0" lang="de-DE"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cs typeface="Calibri" panose="020F0502020204030204" pitchFamily="34" charset="0"/>
            </a:endParaRPr>
          </a:p>
          <a:p>
            <a:pPr marL="457200" marR="0" lvl="0" indent="-457200" algn="l" defTabSz="914400" rtl="0" eaLnBrk="0" fontAlgn="base" latinLnBrk="0" hangingPunct="0">
              <a:lnSpc>
                <a:spcPct val="100000"/>
              </a:lnSpc>
              <a:spcBef>
                <a:spcPct val="0"/>
              </a:spcBef>
              <a:spcAft>
                <a:spcPct val="0"/>
              </a:spcAft>
              <a:buClrTx/>
              <a:buSzTx/>
              <a:buFont typeface="+mj-lt"/>
              <a:buAutoNum type="arabicPeriod"/>
              <a:tabLst/>
              <a:defRPr/>
            </a:pPr>
            <a:endParaRPr kumimoji="0" lang="de-DE"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cs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cs typeface="Calibri" panose="020F0502020204030204" pitchFamily="34" charset="0"/>
            </a:endParaRPr>
          </a:p>
        </p:txBody>
      </p:sp>
      <p:grpSp>
        <p:nvGrpSpPr>
          <p:cNvPr id="3" name="Gruppieren 2">
            <a:extLst>
              <a:ext uri="{FF2B5EF4-FFF2-40B4-BE49-F238E27FC236}">
                <a16:creationId xmlns:a16="http://schemas.microsoft.com/office/drawing/2014/main" id="{461AE1DF-8354-B9ED-2C45-DF21A5D9C2DE}"/>
              </a:ext>
            </a:extLst>
          </p:cNvPr>
          <p:cNvGrpSpPr/>
          <p:nvPr/>
        </p:nvGrpSpPr>
        <p:grpSpPr>
          <a:xfrm>
            <a:off x="433231" y="4509851"/>
            <a:ext cx="815931" cy="512116"/>
            <a:chOff x="433231" y="4717125"/>
            <a:chExt cx="815931" cy="512116"/>
          </a:xfrm>
          <a:solidFill>
            <a:srgbClr val="F8B44F"/>
          </a:solidFill>
        </p:grpSpPr>
        <p:pic>
          <p:nvPicPr>
            <p:cNvPr id="4" name="Grafik 3" descr="Benutzer">
              <a:extLst>
                <a:ext uri="{FF2B5EF4-FFF2-40B4-BE49-F238E27FC236}">
                  <a16:creationId xmlns:a16="http://schemas.microsoft.com/office/drawing/2014/main" id="{2687D3B7-8619-FC7B-86B1-4C0DEBBFC0B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33231" y="4717126"/>
              <a:ext cx="512115" cy="512115"/>
            </a:xfrm>
            <a:prstGeom prst="rect">
              <a:avLst/>
            </a:prstGeom>
          </p:spPr>
        </p:pic>
        <p:pic>
          <p:nvPicPr>
            <p:cNvPr id="5" name="Grafik 4" descr="Benutzer">
              <a:extLst>
                <a:ext uri="{FF2B5EF4-FFF2-40B4-BE49-F238E27FC236}">
                  <a16:creationId xmlns:a16="http://schemas.microsoft.com/office/drawing/2014/main" id="{1DE4905D-8154-73B1-C73C-C970157E95D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37047" y="4717125"/>
              <a:ext cx="512115" cy="512115"/>
            </a:xfrm>
            <a:prstGeom prst="rect">
              <a:avLst/>
            </a:prstGeom>
          </p:spPr>
        </p:pic>
      </p:grpSp>
      <p:pic>
        <p:nvPicPr>
          <p:cNvPr id="10" name="Grafik 9" descr="Benutzer">
            <a:extLst>
              <a:ext uri="{FF2B5EF4-FFF2-40B4-BE49-F238E27FC236}">
                <a16:creationId xmlns:a16="http://schemas.microsoft.com/office/drawing/2014/main" id="{F4292460-7C8B-3142-A79E-263AA7A79DA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88106" y="5670039"/>
            <a:ext cx="512115" cy="512115"/>
          </a:xfrm>
          <a:prstGeom prst="rect">
            <a:avLst/>
          </a:prstGeom>
        </p:spPr>
      </p:pic>
      <p:graphicFrame>
        <p:nvGraphicFramePr>
          <p:cNvPr id="8" name="Tabelle 7">
            <a:extLst>
              <a:ext uri="{FF2B5EF4-FFF2-40B4-BE49-F238E27FC236}">
                <a16:creationId xmlns:a16="http://schemas.microsoft.com/office/drawing/2014/main" id="{D9B3F2E3-67A2-C944-480A-41B22D4D58D4}"/>
              </a:ext>
            </a:extLst>
          </p:cNvPr>
          <p:cNvGraphicFramePr>
            <a:graphicFrameLocks noGrp="1"/>
          </p:cNvGraphicFramePr>
          <p:nvPr>
            <p:extLst>
              <p:ext uri="{D42A27DB-BD31-4B8C-83A1-F6EECF244321}">
                <p14:modId xmlns:p14="http://schemas.microsoft.com/office/powerpoint/2010/main" val="1138215567"/>
              </p:ext>
            </p:extLst>
          </p:nvPr>
        </p:nvGraphicFramePr>
        <p:xfrm>
          <a:off x="250244" y="893440"/>
          <a:ext cx="8050859" cy="533185"/>
        </p:xfrm>
        <a:graphic>
          <a:graphicData uri="http://schemas.openxmlformats.org/drawingml/2006/table">
            <a:tbl>
              <a:tblPr firstRow="1" bandRow="1">
                <a:tableStyleId>{69012ECD-51FC-41F1-AA8D-1B2483CD663E}</a:tableStyleId>
              </a:tblPr>
              <a:tblGrid>
                <a:gridCol w="481679">
                  <a:extLst>
                    <a:ext uri="{9D8B030D-6E8A-4147-A177-3AD203B41FA5}">
                      <a16:colId xmlns:a16="http://schemas.microsoft.com/office/drawing/2014/main" val="3394563263"/>
                    </a:ext>
                  </a:extLst>
                </a:gridCol>
                <a:gridCol w="1509107">
                  <a:extLst>
                    <a:ext uri="{9D8B030D-6E8A-4147-A177-3AD203B41FA5}">
                      <a16:colId xmlns:a16="http://schemas.microsoft.com/office/drawing/2014/main" val="2943320007"/>
                    </a:ext>
                  </a:extLst>
                </a:gridCol>
                <a:gridCol w="1651473">
                  <a:extLst>
                    <a:ext uri="{9D8B030D-6E8A-4147-A177-3AD203B41FA5}">
                      <a16:colId xmlns:a16="http://schemas.microsoft.com/office/drawing/2014/main" val="487612322"/>
                    </a:ext>
                  </a:extLst>
                </a:gridCol>
                <a:gridCol w="1582661">
                  <a:extLst>
                    <a:ext uri="{9D8B030D-6E8A-4147-A177-3AD203B41FA5}">
                      <a16:colId xmlns:a16="http://schemas.microsoft.com/office/drawing/2014/main" val="1362348503"/>
                    </a:ext>
                  </a:extLst>
                </a:gridCol>
                <a:gridCol w="1513850">
                  <a:extLst>
                    <a:ext uri="{9D8B030D-6E8A-4147-A177-3AD203B41FA5}">
                      <a16:colId xmlns:a16="http://schemas.microsoft.com/office/drawing/2014/main" val="2616938638"/>
                    </a:ext>
                  </a:extLst>
                </a:gridCol>
                <a:gridCol w="1312089">
                  <a:extLst>
                    <a:ext uri="{9D8B030D-6E8A-4147-A177-3AD203B41FA5}">
                      <a16:colId xmlns:a16="http://schemas.microsoft.com/office/drawing/2014/main" val="3074645817"/>
                    </a:ext>
                  </a:extLst>
                </a:gridCol>
              </a:tblGrid>
              <a:tr h="530734">
                <a:tc>
                  <a:txBody>
                    <a:bodyPr/>
                    <a:lstStyle/>
                    <a:p>
                      <a:pPr algn="ctr">
                        <a:lnSpc>
                          <a:spcPct val="107000"/>
                        </a:lnSpc>
                        <a:spcAft>
                          <a:spcPts val="800"/>
                        </a:spcAft>
                      </a:pPr>
                      <a:r>
                        <a:rPr lang="de-DE" sz="1400" dirty="0">
                          <a:solidFill>
                            <a:schemeClr val="bg1"/>
                          </a:solidFill>
                          <a:effectLst/>
                        </a:rPr>
                        <a:t>Phase</a:t>
                      </a:r>
                      <a:endParaRPr lang="de-DE" sz="14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marL="86780" marR="86780" marT="43390" marB="43390" vert="vert270"/>
                </a:tc>
                <a:tc>
                  <a:txBody>
                    <a:bodyPr/>
                    <a:lstStyle/>
                    <a:p>
                      <a:pPr algn="ctr" defTabSz="685800" eaLnBrk="1" fontAlgn="auto" hangingPunct="1">
                        <a:spcBef>
                          <a:spcPts val="0"/>
                        </a:spcBef>
                        <a:spcAft>
                          <a:spcPts val="0"/>
                        </a:spcAft>
                      </a:pPr>
                      <a:r>
                        <a:rPr lang="de-DE" sz="1400" b="1" dirty="0">
                          <a:solidFill>
                            <a:schemeClr val="bg1"/>
                          </a:solidFill>
                        </a:rPr>
                        <a:t>Anknüpfen &amp; Checken</a:t>
                      </a:r>
                      <a:endParaRPr lang="de-DE" sz="1400" b="1" dirty="0">
                        <a:solidFill>
                          <a:schemeClr val="bg1"/>
                        </a:solidFill>
                        <a:latin typeface="Calibri" panose="020F0502020204030204" pitchFamily="34" charset="0"/>
                        <a:cs typeface="Calibri" panose="020F0502020204030204" pitchFamily="34" charset="0"/>
                      </a:endParaRPr>
                    </a:p>
                  </a:txBody>
                  <a:tcPr marL="86780" marR="86780" marT="43390" marB="43390" anchor="ctr"/>
                </a:tc>
                <a:tc>
                  <a:txBody>
                    <a:bodyPr/>
                    <a:lstStyle/>
                    <a:p>
                      <a:pPr algn="ctr">
                        <a:lnSpc>
                          <a:spcPct val="107000"/>
                        </a:lnSpc>
                        <a:spcAft>
                          <a:spcPts val="800"/>
                        </a:spcAft>
                      </a:pPr>
                      <a:r>
                        <a:rPr lang="de-DE" sz="1400" dirty="0">
                          <a:solidFill>
                            <a:schemeClr val="bg1"/>
                          </a:solidFill>
                          <a:effectLst/>
                        </a:rPr>
                        <a:t>Erkunden &amp; Erarbeiten</a:t>
                      </a:r>
                      <a:endParaRPr lang="de-DE" sz="14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marL="86780" marR="86780" marT="43390" marB="43390" anchor="ctr"/>
                </a:tc>
                <a:tc>
                  <a:txBody>
                    <a:bodyPr/>
                    <a:lstStyle/>
                    <a:p>
                      <a:pPr algn="ctr">
                        <a:lnSpc>
                          <a:spcPct val="107000"/>
                        </a:lnSpc>
                        <a:spcAft>
                          <a:spcPts val="800"/>
                        </a:spcAft>
                      </a:pPr>
                      <a:r>
                        <a:rPr lang="de-DE" sz="1400" dirty="0">
                          <a:solidFill>
                            <a:schemeClr val="bg1"/>
                          </a:solidFill>
                          <a:effectLst/>
                        </a:rPr>
                        <a:t>Zusammenführen &amp; Ordnen</a:t>
                      </a:r>
                      <a:endParaRPr lang="de-DE" sz="14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marL="86780" marR="86780" marT="43390" marB="43390" anchor="ctr"/>
                </a:tc>
                <a:tc>
                  <a:txBody>
                    <a:bodyPr/>
                    <a:lstStyle/>
                    <a:p>
                      <a:pPr algn="ctr">
                        <a:lnSpc>
                          <a:spcPct val="107000"/>
                        </a:lnSpc>
                        <a:spcAft>
                          <a:spcPts val="800"/>
                        </a:spcAft>
                      </a:pPr>
                      <a:r>
                        <a:rPr lang="de-DE" sz="1400" dirty="0">
                          <a:solidFill>
                            <a:schemeClr val="bg1"/>
                          </a:solidFill>
                          <a:effectLst/>
                        </a:rPr>
                        <a:t>Üben &amp; Vertiefen</a:t>
                      </a:r>
                      <a:endParaRPr lang="de-DE" sz="14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marL="86780" marR="86780" marT="43390" marB="43390" anchor="ctr"/>
                </a:tc>
                <a:tc>
                  <a:txBody>
                    <a:bodyPr/>
                    <a:lstStyle/>
                    <a:p>
                      <a:pPr algn="ctr">
                        <a:lnSpc>
                          <a:spcPct val="107000"/>
                        </a:lnSpc>
                        <a:spcAft>
                          <a:spcPts val="800"/>
                        </a:spcAft>
                      </a:pPr>
                      <a:r>
                        <a:rPr lang="de-DE" sz="1400" dirty="0">
                          <a:solidFill>
                            <a:schemeClr val="bg1"/>
                          </a:solidFill>
                          <a:effectLst/>
                        </a:rPr>
                        <a:t>Checken &amp; Wiederholen</a:t>
                      </a:r>
                      <a:endParaRPr lang="de-DE" sz="14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marL="86780" marR="86780" marT="43390" marB="43390" anchor="ctr"/>
                </a:tc>
                <a:extLst>
                  <a:ext uri="{0D108BD9-81ED-4DB2-BD59-A6C34878D82A}">
                    <a16:rowId xmlns:a16="http://schemas.microsoft.com/office/drawing/2014/main" val="926199761"/>
                  </a:ext>
                </a:extLst>
              </a:tr>
            </a:tbl>
          </a:graphicData>
        </a:graphic>
      </p:graphicFrame>
    </p:spTree>
    <p:extLst>
      <p:ext uri="{BB962C8B-B14F-4D97-AF65-F5344CB8AC3E}">
        <p14:creationId xmlns:p14="http://schemas.microsoft.com/office/powerpoint/2010/main" val="9719704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hteck 11">
            <a:extLst>
              <a:ext uri="{FF2B5EF4-FFF2-40B4-BE49-F238E27FC236}">
                <a16:creationId xmlns:a16="http://schemas.microsoft.com/office/drawing/2014/main" id="{022BB751-7031-4C9F-B388-1231EE00414B}"/>
              </a:ext>
            </a:extLst>
          </p:cNvPr>
          <p:cNvSpPr/>
          <p:nvPr/>
        </p:nvSpPr>
        <p:spPr bwMode="auto">
          <a:xfrm>
            <a:off x="-612576" y="1226379"/>
            <a:ext cx="9526194" cy="2130613"/>
          </a:xfrm>
          <a:prstGeom prst="rect">
            <a:avLst/>
          </a:prstGeom>
          <a:solidFill>
            <a:schemeClr val="accent1">
              <a:alpha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a:solidFill>
                <a:schemeClr val="accent2"/>
              </a:solidFill>
              <a:latin typeface="Calibri" panose="020F0502020204030204" pitchFamily="34" charset="0"/>
            </a:endParaRPr>
          </a:p>
        </p:txBody>
      </p:sp>
      <p:sp>
        <p:nvSpPr>
          <p:cNvPr id="7" name="Textfeld 6">
            <a:extLst>
              <a:ext uri="{FF2B5EF4-FFF2-40B4-BE49-F238E27FC236}">
                <a16:creationId xmlns:a16="http://schemas.microsoft.com/office/drawing/2014/main" id="{CE20AA4B-AFC1-B242-BEBA-0F8164F28193}"/>
              </a:ext>
            </a:extLst>
          </p:cNvPr>
          <p:cNvSpPr txBox="1"/>
          <p:nvPr/>
        </p:nvSpPr>
        <p:spPr>
          <a:xfrm>
            <a:off x="628650" y="321879"/>
            <a:ext cx="3002696" cy="369332"/>
          </a:xfrm>
          <a:prstGeom prst="rect">
            <a:avLst/>
          </a:prstGeom>
          <a:noFill/>
        </p:spPr>
        <p:txBody>
          <a:bodyPr wrap="square" rtlCol="0">
            <a:spAutoFit/>
          </a:bodyPr>
          <a:lstStyle/>
          <a:p>
            <a:r>
              <a:rPr lang="de-DE" dirty="0">
                <a:solidFill>
                  <a:schemeClr val="bg1"/>
                </a:solidFill>
                <a:latin typeface="Palatino" pitchFamily="2" charset="77"/>
                <a:ea typeface="Palatino" pitchFamily="2" charset="77"/>
              </a:rPr>
              <a:t>1. Ausgewählte Theorie</a:t>
            </a:r>
          </a:p>
        </p:txBody>
      </p:sp>
      <p:sp>
        <p:nvSpPr>
          <p:cNvPr id="9" name="Titel 1">
            <a:extLst>
              <a:ext uri="{FF2B5EF4-FFF2-40B4-BE49-F238E27FC236}">
                <a16:creationId xmlns:a16="http://schemas.microsoft.com/office/drawing/2014/main" id="{6668EC3A-8541-1347-B7E3-B8C62343DE49}"/>
              </a:ext>
            </a:extLst>
          </p:cNvPr>
          <p:cNvSpPr txBox="1">
            <a:spLocks/>
          </p:cNvSpPr>
          <p:nvPr/>
        </p:nvSpPr>
        <p:spPr>
          <a:xfrm>
            <a:off x="628650" y="827705"/>
            <a:ext cx="7886700" cy="777874"/>
          </a:xfrm>
          <a:prstGeom prst="rect">
            <a:avLst/>
          </a:prstGeom>
        </p:spPr>
        <p:txBody>
          <a:bodyPr vert="horz" lIns="91440" tIns="45720" rIns="91440" bIns="45720" rtlCol="0" anchor="ctr">
            <a:normAutofit fontScale="97500"/>
          </a:bodyPr>
          <a:lstStyle>
            <a:lvl1pPr eaLnBrk="1" hangingPunct="1">
              <a:defRPr sz="2800" b="1">
                <a:solidFill>
                  <a:srgbClr val="327A86"/>
                </a:solidFill>
                <a:latin typeface="Calibri"/>
                <a:ea typeface="+mj-ea"/>
                <a:cs typeface="Calibri"/>
              </a:defRPr>
            </a:lvl1pPr>
            <a:lvl2pPr eaLnBrk="1" hangingPunct="1">
              <a:defRPr sz="3200">
                <a:solidFill>
                  <a:schemeClr val="tx2"/>
                </a:solidFill>
              </a:defRPr>
            </a:lvl2pPr>
            <a:lvl3pPr eaLnBrk="1" hangingPunct="1">
              <a:defRPr sz="3200">
                <a:solidFill>
                  <a:schemeClr val="tx2"/>
                </a:solidFill>
              </a:defRPr>
            </a:lvl3pPr>
            <a:lvl4pPr eaLnBrk="1" hangingPunct="1">
              <a:defRPr sz="3200">
                <a:solidFill>
                  <a:schemeClr val="tx2"/>
                </a:solidFill>
              </a:defRPr>
            </a:lvl4pPr>
            <a:lvl5pPr eaLnBrk="1" hangingPunct="1">
              <a:defRPr sz="3200">
                <a:solidFill>
                  <a:schemeClr val="tx2"/>
                </a:solidFill>
              </a:defRPr>
            </a:lvl5pPr>
            <a:lvl6pPr marL="457200" fontAlgn="base">
              <a:spcBef>
                <a:spcPct val="0"/>
              </a:spcBef>
              <a:spcAft>
                <a:spcPct val="0"/>
              </a:spcAft>
              <a:defRPr sz="3200">
                <a:solidFill>
                  <a:schemeClr val="tx2"/>
                </a:solidFill>
              </a:defRPr>
            </a:lvl6pPr>
            <a:lvl7pPr marL="914400" fontAlgn="base">
              <a:spcBef>
                <a:spcPct val="0"/>
              </a:spcBef>
              <a:spcAft>
                <a:spcPct val="0"/>
              </a:spcAft>
              <a:defRPr sz="3200">
                <a:solidFill>
                  <a:schemeClr val="tx2"/>
                </a:solidFill>
              </a:defRPr>
            </a:lvl7pPr>
            <a:lvl8pPr marL="1371600" fontAlgn="base">
              <a:spcBef>
                <a:spcPct val="0"/>
              </a:spcBef>
              <a:spcAft>
                <a:spcPct val="0"/>
              </a:spcAft>
              <a:defRPr sz="3200">
                <a:solidFill>
                  <a:schemeClr val="tx2"/>
                </a:solidFill>
              </a:defRPr>
            </a:lvl8pPr>
            <a:lvl9pPr marL="1828800" fontAlgn="base">
              <a:spcBef>
                <a:spcPct val="0"/>
              </a:spcBef>
              <a:spcAft>
                <a:spcPct val="0"/>
              </a:spcAft>
              <a:defRPr sz="3200">
                <a:solidFill>
                  <a:schemeClr val="tx2"/>
                </a:solidFill>
              </a:defRPr>
            </a:lvl9pPr>
          </a:lstStyle>
          <a:p>
            <a:endParaRPr lang="de-DE" dirty="0"/>
          </a:p>
        </p:txBody>
      </p:sp>
      <p:sp>
        <p:nvSpPr>
          <p:cNvPr id="2" name="Titel 1">
            <a:extLst>
              <a:ext uri="{FF2B5EF4-FFF2-40B4-BE49-F238E27FC236}">
                <a16:creationId xmlns:a16="http://schemas.microsoft.com/office/drawing/2014/main" id="{2BFABBFC-E786-B3D8-8FED-4A989CFCBF2F}"/>
              </a:ext>
            </a:extLst>
          </p:cNvPr>
          <p:cNvSpPr>
            <a:spLocks noGrp="1"/>
          </p:cNvSpPr>
          <p:nvPr>
            <p:ph type="title"/>
          </p:nvPr>
        </p:nvSpPr>
        <p:spPr/>
        <p:txBody>
          <a:bodyPr/>
          <a:lstStyle/>
          <a:p>
            <a:r>
              <a:rPr lang="de-DE" kern="0" dirty="0"/>
              <a:t>Peer </a:t>
            </a:r>
            <a:r>
              <a:rPr lang="de-DE" kern="0" dirty="0" err="1"/>
              <a:t>Instruction</a:t>
            </a:r>
            <a:r>
              <a:rPr lang="de-DE" kern="0" dirty="0"/>
              <a:t> beim Einsatz von </a:t>
            </a:r>
            <a:r>
              <a:rPr lang="de-DE" kern="0" dirty="0" err="1"/>
              <a:t>Audience</a:t>
            </a:r>
            <a:r>
              <a:rPr lang="de-DE" kern="0" dirty="0"/>
              <a:t> Response Systemen (ARS)</a:t>
            </a:r>
            <a:br>
              <a:rPr lang="de-DE" kern="0" dirty="0"/>
            </a:br>
            <a:endParaRPr lang="de-DE" dirty="0"/>
          </a:p>
        </p:txBody>
      </p:sp>
      <p:sp>
        <p:nvSpPr>
          <p:cNvPr id="5" name="Textplatzhalter 4">
            <a:extLst>
              <a:ext uri="{FF2B5EF4-FFF2-40B4-BE49-F238E27FC236}">
                <a16:creationId xmlns:a16="http://schemas.microsoft.com/office/drawing/2014/main" id="{E0DCC92E-4C9B-A11F-4472-040398D95646}"/>
              </a:ext>
            </a:extLst>
          </p:cNvPr>
          <p:cNvSpPr>
            <a:spLocks noGrp="1"/>
          </p:cNvSpPr>
          <p:nvPr>
            <p:ph type="body" sz="quarter" idx="10"/>
          </p:nvPr>
        </p:nvSpPr>
        <p:spPr/>
        <p:txBody>
          <a:bodyPr/>
          <a:lstStyle/>
          <a:p>
            <a:endParaRPr lang="de-DE"/>
          </a:p>
        </p:txBody>
      </p:sp>
      <p:sp>
        <p:nvSpPr>
          <p:cNvPr id="6" name="Foliennummernplatzhalter 5">
            <a:extLst>
              <a:ext uri="{FF2B5EF4-FFF2-40B4-BE49-F238E27FC236}">
                <a16:creationId xmlns:a16="http://schemas.microsoft.com/office/drawing/2014/main" id="{E0796163-6FE7-FB43-9853-3EE880D1C4B2}"/>
              </a:ext>
            </a:extLst>
          </p:cNvPr>
          <p:cNvSpPr>
            <a:spLocks noGrp="1"/>
          </p:cNvSpPr>
          <p:nvPr>
            <p:ph type="sldNum" sz="quarter" idx="4294967295"/>
          </p:nvPr>
        </p:nvSpPr>
        <p:spPr>
          <a:xfrm>
            <a:off x="8483600" y="6448425"/>
            <a:ext cx="660400" cy="365125"/>
          </a:xfrm>
          <a:prstGeom prst="rect">
            <a:avLst/>
          </a:prstGeom>
        </p:spPr>
        <p:txBody>
          <a:bodyPr/>
          <a:lstStyle>
            <a:defPPr>
              <a:defRPr lang="de-DE"/>
            </a:defPPr>
            <a:lvl1pPr algn="l" rtl="0" eaLnBrk="0" fontAlgn="base" hangingPunct="0">
              <a:spcBef>
                <a:spcPct val="0"/>
              </a:spcBef>
              <a:spcAft>
                <a:spcPct val="0"/>
              </a:spcAft>
              <a:defRPr sz="1500" b="0" kern="1200">
                <a:solidFill>
                  <a:schemeClr val="bg1"/>
                </a:solidFill>
                <a:latin typeface="Palatino" pitchFamily="2" charset="77"/>
                <a:ea typeface="Palatino" pitchFamily="2" charset="77"/>
                <a:cs typeface="ＭＳ Ｐゴシック" charset="-128"/>
              </a:defRPr>
            </a:lvl1pPr>
            <a:lvl2pPr marL="4572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2pPr>
            <a:lvl3pPr marL="9144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3pPr>
            <a:lvl4pPr marL="13716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4pPr>
            <a:lvl5pPr marL="18288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Arial" charset="0"/>
                <a:ea typeface="ＭＳ Ｐゴシック" charset="-128"/>
                <a:cs typeface="ＭＳ Ｐゴシック" charset="-128"/>
              </a:defRPr>
            </a:lvl9pPr>
          </a:lstStyle>
          <a:p>
            <a:fld id="{8262EF40-880B-4041-8704-AF5714B7BB8C}" type="slidenum">
              <a:rPr lang="de-DE" smtClean="0"/>
              <a:pPr/>
              <a:t>19</a:t>
            </a:fld>
            <a:endParaRPr lang="de-DE" dirty="0"/>
          </a:p>
        </p:txBody>
      </p:sp>
      <p:sp>
        <p:nvSpPr>
          <p:cNvPr id="15" name="Textfeld 14">
            <a:extLst>
              <a:ext uri="{FF2B5EF4-FFF2-40B4-BE49-F238E27FC236}">
                <a16:creationId xmlns:a16="http://schemas.microsoft.com/office/drawing/2014/main" id="{BEA77684-614A-EE48-BADC-2150D5D3D1CD}"/>
              </a:ext>
            </a:extLst>
          </p:cNvPr>
          <p:cNvSpPr txBox="1"/>
          <p:nvPr/>
        </p:nvSpPr>
        <p:spPr>
          <a:xfrm>
            <a:off x="912458" y="1313473"/>
            <a:ext cx="8300465" cy="1631216"/>
          </a:xfrm>
          <a:prstGeom prst="rect">
            <a:avLst/>
          </a:prstGeom>
          <a:noFill/>
        </p:spPr>
        <p:txBody>
          <a:bodyPr wrap="square" rtlCol="0">
            <a:spAutoFit/>
          </a:bodyPr>
          <a:lstStyle/>
          <a:p>
            <a:r>
              <a:rPr lang="de-DE" sz="2000" b="1" dirty="0">
                <a:latin typeface="Calibri" panose="020F0502020204030204" pitchFamily="34" charset="0"/>
              </a:rPr>
              <a:t>Arbeitsphase:</a:t>
            </a:r>
          </a:p>
          <a:p>
            <a:endParaRPr lang="de-DE" sz="2000" b="1" dirty="0">
              <a:latin typeface="Calibri" panose="020F0502020204030204" pitchFamily="34" charset="0"/>
            </a:endParaRPr>
          </a:p>
          <a:p>
            <a:r>
              <a:rPr lang="de-DE" sz="2000" dirty="0">
                <a:latin typeface="Calibri" panose="020F0502020204030204" pitchFamily="34" charset="0"/>
                <a:cs typeface="Calibri" panose="020F0502020204030204" pitchFamily="34" charset="0"/>
              </a:rPr>
              <a:t>Gehen Sie wieder in den Raum </a:t>
            </a:r>
            <a:r>
              <a:rPr lang="de-DE" sz="2000" b="1" u="sng" dirty="0">
                <a:latin typeface="Calibri" panose="020F0502020204030204" pitchFamily="34" charset="0"/>
                <a:cs typeface="Calibri" panose="020F0502020204030204" pitchFamily="34" charset="0"/>
              </a:rPr>
              <a:t>XXX</a:t>
            </a:r>
            <a:r>
              <a:rPr lang="de-DE" sz="2000" dirty="0">
                <a:latin typeface="Calibri" panose="020F0502020204030204" pitchFamily="34" charset="0"/>
                <a:cs typeface="Calibri" panose="020F0502020204030204" pitchFamily="34" charset="0"/>
              </a:rPr>
              <a:t> und beantworten Sie das Quiz                 erneut. </a:t>
            </a:r>
          </a:p>
          <a:p>
            <a:pPr marL="457200" indent="-457200">
              <a:buFont typeface="+mj-lt"/>
              <a:buAutoNum type="arabicPeriod"/>
            </a:pPr>
            <a:endParaRPr lang="de-DE" sz="2000" dirty="0">
              <a:latin typeface="Calibri" panose="020F0502020204030204" pitchFamily="34" charset="0"/>
              <a:cs typeface="Calibri" panose="020F0502020204030204" pitchFamily="34" charset="0"/>
            </a:endParaRPr>
          </a:p>
        </p:txBody>
      </p:sp>
      <p:pic>
        <p:nvPicPr>
          <p:cNvPr id="13" name="Grafik 12" descr="Männliches Profil">
            <a:extLst>
              <a:ext uri="{FF2B5EF4-FFF2-40B4-BE49-F238E27FC236}">
                <a16:creationId xmlns:a16="http://schemas.microsoft.com/office/drawing/2014/main" id="{D5FAE6A5-A461-49A7-8852-6CBA3EE0FE8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06821" y="1956109"/>
            <a:ext cx="392771" cy="392771"/>
          </a:xfrm>
          <a:prstGeom prst="rect">
            <a:avLst/>
          </a:prstGeom>
        </p:spPr>
      </p:pic>
    </p:spTree>
    <p:extLst>
      <p:ext uri="{BB962C8B-B14F-4D97-AF65-F5344CB8AC3E}">
        <p14:creationId xmlns:p14="http://schemas.microsoft.com/office/powerpoint/2010/main" val="17885016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platzhalter 6">
            <a:extLst>
              <a:ext uri="{FF2B5EF4-FFF2-40B4-BE49-F238E27FC236}">
                <a16:creationId xmlns:a16="http://schemas.microsoft.com/office/drawing/2014/main" id="{ACA87CCF-56B6-FA33-2094-D8B11973EDBD}"/>
              </a:ext>
            </a:extLst>
          </p:cNvPr>
          <p:cNvSpPr>
            <a:spLocks noGrp="1"/>
          </p:cNvSpPr>
          <p:nvPr>
            <p:ph type="body" sz="quarter" idx="12"/>
          </p:nvPr>
        </p:nvSpPr>
        <p:spPr/>
        <p:txBody>
          <a:bodyPr/>
          <a:lstStyle/>
          <a:p>
            <a:r>
              <a:rPr lang="de-DE" dirty="0"/>
              <a:t>Baustein 2 | Diagnose und Förderung mit Diagnosetools       </a:t>
            </a:r>
            <a:r>
              <a:rPr lang="de-DE" b="0" dirty="0"/>
              <a:t>(Online-Seminar)</a:t>
            </a:r>
          </a:p>
        </p:txBody>
      </p:sp>
      <p:sp>
        <p:nvSpPr>
          <p:cNvPr id="8" name="Textplatzhalter 7">
            <a:extLst>
              <a:ext uri="{FF2B5EF4-FFF2-40B4-BE49-F238E27FC236}">
                <a16:creationId xmlns:a16="http://schemas.microsoft.com/office/drawing/2014/main" id="{BE9F192E-3E64-196B-F9C9-C69DEAA0B11C}"/>
              </a:ext>
            </a:extLst>
          </p:cNvPr>
          <p:cNvSpPr>
            <a:spLocks noGrp="1"/>
          </p:cNvSpPr>
          <p:nvPr>
            <p:ph type="body" sz="quarter" idx="13"/>
          </p:nvPr>
        </p:nvSpPr>
        <p:spPr/>
        <p:txBody>
          <a:bodyPr/>
          <a:lstStyle/>
          <a:p>
            <a:r>
              <a:rPr lang="de-DE" sz="1800" b="0" dirty="0"/>
              <a:t>Bärbel Barzel, Joyce Peters-</a:t>
            </a:r>
            <a:r>
              <a:rPr lang="de-DE" sz="1800" b="0" dirty="0" err="1"/>
              <a:t>Dasdemir</a:t>
            </a:r>
            <a:r>
              <a:rPr lang="de-DE" sz="1800" b="0" dirty="0"/>
              <a:t> und Daniel Thurm</a:t>
            </a:r>
          </a:p>
          <a:p>
            <a:endParaRPr lang="de-DE" dirty="0"/>
          </a:p>
        </p:txBody>
      </p:sp>
      <p:pic>
        <p:nvPicPr>
          <p:cNvPr id="9" name="Bildplatzhalter 9">
            <a:extLst>
              <a:ext uri="{FF2B5EF4-FFF2-40B4-BE49-F238E27FC236}">
                <a16:creationId xmlns:a16="http://schemas.microsoft.com/office/drawing/2014/main" id="{737E7080-3652-A067-8AE6-3717729936DA}"/>
              </a:ext>
            </a:extLst>
          </p:cNvPr>
          <p:cNvPicPr>
            <a:picLocks noGrp="1" noChangeAspect="1"/>
          </p:cNvPicPr>
          <p:nvPr>
            <p:ph type="pic" sz="quarter" idx="10"/>
          </p:nvPr>
        </p:nvPicPr>
        <p:blipFill rotWithShape="1">
          <a:blip r:embed="rId2"/>
          <a:srcRect t="13598" b="13598"/>
          <a:stretch/>
        </p:blipFill>
        <p:spPr>
          <a:xfrm>
            <a:off x="0" y="936625"/>
            <a:ext cx="9144000" cy="3051175"/>
          </a:xfrm>
          <a:prstGeom prst="rect">
            <a:avLst/>
          </a:prstGeom>
        </p:spPr>
      </p:pic>
      <p:sp>
        <p:nvSpPr>
          <p:cNvPr id="10" name="Textplatzhalter 5">
            <a:extLst>
              <a:ext uri="{FF2B5EF4-FFF2-40B4-BE49-F238E27FC236}">
                <a16:creationId xmlns:a16="http://schemas.microsoft.com/office/drawing/2014/main" id="{0FB6CED5-CAC1-7A50-D4B3-5B7522A8E76D}"/>
              </a:ext>
            </a:extLst>
          </p:cNvPr>
          <p:cNvSpPr>
            <a:spLocks noGrp="1"/>
          </p:cNvSpPr>
          <p:nvPr>
            <p:ph type="body" sz="quarter" idx="11"/>
          </p:nvPr>
        </p:nvSpPr>
        <p:spPr>
          <a:xfrm>
            <a:off x="252413" y="4438650"/>
            <a:ext cx="6372225" cy="484188"/>
          </a:xfrm>
        </p:spPr>
        <p:txBody>
          <a:bodyPr/>
          <a:lstStyle/>
          <a:p>
            <a:r>
              <a:rPr lang="de-DE" dirty="0"/>
              <a:t>Digitale Medien zur kognitiven Aktivierung im Mathematikunterricht (</a:t>
            </a:r>
            <a:r>
              <a:rPr lang="de-DE" dirty="0" err="1"/>
              <a:t>DigMA</a:t>
            </a:r>
            <a:r>
              <a:rPr lang="de-DE" dirty="0"/>
              <a:t>) </a:t>
            </a:r>
          </a:p>
        </p:txBody>
      </p:sp>
      <p:grpSp>
        <p:nvGrpSpPr>
          <p:cNvPr id="11" name="Gruppieren 10">
            <a:extLst>
              <a:ext uri="{FF2B5EF4-FFF2-40B4-BE49-F238E27FC236}">
                <a16:creationId xmlns:a16="http://schemas.microsoft.com/office/drawing/2014/main" id="{EED603AB-61A2-BF97-AB0A-C15164DF21C8}"/>
              </a:ext>
            </a:extLst>
          </p:cNvPr>
          <p:cNvGrpSpPr/>
          <p:nvPr/>
        </p:nvGrpSpPr>
        <p:grpSpPr>
          <a:xfrm>
            <a:off x="7092280" y="4641683"/>
            <a:ext cx="1921814" cy="1748665"/>
            <a:chOff x="7092280" y="4641683"/>
            <a:chExt cx="1921814" cy="1748665"/>
          </a:xfrm>
        </p:grpSpPr>
        <p:sp>
          <p:nvSpPr>
            <p:cNvPr id="12" name="Textfeld 11">
              <a:extLst>
                <a:ext uri="{FF2B5EF4-FFF2-40B4-BE49-F238E27FC236}">
                  <a16:creationId xmlns:a16="http://schemas.microsoft.com/office/drawing/2014/main" id="{A7A4E0AB-2294-DCD7-FAB1-0F88685792F8}"/>
                </a:ext>
              </a:extLst>
            </p:cNvPr>
            <p:cNvSpPr txBox="1"/>
            <p:nvPr/>
          </p:nvSpPr>
          <p:spPr>
            <a:xfrm>
              <a:off x="7092280" y="4641683"/>
              <a:ext cx="1098849" cy="223138"/>
            </a:xfrm>
            <a:prstGeom prst="rect">
              <a:avLst/>
            </a:prstGeom>
            <a:noFill/>
          </p:spPr>
          <p:txBody>
            <a:bodyPr wrap="square" rtlCol="0">
              <a:spAutoFit/>
            </a:body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de-DE" sz="85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rPr>
                <a:t>In Kooperation mit</a:t>
              </a:r>
            </a:p>
          </p:txBody>
        </p:sp>
        <p:sp>
          <p:nvSpPr>
            <p:cNvPr id="13" name="Textfeld 12">
              <a:extLst>
                <a:ext uri="{FF2B5EF4-FFF2-40B4-BE49-F238E27FC236}">
                  <a16:creationId xmlns:a16="http://schemas.microsoft.com/office/drawing/2014/main" id="{1EAD6A82-99C1-7463-6C7D-2E069106880F}"/>
                </a:ext>
              </a:extLst>
            </p:cNvPr>
            <p:cNvSpPr txBox="1"/>
            <p:nvPr/>
          </p:nvSpPr>
          <p:spPr>
            <a:xfrm>
              <a:off x="7178398" y="5251575"/>
              <a:ext cx="1835696" cy="1138773"/>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800" b="1" i="0" u="none" strike="noStrike" kern="1200" cap="none" spc="0" normalizeH="0" baseline="0" noProof="0" dirty="0">
                  <a:ln>
                    <a:noFill/>
                  </a:ln>
                  <a:solidFill>
                    <a:prstClr val="black"/>
                  </a:solidFill>
                  <a:effectLst/>
                  <a:uLnTx/>
                  <a:uFillTx/>
                  <a:latin typeface="Arial" charset="0"/>
                  <a:ea typeface="ＭＳ Ｐゴシック" charset="-128"/>
                </a:rPr>
                <a:t>Institut für Qualitätsentwicklung an Schulen</a:t>
              </a:r>
              <a:r>
                <a:rPr kumimoji="0" lang="de-DE" sz="800" b="0" i="0" u="none" strike="noStrike" kern="1200" cap="none" spc="0" normalizeH="0" baseline="0" noProof="0" dirty="0">
                  <a:ln>
                    <a:noFill/>
                  </a:ln>
                  <a:solidFill>
                    <a:prstClr val="black"/>
                  </a:solidFill>
                  <a:effectLst/>
                  <a:uLnTx/>
                  <a:uFillTx/>
                  <a:latin typeface="Arial" charset="0"/>
                  <a:ea typeface="ＭＳ Ｐゴシック" charset="-128"/>
                </a:rPr>
                <a:t>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800" b="1" i="0" u="none" strike="noStrike" kern="1200" cap="none" spc="0" normalizeH="0" baseline="0" noProof="0" dirty="0">
                  <a:ln>
                    <a:noFill/>
                  </a:ln>
                  <a:solidFill>
                    <a:prstClr val="black"/>
                  </a:solidFill>
                  <a:effectLst/>
                  <a:uLnTx/>
                  <a:uFillTx/>
                  <a:latin typeface="Arial" charset="0"/>
                  <a:ea typeface="ＭＳ Ｐゴシック" charset="-128"/>
                </a:rPr>
                <a:t>Schleswig-Holstein</a:t>
              </a:r>
              <a:r>
                <a:rPr kumimoji="0" lang="de-DE" sz="800" b="0" i="0" u="none" strike="noStrike" kern="1200" cap="none" spc="0" normalizeH="0" baseline="0" noProof="0" dirty="0">
                  <a:ln>
                    <a:noFill/>
                  </a:ln>
                  <a:solidFill>
                    <a:prstClr val="black"/>
                  </a:solidFill>
                  <a:effectLst/>
                  <a:uLnTx/>
                  <a:uFillTx/>
                  <a:latin typeface="Arial" charset="0"/>
                  <a:ea typeface="ＭＳ Ｐゴシック" charset="-128"/>
                </a:rPr>
                <a:t> (IQSH)</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800" b="0" i="0" u="none" strike="noStrike" kern="1200" cap="none" spc="0" normalizeH="0" baseline="0" noProof="0" dirty="0">
                  <a:ln>
                    <a:noFill/>
                  </a:ln>
                  <a:solidFill>
                    <a:prstClr val="black"/>
                  </a:solidFill>
                  <a:effectLst/>
                  <a:uLnTx/>
                  <a:uFillTx/>
                  <a:latin typeface="Arial" charset="0"/>
                  <a:ea typeface="ＭＳ Ｐゴシック" charset="-128"/>
                </a:rPr>
                <a:t>des Ministeriums für Bildung, Wissenschaft und Kultur</a:t>
              </a:r>
              <a:br>
                <a:rPr kumimoji="0" lang="de-DE" sz="800" b="0" i="0" u="none" strike="noStrike" kern="1200" cap="none" spc="0" normalizeH="0" baseline="0" noProof="0" dirty="0">
                  <a:ln>
                    <a:noFill/>
                  </a:ln>
                  <a:solidFill>
                    <a:prstClr val="black"/>
                  </a:solidFill>
                  <a:effectLst/>
                  <a:uLnTx/>
                  <a:uFillTx/>
                  <a:latin typeface="Arial" charset="0"/>
                  <a:ea typeface="ＭＳ Ｐゴシック" charset="-128"/>
                </a:rPr>
              </a:br>
              <a:r>
                <a:rPr kumimoji="0" lang="de-DE" sz="800" b="0" i="0" u="none" strike="noStrike" kern="1200" cap="none" spc="0" normalizeH="0" baseline="0" noProof="0" dirty="0">
                  <a:ln>
                    <a:noFill/>
                  </a:ln>
                  <a:solidFill>
                    <a:prstClr val="black"/>
                  </a:solidFill>
                  <a:effectLst/>
                  <a:uLnTx/>
                  <a:uFillTx/>
                  <a:latin typeface="Arial" charset="0"/>
                  <a:ea typeface="ＭＳ Ｐゴシック" charset="-128"/>
                </a:rPr>
                <a:t>des Landes Schleswig-Holstein</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pic>
          <p:nvPicPr>
            <p:cNvPr id="14" name="Grafik 13">
              <a:extLst>
                <a:ext uri="{FF2B5EF4-FFF2-40B4-BE49-F238E27FC236}">
                  <a16:creationId xmlns:a16="http://schemas.microsoft.com/office/drawing/2014/main" id="{7D8F716B-CFE4-3AFF-BDDE-CC2B29864AE6}"/>
                </a:ext>
              </a:extLst>
            </p:cNvPr>
            <p:cNvPicPr/>
            <p:nvPr/>
          </p:nvPicPr>
          <p:blipFill>
            <a:blip r:embed="rId3" cstate="email">
              <a:extLst>
                <a:ext uri="{28A0092B-C50C-407E-A947-70E740481C1C}">
                  <a14:useLocalDpi xmlns:a14="http://schemas.microsoft.com/office/drawing/2010/main" val="0"/>
                </a:ext>
              </a:extLst>
            </a:blip>
            <a:stretch>
              <a:fillRect/>
            </a:stretch>
          </p:blipFill>
          <p:spPr>
            <a:xfrm>
              <a:off x="7272809" y="4882407"/>
              <a:ext cx="985709" cy="369168"/>
            </a:xfrm>
            <a:prstGeom prst="rect">
              <a:avLst/>
            </a:prstGeom>
          </p:spPr>
        </p:pic>
      </p:grpSp>
    </p:spTree>
    <p:extLst>
      <p:ext uri="{BB962C8B-B14F-4D97-AF65-F5344CB8AC3E}">
        <p14:creationId xmlns:p14="http://schemas.microsoft.com/office/powerpoint/2010/main" val="3962855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a:extLst>
              <a:ext uri="{FF2B5EF4-FFF2-40B4-BE49-F238E27FC236}">
                <a16:creationId xmlns:a16="http://schemas.microsoft.com/office/drawing/2014/main" id="{CE20AA4B-AFC1-B242-BEBA-0F8164F28193}"/>
              </a:ext>
            </a:extLst>
          </p:cNvPr>
          <p:cNvSpPr txBox="1"/>
          <p:nvPr/>
        </p:nvSpPr>
        <p:spPr>
          <a:xfrm>
            <a:off x="628650" y="321879"/>
            <a:ext cx="3002696" cy="369332"/>
          </a:xfrm>
          <a:prstGeom prst="rect">
            <a:avLst/>
          </a:prstGeom>
          <a:noFill/>
        </p:spPr>
        <p:txBody>
          <a:bodyPr wrap="square" rtlCol="0">
            <a:spAutoFit/>
          </a:bodyPr>
          <a:lstStyle/>
          <a:p>
            <a:r>
              <a:rPr lang="de-DE" dirty="0">
                <a:solidFill>
                  <a:schemeClr val="bg1"/>
                </a:solidFill>
                <a:latin typeface="Palatino" pitchFamily="2" charset="77"/>
                <a:ea typeface="Palatino" pitchFamily="2" charset="77"/>
              </a:rPr>
              <a:t>1. Ausgewählte Theorie</a:t>
            </a:r>
          </a:p>
        </p:txBody>
      </p:sp>
      <p:sp>
        <p:nvSpPr>
          <p:cNvPr id="8" name="Titel 1">
            <a:extLst>
              <a:ext uri="{FF2B5EF4-FFF2-40B4-BE49-F238E27FC236}">
                <a16:creationId xmlns:a16="http://schemas.microsoft.com/office/drawing/2014/main" id="{41753B7A-4320-D849-86C5-A86C53B34A83}"/>
              </a:ext>
            </a:extLst>
          </p:cNvPr>
          <p:cNvSpPr txBox="1">
            <a:spLocks/>
          </p:cNvSpPr>
          <p:nvPr/>
        </p:nvSpPr>
        <p:spPr>
          <a:xfrm>
            <a:off x="323528" y="417587"/>
            <a:ext cx="8424936" cy="490861"/>
          </a:xfrm>
          <a:prstGeom prst="rect">
            <a:avLst/>
          </a:prstGeom>
        </p:spPr>
        <p:txBody>
          <a:bodyPr vert="horz" lIns="91440" tIns="45720" rIns="91440" bIns="45720" rtlCol="0" anchor="ctr">
            <a:normAutofit fontScale="97500" lnSpcReduction="10000"/>
          </a:bodyPr>
          <a:lstStyle>
            <a:lvl1pPr algn="l" rtl="0" eaLnBrk="1" fontAlgn="base" hangingPunct="1">
              <a:spcBef>
                <a:spcPct val="0"/>
              </a:spcBef>
              <a:spcAft>
                <a:spcPct val="0"/>
              </a:spcAft>
              <a:defRPr sz="28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endParaRPr lang="de-DE" kern="0" dirty="0"/>
          </a:p>
        </p:txBody>
      </p:sp>
      <p:sp>
        <p:nvSpPr>
          <p:cNvPr id="2" name="Textfeld 1">
            <a:extLst>
              <a:ext uri="{FF2B5EF4-FFF2-40B4-BE49-F238E27FC236}">
                <a16:creationId xmlns:a16="http://schemas.microsoft.com/office/drawing/2014/main" id="{69F316AB-A8B3-F746-8E4B-153C5A8467EA}"/>
              </a:ext>
            </a:extLst>
          </p:cNvPr>
          <p:cNvSpPr txBox="1"/>
          <p:nvPr/>
        </p:nvSpPr>
        <p:spPr>
          <a:xfrm>
            <a:off x="6551553" y="5253927"/>
            <a:ext cx="2151529" cy="430887"/>
          </a:xfrm>
          <a:prstGeom prst="rect">
            <a:avLst/>
          </a:prstGeom>
        </p:spPr>
        <p:txBody>
          <a:bodyPr lIns="0" tIns="0" rIns="0" bIns="0"/>
          <a:lstStyle>
            <a:lvl1pPr marL="0" indent="0" algn="r" eaLnBrk="1" hangingPunct="1">
              <a:lnSpc>
                <a:spcPct val="100000"/>
              </a:lnSpc>
              <a:spcBef>
                <a:spcPts val="0"/>
              </a:spcBef>
              <a:spcAft>
                <a:spcPts val="0"/>
              </a:spcAft>
              <a:buClr>
                <a:srgbClr val="327A86"/>
              </a:buClr>
              <a:buFont typeface="Wingdings" charset="2"/>
              <a:buNone/>
              <a:defRPr sz="1100">
                <a:solidFill>
                  <a:schemeClr val="bg1">
                    <a:lumMod val="50000"/>
                  </a:schemeClr>
                </a:solidFill>
                <a:latin typeface="Calibri" panose="020F0502020204030204" pitchFamily="34" charset="0"/>
                <a:ea typeface="+mn-ea"/>
                <a:cs typeface="Calibri" panose="020F0502020204030204" pitchFamily="34" charset="0"/>
              </a:defRPr>
            </a:lvl1pPr>
            <a:lvl2pPr marL="742950" indent="-285750" eaLnBrk="1" hangingPunct="1">
              <a:lnSpc>
                <a:spcPct val="100000"/>
              </a:lnSpc>
              <a:spcBef>
                <a:spcPct val="20000"/>
              </a:spcBef>
              <a:spcAft>
                <a:spcPts val="600"/>
              </a:spcAft>
              <a:buClr>
                <a:srgbClr val="737373"/>
              </a:buClr>
              <a:buFont typeface="Wingdings" charset="2"/>
              <a:buChar char="§"/>
              <a:defRPr sz="1800">
                <a:latin typeface="Calibri"/>
                <a:ea typeface="+mn-ea"/>
                <a:cs typeface="Calibri"/>
              </a:defRPr>
            </a:lvl2pPr>
            <a:lvl3pPr marL="1143000" indent="-228600" eaLnBrk="1" hangingPunct="1">
              <a:lnSpc>
                <a:spcPct val="100000"/>
              </a:lnSpc>
              <a:spcBef>
                <a:spcPct val="20000"/>
              </a:spcBef>
              <a:spcAft>
                <a:spcPts val="600"/>
              </a:spcAft>
              <a:buClr>
                <a:srgbClr val="CBB98A"/>
              </a:buClr>
              <a:buFont typeface="Wingdings" charset="2"/>
              <a:buChar char="§"/>
              <a:defRPr>
                <a:latin typeface="Calibri"/>
                <a:ea typeface="+mn-ea"/>
                <a:cs typeface="Calibri"/>
              </a:defRPr>
            </a:lvl3pPr>
            <a:lvl4pPr marL="1600200" indent="-228600" eaLnBrk="1" hangingPunct="1">
              <a:lnSpc>
                <a:spcPct val="100000"/>
              </a:lnSpc>
              <a:spcBef>
                <a:spcPct val="20000"/>
              </a:spcBef>
              <a:spcAft>
                <a:spcPts val="600"/>
              </a:spcAft>
              <a:buClr>
                <a:srgbClr val="CBB98A"/>
              </a:buClr>
              <a:buFont typeface="Wingdings" charset="2"/>
              <a:buChar char="§"/>
              <a:defRPr sz="1800">
                <a:latin typeface="Calibri"/>
                <a:ea typeface="+mn-ea"/>
                <a:cs typeface="Calibri"/>
              </a:defRPr>
            </a:lvl4pPr>
            <a:lvl5pPr marL="2057400" indent="-228600" eaLnBrk="1" hangingPunct="1">
              <a:lnSpc>
                <a:spcPct val="100000"/>
              </a:lnSpc>
              <a:spcBef>
                <a:spcPct val="20000"/>
              </a:spcBef>
              <a:spcAft>
                <a:spcPts val="600"/>
              </a:spcAft>
              <a:buClr>
                <a:srgbClr val="CBB98A"/>
              </a:buClr>
              <a:buFont typeface="Wingdings" charset="2"/>
              <a:buChar char="§"/>
              <a:defRPr sz="1800">
                <a:latin typeface="Calibri"/>
                <a:ea typeface="+mn-ea"/>
                <a:cs typeface="Calibri"/>
              </a:defRPr>
            </a:lvl5pPr>
            <a:lvl6pPr marL="2514600" indent="-228600" fontAlgn="base">
              <a:spcBef>
                <a:spcPct val="20000"/>
              </a:spcBef>
              <a:spcAft>
                <a:spcPct val="0"/>
              </a:spcAft>
              <a:buBlip>
                <a:blip r:embed="rId3"/>
              </a:buBlip>
              <a:defRPr sz="1200">
                <a:latin typeface="+mn-lt"/>
                <a:ea typeface="+mn-ea"/>
              </a:defRPr>
            </a:lvl6pPr>
            <a:lvl7pPr marL="2971800" indent="-228600" fontAlgn="base">
              <a:spcBef>
                <a:spcPct val="20000"/>
              </a:spcBef>
              <a:spcAft>
                <a:spcPct val="0"/>
              </a:spcAft>
              <a:buBlip>
                <a:blip r:embed="rId4"/>
              </a:buBlip>
              <a:defRPr sz="1200">
                <a:latin typeface="+mn-lt"/>
                <a:ea typeface="+mn-ea"/>
              </a:defRPr>
            </a:lvl7pPr>
            <a:lvl8pPr marL="3429000" indent="-228600" fontAlgn="base">
              <a:spcBef>
                <a:spcPct val="20000"/>
              </a:spcBef>
              <a:spcAft>
                <a:spcPct val="0"/>
              </a:spcAft>
              <a:buBlip>
                <a:blip r:embed="rId4"/>
              </a:buBlip>
              <a:defRPr sz="1200">
                <a:latin typeface="+mn-lt"/>
                <a:ea typeface="+mn-ea"/>
              </a:defRPr>
            </a:lvl8pPr>
            <a:lvl9pPr marL="3886200" indent="-228600" fontAlgn="base">
              <a:spcBef>
                <a:spcPct val="20000"/>
              </a:spcBef>
              <a:spcAft>
                <a:spcPct val="0"/>
              </a:spcAft>
              <a:buBlip>
                <a:blip r:embed="rId4"/>
              </a:buBlip>
              <a:defRPr sz="1200">
                <a:latin typeface="+mn-lt"/>
                <a:ea typeface="+mn-ea"/>
              </a:defRPr>
            </a:lvl9pPr>
          </a:lstStyle>
          <a:p>
            <a:r>
              <a:rPr lang="de-DE" dirty="0"/>
              <a:t>(</a:t>
            </a:r>
            <a:r>
              <a:rPr lang="de-DE" dirty="0" err="1"/>
              <a:t>Fagen</a:t>
            </a:r>
            <a:r>
              <a:rPr lang="de-DE" dirty="0"/>
              <a:t> et al. 2002; </a:t>
            </a:r>
            <a:r>
              <a:rPr lang="de-DE" dirty="0" err="1"/>
              <a:t>Lasry</a:t>
            </a:r>
            <a:r>
              <a:rPr lang="de-DE" dirty="0"/>
              <a:t> et al. 2008; Lay und </a:t>
            </a:r>
            <a:r>
              <a:rPr lang="de-DE" dirty="0" err="1"/>
              <a:t>LeSage</a:t>
            </a:r>
            <a:r>
              <a:rPr lang="de-DE" dirty="0"/>
              <a:t> 2009)</a:t>
            </a:r>
          </a:p>
        </p:txBody>
      </p:sp>
      <p:sp>
        <p:nvSpPr>
          <p:cNvPr id="3" name="Textfeld 2">
            <a:extLst>
              <a:ext uri="{FF2B5EF4-FFF2-40B4-BE49-F238E27FC236}">
                <a16:creationId xmlns:a16="http://schemas.microsoft.com/office/drawing/2014/main" id="{A0FA2522-0382-CC46-B47E-4987E7468EBF}"/>
              </a:ext>
            </a:extLst>
          </p:cNvPr>
          <p:cNvSpPr txBox="1"/>
          <p:nvPr/>
        </p:nvSpPr>
        <p:spPr>
          <a:xfrm>
            <a:off x="736781" y="5778693"/>
            <a:ext cx="7966301" cy="1015663"/>
          </a:xfrm>
          <a:prstGeom prst="rect">
            <a:avLst/>
          </a:prstGeom>
          <a:noFill/>
        </p:spPr>
        <p:txBody>
          <a:bodyPr wrap="square" rtlCol="0">
            <a:spAutoFit/>
          </a:bodyPr>
          <a:lstStyle/>
          <a:p>
            <a:pPr algn="ctr"/>
            <a:r>
              <a:rPr lang="de-DE" sz="2000" b="1" i="1" dirty="0">
                <a:latin typeface="Calibri" panose="020F0502020204030204" pitchFamily="34" charset="0"/>
                <a:cs typeface="Calibri" panose="020F0502020204030204" pitchFamily="34" charset="0"/>
              </a:rPr>
              <a:t>„PI-</a:t>
            </a:r>
            <a:r>
              <a:rPr lang="de-DE" sz="2000" b="1" i="1" dirty="0" err="1">
                <a:latin typeface="Calibri" panose="020F0502020204030204" pitchFamily="34" charset="0"/>
                <a:cs typeface="Calibri" panose="020F0502020204030204" pitchFamily="34" charset="0"/>
              </a:rPr>
              <a:t>taught</a:t>
            </a:r>
            <a:r>
              <a:rPr lang="de-DE" sz="2000" b="1" i="1" dirty="0">
                <a:latin typeface="Calibri" panose="020F0502020204030204" pitchFamily="34" charset="0"/>
                <a:cs typeface="Calibri" panose="020F0502020204030204" pitchFamily="34" charset="0"/>
              </a:rPr>
              <a:t> </a:t>
            </a:r>
            <a:r>
              <a:rPr lang="de-DE" sz="2000" b="1" i="1" dirty="0" err="1">
                <a:latin typeface="Calibri" panose="020F0502020204030204" pitchFamily="34" charset="0"/>
                <a:cs typeface="Calibri" panose="020F0502020204030204" pitchFamily="34" charset="0"/>
              </a:rPr>
              <a:t>students</a:t>
            </a:r>
            <a:r>
              <a:rPr lang="de-DE" sz="2000" b="1" i="1" dirty="0">
                <a:latin typeface="Calibri" panose="020F0502020204030204" pitchFamily="34" charset="0"/>
                <a:cs typeface="Calibri" panose="020F0502020204030204" pitchFamily="34" charset="0"/>
              </a:rPr>
              <a:t> </a:t>
            </a:r>
            <a:r>
              <a:rPr lang="de-DE" sz="2000" b="1" i="1" dirty="0" err="1">
                <a:latin typeface="Calibri" panose="020F0502020204030204" pitchFamily="34" charset="0"/>
                <a:cs typeface="Calibri" panose="020F0502020204030204" pitchFamily="34" charset="0"/>
              </a:rPr>
              <a:t>demonstrate</a:t>
            </a:r>
            <a:r>
              <a:rPr lang="de-DE" sz="2000" b="1" i="1" dirty="0">
                <a:latin typeface="Calibri" panose="020F0502020204030204" pitchFamily="34" charset="0"/>
                <a:cs typeface="Calibri" panose="020F0502020204030204" pitchFamily="34" charset="0"/>
              </a:rPr>
              <a:t> </a:t>
            </a:r>
            <a:r>
              <a:rPr lang="de-DE" sz="2000" b="1" i="1" dirty="0" err="1">
                <a:latin typeface="Calibri" panose="020F0502020204030204" pitchFamily="34" charset="0"/>
                <a:cs typeface="Calibri" panose="020F0502020204030204" pitchFamily="34" charset="0"/>
              </a:rPr>
              <a:t>better</a:t>
            </a:r>
            <a:r>
              <a:rPr lang="de-DE" sz="2000" b="1" i="1" dirty="0">
                <a:latin typeface="Calibri" panose="020F0502020204030204" pitchFamily="34" charset="0"/>
                <a:cs typeface="Calibri" panose="020F0502020204030204" pitchFamily="34" charset="0"/>
              </a:rPr>
              <a:t> </a:t>
            </a:r>
            <a:r>
              <a:rPr lang="de-DE" sz="2000" b="1" i="1" dirty="0" err="1">
                <a:latin typeface="Calibri" panose="020F0502020204030204" pitchFamily="34" charset="0"/>
                <a:cs typeface="Calibri" panose="020F0502020204030204" pitchFamily="34" charset="0"/>
              </a:rPr>
              <a:t>conceptual</a:t>
            </a:r>
            <a:r>
              <a:rPr lang="de-DE" sz="2000" b="1" i="1" dirty="0">
                <a:latin typeface="Calibri" panose="020F0502020204030204" pitchFamily="34" charset="0"/>
                <a:cs typeface="Calibri" panose="020F0502020204030204" pitchFamily="34" charset="0"/>
              </a:rPr>
              <a:t> </a:t>
            </a:r>
            <a:r>
              <a:rPr lang="de-DE" sz="2000" b="1" i="1" dirty="0" err="1">
                <a:latin typeface="Calibri" panose="020F0502020204030204" pitchFamily="34" charset="0"/>
                <a:cs typeface="Calibri" panose="020F0502020204030204" pitchFamily="34" charset="0"/>
              </a:rPr>
              <a:t>learning</a:t>
            </a:r>
            <a:r>
              <a:rPr lang="de-DE" sz="2000" b="1" i="1" dirty="0">
                <a:latin typeface="Calibri" panose="020F0502020204030204" pitchFamily="34" charset="0"/>
                <a:cs typeface="Calibri" panose="020F0502020204030204" pitchFamily="34" charset="0"/>
              </a:rPr>
              <a:t> and </a:t>
            </a:r>
            <a:r>
              <a:rPr lang="de-DE" sz="2000" b="1" i="1" dirty="0" err="1">
                <a:latin typeface="Calibri" panose="020F0502020204030204" pitchFamily="34" charset="0"/>
                <a:cs typeface="Calibri" panose="020F0502020204030204" pitchFamily="34" charset="0"/>
              </a:rPr>
              <a:t>similar</a:t>
            </a:r>
            <a:r>
              <a:rPr lang="de-DE" sz="2000" b="1" i="1" dirty="0">
                <a:latin typeface="Calibri" panose="020F0502020204030204" pitchFamily="34" charset="0"/>
                <a:cs typeface="Calibri" panose="020F0502020204030204" pitchFamily="34" charset="0"/>
              </a:rPr>
              <a:t> problem-</a:t>
            </a:r>
            <a:r>
              <a:rPr lang="de-DE" sz="2000" b="1" i="1" dirty="0" err="1">
                <a:latin typeface="Calibri" panose="020F0502020204030204" pitchFamily="34" charset="0"/>
                <a:cs typeface="Calibri" panose="020F0502020204030204" pitchFamily="34" charset="0"/>
              </a:rPr>
              <a:t>solving</a:t>
            </a:r>
            <a:r>
              <a:rPr lang="de-DE" sz="2000" b="1" i="1" dirty="0">
                <a:latin typeface="Calibri" panose="020F0502020204030204" pitchFamily="34" charset="0"/>
                <a:cs typeface="Calibri" panose="020F0502020204030204" pitchFamily="34" charset="0"/>
              </a:rPr>
              <a:t> </a:t>
            </a:r>
            <a:r>
              <a:rPr lang="de-DE" sz="2000" b="1" i="1" dirty="0" err="1">
                <a:latin typeface="Calibri" panose="020F0502020204030204" pitchFamily="34" charset="0"/>
                <a:cs typeface="Calibri" panose="020F0502020204030204" pitchFamily="34" charset="0"/>
              </a:rPr>
              <a:t>abilities</a:t>
            </a:r>
            <a:r>
              <a:rPr lang="de-DE" sz="2000" b="1" i="1" dirty="0">
                <a:latin typeface="Calibri" panose="020F0502020204030204" pitchFamily="34" charset="0"/>
                <a:cs typeface="Calibri" panose="020F0502020204030204" pitchFamily="34" charset="0"/>
              </a:rPr>
              <a:t> </a:t>
            </a:r>
            <a:r>
              <a:rPr lang="de-DE" sz="2000" b="1" i="1" dirty="0" err="1">
                <a:latin typeface="Calibri" panose="020F0502020204030204" pitchFamily="34" charset="0"/>
                <a:cs typeface="Calibri" panose="020F0502020204030204" pitchFamily="34" charset="0"/>
              </a:rPr>
              <a:t>than</a:t>
            </a:r>
            <a:r>
              <a:rPr lang="de-DE" sz="2000" b="1" i="1" dirty="0">
                <a:latin typeface="Calibri" panose="020F0502020204030204" pitchFamily="34" charset="0"/>
                <a:cs typeface="Calibri" panose="020F0502020204030204" pitchFamily="34" charset="0"/>
              </a:rPr>
              <a:t> </a:t>
            </a:r>
            <a:r>
              <a:rPr lang="de-DE" sz="2000" b="1" i="1" dirty="0" err="1">
                <a:latin typeface="Calibri" panose="020F0502020204030204" pitchFamily="34" charset="0"/>
                <a:cs typeface="Calibri" panose="020F0502020204030204" pitchFamily="34" charset="0"/>
              </a:rPr>
              <a:t>traditionally</a:t>
            </a:r>
            <a:r>
              <a:rPr lang="de-DE" sz="2000" b="1" i="1" dirty="0">
                <a:latin typeface="Calibri" panose="020F0502020204030204" pitchFamily="34" charset="0"/>
                <a:cs typeface="Calibri" panose="020F0502020204030204" pitchFamily="34" charset="0"/>
              </a:rPr>
              <a:t> </a:t>
            </a:r>
            <a:r>
              <a:rPr lang="de-DE" sz="2000" b="1" i="1" dirty="0" err="1">
                <a:latin typeface="Calibri" panose="020F0502020204030204" pitchFamily="34" charset="0"/>
                <a:cs typeface="Calibri" panose="020F0502020204030204" pitchFamily="34" charset="0"/>
              </a:rPr>
              <a:t>taught</a:t>
            </a:r>
            <a:r>
              <a:rPr lang="de-DE" sz="2000" b="1" i="1" dirty="0">
                <a:latin typeface="Calibri" panose="020F0502020204030204" pitchFamily="34" charset="0"/>
                <a:cs typeface="Calibri" panose="020F0502020204030204" pitchFamily="34" charset="0"/>
              </a:rPr>
              <a:t> </a:t>
            </a:r>
            <a:r>
              <a:rPr lang="de-DE" sz="2000" b="1" i="1" dirty="0" err="1">
                <a:latin typeface="Calibri" panose="020F0502020204030204" pitchFamily="34" charset="0"/>
                <a:cs typeface="Calibri" panose="020F0502020204030204" pitchFamily="34" charset="0"/>
              </a:rPr>
              <a:t>students</a:t>
            </a:r>
            <a:r>
              <a:rPr lang="de-DE" sz="2000" b="1" i="1" dirty="0">
                <a:latin typeface="Calibri" panose="020F0502020204030204" pitchFamily="34" charset="0"/>
                <a:cs typeface="Calibri" panose="020F0502020204030204" pitchFamily="34" charset="0"/>
              </a:rPr>
              <a:t>.“ </a:t>
            </a:r>
          </a:p>
          <a:p>
            <a:endParaRPr lang="de-DE" sz="2000" dirty="0">
              <a:latin typeface="Calibri" panose="020F0502020204030204" pitchFamily="34" charset="0"/>
            </a:endParaRPr>
          </a:p>
        </p:txBody>
      </p:sp>
      <p:grpSp>
        <p:nvGrpSpPr>
          <p:cNvPr id="17" name="Gruppieren 16">
            <a:extLst>
              <a:ext uri="{FF2B5EF4-FFF2-40B4-BE49-F238E27FC236}">
                <a16:creationId xmlns:a16="http://schemas.microsoft.com/office/drawing/2014/main" id="{82D1E559-0921-9564-250D-E31B1304577A}"/>
              </a:ext>
            </a:extLst>
          </p:cNvPr>
          <p:cNvGrpSpPr/>
          <p:nvPr/>
        </p:nvGrpSpPr>
        <p:grpSpPr>
          <a:xfrm>
            <a:off x="628650" y="827705"/>
            <a:ext cx="7886700" cy="4689527"/>
            <a:chOff x="628650" y="827705"/>
            <a:chExt cx="7886700" cy="4689527"/>
          </a:xfrm>
        </p:grpSpPr>
        <p:sp>
          <p:nvSpPr>
            <p:cNvPr id="9" name="Titel 1">
              <a:extLst>
                <a:ext uri="{FF2B5EF4-FFF2-40B4-BE49-F238E27FC236}">
                  <a16:creationId xmlns:a16="http://schemas.microsoft.com/office/drawing/2014/main" id="{6668EC3A-8541-1347-B7E3-B8C62343DE49}"/>
                </a:ext>
              </a:extLst>
            </p:cNvPr>
            <p:cNvSpPr txBox="1">
              <a:spLocks/>
            </p:cNvSpPr>
            <p:nvPr/>
          </p:nvSpPr>
          <p:spPr>
            <a:xfrm>
              <a:off x="628650" y="827705"/>
              <a:ext cx="7886700" cy="777874"/>
            </a:xfrm>
            <a:prstGeom prst="rect">
              <a:avLst/>
            </a:prstGeom>
          </p:spPr>
          <p:txBody>
            <a:bodyPr vert="horz" lIns="91440" tIns="45720" rIns="91440" bIns="45720" rtlCol="0" anchor="ctr">
              <a:normAutofit fontScale="97500"/>
            </a:bodyPr>
            <a:lstStyle>
              <a:lvl1pPr eaLnBrk="1" hangingPunct="1">
                <a:defRPr sz="2800" b="1">
                  <a:solidFill>
                    <a:srgbClr val="327A86"/>
                  </a:solidFill>
                  <a:latin typeface="Calibri"/>
                  <a:ea typeface="+mj-ea"/>
                  <a:cs typeface="Calibri"/>
                </a:defRPr>
              </a:lvl1pPr>
              <a:lvl2pPr eaLnBrk="1" hangingPunct="1">
                <a:defRPr sz="3200">
                  <a:solidFill>
                    <a:schemeClr val="tx2"/>
                  </a:solidFill>
                </a:defRPr>
              </a:lvl2pPr>
              <a:lvl3pPr eaLnBrk="1" hangingPunct="1">
                <a:defRPr sz="3200">
                  <a:solidFill>
                    <a:schemeClr val="tx2"/>
                  </a:solidFill>
                </a:defRPr>
              </a:lvl3pPr>
              <a:lvl4pPr eaLnBrk="1" hangingPunct="1">
                <a:defRPr sz="3200">
                  <a:solidFill>
                    <a:schemeClr val="tx2"/>
                  </a:solidFill>
                </a:defRPr>
              </a:lvl4pPr>
              <a:lvl5pPr eaLnBrk="1" hangingPunct="1">
                <a:defRPr sz="3200">
                  <a:solidFill>
                    <a:schemeClr val="tx2"/>
                  </a:solidFill>
                </a:defRPr>
              </a:lvl5pPr>
              <a:lvl6pPr marL="457200" fontAlgn="base">
                <a:spcBef>
                  <a:spcPct val="0"/>
                </a:spcBef>
                <a:spcAft>
                  <a:spcPct val="0"/>
                </a:spcAft>
                <a:defRPr sz="3200">
                  <a:solidFill>
                    <a:schemeClr val="tx2"/>
                  </a:solidFill>
                </a:defRPr>
              </a:lvl6pPr>
              <a:lvl7pPr marL="914400" fontAlgn="base">
                <a:spcBef>
                  <a:spcPct val="0"/>
                </a:spcBef>
                <a:spcAft>
                  <a:spcPct val="0"/>
                </a:spcAft>
                <a:defRPr sz="3200">
                  <a:solidFill>
                    <a:schemeClr val="tx2"/>
                  </a:solidFill>
                </a:defRPr>
              </a:lvl7pPr>
              <a:lvl8pPr marL="1371600" fontAlgn="base">
                <a:spcBef>
                  <a:spcPct val="0"/>
                </a:spcBef>
                <a:spcAft>
                  <a:spcPct val="0"/>
                </a:spcAft>
                <a:defRPr sz="3200">
                  <a:solidFill>
                    <a:schemeClr val="tx2"/>
                  </a:solidFill>
                </a:defRPr>
              </a:lvl8pPr>
              <a:lvl9pPr marL="1828800" fontAlgn="base">
                <a:spcBef>
                  <a:spcPct val="0"/>
                </a:spcBef>
                <a:spcAft>
                  <a:spcPct val="0"/>
                </a:spcAft>
                <a:defRPr sz="3200">
                  <a:solidFill>
                    <a:schemeClr val="tx2"/>
                  </a:solidFill>
                </a:defRPr>
              </a:lvl9pPr>
            </a:lstStyle>
            <a:p>
              <a:endParaRPr lang="de-DE" dirty="0"/>
            </a:p>
          </p:txBody>
        </p:sp>
        <p:sp>
          <p:nvSpPr>
            <p:cNvPr id="4" name="Rechteck 3">
              <a:extLst>
                <a:ext uri="{FF2B5EF4-FFF2-40B4-BE49-F238E27FC236}">
                  <a16:creationId xmlns:a16="http://schemas.microsoft.com/office/drawing/2014/main" id="{77AFB6DE-20D7-E04E-94F2-F6750864C8C7}"/>
                </a:ext>
              </a:extLst>
            </p:cNvPr>
            <p:cNvSpPr/>
            <p:nvPr/>
          </p:nvSpPr>
          <p:spPr bwMode="auto">
            <a:xfrm>
              <a:off x="4355976" y="1073954"/>
              <a:ext cx="864096" cy="423980"/>
            </a:xfrm>
            <a:prstGeom prst="rect">
              <a:avLst/>
            </a:prstGeom>
            <a:solidFill>
              <a:schemeClr val="bg1"/>
            </a:solid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2000" b="1" i="0" u="none" strike="noStrike" cap="none" normalizeH="0" baseline="0" dirty="0">
                  <a:ln>
                    <a:noFill/>
                  </a:ln>
                  <a:solidFill>
                    <a:schemeClr val="tx1"/>
                  </a:solidFill>
                  <a:effectLst/>
                  <a:latin typeface="Calibri" panose="020F0502020204030204" pitchFamily="34" charset="0"/>
                </a:rPr>
                <a:t>Frage</a:t>
              </a:r>
            </a:p>
          </p:txBody>
        </p:sp>
        <p:sp>
          <p:nvSpPr>
            <p:cNvPr id="10" name="Rechteck 9">
              <a:extLst>
                <a:ext uri="{FF2B5EF4-FFF2-40B4-BE49-F238E27FC236}">
                  <a16:creationId xmlns:a16="http://schemas.microsoft.com/office/drawing/2014/main" id="{F52E3418-FABB-FF4B-AB36-896EA15D864D}"/>
                </a:ext>
              </a:extLst>
            </p:cNvPr>
            <p:cNvSpPr/>
            <p:nvPr/>
          </p:nvSpPr>
          <p:spPr bwMode="auto">
            <a:xfrm>
              <a:off x="971600" y="2186035"/>
              <a:ext cx="1368152" cy="431774"/>
            </a:xfrm>
            <a:prstGeom prst="rect">
              <a:avLst/>
            </a:prstGeom>
            <a:solidFill>
              <a:schemeClr val="bg1"/>
            </a:solid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2000" b="1" i="0" u="none" strike="noStrike" cap="none" normalizeH="0" baseline="0" dirty="0">
                  <a:ln>
                    <a:noFill/>
                  </a:ln>
                  <a:solidFill>
                    <a:schemeClr val="tx1"/>
                  </a:solidFill>
                  <a:effectLst/>
                  <a:latin typeface="Calibri" panose="020F0502020204030204" pitchFamily="34" charset="0"/>
                </a:rPr>
                <a:t>Vertiefung</a:t>
              </a:r>
            </a:p>
          </p:txBody>
        </p:sp>
        <p:sp>
          <p:nvSpPr>
            <p:cNvPr id="11" name="Rechteck 10">
              <a:extLst>
                <a:ext uri="{FF2B5EF4-FFF2-40B4-BE49-F238E27FC236}">
                  <a16:creationId xmlns:a16="http://schemas.microsoft.com/office/drawing/2014/main" id="{000AEE06-EE98-BE44-9E4D-B12BE691980E}"/>
                </a:ext>
              </a:extLst>
            </p:cNvPr>
            <p:cNvSpPr/>
            <p:nvPr/>
          </p:nvSpPr>
          <p:spPr bwMode="auto">
            <a:xfrm>
              <a:off x="7092280" y="2186035"/>
              <a:ext cx="1368152" cy="431774"/>
            </a:xfrm>
            <a:prstGeom prst="rect">
              <a:avLst/>
            </a:prstGeom>
            <a:solidFill>
              <a:schemeClr val="bg1"/>
            </a:solid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2000" b="1" i="0" u="none" strike="noStrike" cap="none" normalizeH="0" baseline="0" dirty="0">
                  <a:ln>
                    <a:noFill/>
                  </a:ln>
                  <a:solidFill>
                    <a:schemeClr val="tx1"/>
                  </a:solidFill>
                  <a:effectLst/>
                  <a:latin typeface="Calibri" panose="020F0502020204030204" pitchFamily="34" charset="0"/>
                </a:rPr>
                <a:t>Auflösung</a:t>
              </a:r>
            </a:p>
          </p:txBody>
        </p:sp>
        <p:sp>
          <p:nvSpPr>
            <p:cNvPr id="13" name="Rechteck 12">
              <a:extLst>
                <a:ext uri="{FF2B5EF4-FFF2-40B4-BE49-F238E27FC236}">
                  <a16:creationId xmlns:a16="http://schemas.microsoft.com/office/drawing/2014/main" id="{14D86932-BE0A-FA4A-BD03-E4548E8E8C01}"/>
                </a:ext>
              </a:extLst>
            </p:cNvPr>
            <p:cNvSpPr/>
            <p:nvPr/>
          </p:nvSpPr>
          <p:spPr bwMode="auto">
            <a:xfrm>
              <a:off x="3851920" y="2186035"/>
              <a:ext cx="1872208" cy="431774"/>
            </a:xfrm>
            <a:prstGeom prst="rect">
              <a:avLst/>
            </a:prstGeom>
            <a:solidFill>
              <a:schemeClr val="bg1"/>
            </a:solid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de-DE" sz="2000" b="1" dirty="0">
                  <a:latin typeface="Calibri" panose="020F0502020204030204" pitchFamily="34" charset="0"/>
                </a:rPr>
                <a:t>1</a:t>
              </a:r>
              <a:r>
                <a:rPr kumimoji="0" lang="de-DE" sz="2000" b="1" i="0" u="none" strike="noStrike" cap="none" normalizeH="0" baseline="0" dirty="0">
                  <a:ln>
                    <a:noFill/>
                  </a:ln>
                  <a:solidFill>
                    <a:schemeClr val="tx1"/>
                  </a:solidFill>
                  <a:effectLst/>
                  <a:latin typeface="Calibri" panose="020F0502020204030204" pitchFamily="34" charset="0"/>
                </a:rPr>
                <a:t>.Abstimmung</a:t>
              </a:r>
            </a:p>
          </p:txBody>
        </p:sp>
        <p:sp>
          <p:nvSpPr>
            <p:cNvPr id="14" name="Rechteck 13">
              <a:extLst>
                <a:ext uri="{FF2B5EF4-FFF2-40B4-BE49-F238E27FC236}">
                  <a16:creationId xmlns:a16="http://schemas.microsoft.com/office/drawing/2014/main" id="{C44EEDF5-D9EF-DE4E-BFF1-0BBF6857AB38}"/>
                </a:ext>
              </a:extLst>
            </p:cNvPr>
            <p:cNvSpPr/>
            <p:nvPr/>
          </p:nvSpPr>
          <p:spPr bwMode="auto">
            <a:xfrm>
              <a:off x="3851920" y="3357322"/>
              <a:ext cx="1872208" cy="431774"/>
            </a:xfrm>
            <a:prstGeom prst="rect">
              <a:avLst/>
            </a:prstGeom>
            <a:solidFill>
              <a:schemeClr val="bg1"/>
            </a:solid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de-DE" sz="2000" b="1" dirty="0">
                  <a:latin typeface="Calibri" panose="020F0502020204030204" pitchFamily="34" charset="0"/>
                </a:rPr>
                <a:t>Peer Diskussion</a:t>
              </a:r>
              <a:endParaRPr kumimoji="0" lang="de-DE" sz="2000" b="1" i="0" u="none" strike="noStrike" cap="none" normalizeH="0" baseline="0" dirty="0">
                <a:ln>
                  <a:noFill/>
                </a:ln>
                <a:solidFill>
                  <a:schemeClr val="tx1"/>
                </a:solidFill>
                <a:effectLst/>
                <a:latin typeface="Calibri" panose="020F0502020204030204" pitchFamily="34" charset="0"/>
              </a:endParaRPr>
            </a:p>
          </p:txBody>
        </p:sp>
        <p:sp>
          <p:nvSpPr>
            <p:cNvPr id="15" name="Rechteck 14">
              <a:extLst>
                <a:ext uri="{FF2B5EF4-FFF2-40B4-BE49-F238E27FC236}">
                  <a16:creationId xmlns:a16="http://schemas.microsoft.com/office/drawing/2014/main" id="{8153B289-4BD4-FB4A-A576-2B314C0229F8}"/>
                </a:ext>
              </a:extLst>
            </p:cNvPr>
            <p:cNvSpPr/>
            <p:nvPr/>
          </p:nvSpPr>
          <p:spPr bwMode="auto">
            <a:xfrm>
              <a:off x="3854243" y="4218512"/>
              <a:ext cx="1872208" cy="431774"/>
            </a:xfrm>
            <a:prstGeom prst="rect">
              <a:avLst/>
            </a:prstGeom>
            <a:solidFill>
              <a:schemeClr val="bg1"/>
            </a:solid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de-DE" sz="2000" b="1" dirty="0">
                  <a:latin typeface="Calibri" panose="020F0502020204030204" pitchFamily="34" charset="0"/>
                </a:rPr>
                <a:t>2. Abstimmung</a:t>
              </a:r>
              <a:endParaRPr kumimoji="0" lang="de-DE" sz="2000" b="1" i="0" u="none" strike="noStrike" cap="none" normalizeH="0" baseline="0" dirty="0">
                <a:ln>
                  <a:noFill/>
                </a:ln>
                <a:solidFill>
                  <a:schemeClr val="tx1"/>
                </a:solidFill>
                <a:effectLst/>
                <a:latin typeface="Calibri" panose="020F0502020204030204" pitchFamily="34" charset="0"/>
              </a:endParaRPr>
            </a:p>
          </p:txBody>
        </p:sp>
        <p:sp>
          <p:nvSpPr>
            <p:cNvPr id="16" name="Rechteck 15">
              <a:extLst>
                <a:ext uri="{FF2B5EF4-FFF2-40B4-BE49-F238E27FC236}">
                  <a16:creationId xmlns:a16="http://schemas.microsoft.com/office/drawing/2014/main" id="{94160365-DCFF-1441-A26B-54FB6AB33CAF}"/>
                </a:ext>
              </a:extLst>
            </p:cNvPr>
            <p:cNvSpPr/>
            <p:nvPr/>
          </p:nvSpPr>
          <p:spPr bwMode="auto">
            <a:xfrm>
              <a:off x="3851920" y="5085458"/>
              <a:ext cx="1872208" cy="431774"/>
            </a:xfrm>
            <a:prstGeom prst="rect">
              <a:avLst/>
            </a:prstGeom>
            <a:solidFill>
              <a:schemeClr val="bg1"/>
            </a:solid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2000" b="1" i="0" u="none" strike="noStrike" cap="none" normalizeH="0" baseline="0" dirty="0">
                  <a:ln>
                    <a:noFill/>
                  </a:ln>
                  <a:solidFill>
                    <a:schemeClr val="tx1"/>
                  </a:solidFill>
                  <a:effectLst/>
                  <a:latin typeface="Calibri" panose="020F0502020204030204" pitchFamily="34" charset="0"/>
                </a:rPr>
                <a:t>Auflösung</a:t>
              </a:r>
            </a:p>
          </p:txBody>
        </p:sp>
        <p:cxnSp>
          <p:nvCxnSpPr>
            <p:cNvPr id="19" name="Gerade Verbindung mit Pfeil 18">
              <a:extLst>
                <a:ext uri="{FF2B5EF4-FFF2-40B4-BE49-F238E27FC236}">
                  <a16:creationId xmlns:a16="http://schemas.microsoft.com/office/drawing/2014/main" id="{48118011-F873-694D-911F-233731001FCC}"/>
                </a:ext>
              </a:extLst>
            </p:cNvPr>
            <p:cNvCxnSpPr>
              <a:stCxn id="4" idx="2"/>
              <a:endCxn id="13" idx="0"/>
            </p:cNvCxnSpPr>
            <p:nvPr/>
          </p:nvCxnSpPr>
          <p:spPr bwMode="auto">
            <a:xfrm>
              <a:off x="4788024" y="1497934"/>
              <a:ext cx="0" cy="688101"/>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21" name="Gerade Verbindung mit Pfeil 20">
              <a:extLst>
                <a:ext uri="{FF2B5EF4-FFF2-40B4-BE49-F238E27FC236}">
                  <a16:creationId xmlns:a16="http://schemas.microsoft.com/office/drawing/2014/main" id="{C98FCA73-A071-B740-83E2-F100DB389B36}"/>
                </a:ext>
              </a:extLst>
            </p:cNvPr>
            <p:cNvCxnSpPr>
              <a:cxnSpLocks/>
              <a:stCxn id="13" idx="3"/>
              <a:endCxn id="11" idx="1"/>
            </p:cNvCxnSpPr>
            <p:nvPr/>
          </p:nvCxnSpPr>
          <p:spPr bwMode="auto">
            <a:xfrm>
              <a:off x="5724128" y="2401922"/>
              <a:ext cx="1368152"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24" name="Gerade Verbindung mit Pfeil 23">
              <a:extLst>
                <a:ext uri="{FF2B5EF4-FFF2-40B4-BE49-F238E27FC236}">
                  <a16:creationId xmlns:a16="http://schemas.microsoft.com/office/drawing/2014/main" id="{03465871-CBAF-AB44-8D3A-5A0CEE0EA716}"/>
                </a:ext>
              </a:extLst>
            </p:cNvPr>
            <p:cNvCxnSpPr>
              <a:cxnSpLocks/>
              <a:stCxn id="13" idx="1"/>
              <a:endCxn id="10" idx="3"/>
            </p:cNvCxnSpPr>
            <p:nvPr/>
          </p:nvCxnSpPr>
          <p:spPr bwMode="auto">
            <a:xfrm flipH="1">
              <a:off x="2339752" y="2401922"/>
              <a:ext cx="1512168"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27" name="Gerade Verbindung mit Pfeil 26">
              <a:extLst>
                <a:ext uri="{FF2B5EF4-FFF2-40B4-BE49-F238E27FC236}">
                  <a16:creationId xmlns:a16="http://schemas.microsoft.com/office/drawing/2014/main" id="{6291E852-4062-0940-B8B5-2553AB7A09D9}"/>
                </a:ext>
              </a:extLst>
            </p:cNvPr>
            <p:cNvCxnSpPr>
              <a:cxnSpLocks/>
              <a:endCxn id="14" idx="0"/>
            </p:cNvCxnSpPr>
            <p:nvPr/>
          </p:nvCxnSpPr>
          <p:spPr bwMode="auto">
            <a:xfrm>
              <a:off x="4788024" y="2939250"/>
              <a:ext cx="0" cy="418072"/>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35" name="Gerade Verbindung mit Pfeil 34">
              <a:extLst>
                <a:ext uri="{FF2B5EF4-FFF2-40B4-BE49-F238E27FC236}">
                  <a16:creationId xmlns:a16="http://schemas.microsoft.com/office/drawing/2014/main" id="{A87AEE11-7874-3D4E-B453-EB3F8F9466CC}"/>
                </a:ext>
              </a:extLst>
            </p:cNvPr>
            <p:cNvCxnSpPr>
              <a:cxnSpLocks/>
            </p:cNvCxnSpPr>
            <p:nvPr/>
          </p:nvCxnSpPr>
          <p:spPr bwMode="auto">
            <a:xfrm>
              <a:off x="4788024" y="3789096"/>
              <a:ext cx="0" cy="451481"/>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36" name="Gerade Verbindung mit Pfeil 35">
              <a:extLst>
                <a:ext uri="{FF2B5EF4-FFF2-40B4-BE49-F238E27FC236}">
                  <a16:creationId xmlns:a16="http://schemas.microsoft.com/office/drawing/2014/main" id="{8AA75FA1-E973-4F49-BA80-AEE5A1CD4563}"/>
                </a:ext>
              </a:extLst>
            </p:cNvPr>
            <p:cNvCxnSpPr>
              <a:cxnSpLocks/>
            </p:cNvCxnSpPr>
            <p:nvPr/>
          </p:nvCxnSpPr>
          <p:spPr bwMode="auto">
            <a:xfrm>
              <a:off x="4788024" y="4633977"/>
              <a:ext cx="0" cy="451481"/>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37" name="Textfeld 36">
              <a:extLst>
                <a:ext uri="{FF2B5EF4-FFF2-40B4-BE49-F238E27FC236}">
                  <a16:creationId xmlns:a16="http://schemas.microsoft.com/office/drawing/2014/main" id="{8291D889-C07D-3843-A5A7-0F259DAB503F}"/>
                </a:ext>
              </a:extLst>
            </p:cNvPr>
            <p:cNvSpPr txBox="1"/>
            <p:nvPr/>
          </p:nvSpPr>
          <p:spPr>
            <a:xfrm>
              <a:off x="2516821" y="2132856"/>
              <a:ext cx="1147578" cy="323165"/>
            </a:xfrm>
            <a:prstGeom prst="rect">
              <a:avLst/>
            </a:prstGeom>
            <a:noFill/>
          </p:spPr>
          <p:txBody>
            <a:bodyPr wrap="square" rtlCol="0">
              <a:spAutoFit/>
            </a:bodyPr>
            <a:lstStyle/>
            <a:p>
              <a:r>
                <a:rPr lang="de-DE" sz="1500" b="1" dirty="0">
                  <a:solidFill>
                    <a:srgbClr val="F8B44F"/>
                  </a:solidFill>
                  <a:latin typeface="Calibri" panose="020F0502020204030204" pitchFamily="34" charset="0"/>
                </a:rPr>
                <a:t>Unter 30 %</a:t>
              </a:r>
            </a:p>
          </p:txBody>
        </p:sp>
        <p:sp>
          <p:nvSpPr>
            <p:cNvPr id="38" name="Textfeld 37">
              <a:extLst>
                <a:ext uri="{FF2B5EF4-FFF2-40B4-BE49-F238E27FC236}">
                  <a16:creationId xmlns:a16="http://schemas.microsoft.com/office/drawing/2014/main" id="{EF0D80A8-3DC7-B843-A17D-F8FE1E58D3C2}"/>
                </a:ext>
              </a:extLst>
            </p:cNvPr>
            <p:cNvSpPr txBox="1"/>
            <p:nvPr/>
          </p:nvSpPr>
          <p:spPr>
            <a:xfrm>
              <a:off x="5881405" y="2132856"/>
              <a:ext cx="1147578" cy="323165"/>
            </a:xfrm>
            <a:prstGeom prst="rect">
              <a:avLst/>
            </a:prstGeom>
            <a:noFill/>
          </p:spPr>
          <p:txBody>
            <a:bodyPr wrap="square" rtlCol="0">
              <a:spAutoFit/>
            </a:bodyPr>
            <a:lstStyle/>
            <a:p>
              <a:r>
                <a:rPr lang="de-DE" sz="1500" b="1" dirty="0">
                  <a:solidFill>
                    <a:srgbClr val="F8B44F"/>
                  </a:solidFill>
                  <a:latin typeface="Calibri" panose="020F0502020204030204" pitchFamily="34" charset="0"/>
                </a:rPr>
                <a:t>Über 80%</a:t>
              </a:r>
            </a:p>
          </p:txBody>
        </p:sp>
        <p:sp>
          <p:nvSpPr>
            <p:cNvPr id="39" name="Textfeld 38">
              <a:extLst>
                <a:ext uri="{FF2B5EF4-FFF2-40B4-BE49-F238E27FC236}">
                  <a16:creationId xmlns:a16="http://schemas.microsoft.com/office/drawing/2014/main" id="{2F6DB761-A965-1F42-BE65-3A951CCE2A57}"/>
                </a:ext>
              </a:extLst>
            </p:cNvPr>
            <p:cNvSpPr txBox="1"/>
            <p:nvPr/>
          </p:nvSpPr>
          <p:spPr>
            <a:xfrm>
              <a:off x="3851919" y="2616085"/>
              <a:ext cx="2160233" cy="323165"/>
            </a:xfrm>
            <a:prstGeom prst="rect">
              <a:avLst/>
            </a:prstGeom>
            <a:noFill/>
          </p:spPr>
          <p:txBody>
            <a:bodyPr wrap="square" rtlCol="0">
              <a:spAutoFit/>
            </a:bodyPr>
            <a:lstStyle/>
            <a:p>
              <a:r>
                <a:rPr lang="de-DE" sz="1500" b="1" dirty="0">
                  <a:solidFill>
                    <a:srgbClr val="F8B44F"/>
                  </a:solidFill>
                  <a:latin typeface="Calibri" panose="020F0502020204030204" pitchFamily="34" charset="0"/>
                </a:rPr>
                <a:t>Zwischen 30% und 80%</a:t>
              </a:r>
            </a:p>
          </p:txBody>
        </p:sp>
      </p:grpSp>
      <p:sp>
        <p:nvSpPr>
          <p:cNvPr id="5" name="Titel 4">
            <a:extLst>
              <a:ext uri="{FF2B5EF4-FFF2-40B4-BE49-F238E27FC236}">
                <a16:creationId xmlns:a16="http://schemas.microsoft.com/office/drawing/2014/main" id="{8624FC43-04B1-A51E-ECBE-4BCA81AFB52F}"/>
              </a:ext>
            </a:extLst>
          </p:cNvPr>
          <p:cNvSpPr>
            <a:spLocks noGrp="1"/>
          </p:cNvSpPr>
          <p:nvPr>
            <p:ph type="title"/>
          </p:nvPr>
        </p:nvSpPr>
        <p:spPr/>
        <p:txBody>
          <a:bodyPr/>
          <a:lstStyle/>
          <a:p>
            <a:r>
              <a:rPr lang="de-DE" kern="0" dirty="0"/>
              <a:t>Peer </a:t>
            </a:r>
            <a:r>
              <a:rPr lang="de-DE" kern="0" dirty="0" err="1"/>
              <a:t>Instruction</a:t>
            </a:r>
            <a:r>
              <a:rPr lang="de-DE" kern="0" dirty="0"/>
              <a:t> als ein Beispiel für den ARS-Einsatz</a:t>
            </a:r>
            <a:br>
              <a:rPr lang="de-DE" kern="0" dirty="0"/>
            </a:br>
            <a:endParaRPr lang="de-DE" dirty="0"/>
          </a:p>
        </p:txBody>
      </p:sp>
      <p:sp>
        <p:nvSpPr>
          <p:cNvPr id="12" name="Textplatzhalter 11">
            <a:extLst>
              <a:ext uri="{FF2B5EF4-FFF2-40B4-BE49-F238E27FC236}">
                <a16:creationId xmlns:a16="http://schemas.microsoft.com/office/drawing/2014/main" id="{56675723-F5C9-5EDC-47BB-E88CC4D2E1C5}"/>
              </a:ext>
            </a:extLst>
          </p:cNvPr>
          <p:cNvSpPr>
            <a:spLocks noGrp="1"/>
          </p:cNvSpPr>
          <p:nvPr>
            <p:ph type="body" sz="quarter" idx="10"/>
          </p:nvPr>
        </p:nvSpPr>
        <p:spPr/>
        <p:txBody>
          <a:bodyPr/>
          <a:lstStyle/>
          <a:p>
            <a:r>
              <a:rPr lang="de-DE" sz="1100" dirty="0">
                <a:latin typeface="Calibri" panose="020F0502020204030204" pitchFamily="34" charset="0"/>
                <a:cs typeface="Calibri" panose="020F0502020204030204" pitchFamily="34" charset="0"/>
              </a:rPr>
              <a:t>(</a:t>
            </a:r>
            <a:r>
              <a:rPr lang="de-DE" sz="1100" dirty="0" err="1">
                <a:latin typeface="Calibri" panose="020F0502020204030204" pitchFamily="34" charset="0"/>
                <a:cs typeface="Calibri" panose="020F0502020204030204" pitchFamily="34" charset="0"/>
              </a:rPr>
              <a:t>Lasry</a:t>
            </a:r>
            <a:r>
              <a:rPr lang="de-DE" sz="1100" dirty="0">
                <a:latin typeface="Calibri" panose="020F0502020204030204" pitchFamily="34" charset="0"/>
                <a:cs typeface="Calibri" panose="020F0502020204030204" pitchFamily="34" charset="0"/>
              </a:rPr>
              <a:t> et al. 2008)</a:t>
            </a:r>
          </a:p>
          <a:p>
            <a:endParaRPr lang="de-DE" dirty="0"/>
          </a:p>
        </p:txBody>
      </p:sp>
    </p:spTree>
    <p:extLst>
      <p:ext uri="{BB962C8B-B14F-4D97-AF65-F5344CB8AC3E}">
        <p14:creationId xmlns:p14="http://schemas.microsoft.com/office/powerpoint/2010/main" val="27251502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a:extLst>
              <a:ext uri="{FF2B5EF4-FFF2-40B4-BE49-F238E27FC236}">
                <a16:creationId xmlns:a16="http://schemas.microsoft.com/office/drawing/2014/main" id="{CE20AA4B-AFC1-B242-BEBA-0F8164F28193}"/>
              </a:ext>
            </a:extLst>
          </p:cNvPr>
          <p:cNvSpPr txBox="1"/>
          <p:nvPr/>
        </p:nvSpPr>
        <p:spPr>
          <a:xfrm>
            <a:off x="628650" y="321879"/>
            <a:ext cx="3002696" cy="369332"/>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2400" b="0" i="0" u="none" strike="noStrike" kern="1200" cap="none" spc="0" normalizeH="0" baseline="0" noProof="0" dirty="0">
                <a:ln>
                  <a:noFill/>
                </a:ln>
                <a:solidFill>
                  <a:srgbClr val="FFFFFF"/>
                </a:solidFill>
                <a:effectLst/>
                <a:uLnTx/>
                <a:uFillTx/>
                <a:latin typeface="Palatino" pitchFamily="2" charset="77"/>
                <a:ea typeface="Palatino" pitchFamily="2" charset="77"/>
              </a:rPr>
              <a:t>1. Ausgewählte Theorie</a:t>
            </a:r>
          </a:p>
        </p:txBody>
      </p:sp>
      <p:sp>
        <p:nvSpPr>
          <p:cNvPr id="9" name="Titel 1">
            <a:extLst>
              <a:ext uri="{FF2B5EF4-FFF2-40B4-BE49-F238E27FC236}">
                <a16:creationId xmlns:a16="http://schemas.microsoft.com/office/drawing/2014/main" id="{6668EC3A-8541-1347-B7E3-B8C62343DE49}"/>
              </a:ext>
            </a:extLst>
          </p:cNvPr>
          <p:cNvSpPr txBox="1">
            <a:spLocks/>
          </p:cNvSpPr>
          <p:nvPr/>
        </p:nvSpPr>
        <p:spPr>
          <a:xfrm>
            <a:off x="628650" y="1340768"/>
            <a:ext cx="7886700" cy="777874"/>
          </a:xfrm>
          <a:prstGeom prst="rect">
            <a:avLst/>
          </a:prstGeom>
        </p:spPr>
        <p:txBody>
          <a:bodyPr vert="horz" lIns="91440" tIns="45720" rIns="91440" bIns="45720" rtlCol="0" anchor="ctr">
            <a:normAutofit fontScale="97500"/>
          </a:bodyPr>
          <a:lstStyle>
            <a:lvl1pPr eaLnBrk="1" hangingPunct="1">
              <a:defRPr sz="2800" b="1">
                <a:solidFill>
                  <a:srgbClr val="327A86"/>
                </a:solidFill>
                <a:latin typeface="Calibri"/>
                <a:ea typeface="+mj-ea"/>
                <a:cs typeface="Calibri"/>
              </a:defRPr>
            </a:lvl1pPr>
            <a:lvl2pPr eaLnBrk="1" hangingPunct="1">
              <a:defRPr sz="3200">
                <a:solidFill>
                  <a:schemeClr val="tx2"/>
                </a:solidFill>
              </a:defRPr>
            </a:lvl2pPr>
            <a:lvl3pPr eaLnBrk="1" hangingPunct="1">
              <a:defRPr sz="3200">
                <a:solidFill>
                  <a:schemeClr val="tx2"/>
                </a:solidFill>
              </a:defRPr>
            </a:lvl3pPr>
            <a:lvl4pPr eaLnBrk="1" hangingPunct="1">
              <a:defRPr sz="3200">
                <a:solidFill>
                  <a:schemeClr val="tx2"/>
                </a:solidFill>
              </a:defRPr>
            </a:lvl4pPr>
            <a:lvl5pPr eaLnBrk="1" hangingPunct="1">
              <a:defRPr sz="3200">
                <a:solidFill>
                  <a:schemeClr val="tx2"/>
                </a:solidFill>
              </a:defRPr>
            </a:lvl5pPr>
            <a:lvl6pPr marL="457200" fontAlgn="base">
              <a:spcBef>
                <a:spcPct val="0"/>
              </a:spcBef>
              <a:spcAft>
                <a:spcPct val="0"/>
              </a:spcAft>
              <a:defRPr sz="3200">
                <a:solidFill>
                  <a:schemeClr val="tx2"/>
                </a:solidFill>
              </a:defRPr>
            </a:lvl6pPr>
            <a:lvl7pPr marL="914400" fontAlgn="base">
              <a:spcBef>
                <a:spcPct val="0"/>
              </a:spcBef>
              <a:spcAft>
                <a:spcPct val="0"/>
              </a:spcAft>
              <a:defRPr sz="3200">
                <a:solidFill>
                  <a:schemeClr val="tx2"/>
                </a:solidFill>
              </a:defRPr>
            </a:lvl7pPr>
            <a:lvl8pPr marL="1371600" fontAlgn="base">
              <a:spcBef>
                <a:spcPct val="0"/>
              </a:spcBef>
              <a:spcAft>
                <a:spcPct val="0"/>
              </a:spcAft>
              <a:defRPr sz="3200">
                <a:solidFill>
                  <a:schemeClr val="tx2"/>
                </a:solidFill>
              </a:defRPr>
            </a:lvl8pPr>
            <a:lvl9pPr marL="1828800" fontAlgn="base">
              <a:spcBef>
                <a:spcPct val="0"/>
              </a:spcBef>
              <a:spcAft>
                <a:spcPct val="0"/>
              </a:spcAft>
              <a:defRPr sz="3200">
                <a:solidFill>
                  <a:schemeClr val="tx2"/>
                </a:solidFill>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2800" b="1" i="0" u="none" strike="noStrike" kern="1200" cap="none" spc="0" normalizeH="0" baseline="0" noProof="0" dirty="0">
              <a:ln>
                <a:noFill/>
              </a:ln>
              <a:solidFill>
                <a:srgbClr val="327A86"/>
              </a:solidFill>
              <a:effectLst/>
              <a:uLnTx/>
              <a:uFillTx/>
              <a:latin typeface="Calibri"/>
              <a:ea typeface="+mj-ea"/>
              <a:cs typeface="Calibri"/>
            </a:endParaRPr>
          </a:p>
        </p:txBody>
      </p:sp>
      <p:sp>
        <p:nvSpPr>
          <p:cNvPr id="2" name="Titel 1">
            <a:extLst>
              <a:ext uri="{FF2B5EF4-FFF2-40B4-BE49-F238E27FC236}">
                <a16:creationId xmlns:a16="http://schemas.microsoft.com/office/drawing/2014/main" id="{52812FAA-F48A-0DEF-376F-47BBC1F124F5}"/>
              </a:ext>
            </a:extLst>
          </p:cNvPr>
          <p:cNvSpPr>
            <a:spLocks noGrp="1"/>
          </p:cNvSpPr>
          <p:nvPr>
            <p:ph type="title"/>
          </p:nvPr>
        </p:nvSpPr>
        <p:spPr/>
        <p:txBody>
          <a:bodyPr/>
          <a:lstStyle/>
          <a:p>
            <a:r>
              <a:rPr lang="de-DE" kern="0" dirty="0"/>
              <a:t>Peer </a:t>
            </a:r>
            <a:r>
              <a:rPr lang="de-DE" kern="0" dirty="0" err="1"/>
              <a:t>Instruction</a:t>
            </a:r>
            <a:r>
              <a:rPr lang="de-DE" kern="0" dirty="0"/>
              <a:t> beim Einsatz von </a:t>
            </a:r>
            <a:r>
              <a:rPr lang="de-DE" kern="0" dirty="0" err="1"/>
              <a:t>Audience</a:t>
            </a:r>
            <a:r>
              <a:rPr lang="de-DE" kern="0" dirty="0"/>
              <a:t> Response Systemen (ARS)</a:t>
            </a:r>
            <a:br>
              <a:rPr lang="de-DE" kern="0" dirty="0"/>
            </a:br>
            <a:endParaRPr lang="de-DE" dirty="0"/>
          </a:p>
        </p:txBody>
      </p:sp>
      <p:sp>
        <p:nvSpPr>
          <p:cNvPr id="4" name="Textplatzhalter 3">
            <a:extLst>
              <a:ext uri="{FF2B5EF4-FFF2-40B4-BE49-F238E27FC236}">
                <a16:creationId xmlns:a16="http://schemas.microsoft.com/office/drawing/2014/main" id="{90F52D9E-BCAF-A97E-9DDC-D9F54B5E85C6}"/>
              </a:ext>
            </a:extLst>
          </p:cNvPr>
          <p:cNvSpPr>
            <a:spLocks noGrp="1"/>
          </p:cNvSpPr>
          <p:nvPr>
            <p:ph type="body" sz="quarter" idx="10"/>
          </p:nvPr>
        </p:nvSpPr>
        <p:spPr/>
        <p:txBody>
          <a:bodyPr/>
          <a:lstStyle/>
          <a:p>
            <a:endParaRPr lang="de-DE"/>
          </a:p>
        </p:txBody>
      </p:sp>
      <p:sp>
        <p:nvSpPr>
          <p:cNvPr id="8" name="Rechteck 7">
            <a:extLst>
              <a:ext uri="{FF2B5EF4-FFF2-40B4-BE49-F238E27FC236}">
                <a16:creationId xmlns:a16="http://schemas.microsoft.com/office/drawing/2014/main" id="{BA77C608-4353-FE3E-B3AB-E663772FD70E}"/>
              </a:ext>
            </a:extLst>
          </p:cNvPr>
          <p:cNvSpPr/>
          <p:nvPr/>
        </p:nvSpPr>
        <p:spPr bwMode="auto">
          <a:xfrm>
            <a:off x="-556482" y="6237312"/>
            <a:ext cx="9939022" cy="490861"/>
          </a:xfrm>
          <a:prstGeom prst="rect">
            <a:avLst/>
          </a:prstGeom>
          <a:solidFill>
            <a:srgbClr val="CCDEE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srgbClr val="327A86"/>
              </a:solidFill>
              <a:latin typeface="Calibri" panose="020F0502020204030204" pitchFamily="34" charset="0"/>
            </a:endParaRPr>
          </a:p>
        </p:txBody>
      </p:sp>
      <p:sp>
        <p:nvSpPr>
          <p:cNvPr id="13" name="Textfeld 12">
            <a:extLst>
              <a:ext uri="{FF2B5EF4-FFF2-40B4-BE49-F238E27FC236}">
                <a16:creationId xmlns:a16="http://schemas.microsoft.com/office/drawing/2014/main" id="{3D2603A0-BFF9-AAC5-EF66-30E8F8B9989A}"/>
              </a:ext>
            </a:extLst>
          </p:cNvPr>
          <p:cNvSpPr txBox="1"/>
          <p:nvPr/>
        </p:nvSpPr>
        <p:spPr>
          <a:xfrm>
            <a:off x="611560" y="6269250"/>
            <a:ext cx="7640746" cy="400110"/>
          </a:xfrm>
          <a:prstGeom prst="rect">
            <a:avLst/>
          </a:prstGeom>
          <a:noFill/>
        </p:spPr>
        <p:txBody>
          <a:bodyPr wrap="none" rtlCol="0">
            <a:spAutoFit/>
          </a:bodyPr>
          <a:lstStyle/>
          <a:p>
            <a:r>
              <a:rPr lang="de-DE" sz="2000" dirty="0">
                <a:latin typeface="Calibri" panose="020F0502020204030204" pitchFamily="34" charset="0"/>
              </a:rPr>
              <a:t>Diskutieren Sie den Gehalt der Aufgabe. Was genau wird diagnostiziert?</a:t>
            </a:r>
          </a:p>
        </p:txBody>
      </p:sp>
      <p:sp>
        <p:nvSpPr>
          <p:cNvPr id="15" name="Titel 1">
            <a:extLst>
              <a:ext uri="{FF2B5EF4-FFF2-40B4-BE49-F238E27FC236}">
                <a16:creationId xmlns:a16="http://schemas.microsoft.com/office/drawing/2014/main" id="{EBC2379B-FE70-B46B-AC56-53155CF5D17D}"/>
              </a:ext>
            </a:extLst>
          </p:cNvPr>
          <p:cNvSpPr txBox="1">
            <a:spLocks/>
          </p:cNvSpPr>
          <p:nvPr/>
        </p:nvSpPr>
        <p:spPr>
          <a:xfrm>
            <a:off x="628650" y="1445398"/>
            <a:ext cx="7886700" cy="777874"/>
          </a:xfrm>
          <a:prstGeom prst="rect">
            <a:avLst/>
          </a:prstGeom>
        </p:spPr>
        <p:txBody>
          <a:bodyPr vert="horz" lIns="91440" tIns="45720" rIns="91440" bIns="45720" rtlCol="0" anchor="ctr">
            <a:normAutofit fontScale="97500"/>
          </a:bodyPr>
          <a:lstStyle>
            <a:lvl1pPr eaLnBrk="1" hangingPunct="1">
              <a:defRPr sz="2800" b="1">
                <a:solidFill>
                  <a:srgbClr val="327A86"/>
                </a:solidFill>
                <a:latin typeface="Calibri"/>
                <a:ea typeface="+mj-ea"/>
                <a:cs typeface="Calibri"/>
              </a:defRPr>
            </a:lvl1pPr>
            <a:lvl2pPr eaLnBrk="1" hangingPunct="1">
              <a:defRPr sz="3200">
                <a:solidFill>
                  <a:schemeClr val="tx2"/>
                </a:solidFill>
              </a:defRPr>
            </a:lvl2pPr>
            <a:lvl3pPr eaLnBrk="1" hangingPunct="1">
              <a:defRPr sz="3200">
                <a:solidFill>
                  <a:schemeClr val="tx2"/>
                </a:solidFill>
              </a:defRPr>
            </a:lvl3pPr>
            <a:lvl4pPr eaLnBrk="1" hangingPunct="1">
              <a:defRPr sz="3200">
                <a:solidFill>
                  <a:schemeClr val="tx2"/>
                </a:solidFill>
              </a:defRPr>
            </a:lvl4pPr>
            <a:lvl5pPr eaLnBrk="1" hangingPunct="1">
              <a:defRPr sz="3200">
                <a:solidFill>
                  <a:schemeClr val="tx2"/>
                </a:solidFill>
              </a:defRPr>
            </a:lvl5pPr>
            <a:lvl6pPr marL="457200" fontAlgn="base">
              <a:spcBef>
                <a:spcPct val="0"/>
              </a:spcBef>
              <a:spcAft>
                <a:spcPct val="0"/>
              </a:spcAft>
              <a:defRPr sz="3200">
                <a:solidFill>
                  <a:schemeClr val="tx2"/>
                </a:solidFill>
              </a:defRPr>
            </a:lvl6pPr>
            <a:lvl7pPr marL="914400" fontAlgn="base">
              <a:spcBef>
                <a:spcPct val="0"/>
              </a:spcBef>
              <a:spcAft>
                <a:spcPct val="0"/>
              </a:spcAft>
              <a:defRPr sz="3200">
                <a:solidFill>
                  <a:schemeClr val="tx2"/>
                </a:solidFill>
              </a:defRPr>
            </a:lvl7pPr>
            <a:lvl8pPr marL="1371600" fontAlgn="base">
              <a:spcBef>
                <a:spcPct val="0"/>
              </a:spcBef>
              <a:spcAft>
                <a:spcPct val="0"/>
              </a:spcAft>
              <a:defRPr sz="3200">
                <a:solidFill>
                  <a:schemeClr val="tx2"/>
                </a:solidFill>
              </a:defRPr>
            </a:lvl8pPr>
            <a:lvl9pPr marL="1828800" fontAlgn="base">
              <a:spcBef>
                <a:spcPct val="0"/>
              </a:spcBef>
              <a:spcAft>
                <a:spcPct val="0"/>
              </a:spcAft>
              <a:defRPr sz="3200">
                <a:solidFill>
                  <a:schemeClr val="tx2"/>
                </a:solidFill>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2800" b="1" i="0" u="none" strike="noStrike" kern="1200" cap="none" spc="0" normalizeH="0" baseline="0" noProof="0" dirty="0">
              <a:ln>
                <a:noFill/>
              </a:ln>
              <a:solidFill>
                <a:srgbClr val="327A86"/>
              </a:solidFill>
              <a:effectLst/>
              <a:uLnTx/>
              <a:uFillTx/>
              <a:latin typeface="Calibri"/>
              <a:ea typeface="+mj-ea"/>
              <a:cs typeface="Calibri"/>
            </a:endParaRPr>
          </a:p>
        </p:txBody>
      </p:sp>
      <p:sp>
        <p:nvSpPr>
          <p:cNvPr id="16" name="Foliennummernplatzhalter 5">
            <a:extLst>
              <a:ext uri="{FF2B5EF4-FFF2-40B4-BE49-F238E27FC236}">
                <a16:creationId xmlns:a16="http://schemas.microsoft.com/office/drawing/2014/main" id="{B1D5010F-CBD3-0442-0957-6FDD7FF22986}"/>
              </a:ext>
            </a:extLst>
          </p:cNvPr>
          <p:cNvSpPr txBox="1">
            <a:spLocks/>
          </p:cNvSpPr>
          <p:nvPr/>
        </p:nvSpPr>
        <p:spPr>
          <a:xfrm>
            <a:off x="8483600" y="7062717"/>
            <a:ext cx="660400" cy="365125"/>
          </a:xfrm>
          <a:prstGeom prst="rect">
            <a:avLst/>
          </a:prstGeom>
        </p:spPr>
        <p:txBody>
          <a:bodyPr/>
          <a:lstStyle>
            <a:defPPr>
              <a:defRPr lang="de-DE"/>
            </a:defPPr>
            <a:lvl1pPr algn="l" rtl="0" eaLnBrk="0" fontAlgn="base" hangingPunct="0">
              <a:spcBef>
                <a:spcPct val="0"/>
              </a:spcBef>
              <a:spcAft>
                <a:spcPct val="0"/>
              </a:spcAft>
              <a:defRPr sz="1500" b="0" kern="1200">
                <a:solidFill>
                  <a:schemeClr val="bg1"/>
                </a:solidFill>
                <a:latin typeface="Palatino" pitchFamily="2" charset="77"/>
                <a:ea typeface="Palatino" pitchFamily="2" charset="77"/>
                <a:cs typeface="ＭＳ Ｐゴシック" charset="-128"/>
              </a:defRPr>
            </a:lvl1pPr>
            <a:lvl2pPr marL="4572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2pPr>
            <a:lvl3pPr marL="9144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3pPr>
            <a:lvl4pPr marL="13716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4pPr>
            <a:lvl5pPr marL="1828800" algn="l" rtl="0" eaLnBrk="0" fontAlgn="base" hangingPunct="0">
              <a:spcBef>
                <a:spcPct val="0"/>
              </a:spcBef>
              <a:spcAft>
                <a:spcPct val="0"/>
              </a:spcAft>
              <a:defRPr sz="2400" kern="1200">
                <a:solidFill>
                  <a:schemeClr val="tx1"/>
                </a:solidFill>
                <a:latin typeface="Arial" charset="0"/>
                <a:ea typeface="ＭＳ Ｐゴシック" charset="-128"/>
                <a:cs typeface="ＭＳ Ｐゴシック" charset="-128"/>
              </a:defRPr>
            </a:lvl5pPr>
            <a:lvl6pPr marL="2286000" algn="l" defTabSz="457200" rtl="0" eaLnBrk="1" latinLnBrk="0" hangingPunct="1">
              <a:defRPr sz="2400" kern="1200">
                <a:solidFill>
                  <a:schemeClr val="tx1"/>
                </a:solidFill>
                <a:latin typeface="Arial" charset="0"/>
                <a:ea typeface="ＭＳ Ｐゴシック" charset="-128"/>
                <a:cs typeface="ＭＳ Ｐゴシック" charset="-128"/>
              </a:defRPr>
            </a:lvl6pPr>
            <a:lvl7pPr marL="2743200" algn="l" defTabSz="457200" rtl="0" eaLnBrk="1" latinLnBrk="0" hangingPunct="1">
              <a:defRPr sz="2400" kern="1200">
                <a:solidFill>
                  <a:schemeClr val="tx1"/>
                </a:solidFill>
                <a:latin typeface="Arial" charset="0"/>
                <a:ea typeface="ＭＳ Ｐゴシック" charset="-128"/>
                <a:cs typeface="ＭＳ Ｐゴシック" charset="-128"/>
              </a:defRPr>
            </a:lvl7pPr>
            <a:lvl8pPr marL="3200400" algn="l" defTabSz="457200" rtl="0" eaLnBrk="1" latinLnBrk="0" hangingPunct="1">
              <a:defRPr sz="2400" kern="1200">
                <a:solidFill>
                  <a:schemeClr val="tx1"/>
                </a:solidFill>
                <a:latin typeface="Arial" charset="0"/>
                <a:ea typeface="ＭＳ Ｐゴシック" charset="-128"/>
                <a:cs typeface="ＭＳ Ｐゴシック" charset="-128"/>
              </a:defRPr>
            </a:lvl8pPr>
            <a:lvl9pPr marL="3657600" algn="l" defTabSz="457200" rtl="0" eaLnBrk="1" latinLnBrk="0" hangingPunct="1">
              <a:defRPr sz="2400" kern="1200">
                <a:solidFill>
                  <a:schemeClr val="tx1"/>
                </a:solidFill>
                <a:latin typeface="Arial" charset="0"/>
                <a:ea typeface="ＭＳ Ｐゴシック" charset="-128"/>
                <a:cs typeface="ＭＳ Ｐゴシック" charset="-128"/>
              </a:defRPr>
            </a:lvl9pPr>
          </a:lstStyle>
          <a:p>
            <a:fld id="{8262EF40-880B-4041-8704-AF5714B7BB8C}" type="slidenum">
              <a:rPr lang="de-DE" smtClean="0">
                <a:solidFill>
                  <a:srgbClr val="FFFFFF"/>
                </a:solidFill>
              </a:rPr>
              <a:pPr/>
              <a:t>21</a:t>
            </a:fld>
            <a:endParaRPr lang="de-DE" dirty="0">
              <a:solidFill>
                <a:srgbClr val="FFFFFF"/>
              </a:solidFill>
            </a:endParaRPr>
          </a:p>
        </p:txBody>
      </p:sp>
      <p:sp>
        <p:nvSpPr>
          <p:cNvPr id="17" name="Rechteck 16">
            <a:extLst>
              <a:ext uri="{FF2B5EF4-FFF2-40B4-BE49-F238E27FC236}">
                <a16:creationId xmlns:a16="http://schemas.microsoft.com/office/drawing/2014/main" id="{B1CA41CF-F851-D215-6D83-E411BCD4C13A}"/>
              </a:ext>
            </a:extLst>
          </p:cNvPr>
          <p:cNvSpPr/>
          <p:nvPr/>
        </p:nvSpPr>
        <p:spPr bwMode="auto">
          <a:xfrm>
            <a:off x="-556482" y="1700808"/>
            <a:ext cx="9939022" cy="4482077"/>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lvl="0" indent="-342900" algn="ctr"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sp>
        <p:nvSpPr>
          <p:cNvPr id="18" name="Textfeld 17">
            <a:extLst>
              <a:ext uri="{FF2B5EF4-FFF2-40B4-BE49-F238E27FC236}">
                <a16:creationId xmlns:a16="http://schemas.microsoft.com/office/drawing/2014/main" id="{1AD48003-67E5-3BEF-2879-A7B8962EC77A}"/>
              </a:ext>
            </a:extLst>
          </p:cNvPr>
          <p:cNvSpPr txBox="1"/>
          <p:nvPr/>
        </p:nvSpPr>
        <p:spPr>
          <a:xfrm>
            <a:off x="635124" y="1747761"/>
            <a:ext cx="4643955" cy="1708160"/>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pPr marL="0" marR="0" lvl="0" indent="0" algn="l" defTabSz="914400" rtl="0" eaLnBrk="0" fontAlgn="base" latinLnBrk="0" hangingPunct="0">
              <a:lnSpc>
                <a:spcPct val="100000"/>
              </a:lnSpc>
              <a:spcBef>
                <a:spcPct val="0"/>
              </a:spcBef>
              <a:spcAft>
                <a:spcPts val="600"/>
              </a:spcAft>
              <a:buClrTx/>
              <a:buSzTx/>
              <a:buFontTx/>
              <a:buNone/>
              <a:tabLst/>
              <a:defRPr/>
            </a:pPr>
            <a:r>
              <a:rPr kumimoji="0" lang="de-DE" sz="1800" b="0" i="0" u="none" strike="noStrike" kern="1200" cap="none" spc="0" normalizeH="0" baseline="0" noProof="0" dirty="0">
                <a:ln>
                  <a:noFill/>
                </a:ln>
                <a:solidFill>
                  <a:prstClr val="black"/>
                </a:solidFill>
                <a:effectLst/>
                <a:uLnTx/>
                <a:uFillTx/>
                <a:latin typeface="Calibri" panose="020F0502020204030204" pitchFamily="34" charset="0"/>
                <a:ea typeface="+mn-ea"/>
                <a:cs typeface="+mn-cs"/>
              </a:rPr>
              <a:t>Wie oft schneiden sich eine gestauchte Parabel und eine Ursprungsgerade mit großer Steigung?</a:t>
            </a:r>
            <a:endParaRPr kumimoji="0" lang="de-DE" sz="1800" b="0" i="0" u="none" strike="noStrike" kern="1200" cap="none" spc="0" normalizeH="0" baseline="0" noProof="0" dirty="0">
              <a:ln>
                <a:noFill/>
              </a:ln>
              <a:solidFill>
                <a:prstClr val="black"/>
              </a:solidFill>
              <a:effectLst/>
              <a:uLnTx/>
              <a:uFillTx/>
              <a:latin typeface="Calibri"/>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600" b="0" i="0" u="none" strike="noStrike" kern="1200" cap="none" spc="0" normalizeH="0" baseline="0" noProof="0" dirty="0">
                <a:ln>
                  <a:noFill/>
                </a:ln>
                <a:solidFill>
                  <a:prstClr val="black"/>
                </a:solidFill>
                <a:effectLst/>
                <a:uLnTx/>
                <a:uFillTx/>
                <a:latin typeface="Calibri"/>
                <a:ea typeface="+mn-ea"/>
                <a:cs typeface="+mn-cs"/>
              </a:rPr>
              <a:t>A) 1 mal</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600" b="0" i="0" u="none" strike="noStrike" kern="1200" cap="none" spc="0" normalizeH="0" baseline="0" noProof="0" dirty="0">
                <a:ln>
                  <a:noFill/>
                </a:ln>
                <a:solidFill>
                  <a:prstClr val="black"/>
                </a:solidFill>
                <a:effectLst/>
                <a:uLnTx/>
                <a:uFillTx/>
                <a:latin typeface="Calibri"/>
                <a:ea typeface="+mn-ea"/>
                <a:cs typeface="+mn-cs"/>
              </a:rPr>
              <a:t>B) 2 mal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600" b="0" i="0" u="none" strike="noStrike" kern="1200" cap="none" spc="0" normalizeH="0" baseline="0" noProof="0" dirty="0">
                <a:ln>
                  <a:noFill/>
                </a:ln>
                <a:solidFill>
                  <a:prstClr val="black"/>
                </a:solidFill>
                <a:effectLst/>
                <a:uLnTx/>
                <a:uFillTx/>
                <a:latin typeface="Calibri"/>
                <a:ea typeface="+mn-ea"/>
                <a:cs typeface="+mn-cs"/>
              </a:rPr>
              <a:t>C) 3 mal</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600" b="0" i="0" u="none" strike="noStrike" kern="1200" cap="none" spc="0" normalizeH="0" baseline="0" noProof="0" dirty="0">
                <a:ln>
                  <a:noFill/>
                </a:ln>
                <a:solidFill>
                  <a:prstClr val="black"/>
                </a:solidFill>
                <a:effectLst/>
                <a:uLnTx/>
                <a:uFillTx/>
                <a:latin typeface="Calibri"/>
                <a:ea typeface="+mn-ea"/>
                <a:cs typeface="+mn-cs"/>
              </a:rPr>
              <a:t>D) Hängt davon ab, wie stark die Parabel gestaucht ist.</a:t>
            </a:r>
          </a:p>
        </p:txBody>
      </p:sp>
      <p:pic>
        <p:nvPicPr>
          <p:cNvPr id="22" name="Grafik 21">
            <a:extLst>
              <a:ext uri="{FF2B5EF4-FFF2-40B4-BE49-F238E27FC236}">
                <a16:creationId xmlns:a16="http://schemas.microsoft.com/office/drawing/2014/main" id="{0C72EEC9-E8BD-AAF6-0A18-AFC8CD9B0EE6}"/>
              </a:ext>
            </a:extLst>
          </p:cNvPr>
          <p:cNvPicPr>
            <a:picLocks noChangeAspect="1"/>
          </p:cNvPicPr>
          <p:nvPr/>
        </p:nvPicPr>
        <p:blipFill>
          <a:blip r:embed="rId3"/>
          <a:stretch>
            <a:fillRect/>
          </a:stretch>
        </p:blipFill>
        <p:spPr>
          <a:xfrm>
            <a:off x="5459167" y="1740480"/>
            <a:ext cx="2227025" cy="2005677"/>
          </a:xfrm>
          <a:prstGeom prst="rect">
            <a:avLst/>
          </a:prstGeom>
        </p:spPr>
      </p:pic>
      <p:pic>
        <p:nvPicPr>
          <p:cNvPr id="23" name="Grafik 22" descr="Benutzer">
            <a:extLst>
              <a:ext uri="{FF2B5EF4-FFF2-40B4-BE49-F238E27FC236}">
                <a16:creationId xmlns:a16="http://schemas.microsoft.com/office/drawing/2014/main" id="{95CB54D0-85F7-D76A-5227-87933C13855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35124" y="3865564"/>
            <a:ext cx="512115" cy="512115"/>
          </a:xfrm>
          <a:prstGeom prst="rect">
            <a:avLst/>
          </a:prstGeom>
        </p:spPr>
      </p:pic>
      <p:sp>
        <p:nvSpPr>
          <p:cNvPr id="24" name="Textfeld 23">
            <a:extLst>
              <a:ext uri="{FF2B5EF4-FFF2-40B4-BE49-F238E27FC236}">
                <a16:creationId xmlns:a16="http://schemas.microsoft.com/office/drawing/2014/main" id="{9526DA55-B5C5-D975-F658-81EE80B67E7B}"/>
              </a:ext>
            </a:extLst>
          </p:cNvPr>
          <p:cNvSpPr txBox="1"/>
          <p:nvPr/>
        </p:nvSpPr>
        <p:spPr>
          <a:xfrm>
            <a:off x="1185537" y="3599805"/>
            <a:ext cx="7706464" cy="3170099"/>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000" b="1"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a:p>
            <a:pPr marL="457200" marR="0" lvl="0" indent="-457200" algn="l" defTabSz="914400" rtl="0" eaLnBrk="0" fontAlgn="base" latinLnBrk="0" hangingPunct="0">
              <a:lnSpc>
                <a:spcPct val="100000"/>
              </a:lnSpc>
              <a:spcBef>
                <a:spcPct val="0"/>
              </a:spcBef>
              <a:spcAft>
                <a:spcPct val="0"/>
              </a:spcAft>
              <a:buClrTx/>
              <a:buSzTx/>
              <a:buFont typeface="+mj-lt"/>
              <a:buAutoNum type="arabicPeriod"/>
              <a:tabLst/>
              <a:defRPr/>
            </a:pPr>
            <a:r>
              <a:rPr kumimoji="0" lang="de-DE"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cs typeface="Calibri" panose="020F0502020204030204" pitchFamily="34" charset="0"/>
              </a:rPr>
              <a:t>Gib deine Antwort ein.</a:t>
            </a:r>
          </a:p>
          <a:p>
            <a:pPr marL="457200" marR="0" lvl="0" indent="-457200" algn="l" defTabSz="914400" rtl="0" eaLnBrk="0" fontAlgn="base" latinLnBrk="0" hangingPunct="0">
              <a:lnSpc>
                <a:spcPct val="100000"/>
              </a:lnSpc>
              <a:spcBef>
                <a:spcPct val="0"/>
              </a:spcBef>
              <a:spcAft>
                <a:spcPct val="0"/>
              </a:spcAft>
              <a:buClrTx/>
              <a:buSzTx/>
              <a:buFont typeface="+mj-lt"/>
              <a:buAutoNum type="arabicPeriod"/>
              <a:tabLst/>
              <a:defRPr/>
            </a:pPr>
            <a:endParaRPr kumimoji="0" lang="de-DE"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cs typeface="Calibri" panose="020F0502020204030204" pitchFamily="34" charset="0"/>
            </a:endParaRPr>
          </a:p>
          <a:p>
            <a:pPr marL="457200" marR="0" lvl="0" indent="-457200" algn="l" defTabSz="914400" rtl="0" eaLnBrk="0" fontAlgn="base" latinLnBrk="0" hangingPunct="0">
              <a:lnSpc>
                <a:spcPct val="100000"/>
              </a:lnSpc>
              <a:spcBef>
                <a:spcPct val="0"/>
              </a:spcBef>
              <a:spcAft>
                <a:spcPct val="0"/>
              </a:spcAft>
              <a:buClrTx/>
              <a:buSzTx/>
              <a:buFont typeface="+mj-lt"/>
              <a:buAutoNum type="arabicPeriod"/>
              <a:tabLst/>
              <a:defRPr/>
            </a:pPr>
            <a:r>
              <a:rPr kumimoji="0" lang="de-DE"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cs typeface="Calibri" panose="020F0502020204030204" pitchFamily="34" charset="0"/>
              </a:rPr>
              <a:t>Diskutiert zu zweit (via Smartphone / </a:t>
            </a:r>
            <a:br>
              <a:rPr kumimoji="0" lang="de-DE"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cs typeface="Calibri" panose="020F0502020204030204" pitchFamily="34" charset="0"/>
              </a:rPr>
            </a:br>
            <a:r>
              <a:rPr kumimoji="0" lang="de-DE"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cs typeface="Calibri" panose="020F0502020204030204" pitchFamily="34" charset="0"/>
              </a:rPr>
              <a:t>Break-Out-Räume), warum du dich für eine bestimmte Antwortoption entschieden hast (ca. 3 Minuten).</a:t>
            </a:r>
          </a:p>
          <a:p>
            <a:pPr marL="457200" marR="0" lvl="0" indent="-457200" algn="l" defTabSz="914400" rtl="0" eaLnBrk="0" fontAlgn="base" latinLnBrk="0" hangingPunct="0">
              <a:lnSpc>
                <a:spcPct val="100000"/>
              </a:lnSpc>
              <a:spcBef>
                <a:spcPct val="0"/>
              </a:spcBef>
              <a:spcAft>
                <a:spcPct val="0"/>
              </a:spcAft>
              <a:buClrTx/>
              <a:buSzTx/>
              <a:buFont typeface="+mj-lt"/>
              <a:buAutoNum type="arabicPeriod"/>
              <a:tabLst/>
              <a:defRPr/>
            </a:pPr>
            <a:endParaRPr lang="de-DE" sz="2000" dirty="0">
              <a:solidFill>
                <a:prstClr val="black"/>
              </a:solidFill>
              <a:latin typeface="Calibri" panose="020F0502020204030204" pitchFamily="34" charset="0"/>
              <a:cs typeface="Calibri" panose="020F0502020204030204" pitchFamily="34" charset="0"/>
            </a:endParaRPr>
          </a:p>
          <a:p>
            <a:pPr marL="457200" indent="-457200">
              <a:buFont typeface="+mj-lt"/>
              <a:buAutoNum type="arabicPeriod"/>
            </a:pPr>
            <a:r>
              <a:rPr lang="de-DE" sz="2000" dirty="0">
                <a:latin typeface="Calibri" panose="020F0502020204030204" pitchFamily="34" charset="0"/>
                <a:cs typeface="Calibri" panose="020F0502020204030204" pitchFamily="34" charset="0"/>
              </a:rPr>
              <a:t>Gib erneut deine Antwort ein.</a:t>
            </a:r>
            <a:endParaRPr kumimoji="0" lang="de-DE"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cs typeface="Calibri" panose="020F0502020204030204" pitchFamily="34" charset="0"/>
            </a:endParaRPr>
          </a:p>
          <a:p>
            <a:pPr marL="457200" marR="0" lvl="0" indent="-457200" algn="l" defTabSz="914400" rtl="0" eaLnBrk="0" fontAlgn="base" latinLnBrk="0" hangingPunct="0">
              <a:lnSpc>
                <a:spcPct val="100000"/>
              </a:lnSpc>
              <a:spcBef>
                <a:spcPct val="0"/>
              </a:spcBef>
              <a:spcAft>
                <a:spcPct val="0"/>
              </a:spcAft>
              <a:buClrTx/>
              <a:buSzTx/>
              <a:buFont typeface="+mj-lt"/>
              <a:buAutoNum type="arabicPeriod"/>
              <a:tabLst/>
              <a:defRPr/>
            </a:pPr>
            <a:endParaRPr kumimoji="0" lang="de-DE"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cs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cs typeface="Calibri" panose="020F0502020204030204" pitchFamily="34" charset="0"/>
            </a:endParaRPr>
          </a:p>
        </p:txBody>
      </p:sp>
      <p:grpSp>
        <p:nvGrpSpPr>
          <p:cNvPr id="25" name="Gruppieren 24">
            <a:extLst>
              <a:ext uri="{FF2B5EF4-FFF2-40B4-BE49-F238E27FC236}">
                <a16:creationId xmlns:a16="http://schemas.microsoft.com/office/drawing/2014/main" id="{AEA8EC19-F3D3-72E7-CC22-3876AF85E52E}"/>
              </a:ext>
            </a:extLst>
          </p:cNvPr>
          <p:cNvGrpSpPr/>
          <p:nvPr/>
        </p:nvGrpSpPr>
        <p:grpSpPr>
          <a:xfrm>
            <a:off x="433231" y="4509851"/>
            <a:ext cx="815931" cy="512116"/>
            <a:chOff x="433231" y="4717125"/>
            <a:chExt cx="815931" cy="512116"/>
          </a:xfrm>
          <a:solidFill>
            <a:srgbClr val="F8B44F"/>
          </a:solidFill>
        </p:grpSpPr>
        <p:pic>
          <p:nvPicPr>
            <p:cNvPr id="26" name="Grafik 25" descr="Benutzer">
              <a:extLst>
                <a:ext uri="{FF2B5EF4-FFF2-40B4-BE49-F238E27FC236}">
                  <a16:creationId xmlns:a16="http://schemas.microsoft.com/office/drawing/2014/main" id="{612257A3-3A2D-57EF-8951-3CCFB8F6677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33231" y="4717126"/>
              <a:ext cx="512115" cy="512115"/>
            </a:xfrm>
            <a:prstGeom prst="rect">
              <a:avLst/>
            </a:prstGeom>
          </p:spPr>
        </p:pic>
        <p:pic>
          <p:nvPicPr>
            <p:cNvPr id="27" name="Grafik 26" descr="Benutzer">
              <a:extLst>
                <a:ext uri="{FF2B5EF4-FFF2-40B4-BE49-F238E27FC236}">
                  <a16:creationId xmlns:a16="http://schemas.microsoft.com/office/drawing/2014/main" id="{8B40B0C5-6DC2-8C5E-0DF3-163633C0F6A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37047" y="4717125"/>
              <a:ext cx="512115" cy="512115"/>
            </a:xfrm>
            <a:prstGeom prst="rect">
              <a:avLst/>
            </a:prstGeom>
          </p:spPr>
        </p:pic>
      </p:grpSp>
      <p:pic>
        <p:nvPicPr>
          <p:cNvPr id="28" name="Grafik 27" descr="Benutzer">
            <a:extLst>
              <a:ext uri="{FF2B5EF4-FFF2-40B4-BE49-F238E27FC236}">
                <a16:creationId xmlns:a16="http://schemas.microsoft.com/office/drawing/2014/main" id="{78B127CD-2C06-E5BE-859B-23CF111556F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88106" y="5670039"/>
            <a:ext cx="512115" cy="512115"/>
          </a:xfrm>
          <a:prstGeom prst="rect">
            <a:avLst/>
          </a:prstGeom>
        </p:spPr>
      </p:pic>
      <p:graphicFrame>
        <p:nvGraphicFramePr>
          <p:cNvPr id="3" name="Tabelle 2">
            <a:extLst>
              <a:ext uri="{FF2B5EF4-FFF2-40B4-BE49-F238E27FC236}">
                <a16:creationId xmlns:a16="http://schemas.microsoft.com/office/drawing/2014/main" id="{D1A0938B-00DF-4A2B-BA87-7B1578841C04}"/>
              </a:ext>
            </a:extLst>
          </p:cNvPr>
          <p:cNvGraphicFramePr>
            <a:graphicFrameLocks noGrp="1"/>
          </p:cNvGraphicFramePr>
          <p:nvPr>
            <p:extLst>
              <p:ext uri="{D42A27DB-BD31-4B8C-83A1-F6EECF244321}">
                <p14:modId xmlns:p14="http://schemas.microsoft.com/office/powerpoint/2010/main" val="1138215567"/>
              </p:ext>
            </p:extLst>
          </p:nvPr>
        </p:nvGraphicFramePr>
        <p:xfrm>
          <a:off x="250244" y="893440"/>
          <a:ext cx="8050859" cy="533185"/>
        </p:xfrm>
        <a:graphic>
          <a:graphicData uri="http://schemas.openxmlformats.org/drawingml/2006/table">
            <a:tbl>
              <a:tblPr firstRow="1" bandRow="1">
                <a:tableStyleId>{69012ECD-51FC-41F1-AA8D-1B2483CD663E}</a:tableStyleId>
              </a:tblPr>
              <a:tblGrid>
                <a:gridCol w="481679">
                  <a:extLst>
                    <a:ext uri="{9D8B030D-6E8A-4147-A177-3AD203B41FA5}">
                      <a16:colId xmlns:a16="http://schemas.microsoft.com/office/drawing/2014/main" val="3394563263"/>
                    </a:ext>
                  </a:extLst>
                </a:gridCol>
                <a:gridCol w="1509107">
                  <a:extLst>
                    <a:ext uri="{9D8B030D-6E8A-4147-A177-3AD203B41FA5}">
                      <a16:colId xmlns:a16="http://schemas.microsoft.com/office/drawing/2014/main" val="2943320007"/>
                    </a:ext>
                  </a:extLst>
                </a:gridCol>
                <a:gridCol w="1651473">
                  <a:extLst>
                    <a:ext uri="{9D8B030D-6E8A-4147-A177-3AD203B41FA5}">
                      <a16:colId xmlns:a16="http://schemas.microsoft.com/office/drawing/2014/main" val="487612322"/>
                    </a:ext>
                  </a:extLst>
                </a:gridCol>
                <a:gridCol w="1582661">
                  <a:extLst>
                    <a:ext uri="{9D8B030D-6E8A-4147-A177-3AD203B41FA5}">
                      <a16:colId xmlns:a16="http://schemas.microsoft.com/office/drawing/2014/main" val="1362348503"/>
                    </a:ext>
                  </a:extLst>
                </a:gridCol>
                <a:gridCol w="1513850">
                  <a:extLst>
                    <a:ext uri="{9D8B030D-6E8A-4147-A177-3AD203B41FA5}">
                      <a16:colId xmlns:a16="http://schemas.microsoft.com/office/drawing/2014/main" val="2616938638"/>
                    </a:ext>
                  </a:extLst>
                </a:gridCol>
                <a:gridCol w="1312089">
                  <a:extLst>
                    <a:ext uri="{9D8B030D-6E8A-4147-A177-3AD203B41FA5}">
                      <a16:colId xmlns:a16="http://schemas.microsoft.com/office/drawing/2014/main" val="3074645817"/>
                    </a:ext>
                  </a:extLst>
                </a:gridCol>
              </a:tblGrid>
              <a:tr h="530734">
                <a:tc>
                  <a:txBody>
                    <a:bodyPr/>
                    <a:lstStyle/>
                    <a:p>
                      <a:pPr algn="ctr">
                        <a:lnSpc>
                          <a:spcPct val="107000"/>
                        </a:lnSpc>
                        <a:spcAft>
                          <a:spcPts val="800"/>
                        </a:spcAft>
                      </a:pPr>
                      <a:r>
                        <a:rPr lang="de-DE" sz="1400" dirty="0">
                          <a:solidFill>
                            <a:schemeClr val="bg1"/>
                          </a:solidFill>
                          <a:effectLst/>
                        </a:rPr>
                        <a:t>Phase</a:t>
                      </a:r>
                      <a:endParaRPr lang="de-DE" sz="14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marL="86780" marR="86780" marT="43390" marB="43390" vert="vert270"/>
                </a:tc>
                <a:tc>
                  <a:txBody>
                    <a:bodyPr/>
                    <a:lstStyle/>
                    <a:p>
                      <a:pPr algn="ctr" defTabSz="685800" eaLnBrk="1" fontAlgn="auto" hangingPunct="1">
                        <a:spcBef>
                          <a:spcPts val="0"/>
                        </a:spcBef>
                        <a:spcAft>
                          <a:spcPts val="0"/>
                        </a:spcAft>
                      </a:pPr>
                      <a:r>
                        <a:rPr lang="de-DE" sz="1400" b="1" dirty="0">
                          <a:solidFill>
                            <a:schemeClr val="bg1"/>
                          </a:solidFill>
                        </a:rPr>
                        <a:t>Anknüpfen &amp; Checken</a:t>
                      </a:r>
                      <a:endParaRPr lang="de-DE" sz="1400" b="1" dirty="0">
                        <a:solidFill>
                          <a:schemeClr val="bg1"/>
                        </a:solidFill>
                        <a:latin typeface="Calibri" panose="020F0502020204030204" pitchFamily="34" charset="0"/>
                        <a:cs typeface="Calibri" panose="020F0502020204030204" pitchFamily="34" charset="0"/>
                      </a:endParaRPr>
                    </a:p>
                  </a:txBody>
                  <a:tcPr marL="86780" marR="86780" marT="43390" marB="43390" anchor="ctr"/>
                </a:tc>
                <a:tc>
                  <a:txBody>
                    <a:bodyPr/>
                    <a:lstStyle/>
                    <a:p>
                      <a:pPr algn="ctr">
                        <a:lnSpc>
                          <a:spcPct val="107000"/>
                        </a:lnSpc>
                        <a:spcAft>
                          <a:spcPts val="800"/>
                        </a:spcAft>
                      </a:pPr>
                      <a:r>
                        <a:rPr lang="de-DE" sz="1400" dirty="0">
                          <a:solidFill>
                            <a:schemeClr val="bg1"/>
                          </a:solidFill>
                          <a:effectLst/>
                        </a:rPr>
                        <a:t>Erkunden &amp; Erarbeiten</a:t>
                      </a:r>
                      <a:endParaRPr lang="de-DE" sz="14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marL="86780" marR="86780" marT="43390" marB="43390" anchor="ctr"/>
                </a:tc>
                <a:tc>
                  <a:txBody>
                    <a:bodyPr/>
                    <a:lstStyle/>
                    <a:p>
                      <a:pPr algn="ctr">
                        <a:lnSpc>
                          <a:spcPct val="107000"/>
                        </a:lnSpc>
                        <a:spcAft>
                          <a:spcPts val="800"/>
                        </a:spcAft>
                      </a:pPr>
                      <a:r>
                        <a:rPr lang="de-DE" sz="1400" dirty="0">
                          <a:solidFill>
                            <a:schemeClr val="bg1"/>
                          </a:solidFill>
                          <a:effectLst/>
                        </a:rPr>
                        <a:t>Zusammenführen &amp; Ordnen</a:t>
                      </a:r>
                      <a:endParaRPr lang="de-DE" sz="14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marL="86780" marR="86780" marT="43390" marB="43390" anchor="ctr"/>
                </a:tc>
                <a:tc>
                  <a:txBody>
                    <a:bodyPr/>
                    <a:lstStyle/>
                    <a:p>
                      <a:pPr algn="ctr">
                        <a:lnSpc>
                          <a:spcPct val="107000"/>
                        </a:lnSpc>
                        <a:spcAft>
                          <a:spcPts val="800"/>
                        </a:spcAft>
                      </a:pPr>
                      <a:r>
                        <a:rPr lang="de-DE" sz="1400" dirty="0">
                          <a:solidFill>
                            <a:schemeClr val="bg1"/>
                          </a:solidFill>
                          <a:effectLst/>
                        </a:rPr>
                        <a:t>Üben &amp; Vertiefen</a:t>
                      </a:r>
                      <a:endParaRPr lang="de-DE" sz="14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marL="86780" marR="86780" marT="43390" marB="43390" anchor="ctr"/>
                </a:tc>
                <a:tc>
                  <a:txBody>
                    <a:bodyPr/>
                    <a:lstStyle/>
                    <a:p>
                      <a:pPr algn="ctr">
                        <a:lnSpc>
                          <a:spcPct val="107000"/>
                        </a:lnSpc>
                        <a:spcAft>
                          <a:spcPts val="800"/>
                        </a:spcAft>
                      </a:pPr>
                      <a:r>
                        <a:rPr lang="de-DE" sz="1400" dirty="0">
                          <a:solidFill>
                            <a:schemeClr val="bg1"/>
                          </a:solidFill>
                          <a:effectLst/>
                        </a:rPr>
                        <a:t>Checken &amp; Wiederholen</a:t>
                      </a:r>
                      <a:endParaRPr lang="de-DE" sz="14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txBody>
                  <a:tcPr marL="86780" marR="86780" marT="43390" marB="43390" anchor="ctr"/>
                </a:tc>
                <a:extLst>
                  <a:ext uri="{0D108BD9-81ED-4DB2-BD59-A6C34878D82A}">
                    <a16:rowId xmlns:a16="http://schemas.microsoft.com/office/drawing/2014/main" val="926199761"/>
                  </a:ext>
                </a:extLst>
              </a:tr>
            </a:tbl>
          </a:graphicData>
        </a:graphic>
      </p:graphicFrame>
    </p:spTree>
    <p:extLst>
      <p:ext uri="{BB962C8B-B14F-4D97-AF65-F5344CB8AC3E}">
        <p14:creationId xmlns:p14="http://schemas.microsoft.com/office/powerpoint/2010/main" val="3089959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hteck 14">
            <a:extLst>
              <a:ext uri="{FF2B5EF4-FFF2-40B4-BE49-F238E27FC236}">
                <a16:creationId xmlns:a16="http://schemas.microsoft.com/office/drawing/2014/main" id="{3F32D416-81E4-4DF6-9970-8CC9D2289446}"/>
              </a:ext>
            </a:extLst>
          </p:cNvPr>
          <p:cNvSpPr/>
          <p:nvPr/>
        </p:nvSpPr>
        <p:spPr bwMode="auto">
          <a:xfrm>
            <a:off x="-612576" y="1226379"/>
            <a:ext cx="9526194" cy="1914589"/>
          </a:xfrm>
          <a:prstGeom prst="rect">
            <a:avLst/>
          </a:prstGeom>
          <a:solidFill>
            <a:schemeClr val="accent1">
              <a:alpha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a:solidFill>
                <a:schemeClr val="accent2"/>
              </a:solidFill>
              <a:latin typeface="Calibri" panose="020F0502020204030204" pitchFamily="34" charset="0"/>
            </a:endParaRPr>
          </a:p>
        </p:txBody>
      </p:sp>
      <p:sp>
        <p:nvSpPr>
          <p:cNvPr id="7" name="Textfeld 6">
            <a:extLst>
              <a:ext uri="{FF2B5EF4-FFF2-40B4-BE49-F238E27FC236}">
                <a16:creationId xmlns:a16="http://schemas.microsoft.com/office/drawing/2014/main" id="{CE20AA4B-AFC1-B242-BEBA-0F8164F28193}"/>
              </a:ext>
            </a:extLst>
          </p:cNvPr>
          <p:cNvSpPr txBox="1"/>
          <p:nvPr/>
        </p:nvSpPr>
        <p:spPr>
          <a:xfrm>
            <a:off x="628650" y="321879"/>
            <a:ext cx="3002696" cy="369332"/>
          </a:xfrm>
          <a:prstGeom prst="rect">
            <a:avLst/>
          </a:prstGeom>
          <a:noFill/>
        </p:spPr>
        <p:txBody>
          <a:bodyPr wrap="square" rtlCol="0">
            <a:spAutoFit/>
          </a:bodyPr>
          <a:lstStyle/>
          <a:p>
            <a:r>
              <a:rPr lang="de-DE" dirty="0">
                <a:solidFill>
                  <a:schemeClr val="bg1"/>
                </a:solidFill>
                <a:latin typeface="Palatino" pitchFamily="2" charset="77"/>
                <a:ea typeface="Palatino" pitchFamily="2" charset="77"/>
              </a:rPr>
              <a:t>1. Ausgewählte Theorie</a:t>
            </a:r>
          </a:p>
        </p:txBody>
      </p:sp>
      <p:sp>
        <p:nvSpPr>
          <p:cNvPr id="12" name="Textfeld 11">
            <a:extLst>
              <a:ext uri="{FF2B5EF4-FFF2-40B4-BE49-F238E27FC236}">
                <a16:creationId xmlns:a16="http://schemas.microsoft.com/office/drawing/2014/main" id="{4624306E-05DB-5141-BC33-5BC7252CFBAD}"/>
              </a:ext>
            </a:extLst>
          </p:cNvPr>
          <p:cNvSpPr txBox="1"/>
          <p:nvPr/>
        </p:nvSpPr>
        <p:spPr>
          <a:xfrm>
            <a:off x="979266" y="1484784"/>
            <a:ext cx="9144000" cy="1015663"/>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r>
              <a:rPr lang="de-DE" sz="2000" b="1" dirty="0">
                <a:latin typeface="Calibri" panose="020F0502020204030204" pitchFamily="34" charset="0"/>
              </a:rPr>
              <a:t>Wo sehen Sie Potenziale?</a:t>
            </a:r>
          </a:p>
          <a:p>
            <a:r>
              <a:rPr lang="de-DE" sz="2000" b="1" dirty="0">
                <a:latin typeface="Calibri" panose="020F0502020204030204" pitchFamily="34" charset="0"/>
              </a:rPr>
              <a:t>Wo sehen Sie Probleme?</a:t>
            </a:r>
          </a:p>
          <a:p>
            <a:r>
              <a:rPr lang="de-DE" sz="2000" b="1" dirty="0">
                <a:latin typeface="Calibri" panose="020F0502020204030204" pitchFamily="34" charset="0"/>
              </a:rPr>
              <a:t>Wo sehen Sie gute fachliche/fachdidaktische Einsatzmöglichkeiten?</a:t>
            </a:r>
          </a:p>
        </p:txBody>
      </p:sp>
      <p:pic>
        <p:nvPicPr>
          <p:cNvPr id="14" name="Grafik 13" descr="Kundenbewertung">
            <a:extLst>
              <a:ext uri="{FF2B5EF4-FFF2-40B4-BE49-F238E27FC236}">
                <a16:creationId xmlns:a16="http://schemas.microsoft.com/office/drawing/2014/main" id="{0493406B-37D6-4631-87D4-13AD90A99C5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9512" y="1556792"/>
            <a:ext cx="842392" cy="842392"/>
          </a:xfrm>
          <a:prstGeom prst="rect">
            <a:avLst/>
          </a:prstGeom>
        </p:spPr>
      </p:pic>
      <p:sp>
        <p:nvSpPr>
          <p:cNvPr id="10" name="Titel 1">
            <a:extLst>
              <a:ext uri="{FF2B5EF4-FFF2-40B4-BE49-F238E27FC236}">
                <a16:creationId xmlns:a16="http://schemas.microsoft.com/office/drawing/2014/main" id="{CF44897D-4140-4F42-BA9C-B77AC4923129}"/>
              </a:ext>
            </a:extLst>
          </p:cNvPr>
          <p:cNvSpPr txBox="1">
            <a:spLocks/>
          </p:cNvSpPr>
          <p:nvPr/>
        </p:nvSpPr>
        <p:spPr>
          <a:xfrm>
            <a:off x="323528" y="417587"/>
            <a:ext cx="8424936" cy="490861"/>
          </a:xfrm>
          <a:prstGeom prst="rect">
            <a:avLst/>
          </a:prstGeom>
        </p:spPr>
        <p:txBody>
          <a:bodyPr vert="horz" lIns="91440" tIns="45720" rIns="91440" bIns="45720" rtlCol="0" anchor="ctr">
            <a:normAutofit fontScale="97500" lnSpcReduction="10000"/>
          </a:bodyPr>
          <a:lstStyle>
            <a:lvl1pPr algn="l" rtl="0" eaLnBrk="1" fontAlgn="base" hangingPunct="1">
              <a:spcBef>
                <a:spcPct val="0"/>
              </a:spcBef>
              <a:spcAft>
                <a:spcPct val="0"/>
              </a:spcAft>
              <a:defRPr sz="28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endParaRPr lang="de-DE" kern="0" dirty="0"/>
          </a:p>
        </p:txBody>
      </p:sp>
      <p:sp>
        <p:nvSpPr>
          <p:cNvPr id="9" name="Titel 8">
            <a:extLst>
              <a:ext uri="{FF2B5EF4-FFF2-40B4-BE49-F238E27FC236}">
                <a16:creationId xmlns:a16="http://schemas.microsoft.com/office/drawing/2014/main" id="{00CF4946-12EB-DBF5-9CC8-D234DDBD5133}"/>
              </a:ext>
            </a:extLst>
          </p:cNvPr>
          <p:cNvSpPr>
            <a:spLocks noGrp="1"/>
          </p:cNvSpPr>
          <p:nvPr>
            <p:ph type="title"/>
          </p:nvPr>
        </p:nvSpPr>
        <p:spPr/>
        <p:txBody>
          <a:bodyPr/>
          <a:lstStyle/>
          <a:p>
            <a:r>
              <a:rPr lang="de-DE" kern="0" dirty="0"/>
              <a:t>Peer </a:t>
            </a:r>
            <a:r>
              <a:rPr lang="de-DE" kern="0" dirty="0" err="1"/>
              <a:t>Instruction</a:t>
            </a:r>
            <a:r>
              <a:rPr lang="de-DE" kern="0" dirty="0"/>
              <a:t> beim Einsatz von </a:t>
            </a:r>
            <a:r>
              <a:rPr lang="de-DE" kern="0" dirty="0" err="1"/>
              <a:t>Audience</a:t>
            </a:r>
            <a:r>
              <a:rPr lang="de-DE" kern="0" dirty="0"/>
              <a:t> Response Systemen (ARS)</a:t>
            </a:r>
            <a:br>
              <a:rPr lang="de-DE" kern="0" dirty="0"/>
            </a:br>
            <a:endParaRPr lang="de-DE" dirty="0"/>
          </a:p>
        </p:txBody>
      </p:sp>
      <p:sp>
        <p:nvSpPr>
          <p:cNvPr id="13" name="Textplatzhalter 12">
            <a:extLst>
              <a:ext uri="{FF2B5EF4-FFF2-40B4-BE49-F238E27FC236}">
                <a16:creationId xmlns:a16="http://schemas.microsoft.com/office/drawing/2014/main" id="{B6709D52-2530-0930-9315-564E8E97C5E3}"/>
              </a:ext>
            </a:extLst>
          </p:cNvPr>
          <p:cNvSpPr>
            <a:spLocks noGrp="1"/>
          </p:cNvSpPr>
          <p:nvPr>
            <p:ph type="body" sz="quarter" idx="10"/>
          </p:nvPr>
        </p:nvSpPr>
        <p:spPr/>
        <p:txBody>
          <a:bodyPr/>
          <a:lstStyle/>
          <a:p>
            <a:r>
              <a:rPr lang="de-DE" dirty="0"/>
              <a:t>(</a:t>
            </a:r>
            <a:r>
              <a:rPr lang="de-DE" dirty="0" err="1"/>
              <a:t>Fagen</a:t>
            </a:r>
            <a:r>
              <a:rPr lang="de-DE" dirty="0"/>
              <a:t> et al. 2002; </a:t>
            </a:r>
            <a:r>
              <a:rPr lang="de-DE" dirty="0" err="1"/>
              <a:t>Lasry</a:t>
            </a:r>
            <a:r>
              <a:rPr lang="de-DE" dirty="0"/>
              <a:t> et al. 2008; Lay und </a:t>
            </a:r>
            <a:r>
              <a:rPr lang="de-DE" dirty="0" err="1"/>
              <a:t>LeSage</a:t>
            </a:r>
            <a:r>
              <a:rPr lang="de-DE" dirty="0"/>
              <a:t> 2009)</a:t>
            </a:r>
          </a:p>
          <a:p>
            <a:endParaRPr lang="de-DE" dirty="0"/>
          </a:p>
        </p:txBody>
      </p:sp>
      <p:pic>
        <p:nvPicPr>
          <p:cNvPr id="53" name="Grafik 52">
            <a:extLst>
              <a:ext uri="{FF2B5EF4-FFF2-40B4-BE49-F238E27FC236}">
                <a16:creationId xmlns:a16="http://schemas.microsoft.com/office/drawing/2014/main" id="{658B8F80-00A6-0B3D-B253-9A5A0F8F1F69}"/>
              </a:ext>
            </a:extLst>
          </p:cNvPr>
          <p:cNvPicPr>
            <a:picLocks noChangeAspect="1"/>
          </p:cNvPicPr>
          <p:nvPr/>
        </p:nvPicPr>
        <p:blipFill>
          <a:blip r:embed="rId5"/>
          <a:srcRect/>
          <a:stretch/>
        </p:blipFill>
        <p:spPr>
          <a:xfrm>
            <a:off x="1904276" y="3140968"/>
            <a:ext cx="5335449" cy="3273192"/>
          </a:xfrm>
          <a:prstGeom prst="rect">
            <a:avLst/>
          </a:prstGeom>
        </p:spPr>
      </p:pic>
    </p:spTree>
    <p:extLst>
      <p:ext uri="{BB962C8B-B14F-4D97-AF65-F5344CB8AC3E}">
        <p14:creationId xmlns:p14="http://schemas.microsoft.com/office/powerpoint/2010/main" val="12650385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BC6E5E55-5A75-784B-9441-C05BB039333A}"/>
              </a:ext>
            </a:extLst>
          </p:cNvPr>
          <p:cNvSpPr>
            <a:spLocks noGrp="1"/>
          </p:cNvSpPr>
          <p:nvPr>
            <p:ph type="title"/>
          </p:nvPr>
        </p:nvSpPr>
        <p:spPr/>
        <p:txBody>
          <a:bodyPr/>
          <a:lstStyle/>
          <a:p>
            <a:r>
              <a:rPr lang="de-DE" dirty="0"/>
              <a:t>Landkarte: Kognitive Aktivierung im Mathematikunterricht</a:t>
            </a:r>
          </a:p>
        </p:txBody>
      </p:sp>
      <p:sp>
        <p:nvSpPr>
          <p:cNvPr id="134" name="Textfeld 133">
            <a:extLst>
              <a:ext uri="{FF2B5EF4-FFF2-40B4-BE49-F238E27FC236}">
                <a16:creationId xmlns:a16="http://schemas.microsoft.com/office/drawing/2014/main" id="{870C6FFE-A8DA-F848-8980-BDCEBA3867B0}"/>
              </a:ext>
            </a:extLst>
          </p:cNvPr>
          <p:cNvSpPr txBox="1"/>
          <p:nvPr/>
        </p:nvSpPr>
        <p:spPr>
          <a:xfrm>
            <a:off x="3731585" y="1525887"/>
            <a:ext cx="1692000" cy="504057"/>
          </a:xfrm>
          <a:prstGeom prst="rect">
            <a:avLst/>
          </a:prstGeom>
          <a:solidFill>
            <a:srgbClr val="CDB987">
              <a:alpha val="64000"/>
            </a:srgbClr>
          </a:solidFill>
          <a:ln>
            <a:noFill/>
          </a:ln>
          <a:effectLst/>
        </p:spPr>
        <p:txBody>
          <a:bodyPr rot="0" spcFirstLastPara="0" vert="horz" wrap="square" lIns="36000" tIns="36000" rIns="36000" bIns="36000" numCol="1" spcCol="0" rtlCol="0" fromWordArt="0" anchor="ctr" anchorCtr="0" forceAA="0" compatLnSpc="1">
            <a:prstTxWarp prst="textNoShape">
              <a:avLst/>
            </a:prstTxWarp>
            <a:noAutofit/>
          </a:bodyPr>
          <a:lstStyle>
            <a:defPPr>
              <a:defRPr lang="de-DE"/>
            </a:defPPr>
            <a:lvl1pPr marL="0" marR="0" lvl="0" indent="0" algn="ctr" defTabSz="914400" eaLnBrk="1" fontAlgn="auto" latinLnBrk="0" hangingPunct="1">
              <a:lnSpc>
                <a:spcPct val="100000"/>
              </a:lnSpc>
              <a:spcBef>
                <a:spcPts val="600"/>
              </a:spcBef>
              <a:spcAft>
                <a:spcPts val="0"/>
              </a:spcAft>
              <a:buClrTx/>
              <a:buSzTx/>
              <a:buFontTx/>
              <a:buNone/>
              <a:tabLst/>
              <a:defRPr kumimoji="0" sz="1400" b="0" i="0" u="none" strike="noStrike" kern="0" cap="none" spc="0" normalizeH="0" baseline="0">
                <a:ln>
                  <a:noFill/>
                </a:ln>
                <a:solidFill>
                  <a:srgbClr val="CDB987">
                    <a:lumMod val="50000"/>
                  </a:srgbClr>
                </a:solidFill>
                <a:effectLst/>
                <a:uLnTx/>
                <a:uFillTx/>
                <a:latin typeface="Calibri" charset="0"/>
                <a:ea typeface="Times New Roman" charset="0"/>
                <a:cs typeface="Times New Roman" charset="0"/>
              </a:defRPr>
            </a:lvl1pPr>
          </a:lstStyle>
          <a:p>
            <a:r>
              <a:rPr lang="de-DE" dirty="0"/>
              <a:t>Kognitive Aktivitäten </a:t>
            </a:r>
          </a:p>
        </p:txBody>
      </p:sp>
      <p:sp>
        <p:nvSpPr>
          <p:cNvPr id="38" name="Textfeld 37">
            <a:extLst>
              <a:ext uri="{FF2B5EF4-FFF2-40B4-BE49-F238E27FC236}">
                <a16:creationId xmlns:a16="http://schemas.microsoft.com/office/drawing/2014/main" id="{8C760559-C404-3745-B98F-BCA615D4BA51}"/>
              </a:ext>
            </a:extLst>
          </p:cNvPr>
          <p:cNvSpPr txBox="1"/>
          <p:nvPr/>
        </p:nvSpPr>
        <p:spPr>
          <a:xfrm>
            <a:off x="5480419" y="885488"/>
            <a:ext cx="1692000" cy="523220"/>
          </a:xfrm>
          <a:prstGeom prst="rect">
            <a:avLst/>
          </a:prstGeom>
          <a:solidFill>
            <a:schemeClr val="accent3">
              <a:lumMod val="60000"/>
              <a:lumOff val="40000"/>
            </a:schemeClr>
          </a:solidFill>
        </p:spPr>
        <p:txBody>
          <a:bodyPr wrap="square" rtlCol="0">
            <a:spAutoFit/>
          </a:bodyPr>
          <a:lstStyle>
            <a:defPPr>
              <a:defRPr lang="de-DE"/>
            </a:defPPr>
            <a:lvl1pPr marL="0" marR="0" lvl="0" indent="0" defTabSz="914400" latinLnBrk="0">
              <a:lnSpc>
                <a:spcPct val="100000"/>
              </a:lnSpc>
              <a:spcBef>
                <a:spcPts val="600"/>
              </a:spcBef>
              <a:buClrTx/>
              <a:buSzTx/>
              <a:buFontTx/>
              <a:buNone/>
              <a:tabLst/>
              <a:defRPr kumimoji="0" sz="1400" b="1" i="0" u="none" strike="noStrike" cap="none" spc="0" normalizeH="0" baseline="0">
                <a:ln>
                  <a:noFill/>
                </a:ln>
                <a:solidFill>
                  <a:schemeClr val="bg1"/>
                </a:solidFill>
                <a:effectLst/>
                <a:uLnTx/>
                <a:uFillTx/>
                <a:latin typeface="Calibri" panose="020F0502020204030204" pitchFamily="34" charset="0"/>
              </a:defRPr>
            </a:lvl1pPr>
          </a:lstStyle>
          <a:p>
            <a:pPr algn="ctr"/>
            <a:r>
              <a:rPr lang="de-DE" dirty="0"/>
              <a:t>Medien beurteilen und auswählen</a:t>
            </a:r>
          </a:p>
        </p:txBody>
      </p:sp>
      <p:sp>
        <p:nvSpPr>
          <p:cNvPr id="39" name="Textfeld 38">
            <a:extLst>
              <a:ext uri="{FF2B5EF4-FFF2-40B4-BE49-F238E27FC236}">
                <a16:creationId xmlns:a16="http://schemas.microsoft.com/office/drawing/2014/main" id="{38F4F744-E9AA-1C4A-8FA5-898B09C318B4}"/>
              </a:ext>
            </a:extLst>
          </p:cNvPr>
          <p:cNvSpPr txBox="1"/>
          <p:nvPr/>
        </p:nvSpPr>
        <p:spPr>
          <a:xfrm>
            <a:off x="1995401" y="887720"/>
            <a:ext cx="1692000" cy="518757"/>
          </a:xfrm>
          <a:prstGeom prst="rect">
            <a:avLst/>
          </a:prstGeom>
          <a:solidFill>
            <a:schemeClr val="accent3">
              <a:lumMod val="60000"/>
              <a:lumOff val="40000"/>
            </a:schemeClr>
          </a:solidFill>
        </p:spPr>
        <p:txBody>
          <a:bodyPr wrap="square" rtlCol="0" anchor="ctr" anchorCtr="0">
            <a:noAutofit/>
          </a:bodyPr>
          <a:lstStyle>
            <a:defPPr>
              <a:defRPr lang="de-DE"/>
            </a:defPPr>
            <a:lvl1pPr marL="0" marR="0" lvl="0" indent="0" defTabSz="914400" latinLnBrk="0">
              <a:lnSpc>
                <a:spcPct val="100000"/>
              </a:lnSpc>
              <a:spcBef>
                <a:spcPts val="600"/>
              </a:spcBef>
              <a:buClrTx/>
              <a:buSzTx/>
              <a:buFontTx/>
              <a:buNone/>
              <a:tabLst/>
              <a:defRPr kumimoji="0" sz="1400" b="1" i="0" u="none" strike="noStrike" cap="none" spc="0" normalizeH="0" baseline="0">
                <a:ln>
                  <a:noFill/>
                </a:ln>
                <a:solidFill>
                  <a:schemeClr val="bg1"/>
                </a:solidFill>
                <a:effectLst/>
                <a:uLnTx/>
                <a:uFillTx/>
                <a:latin typeface="Calibri" panose="020F0502020204030204" pitchFamily="34" charset="0"/>
              </a:defRPr>
            </a:lvl1pPr>
          </a:lstStyle>
          <a:p>
            <a:pPr algn="ctr"/>
            <a:r>
              <a:rPr lang="de-DE" dirty="0"/>
              <a:t>Medien bedienen</a:t>
            </a:r>
          </a:p>
        </p:txBody>
      </p:sp>
      <p:sp>
        <p:nvSpPr>
          <p:cNvPr id="40" name="Textfeld 39">
            <a:extLst>
              <a:ext uri="{FF2B5EF4-FFF2-40B4-BE49-F238E27FC236}">
                <a16:creationId xmlns:a16="http://schemas.microsoft.com/office/drawing/2014/main" id="{B9C53117-FE03-3E43-9BC3-D33FFF8AE8A8}"/>
              </a:ext>
            </a:extLst>
          </p:cNvPr>
          <p:cNvSpPr txBox="1"/>
          <p:nvPr/>
        </p:nvSpPr>
        <p:spPr>
          <a:xfrm>
            <a:off x="7236296" y="885488"/>
            <a:ext cx="1692000" cy="523220"/>
          </a:xfrm>
          <a:prstGeom prst="rect">
            <a:avLst/>
          </a:prstGeom>
          <a:solidFill>
            <a:srgbClr val="F8B44F"/>
          </a:solidFill>
        </p:spPr>
        <p:txBody>
          <a:bodyPr wrap="square" rtlCol="0">
            <a:spAutoFit/>
          </a:bodyPr>
          <a:lstStyle/>
          <a:p>
            <a:pPr marL="0" marR="0" lvl="0" indent="0" algn="ctr" defTabSz="914400" rtl="0" eaLnBrk="0" fontAlgn="base" latinLnBrk="0" hangingPunct="0">
              <a:lnSpc>
                <a:spcPct val="100000"/>
              </a:lnSpc>
              <a:spcBef>
                <a:spcPts val="600"/>
              </a:spcBef>
              <a:spcAft>
                <a:spcPct val="0"/>
              </a:spcAft>
              <a:buClrTx/>
              <a:buSzTx/>
              <a:buFontTx/>
              <a:buNone/>
              <a:tabLst/>
              <a:defRPr/>
            </a:pPr>
            <a:r>
              <a:rPr lang="de-DE" sz="1400" b="1" dirty="0">
                <a:solidFill>
                  <a:schemeClr val="bg1"/>
                </a:solidFill>
                <a:latin typeface="Calibri" panose="020F0502020204030204" pitchFamily="34" charset="0"/>
              </a:rPr>
              <a:t>M</a:t>
            </a:r>
            <a:r>
              <a:rPr kumimoji="0" lang="de-DE" sz="1400" b="1" i="0" u="none" strike="noStrike" kern="1200" cap="none" spc="0" normalizeH="0" baseline="0" dirty="0">
                <a:ln>
                  <a:noFill/>
                </a:ln>
                <a:solidFill>
                  <a:schemeClr val="bg1"/>
                </a:solidFill>
                <a:effectLst/>
                <a:uLnTx/>
                <a:uFillTx/>
                <a:latin typeface="Calibri" panose="020F0502020204030204" pitchFamily="34" charset="0"/>
                <a:ea typeface="ＭＳ Ｐゴシック" charset="-128"/>
              </a:rPr>
              <a:t>edien</a:t>
            </a:r>
            <a:r>
              <a:rPr kumimoji="0" lang="de-DE" sz="1400" b="1" i="0" u="none" strike="noStrike" kern="1200" cap="none" spc="0" normalizeH="0" dirty="0">
                <a:ln>
                  <a:noFill/>
                </a:ln>
                <a:solidFill>
                  <a:schemeClr val="bg1"/>
                </a:solidFill>
                <a:effectLst/>
                <a:uLnTx/>
                <a:uFillTx/>
                <a:latin typeface="Calibri" panose="020F0502020204030204" pitchFamily="34" charset="0"/>
                <a:ea typeface="ＭＳ Ｐゴシック" charset="-128"/>
              </a:rPr>
              <a:t> </a:t>
            </a:r>
            <a:r>
              <a:rPr kumimoji="0" lang="de-DE" sz="1400" b="1" i="0" u="none" strike="noStrike" kern="1200" cap="none" spc="0" normalizeH="0" baseline="0" dirty="0">
                <a:ln>
                  <a:noFill/>
                </a:ln>
                <a:solidFill>
                  <a:schemeClr val="bg1"/>
                </a:solidFill>
                <a:effectLst/>
                <a:uLnTx/>
                <a:uFillTx/>
                <a:latin typeface="Calibri" panose="020F0502020204030204" pitchFamily="34" charset="0"/>
                <a:ea typeface="ＭＳ Ｐゴシック" charset="-128"/>
              </a:rPr>
              <a:t> für </a:t>
            </a:r>
            <a:r>
              <a:rPr kumimoji="0" lang="de-DE" sz="1400" b="1" i="0" u="none" strike="noStrike" kern="1200" cap="none" spc="0" normalizeH="0" baseline="0" dirty="0" err="1">
                <a:ln>
                  <a:noFill/>
                </a:ln>
                <a:solidFill>
                  <a:schemeClr val="bg1"/>
                </a:solidFill>
                <a:effectLst/>
                <a:uLnTx/>
                <a:uFillTx/>
                <a:latin typeface="Calibri" panose="020F0502020204030204" pitchFamily="34" charset="0"/>
                <a:ea typeface="ＭＳ Ｐゴシック" charset="-128"/>
              </a:rPr>
              <a:t>fachl</a:t>
            </a:r>
            <a:r>
              <a:rPr kumimoji="0" lang="de-DE" sz="1400" b="1" i="0" u="none" strike="noStrike" kern="1200" cap="none" spc="0" normalizeH="0" baseline="0" dirty="0">
                <a:ln>
                  <a:noFill/>
                </a:ln>
                <a:solidFill>
                  <a:schemeClr val="bg1"/>
                </a:solidFill>
                <a:effectLst/>
                <a:uLnTx/>
                <a:uFillTx/>
                <a:latin typeface="Calibri" panose="020F0502020204030204" pitchFamily="34" charset="0"/>
                <a:ea typeface="ＭＳ Ｐゴシック" charset="-128"/>
              </a:rPr>
              <a:t>. Lernen nutzen</a:t>
            </a:r>
          </a:p>
        </p:txBody>
      </p:sp>
      <p:sp>
        <p:nvSpPr>
          <p:cNvPr id="41" name="Textfeld 40">
            <a:extLst>
              <a:ext uri="{FF2B5EF4-FFF2-40B4-BE49-F238E27FC236}">
                <a16:creationId xmlns:a16="http://schemas.microsoft.com/office/drawing/2014/main" id="{21251FC5-3F3C-4248-95AF-07B16A2078AB}"/>
              </a:ext>
            </a:extLst>
          </p:cNvPr>
          <p:cNvSpPr txBox="1"/>
          <p:nvPr/>
        </p:nvSpPr>
        <p:spPr>
          <a:xfrm>
            <a:off x="3737910" y="885488"/>
            <a:ext cx="1692000" cy="523220"/>
          </a:xfrm>
          <a:prstGeom prst="rect">
            <a:avLst/>
          </a:prstGeom>
          <a:solidFill>
            <a:srgbClr val="F8B44F"/>
          </a:solidFill>
        </p:spPr>
        <p:txBody>
          <a:bodyPr wrap="square" rtlCol="0">
            <a:spAutoFit/>
          </a:bodyPr>
          <a:lstStyle/>
          <a:p>
            <a:pPr marL="0" marR="0" lvl="0" indent="0" algn="ctr" defTabSz="914400" rtl="0" eaLnBrk="0" fontAlgn="base" latinLnBrk="0" hangingPunct="0">
              <a:lnSpc>
                <a:spcPct val="100000"/>
              </a:lnSpc>
              <a:spcBef>
                <a:spcPts val="600"/>
              </a:spcBef>
              <a:spcAft>
                <a:spcPct val="0"/>
              </a:spcAft>
              <a:buClrTx/>
              <a:buSzTx/>
              <a:buFontTx/>
              <a:buNone/>
              <a:tabLst/>
              <a:defRPr/>
            </a:pPr>
            <a:r>
              <a:rPr kumimoji="0" lang="de-DE" sz="1400" b="1" i="0" u="none" strike="noStrike" kern="1200" cap="none" spc="0" normalizeH="0" baseline="0" dirty="0">
                <a:ln>
                  <a:noFill/>
                </a:ln>
                <a:solidFill>
                  <a:schemeClr val="bg1"/>
                </a:solidFill>
                <a:effectLst/>
                <a:uLnTx/>
                <a:uFillTx/>
                <a:latin typeface="Calibri" panose="020F0502020204030204" pitchFamily="34" charset="0"/>
                <a:ea typeface="ＭＳ Ｐゴシック" charset="-128"/>
              </a:rPr>
              <a:t>Medien adaptieren und gestalten</a:t>
            </a:r>
          </a:p>
        </p:txBody>
      </p:sp>
      <p:sp>
        <p:nvSpPr>
          <p:cNvPr id="31" name="Textfeld 30">
            <a:extLst>
              <a:ext uri="{FF2B5EF4-FFF2-40B4-BE49-F238E27FC236}">
                <a16:creationId xmlns:a16="http://schemas.microsoft.com/office/drawing/2014/main" id="{BBC083D5-0D89-144F-94B7-D0DBEC10B8AD}"/>
              </a:ext>
            </a:extLst>
          </p:cNvPr>
          <p:cNvSpPr txBox="1"/>
          <p:nvPr/>
        </p:nvSpPr>
        <p:spPr>
          <a:xfrm>
            <a:off x="1985914" y="1525887"/>
            <a:ext cx="1692000" cy="504057"/>
          </a:xfrm>
          <a:prstGeom prst="rect">
            <a:avLst/>
          </a:prstGeom>
          <a:solidFill>
            <a:srgbClr val="CDB987">
              <a:alpha val="64000"/>
            </a:srgbClr>
          </a:solidFill>
          <a:ln>
            <a:noFill/>
          </a:ln>
          <a:effectLst/>
        </p:spPr>
        <p:txBody>
          <a:bodyPr rot="0" spcFirstLastPara="0" vert="horz" wrap="square" lIns="36000" tIns="36000" rIns="3600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600"/>
              </a:spcBef>
              <a:spcAft>
                <a:spcPts val="0"/>
              </a:spcAft>
              <a:buClrTx/>
              <a:buSzTx/>
              <a:buFontTx/>
              <a:buNone/>
              <a:tabLst/>
              <a:defRPr/>
            </a:pPr>
            <a:r>
              <a:rPr kumimoji="0" lang="de-DE" sz="1400" b="0" i="0" u="none" strike="noStrike" kern="0" cap="none" spc="0" normalizeH="0" baseline="0" noProof="0" dirty="0">
                <a:ln>
                  <a:noFill/>
                </a:ln>
                <a:solidFill>
                  <a:srgbClr val="CDB987">
                    <a:lumMod val="50000"/>
                  </a:srgbClr>
                </a:solidFill>
                <a:effectLst/>
                <a:uLnTx/>
                <a:uFillTx/>
                <a:latin typeface="Calibri" charset="0"/>
                <a:ea typeface="Times New Roman" charset="0"/>
                <a:cs typeface="Times New Roman" charset="0"/>
              </a:rPr>
              <a:t>KMK Kompetenzen</a:t>
            </a:r>
            <a:endParaRPr kumimoji="0" lang="de-DE" sz="1200" b="0" i="0" u="none" strike="noStrike" kern="0" cap="none" spc="0" normalizeH="0" baseline="0" noProof="0" dirty="0">
              <a:ln>
                <a:noFill/>
              </a:ln>
              <a:solidFill>
                <a:srgbClr val="CDB987">
                  <a:lumMod val="50000"/>
                </a:srgbClr>
              </a:solidFill>
              <a:effectLst/>
              <a:uLnTx/>
              <a:uFillTx/>
              <a:latin typeface="Cambria" charset="0"/>
              <a:ea typeface="Times New Roman" charset="0"/>
              <a:cs typeface="Times New Roman" charset="0"/>
            </a:endParaRPr>
          </a:p>
        </p:txBody>
      </p:sp>
      <p:sp>
        <p:nvSpPr>
          <p:cNvPr id="32" name="Textfeld 31">
            <a:extLst>
              <a:ext uri="{FF2B5EF4-FFF2-40B4-BE49-F238E27FC236}">
                <a16:creationId xmlns:a16="http://schemas.microsoft.com/office/drawing/2014/main" id="{93E95C6C-0E5B-B54F-9CDC-D5BFF8E81BC9}"/>
              </a:ext>
            </a:extLst>
          </p:cNvPr>
          <p:cNvSpPr txBox="1"/>
          <p:nvPr/>
        </p:nvSpPr>
        <p:spPr>
          <a:xfrm>
            <a:off x="1979773" y="2097164"/>
            <a:ext cx="1692000" cy="504057"/>
          </a:xfrm>
          <a:prstGeom prst="rect">
            <a:avLst/>
          </a:prstGeom>
          <a:solidFill>
            <a:srgbClr val="CDB987">
              <a:alpha val="64000"/>
            </a:srgbClr>
          </a:solidFill>
          <a:ln>
            <a:noFill/>
          </a:ln>
          <a:effectLst/>
        </p:spPr>
        <p:txBody>
          <a:bodyPr rot="0" spcFirstLastPara="0" vert="horz" wrap="square" lIns="36000" tIns="36000" rIns="36000" bIns="36000" numCol="1" spcCol="0" rtlCol="0" fromWordArt="0" anchor="t" anchorCtr="0" forceAA="0" compatLnSpc="1">
            <a:prstTxWarp prst="textNoShape">
              <a:avLst/>
            </a:prstTxWarp>
            <a:noAutofit/>
          </a:bodyPr>
          <a:lstStyle/>
          <a:p>
            <a:pPr marL="0" marR="0" lvl="0" indent="0" algn="ctr" defTabSz="914400" eaLnBrk="1" fontAlgn="auto" latinLnBrk="0" hangingPunct="1">
              <a:lnSpc>
                <a:spcPct val="100000"/>
              </a:lnSpc>
              <a:spcBef>
                <a:spcPts val="600"/>
              </a:spcBef>
              <a:spcAft>
                <a:spcPts val="0"/>
              </a:spcAft>
              <a:buClrTx/>
              <a:buSzTx/>
              <a:buFontTx/>
              <a:buNone/>
              <a:tabLst/>
              <a:defRPr/>
            </a:pPr>
            <a:r>
              <a:rPr kumimoji="0" lang="de-DE" sz="1400" b="0" i="0" u="none" strike="noStrike" kern="0" cap="none" spc="0" normalizeH="0" baseline="0" noProof="0" dirty="0">
                <a:ln>
                  <a:noFill/>
                </a:ln>
                <a:solidFill>
                  <a:srgbClr val="CDB987">
                    <a:lumMod val="50000"/>
                  </a:srgbClr>
                </a:solidFill>
                <a:effectLst/>
                <a:uLnTx/>
                <a:uFillTx/>
                <a:latin typeface="Calibri" charset="0"/>
                <a:ea typeface="Times New Roman" charset="0"/>
                <a:cs typeface="Times New Roman" charset="0"/>
              </a:rPr>
              <a:t>Übersicht: relevante Medien</a:t>
            </a:r>
            <a:endParaRPr kumimoji="0" lang="de-DE" sz="1200" b="0" i="0" u="none" strike="noStrike" kern="0" cap="none" spc="0" normalizeH="0" baseline="0" noProof="0" dirty="0">
              <a:ln>
                <a:noFill/>
              </a:ln>
              <a:solidFill>
                <a:srgbClr val="CDB987">
                  <a:lumMod val="50000"/>
                </a:srgbClr>
              </a:solidFill>
              <a:effectLst/>
              <a:uLnTx/>
              <a:uFillTx/>
              <a:latin typeface="Cambria" charset="0"/>
              <a:ea typeface="Times New Roman" charset="0"/>
              <a:cs typeface="Times New Roman" charset="0"/>
            </a:endParaRPr>
          </a:p>
        </p:txBody>
      </p:sp>
      <p:sp>
        <p:nvSpPr>
          <p:cNvPr id="6" name="Textfeld 5">
            <a:extLst>
              <a:ext uri="{FF2B5EF4-FFF2-40B4-BE49-F238E27FC236}">
                <a16:creationId xmlns:a16="http://schemas.microsoft.com/office/drawing/2014/main" id="{1C950E89-F75F-60B3-4677-B5F215CDE80F}"/>
              </a:ext>
            </a:extLst>
          </p:cNvPr>
          <p:cNvSpPr txBox="1"/>
          <p:nvPr/>
        </p:nvSpPr>
        <p:spPr>
          <a:xfrm>
            <a:off x="611560" y="831627"/>
            <a:ext cx="1066702" cy="630942"/>
          </a:xfrm>
          <a:prstGeom prst="rect">
            <a:avLst/>
          </a:prstGeom>
          <a:noFill/>
        </p:spPr>
        <p:txBody>
          <a:bodyPr wrap="none" rtlCol="0">
            <a:spAutoFit/>
          </a:bodyPr>
          <a:lstStyle/>
          <a:p>
            <a:pPr>
              <a:spcBef>
                <a:spcPts val="600"/>
              </a:spcBef>
              <a:defRPr/>
            </a:pPr>
            <a:r>
              <a:rPr lang="en-US" sz="1500" b="1" dirty="0" err="1">
                <a:solidFill>
                  <a:srgbClr val="F8B44F"/>
                </a:solidFill>
                <a:latin typeface="Calibri" panose="020F0502020204030204" pitchFamily="34" charset="0"/>
              </a:rPr>
              <a:t>Lehrkräfte</a:t>
            </a:r>
            <a:r>
              <a:rPr lang="en-US" sz="1500" b="1" dirty="0">
                <a:solidFill>
                  <a:srgbClr val="F8B44F"/>
                </a:solidFill>
                <a:latin typeface="Calibri" panose="020F0502020204030204" pitchFamily="34" charset="0"/>
              </a:rPr>
              <a:t>-</a:t>
            </a:r>
          </a:p>
          <a:p>
            <a:pPr>
              <a:spcBef>
                <a:spcPts val="600"/>
              </a:spcBef>
              <a:defRPr/>
            </a:pPr>
            <a:r>
              <a:rPr lang="en-US" sz="1500" b="1" dirty="0">
                <a:solidFill>
                  <a:srgbClr val="F8B44F"/>
                </a:solidFill>
                <a:latin typeface="Calibri" panose="020F0502020204030204" pitchFamily="34" charset="0"/>
              </a:rPr>
              <a:t>Jobs</a:t>
            </a:r>
            <a:r>
              <a:rPr lang="en-US" sz="1500" b="1" dirty="0">
                <a:solidFill>
                  <a:srgbClr val="C37700"/>
                </a:solidFill>
                <a:latin typeface="Calibri" panose="020F0502020204030204" pitchFamily="34" charset="0"/>
              </a:rPr>
              <a:t> </a:t>
            </a:r>
          </a:p>
        </p:txBody>
      </p:sp>
      <p:pic>
        <p:nvPicPr>
          <p:cNvPr id="8" name="Bild 15">
            <a:extLst>
              <a:ext uri="{FF2B5EF4-FFF2-40B4-BE49-F238E27FC236}">
                <a16:creationId xmlns:a16="http://schemas.microsoft.com/office/drawing/2014/main" id="{A1F35686-848F-F73D-3C3B-1F532C262D5D}"/>
              </a:ext>
            </a:extLst>
          </p:cNvPr>
          <p:cNvPicPr>
            <a:picLocks noChangeAspect="1"/>
          </p:cNvPicPr>
          <p:nvPr/>
        </p:nvPicPr>
        <p:blipFill>
          <a:blip r:embed="rId3" cstate="email">
            <a:duotone>
              <a:srgbClr val="F8B44F">
                <a:shade val="45000"/>
                <a:satMod val="135000"/>
              </a:srgbClr>
              <a:prstClr val="white"/>
            </a:duotone>
            <a:extLst>
              <a:ext uri="{28A0092B-C50C-407E-A947-70E740481C1C}">
                <a14:useLocalDpi xmlns:a14="http://schemas.microsoft.com/office/drawing/2010/main"/>
              </a:ext>
            </a:extLst>
          </a:blip>
          <a:stretch>
            <a:fillRect/>
          </a:stretch>
        </p:blipFill>
        <p:spPr>
          <a:xfrm>
            <a:off x="129385" y="845706"/>
            <a:ext cx="504057" cy="504057"/>
          </a:xfrm>
          <a:prstGeom prst="rect">
            <a:avLst/>
          </a:prstGeom>
        </p:spPr>
      </p:pic>
      <p:sp>
        <p:nvSpPr>
          <p:cNvPr id="10" name="Textfeld 9">
            <a:extLst>
              <a:ext uri="{FF2B5EF4-FFF2-40B4-BE49-F238E27FC236}">
                <a16:creationId xmlns:a16="http://schemas.microsoft.com/office/drawing/2014/main" id="{C55344C9-8051-650C-6B1C-4575D1F5D494}"/>
              </a:ext>
            </a:extLst>
          </p:cNvPr>
          <p:cNvSpPr txBox="1"/>
          <p:nvPr/>
        </p:nvSpPr>
        <p:spPr>
          <a:xfrm>
            <a:off x="611560" y="1772816"/>
            <a:ext cx="1111843" cy="553998"/>
          </a:xfrm>
          <a:prstGeom prst="rect">
            <a:avLst/>
          </a:prstGeom>
          <a:noFill/>
        </p:spPr>
        <p:txBody>
          <a:bodyPr wrap="none" rtlCol="0">
            <a:spAutoFit/>
          </a:bodyPr>
          <a:lstStyle/>
          <a:p>
            <a:pPr>
              <a:spcBef>
                <a:spcPts val="600"/>
              </a:spcBef>
              <a:defRPr/>
            </a:pPr>
            <a:r>
              <a:rPr lang="de-DE" sz="1500" b="1" dirty="0">
                <a:solidFill>
                  <a:srgbClr val="CDB987">
                    <a:lumMod val="75000"/>
                  </a:srgbClr>
                </a:solidFill>
                <a:latin typeface="Calibri" panose="020F0502020204030204" pitchFamily="34" charset="0"/>
              </a:rPr>
              <a:t>Didaktische</a:t>
            </a:r>
            <a:br>
              <a:rPr lang="de-DE" sz="1500" b="1" dirty="0">
                <a:solidFill>
                  <a:srgbClr val="CDB987">
                    <a:lumMod val="75000"/>
                  </a:srgbClr>
                </a:solidFill>
                <a:latin typeface="Calibri" panose="020F0502020204030204" pitchFamily="34" charset="0"/>
              </a:rPr>
            </a:br>
            <a:r>
              <a:rPr lang="de-DE" sz="1500" b="1" dirty="0">
                <a:solidFill>
                  <a:srgbClr val="CDB987">
                    <a:lumMod val="75000"/>
                  </a:srgbClr>
                </a:solidFill>
                <a:latin typeface="Calibri" panose="020F0502020204030204" pitchFamily="34" charset="0"/>
              </a:rPr>
              <a:t>Werkzeuge</a:t>
            </a:r>
          </a:p>
        </p:txBody>
      </p:sp>
      <p:pic>
        <p:nvPicPr>
          <p:cNvPr id="12" name="Bild 3">
            <a:extLst>
              <a:ext uri="{FF2B5EF4-FFF2-40B4-BE49-F238E27FC236}">
                <a16:creationId xmlns:a16="http://schemas.microsoft.com/office/drawing/2014/main" id="{F54C3AE0-5519-BAEE-72F4-93625CDFA367}"/>
              </a:ext>
            </a:extLst>
          </p:cNvPr>
          <p:cNvPicPr>
            <a:picLocks noChangeAspect="1"/>
          </p:cNvPicPr>
          <p:nvPr/>
        </p:nvPicPr>
        <p:blipFill>
          <a:blip r:embed="rId4" cstate="email">
            <a:duotone>
              <a:srgbClr val="CDB987">
                <a:shade val="45000"/>
                <a:satMod val="135000"/>
              </a:srgbClr>
              <a:prstClr val="white"/>
            </a:duotone>
            <a:extLst>
              <a:ext uri="{28A0092B-C50C-407E-A947-70E740481C1C}">
                <a14:useLocalDpi xmlns:a14="http://schemas.microsoft.com/office/drawing/2010/main"/>
              </a:ext>
            </a:extLst>
          </a:blip>
          <a:stretch>
            <a:fillRect/>
          </a:stretch>
        </p:blipFill>
        <p:spPr>
          <a:xfrm>
            <a:off x="129385" y="1772816"/>
            <a:ext cx="504057" cy="504057"/>
          </a:xfrm>
          <a:prstGeom prst="rect">
            <a:avLst/>
          </a:prstGeom>
        </p:spPr>
      </p:pic>
      <p:sp>
        <p:nvSpPr>
          <p:cNvPr id="14" name="Textfeld 13">
            <a:extLst>
              <a:ext uri="{FF2B5EF4-FFF2-40B4-BE49-F238E27FC236}">
                <a16:creationId xmlns:a16="http://schemas.microsoft.com/office/drawing/2014/main" id="{21CAC0B7-A434-6762-FE7D-DC7B1A9C833D}"/>
              </a:ext>
            </a:extLst>
          </p:cNvPr>
          <p:cNvSpPr txBox="1"/>
          <p:nvPr/>
        </p:nvSpPr>
        <p:spPr>
          <a:xfrm>
            <a:off x="611560" y="5809349"/>
            <a:ext cx="1399101" cy="323165"/>
          </a:xfrm>
          <a:prstGeom prst="rect">
            <a:avLst/>
          </a:prstGeom>
          <a:noFill/>
        </p:spPr>
        <p:txBody>
          <a:bodyPr wrap="none" rtlCol="0">
            <a:spAutoFit/>
          </a:bodyPr>
          <a:lstStyle/>
          <a:p>
            <a:pPr>
              <a:spcBef>
                <a:spcPts val="600"/>
              </a:spcBef>
              <a:defRPr/>
            </a:pPr>
            <a:r>
              <a:rPr lang="de-DE" sz="1500" b="1" dirty="0">
                <a:solidFill>
                  <a:srgbClr val="327A86"/>
                </a:solidFill>
                <a:latin typeface="Calibri" panose="020F0502020204030204" pitchFamily="34" charset="0"/>
              </a:rPr>
              <a:t>Orientierungen</a:t>
            </a:r>
          </a:p>
        </p:txBody>
      </p:sp>
      <p:pic>
        <p:nvPicPr>
          <p:cNvPr id="16" name="Bild 10">
            <a:extLst>
              <a:ext uri="{FF2B5EF4-FFF2-40B4-BE49-F238E27FC236}">
                <a16:creationId xmlns:a16="http://schemas.microsoft.com/office/drawing/2014/main" id="{39364685-670F-1232-EFAF-7B0275F612C0}"/>
              </a:ext>
            </a:extLst>
          </p:cNvPr>
          <p:cNvPicPr>
            <a:picLocks noChangeAspect="1"/>
          </p:cNvPicPr>
          <p:nvPr/>
        </p:nvPicPr>
        <p:blipFill>
          <a:blip r:embed="rId5" cstate="email">
            <a:duotone>
              <a:srgbClr val="327A86">
                <a:shade val="45000"/>
                <a:satMod val="135000"/>
              </a:srgbClr>
              <a:prstClr val="white"/>
            </a:duotone>
            <a:extLst>
              <a:ext uri="{28A0092B-C50C-407E-A947-70E740481C1C}">
                <a14:useLocalDpi xmlns:a14="http://schemas.microsoft.com/office/drawing/2010/main"/>
              </a:ext>
            </a:extLst>
          </a:blip>
          <a:stretch>
            <a:fillRect/>
          </a:stretch>
        </p:blipFill>
        <p:spPr>
          <a:xfrm>
            <a:off x="129385" y="5733255"/>
            <a:ext cx="504057" cy="504057"/>
          </a:xfrm>
          <a:prstGeom prst="rect">
            <a:avLst/>
          </a:prstGeom>
        </p:spPr>
      </p:pic>
      <p:sp>
        <p:nvSpPr>
          <p:cNvPr id="18" name="Textfeld 17">
            <a:extLst>
              <a:ext uri="{FF2B5EF4-FFF2-40B4-BE49-F238E27FC236}">
                <a16:creationId xmlns:a16="http://schemas.microsoft.com/office/drawing/2014/main" id="{13D00F1C-9A48-E246-D7D8-D4BAFBAE84BF}"/>
              </a:ext>
            </a:extLst>
          </p:cNvPr>
          <p:cNvSpPr txBox="1"/>
          <p:nvPr/>
        </p:nvSpPr>
        <p:spPr>
          <a:xfrm>
            <a:off x="611560" y="3508266"/>
            <a:ext cx="1509837" cy="784830"/>
          </a:xfrm>
          <a:prstGeom prst="rect">
            <a:avLst/>
          </a:prstGeom>
          <a:noFill/>
        </p:spPr>
        <p:txBody>
          <a:bodyPr wrap="none" rtlCol="0">
            <a:spAutoFit/>
          </a:bodyPr>
          <a:lstStyle/>
          <a:p>
            <a:pPr>
              <a:spcBef>
                <a:spcPts val="600"/>
              </a:spcBef>
              <a:defRPr/>
            </a:pPr>
            <a:r>
              <a:rPr lang="de-DE" sz="1500" b="1" dirty="0">
                <a:solidFill>
                  <a:prstClr val="black">
                    <a:lumMod val="50000"/>
                    <a:lumOff val="50000"/>
                  </a:prstClr>
                </a:solidFill>
                <a:latin typeface="Calibri" panose="020F0502020204030204" pitchFamily="34" charset="0"/>
              </a:rPr>
              <a:t>Denk- und </a:t>
            </a:r>
            <a:br>
              <a:rPr lang="de-DE" sz="1500" b="1" dirty="0">
                <a:solidFill>
                  <a:prstClr val="black">
                    <a:lumMod val="50000"/>
                    <a:lumOff val="50000"/>
                  </a:prstClr>
                </a:solidFill>
                <a:latin typeface="Calibri" panose="020F0502020204030204" pitchFamily="34" charset="0"/>
              </a:rPr>
            </a:br>
            <a:r>
              <a:rPr lang="de-DE" sz="1500" b="1" dirty="0">
                <a:solidFill>
                  <a:prstClr val="black">
                    <a:lumMod val="50000"/>
                    <a:lumOff val="50000"/>
                  </a:prstClr>
                </a:solidFill>
                <a:latin typeface="Calibri" panose="020F0502020204030204" pitchFamily="34" charset="0"/>
              </a:rPr>
              <a:t>Wahrnehmungs-</a:t>
            </a:r>
            <a:br>
              <a:rPr lang="de-DE" sz="1500" b="1" dirty="0">
                <a:solidFill>
                  <a:prstClr val="black">
                    <a:lumMod val="50000"/>
                    <a:lumOff val="50000"/>
                  </a:prstClr>
                </a:solidFill>
                <a:latin typeface="Calibri" panose="020F0502020204030204" pitchFamily="34" charset="0"/>
              </a:rPr>
            </a:br>
            <a:r>
              <a:rPr lang="de-DE" sz="1500" b="1" dirty="0" err="1">
                <a:solidFill>
                  <a:prstClr val="black">
                    <a:lumMod val="50000"/>
                    <a:lumOff val="50000"/>
                  </a:prstClr>
                </a:solidFill>
                <a:latin typeface="Calibri" panose="020F0502020204030204" pitchFamily="34" charset="0"/>
              </a:rPr>
              <a:t>kategorien</a:t>
            </a:r>
            <a:endParaRPr lang="de-DE" sz="1500" b="1" dirty="0">
              <a:solidFill>
                <a:prstClr val="black">
                  <a:lumMod val="50000"/>
                  <a:lumOff val="50000"/>
                </a:prstClr>
              </a:solidFill>
              <a:latin typeface="Calibri" panose="020F0502020204030204" pitchFamily="34" charset="0"/>
            </a:endParaRPr>
          </a:p>
        </p:txBody>
      </p:sp>
      <p:pic>
        <p:nvPicPr>
          <p:cNvPr id="20" name="Bild 13">
            <a:extLst>
              <a:ext uri="{FF2B5EF4-FFF2-40B4-BE49-F238E27FC236}">
                <a16:creationId xmlns:a16="http://schemas.microsoft.com/office/drawing/2014/main" id="{11D74226-19ED-E48F-6451-C034171AED66}"/>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29385" y="3644782"/>
            <a:ext cx="504057" cy="504057"/>
          </a:xfrm>
          <a:prstGeom prst="rect">
            <a:avLst/>
          </a:prstGeom>
        </p:spPr>
      </p:pic>
      <p:sp>
        <p:nvSpPr>
          <p:cNvPr id="23" name="Textfeld 22">
            <a:extLst>
              <a:ext uri="{FF2B5EF4-FFF2-40B4-BE49-F238E27FC236}">
                <a16:creationId xmlns:a16="http://schemas.microsoft.com/office/drawing/2014/main" id="{A81456D1-8359-8F4B-B9F7-1074794F6FC9}"/>
              </a:ext>
            </a:extLst>
          </p:cNvPr>
          <p:cNvSpPr txBox="1"/>
          <p:nvPr/>
        </p:nvSpPr>
        <p:spPr>
          <a:xfrm>
            <a:off x="3727491" y="2088192"/>
            <a:ext cx="1692000" cy="522000"/>
          </a:xfrm>
          <a:prstGeom prst="rect">
            <a:avLst/>
          </a:prstGeom>
          <a:solidFill>
            <a:srgbClr val="CDB987">
              <a:alpha val="64000"/>
            </a:srgbClr>
          </a:solidFill>
          <a:ln>
            <a:noFill/>
          </a:ln>
          <a:effectLst/>
        </p:spPr>
        <p:txBody>
          <a:bodyPr rot="0" spcFirstLastPara="0" vert="horz" wrap="square" lIns="36000" tIns="36000" rIns="36000" bIns="36000" numCol="1" spcCol="0" rtlCol="0" fromWordArt="0" anchor="ctr" anchorCtr="0" forceAA="0" compatLnSpc="1">
            <a:prstTxWarp prst="textNoShape">
              <a:avLst/>
            </a:prstTxWarp>
            <a:noAutofit/>
          </a:bodyPr>
          <a:lstStyle>
            <a:defPPr>
              <a:defRPr lang="de-DE"/>
            </a:defPPr>
            <a:lvl1pPr marL="0" marR="0" lvl="0" indent="0" algn="ctr" defTabSz="914400" eaLnBrk="1" fontAlgn="auto" latinLnBrk="0" hangingPunct="1">
              <a:lnSpc>
                <a:spcPct val="100000"/>
              </a:lnSpc>
              <a:spcBef>
                <a:spcPts val="600"/>
              </a:spcBef>
              <a:spcAft>
                <a:spcPts val="0"/>
              </a:spcAft>
              <a:buClrTx/>
              <a:buSzTx/>
              <a:buFontTx/>
              <a:buNone/>
              <a:tabLst/>
              <a:defRPr kumimoji="0" sz="1400" b="0" i="0" u="none" strike="noStrike" kern="0" cap="none" spc="0" normalizeH="0" baseline="0">
                <a:ln>
                  <a:noFill/>
                </a:ln>
                <a:solidFill>
                  <a:srgbClr val="CDB987">
                    <a:lumMod val="50000"/>
                  </a:srgbClr>
                </a:solidFill>
                <a:effectLst/>
                <a:uLnTx/>
                <a:uFillTx/>
                <a:latin typeface="Calibri" charset="0"/>
                <a:ea typeface="Times New Roman" charset="0"/>
                <a:cs typeface="Times New Roman" charset="0"/>
              </a:defRPr>
            </a:lvl1pPr>
          </a:lstStyle>
          <a:p>
            <a:r>
              <a:rPr lang="de-DE" dirty="0"/>
              <a:t>Passende Aufgabenformate</a:t>
            </a:r>
          </a:p>
        </p:txBody>
      </p:sp>
      <p:sp>
        <p:nvSpPr>
          <p:cNvPr id="24" name="Textfeld 23">
            <a:extLst>
              <a:ext uri="{FF2B5EF4-FFF2-40B4-BE49-F238E27FC236}">
                <a16:creationId xmlns:a16="http://schemas.microsoft.com/office/drawing/2014/main" id="{0AEC4B35-7602-1E44-9590-BEE5170AD88E}"/>
              </a:ext>
            </a:extLst>
          </p:cNvPr>
          <p:cNvSpPr txBox="1"/>
          <p:nvPr/>
        </p:nvSpPr>
        <p:spPr>
          <a:xfrm>
            <a:off x="5475209" y="2088192"/>
            <a:ext cx="1692000" cy="522000"/>
          </a:xfrm>
          <a:prstGeom prst="rect">
            <a:avLst/>
          </a:prstGeom>
          <a:solidFill>
            <a:srgbClr val="CDB987">
              <a:alpha val="64000"/>
            </a:srgbClr>
          </a:solidFill>
          <a:ln>
            <a:noFill/>
          </a:ln>
          <a:effectLst/>
        </p:spPr>
        <p:txBody>
          <a:bodyPr rot="0" spcFirstLastPara="0" vert="horz" wrap="square" lIns="36000" tIns="36000" rIns="36000" bIns="36000" numCol="1" spcCol="0" rtlCol="0" fromWordArt="0" anchor="ctr" anchorCtr="0" forceAA="0" compatLnSpc="1">
            <a:prstTxWarp prst="textNoShape">
              <a:avLst/>
            </a:prstTxWarp>
            <a:noAutofit/>
          </a:bodyPr>
          <a:lstStyle>
            <a:defPPr>
              <a:defRPr lang="de-DE"/>
            </a:defPPr>
            <a:lvl1pPr marL="0" marR="0" lvl="0" indent="0" algn="ctr" defTabSz="914400" eaLnBrk="1" fontAlgn="auto" latinLnBrk="0" hangingPunct="1">
              <a:lnSpc>
                <a:spcPct val="100000"/>
              </a:lnSpc>
              <a:spcBef>
                <a:spcPts val="600"/>
              </a:spcBef>
              <a:spcAft>
                <a:spcPts val="0"/>
              </a:spcAft>
              <a:buClrTx/>
              <a:buSzTx/>
              <a:buFontTx/>
              <a:buNone/>
              <a:tabLst/>
              <a:defRPr kumimoji="0" sz="1400" b="0" i="0" u="none" strike="noStrike" kern="0" cap="none" spc="0" normalizeH="0" baseline="0">
                <a:ln>
                  <a:noFill/>
                </a:ln>
                <a:solidFill>
                  <a:srgbClr val="CDB987">
                    <a:lumMod val="50000"/>
                  </a:srgbClr>
                </a:solidFill>
                <a:effectLst/>
                <a:uLnTx/>
                <a:uFillTx/>
                <a:latin typeface="Calibri" charset="0"/>
                <a:ea typeface="Times New Roman" charset="0"/>
                <a:cs typeface="Times New Roman" charset="0"/>
              </a:defRPr>
            </a:lvl1pPr>
          </a:lstStyle>
          <a:p>
            <a:r>
              <a:rPr lang="de-DE" dirty="0"/>
              <a:t>Hilfsangebote</a:t>
            </a:r>
          </a:p>
        </p:txBody>
      </p:sp>
      <p:sp>
        <p:nvSpPr>
          <p:cNvPr id="25" name="Textfeld 24">
            <a:extLst>
              <a:ext uri="{FF2B5EF4-FFF2-40B4-BE49-F238E27FC236}">
                <a16:creationId xmlns:a16="http://schemas.microsoft.com/office/drawing/2014/main" id="{A48D6D4F-7F08-8D46-8C2C-EE39ABFF0248}"/>
              </a:ext>
            </a:extLst>
          </p:cNvPr>
          <p:cNvSpPr txBox="1"/>
          <p:nvPr/>
        </p:nvSpPr>
        <p:spPr>
          <a:xfrm>
            <a:off x="5477256" y="1525887"/>
            <a:ext cx="1692000" cy="522000"/>
          </a:xfrm>
          <a:prstGeom prst="rect">
            <a:avLst/>
          </a:prstGeom>
          <a:solidFill>
            <a:srgbClr val="CDB987">
              <a:alpha val="64000"/>
            </a:srgbClr>
          </a:solidFill>
          <a:ln>
            <a:noFill/>
          </a:ln>
          <a:effectLst/>
        </p:spPr>
        <p:txBody>
          <a:bodyPr rot="0" spcFirstLastPara="0" vert="horz" wrap="square" lIns="36000" tIns="36000" rIns="36000" bIns="36000" numCol="1" spcCol="0" rtlCol="0" fromWordArt="0" anchor="ctr" anchorCtr="0" forceAA="0" compatLnSpc="1">
            <a:prstTxWarp prst="textNoShape">
              <a:avLst/>
            </a:prstTxWarp>
            <a:noAutofit/>
          </a:bodyPr>
          <a:lstStyle>
            <a:defPPr>
              <a:defRPr lang="de-DE"/>
            </a:defPPr>
            <a:lvl1pPr marL="0" marR="0" lvl="0" indent="0" algn="ctr" defTabSz="914400" eaLnBrk="1" fontAlgn="auto" latinLnBrk="0" hangingPunct="1">
              <a:lnSpc>
                <a:spcPct val="100000"/>
              </a:lnSpc>
              <a:spcBef>
                <a:spcPts val="600"/>
              </a:spcBef>
              <a:spcAft>
                <a:spcPts val="0"/>
              </a:spcAft>
              <a:buClrTx/>
              <a:buSzTx/>
              <a:buFontTx/>
              <a:buNone/>
              <a:tabLst/>
              <a:defRPr kumimoji="0" sz="1400" b="0" i="0" u="none" strike="noStrike" kern="0" cap="none" spc="0" normalizeH="0" baseline="0">
                <a:ln>
                  <a:noFill/>
                </a:ln>
                <a:solidFill>
                  <a:srgbClr val="CDB987">
                    <a:lumMod val="50000"/>
                  </a:srgbClr>
                </a:solidFill>
                <a:effectLst/>
                <a:uLnTx/>
                <a:uFillTx/>
                <a:latin typeface="Calibri" charset="0"/>
                <a:ea typeface="Times New Roman" charset="0"/>
                <a:cs typeface="Times New Roman" charset="0"/>
              </a:defRPr>
            </a:lvl1pPr>
          </a:lstStyle>
          <a:p>
            <a:r>
              <a:rPr lang="de-DE" dirty="0"/>
              <a:t>Bewertungsraster</a:t>
            </a:r>
          </a:p>
        </p:txBody>
      </p:sp>
      <p:sp>
        <p:nvSpPr>
          <p:cNvPr id="45" name="Rechteck 44">
            <a:extLst>
              <a:ext uri="{FF2B5EF4-FFF2-40B4-BE49-F238E27FC236}">
                <a16:creationId xmlns:a16="http://schemas.microsoft.com/office/drawing/2014/main" id="{EE0FAD72-7990-FA47-95A5-1FF318DFDBB6}"/>
              </a:ext>
            </a:extLst>
          </p:cNvPr>
          <p:cNvSpPr/>
          <p:nvPr/>
        </p:nvSpPr>
        <p:spPr>
          <a:xfrm>
            <a:off x="6759091" y="3427190"/>
            <a:ext cx="1997445" cy="523220"/>
          </a:xfrm>
          <a:prstGeom prst="rect">
            <a:avLst/>
          </a:prstGeom>
          <a:solidFill>
            <a:schemeClr val="bg1"/>
          </a:solidFill>
          <a:ln w="25400">
            <a:solidFill>
              <a:schemeClr val="tx1">
                <a:lumMod val="50000"/>
                <a:lumOff val="50000"/>
              </a:schemeClr>
            </a:solidFill>
          </a:ln>
        </p:spPr>
        <p:txBody>
          <a:bodyPr wrap="square">
            <a:spAutoFit/>
          </a:bodyPr>
          <a:lstStyle/>
          <a:p>
            <a:pPr algn="ctr"/>
            <a:r>
              <a:rPr lang="de-DE" sz="1400" dirty="0" err="1">
                <a:latin typeface="Calibri" pitchFamily="34" charset="0"/>
                <a:cs typeface="Calibri" pitchFamily="34" charset="0"/>
              </a:rPr>
              <a:t>LüM</a:t>
            </a:r>
            <a:r>
              <a:rPr lang="de-DE" sz="1400" dirty="0">
                <a:latin typeface="Calibri" pitchFamily="34" charset="0"/>
                <a:cs typeface="Calibri" pitchFamily="34" charset="0"/>
              </a:rPr>
              <a:t> (Lernen über Medien)</a:t>
            </a:r>
          </a:p>
        </p:txBody>
      </p:sp>
      <p:sp>
        <p:nvSpPr>
          <p:cNvPr id="46" name="Rechteck 45">
            <a:extLst>
              <a:ext uri="{FF2B5EF4-FFF2-40B4-BE49-F238E27FC236}">
                <a16:creationId xmlns:a16="http://schemas.microsoft.com/office/drawing/2014/main" id="{630E55AE-EF09-BF4C-8635-5F0931B5AFC1}"/>
              </a:ext>
            </a:extLst>
          </p:cNvPr>
          <p:cNvSpPr/>
          <p:nvPr/>
        </p:nvSpPr>
        <p:spPr>
          <a:xfrm>
            <a:off x="6759091" y="4058367"/>
            <a:ext cx="1997445" cy="523220"/>
          </a:xfrm>
          <a:prstGeom prst="rect">
            <a:avLst/>
          </a:prstGeom>
          <a:solidFill>
            <a:schemeClr val="bg1"/>
          </a:solidFill>
          <a:ln w="25400">
            <a:solidFill>
              <a:schemeClr val="tx1">
                <a:lumMod val="50000"/>
                <a:lumOff val="50000"/>
              </a:schemeClr>
            </a:solidFill>
          </a:ln>
        </p:spPr>
        <p:txBody>
          <a:bodyPr wrap="square">
            <a:spAutoFit/>
          </a:bodyPr>
          <a:lstStyle/>
          <a:p>
            <a:pPr algn="ctr"/>
            <a:r>
              <a:rPr lang="de-DE" sz="1400" dirty="0" err="1">
                <a:latin typeface="Calibri" pitchFamily="34" charset="0"/>
                <a:cs typeface="Calibri" pitchFamily="34" charset="0"/>
              </a:rPr>
              <a:t>LmM</a:t>
            </a:r>
            <a:r>
              <a:rPr lang="de-DE" sz="1400" dirty="0">
                <a:latin typeface="Calibri" pitchFamily="34" charset="0"/>
                <a:cs typeface="Calibri" pitchFamily="34" charset="0"/>
              </a:rPr>
              <a:t> (Lernen mit Medien)</a:t>
            </a:r>
            <a:endParaRPr lang="de-DE" sz="1200" dirty="0">
              <a:latin typeface="Calibri" pitchFamily="34" charset="0"/>
              <a:cs typeface="Calibri" pitchFamily="34" charset="0"/>
            </a:endParaRPr>
          </a:p>
        </p:txBody>
      </p:sp>
      <p:sp>
        <p:nvSpPr>
          <p:cNvPr id="49" name="Textfeld 48">
            <a:extLst>
              <a:ext uri="{FF2B5EF4-FFF2-40B4-BE49-F238E27FC236}">
                <a16:creationId xmlns:a16="http://schemas.microsoft.com/office/drawing/2014/main" id="{978B5F65-FEE3-C541-B833-8675C242A901}"/>
              </a:ext>
            </a:extLst>
          </p:cNvPr>
          <p:cNvSpPr txBox="1"/>
          <p:nvPr/>
        </p:nvSpPr>
        <p:spPr>
          <a:xfrm>
            <a:off x="3731585" y="5147538"/>
            <a:ext cx="1692000" cy="540000"/>
          </a:xfrm>
          <a:prstGeom prst="rect">
            <a:avLst/>
          </a:prstGeom>
          <a:solidFill>
            <a:schemeClr val="accent1"/>
          </a:solidFill>
          <a:ln>
            <a:solidFill>
              <a:sysClr val="window" lastClr="FFFFFF"/>
            </a:solidFill>
          </a:ln>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t>Kognitive Aktivierung</a:t>
            </a:r>
          </a:p>
        </p:txBody>
      </p:sp>
      <p:sp>
        <p:nvSpPr>
          <p:cNvPr id="50" name="Textfeld 49">
            <a:extLst>
              <a:ext uri="{FF2B5EF4-FFF2-40B4-BE49-F238E27FC236}">
                <a16:creationId xmlns:a16="http://schemas.microsoft.com/office/drawing/2014/main" id="{BC32AB28-5E22-DF4D-9C42-1B2ECEB5654E}"/>
              </a:ext>
            </a:extLst>
          </p:cNvPr>
          <p:cNvSpPr txBox="1"/>
          <p:nvPr/>
        </p:nvSpPr>
        <p:spPr>
          <a:xfrm>
            <a:off x="1979773" y="5147538"/>
            <a:ext cx="1692000" cy="540000"/>
          </a:xfrm>
          <a:prstGeom prst="rect">
            <a:avLst/>
          </a:prstGeom>
          <a:solidFill>
            <a:schemeClr val="accent1"/>
          </a:solidFill>
          <a:ln>
            <a:solidFill>
              <a:sysClr val="window" lastClr="FFFFFF"/>
            </a:solidFill>
          </a:ln>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t>Darstellungs-wechsel</a:t>
            </a:r>
          </a:p>
        </p:txBody>
      </p:sp>
      <p:sp>
        <p:nvSpPr>
          <p:cNvPr id="52" name="Textfeld 51">
            <a:extLst>
              <a:ext uri="{FF2B5EF4-FFF2-40B4-BE49-F238E27FC236}">
                <a16:creationId xmlns:a16="http://schemas.microsoft.com/office/drawing/2014/main" id="{AC975E3D-3074-064B-90F8-77DBBCF5C315}"/>
              </a:ext>
            </a:extLst>
          </p:cNvPr>
          <p:cNvSpPr txBox="1"/>
          <p:nvPr/>
        </p:nvSpPr>
        <p:spPr>
          <a:xfrm>
            <a:off x="1979773" y="5723288"/>
            <a:ext cx="1692000" cy="540000"/>
          </a:xfrm>
          <a:prstGeom prst="rect">
            <a:avLst/>
          </a:prstGeom>
          <a:solidFill>
            <a:schemeClr val="accent1"/>
          </a:solidFill>
          <a:ln>
            <a:solidFill>
              <a:sysClr val="window" lastClr="FFFFFF"/>
            </a:solidFill>
          </a:ln>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t>Potenziale und Grenzen</a:t>
            </a:r>
          </a:p>
        </p:txBody>
      </p:sp>
      <p:sp>
        <p:nvSpPr>
          <p:cNvPr id="53" name="Textfeld 52">
            <a:extLst>
              <a:ext uri="{FF2B5EF4-FFF2-40B4-BE49-F238E27FC236}">
                <a16:creationId xmlns:a16="http://schemas.microsoft.com/office/drawing/2014/main" id="{95BC7639-95D7-4740-A9A5-0546F5A69EF9}"/>
              </a:ext>
            </a:extLst>
          </p:cNvPr>
          <p:cNvSpPr txBox="1"/>
          <p:nvPr/>
        </p:nvSpPr>
        <p:spPr>
          <a:xfrm>
            <a:off x="3731585" y="5723288"/>
            <a:ext cx="1692000" cy="540000"/>
          </a:xfrm>
          <a:prstGeom prst="rect">
            <a:avLst/>
          </a:prstGeom>
          <a:solidFill>
            <a:schemeClr val="accent1"/>
          </a:solidFill>
          <a:ln>
            <a:solidFill>
              <a:sysClr val="window" lastClr="FFFFFF"/>
            </a:solidFill>
          </a:ln>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t>Überzeugung zu digitalen Medien</a:t>
            </a:r>
          </a:p>
        </p:txBody>
      </p:sp>
      <p:sp>
        <p:nvSpPr>
          <p:cNvPr id="56" name="Textfeld 55">
            <a:extLst>
              <a:ext uri="{FF2B5EF4-FFF2-40B4-BE49-F238E27FC236}">
                <a16:creationId xmlns:a16="http://schemas.microsoft.com/office/drawing/2014/main" id="{6F6DB1FF-4535-B749-A7DF-352AB4E6C25A}"/>
              </a:ext>
            </a:extLst>
          </p:cNvPr>
          <p:cNvSpPr txBox="1"/>
          <p:nvPr/>
        </p:nvSpPr>
        <p:spPr>
          <a:xfrm>
            <a:off x="7236296" y="5147538"/>
            <a:ext cx="1692000" cy="540000"/>
          </a:xfrm>
          <a:prstGeom prst="rect">
            <a:avLst/>
          </a:prstGeom>
          <a:solidFill>
            <a:schemeClr val="accent1"/>
          </a:solidFill>
          <a:ln>
            <a:solidFill>
              <a:sysClr val="window" lastClr="FFFFFF"/>
            </a:solidFill>
          </a:ln>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t>Selbstwirksamkeits-erleben</a:t>
            </a:r>
          </a:p>
        </p:txBody>
      </p:sp>
      <p:sp>
        <p:nvSpPr>
          <p:cNvPr id="59" name="Textfeld 58">
            <a:extLst>
              <a:ext uri="{FF2B5EF4-FFF2-40B4-BE49-F238E27FC236}">
                <a16:creationId xmlns:a16="http://schemas.microsoft.com/office/drawing/2014/main" id="{7FC584D4-FA4A-7A4D-A3FA-37F1B6688AB6}"/>
              </a:ext>
            </a:extLst>
          </p:cNvPr>
          <p:cNvSpPr txBox="1"/>
          <p:nvPr/>
        </p:nvSpPr>
        <p:spPr>
          <a:xfrm>
            <a:off x="3731585" y="6299037"/>
            <a:ext cx="1692000" cy="540000"/>
          </a:xfrm>
          <a:prstGeom prst="rect">
            <a:avLst/>
          </a:prstGeom>
          <a:solidFill>
            <a:schemeClr val="accent1"/>
          </a:solidFill>
          <a:ln>
            <a:solidFill>
              <a:sysClr val="window" lastClr="FFFFFF"/>
            </a:solidFill>
          </a:ln>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t>Verstehens-orientierung</a:t>
            </a:r>
          </a:p>
        </p:txBody>
      </p:sp>
      <p:grpSp>
        <p:nvGrpSpPr>
          <p:cNvPr id="4" name="Gruppieren 3">
            <a:extLst>
              <a:ext uri="{FF2B5EF4-FFF2-40B4-BE49-F238E27FC236}">
                <a16:creationId xmlns:a16="http://schemas.microsoft.com/office/drawing/2014/main" id="{6D49D4D2-6461-36D4-EF77-495C93C485BE}"/>
              </a:ext>
            </a:extLst>
          </p:cNvPr>
          <p:cNvGrpSpPr/>
          <p:nvPr/>
        </p:nvGrpSpPr>
        <p:grpSpPr>
          <a:xfrm>
            <a:off x="7208264" y="1525887"/>
            <a:ext cx="1748064" cy="1111026"/>
            <a:chOff x="7218487" y="1525887"/>
            <a:chExt cx="1748064" cy="1111026"/>
          </a:xfrm>
        </p:grpSpPr>
        <p:pic>
          <p:nvPicPr>
            <p:cNvPr id="61" name="Grafik 60">
              <a:extLst>
                <a:ext uri="{FF2B5EF4-FFF2-40B4-BE49-F238E27FC236}">
                  <a16:creationId xmlns:a16="http://schemas.microsoft.com/office/drawing/2014/main" id="{11FF47A2-C571-934E-92DF-2CB57A75FEBC}"/>
                </a:ext>
              </a:extLst>
            </p:cNvPr>
            <p:cNvPicPr>
              <a:picLocks noChangeAspect="1"/>
            </p:cNvPicPr>
            <p:nvPr/>
          </p:nvPicPr>
          <p:blipFill>
            <a:blip r:embed="rId7"/>
            <a:stretch>
              <a:fillRect/>
            </a:stretch>
          </p:blipFill>
          <p:spPr>
            <a:xfrm>
              <a:off x="7218487" y="2204865"/>
              <a:ext cx="1748064" cy="432048"/>
            </a:xfrm>
            <a:prstGeom prst="rect">
              <a:avLst/>
            </a:prstGeom>
          </p:spPr>
        </p:pic>
        <p:sp>
          <p:nvSpPr>
            <p:cNvPr id="26" name="Textfeld 25">
              <a:extLst>
                <a:ext uri="{FF2B5EF4-FFF2-40B4-BE49-F238E27FC236}">
                  <a16:creationId xmlns:a16="http://schemas.microsoft.com/office/drawing/2014/main" id="{2031BD64-1BC1-034C-B748-99DEEB00EB97}"/>
                </a:ext>
              </a:extLst>
            </p:cNvPr>
            <p:cNvSpPr txBox="1"/>
            <p:nvPr/>
          </p:nvSpPr>
          <p:spPr>
            <a:xfrm>
              <a:off x="7245488" y="1525887"/>
              <a:ext cx="1692000" cy="699819"/>
            </a:xfrm>
            <a:prstGeom prst="rect">
              <a:avLst/>
            </a:prstGeom>
            <a:solidFill>
              <a:srgbClr val="CDB987">
                <a:alpha val="64000"/>
              </a:srgbClr>
            </a:solidFill>
            <a:ln>
              <a:noFill/>
            </a:ln>
            <a:effectLst/>
          </p:spPr>
          <p:txBody>
            <a:bodyPr rot="0" spcFirstLastPara="0" vert="horz" wrap="square" lIns="36000" tIns="36000" rIns="3600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600"/>
                </a:spcBef>
                <a:spcAft>
                  <a:spcPts val="0"/>
                </a:spcAft>
                <a:buClrTx/>
                <a:buSzTx/>
                <a:buFontTx/>
                <a:buNone/>
                <a:tabLst/>
                <a:defRPr/>
              </a:pPr>
              <a:r>
                <a:rPr kumimoji="0" lang="de-DE" sz="1400" b="0" i="0" u="none" strike="noStrike" kern="0" cap="none" spc="0" normalizeH="0" baseline="0" noProof="0" dirty="0">
                  <a:ln>
                    <a:noFill/>
                  </a:ln>
                  <a:solidFill>
                    <a:srgbClr val="CDB987">
                      <a:lumMod val="50000"/>
                    </a:srgbClr>
                  </a:solidFill>
                  <a:effectLst/>
                  <a:uLnTx/>
                  <a:uFillTx/>
                  <a:latin typeface="Calibri" charset="0"/>
                  <a:ea typeface="Times New Roman" charset="0"/>
                  <a:cs typeface="Times New Roman" charset="0"/>
                </a:rPr>
                <a:t>Phasierung von Unterricht</a:t>
              </a:r>
              <a:endParaRPr kumimoji="0" lang="de-DE" sz="1200" b="0" i="0" u="none" strike="noStrike" kern="0" cap="none" spc="0" normalizeH="0" baseline="0" noProof="0" dirty="0">
                <a:ln>
                  <a:noFill/>
                </a:ln>
                <a:solidFill>
                  <a:srgbClr val="CDB987">
                    <a:lumMod val="50000"/>
                  </a:srgbClr>
                </a:solidFill>
                <a:effectLst/>
                <a:uLnTx/>
                <a:uFillTx/>
                <a:latin typeface="Cambria" charset="0"/>
                <a:ea typeface="Times New Roman" charset="0"/>
                <a:cs typeface="Times New Roman" charset="0"/>
              </a:endParaRPr>
            </a:p>
          </p:txBody>
        </p:sp>
      </p:grpSp>
    </p:spTree>
    <p:extLst>
      <p:ext uri="{BB962C8B-B14F-4D97-AF65-F5344CB8AC3E}">
        <p14:creationId xmlns:p14="http://schemas.microsoft.com/office/powerpoint/2010/main" val="30305938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34C42F98-627F-A54E-AC82-F936B771E4BF}"/>
              </a:ext>
            </a:extLst>
          </p:cNvPr>
          <p:cNvSpPr>
            <a:spLocks noGrp="1"/>
          </p:cNvSpPr>
          <p:nvPr>
            <p:ph type="title"/>
          </p:nvPr>
        </p:nvSpPr>
        <p:spPr/>
        <p:txBody>
          <a:bodyPr>
            <a:normAutofit/>
          </a:bodyPr>
          <a:lstStyle/>
          <a:p>
            <a:r>
              <a:rPr lang="de-DE" dirty="0"/>
              <a:t>Mögliche Zeitstruktur für ein Online Seminar (90 Minuten)</a:t>
            </a:r>
          </a:p>
        </p:txBody>
      </p:sp>
      <p:sp>
        <p:nvSpPr>
          <p:cNvPr id="4" name="Textfeld 3">
            <a:extLst>
              <a:ext uri="{FF2B5EF4-FFF2-40B4-BE49-F238E27FC236}">
                <a16:creationId xmlns:a16="http://schemas.microsoft.com/office/drawing/2014/main" id="{7C911BC9-DFC4-A640-8DFF-35CF192DCB1F}"/>
              </a:ext>
            </a:extLst>
          </p:cNvPr>
          <p:cNvSpPr txBox="1"/>
          <p:nvPr/>
        </p:nvSpPr>
        <p:spPr>
          <a:xfrm>
            <a:off x="-125648" y="2348880"/>
            <a:ext cx="9378168" cy="1008112"/>
          </a:xfrm>
          <a:prstGeom prst="rect">
            <a:avLst/>
          </a:prstGeom>
          <a:solidFill>
            <a:srgbClr val="A6A6A6">
              <a:alpha val="25098"/>
            </a:srgbClr>
          </a:solidFill>
        </p:spPr>
        <p:txBody>
          <a:bodyPr wrap="square" rtlCol="0">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graphicFrame>
        <p:nvGraphicFramePr>
          <p:cNvPr id="7" name="Tabelle 6">
            <a:extLst>
              <a:ext uri="{FF2B5EF4-FFF2-40B4-BE49-F238E27FC236}">
                <a16:creationId xmlns:a16="http://schemas.microsoft.com/office/drawing/2014/main" id="{B4299262-47A6-9D1E-AAC8-86752552F4D1}"/>
              </a:ext>
            </a:extLst>
          </p:cNvPr>
          <p:cNvGraphicFramePr>
            <a:graphicFrameLocks noGrp="1"/>
          </p:cNvGraphicFramePr>
          <p:nvPr>
            <p:extLst>
              <p:ext uri="{D42A27DB-BD31-4B8C-83A1-F6EECF244321}">
                <p14:modId xmlns:p14="http://schemas.microsoft.com/office/powerpoint/2010/main" val="2231830650"/>
              </p:ext>
            </p:extLst>
          </p:nvPr>
        </p:nvGraphicFramePr>
        <p:xfrm>
          <a:off x="268970" y="836712"/>
          <a:ext cx="8623029" cy="4184569"/>
        </p:xfrm>
        <a:graphic>
          <a:graphicData uri="http://schemas.openxmlformats.org/drawingml/2006/table">
            <a:tbl>
              <a:tblPr/>
              <a:tblGrid>
                <a:gridCol w="1001609">
                  <a:extLst>
                    <a:ext uri="{9D8B030D-6E8A-4147-A177-3AD203B41FA5}">
                      <a16:colId xmlns:a16="http://schemas.microsoft.com/office/drawing/2014/main" val="2894085847"/>
                    </a:ext>
                  </a:extLst>
                </a:gridCol>
                <a:gridCol w="5389653">
                  <a:extLst>
                    <a:ext uri="{9D8B030D-6E8A-4147-A177-3AD203B41FA5}">
                      <a16:colId xmlns:a16="http://schemas.microsoft.com/office/drawing/2014/main" val="3416798650"/>
                    </a:ext>
                  </a:extLst>
                </a:gridCol>
                <a:gridCol w="620003">
                  <a:extLst>
                    <a:ext uri="{9D8B030D-6E8A-4147-A177-3AD203B41FA5}">
                      <a16:colId xmlns:a16="http://schemas.microsoft.com/office/drawing/2014/main" val="1855999619"/>
                    </a:ext>
                  </a:extLst>
                </a:gridCol>
                <a:gridCol w="1611764">
                  <a:extLst>
                    <a:ext uri="{9D8B030D-6E8A-4147-A177-3AD203B41FA5}">
                      <a16:colId xmlns:a16="http://schemas.microsoft.com/office/drawing/2014/main" val="2841272377"/>
                    </a:ext>
                  </a:extLst>
                </a:gridCol>
              </a:tblGrid>
              <a:tr h="395739">
                <a:tc>
                  <a:txBody>
                    <a:bodyPr/>
                    <a:lstStyle/>
                    <a:p>
                      <a:pPr>
                        <a:lnSpc>
                          <a:spcPts val="1200"/>
                        </a:lnSpc>
                      </a:pPr>
                      <a:r>
                        <a:rPr lang="de-DE" sz="1200" b="1" dirty="0">
                          <a:effectLst/>
                          <a:latin typeface="Calibri" panose="020F0502020204030204" pitchFamily="34" charset="0"/>
                          <a:ea typeface="MS PGothic" panose="020B0600070205080204" pitchFamily="34" charset="-128"/>
                          <a:cs typeface="Times New Roman" panose="02020603050405020304" pitchFamily="18" charset="0"/>
                        </a:rPr>
                        <a:t>Zeit</a:t>
                      </a:r>
                    </a:p>
                  </a:txBody>
                  <a:tcPr marL="72000" marR="36000" marT="7200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effectLst/>
                          <a:latin typeface="Calibri" panose="020F0502020204030204" pitchFamily="34" charset="0"/>
                          <a:ea typeface="MS PGothic" panose="020B0600070205080204" pitchFamily="34" charset="-128"/>
                          <a:cs typeface="Times New Roman" panose="02020603050405020304" pitchFamily="18" charset="0"/>
                        </a:rPr>
                        <a:t>Phase / Aktivität</a:t>
                      </a:r>
                    </a:p>
                  </a:txBody>
                  <a:tcPr marL="72000" marR="36000" marT="7200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dirty="0">
                          <a:effectLst/>
                          <a:latin typeface="Calibri" panose="020F0502020204030204" pitchFamily="34" charset="0"/>
                          <a:ea typeface="MS PGothic" panose="020B0600070205080204" pitchFamily="34" charset="-128"/>
                          <a:cs typeface="Times New Roman" panose="02020603050405020304" pitchFamily="18" charset="0"/>
                        </a:rPr>
                        <a:t>Sozial-form</a:t>
                      </a:r>
                    </a:p>
                  </a:txBody>
                  <a:tcPr marL="72000" marR="36000" marT="7200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effectLst/>
                          <a:latin typeface="Calibri" panose="020F0502020204030204" pitchFamily="34" charset="0"/>
                          <a:ea typeface="MS PGothic" panose="020B0600070205080204" pitchFamily="34" charset="-128"/>
                          <a:cs typeface="Times New Roman" panose="02020603050405020304" pitchFamily="18" charset="0"/>
                        </a:rPr>
                        <a:t>Material / Medien</a:t>
                      </a:r>
                    </a:p>
                  </a:txBody>
                  <a:tcPr marL="72000" marR="36000" marT="72000" marB="0">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68019959"/>
                  </a:ext>
                </a:extLst>
              </a:tr>
              <a:tr h="1139571">
                <a:tc>
                  <a:txBody>
                    <a:bodyPr/>
                    <a:lstStyle/>
                    <a:p>
                      <a:pPr>
                        <a:lnSpc>
                          <a:spcPts val="1200"/>
                        </a:lnSpc>
                      </a:pPr>
                      <a:r>
                        <a:rPr lang="de-DE" sz="1200" b="0" kern="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50'</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A     Einstieg</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Zum Einstieg kann je nach Bedarf eine kleine Wiederholung zu BS1 stattfinden und dann wird direkt mit einer kleinen Arbeitsphase zum besseren Einfühlen gestartet. </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spcAft>
                          <a:spcPts val="1200"/>
                        </a:spcAft>
                        <a:buClr>
                          <a:srgbClr val="327A86"/>
                        </a:buClr>
                        <a:buFont typeface="Wingdings" panose="05000000000000000000" pitchFamily="2" charset="2"/>
                        <a:buChar char=""/>
                        <a:tabLst>
                          <a:tab pos="228600" algn="l"/>
                        </a:tabLst>
                      </a:pPr>
                      <a:r>
                        <a:rPr lang="de-DE" sz="1200" kern="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Kennenlernen von ARS und Peer-</a:t>
                      </a:r>
                      <a:r>
                        <a:rPr lang="de-DE" sz="1200" kern="1200" dirty="0" err="1">
                          <a:solidFill>
                            <a:srgbClr val="000000"/>
                          </a:solidFill>
                          <a:effectLst/>
                          <a:latin typeface="Calibri" panose="020F0502020204030204" pitchFamily="34" charset="0"/>
                          <a:ea typeface="MS PGothic" panose="020B0600070205080204" pitchFamily="34" charset="-128"/>
                          <a:cs typeface="Calibri" panose="020F0502020204030204" pitchFamily="34" charset="0"/>
                        </a:rPr>
                        <a:t>Instruction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kern="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PL/EA/GA</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kern="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kern="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Folien im Abschnitt </a:t>
                      </a:r>
                      <a:b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br>
                      <a: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„A Einstieg“</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DZLM-DigMA-BS2-Folien.pptx</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kern="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ARS einrichten</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62473497"/>
                  </a:ext>
                </a:extLst>
              </a:tr>
              <a:tr h="985173">
                <a:tc>
                  <a:txBody>
                    <a:bodyPr/>
                    <a:lstStyle/>
                    <a:p>
                      <a:pPr>
                        <a:lnSpc>
                          <a:spcPts val="1200"/>
                        </a:lnSpc>
                      </a:pPr>
                      <a:r>
                        <a:rPr lang="de-DE" sz="1200" b="0" kern="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5'</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kern="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B     Audience Response Systeme</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p>
                      <a:r>
                        <a:rPr lang="de-DE" sz="1200" kern="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Es wird zwischen ARS die eine Internetanbindung erfordern und ARS, die keine erfordern unterschieden</a:t>
                      </a:r>
                      <a:r>
                        <a:rPr lang="de-DE" sz="1200" i="1" kern="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kern="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Außerdem werden kurz die gängigen Frageformate vorgestellt.</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kern="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PL</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Folien im Abschnitt </a:t>
                      </a:r>
                      <a:b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br>
                      <a: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„B </a:t>
                      </a:r>
                      <a:r>
                        <a:rPr lang="de-DE" sz="1200" kern="1200" dirty="0" err="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Audience</a:t>
                      </a:r>
                      <a: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Response Systeme“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kern="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DZLM-DigMA-BS2-Folien.pptx</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74446367"/>
                  </a:ext>
                </a:extLst>
              </a:tr>
              <a:tr h="827990">
                <a:tc>
                  <a:txBody>
                    <a:bodyPr/>
                    <a:lstStyle/>
                    <a:p>
                      <a:pPr>
                        <a:lnSpc>
                          <a:spcPts val="1200"/>
                        </a:lnSpc>
                      </a:pPr>
                      <a:r>
                        <a:rPr lang="de-DE" sz="1200" b="0" kern="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25'</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de-DE" sz="1200" b="1" kern="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C    Formative Assessment</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kern="1200">
                          <a:solidFill>
                            <a:srgbClr val="000000"/>
                          </a:solidFill>
                          <a:effectLst/>
                          <a:latin typeface="Calibri" panose="020F0502020204030204" pitchFamily="34" charset="0"/>
                          <a:ea typeface="MS Mincho" panose="02020609040205080304" pitchFamily="49" charset="-128"/>
                          <a:cs typeface="Calibri" panose="020F0502020204030204" pitchFamily="34" charset="0"/>
                        </a:rPr>
                        <a:t>Formative Assessment wird zunächst mit dem Blick in die Forschungswerkstatt betrachtet. Nach einigen Beispielen erfolgt eine kleine eigene Arbeitsphase.</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kern="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PL/PA</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Folien im Abschnitt </a:t>
                      </a:r>
                      <a:b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br>
                      <a: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„C Formative Assessment“</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kern="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DZLM-DigMA-BS2-Folien.pptx</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38365010"/>
                  </a:ext>
                </a:extLst>
              </a:tr>
              <a:tr h="827990">
                <a:tc>
                  <a:txBody>
                    <a:bodyPr/>
                    <a:lstStyle/>
                    <a:p>
                      <a:pPr>
                        <a:lnSpc>
                          <a:spcPts val="1200"/>
                        </a:lnSpc>
                      </a:pPr>
                      <a:r>
                        <a:rPr lang="de-DE" sz="1200" b="0" kern="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10'</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de-DE" sz="1200" b="1"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    Abschluss</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kern="1200" dirty="0">
                          <a:solidFill>
                            <a:srgbClr val="000000"/>
                          </a:solidFill>
                          <a:effectLst/>
                          <a:latin typeface="Calibri" panose="020F0502020204030204" pitchFamily="34" charset="0"/>
                          <a:ea typeface="MS Mincho" panose="02020609040205080304" pitchFamily="49" charset="-128"/>
                          <a:cs typeface="Calibri" panose="020F0502020204030204" pitchFamily="34" charset="0"/>
                        </a:rPr>
                        <a:t>Es erfolgt eine abschließende Übersicht über die besprochenen Inhalte zu Formative Assessment und gemeinsame Reflexion über den Einsatz in allen Phasen. </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kern="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PL</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Folien im Abschnitt </a:t>
                      </a:r>
                      <a:b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br>
                      <a: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 Abschluss“</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kern="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DZLM-DigMA-BS2-Folien.pptx</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51197438"/>
                  </a:ext>
                </a:extLst>
              </a:tr>
            </a:tbl>
          </a:graphicData>
        </a:graphic>
      </p:graphicFrame>
    </p:spTree>
    <p:extLst>
      <p:ext uri="{BB962C8B-B14F-4D97-AF65-F5344CB8AC3E}">
        <p14:creationId xmlns:p14="http://schemas.microsoft.com/office/powerpoint/2010/main" val="8247014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hteck 14">
            <a:extLst>
              <a:ext uri="{FF2B5EF4-FFF2-40B4-BE49-F238E27FC236}">
                <a16:creationId xmlns:a16="http://schemas.microsoft.com/office/drawing/2014/main" id="{34A42D18-EDE2-3043-BC23-EA4C83789EF9}"/>
              </a:ext>
            </a:extLst>
          </p:cNvPr>
          <p:cNvSpPr/>
          <p:nvPr/>
        </p:nvSpPr>
        <p:spPr bwMode="auto">
          <a:xfrm>
            <a:off x="-252536" y="1628800"/>
            <a:ext cx="8424936" cy="55958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11" name="Rechteck 10"/>
          <p:cNvSpPr/>
          <p:nvPr/>
        </p:nvSpPr>
        <p:spPr bwMode="auto">
          <a:xfrm>
            <a:off x="0" y="1116000"/>
            <a:ext cx="683568" cy="574199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9" name="Inhaltsplatzhalter 8"/>
          <p:cNvSpPr>
            <a:spLocks noGrp="1"/>
          </p:cNvSpPr>
          <p:nvPr>
            <p:ph type="body" sz="quarter" idx="10"/>
          </p:nvPr>
        </p:nvSpPr>
        <p:spPr/>
        <p:txBody>
          <a:bodyPr/>
          <a:lstStyle/>
          <a:p>
            <a:pPr marL="514350" indent="-514350">
              <a:buClr>
                <a:srgbClr val="327A86"/>
              </a:buClr>
              <a:buAutoNum type="arabicPeriod"/>
            </a:pPr>
            <a:r>
              <a:rPr lang="de-DE" sz="2400" dirty="0"/>
              <a:t>Einstieg</a:t>
            </a:r>
          </a:p>
          <a:p>
            <a:pPr marL="514350" indent="-514350">
              <a:buClr>
                <a:srgbClr val="327A86"/>
              </a:buClr>
              <a:buAutoNum type="arabicPeriod"/>
            </a:pPr>
            <a:r>
              <a:rPr lang="de-DE" sz="2400" dirty="0">
                <a:latin typeface="Calibri" panose="020F0502020204030204" pitchFamily="34" charset="0"/>
                <a:cs typeface="Calibri" panose="020F0502020204030204" pitchFamily="34" charset="0"/>
              </a:rPr>
              <a:t>Audience Response Systeme (ARS) </a:t>
            </a:r>
          </a:p>
          <a:p>
            <a:pPr marL="514350" indent="-514350">
              <a:buClr>
                <a:srgbClr val="327A86"/>
              </a:buClr>
              <a:buAutoNum type="arabicPeriod"/>
            </a:pPr>
            <a:r>
              <a:rPr lang="de-DE" sz="2400" dirty="0">
                <a:latin typeface="Calibri" panose="020F0502020204030204" pitchFamily="34" charset="0"/>
                <a:cs typeface="Calibri" panose="020F0502020204030204" pitchFamily="34" charset="0"/>
              </a:rPr>
              <a:t>Formatives Assessment mit Diagnosetools</a:t>
            </a:r>
          </a:p>
          <a:p>
            <a:pPr marL="514350" indent="-514350">
              <a:buClr>
                <a:srgbClr val="327A86"/>
              </a:buClr>
              <a:buAutoNum type="arabicPeriod"/>
            </a:pPr>
            <a:r>
              <a:rPr lang="de-DE" sz="2400" dirty="0">
                <a:latin typeface="Calibri" panose="020F0502020204030204" pitchFamily="34" charset="0"/>
                <a:cs typeface="Calibri" panose="020F0502020204030204" pitchFamily="34" charset="0"/>
              </a:rPr>
              <a:t>Abschluss</a:t>
            </a:r>
          </a:p>
        </p:txBody>
      </p:sp>
      <p:sp>
        <p:nvSpPr>
          <p:cNvPr id="13" name="Textfeld 12"/>
          <p:cNvSpPr txBox="1"/>
          <p:nvPr/>
        </p:nvSpPr>
        <p:spPr>
          <a:xfrm>
            <a:off x="6957391" y="132522"/>
            <a:ext cx="184731" cy="400110"/>
          </a:xfrm>
          <a:prstGeom prst="rect">
            <a:avLst/>
          </a:prstGeom>
          <a:noFill/>
        </p:spPr>
        <p:txBody>
          <a:bodyPr wrap="none" rtlCol="0">
            <a:spAutoFit/>
          </a:bodyPr>
          <a:lstStyle/>
          <a:p>
            <a:endParaRPr lang="de-DE" sz="2000" dirty="0">
              <a:latin typeface="Calibri" panose="020F0502020204030204" pitchFamily="34" charset="0"/>
            </a:endParaRPr>
          </a:p>
        </p:txBody>
      </p:sp>
      <p:sp>
        <p:nvSpPr>
          <p:cNvPr id="14" name="Textfeld 13"/>
          <p:cNvSpPr txBox="1"/>
          <p:nvPr/>
        </p:nvSpPr>
        <p:spPr>
          <a:xfrm>
            <a:off x="8812696" y="92765"/>
            <a:ext cx="184731" cy="400110"/>
          </a:xfrm>
          <a:prstGeom prst="rect">
            <a:avLst/>
          </a:prstGeom>
          <a:noFill/>
        </p:spPr>
        <p:txBody>
          <a:bodyPr wrap="none" rtlCol="0">
            <a:spAutoFit/>
          </a:bodyPr>
          <a:lstStyle/>
          <a:p>
            <a:endParaRPr lang="de-DE" sz="2000" dirty="0">
              <a:latin typeface="Calibri" panose="020F0502020204030204" pitchFamily="34" charset="0"/>
            </a:endParaRPr>
          </a:p>
        </p:txBody>
      </p:sp>
    </p:spTree>
    <p:extLst>
      <p:ext uri="{BB962C8B-B14F-4D97-AF65-F5344CB8AC3E}">
        <p14:creationId xmlns:p14="http://schemas.microsoft.com/office/powerpoint/2010/main" val="40107466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a:extLst>
              <a:ext uri="{FF2B5EF4-FFF2-40B4-BE49-F238E27FC236}">
                <a16:creationId xmlns:a16="http://schemas.microsoft.com/office/drawing/2014/main" id="{CE20AA4B-AFC1-B242-BEBA-0F8164F28193}"/>
              </a:ext>
            </a:extLst>
          </p:cNvPr>
          <p:cNvSpPr txBox="1"/>
          <p:nvPr/>
        </p:nvSpPr>
        <p:spPr>
          <a:xfrm>
            <a:off x="628650" y="321879"/>
            <a:ext cx="3002696" cy="369332"/>
          </a:xfrm>
          <a:prstGeom prst="rect">
            <a:avLst/>
          </a:prstGeom>
          <a:noFill/>
        </p:spPr>
        <p:txBody>
          <a:bodyPr wrap="square" rtlCol="0">
            <a:spAutoFit/>
          </a:bodyPr>
          <a:lstStyle/>
          <a:p>
            <a:r>
              <a:rPr lang="de-DE" dirty="0">
                <a:solidFill>
                  <a:schemeClr val="bg1"/>
                </a:solidFill>
                <a:latin typeface="Palatino" pitchFamily="2" charset="77"/>
                <a:ea typeface="Palatino" pitchFamily="2" charset="77"/>
              </a:rPr>
              <a:t>1. Ausgewählte Theorie</a:t>
            </a:r>
          </a:p>
        </p:txBody>
      </p:sp>
      <p:sp>
        <p:nvSpPr>
          <p:cNvPr id="9" name="Titel 1">
            <a:extLst>
              <a:ext uri="{FF2B5EF4-FFF2-40B4-BE49-F238E27FC236}">
                <a16:creationId xmlns:a16="http://schemas.microsoft.com/office/drawing/2014/main" id="{6668EC3A-8541-1347-B7E3-B8C62343DE49}"/>
              </a:ext>
            </a:extLst>
          </p:cNvPr>
          <p:cNvSpPr txBox="1">
            <a:spLocks/>
          </p:cNvSpPr>
          <p:nvPr/>
        </p:nvSpPr>
        <p:spPr>
          <a:xfrm>
            <a:off x="628650" y="827705"/>
            <a:ext cx="7886700" cy="777874"/>
          </a:xfrm>
          <a:prstGeom prst="rect">
            <a:avLst/>
          </a:prstGeom>
        </p:spPr>
        <p:txBody>
          <a:bodyPr vert="horz" lIns="91440" tIns="45720" rIns="91440" bIns="45720" rtlCol="0" anchor="ctr">
            <a:normAutofit fontScale="97500"/>
          </a:bodyPr>
          <a:lstStyle>
            <a:lvl1pPr eaLnBrk="1" hangingPunct="1">
              <a:defRPr sz="2800" b="1">
                <a:solidFill>
                  <a:srgbClr val="327A86"/>
                </a:solidFill>
                <a:latin typeface="Calibri"/>
                <a:ea typeface="+mj-ea"/>
                <a:cs typeface="Calibri"/>
              </a:defRPr>
            </a:lvl1pPr>
            <a:lvl2pPr eaLnBrk="1" hangingPunct="1">
              <a:defRPr sz="3200">
                <a:solidFill>
                  <a:schemeClr val="tx2"/>
                </a:solidFill>
              </a:defRPr>
            </a:lvl2pPr>
            <a:lvl3pPr eaLnBrk="1" hangingPunct="1">
              <a:defRPr sz="3200">
                <a:solidFill>
                  <a:schemeClr val="tx2"/>
                </a:solidFill>
              </a:defRPr>
            </a:lvl3pPr>
            <a:lvl4pPr eaLnBrk="1" hangingPunct="1">
              <a:defRPr sz="3200">
                <a:solidFill>
                  <a:schemeClr val="tx2"/>
                </a:solidFill>
              </a:defRPr>
            </a:lvl4pPr>
            <a:lvl5pPr eaLnBrk="1" hangingPunct="1">
              <a:defRPr sz="3200">
                <a:solidFill>
                  <a:schemeClr val="tx2"/>
                </a:solidFill>
              </a:defRPr>
            </a:lvl5pPr>
            <a:lvl6pPr marL="457200" fontAlgn="base">
              <a:spcBef>
                <a:spcPct val="0"/>
              </a:spcBef>
              <a:spcAft>
                <a:spcPct val="0"/>
              </a:spcAft>
              <a:defRPr sz="3200">
                <a:solidFill>
                  <a:schemeClr val="tx2"/>
                </a:solidFill>
              </a:defRPr>
            </a:lvl6pPr>
            <a:lvl7pPr marL="914400" fontAlgn="base">
              <a:spcBef>
                <a:spcPct val="0"/>
              </a:spcBef>
              <a:spcAft>
                <a:spcPct val="0"/>
              </a:spcAft>
              <a:defRPr sz="3200">
                <a:solidFill>
                  <a:schemeClr val="tx2"/>
                </a:solidFill>
              </a:defRPr>
            </a:lvl7pPr>
            <a:lvl8pPr marL="1371600" fontAlgn="base">
              <a:spcBef>
                <a:spcPct val="0"/>
              </a:spcBef>
              <a:spcAft>
                <a:spcPct val="0"/>
              </a:spcAft>
              <a:defRPr sz="3200">
                <a:solidFill>
                  <a:schemeClr val="tx2"/>
                </a:solidFill>
              </a:defRPr>
            </a:lvl8pPr>
            <a:lvl9pPr marL="1828800" fontAlgn="base">
              <a:spcBef>
                <a:spcPct val="0"/>
              </a:spcBef>
              <a:spcAft>
                <a:spcPct val="0"/>
              </a:spcAft>
              <a:defRPr sz="3200">
                <a:solidFill>
                  <a:schemeClr val="tx2"/>
                </a:solidFill>
              </a:defRPr>
            </a:lvl9pPr>
          </a:lstStyle>
          <a:p>
            <a:endParaRPr lang="de-DE" dirty="0"/>
          </a:p>
        </p:txBody>
      </p:sp>
      <p:sp>
        <p:nvSpPr>
          <p:cNvPr id="10" name="Rechteck 9">
            <a:extLst>
              <a:ext uri="{FF2B5EF4-FFF2-40B4-BE49-F238E27FC236}">
                <a16:creationId xmlns:a16="http://schemas.microsoft.com/office/drawing/2014/main" id="{255092D8-12DD-E141-A7F3-9B0D79778CEA}"/>
              </a:ext>
            </a:extLst>
          </p:cNvPr>
          <p:cNvSpPr/>
          <p:nvPr/>
        </p:nvSpPr>
        <p:spPr>
          <a:xfrm>
            <a:off x="415584" y="1268760"/>
            <a:ext cx="8592805" cy="707886"/>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a:r>
              <a:rPr lang="de-DE" sz="2000" i="1" dirty="0">
                <a:latin typeface="Calibri" panose="020F0502020204030204" pitchFamily="34" charset="0"/>
                <a:cs typeface="Calibri" panose="020F0502020204030204" pitchFamily="34" charset="0"/>
              </a:rPr>
              <a:t>Audience Response Systems (ARS) sind Werkzeuge, die zur Steigerung der Interaktion in Lehr-/Lernsituationen eingesetzt werden.</a:t>
            </a:r>
          </a:p>
        </p:txBody>
      </p:sp>
      <p:cxnSp>
        <p:nvCxnSpPr>
          <p:cNvPr id="15" name="Gerade Verbindung 14">
            <a:extLst>
              <a:ext uri="{FF2B5EF4-FFF2-40B4-BE49-F238E27FC236}">
                <a16:creationId xmlns:a16="http://schemas.microsoft.com/office/drawing/2014/main" id="{ADD5C47D-A284-D14C-8C18-019B0EAE0EFD}"/>
              </a:ext>
            </a:extLst>
          </p:cNvPr>
          <p:cNvCxnSpPr>
            <a:cxnSpLocks/>
          </p:cNvCxnSpPr>
          <p:nvPr/>
        </p:nvCxnSpPr>
        <p:spPr bwMode="auto">
          <a:xfrm>
            <a:off x="4700121" y="2466018"/>
            <a:ext cx="0" cy="2219891"/>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6" name="Textfeld 15">
            <a:extLst>
              <a:ext uri="{FF2B5EF4-FFF2-40B4-BE49-F238E27FC236}">
                <a16:creationId xmlns:a16="http://schemas.microsoft.com/office/drawing/2014/main" id="{F6F43B6C-F0FA-3346-B9BA-320A4FEF63C0}"/>
              </a:ext>
            </a:extLst>
          </p:cNvPr>
          <p:cNvSpPr txBox="1"/>
          <p:nvPr/>
        </p:nvSpPr>
        <p:spPr>
          <a:xfrm>
            <a:off x="395536" y="2439140"/>
            <a:ext cx="4248472" cy="2554545"/>
          </a:xfrm>
          <a:prstGeom prst="rect">
            <a:avLst/>
          </a:prstGeom>
          <a:noFill/>
        </p:spPr>
        <p:txBody>
          <a:bodyPr wrap="square" rtlCol="0">
            <a:spAutoFit/>
          </a:bodyPr>
          <a:lstStyle/>
          <a:p>
            <a:r>
              <a:rPr lang="de-DE" sz="2000" b="1" dirty="0">
                <a:latin typeface="Calibri" panose="020F0502020204030204" pitchFamily="34" charset="0"/>
              </a:rPr>
              <a:t>Webbasiert: </a:t>
            </a:r>
          </a:p>
          <a:p>
            <a:r>
              <a:rPr lang="de-DE" sz="2000" dirty="0">
                <a:latin typeface="Calibri" panose="020F0502020204030204" pitchFamily="34" charset="0"/>
              </a:rPr>
              <a:t>Lehrende und Lernende </a:t>
            </a:r>
            <a:r>
              <a:rPr lang="de-DE" sz="2000" b="1" dirty="0">
                <a:latin typeface="Calibri" panose="020F0502020204030204" pitchFamily="34" charset="0"/>
              </a:rPr>
              <a:t>benötigen eine</a:t>
            </a:r>
            <a:r>
              <a:rPr lang="de-DE" sz="2000" dirty="0">
                <a:latin typeface="Calibri" panose="020F0502020204030204" pitchFamily="34" charset="0"/>
              </a:rPr>
              <a:t> Internetverbindung</a:t>
            </a:r>
          </a:p>
          <a:p>
            <a:endParaRPr lang="de-DE" sz="2000" dirty="0">
              <a:latin typeface="Calibri" panose="020F0502020204030204" pitchFamily="34" charset="0"/>
            </a:endParaRPr>
          </a:p>
          <a:p>
            <a:endParaRPr lang="de-DE" sz="2000" dirty="0">
              <a:latin typeface="Calibri" panose="020F0502020204030204" pitchFamily="34" charset="0"/>
            </a:endParaRPr>
          </a:p>
          <a:p>
            <a:r>
              <a:rPr lang="de-DE" sz="2000" dirty="0">
                <a:latin typeface="Calibri" panose="020F0502020204030204" pitchFamily="34" charset="0"/>
              </a:rPr>
              <a:t>z. B. </a:t>
            </a:r>
            <a:r>
              <a:rPr lang="de-DE" sz="2000" dirty="0" err="1">
                <a:latin typeface="Calibri" panose="020F0502020204030204" pitchFamily="34" charset="0"/>
              </a:rPr>
              <a:t>Pingo</a:t>
            </a:r>
            <a:r>
              <a:rPr lang="de-DE" sz="2000" dirty="0">
                <a:latin typeface="Calibri" panose="020F0502020204030204" pitchFamily="34" charset="0"/>
              </a:rPr>
              <a:t>, </a:t>
            </a:r>
            <a:r>
              <a:rPr lang="de-DE" sz="2000" dirty="0" err="1">
                <a:latin typeface="Calibri" panose="020F0502020204030204" pitchFamily="34" charset="0"/>
              </a:rPr>
              <a:t>Kahoot</a:t>
            </a:r>
            <a:r>
              <a:rPr lang="de-DE" sz="2000" dirty="0">
                <a:latin typeface="Calibri" panose="020F0502020204030204" pitchFamily="34" charset="0"/>
              </a:rPr>
              <a:t>, </a:t>
            </a:r>
            <a:r>
              <a:rPr lang="de-DE" sz="2000" dirty="0" err="1">
                <a:latin typeface="Calibri" panose="020F0502020204030204" pitchFamily="34" charset="0"/>
              </a:rPr>
              <a:t>Socrative</a:t>
            </a:r>
            <a:endParaRPr lang="de-DE" sz="2000" dirty="0">
              <a:latin typeface="Calibri" panose="020F0502020204030204" pitchFamily="34" charset="0"/>
            </a:endParaRPr>
          </a:p>
          <a:p>
            <a:pPr marL="342900" indent="-342900">
              <a:buFontTx/>
              <a:buChar char="-"/>
            </a:pPr>
            <a:endParaRPr lang="de-DE" sz="2000" dirty="0">
              <a:latin typeface="Calibri" panose="020F0502020204030204" pitchFamily="34" charset="0"/>
            </a:endParaRPr>
          </a:p>
          <a:p>
            <a:endParaRPr lang="de-DE" sz="2000" dirty="0">
              <a:latin typeface="Calibri" panose="020F0502020204030204" pitchFamily="34" charset="0"/>
            </a:endParaRPr>
          </a:p>
        </p:txBody>
      </p:sp>
      <p:sp>
        <p:nvSpPr>
          <p:cNvPr id="17" name="Textfeld 16">
            <a:extLst>
              <a:ext uri="{FF2B5EF4-FFF2-40B4-BE49-F238E27FC236}">
                <a16:creationId xmlns:a16="http://schemas.microsoft.com/office/drawing/2014/main" id="{AE75C253-332E-5842-AC33-6B3D3A2C6E9C}"/>
              </a:ext>
            </a:extLst>
          </p:cNvPr>
          <p:cNvSpPr txBox="1"/>
          <p:nvPr/>
        </p:nvSpPr>
        <p:spPr>
          <a:xfrm>
            <a:off x="4931922" y="2445608"/>
            <a:ext cx="3796494" cy="1938992"/>
          </a:xfrm>
          <a:prstGeom prst="rect">
            <a:avLst/>
          </a:prstGeom>
          <a:noFill/>
        </p:spPr>
        <p:txBody>
          <a:bodyPr wrap="square" rtlCol="0">
            <a:spAutoFit/>
          </a:bodyPr>
          <a:lstStyle/>
          <a:p>
            <a:r>
              <a:rPr lang="de-DE" sz="2000" b="1" dirty="0">
                <a:latin typeface="Calibri" panose="020F0502020204030204" pitchFamily="34" charset="0"/>
              </a:rPr>
              <a:t>Fotobasiert: </a:t>
            </a:r>
          </a:p>
          <a:p>
            <a:r>
              <a:rPr lang="de-DE" sz="2000" dirty="0">
                <a:latin typeface="Calibri" panose="020F0502020204030204" pitchFamily="34" charset="0"/>
              </a:rPr>
              <a:t>Lehrende und Lernende </a:t>
            </a:r>
            <a:r>
              <a:rPr lang="de-DE" sz="2000" b="1" dirty="0">
                <a:latin typeface="Calibri" panose="020F0502020204030204" pitchFamily="34" charset="0"/>
              </a:rPr>
              <a:t>benötigen keine</a:t>
            </a:r>
            <a:r>
              <a:rPr lang="de-DE" sz="2000" dirty="0">
                <a:latin typeface="Calibri" panose="020F0502020204030204" pitchFamily="34" charset="0"/>
              </a:rPr>
              <a:t> Internetverbindung </a:t>
            </a:r>
            <a:r>
              <a:rPr lang="de-DE" sz="2000" dirty="0">
                <a:solidFill>
                  <a:srgbClr val="F8B44F"/>
                </a:solidFill>
                <a:latin typeface="Calibri" panose="020F0502020204030204" pitchFamily="34" charset="0"/>
              </a:rPr>
              <a:t>(Lernende anonymisieren!)</a:t>
            </a:r>
          </a:p>
          <a:p>
            <a:endParaRPr lang="de-DE" sz="2000" dirty="0">
              <a:latin typeface="Calibri" panose="020F0502020204030204" pitchFamily="34" charset="0"/>
            </a:endParaRPr>
          </a:p>
          <a:p>
            <a:r>
              <a:rPr lang="de-DE" sz="2000" dirty="0">
                <a:latin typeface="Calibri" panose="020F0502020204030204" pitchFamily="34" charset="0"/>
              </a:rPr>
              <a:t>z. B. </a:t>
            </a:r>
            <a:r>
              <a:rPr lang="de-DE" sz="2000" dirty="0" err="1">
                <a:latin typeface="Calibri" panose="020F0502020204030204" pitchFamily="34" charset="0"/>
              </a:rPr>
              <a:t>Plickers</a:t>
            </a:r>
            <a:endParaRPr lang="de-DE" sz="2000" dirty="0">
              <a:latin typeface="Calibri" panose="020F0502020204030204" pitchFamily="34" charset="0"/>
            </a:endParaRPr>
          </a:p>
        </p:txBody>
      </p:sp>
      <p:sp>
        <p:nvSpPr>
          <p:cNvPr id="2" name="Titel 1">
            <a:extLst>
              <a:ext uri="{FF2B5EF4-FFF2-40B4-BE49-F238E27FC236}">
                <a16:creationId xmlns:a16="http://schemas.microsoft.com/office/drawing/2014/main" id="{A87345DE-C963-6EFC-8D68-0B57496CA4A9}"/>
              </a:ext>
            </a:extLst>
          </p:cNvPr>
          <p:cNvSpPr>
            <a:spLocks noGrp="1"/>
          </p:cNvSpPr>
          <p:nvPr>
            <p:ph type="title"/>
          </p:nvPr>
        </p:nvSpPr>
        <p:spPr/>
        <p:txBody>
          <a:bodyPr/>
          <a:lstStyle/>
          <a:p>
            <a:r>
              <a:rPr lang="de-DE" kern="0" dirty="0" err="1"/>
              <a:t>Audience</a:t>
            </a:r>
            <a:r>
              <a:rPr lang="de-DE" kern="0" dirty="0"/>
              <a:t> Response Systeme</a:t>
            </a:r>
            <a:br>
              <a:rPr lang="de-DE" kern="0" dirty="0"/>
            </a:br>
            <a:endParaRPr lang="de-DE" dirty="0"/>
          </a:p>
        </p:txBody>
      </p:sp>
      <p:sp>
        <p:nvSpPr>
          <p:cNvPr id="5" name="Textplatzhalter 4">
            <a:extLst>
              <a:ext uri="{FF2B5EF4-FFF2-40B4-BE49-F238E27FC236}">
                <a16:creationId xmlns:a16="http://schemas.microsoft.com/office/drawing/2014/main" id="{FBEEA000-660E-F5D7-408E-3CCD691F9C55}"/>
              </a:ext>
            </a:extLst>
          </p:cNvPr>
          <p:cNvSpPr>
            <a:spLocks noGrp="1"/>
          </p:cNvSpPr>
          <p:nvPr>
            <p:ph type="body" sz="quarter" idx="10"/>
          </p:nvPr>
        </p:nvSpPr>
        <p:spPr/>
        <p:txBody>
          <a:bodyPr/>
          <a:lstStyle/>
          <a:p>
            <a:endParaRPr lang="de-DE"/>
          </a:p>
        </p:txBody>
      </p:sp>
    </p:spTree>
    <p:extLst>
      <p:ext uri="{BB962C8B-B14F-4D97-AF65-F5344CB8AC3E}">
        <p14:creationId xmlns:p14="http://schemas.microsoft.com/office/powerpoint/2010/main" val="1168093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6" grpId="0"/>
      <p:bldP spid="1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feld 6">
            <a:extLst>
              <a:ext uri="{FF2B5EF4-FFF2-40B4-BE49-F238E27FC236}">
                <a16:creationId xmlns:a16="http://schemas.microsoft.com/office/drawing/2014/main" id="{CE20AA4B-AFC1-B242-BEBA-0F8164F28193}"/>
              </a:ext>
            </a:extLst>
          </p:cNvPr>
          <p:cNvSpPr txBox="1"/>
          <p:nvPr/>
        </p:nvSpPr>
        <p:spPr>
          <a:xfrm>
            <a:off x="628650" y="321879"/>
            <a:ext cx="3002696" cy="369332"/>
          </a:xfrm>
          <a:prstGeom prst="rect">
            <a:avLst/>
          </a:prstGeom>
          <a:noFill/>
        </p:spPr>
        <p:txBody>
          <a:bodyPr wrap="square" rtlCol="0">
            <a:spAutoFit/>
          </a:bodyPr>
          <a:lstStyle/>
          <a:p>
            <a:r>
              <a:rPr lang="de-DE" dirty="0">
                <a:solidFill>
                  <a:schemeClr val="bg1"/>
                </a:solidFill>
                <a:latin typeface="Palatino" pitchFamily="2" charset="77"/>
                <a:ea typeface="Palatino" pitchFamily="2" charset="77"/>
              </a:rPr>
              <a:t>1. Ausgewählte Theorie</a:t>
            </a:r>
          </a:p>
        </p:txBody>
      </p:sp>
      <p:sp>
        <p:nvSpPr>
          <p:cNvPr id="9" name="Titel 1">
            <a:extLst>
              <a:ext uri="{FF2B5EF4-FFF2-40B4-BE49-F238E27FC236}">
                <a16:creationId xmlns:a16="http://schemas.microsoft.com/office/drawing/2014/main" id="{6668EC3A-8541-1347-B7E3-B8C62343DE49}"/>
              </a:ext>
            </a:extLst>
          </p:cNvPr>
          <p:cNvSpPr txBox="1">
            <a:spLocks/>
          </p:cNvSpPr>
          <p:nvPr/>
        </p:nvSpPr>
        <p:spPr>
          <a:xfrm>
            <a:off x="628650" y="827705"/>
            <a:ext cx="7886700" cy="777874"/>
          </a:xfrm>
          <a:prstGeom prst="rect">
            <a:avLst/>
          </a:prstGeom>
        </p:spPr>
        <p:txBody>
          <a:bodyPr vert="horz" lIns="91440" tIns="45720" rIns="91440" bIns="45720" rtlCol="0" anchor="ctr">
            <a:normAutofit fontScale="97500"/>
          </a:bodyPr>
          <a:lstStyle>
            <a:lvl1pPr eaLnBrk="1" hangingPunct="1">
              <a:defRPr sz="2800" b="1">
                <a:solidFill>
                  <a:srgbClr val="327A86"/>
                </a:solidFill>
                <a:latin typeface="Calibri"/>
                <a:ea typeface="+mj-ea"/>
                <a:cs typeface="Calibri"/>
              </a:defRPr>
            </a:lvl1pPr>
            <a:lvl2pPr eaLnBrk="1" hangingPunct="1">
              <a:defRPr sz="3200">
                <a:solidFill>
                  <a:schemeClr val="tx2"/>
                </a:solidFill>
              </a:defRPr>
            </a:lvl2pPr>
            <a:lvl3pPr eaLnBrk="1" hangingPunct="1">
              <a:defRPr sz="3200">
                <a:solidFill>
                  <a:schemeClr val="tx2"/>
                </a:solidFill>
              </a:defRPr>
            </a:lvl3pPr>
            <a:lvl4pPr eaLnBrk="1" hangingPunct="1">
              <a:defRPr sz="3200">
                <a:solidFill>
                  <a:schemeClr val="tx2"/>
                </a:solidFill>
              </a:defRPr>
            </a:lvl4pPr>
            <a:lvl5pPr eaLnBrk="1" hangingPunct="1">
              <a:defRPr sz="3200">
                <a:solidFill>
                  <a:schemeClr val="tx2"/>
                </a:solidFill>
              </a:defRPr>
            </a:lvl5pPr>
            <a:lvl6pPr marL="457200" fontAlgn="base">
              <a:spcBef>
                <a:spcPct val="0"/>
              </a:spcBef>
              <a:spcAft>
                <a:spcPct val="0"/>
              </a:spcAft>
              <a:defRPr sz="3200">
                <a:solidFill>
                  <a:schemeClr val="tx2"/>
                </a:solidFill>
              </a:defRPr>
            </a:lvl6pPr>
            <a:lvl7pPr marL="914400" fontAlgn="base">
              <a:spcBef>
                <a:spcPct val="0"/>
              </a:spcBef>
              <a:spcAft>
                <a:spcPct val="0"/>
              </a:spcAft>
              <a:defRPr sz="3200">
                <a:solidFill>
                  <a:schemeClr val="tx2"/>
                </a:solidFill>
              </a:defRPr>
            </a:lvl7pPr>
            <a:lvl8pPr marL="1371600" fontAlgn="base">
              <a:spcBef>
                <a:spcPct val="0"/>
              </a:spcBef>
              <a:spcAft>
                <a:spcPct val="0"/>
              </a:spcAft>
              <a:defRPr sz="3200">
                <a:solidFill>
                  <a:schemeClr val="tx2"/>
                </a:solidFill>
              </a:defRPr>
            </a:lvl8pPr>
            <a:lvl9pPr marL="1828800" fontAlgn="base">
              <a:spcBef>
                <a:spcPct val="0"/>
              </a:spcBef>
              <a:spcAft>
                <a:spcPct val="0"/>
              </a:spcAft>
              <a:defRPr sz="3200">
                <a:solidFill>
                  <a:schemeClr val="tx2"/>
                </a:solidFill>
              </a:defRPr>
            </a:lvl9pPr>
          </a:lstStyle>
          <a:p>
            <a:endParaRPr lang="de-DE" dirty="0"/>
          </a:p>
        </p:txBody>
      </p:sp>
      <p:cxnSp>
        <p:nvCxnSpPr>
          <p:cNvPr id="15" name="Gerade Verbindung 14">
            <a:extLst>
              <a:ext uri="{FF2B5EF4-FFF2-40B4-BE49-F238E27FC236}">
                <a16:creationId xmlns:a16="http://schemas.microsoft.com/office/drawing/2014/main" id="{ADD5C47D-A284-D14C-8C18-019B0EAE0EFD}"/>
              </a:ext>
            </a:extLst>
          </p:cNvPr>
          <p:cNvCxnSpPr>
            <a:cxnSpLocks/>
          </p:cNvCxnSpPr>
          <p:nvPr/>
        </p:nvCxnSpPr>
        <p:spPr bwMode="auto">
          <a:xfrm>
            <a:off x="4711986" y="2474892"/>
            <a:ext cx="0" cy="2304008"/>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6" name="Textfeld 15">
            <a:extLst>
              <a:ext uri="{FF2B5EF4-FFF2-40B4-BE49-F238E27FC236}">
                <a16:creationId xmlns:a16="http://schemas.microsoft.com/office/drawing/2014/main" id="{F6F43B6C-F0FA-3346-B9BA-320A4FEF63C0}"/>
              </a:ext>
            </a:extLst>
          </p:cNvPr>
          <p:cNvSpPr txBox="1"/>
          <p:nvPr/>
        </p:nvSpPr>
        <p:spPr>
          <a:xfrm>
            <a:off x="395536" y="2420888"/>
            <a:ext cx="4248472" cy="2862322"/>
          </a:xfrm>
          <a:prstGeom prst="rect">
            <a:avLst/>
          </a:prstGeom>
          <a:noFill/>
        </p:spPr>
        <p:txBody>
          <a:bodyPr wrap="square" rtlCol="0">
            <a:spAutoFit/>
          </a:bodyPr>
          <a:lstStyle/>
          <a:p>
            <a:r>
              <a:rPr lang="de-DE" sz="2000" b="1" dirty="0">
                <a:latin typeface="Calibri" panose="020F0502020204030204" pitchFamily="34" charset="0"/>
              </a:rPr>
              <a:t>Nicht personalisiert: </a:t>
            </a:r>
          </a:p>
          <a:p>
            <a:r>
              <a:rPr lang="de-DE" sz="2000" dirty="0">
                <a:latin typeface="Calibri" panose="020F0502020204030204" pitchFamily="34" charset="0"/>
              </a:rPr>
              <a:t>Die Lehrkraft kann nicht nachvollziehen, welcher Lernende welche Antwort gegeben hat.</a:t>
            </a:r>
          </a:p>
          <a:p>
            <a:endParaRPr lang="de-DE" sz="2000" dirty="0">
              <a:latin typeface="Calibri" panose="020F0502020204030204" pitchFamily="34" charset="0"/>
            </a:endParaRPr>
          </a:p>
          <a:p>
            <a:endParaRPr lang="de-DE" sz="2000" dirty="0">
              <a:latin typeface="Calibri" panose="020F0502020204030204" pitchFamily="34" charset="0"/>
            </a:endParaRPr>
          </a:p>
          <a:p>
            <a:r>
              <a:rPr lang="de-DE" sz="2000" dirty="0">
                <a:latin typeface="Calibri" panose="020F0502020204030204" pitchFamily="34" charset="0"/>
              </a:rPr>
              <a:t>z. B. </a:t>
            </a:r>
            <a:r>
              <a:rPr lang="de-DE" sz="2000" dirty="0" err="1">
                <a:latin typeface="Calibri" panose="020F0502020204030204" pitchFamily="34" charset="0"/>
              </a:rPr>
              <a:t>Kahoot</a:t>
            </a:r>
            <a:r>
              <a:rPr lang="de-DE" sz="2000" dirty="0">
                <a:latin typeface="Calibri" panose="020F0502020204030204" pitchFamily="34" charset="0"/>
              </a:rPr>
              <a:t>, </a:t>
            </a:r>
            <a:r>
              <a:rPr lang="de-DE" sz="2000" dirty="0" err="1">
                <a:latin typeface="Calibri" panose="020F0502020204030204" pitchFamily="34" charset="0"/>
              </a:rPr>
              <a:t>Socrative</a:t>
            </a:r>
            <a:r>
              <a:rPr lang="de-DE" sz="2000" dirty="0">
                <a:latin typeface="Calibri" panose="020F0502020204030204" pitchFamily="34" charset="0"/>
              </a:rPr>
              <a:t>, </a:t>
            </a:r>
            <a:r>
              <a:rPr lang="de-DE" sz="2000" dirty="0" err="1">
                <a:latin typeface="Calibri" panose="020F0502020204030204" pitchFamily="34" charset="0"/>
              </a:rPr>
              <a:t>Mentimeter</a:t>
            </a:r>
            <a:endParaRPr lang="de-DE" sz="2000" dirty="0">
              <a:latin typeface="Calibri" panose="020F0502020204030204" pitchFamily="34" charset="0"/>
            </a:endParaRPr>
          </a:p>
          <a:p>
            <a:pPr marL="342900" indent="-342900">
              <a:buFontTx/>
              <a:buChar char="-"/>
            </a:pPr>
            <a:endParaRPr lang="de-DE" sz="2000" dirty="0">
              <a:latin typeface="Calibri" panose="020F0502020204030204" pitchFamily="34" charset="0"/>
            </a:endParaRPr>
          </a:p>
          <a:p>
            <a:endParaRPr lang="de-DE" sz="2000" dirty="0">
              <a:latin typeface="Calibri" panose="020F0502020204030204" pitchFamily="34" charset="0"/>
            </a:endParaRPr>
          </a:p>
        </p:txBody>
      </p:sp>
      <p:sp>
        <p:nvSpPr>
          <p:cNvPr id="17" name="Textfeld 16">
            <a:extLst>
              <a:ext uri="{FF2B5EF4-FFF2-40B4-BE49-F238E27FC236}">
                <a16:creationId xmlns:a16="http://schemas.microsoft.com/office/drawing/2014/main" id="{AE75C253-332E-5842-AC33-6B3D3A2C6E9C}"/>
              </a:ext>
            </a:extLst>
          </p:cNvPr>
          <p:cNvSpPr txBox="1"/>
          <p:nvPr/>
        </p:nvSpPr>
        <p:spPr>
          <a:xfrm>
            <a:off x="4931922" y="2427356"/>
            <a:ext cx="4076468" cy="2554545"/>
          </a:xfrm>
          <a:prstGeom prst="rect">
            <a:avLst/>
          </a:prstGeom>
          <a:noFill/>
        </p:spPr>
        <p:txBody>
          <a:bodyPr wrap="square" rtlCol="0">
            <a:spAutoFit/>
          </a:bodyPr>
          <a:lstStyle/>
          <a:p>
            <a:r>
              <a:rPr lang="de-DE" sz="2000" b="1" dirty="0">
                <a:latin typeface="Calibri" panose="020F0502020204030204" pitchFamily="34" charset="0"/>
              </a:rPr>
              <a:t>Personalisiert: </a:t>
            </a:r>
          </a:p>
          <a:p>
            <a:r>
              <a:rPr lang="de-DE" sz="2000" dirty="0">
                <a:latin typeface="Calibri" panose="020F0502020204030204" pitchFamily="34" charset="0"/>
              </a:rPr>
              <a:t>Die Lehrkraft kann nachvollziehen, wer welche Antwort gegeben hat. </a:t>
            </a:r>
            <a:r>
              <a:rPr lang="de-DE" sz="2000" dirty="0">
                <a:solidFill>
                  <a:srgbClr val="F8B44F"/>
                </a:solidFill>
                <a:latin typeface="Calibri" panose="020F0502020204030204" pitchFamily="34" charset="0"/>
              </a:rPr>
              <a:t>(Achtung: Datenschutz!)</a:t>
            </a:r>
          </a:p>
          <a:p>
            <a:endParaRPr lang="de-DE" sz="2000" dirty="0">
              <a:latin typeface="Calibri" panose="020F0502020204030204" pitchFamily="34" charset="0"/>
            </a:endParaRPr>
          </a:p>
          <a:p>
            <a:endParaRPr lang="de-DE" sz="2000" dirty="0">
              <a:latin typeface="Calibri" panose="020F0502020204030204" pitchFamily="34" charset="0"/>
            </a:endParaRPr>
          </a:p>
          <a:p>
            <a:r>
              <a:rPr lang="de-DE" sz="2000" dirty="0">
                <a:latin typeface="Calibri" panose="020F0502020204030204" pitchFamily="34" charset="0"/>
              </a:rPr>
              <a:t>z. B. </a:t>
            </a:r>
            <a:r>
              <a:rPr lang="de-DE" sz="2000" dirty="0" err="1">
                <a:latin typeface="Calibri" panose="020F0502020204030204" pitchFamily="34" charset="0"/>
              </a:rPr>
              <a:t>Plickers</a:t>
            </a:r>
            <a:r>
              <a:rPr lang="de-DE" sz="2000" dirty="0">
                <a:latin typeface="Calibri" panose="020F0502020204030204" pitchFamily="34" charset="0"/>
              </a:rPr>
              <a:t>, </a:t>
            </a:r>
            <a:r>
              <a:rPr lang="de-DE" sz="2000" dirty="0" err="1">
                <a:latin typeface="Calibri" panose="020F0502020204030204" pitchFamily="34" charset="0"/>
              </a:rPr>
              <a:t>moodle</a:t>
            </a:r>
            <a:r>
              <a:rPr lang="de-DE" sz="2000" dirty="0">
                <a:latin typeface="Calibri" panose="020F0502020204030204" pitchFamily="34" charset="0"/>
              </a:rPr>
              <a:t>, Microsoft Forms</a:t>
            </a:r>
          </a:p>
        </p:txBody>
      </p:sp>
      <p:sp>
        <p:nvSpPr>
          <p:cNvPr id="12" name="Textfeld 11">
            <a:extLst>
              <a:ext uri="{FF2B5EF4-FFF2-40B4-BE49-F238E27FC236}">
                <a16:creationId xmlns:a16="http://schemas.microsoft.com/office/drawing/2014/main" id="{63F81890-9504-5D4F-BF4B-DE497485A384}"/>
              </a:ext>
            </a:extLst>
          </p:cNvPr>
          <p:cNvSpPr txBox="1"/>
          <p:nvPr/>
        </p:nvSpPr>
        <p:spPr>
          <a:xfrm>
            <a:off x="415584" y="5097239"/>
            <a:ext cx="8476413" cy="1107996"/>
          </a:xfrm>
          <a:prstGeom prst="rect">
            <a:avLst/>
          </a:prstGeom>
          <a:noFill/>
        </p:spPr>
        <p:txBody>
          <a:bodyPr wrap="square" rtlCol="0">
            <a:spAutoFit/>
          </a:bodyPr>
          <a:lstStyle/>
          <a:p>
            <a:pPr marL="342900" indent="-342900">
              <a:buFont typeface="Wingdings" pitchFamily="2" charset="2"/>
              <a:buChar char="à"/>
            </a:pPr>
            <a:r>
              <a:rPr lang="de-DE" sz="2200" b="1" dirty="0">
                <a:latin typeface="Calibri" panose="020F0502020204030204" pitchFamily="34" charset="0"/>
                <a:sym typeface="Wingdings" pitchFamily="2" charset="2"/>
              </a:rPr>
              <a:t>Die pädagogische Intention entscheidet über die Wahl des Mediums</a:t>
            </a:r>
          </a:p>
          <a:p>
            <a:pPr marL="342900" indent="-342900">
              <a:buFont typeface="Wingdings" pitchFamily="2" charset="2"/>
              <a:buChar char="à"/>
            </a:pPr>
            <a:r>
              <a:rPr lang="de-DE" sz="2200" b="1" dirty="0">
                <a:latin typeface="Calibri" panose="020F0502020204030204" pitchFamily="34" charset="0"/>
                <a:sym typeface="Wingdings" pitchFamily="2" charset="2"/>
              </a:rPr>
              <a:t>Klare Differenzierung zwischen Leistungssituationen und </a:t>
            </a:r>
          </a:p>
          <a:p>
            <a:r>
              <a:rPr lang="de-DE" sz="2200" b="1" dirty="0">
                <a:latin typeface="Calibri" panose="020F0502020204030204" pitchFamily="34" charset="0"/>
                <a:sym typeface="Wingdings" pitchFamily="2" charset="2"/>
              </a:rPr>
              <a:t>     formativem Assessment</a:t>
            </a:r>
            <a:endParaRPr lang="de-DE" sz="2200" b="1" dirty="0">
              <a:latin typeface="Calibri" panose="020F0502020204030204" pitchFamily="34" charset="0"/>
            </a:endParaRPr>
          </a:p>
        </p:txBody>
      </p:sp>
      <p:sp>
        <p:nvSpPr>
          <p:cNvPr id="10" name="Rechteck 9">
            <a:extLst>
              <a:ext uri="{FF2B5EF4-FFF2-40B4-BE49-F238E27FC236}">
                <a16:creationId xmlns:a16="http://schemas.microsoft.com/office/drawing/2014/main" id="{C8F44D5B-1195-4748-B893-654320E43C11}"/>
              </a:ext>
            </a:extLst>
          </p:cNvPr>
          <p:cNvSpPr/>
          <p:nvPr/>
        </p:nvSpPr>
        <p:spPr>
          <a:xfrm>
            <a:off x="415584" y="1268760"/>
            <a:ext cx="8592805" cy="707886"/>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algn="ctr"/>
            <a:r>
              <a:rPr lang="de-DE" sz="2000" i="1" dirty="0">
                <a:latin typeface="Calibri" panose="020F0502020204030204" pitchFamily="34" charset="0"/>
                <a:cs typeface="Calibri" panose="020F0502020204030204" pitchFamily="34" charset="0"/>
              </a:rPr>
              <a:t>Audience Response Systems (ARS) sind Werkzeuge, die zur Steigerung der Interaktion in Lehr-/Lernsituationen eingesetzt werden.</a:t>
            </a:r>
          </a:p>
        </p:txBody>
      </p:sp>
      <p:sp>
        <p:nvSpPr>
          <p:cNvPr id="2" name="Titel 1">
            <a:extLst>
              <a:ext uri="{FF2B5EF4-FFF2-40B4-BE49-F238E27FC236}">
                <a16:creationId xmlns:a16="http://schemas.microsoft.com/office/drawing/2014/main" id="{E0BF909D-820A-3DA8-3B3A-10B0CC4E807B}"/>
              </a:ext>
            </a:extLst>
          </p:cNvPr>
          <p:cNvSpPr>
            <a:spLocks noGrp="1"/>
          </p:cNvSpPr>
          <p:nvPr>
            <p:ph type="title"/>
          </p:nvPr>
        </p:nvSpPr>
        <p:spPr/>
        <p:txBody>
          <a:bodyPr/>
          <a:lstStyle/>
          <a:p>
            <a:r>
              <a:rPr lang="de-DE" kern="0" dirty="0" err="1"/>
              <a:t>Audience</a:t>
            </a:r>
            <a:r>
              <a:rPr lang="de-DE" kern="0" dirty="0"/>
              <a:t> Response Systeme</a:t>
            </a:r>
            <a:br>
              <a:rPr lang="de-DE" kern="0" dirty="0"/>
            </a:br>
            <a:endParaRPr lang="de-DE" dirty="0"/>
          </a:p>
        </p:txBody>
      </p:sp>
      <p:sp>
        <p:nvSpPr>
          <p:cNvPr id="5" name="Textplatzhalter 4">
            <a:extLst>
              <a:ext uri="{FF2B5EF4-FFF2-40B4-BE49-F238E27FC236}">
                <a16:creationId xmlns:a16="http://schemas.microsoft.com/office/drawing/2014/main" id="{BE8A3C9E-7470-D2A0-A19D-ED602DBA57AF}"/>
              </a:ext>
            </a:extLst>
          </p:cNvPr>
          <p:cNvSpPr>
            <a:spLocks noGrp="1"/>
          </p:cNvSpPr>
          <p:nvPr>
            <p:ph type="body" sz="quarter" idx="10"/>
          </p:nvPr>
        </p:nvSpPr>
        <p:spPr/>
        <p:txBody>
          <a:bodyPr/>
          <a:lstStyle/>
          <a:p>
            <a:endParaRPr lang="de-DE"/>
          </a:p>
        </p:txBody>
      </p:sp>
    </p:spTree>
    <p:extLst>
      <p:ext uri="{BB962C8B-B14F-4D97-AF65-F5344CB8AC3E}">
        <p14:creationId xmlns:p14="http://schemas.microsoft.com/office/powerpoint/2010/main" val="3570617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
                                            <p:txEl>
                                              <p:pRg st="1" end="1"/>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nhaltsplatzhalter 14" descr="Mann">
            <a:extLst>
              <a:ext uri="{FF2B5EF4-FFF2-40B4-BE49-F238E27FC236}">
                <a16:creationId xmlns:a16="http://schemas.microsoft.com/office/drawing/2014/main" id="{B6C442B8-A67E-2742-A031-F6B7A155418E}"/>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5160445" y="5084017"/>
            <a:ext cx="914400" cy="914400"/>
          </a:xfrm>
        </p:spPr>
      </p:pic>
      <p:sp>
        <p:nvSpPr>
          <p:cNvPr id="4" name="Titel 3">
            <a:extLst>
              <a:ext uri="{FF2B5EF4-FFF2-40B4-BE49-F238E27FC236}">
                <a16:creationId xmlns:a16="http://schemas.microsoft.com/office/drawing/2014/main" id="{C9060028-98C9-D9A0-6C04-11BCC251A0E8}"/>
              </a:ext>
            </a:extLst>
          </p:cNvPr>
          <p:cNvSpPr>
            <a:spLocks noGrp="1"/>
          </p:cNvSpPr>
          <p:nvPr>
            <p:ph type="title"/>
          </p:nvPr>
        </p:nvSpPr>
        <p:spPr/>
        <p:txBody>
          <a:bodyPr/>
          <a:lstStyle/>
          <a:p>
            <a:r>
              <a:rPr lang="de-DE" kern="0" dirty="0" err="1"/>
              <a:t>Audience</a:t>
            </a:r>
            <a:r>
              <a:rPr lang="de-DE" kern="0" dirty="0"/>
              <a:t> Response Systeme</a:t>
            </a:r>
            <a:br>
              <a:rPr lang="de-DE" kern="0" dirty="0"/>
            </a:br>
            <a:endParaRPr lang="de-DE" dirty="0"/>
          </a:p>
        </p:txBody>
      </p:sp>
      <p:sp>
        <p:nvSpPr>
          <p:cNvPr id="11" name="Textplatzhalter 10">
            <a:extLst>
              <a:ext uri="{FF2B5EF4-FFF2-40B4-BE49-F238E27FC236}">
                <a16:creationId xmlns:a16="http://schemas.microsoft.com/office/drawing/2014/main" id="{0C0F4023-59E7-50D2-00A5-4264F66008DF}"/>
              </a:ext>
            </a:extLst>
          </p:cNvPr>
          <p:cNvSpPr>
            <a:spLocks noGrp="1"/>
          </p:cNvSpPr>
          <p:nvPr>
            <p:ph type="body" sz="quarter" idx="10"/>
          </p:nvPr>
        </p:nvSpPr>
        <p:spPr/>
        <p:txBody>
          <a:bodyPr/>
          <a:lstStyle/>
          <a:p>
            <a:endParaRPr lang="de-DE"/>
          </a:p>
        </p:txBody>
      </p:sp>
      <p:sp>
        <p:nvSpPr>
          <p:cNvPr id="5" name="Textfeld 4">
            <a:extLst>
              <a:ext uri="{FF2B5EF4-FFF2-40B4-BE49-F238E27FC236}">
                <a16:creationId xmlns:a16="http://schemas.microsoft.com/office/drawing/2014/main" id="{E67A9938-5EFD-6B43-B377-DABE285BCA16}"/>
              </a:ext>
            </a:extLst>
          </p:cNvPr>
          <p:cNvSpPr txBox="1"/>
          <p:nvPr/>
        </p:nvSpPr>
        <p:spPr>
          <a:xfrm>
            <a:off x="455307" y="1174683"/>
            <a:ext cx="3312368" cy="400110"/>
          </a:xfrm>
          <a:prstGeom prst="rect">
            <a:avLst/>
          </a:prstGeom>
          <a:noFill/>
        </p:spPr>
        <p:txBody>
          <a:bodyPr wrap="square" rtlCol="0">
            <a:spAutoFit/>
          </a:bodyPr>
          <a:lstStyle/>
          <a:p>
            <a:r>
              <a:rPr lang="de-DE" sz="2000" b="1" u="sng" dirty="0">
                <a:latin typeface="Calibri" panose="020F0502020204030204" pitchFamily="34" charset="0"/>
              </a:rPr>
              <a:t>Frageformate:</a:t>
            </a:r>
          </a:p>
        </p:txBody>
      </p:sp>
      <p:sp>
        <p:nvSpPr>
          <p:cNvPr id="6" name="Textfeld 5">
            <a:extLst>
              <a:ext uri="{FF2B5EF4-FFF2-40B4-BE49-F238E27FC236}">
                <a16:creationId xmlns:a16="http://schemas.microsoft.com/office/drawing/2014/main" id="{971884E4-9EFD-6A41-8B9C-C53A325B8DCA}"/>
              </a:ext>
            </a:extLst>
          </p:cNvPr>
          <p:cNvSpPr txBox="1"/>
          <p:nvPr/>
        </p:nvSpPr>
        <p:spPr>
          <a:xfrm>
            <a:off x="342486" y="2577360"/>
            <a:ext cx="3312368" cy="400110"/>
          </a:xfrm>
          <a:prstGeom prst="rect">
            <a:avLst/>
          </a:prstGeom>
          <a:noFill/>
        </p:spPr>
        <p:txBody>
          <a:bodyPr wrap="square" rtlCol="0">
            <a:spAutoFit/>
          </a:bodyPr>
          <a:lstStyle/>
          <a:p>
            <a:r>
              <a:rPr lang="de-DE" sz="2000" b="1" u="sng" dirty="0">
                <a:latin typeface="Calibri" panose="020F0502020204030204" pitchFamily="34" charset="0"/>
              </a:rPr>
              <a:t>Vorab erstellte Fragen:</a:t>
            </a:r>
          </a:p>
        </p:txBody>
      </p:sp>
      <p:sp>
        <p:nvSpPr>
          <p:cNvPr id="7" name="Textfeld 6">
            <a:extLst>
              <a:ext uri="{FF2B5EF4-FFF2-40B4-BE49-F238E27FC236}">
                <a16:creationId xmlns:a16="http://schemas.microsoft.com/office/drawing/2014/main" id="{1EE66EC2-942E-4949-A694-D75B2533B08C}"/>
              </a:ext>
            </a:extLst>
          </p:cNvPr>
          <p:cNvSpPr txBox="1"/>
          <p:nvPr/>
        </p:nvSpPr>
        <p:spPr>
          <a:xfrm>
            <a:off x="5436096" y="2573810"/>
            <a:ext cx="3312368" cy="400110"/>
          </a:xfrm>
          <a:prstGeom prst="rect">
            <a:avLst/>
          </a:prstGeom>
          <a:noFill/>
        </p:spPr>
        <p:txBody>
          <a:bodyPr wrap="square" rtlCol="0">
            <a:spAutoFit/>
          </a:bodyPr>
          <a:lstStyle/>
          <a:p>
            <a:r>
              <a:rPr lang="de-DE" sz="2000" b="1" u="sng" dirty="0">
                <a:latin typeface="Calibri" panose="020F0502020204030204" pitchFamily="34" charset="0"/>
              </a:rPr>
              <a:t>Spontane Fragen:</a:t>
            </a:r>
          </a:p>
        </p:txBody>
      </p:sp>
      <p:sp>
        <p:nvSpPr>
          <p:cNvPr id="8" name="Textfeld 7">
            <a:extLst>
              <a:ext uri="{FF2B5EF4-FFF2-40B4-BE49-F238E27FC236}">
                <a16:creationId xmlns:a16="http://schemas.microsoft.com/office/drawing/2014/main" id="{E9C3F235-4246-0A42-9441-3AED086DDB2D}"/>
              </a:ext>
            </a:extLst>
          </p:cNvPr>
          <p:cNvSpPr txBox="1"/>
          <p:nvPr/>
        </p:nvSpPr>
        <p:spPr>
          <a:xfrm>
            <a:off x="381485" y="2950107"/>
            <a:ext cx="3830474" cy="1107996"/>
          </a:xfrm>
          <a:prstGeom prst="rect">
            <a:avLst/>
          </a:prstGeom>
          <a:noFill/>
        </p:spPr>
        <p:txBody>
          <a:bodyPr wrap="square" rtlCol="0">
            <a:spAutoFit/>
          </a:bodyPr>
          <a:lstStyle/>
          <a:p>
            <a:r>
              <a:rPr lang="de-DE" sz="2200" dirty="0">
                <a:latin typeface="Calibri" panose="020F0502020204030204" pitchFamily="34" charset="0"/>
              </a:rPr>
              <a:t>Fragen/Antwortmöglichkeiten werden im Vorfeld formuliert und im System hinterlegt.</a:t>
            </a:r>
          </a:p>
        </p:txBody>
      </p:sp>
      <p:sp>
        <p:nvSpPr>
          <p:cNvPr id="9" name="Textfeld 8">
            <a:extLst>
              <a:ext uri="{FF2B5EF4-FFF2-40B4-BE49-F238E27FC236}">
                <a16:creationId xmlns:a16="http://schemas.microsoft.com/office/drawing/2014/main" id="{83C2B439-97C7-3F4F-9C4B-E2CE70E1F789}"/>
              </a:ext>
            </a:extLst>
          </p:cNvPr>
          <p:cNvSpPr txBox="1"/>
          <p:nvPr/>
        </p:nvSpPr>
        <p:spPr>
          <a:xfrm>
            <a:off x="5436096" y="2980885"/>
            <a:ext cx="3830474" cy="769441"/>
          </a:xfrm>
          <a:prstGeom prst="rect">
            <a:avLst/>
          </a:prstGeom>
          <a:noFill/>
        </p:spPr>
        <p:txBody>
          <a:bodyPr wrap="square" rtlCol="0">
            <a:spAutoFit/>
          </a:bodyPr>
          <a:lstStyle/>
          <a:p>
            <a:r>
              <a:rPr lang="de-DE" sz="2200" dirty="0">
                <a:latin typeface="Calibri" panose="020F0502020204030204" pitchFamily="34" charset="0"/>
              </a:rPr>
              <a:t>Frage wird spontan </a:t>
            </a:r>
            <a:br>
              <a:rPr lang="de-DE" sz="2200" dirty="0">
                <a:latin typeface="Calibri" panose="020F0502020204030204" pitchFamily="34" charset="0"/>
              </a:rPr>
            </a:br>
            <a:r>
              <a:rPr lang="de-DE" sz="2200" dirty="0">
                <a:latin typeface="Calibri" panose="020F0502020204030204" pitchFamily="34" charset="0"/>
              </a:rPr>
              <a:t>mündlich gestellt.</a:t>
            </a:r>
          </a:p>
        </p:txBody>
      </p:sp>
      <p:sp>
        <p:nvSpPr>
          <p:cNvPr id="10" name="Abgerundetes Rechteck 9">
            <a:extLst>
              <a:ext uri="{FF2B5EF4-FFF2-40B4-BE49-F238E27FC236}">
                <a16:creationId xmlns:a16="http://schemas.microsoft.com/office/drawing/2014/main" id="{588C9358-6176-704F-8471-EF611176D01D}"/>
              </a:ext>
            </a:extLst>
          </p:cNvPr>
          <p:cNvSpPr/>
          <p:nvPr/>
        </p:nvSpPr>
        <p:spPr bwMode="auto">
          <a:xfrm>
            <a:off x="251520" y="931083"/>
            <a:ext cx="8640960" cy="1108515"/>
          </a:xfrm>
          <a:prstGeom prst="roundRect">
            <a:avLst/>
          </a:prstGeom>
          <a:no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a:ln>
                <a:noFill/>
              </a:ln>
              <a:solidFill>
                <a:schemeClr val="tx1"/>
              </a:solidFill>
              <a:effectLst/>
              <a:latin typeface="Calibri" panose="020F0502020204030204" pitchFamily="34" charset="0"/>
            </a:endParaRPr>
          </a:p>
        </p:txBody>
      </p:sp>
      <p:sp>
        <p:nvSpPr>
          <p:cNvPr id="12" name="Oval 11">
            <a:extLst>
              <a:ext uri="{FF2B5EF4-FFF2-40B4-BE49-F238E27FC236}">
                <a16:creationId xmlns:a16="http://schemas.microsoft.com/office/drawing/2014/main" id="{F113E91B-5E78-624C-A884-48999EE5A99E}"/>
              </a:ext>
            </a:extLst>
          </p:cNvPr>
          <p:cNvSpPr/>
          <p:nvPr/>
        </p:nvSpPr>
        <p:spPr bwMode="auto">
          <a:xfrm>
            <a:off x="6142853" y="4738988"/>
            <a:ext cx="2104779" cy="914401"/>
          </a:xfrm>
          <a:prstGeom prst="wedgeRoundRectCallout">
            <a:avLst>
              <a:gd name="adj1" fmla="val -60276"/>
              <a:gd name="adj2" fmla="val -1788"/>
              <a:gd name="adj3" fmla="val 16667"/>
            </a:avLst>
          </a:prstGeom>
          <a:solidFill>
            <a:srgbClr val="F8B44F"/>
          </a:solidFill>
          <a:ln w="9525" cap="flat" cmpd="sng" algn="ctr">
            <a:noFill/>
            <a:prstDash val="solid"/>
            <a:round/>
            <a:headEnd type="none" w="med" len="med"/>
            <a:tailEnd type="none" w="med" len="med"/>
          </a:ln>
          <a:effectLst/>
        </p:spPr>
        <p:txBody>
          <a:bodyPr vert="horz" wrap="square" lIns="28800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lang="de-DE" sz="1800" dirty="0">
                <a:latin typeface="Calibri" panose="020F0502020204030204" pitchFamily="34" charset="0"/>
              </a:rPr>
              <a:t>Schneidet jede lineare Funktion die y-Achse?</a:t>
            </a:r>
            <a:endParaRPr kumimoji="0" lang="de-DE" sz="1800" b="0" i="0" u="none" strike="noStrike" cap="none" normalizeH="0" baseline="0" dirty="0">
              <a:ln>
                <a:noFill/>
              </a:ln>
              <a:solidFill>
                <a:schemeClr val="tx1"/>
              </a:solidFill>
              <a:effectLst/>
              <a:latin typeface="Calibri" panose="020F0502020204030204" pitchFamily="34" charset="0"/>
            </a:endParaRPr>
          </a:p>
        </p:txBody>
      </p:sp>
      <mc:AlternateContent xmlns:mc="http://schemas.openxmlformats.org/markup-compatibility/2006" xmlns:a14="http://schemas.microsoft.com/office/drawing/2010/main">
        <mc:Choice Requires="a14">
          <p:sp>
            <p:nvSpPr>
              <p:cNvPr id="18" name="Textfeld 17">
                <a:extLst>
                  <a:ext uri="{FF2B5EF4-FFF2-40B4-BE49-F238E27FC236}">
                    <a16:creationId xmlns:a16="http://schemas.microsoft.com/office/drawing/2014/main" id="{6122A557-7B9F-604E-AE19-CEC81D799269}"/>
                  </a:ext>
                </a:extLst>
              </p:cNvPr>
              <p:cNvSpPr txBox="1"/>
              <p:nvPr/>
            </p:nvSpPr>
            <p:spPr>
              <a:xfrm>
                <a:off x="429240" y="4521089"/>
                <a:ext cx="3782720" cy="1836080"/>
              </a:xfrm>
              <a:prstGeom prst="rect">
                <a:avLst/>
              </a:prstGeom>
              <a:solidFill>
                <a:srgbClr val="F8B44F"/>
              </a:solidFill>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r>
                  <a:rPr lang="de-DE" sz="1800" dirty="0">
                    <a:latin typeface="Calibri" panose="020F0502020204030204" pitchFamily="34" charset="0"/>
                  </a:rPr>
                  <a:t>Die Wahrscheinlichkeit hintereinander  zwei Sechsen zu Würfeln beträgt:</a:t>
                </a:r>
              </a:p>
              <a:p>
                <a:pPr marL="457200" indent="-457200">
                  <a:buAutoNum type="alphaUcParenR"/>
                </a:pPr>
                <a14:m>
                  <m:oMath xmlns:m="http://schemas.openxmlformats.org/officeDocument/2006/math">
                    <m:f>
                      <m:fPr>
                        <m:ctrlPr>
                          <a:rPr lang="de-DE" sz="1800" i="1" dirty="0" smtClean="0">
                            <a:latin typeface="Cambria Math" panose="02040503050406030204" pitchFamily="18" charset="0"/>
                          </a:rPr>
                        </m:ctrlPr>
                      </m:fPr>
                      <m:num>
                        <m:r>
                          <a:rPr lang="de-DE" sz="1800" i="1" dirty="0">
                            <a:latin typeface="Cambria Math" panose="02040503050406030204" pitchFamily="18" charset="0"/>
                          </a:rPr>
                          <m:t>(2</m:t>
                        </m:r>
                        <m:r>
                          <a:rPr lang="de-DE" sz="1800" i="1" dirty="0">
                            <a:latin typeface="Cambria Math" panose="02040503050406030204" pitchFamily="18" charset="0"/>
                          </a:rPr>
                          <m:t>・</m:t>
                        </m:r>
                        <m:r>
                          <a:rPr lang="de-DE" sz="1800" i="1" dirty="0">
                            <a:latin typeface="Cambria Math" panose="02040503050406030204" pitchFamily="18" charset="0"/>
                          </a:rPr>
                          <m:t>6)</m:t>
                        </m:r>
                        <m:r>
                          <m:rPr>
                            <m:nor/>
                          </m:rPr>
                          <a:rPr lang="de-DE" sz="1800" dirty="0">
                            <a:latin typeface="Calibri" panose="020F0502020204030204" pitchFamily="34" charset="0"/>
                          </a:rPr>
                          <m:t> </m:t>
                        </m:r>
                      </m:num>
                      <m:den>
                        <m:r>
                          <a:rPr lang="de-DE" sz="1800" b="0" i="1" dirty="0" smtClean="0">
                            <a:latin typeface="Cambria Math" panose="02040503050406030204" pitchFamily="18" charset="0"/>
                          </a:rPr>
                          <m:t>2</m:t>
                        </m:r>
                      </m:den>
                    </m:f>
                    <m:r>
                      <a:rPr lang="de-DE" sz="1800" i="1" dirty="0" smtClean="0">
                        <a:latin typeface="Cambria Math" panose="02040503050406030204" pitchFamily="18" charset="0"/>
                      </a:rPr>
                      <m:t> </m:t>
                    </m:r>
                  </m:oMath>
                </a14:m>
                <a:endParaRPr lang="de-DE" sz="1800" dirty="0">
                  <a:latin typeface="Calibri" panose="020F0502020204030204" pitchFamily="34" charset="0"/>
                </a:endParaRPr>
              </a:p>
              <a:p>
                <a:pPr marL="457200" indent="-457200">
                  <a:buAutoNum type="alphaUcParenR"/>
                </a:pPr>
                <a:r>
                  <a:rPr lang="de-DE" sz="1800" dirty="0">
                    <a:latin typeface="Calibri" panose="020F0502020204030204" pitchFamily="34" charset="0"/>
                  </a:rPr>
                  <a:t>(</a:t>
                </a:r>
                <a14:m>
                  <m:oMath xmlns:m="http://schemas.openxmlformats.org/officeDocument/2006/math">
                    <m:f>
                      <m:fPr>
                        <m:ctrlPr>
                          <a:rPr lang="de-DE" sz="1800" b="0" i="1" smtClean="0">
                            <a:latin typeface="Cambria Math" panose="02040503050406030204" pitchFamily="18" charset="0"/>
                          </a:rPr>
                        </m:ctrlPr>
                      </m:fPr>
                      <m:num>
                        <m:r>
                          <a:rPr lang="de-DE" sz="1800" b="0" i="1" smtClean="0">
                            <a:latin typeface="Cambria Math" panose="02040503050406030204" pitchFamily="18" charset="0"/>
                          </a:rPr>
                          <m:t>1</m:t>
                        </m:r>
                      </m:num>
                      <m:den>
                        <m:r>
                          <a:rPr lang="de-DE" sz="1800" b="0" i="1" smtClean="0">
                            <a:latin typeface="Cambria Math" panose="02040503050406030204" pitchFamily="18" charset="0"/>
                          </a:rPr>
                          <m:t>6</m:t>
                        </m:r>
                      </m:den>
                    </m:f>
                  </m:oMath>
                </a14:m>
                <a:r>
                  <a:rPr lang="de-DE" sz="1800" dirty="0">
                    <a:latin typeface="Calibri" panose="020F0502020204030204" pitchFamily="34" charset="0"/>
                  </a:rPr>
                  <a:t>)</a:t>
                </a:r>
                <a:r>
                  <a:rPr lang="de-DE" sz="1800" baseline="30000" dirty="0">
                    <a:latin typeface="Calibri" panose="020F0502020204030204" pitchFamily="34" charset="0"/>
                  </a:rPr>
                  <a:t>2</a:t>
                </a:r>
                <a:endParaRPr lang="de-DE" sz="1800" dirty="0">
                  <a:latin typeface="Calibri" panose="020F0502020204030204" pitchFamily="34" charset="0"/>
                </a:endParaRPr>
              </a:p>
              <a:p>
                <a:pPr marL="457200" indent="-457200">
                  <a:buAutoNum type="alphaUcParenR"/>
                </a:pPr>
                <a14:m>
                  <m:oMath xmlns:m="http://schemas.openxmlformats.org/officeDocument/2006/math">
                    <m:f>
                      <m:fPr>
                        <m:ctrlPr>
                          <a:rPr lang="de-DE" sz="1800" i="1">
                            <a:latin typeface="Cambria Math" panose="02040503050406030204" pitchFamily="18" charset="0"/>
                          </a:rPr>
                        </m:ctrlPr>
                      </m:fPr>
                      <m:num>
                        <m:r>
                          <a:rPr lang="de-DE" sz="1800" i="1">
                            <a:latin typeface="Cambria Math" panose="02040503050406030204" pitchFamily="18" charset="0"/>
                          </a:rPr>
                          <m:t>1</m:t>
                        </m:r>
                      </m:num>
                      <m:den>
                        <m:r>
                          <a:rPr lang="de-DE" sz="1800" i="1">
                            <a:latin typeface="Cambria Math" panose="02040503050406030204" pitchFamily="18" charset="0"/>
                          </a:rPr>
                          <m:t>6</m:t>
                        </m:r>
                      </m:den>
                    </m:f>
                    <m:r>
                      <a:rPr lang="de-DE" sz="1800" i="1">
                        <a:latin typeface="Cambria Math" panose="02040503050406030204" pitchFamily="18" charset="0"/>
                      </a:rPr>
                      <m:t> </m:t>
                    </m:r>
                  </m:oMath>
                </a14:m>
                <a:r>
                  <a:rPr lang="de-DE" sz="1800" dirty="0">
                    <a:latin typeface="Calibri" panose="020F0502020204030204" pitchFamily="34" charset="0"/>
                  </a:rPr>
                  <a:t>+</a:t>
                </a:r>
                <a:r>
                  <a:rPr lang="de-DE" sz="1800" dirty="0"/>
                  <a:t> </a:t>
                </a:r>
                <a14:m>
                  <m:oMath xmlns:m="http://schemas.openxmlformats.org/officeDocument/2006/math">
                    <m:f>
                      <m:fPr>
                        <m:ctrlPr>
                          <a:rPr lang="de-DE" sz="1800" i="1">
                            <a:latin typeface="Cambria Math" panose="02040503050406030204" pitchFamily="18" charset="0"/>
                          </a:rPr>
                        </m:ctrlPr>
                      </m:fPr>
                      <m:num>
                        <m:r>
                          <a:rPr lang="de-DE" sz="1800" i="1">
                            <a:latin typeface="Cambria Math" panose="02040503050406030204" pitchFamily="18" charset="0"/>
                          </a:rPr>
                          <m:t>1</m:t>
                        </m:r>
                      </m:num>
                      <m:den>
                        <m:r>
                          <a:rPr lang="de-DE" sz="1800" i="1">
                            <a:latin typeface="Cambria Math" panose="02040503050406030204" pitchFamily="18" charset="0"/>
                          </a:rPr>
                          <m:t>6</m:t>
                        </m:r>
                      </m:den>
                    </m:f>
                  </m:oMath>
                </a14:m>
                <a:endParaRPr lang="de-DE" sz="1800" dirty="0">
                  <a:latin typeface="Calibri" panose="020F0502020204030204" pitchFamily="34" charset="0"/>
                </a:endParaRPr>
              </a:p>
            </p:txBody>
          </p:sp>
        </mc:Choice>
        <mc:Fallback xmlns="">
          <p:sp>
            <p:nvSpPr>
              <p:cNvPr id="18" name="Textfeld 17">
                <a:extLst>
                  <a:ext uri="{FF2B5EF4-FFF2-40B4-BE49-F238E27FC236}">
                    <a16:creationId xmlns:a16="http://schemas.microsoft.com/office/drawing/2014/main" id="{6122A557-7B9F-604E-AE19-CEC81D799269}"/>
                  </a:ext>
                </a:extLst>
              </p:cNvPr>
              <p:cNvSpPr txBox="1">
                <a:spLocks noRot="1" noChangeAspect="1" noMove="1" noResize="1" noEditPoints="1" noAdjustHandles="1" noChangeArrowheads="1" noChangeShapeType="1" noTextEdit="1"/>
              </p:cNvSpPr>
              <p:nvPr/>
            </p:nvSpPr>
            <p:spPr>
              <a:xfrm>
                <a:off x="429240" y="4521089"/>
                <a:ext cx="3782720" cy="1836080"/>
              </a:xfrm>
              <a:prstGeom prst="rect">
                <a:avLst/>
              </a:prstGeom>
              <a:blipFill>
                <a:blip r:embed="rId5"/>
                <a:stretch>
                  <a:fillRect l="-1338" t="-2069" r="-3010" b="-2069"/>
                </a:stretch>
              </a:blipFill>
              <a:ln>
                <a:noFill/>
              </a:ln>
            </p:spPr>
            <p:txBody>
              <a:bodyPr/>
              <a:lstStyle/>
              <a:p>
                <a:r>
                  <a:rPr lang="de-DE">
                    <a:noFill/>
                  </a:rPr>
                  <a:t> </a:t>
                </a:r>
              </a:p>
            </p:txBody>
          </p:sp>
        </mc:Fallback>
      </mc:AlternateContent>
      <p:cxnSp>
        <p:nvCxnSpPr>
          <p:cNvPr id="3" name="Gerade Verbindung 2">
            <a:extLst>
              <a:ext uri="{FF2B5EF4-FFF2-40B4-BE49-F238E27FC236}">
                <a16:creationId xmlns:a16="http://schemas.microsoft.com/office/drawing/2014/main" id="{AD8AE967-063C-9446-9899-8311F6991FE0}"/>
              </a:ext>
            </a:extLst>
          </p:cNvPr>
          <p:cNvCxnSpPr>
            <a:stCxn id="10" idx="2"/>
            <a:endCxn id="6" idx="0"/>
          </p:cNvCxnSpPr>
          <p:nvPr/>
        </p:nvCxnSpPr>
        <p:spPr bwMode="auto">
          <a:xfrm flipH="1">
            <a:off x="1998670" y="2039598"/>
            <a:ext cx="2573330" cy="537762"/>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9" name="Gerade Verbindung 18">
            <a:extLst>
              <a:ext uri="{FF2B5EF4-FFF2-40B4-BE49-F238E27FC236}">
                <a16:creationId xmlns:a16="http://schemas.microsoft.com/office/drawing/2014/main" id="{0B19FB92-6AD7-A94A-8C5A-709B7DE65E2D}"/>
              </a:ext>
            </a:extLst>
          </p:cNvPr>
          <p:cNvCxnSpPr>
            <a:cxnSpLocks/>
            <a:stCxn id="10" idx="2"/>
            <a:endCxn id="7" idx="0"/>
          </p:cNvCxnSpPr>
          <p:nvPr/>
        </p:nvCxnSpPr>
        <p:spPr bwMode="auto">
          <a:xfrm>
            <a:off x="4572000" y="2039598"/>
            <a:ext cx="2520280" cy="534212"/>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2" name="Abgerundetes Rechteck 1">
            <a:extLst>
              <a:ext uri="{FF2B5EF4-FFF2-40B4-BE49-F238E27FC236}">
                <a16:creationId xmlns:a16="http://schemas.microsoft.com/office/drawing/2014/main" id="{E894B2EC-2EE0-034C-AB74-FA2F3BEF3DBA}"/>
              </a:ext>
            </a:extLst>
          </p:cNvPr>
          <p:cNvSpPr/>
          <p:nvPr/>
        </p:nvSpPr>
        <p:spPr bwMode="auto">
          <a:xfrm>
            <a:off x="2292161" y="1220716"/>
            <a:ext cx="1828832" cy="400110"/>
          </a:xfrm>
          <a:prstGeom prst="roundRect">
            <a:avLst/>
          </a:prstGeom>
          <a:solidFill>
            <a:schemeClr val="bg1"/>
          </a:solid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600" b="0" i="0" u="none" strike="noStrike" cap="none" normalizeH="0" baseline="0" dirty="0">
                <a:ln>
                  <a:noFill/>
                </a:ln>
                <a:effectLst/>
                <a:latin typeface="Calibri" panose="020F0502020204030204" pitchFamily="34" charset="0"/>
              </a:rPr>
              <a:t>MULTIPLE CHOICE</a:t>
            </a:r>
          </a:p>
        </p:txBody>
      </p:sp>
      <p:sp>
        <p:nvSpPr>
          <p:cNvPr id="20" name="Abgerundetes Rechteck 19">
            <a:extLst>
              <a:ext uri="{FF2B5EF4-FFF2-40B4-BE49-F238E27FC236}">
                <a16:creationId xmlns:a16="http://schemas.microsoft.com/office/drawing/2014/main" id="{F9B53B7B-4BFB-B843-8E86-0C1B311AEB90}"/>
              </a:ext>
            </a:extLst>
          </p:cNvPr>
          <p:cNvSpPr/>
          <p:nvPr/>
        </p:nvSpPr>
        <p:spPr bwMode="auto">
          <a:xfrm>
            <a:off x="4343891" y="1216873"/>
            <a:ext cx="1828832" cy="400110"/>
          </a:xfrm>
          <a:prstGeom prst="roundRect">
            <a:avLst/>
          </a:prstGeom>
          <a:solidFill>
            <a:schemeClr val="bg1"/>
          </a:solid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600" b="0" i="0" u="none" strike="noStrike" cap="none" normalizeH="0" baseline="0" dirty="0">
                <a:ln>
                  <a:noFill/>
                </a:ln>
                <a:effectLst/>
                <a:latin typeface="Calibri" panose="020F0502020204030204" pitchFamily="34" charset="0"/>
              </a:rPr>
              <a:t>TRUE/FALSE</a:t>
            </a:r>
          </a:p>
        </p:txBody>
      </p:sp>
      <p:sp>
        <p:nvSpPr>
          <p:cNvPr id="21" name="Abgerundetes Rechteck 20">
            <a:extLst>
              <a:ext uri="{FF2B5EF4-FFF2-40B4-BE49-F238E27FC236}">
                <a16:creationId xmlns:a16="http://schemas.microsoft.com/office/drawing/2014/main" id="{30DE3491-23F2-6041-A855-727434B06AA0}"/>
              </a:ext>
            </a:extLst>
          </p:cNvPr>
          <p:cNvSpPr/>
          <p:nvPr/>
        </p:nvSpPr>
        <p:spPr bwMode="auto">
          <a:xfrm>
            <a:off x="6395621" y="1212935"/>
            <a:ext cx="1828832" cy="400110"/>
          </a:xfrm>
          <a:prstGeom prst="roundRect">
            <a:avLst/>
          </a:prstGeom>
          <a:solidFill>
            <a:schemeClr val="bg1"/>
          </a:solid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de-DE" sz="1600" b="0" i="0" u="none" strike="noStrike" cap="none" normalizeH="0" baseline="0" dirty="0">
                <a:ln>
                  <a:noFill/>
                </a:ln>
                <a:effectLst/>
                <a:latin typeface="Calibri" panose="020F0502020204030204" pitchFamily="34" charset="0"/>
              </a:rPr>
              <a:t>SHORT ANSWER</a:t>
            </a:r>
          </a:p>
        </p:txBody>
      </p:sp>
    </p:spTree>
    <p:extLst>
      <p:ext uri="{BB962C8B-B14F-4D97-AF65-F5344CB8AC3E}">
        <p14:creationId xmlns:p14="http://schemas.microsoft.com/office/powerpoint/2010/main" val="1986601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2" grpId="0" animBg="1"/>
      <p:bldP spid="18" grpId="0" animBg="1"/>
    </p:bld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34C42F98-627F-A54E-AC82-F936B771E4BF}"/>
              </a:ext>
            </a:extLst>
          </p:cNvPr>
          <p:cNvSpPr>
            <a:spLocks noGrp="1"/>
          </p:cNvSpPr>
          <p:nvPr>
            <p:ph type="title"/>
          </p:nvPr>
        </p:nvSpPr>
        <p:spPr/>
        <p:txBody>
          <a:bodyPr>
            <a:normAutofit/>
          </a:bodyPr>
          <a:lstStyle/>
          <a:p>
            <a:r>
              <a:rPr lang="de-DE" dirty="0"/>
              <a:t>Mögliche Zeitstruktur für ein Online Seminar (90 Minuten)</a:t>
            </a:r>
          </a:p>
        </p:txBody>
      </p:sp>
      <p:sp>
        <p:nvSpPr>
          <p:cNvPr id="4" name="Textfeld 3">
            <a:extLst>
              <a:ext uri="{FF2B5EF4-FFF2-40B4-BE49-F238E27FC236}">
                <a16:creationId xmlns:a16="http://schemas.microsoft.com/office/drawing/2014/main" id="{7C911BC9-DFC4-A640-8DFF-35CF192DCB1F}"/>
              </a:ext>
            </a:extLst>
          </p:cNvPr>
          <p:cNvSpPr txBox="1"/>
          <p:nvPr/>
        </p:nvSpPr>
        <p:spPr>
          <a:xfrm>
            <a:off x="-125648" y="3356992"/>
            <a:ext cx="9594192" cy="792088"/>
          </a:xfrm>
          <a:prstGeom prst="rect">
            <a:avLst/>
          </a:prstGeom>
          <a:solidFill>
            <a:srgbClr val="A6A6A6">
              <a:alpha val="25098"/>
            </a:srgbClr>
          </a:solidFill>
        </p:spPr>
        <p:txBody>
          <a:bodyPr wrap="square" rtlCol="0">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graphicFrame>
        <p:nvGraphicFramePr>
          <p:cNvPr id="7" name="Tabelle 6">
            <a:extLst>
              <a:ext uri="{FF2B5EF4-FFF2-40B4-BE49-F238E27FC236}">
                <a16:creationId xmlns:a16="http://schemas.microsoft.com/office/drawing/2014/main" id="{C170F50C-D156-5707-DE24-7EC93BA1CE94}"/>
              </a:ext>
            </a:extLst>
          </p:cNvPr>
          <p:cNvGraphicFramePr>
            <a:graphicFrameLocks noGrp="1"/>
          </p:cNvGraphicFramePr>
          <p:nvPr>
            <p:extLst>
              <p:ext uri="{D42A27DB-BD31-4B8C-83A1-F6EECF244321}">
                <p14:modId xmlns:p14="http://schemas.microsoft.com/office/powerpoint/2010/main" val="498519989"/>
              </p:ext>
            </p:extLst>
          </p:nvPr>
        </p:nvGraphicFramePr>
        <p:xfrm>
          <a:off x="268970" y="836712"/>
          <a:ext cx="8623029" cy="4184569"/>
        </p:xfrm>
        <a:graphic>
          <a:graphicData uri="http://schemas.openxmlformats.org/drawingml/2006/table">
            <a:tbl>
              <a:tblPr/>
              <a:tblGrid>
                <a:gridCol w="1001609">
                  <a:extLst>
                    <a:ext uri="{9D8B030D-6E8A-4147-A177-3AD203B41FA5}">
                      <a16:colId xmlns:a16="http://schemas.microsoft.com/office/drawing/2014/main" val="2894085847"/>
                    </a:ext>
                  </a:extLst>
                </a:gridCol>
                <a:gridCol w="5389653">
                  <a:extLst>
                    <a:ext uri="{9D8B030D-6E8A-4147-A177-3AD203B41FA5}">
                      <a16:colId xmlns:a16="http://schemas.microsoft.com/office/drawing/2014/main" val="3416798650"/>
                    </a:ext>
                  </a:extLst>
                </a:gridCol>
                <a:gridCol w="620003">
                  <a:extLst>
                    <a:ext uri="{9D8B030D-6E8A-4147-A177-3AD203B41FA5}">
                      <a16:colId xmlns:a16="http://schemas.microsoft.com/office/drawing/2014/main" val="1855999619"/>
                    </a:ext>
                  </a:extLst>
                </a:gridCol>
                <a:gridCol w="1611764">
                  <a:extLst>
                    <a:ext uri="{9D8B030D-6E8A-4147-A177-3AD203B41FA5}">
                      <a16:colId xmlns:a16="http://schemas.microsoft.com/office/drawing/2014/main" val="2841272377"/>
                    </a:ext>
                  </a:extLst>
                </a:gridCol>
              </a:tblGrid>
              <a:tr h="395739">
                <a:tc>
                  <a:txBody>
                    <a:bodyPr/>
                    <a:lstStyle/>
                    <a:p>
                      <a:pPr>
                        <a:lnSpc>
                          <a:spcPts val="1200"/>
                        </a:lnSpc>
                      </a:pPr>
                      <a:r>
                        <a:rPr lang="de-DE" sz="1200" b="1" dirty="0">
                          <a:effectLst/>
                          <a:latin typeface="Calibri" panose="020F0502020204030204" pitchFamily="34" charset="0"/>
                          <a:ea typeface="MS PGothic" panose="020B0600070205080204" pitchFamily="34" charset="-128"/>
                          <a:cs typeface="Times New Roman" panose="02020603050405020304" pitchFamily="18" charset="0"/>
                        </a:rPr>
                        <a:t>Zeit</a:t>
                      </a:r>
                    </a:p>
                  </a:txBody>
                  <a:tcPr marL="72000" marR="36000" marT="7200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effectLst/>
                          <a:latin typeface="Calibri" panose="020F0502020204030204" pitchFamily="34" charset="0"/>
                          <a:ea typeface="MS PGothic" panose="020B0600070205080204" pitchFamily="34" charset="-128"/>
                          <a:cs typeface="Times New Roman" panose="02020603050405020304" pitchFamily="18" charset="0"/>
                        </a:rPr>
                        <a:t>Phase / Aktivität</a:t>
                      </a:r>
                    </a:p>
                  </a:txBody>
                  <a:tcPr marL="72000" marR="36000" marT="7200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dirty="0">
                          <a:effectLst/>
                          <a:latin typeface="Calibri" panose="020F0502020204030204" pitchFamily="34" charset="0"/>
                          <a:ea typeface="MS PGothic" panose="020B0600070205080204" pitchFamily="34" charset="-128"/>
                          <a:cs typeface="Times New Roman" panose="02020603050405020304" pitchFamily="18" charset="0"/>
                        </a:rPr>
                        <a:t>Sozial-form</a:t>
                      </a:r>
                    </a:p>
                  </a:txBody>
                  <a:tcPr marL="72000" marR="36000" marT="7200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effectLst/>
                          <a:latin typeface="Calibri" panose="020F0502020204030204" pitchFamily="34" charset="0"/>
                          <a:ea typeface="MS PGothic" panose="020B0600070205080204" pitchFamily="34" charset="-128"/>
                          <a:cs typeface="Times New Roman" panose="02020603050405020304" pitchFamily="18" charset="0"/>
                        </a:rPr>
                        <a:t>Material / Medien</a:t>
                      </a:r>
                    </a:p>
                  </a:txBody>
                  <a:tcPr marL="72000" marR="36000" marT="72000" marB="0">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68019959"/>
                  </a:ext>
                </a:extLst>
              </a:tr>
              <a:tr h="1139571">
                <a:tc>
                  <a:txBody>
                    <a:bodyPr/>
                    <a:lstStyle/>
                    <a:p>
                      <a:pPr>
                        <a:lnSpc>
                          <a:spcPts val="1200"/>
                        </a:lnSpc>
                      </a:pPr>
                      <a:r>
                        <a:rPr lang="de-DE" sz="1200" b="0" kern="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50'</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A     Einstieg</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Zum Einstieg kann je nach Bedarf eine kleine Wiederholung zu BS1 stattfinden und dann wird direkt mit einer kleinen Arbeitsphase zum besseren Einfühlen gestartet. </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spcAft>
                          <a:spcPts val="1200"/>
                        </a:spcAft>
                        <a:buClr>
                          <a:srgbClr val="327A86"/>
                        </a:buClr>
                        <a:buFont typeface="Wingdings" panose="05000000000000000000" pitchFamily="2" charset="2"/>
                        <a:buChar char=""/>
                        <a:tabLst>
                          <a:tab pos="228600" algn="l"/>
                        </a:tabLst>
                      </a:pPr>
                      <a:r>
                        <a:rPr lang="de-DE" sz="1200" kern="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Kennenlernen von ARS und Peer-</a:t>
                      </a:r>
                      <a:r>
                        <a:rPr lang="de-DE" sz="1200" kern="1200" dirty="0" err="1">
                          <a:solidFill>
                            <a:srgbClr val="000000"/>
                          </a:solidFill>
                          <a:effectLst/>
                          <a:latin typeface="Calibri" panose="020F0502020204030204" pitchFamily="34" charset="0"/>
                          <a:ea typeface="MS PGothic" panose="020B0600070205080204" pitchFamily="34" charset="-128"/>
                          <a:cs typeface="Calibri" panose="020F0502020204030204" pitchFamily="34" charset="0"/>
                        </a:rPr>
                        <a:t>Instruction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kern="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PL/EA/GA</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kern="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kern="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Folien im Abschnitt </a:t>
                      </a:r>
                      <a:b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br>
                      <a: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„A Einstieg“</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DZLM-DigMA-BS2-Folien.pptx</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kern="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ARS einrichten</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62473497"/>
                  </a:ext>
                </a:extLst>
              </a:tr>
              <a:tr h="985173">
                <a:tc>
                  <a:txBody>
                    <a:bodyPr/>
                    <a:lstStyle/>
                    <a:p>
                      <a:pPr>
                        <a:lnSpc>
                          <a:spcPts val="1200"/>
                        </a:lnSpc>
                      </a:pPr>
                      <a:r>
                        <a:rPr lang="de-DE" sz="1200" b="0" kern="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5'</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kern="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B     Audience Response Systeme</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p>
                      <a:r>
                        <a:rPr lang="de-DE" sz="1200" kern="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Es wird zwischen ARS die eine Internetanbindung erfordern und ARS, die keine erfordern unterschieden</a:t>
                      </a:r>
                      <a:r>
                        <a:rPr lang="de-DE" sz="1200" i="1" kern="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kern="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Außerdem werden kurz die gängigen Frageformate vorgestellt.</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kern="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PL</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Folien im Abschnitt </a:t>
                      </a:r>
                      <a:b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br>
                      <a: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„B </a:t>
                      </a:r>
                      <a:r>
                        <a:rPr lang="de-DE" sz="1200" kern="1200" dirty="0" err="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Audience</a:t>
                      </a:r>
                      <a: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Response Systeme“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kern="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DZLM-DigMA-BS2-Folien.pptx</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74446367"/>
                  </a:ext>
                </a:extLst>
              </a:tr>
              <a:tr h="827990">
                <a:tc>
                  <a:txBody>
                    <a:bodyPr/>
                    <a:lstStyle/>
                    <a:p>
                      <a:pPr>
                        <a:lnSpc>
                          <a:spcPts val="1200"/>
                        </a:lnSpc>
                      </a:pPr>
                      <a:r>
                        <a:rPr lang="de-DE" sz="1200" b="0" kern="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25'</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de-DE" sz="1200" b="1" kern="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C    Formative Assessment</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kern="1200">
                          <a:solidFill>
                            <a:srgbClr val="000000"/>
                          </a:solidFill>
                          <a:effectLst/>
                          <a:latin typeface="Calibri" panose="020F0502020204030204" pitchFamily="34" charset="0"/>
                          <a:ea typeface="MS Mincho" panose="02020609040205080304" pitchFamily="49" charset="-128"/>
                          <a:cs typeface="Calibri" panose="020F0502020204030204" pitchFamily="34" charset="0"/>
                        </a:rPr>
                        <a:t>Formative Assessment wird zunächst mit dem Blick in die Forschungswerkstatt betrachtet. Nach einigen Beispielen erfolgt eine kleine eigene Arbeitsphase.</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kern="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PL/PA</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Folien im Abschnitt </a:t>
                      </a:r>
                      <a:b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br>
                      <a: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„C Formative Assessment“</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kern="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DZLM-DigMA-BS2-Folien.pptx</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38365010"/>
                  </a:ext>
                </a:extLst>
              </a:tr>
              <a:tr h="827990">
                <a:tc>
                  <a:txBody>
                    <a:bodyPr/>
                    <a:lstStyle/>
                    <a:p>
                      <a:pPr>
                        <a:lnSpc>
                          <a:spcPts val="1200"/>
                        </a:lnSpc>
                      </a:pPr>
                      <a:r>
                        <a:rPr lang="de-DE" sz="1200" b="0" kern="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10'</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de-DE" sz="1200" b="1"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    Abschluss</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kern="1200" dirty="0">
                          <a:solidFill>
                            <a:srgbClr val="000000"/>
                          </a:solidFill>
                          <a:effectLst/>
                          <a:latin typeface="Calibri" panose="020F0502020204030204" pitchFamily="34" charset="0"/>
                          <a:ea typeface="MS Mincho" panose="02020609040205080304" pitchFamily="49" charset="-128"/>
                          <a:cs typeface="Calibri" panose="020F0502020204030204" pitchFamily="34" charset="0"/>
                        </a:rPr>
                        <a:t>Es erfolgt eine abschließende Übersicht über die besprochenen Inhalte zu Formative Assessment und gemeinsame Reflexion über den Einsatz in allen Phasen. </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kern="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PL</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Folien im Abschnitt </a:t>
                      </a:r>
                      <a:b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br>
                      <a: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 Abschluss“</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kern="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DZLM-DigMA-BS2-Folien.pptx</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51197438"/>
                  </a:ext>
                </a:extLst>
              </a:tr>
            </a:tbl>
          </a:graphicData>
        </a:graphic>
      </p:graphicFrame>
    </p:spTree>
    <p:extLst>
      <p:ext uri="{BB962C8B-B14F-4D97-AF65-F5344CB8AC3E}">
        <p14:creationId xmlns:p14="http://schemas.microsoft.com/office/powerpoint/2010/main" val="5447819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 name="Inhaltsplatzhalter 2"/>
          <p:cNvSpPr>
            <a:spLocks noGrp="1"/>
          </p:cNvSpPr>
          <p:nvPr>
            <p:ph idx="1"/>
          </p:nvPr>
        </p:nvSpPr>
        <p:spPr/>
        <p:txBody>
          <a:bodyPr>
            <a:noAutofit/>
          </a:bodyPr>
          <a:lstStyle/>
          <a:p>
            <a:pPr marL="0" indent="0">
              <a:buNone/>
            </a:pPr>
            <a:r>
              <a:rPr lang="de-DE" sz="1800" dirty="0"/>
              <a:t>Diese Folie gehört mit zum Material und darf nicht entfernt werden.</a:t>
            </a:r>
          </a:p>
          <a:p>
            <a:r>
              <a:rPr lang="de-DE" sz="1800" dirty="0"/>
              <a:t>Dieses Material wurde für das Deutsche Zentrum für Lehrkräftebildung Mathematik (DZLM) konzipiert und kann, soweit nicht anderweitig gekennzeichnet, unter der </a:t>
            </a:r>
            <a:r>
              <a:rPr lang="de-DE" sz="1800" dirty="0">
                <a:solidFill>
                  <a:schemeClr val="accent1"/>
                </a:solidFill>
              </a:rPr>
              <a:t>Creative Commons Namensnennung – Weitergabe unter gleichen Bedingungen 4.0 Internationale Lizenz </a:t>
            </a:r>
            <a:r>
              <a:rPr lang="de-DE" sz="1800" dirty="0"/>
              <a:t>weiterverwendet werden. </a:t>
            </a:r>
          </a:p>
          <a:p>
            <a:pPr marL="285750" indent="-285750"/>
            <a:r>
              <a:rPr lang="de-DE" sz="1800" dirty="0"/>
              <a:t>Das bedeutet insbesondere: Alle Folien und Materialien können für Zwecke der Aus- und Fortbildung gerne genutzt werden – unter der Voraussetzung, dass immer die Quellenhinweise aufgeführt bleiben. Bildnachweise und Zitatquellen finden Sie auf den jeweiligen Folien bzw. Zusatzmaterialien.</a:t>
            </a:r>
          </a:p>
          <a:p>
            <a:r>
              <a:rPr lang="de-DE" sz="1800" dirty="0"/>
              <a:t>An der Erstellung des Materials haben die folgenden Personen mitgewirkt: </a:t>
            </a:r>
            <a:br>
              <a:rPr lang="de-DE" sz="1800" dirty="0"/>
            </a:br>
            <a:r>
              <a:rPr lang="de-DE" sz="1800" i="1" dirty="0"/>
              <a:t>Institut für Qualitätsentwicklung an Schulen Schleswig-Holstein (IQSH): </a:t>
            </a:r>
            <a:r>
              <a:rPr lang="de-DE" sz="1800" dirty="0"/>
              <a:t>Maike </a:t>
            </a:r>
            <a:r>
              <a:rPr lang="de-DE" sz="1800" dirty="0" err="1"/>
              <a:t>Abshagen</a:t>
            </a:r>
            <a:r>
              <a:rPr lang="de-DE" sz="1800" dirty="0"/>
              <a:t> und Jens </a:t>
            </a:r>
            <a:r>
              <a:rPr lang="de-DE" sz="1800" dirty="0" err="1"/>
              <a:t>Lindström</a:t>
            </a:r>
            <a:br>
              <a:rPr lang="de-DE" sz="1800" dirty="0"/>
            </a:br>
            <a:r>
              <a:rPr lang="de-DE" sz="1800" i="1" dirty="0"/>
              <a:t>Universität Duisburg-Essen</a:t>
            </a:r>
            <a:r>
              <a:rPr lang="de-DE" sz="1800" dirty="0"/>
              <a:t>: Bärbel Barzel, Patrick Ebers, Marius Friedemann, Lisa Göbel, Joyce Peters-Dasdemir, Miriam Romberg, Julia </a:t>
            </a:r>
            <a:r>
              <a:rPr lang="de-DE" sz="1800" dirty="0" err="1"/>
              <a:t>Rosewich</a:t>
            </a:r>
            <a:r>
              <a:rPr lang="de-DE" sz="1800" dirty="0"/>
              <a:t>, Florian Schacht, Daniel Thurm und Oliver Wagener</a:t>
            </a:r>
            <a:br>
              <a:rPr lang="de-DE" sz="1800" dirty="0"/>
            </a:br>
            <a:r>
              <a:rPr lang="de-DE" sz="1800" i="1" dirty="0"/>
              <a:t>Universität Potsdam: </a:t>
            </a:r>
            <a:r>
              <a:rPr lang="de-DE" sz="1800" dirty="0"/>
              <a:t>Chris Dohrmann, Ulrich </a:t>
            </a:r>
            <a:r>
              <a:rPr lang="de-DE" sz="1800" dirty="0" err="1"/>
              <a:t>Kortenkamp</a:t>
            </a:r>
            <a:r>
              <a:rPr lang="de-DE" sz="1800" dirty="0"/>
              <a:t> und Peter Mahns</a:t>
            </a:r>
          </a:p>
          <a:p>
            <a:pPr marL="285750" indent="-285750"/>
            <a:r>
              <a:rPr lang="de-DE" sz="1800" dirty="0"/>
              <a:t>Weitere Hinweise und Informationen zum DZLM finden Sie unter </a:t>
            </a:r>
            <a:r>
              <a:rPr lang="de-DE" sz="1800" dirty="0">
                <a:solidFill>
                  <a:srgbClr val="337987"/>
                </a:solidFill>
                <a:hlinkClick r:id="rId3">
                  <a:extLst>
                    <a:ext uri="{A12FA001-AC4F-418D-AE19-62706E023703}">
                      <ahyp:hlinkClr xmlns:ahyp="http://schemas.microsoft.com/office/drawing/2018/hyperlinkcolor" val="tx"/>
                    </a:ext>
                  </a:extLst>
                </a:hlinkClick>
              </a:rPr>
              <a:t>dzlm.de</a:t>
            </a:r>
            <a:r>
              <a:rPr lang="de-DE" sz="1800" dirty="0">
                <a:solidFill>
                  <a:srgbClr val="337987"/>
                </a:solidFill>
              </a:rPr>
              <a:t>.</a:t>
            </a:r>
          </a:p>
        </p:txBody>
      </p:sp>
      <p:sp>
        <p:nvSpPr>
          <p:cNvPr id="5" name="Titel 4"/>
          <p:cNvSpPr>
            <a:spLocks noGrp="1"/>
          </p:cNvSpPr>
          <p:nvPr>
            <p:ph type="title"/>
          </p:nvPr>
        </p:nvSpPr>
        <p:spPr/>
        <p:txBody>
          <a:bodyPr>
            <a:noAutofit/>
          </a:bodyPr>
          <a:lstStyle/>
          <a:p>
            <a:r>
              <a:rPr lang="de-DE" sz="2500" dirty="0">
                <a:latin typeface="Calibri" panose="020F0502020204030204" pitchFamily="34" charset="0"/>
                <a:cs typeface="Calibri" panose="020F0502020204030204" pitchFamily="34" charset="0"/>
              </a:rPr>
              <a:t>Hinweise zu den Lizenzbedingungen</a:t>
            </a:r>
          </a:p>
        </p:txBody>
      </p:sp>
      <p:sp>
        <p:nvSpPr>
          <p:cNvPr id="12" name="Titel 1"/>
          <p:cNvSpPr txBox="1">
            <a:spLocks/>
          </p:cNvSpPr>
          <p:nvPr/>
        </p:nvSpPr>
        <p:spPr>
          <a:xfrm>
            <a:off x="323528" y="417587"/>
            <a:ext cx="8424936" cy="490861"/>
          </a:xfrm>
          <a:prstGeom prst="rect">
            <a:avLst/>
          </a:prstGeom>
        </p:spPr>
        <p:txBody>
          <a:bodyPr vert="horz" lIns="91440" tIns="45720" rIns="91440" bIns="45720" rtlCol="0" anchor="ctr">
            <a:normAutofit fontScale="97500" lnSpcReduction="10000"/>
          </a:bodyPr>
          <a:lstStyle>
            <a:lvl1pPr algn="l" rtl="0" eaLnBrk="1" fontAlgn="base" hangingPunct="1">
              <a:spcBef>
                <a:spcPct val="0"/>
              </a:spcBef>
              <a:spcAft>
                <a:spcPct val="0"/>
              </a:spcAft>
              <a:defRPr sz="28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de-DE" sz="2800" b="1" i="0" u="none" strike="noStrike" kern="0" cap="none" spc="0" normalizeH="0" baseline="0" noProof="0" dirty="0">
              <a:ln>
                <a:noFill/>
              </a:ln>
              <a:solidFill>
                <a:srgbClr val="327A86"/>
              </a:solidFill>
              <a:effectLst/>
              <a:uLnTx/>
              <a:uFillTx/>
              <a:latin typeface="Calibri"/>
              <a:ea typeface="ＭＳ Ｐゴシック"/>
              <a:cs typeface="Calibri"/>
            </a:endParaRPr>
          </a:p>
        </p:txBody>
      </p:sp>
      <p:pic>
        <p:nvPicPr>
          <p:cNvPr id="7" name="Grafik 25"/>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665833" y="6119508"/>
            <a:ext cx="1224136" cy="441491"/>
          </a:xfrm>
          <a:prstGeom prst="rect">
            <a:avLst/>
          </a:prstGeom>
        </p:spPr>
      </p:pic>
    </p:spTree>
    <p:extLst>
      <p:ext uri="{BB962C8B-B14F-4D97-AF65-F5344CB8AC3E}">
        <p14:creationId xmlns:p14="http://schemas.microsoft.com/office/powerpoint/2010/main" val="11314015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hteck 14">
            <a:extLst>
              <a:ext uri="{FF2B5EF4-FFF2-40B4-BE49-F238E27FC236}">
                <a16:creationId xmlns:a16="http://schemas.microsoft.com/office/drawing/2014/main" id="{34A42D18-EDE2-3043-BC23-EA4C83789EF9}"/>
              </a:ext>
            </a:extLst>
          </p:cNvPr>
          <p:cNvSpPr/>
          <p:nvPr/>
        </p:nvSpPr>
        <p:spPr bwMode="auto">
          <a:xfrm>
            <a:off x="-252536" y="2204864"/>
            <a:ext cx="8424936" cy="55958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dirty="0" err="1">
              <a:ln>
                <a:noFill/>
              </a:ln>
              <a:solidFill>
                <a:prstClr val="black"/>
              </a:solidFill>
              <a:effectLst/>
              <a:uLnTx/>
              <a:uFillTx/>
              <a:latin typeface="Calibri" panose="020F0502020204030204" pitchFamily="34" charset="0"/>
              <a:ea typeface="ＭＳ Ｐゴシック" charset="-128"/>
            </a:endParaRPr>
          </a:p>
        </p:txBody>
      </p:sp>
      <p:sp>
        <p:nvSpPr>
          <p:cNvPr id="11" name="Rechteck 10"/>
          <p:cNvSpPr/>
          <p:nvPr/>
        </p:nvSpPr>
        <p:spPr bwMode="auto">
          <a:xfrm>
            <a:off x="0" y="1116000"/>
            <a:ext cx="683568" cy="574199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dirty="0" err="1">
              <a:ln>
                <a:noFill/>
              </a:ln>
              <a:solidFill>
                <a:prstClr val="black"/>
              </a:solidFill>
              <a:effectLst/>
              <a:uLnTx/>
              <a:uFillTx/>
              <a:latin typeface="Calibri" panose="020F0502020204030204" pitchFamily="34" charset="0"/>
              <a:ea typeface="ＭＳ Ｐゴシック" charset="-128"/>
            </a:endParaRPr>
          </a:p>
        </p:txBody>
      </p:sp>
      <p:sp>
        <p:nvSpPr>
          <p:cNvPr id="9" name="Inhaltsplatzhalter 8"/>
          <p:cNvSpPr>
            <a:spLocks noGrp="1"/>
          </p:cNvSpPr>
          <p:nvPr>
            <p:ph type="body" sz="quarter" idx="10"/>
          </p:nvPr>
        </p:nvSpPr>
        <p:spPr/>
        <p:txBody>
          <a:bodyPr/>
          <a:lstStyle/>
          <a:p>
            <a:pPr marL="514350" indent="-514350">
              <a:buClr>
                <a:srgbClr val="327A86"/>
              </a:buClr>
              <a:buAutoNum type="arabicPeriod"/>
            </a:pPr>
            <a:r>
              <a:rPr lang="de-DE" sz="2400" dirty="0"/>
              <a:t>Einstieg</a:t>
            </a:r>
          </a:p>
          <a:p>
            <a:pPr marL="514350" indent="-514350">
              <a:buClr>
                <a:srgbClr val="327A86"/>
              </a:buClr>
              <a:buAutoNum type="arabicPeriod"/>
            </a:pPr>
            <a:r>
              <a:rPr lang="de-DE" sz="2400" dirty="0">
                <a:latin typeface="Calibri" panose="020F0502020204030204" pitchFamily="34" charset="0"/>
                <a:cs typeface="Calibri" panose="020F0502020204030204" pitchFamily="34" charset="0"/>
              </a:rPr>
              <a:t>Audience Response Systeme (ARS) </a:t>
            </a:r>
          </a:p>
          <a:p>
            <a:pPr marL="514350" indent="-514350">
              <a:buClr>
                <a:srgbClr val="327A86"/>
              </a:buClr>
              <a:buAutoNum type="arabicPeriod"/>
            </a:pPr>
            <a:r>
              <a:rPr lang="de-DE" sz="2400" dirty="0">
                <a:latin typeface="Calibri" panose="020F0502020204030204" pitchFamily="34" charset="0"/>
                <a:cs typeface="Calibri" panose="020F0502020204030204" pitchFamily="34" charset="0"/>
              </a:rPr>
              <a:t>Formatives Assessment mit Diagnosetools</a:t>
            </a:r>
          </a:p>
          <a:p>
            <a:pPr marL="514350" indent="-514350">
              <a:buClr>
                <a:srgbClr val="327A86"/>
              </a:buClr>
              <a:buAutoNum type="arabicPeriod"/>
            </a:pPr>
            <a:r>
              <a:rPr lang="de-DE" sz="2400" dirty="0">
                <a:latin typeface="Calibri" panose="020F0502020204030204" pitchFamily="34" charset="0"/>
                <a:cs typeface="Calibri" panose="020F0502020204030204" pitchFamily="34" charset="0"/>
              </a:rPr>
              <a:t>Abschluss</a:t>
            </a:r>
          </a:p>
        </p:txBody>
      </p:sp>
      <p:sp>
        <p:nvSpPr>
          <p:cNvPr id="13" name="Textfeld 12"/>
          <p:cNvSpPr txBox="1"/>
          <p:nvPr/>
        </p:nvSpPr>
        <p:spPr>
          <a:xfrm>
            <a:off x="6957391" y="132522"/>
            <a:ext cx="184731" cy="400110"/>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sp>
        <p:nvSpPr>
          <p:cNvPr id="14" name="Textfeld 13"/>
          <p:cNvSpPr txBox="1"/>
          <p:nvPr/>
        </p:nvSpPr>
        <p:spPr>
          <a:xfrm>
            <a:off x="8812696" y="92765"/>
            <a:ext cx="184731" cy="400110"/>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spTree>
    <p:extLst>
      <p:ext uri="{BB962C8B-B14F-4D97-AF65-F5344CB8AC3E}">
        <p14:creationId xmlns:p14="http://schemas.microsoft.com/office/powerpoint/2010/main" val="19140155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a:extLst>
              <a:ext uri="{FF2B5EF4-FFF2-40B4-BE49-F238E27FC236}">
                <a16:creationId xmlns:a16="http://schemas.microsoft.com/office/drawing/2014/main" id="{349D651E-9291-4C4F-9714-5C07D8C290E1}"/>
              </a:ext>
            </a:extLst>
          </p:cNvPr>
          <p:cNvSpPr txBox="1"/>
          <p:nvPr/>
        </p:nvSpPr>
        <p:spPr>
          <a:xfrm>
            <a:off x="1173050" y="1704662"/>
            <a:ext cx="6792444" cy="1323439"/>
          </a:xfrm>
          <a:prstGeom prst="rect">
            <a:avLst/>
          </a:prstGeom>
          <a:noFill/>
        </p:spPr>
        <p:txBody>
          <a:bodyPr wrap="square" rtlCol="0">
            <a:spAutoFit/>
          </a:bodyPr>
          <a:lstStyle/>
          <a:p>
            <a:r>
              <a:rPr lang="de-DE" sz="2000" b="1" i="1" u="sng" dirty="0" err="1">
                <a:latin typeface="Calibri" panose="020F0502020204030204" pitchFamily="34" charset="0"/>
              </a:rPr>
              <a:t>Summatives</a:t>
            </a:r>
            <a:r>
              <a:rPr lang="de-DE" sz="2000" b="1" i="1" u="sng" dirty="0">
                <a:latin typeface="Calibri" panose="020F0502020204030204" pitchFamily="34" charset="0"/>
              </a:rPr>
              <a:t> Assessment – „Assessment über das Lernen“ </a:t>
            </a:r>
          </a:p>
          <a:p>
            <a:endParaRPr lang="de-DE" sz="2000" b="1" i="1" u="sng" dirty="0">
              <a:latin typeface="Calibri" panose="020F0502020204030204" pitchFamily="34" charset="0"/>
            </a:endParaRPr>
          </a:p>
          <a:p>
            <a:r>
              <a:rPr lang="de-DE" sz="2000" dirty="0">
                <a:latin typeface="Calibri" panose="020F0502020204030204" pitchFamily="34" charset="0"/>
              </a:rPr>
              <a:t>Assessment über Ergebnis des Lernprozesses. </a:t>
            </a:r>
            <a:br>
              <a:rPr lang="de-DE" sz="2000" dirty="0">
                <a:latin typeface="Calibri" panose="020F0502020204030204" pitchFamily="34" charset="0"/>
              </a:rPr>
            </a:br>
            <a:r>
              <a:rPr lang="de-DE" sz="2000" dirty="0">
                <a:latin typeface="Calibri" panose="020F0502020204030204" pitchFamily="34" charset="0"/>
              </a:rPr>
              <a:t>Ziel: Leistungsbewertung, z. B. bei Klassenarbeiten. </a:t>
            </a:r>
          </a:p>
        </p:txBody>
      </p:sp>
      <p:sp>
        <p:nvSpPr>
          <p:cNvPr id="7" name="Titel 1">
            <a:extLst>
              <a:ext uri="{FF2B5EF4-FFF2-40B4-BE49-F238E27FC236}">
                <a16:creationId xmlns:a16="http://schemas.microsoft.com/office/drawing/2014/main" id="{38E96A9B-F321-9A46-BE1A-04FF49932C98}"/>
              </a:ext>
            </a:extLst>
          </p:cNvPr>
          <p:cNvSpPr txBox="1">
            <a:spLocks/>
          </p:cNvSpPr>
          <p:nvPr/>
        </p:nvSpPr>
        <p:spPr>
          <a:xfrm>
            <a:off x="323528" y="417587"/>
            <a:ext cx="8424936" cy="490861"/>
          </a:xfrm>
          <a:prstGeom prst="rect">
            <a:avLst/>
          </a:prstGeom>
        </p:spPr>
        <p:txBody>
          <a:bodyPr vert="horz" lIns="91440" tIns="45720" rIns="91440" bIns="45720" rtlCol="0" anchor="ctr">
            <a:normAutofit fontScale="97500" lnSpcReduction="10000"/>
          </a:bodyPr>
          <a:lstStyle>
            <a:lvl1pPr algn="l" rtl="0" eaLnBrk="1" fontAlgn="base" hangingPunct="1">
              <a:spcBef>
                <a:spcPct val="0"/>
              </a:spcBef>
              <a:spcAft>
                <a:spcPct val="0"/>
              </a:spcAft>
              <a:defRPr sz="28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endParaRPr lang="de-DE" kern="0" dirty="0"/>
          </a:p>
        </p:txBody>
      </p:sp>
      <p:sp>
        <p:nvSpPr>
          <p:cNvPr id="8" name="Textfeld 7">
            <a:extLst>
              <a:ext uri="{FF2B5EF4-FFF2-40B4-BE49-F238E27FC236}">
                <a16:creationId xmlns:a16="http://schemas.microsoft.com/office/drawing/2014/main" id="{B97B030B-9C7C-7747-942C-019917640DEB}"/>
              </a:ext>
            </a:extLst>
          </p:cNvPr>
          <p:cNvSpPr txBox="1"/>
          <p:nvPr/>
        </p:nvSpPr>
        <p:spPr>
          <a:xfrm>
            <a:off x="1193440" y="3573016"/>
            <a:ext cx="7947831" cy="1323439"/>
          </a:xfrm>
          <a:prstGeom prst="rect">
            <a:avLst/>
          </a:prstGeom>
          <a:noFill/>
        </p:spPr>
        <p:txBody>
          <a:bodyPr wrap="square" rtlCol="0">
            <a:spAutoFit/>
          </a:bodyPr>
          <a:lstStyle/>
          <a:p>
            <a:r>
              <a:rPr lang="de-DE" sz="2000" b="1" i="1" u="sng" dirty="0">
                <a:latin typeface="Calibri" panose="020F0502020204030204" pitchFamily="34" charset="0"/>
              </a:rPr>
              <a:t>Formatives Assessment – „Assessment für das Lernen"</a:t>
            </a:r>
          </a:p>
          <a:p>
            <a:br>
              <a:rPr lang="de-DE" sz="2000" dirty="0">
                <a:latin typeface="Calibri" panose="020F0502020204030204" pitchFamily="34" charset="0"/>
              </a:rPr>
            </a:br>
            <a:r>
              <a:rPr lang="de-DE" sz="2000" dirty="0">
                <a:latin typeface="Calibri" panose="020F0502020204030204" pitchFamily="34" charset="0"/>
              </a:rPr>
              <a:t>Assessment (= Einschätzung), welches in Handlungen von Lehrenden </a:t>
            </a:r>
          </a:p>
          <a:p>
            <a:r>
              <a:rPr lang="de-DE" sz="2000" dirty="0">
                <a:latin typeface="Calibri" panose="020F0502020204030204" pitchFamily="34" charset="0"/>
              </a:rPr>
              <a:t>und Lernenden einfließt, um den Lernprozess zu verbessern.</a:t>
            </a:r>
          </a:p>
        </p:txBody>
      </p:sp>
      <p:sp>
        <p:nvSpPr>
          <p:cNvPr id="2" name="Titel 1">
            <a:extLst>
              <a:ext uri="{FF2B5EF4-FFF2-40B4-BE49-F238E27FC236}">
                <a16:creationId xmlns:a16="http://schemas.microsoft.com/office/drawing/2014/main" id="{10EF3BCB-6204-1104-FB18-BB4B0E75AE96}"/>
              </a:ext>
            </a:extLst>
          </p:cNvPr>
          <p:cNvSpPr>
            <a:spLocks noGrp="1"/>
          </p:cNvSpPr>
          <p:nvPr>
            <p:ph type="title"/>
          </p:nvPr>
        </p:nvSpPr>
        <p:spPr/>
        <p:txBody>
          <a:bodyPr/>
          <a:lstStyle/>
          <a:p>
            <a:r>
              <a:rPr lang="de-DE" kern="0" dirty="0"/>
              <a:t>Diagnose und Förderung: Formatives Assessment</a:t>
            </a:r>
            <a:br>
              <a:rPr lang="de-DE" kern="0" dirty="0"/>
            </a:br>
            <a:endParaRPr lang="de-DE" dirty="0"/>
          </a:p>
        </p:txBody>
      </p:sp>
      <p:sp>
        <p:nvSpPr>
          <p:cNvPr id="4" name="Textplatzhalter 3">
            <a:extLst>
              <a:ext uri="{FF2B5EF4-FFF2-40B4-BE49-F238E27FC236}">
                <a16:creationId xmlns:a16="http://schemas.microsoft.com/office/drawing/2014/main" id="{BEE4219E-75A2-5BE7-ABF4-785D651CDA3A}"/>
              </a:ext>
            </a:extLst>
          </p:cNvPr>
          <p:cNvSpPr>
            <a:spLocks noGrp="1"/>
          </p:cNvSpPr>
          <p:nvPr>
            <p:ph type="body" sz="quarter" idx="10"/>
          </p:nvPr>
        </p:nvSpPr>
        <p:spPr/>
        <p:txBody>
          <a:bodyPr/>
          <a:lstStyle/>
          <a:p>
            <a:endParaRPr lang="de-DE"/>
          </a:p>
        </p:txBody>
      </p:sp>
    </p:spTree>
    <p:extLst>
      <p:ext uri="{BB962C8B-B14F-4D97-AF65-F5344CB8AC3E}">
        <p14:creationId xmlns:p14="http://schemas.microsoft.com/office/powerpoint/2010/main" val="4112558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7" name="Tabelle 7">
                <a:extLst>
                  <a:ext uri="{FF2B5EF4-FFF2-40B4-BE49-F238E27FC236}">
                    <a16:creationId xmlns:a16="http://schemas.microsoft.com/office/drawing/2014/main" id="{EA0EE602-38AB-4395-B6DA-3D588D8CBB48}"/>
                  </a:ext>
                </a:extLst>
              </p:cNvPr>
              <p:cNvGraphicFramePr>
                <a:graphicFrameLocks noGrp="1"/>
              </p:cNvGraphicFramePr>
              <p:nvPr>
                <p:ph idx="1"/>
                <p:extLst>
                  <p:ext uri="{D42A27DB-BD31-4B8C-83A1-F6EECF244321}">
                    <p14:modId xmlns:p14="http://schemas.microsoft.com/office/powerpoint/2010/main" val="4285648029"/>
                  </p:ext>
                </p:extLst>
              </p:nvPr>
            </p:nvGraphicFramePr>
            <p:xfrm>
              <a:off x="252413" y="900113"/>
              <a:ext cx="8639172" cy="3505200"/>
            </p:xfrm>
            <a:graphic>
              <a:graphicData uri="http://schemas.openxmlformats.org/drawingml/2006/table">
                <a:tbl>
                  <a:tblPr firstRow="1" firstCol="1" bandRow="1">
                    <a:tableStyleId>{5C22544A-7EE6-4342-B048-85BDC9FD1C3A}</a:tableStyleId>
                  </a:tblPr>
                  <a:tblGrid>
                    <a:gridCol w="1390291">
                      <a:extLst>
                        <a:ext uri="{9D8B030D-6E8A-4147-A177-3AD203B41FA5}">
                          <a16:colId xmlns:a16="http://schemas.microsoft.com/office/drawing/2014/main" val="3761106664"/>
                        </a:ext>
                      </a:extLst>
                    </a:gridCol>
                    <a:gridCol w="3847580">
                      <a:extLst>
                        <a:ext uri="{9D8B030D-6E8A-4147-A177-3AD203B41FA5}">
                          <a16:colId xmlns:a16="http://schemas.microsoft.com/office/drawing/2014/main" val="1084320781"/>
                        </a:ext>
                      </a:extLst>
                    </a:gridCol>
                    <a:gridCol w="1767897">
                      <a:extLst>
                        <a:ext uri="{9D8B030D-6E8A-4147-A177-3AD203B41FA5}">
                          <a16:colId xmlns:a16="http://schemas.microsoft.com/office/drawing/2014/main" val="146756737"/>
                        </a:ext>
                      </a:extLst>
                    </a:gridCol>
                    <a:gridCol w="754752">
                      <a:extLst>
                        <a:ext uri="{9D8B030D-6E8A-4147-A177-3AD203B41FA5}">
                          <a16:colId xmlns:a16="http://schemas.microsoft.com/office/drawing/2014/main" val="2708432225"/>
                        </a:ext>
                      </a:extLst>
                    </a:gridCol>
                    <a:gridCol w="878652">
                      <a:extLst>
                        <a:ext uri="{9D8B030D-6E8A-4147-A177-3AD203B41FA5}">
                          <a16:colId xmlns:a16="http://schemas.microsoft.com/office/drawing/2014/main" val="2861269263"/>
                        </a:ext>
                      </a:extLst>
                    </a:gridCol>
                  </a:tblGrid>
                  <a:tr h="370840">
                    <a:tc rowSpan="8">
                      <a:txBody>
                        <a:bodyPr/>
                        <a:lstStyle/>
                        <a:p>
                          <a:pPr algn="l"/>
                          <a:r>
                            <a:rPr lang="de-DE" dirty="0">
                              <a:latin typeface="Calibri" panose="020F0502020204030204" pitchFamily="34" charset="0"/>
                              <a:cs typeface="Calibri" panose="020F0502020204030204" pitchFamily="34" charset="0"/>
                            </a:rPr>
                            <a:t>Merkmale mit sehr starken Effekten</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latin typeface="Calibri" panose="020F0502020204030204" pitchFamily="34" charset="0"/>
                              <a:cs typeface="Calibri" panose="020F0502020204030204" pitchFamily="34" charset="0"/>
                            </a:rPr>
                            <a:t>Merkmal</a:t>
                          </a:r>
                        </a:p>
                      </a:txBody>
                      <a:tcP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tcPr>
                    </a:tc>
                    <a:tc>
                      <a:txBody>
                        <a:bodyPr/>
                        <a:lstStyle/>
                        <a:p>
                          <a:r>
                            <a:rPr lang="de-DE" dirty="0">
                              <a:latin typeface="Calibri" panose="020F0502020204030204" pitchFamily="34" charset="0"/>
                              <a:cs typeface="Calibri" panose="020F0502020204030204" pitchFamily="34" charset="0"/>
                            </a:rPr>
                            <a:t>Bereich</a:t>
                          </a:r>
                        </a:p>
                      </a:txBody>
                      <a:tcPr>
                        <a:lnL w="12700" cmpd="sng">
                          <a:noFill/>
                        </a:lnL>
                        <a:lnR w="12700" cmpd="sng">
                          <a:noFill/>
                        </a:lnR>
                        <a:lnT w="1270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tcPr>
                    </a:tc>
                    <a:tc>
                      <a:txBody>
                        <a:bodyPr/>
                        <a:lstStyle/>
                        <a:p>
                          <a:pPr algn="r"/>
                          <a14:m>
                            <m:oMathPara xmlns:m="http://schemas.openxmlformats.org/officeDocument/2006/math">
                              <m:oMathParaPr>
                                <m:jc m:val="center"/>
                              </m:oMathParaPr>
                              <m:oMath xmlns:m="http://schemas.openxmlformats.org/officeDocument/2006/math">
                                <m:r>
                                  <a:rPr lang="de-DE" b="0" i="1" smtClean="0">
                                    <a:latin typeface="Cambria Math" panose="02040503050406030204" pitchFamily="18" charset="0"/>
                                  </a:rPr>
                                  <m:t>𝑑</m:t>
                                </m:r>
                              </m:oMath>
                            </m:oMathPara>
                          </a14:m>
                          <a:endParaRPr lang="de-DE" i="1" dirty="0">
                            <a:latin typeface="Calibri" panose="020F0502020204030204" pitchFamily="34" charset="0"/>
                            <a:cs typeface="Calibri" panose="020F0502020204030204" pitchFamily="34" charset="0"/>
                          </a:endParaRPr>
                        </a:p>
                      </a:txBody>
                      <a:tcPr>
                        <a:lnL w="12700" cmpd="sng">
                          <a:noFill/>
                        </a:lnL>
                        <a:lnR w="12700" cmpd="sng">
                          <a:noFill/>
                        </a:lnR>
                        <a:lnT w="1270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tcPr>
                    </a:tc>
                    <a:tc>
                      <a:txBody>
                        <a:bodyPr/>
                        <a:lstStyle/>
                        <a:p>
                          <a:pPr algn="r"/>
                          <a:r>
                            <a:rPr lang="de-DE" dirty="0">
                              <a:latin typeface="Calibri" panose="020F0502020204030204" pitchFamily="34" charset="0"/>
                              <a:cs typeface="Calibri" panose="020F0502020204030204" pitchFamily="34" charset="0"/>
                            </a:rPr>
                            <a:t>Rang</a:t>
                          </a:r>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tcPr>
                    </a:tc>
                    <a:extLst>
                      <a:ext uri="{0D108BD9-81ED-4DB2-BD59-A6C34878D82A}">
                        <a16:rowId xmlns:a16="http://schemas.microsoft.com/office/drawing/2014/main" val="985627922"/>
                      </a:ext>
                    </a:extLst>
                  </a:tr>
                  <a:tr h="370840">
                    <a:tc vMerge="1">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tcPr>
                    </a:tc>
                    <a:tc>
                      <a:txBody>
                        <a:bodyPr/>
                        <a:lstStyle/>
                        <a:p>
                          <a:pPr/>
                          <a14:m>
                            <m:oMathPara xmlns:m="http://schemas.openxmlformats.org/officeDocument/2006/math">
                              <m:oMathParaPr>
                                <m:jc m:val="left"/>
                              </m:oMathParaPr>
                              <m:oMath xmlns:m="http://schemas.openxmlformats.org/officeDocument/2006/math">
                                <m:r>
                                  <a:rPr lang="de-DE" b="0" i="1" smtClean="0">
                                    <a:latin typeface="Cambria Math" panose="02040503050406030204" pitchFamily="18" charset="0"/>
                                  </a:rPr>
                                  <m:t>𝑑</m:t>
                                </m:r>
                                <m:r>
                                  <a:rPr lang="de-DE" b="0" i="1" smtClean="0">
                                    <a:latin typeface="Cambria Math" panose="02040503050406030204" pitchFamily="18" charset="0"/>
                                    <a:ea typeface="Cambria Math" panose="02040503050406030204" pitchFamily="18" charset="0"/>
                                  </a:rPr>
                                  <m:t>≥0.60</m:t>
                                </m:r>
                              </m:oMath>
                            </m:oMathPara>
                          </a14:m>
                          <a:endParaRPr lang="de-DE" dirty="0">
                            <a:latin typeface="Calibri" panose="020F0502020204030204" pitchFamily="34" charset="0"/>
                            <a:cs typeface="Calibri" panose="020F0502020204030204" pitchFamily="34" charset="0"/>
                          </a:endParaRPr>
                        </a:p>
                      </a:txBody>
                      <a:tcPr>
                        <a:lnL w="12700" cap="flat" cmpd="sng" algn="ctr">
                          <a:noFill/>
                          <a:prstDash val="solid"/>
                          <a:round/>
                          <a:headEnd type="none" w="med" len="med"/>
                          <a:tailEnd type="none" w="med" len="med"/>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endParaRPr lang="de-DE" dirty="0">
                            <a:latin typeface="Calibri" panose="020F0502020204030204" pitchFamily="34" charset="0"/>
                            <a:cs typeface="Calibri" panose="020F0502020204030204" pitchFamily="34" charset="0"/>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r"/>
                          <a:endParaRPr lang="de-DE" dirty="0">
                            <a:latin typeface="Calibri" panose="020F0502020204030204" pitchFamily="34" charset="0"/>
                            <a:cs typeface="Calibri" panose="020F0502020204030204" pitchFamily="34" charset="0"/>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r"/>
                          <a:endParaRPr lang="de-DE">
                            <a:latin typeface="Calibri" panose="020F0502020204030204" pitchFamily="34" charset="0"/>
                            <a:cs typeface="Calibri" panose="020F0502020204030204" pitchFamily="34" charset="0"/>
                          </a:endParaRPr>
                        </a:p>
                      </a:txBody>
                      <a:tcPr>
                        <a:lnL w="12700" cmpd="sng">
                          <a:noFill/>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384624791"/>
                      </a:ext>
                    </a:extLst>
                  </a:tr>
                  <a:tr h="370840">
                    <a:tc vMerge="1">
                      <a:txBody>
                        <a:bodyPr/>
                        <a:lstStyle/>
                        <a:p>
                          <a:endParaRPr lang="de-D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de-DE" dirty="0">
                              <a:latin typeface="Calibri" panose="020F0502020204030204" pitchFamily="34" charset="0"/>
                              <a:cs typeface="Calibri" panose="020F0502020204030204" pitchFamily="34" charset="0"/>
                            </a:rPr>
                            <a:t>Selbsteinschätzung des eigenen Leistungsniveaus</a:t>
                          </a:r>
                        </a:p>
                      </a:txBody>
                      <a:tcP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de-DE" dirty="0">
                              <a:latin typeface="Calibri" panose="020F0502020204030204" pitchFamily="34" charset="0"/>
                              <a:cs typeface="Calibri" panose="020F0502020204030204" pitchFamily="34" charset="0"/>
                            </a:rPr>
                            <a:t>Lernende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de-DE" dirty="0">
                              <a:latin typeface="Calibri" panose="020F0502020204030204" pitchFamily="34" charset="0"/>
                              <a:cs typeface="Calibri" panose="020F0502020204030204" pitchFamily="34" charset="0"/>
                            </a:rPr>
                            <a:t>1.44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de-DE" dirty="0">
                              <a:latin typeface="Calibri" panose="020F0502020204030204" pitchFamily="34" charset="0"/>
                              <a:cs typeface="Calibri" panose="020F0502020204030204" pitchFamily="34" charset="0"/>
                            </a:rPr>
                            <a:t>1</a:t>
                          </a:r>
                        </a:p>
                      </a:txBody>
                      <a:tcP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80266700"/>
                      </a:ext>
                    </a:extLst>
                  </a:tr>
                  <a:tr h="370840">
                    <a:tc vMerge="1">
                      <a:txBody>
                        <a:bodyPr/>
                        <a:lstStyle/>
                        <a:p>
                          <a:endParaRPr lang="de-D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de-DE" dirty="0">
                              <a:latin typeface="Calibri" panose="020F0502020204030204" pitchFamily="34" charset="0"/>
                              <a:cs typeface="Calibri" panose="020F0502020204030204" pitchFamily="34" charset="0"/>
                            </a:rPr>
                            <a:t>Kognitive Entwicklungsstufe (nach Piaget)</a:t>
                          </a:r>
                        </a:p>
                      </a:txBody>
                      <a:tcP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de-DE" dirty="0">
                              <a:latin typeface="Calibri" panose="020F0502020204030204" pitchFamily="34" charset="0"/>
                              <a:cs typeface="Calibri" panose="020F0502020204030204" pitchFamily="34" charset="0"/>
                            </a:rPr>
                            <a:t>Lernende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de-DE" dirty="0">
                              <a:latin typeface="Calibri" panose="020F0502020204030204" pitchFamily="34" charset="0"/>
                              <a:cs typeface="Calibri" panose="020F0502020204030204" pitchFamily="34" charset="0"/>
                            </a:rPr>
                            <a:t>1.28</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de-DE" dirty="0">
                              <a:latin typeface="Calibri" panose="020F0502020204030204" pitchFamily="34" charset="0"/>
                              <a:cs typeface="Calibri" panose="020F0502020204030204" pitchFamily="34" charset="0"/>
                            </a:rPr>
                            <a:t>2</a:t>
                          </a:r>
                        </a:p>
                      </a:txBody>
                      <a:tcP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53966171"/>
                      </a:ext>
                    </a:extLst>
                  </a:tr>
                  <a:tr h="370840">
                    <a:tc vMerge="1">
                      <a:txBody>
                        <a:bodyPr/>
                        <a:lstStyle/>
                        <a:p>
                          <a:endParaRPr lang="de-D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de-DE" dirty="0">
                              <a:latin typeface="Calibri" panose="020F0502020204030204" pitchFamily="34" charset="0"/>
                              <a:cs typeface="Calibri" panose="020F0502020204030204" pitchFamily="34" charset="0"/>
                            </a:rPr>
                            <a:t>Formative Evaluation des Unterrichts</a:t>
                          </a:r>
                        </a:p>
                      </a:txBody>
                      <a:tcP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de-DE" dirty="0">
                              <a:latin typeface="Calibri" panose="020F0502020204030204" pitchFamily="34" charset="0"/>
                              <a:cs typeface="Calibri" panose="020F0502020204030204" pitchFamily="34" charset="0"/>
                            </a:rPr>
                            <a:t>Unterrichten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de-DE" dirty="0">
                              <a:latin typeface="Calibri" panose="020F0502020204030204" pitchFamily="34" charset="0"/>
                              <a:cs typeface="Calibri" panose="020F0502020204030204" pitchFamily="34" charset="0"/>
                            </a:rPr>
                            <a:t>0.90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de-DE" dirty="0">
                              <a:latin typeface="Calibri" panose="020F0502020204030204" pitchFamily="34" charset="0"/>
                              <a:cs typeface="Calibri" panose="020F0502020204030204" pitchFamily="34" charset="0"/>
                            </a:rPr>
                            <a:t>3</a:t>
                          </a:r>
                        </a:p>
                      </a:txBody>
                      <a:tcP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27364008"/>
                      </a:ext>
                    </a:extLst>
                  </a:tr>
                  <a:tr h="370840">
                    <a:tc vMerge="1">
                      <a:txBody>
                        <a:bodyPr/>
                        <a:lstStyle/>
                        <a:p>
                          <a:endParaRPr lang="de-D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de-DE" dirty="0">
                              <a:latin typeface="Calibri" panose="020F0502020204030204" pitchFamily="34" charset="0"/>
                              <a:cs typeface="Calibri" panose="020F0502020204030204" pitchFamily="34" charset="0"/>
                            </a:rPr>
                            <a:t>Micro-Teaching</a:t>
                          </a:r>
                        </a:p>
                      </a:txBody>
                      <a:tcP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de-DE" dirty="0">
                              <a:latin typeface="Calibri" panose="020F0502020204030204" pitchFamily="34" charset="0"/>
                              <a:cs typeface="Calibri" panose="020F0502020204030204" pitchFamily="34" charset="0"/>
                            </a:rPr>
                            <a:t>Lehrperson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de-DE" dirty="0">
                              <a:latin typeface="Calibri" panose="020F0502020204030204" pitchFamily="34" charset="0"/>
                              <a:cs typeface="Calibri" panose="020F0502020204030204" pitchFamily="34" charset="0"/>
                            </a:rPr>
                            <a:t>0.88</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de-DE" dirty="0">
                              <a:latin typeface="Calibri" panose="020F0502020204030204" pitchFamily="34" charset="0"/>
                              <a:cs typeface="Calibri" panose="020F0502020204030204" pitchFamily="34" charset="0"/>
                            </a:rPr>
                            <a:t>4</a:t>
                          </a:r>
                        </a:p>
                      </a:txBody>
                      <a:tcP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051047524"/>
                      </a:ext>
                    </a:extLst>
                  </a:tr>
                  <a:tr h="370840">
                    <a:tc vMerge="1">
                      <a:txBody>
                        <a:bodyPr/>
                        <a:lstStyle/>
                        <a:p>
                          <a:endParaRPr lang="de-D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de-DE" dirty="0">
                              <a:latin typeface="Calibri" panose="020F0502020204030204" pitchFamily="34" charset="0"/>
                              <a:cs typeface="Calibri" panose="020F0502020204030204" pitchFamily="34" charset="0"/>
                            </a:rPr>
                            <a:t>Klarheit der Lehrperson</a:t>
                          </a:r>
                        </a:p>
                      </a:txBody>
                      <a:tcP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de-DE" dirty="0">
                              <a:latin typeface="Calibri" panose="020F0502020204030204" pitchFamily="34" charset="0"/>
                              <a:cs typeface="Calibri" panose="020F0502020204030204" pitchFamily="34" charset="0"/>
                            </a:rPr>
                            <a:t>Lehrperson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de-DE" dirty="0">
                              <a:latin typeface="Calibri" panose="020F0502020204030204" pitchFamily="34" charset="0"/>
                              <a:cs typeface="Calibri" panose="020F0502020204030204" pitchFamily="34" charset="0"/>
                            </a:rPr>
                            <a:t>0.75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de-DE" dirty="0">
                              <a:latin typeface="Calibri" panose="020F0502020204030204" pitchFamily="34" charset="0"/>
                              <a:cs typeface="Calibri" panose="020F0502020204030204" pitchFamily="34" charset="0"/>
                            </a:rPr>
                            <a:t>8</a:t>
                          </a:r>
                        </a:p>
                      </a:txBody>
                      <a:tcP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218764041"/>
                      </a:ext>
                    </a:extLst>
                  </a:tr>
                  <a:tr h="370840">
                    <a:tc vMerge="1">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latin typeface="Calibri" panose="020F0502020204030204" pitchFamily="34" charset="0"/>
                              <a:cs typeface="Calibri" panose="020F0502020204030204" pitchFamily="34" charset="0"/>
                            </a:rPr>
                            <a:t>Feedback</a:t>
                          </a:r>
                        </a:p>
                      </a:txBody>
                      <a:tcPr>
                        <a:lnL w="12700" cap="flat" cmpd="sng" algn="ctr">
                          <a:no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de-DE" dirty="0">
                              <a:latin typeface="Calibri" panose="020F0502020204030204" pitchFamily="34" charset="0"/>
                              <a:cs typeface="Calibri" panose="020F0502020204030204" pitchFamily="34" charset="0"/>
                            </a:rPr>
                            <a:t>Unterrichten</a:t>
                          </a:r>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de-DE" dirty="0">
                              <a:latin typeface="Calibri" panose="020F0502020204030204" pitchFamily="34" charset="0"/>
                              <a:cs typeface="Calibri" panose="020F0502020204030204" pitchFamily="34" charset="0"/>
                            </a:rPr>
                            <a:t>0.73</a:t>
                          </a:r>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de-DE" dirty="0">
                              <a:latin typeface="Calibri" panose="020F0502020204030204" pitchFamily="34" charset="0"/>
                              <a:cs typeface="Calibri" panose="020F0502020204030204" pitchFamily="34" charset="0"/>
                            </a:rPr>
                            <a:t>10</a:t>
                          </a:r>
                        </a:p>
                      </a:txBody>
                      <a:tcPr>
                        <a:lnL w="12700" cmpd="sng">
                          <a:noFill/>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42272473"/>
                      </a:ext>
                    </a:extLst>
                  </a:tr>
                </a:tbl>
              </a:graphicData>
            </a:graphic>
          </p:graphicFrame>
        </mc:Choice>
        <mc:Fallback xmlns="">
          <p:graphicFrame>
            <p:nvGraphicFramePr>
              <p:cNvPr id="7" name="Tabelle 7">
                <a:extLst>
                  <a:ext uri="{FF2B5EF4-FFF2-40B4-BE49-F238E27FC236}">
                    <a16:creationId xmlns:a16="http://schemas.microsoft.com/office/drawing/2014/main" id="{EA0EE602-38AB-4395-B6DA-3D588D8CBB48}"/>
                  </a:ext>
                </a:extLst>
              </p:cNvPr>
              <p:cNvGraphicFramePr>
                <a:graphicFrameLocks noGrp="1"/>
              </p:cNvGraphicFramePr>
              <p:nvPr>
                <p:ph idx="1"/>
                <p:extLst>
                  <p:ext uri="{D42A27DB-BD31-4B8C-83A1-F6EECF244321}">
                    <p14:modId xmlns:p14="http://schemas.microsoft.com/office/powerpoint/2010/main" val="4285648029"/>
                  </p:ext>
                </p:extLst>
              </p:nvPr>
            </p:nvGraphicFramePr>
            <p:xfrm>
              <a:off x="252413" y="900113"/>
              <a:ext cx="8639172" cy="3505200"/>
            </p:xfrm>
            <a:graphic>
              <a:graphicData uri="http://schemas.openxmlformats.org/drawingml/2006/table">
                <a:tbl>
                  <a:tblPr firstRow="1" firstCol="1" bandRow="1">
                    <a:tableStyleId>{5C22544A-7EE6-4342-B048-85BDC9FD1C3A}</a:tableStyleId>
                  </a:tblPr>
                  <a:tblGrid>
                    <a:gridCol w="1390291">
                      <a:extLst>
                        <a:ext uri="{9D8B030D-6E8A-4147-A177-3AD203B41FA5}">
                          <a16:colId xmlns:a16="http://schemas.microsoft.com/office/drawing/2014/main" val="3761106664"/>
                        </a:ext>
                      </a:extLst>
                    </a:gridCol>
                    <a:gridCol w="3847580">
                      <a:extLst>
                        <a:ext uri="{9D8B030D-6E8A-4147-A177-3AD203B41FA5}">
                          <a16:colId xmlns:a16="http://schemas.microsoft.com/office/drawing/2014/main" val="1084320781"/>
                        </a:ext>
                      </a:extLst>
                    </a:gridCol>
                    <a:gridCol w="1767897">
                      <a:extLst>
                        <a:ext uri="{9D8B030D-6E8A-4147-A177-3AD203B41FA5}">
                          <a16:colId xmlns:a16="http://schemas.microsoft.com/office/drawing/2014/main" val="146756737"/>
                        </a:ext>
                      </a:extLst>
                    </a:gridCol>
                    <a:gridCol w="754752">
                      <a:extLst>
                        <a:ext uri="{9D8B030D-6E8A-4147-A177-3AD203B41FA5}">
                          <a16:colId xmlns:a16="http://schemas.microsoft.com/office/drawing/2014/main" val="2708432225"/>
                        </a:ext>
                      </a:extLst>
                    </a:gridCol>
                    <a:gridCol w="878652">
                      <a:extLst>
                        <a:ext uri="{9D8B030D-6E8A-4147-A177-3AD203B41FA5}">
                          <a16:colId xmlns:a16="http://schemas.microsoft.com/office/drawing/2014/main" val="2861269263"/>
                        </a:ext>
                      </a:extLst>
                    </a:gridCol>
                  </a:tblGrid>
                  <a:tr h="370840">
                    <a:tc rowSpan="8">
                      <a:txBody>
                        <a:bodyPr/>
                        <a:lstStyle/>
                        <a:p>
                          <a:pPr algn="l"/>
                          <a:r>
                            <a:rPr lang="de-DE" dirty="0">
                              <a:latin typeface="Calibri" panose="020F0502020204030204" pitchFamily="34" charset="0"/>
                              <a:cs typeface="Calibri" panose="020F0502020204030204" pitchFamily="34" charset="0"/>
                            </a:rPr>
                            <a:t>Merkmale mit sehr starken Effekten</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latin typeface="Calibri" panose="020F0502020204030204" pitchFamily="34" charset="0"/>
                              <a:cs typeface="Calibri" panose="020F0502020204030204" pitchFamily="34" charset="0"/>
                            </a:rPr>
                            <a:t>Merkmal</a:t>
                          </a:r>
                        </a:p>
                      </a:txBody>
                      <a:tcP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tcPr>
                    </a:tc>
                    <a:tc>
                      <a:txBody>
                        <a:bodyPr/>
                        <a:lstStyle/>
                        <a:p>
                          <a:r>
                            <a:rPr lang="de-DE" dirty="0">
                              <a:latin typeface="Calibri" panose="020F0502020204030204" pitchFamily="34" charset="0"/>
                              <a:cs typeface="Calibri" panose="020F0502020204030204" pitchFamily="34" charset="0"/>
                            </a:rPr>
                            <a:t>Bereich</a:t>
                          </a:r>
                        </a:p>
                      </a:txBody>
                      <a:tcPr>
                        <a:lnL w="12700" cmpd="sng">
                          <a:noFill/>
                        </a:lnL>
                        <a:lnR w="12700" cmpd="sng">
                          <a:noFill/>
                        </a:lnR>
                        <a:lnT w="1270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tcPr>
                    </a:tc>
                    <a:tc>
                      <a:txBody>
                        <a:bodyPr/>
                        <a:lstStyle/>
                        <a:p>
                          <a:endParaRPr lang="de-DE"/>
                        </a:p>
                      </a:txBody>
                      <a:tcPr>
                        <a:lnL w="12700" cmpd="sng">
                          <a:noFill/>
                        </a:lnL>
                        <a:lnR w="12700" cmpd="sng">
                          <a:noFill/>
                        </a:lnR>
                        <a:lnT w="1270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blipFill>
                          <a:blip r:embed="rId3"/>
                          <a:stretch>
                            <a:fillRect l="-927419" t="-8197" r="-116129" b="-868852"/>
                          </a:stretch>
                        </a:blipFill>
                      </a:tcPr>
                    </a:tc>
                    <a:tc>
                      <a:txBody>
                        <a:bodyPr/>
                        <a:lstStyle/>
                        <a:p>
                          <a:pPr algn="r"/>
                          <a:r>
                            <a:rPr lang="de-DE" dirty="0">
                              <a:latin typeface="Calibri" panose="020F0502020204030204" pitchFamily="34" charset="0"/>
                              <a:cs typeface="Calibri" panose="020F0502020204030204" pitchFamily="34" charset="0"/>
                            </a:rPr>
                            <a:t>Rang</a:t>
                          </a:r>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tcPr>
                    </a:tc>
                    <a:extLst>
                      <a:ext uri="{0D108BD9-81ED-4DB2-BD59-A6C34878D82A}">
                        <a16:rowId xmlns:a16="http://schemas.microsoft.com/office/drawing/2014/main" val="985627922"/>
                      </a:ext>
                    </a:extLst>
                  </a:tr>
                  <a:tr h="370840">
                    <a:tc vMerge="1">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tcPr>
                    </a:tc>
                    <a:tc>
                      <a:txBody>
                        <a:bodyPr/>
                        <a:lstStyle/>
                        <a:p>
                          <a:endParaRPr lang="de-DE"/>
                        </a:p>
                      </a:txBody>
                      <a:tcPr>
                        <a:lnL w="12700" cap="flat" cmpd="sng" algn="ctr">
                          <a:noFill/>
                          <a:prstDash val="solid"/>
                          <a:round/>
                          <a:headEnd type="none" w="med" len="med"/>
                          <a:tailEnd type="none" w="med" len="med"/>
                        </a:lnL>
                        <a:lnR w="12700" cmpd="sng">
                          <a:noFill/>
                        </a:lnR>
                        <a:lnT w="38100" cmpd="sng">
                          <a:noFill/>
                        </a:lnT>
                        <a:lnB w="12700" cmpd="sng">
                          <a:noFill/>
                        </a:lnB>
                        <a:lnTlToBr w="12700" cmpd="sng">
                          <a:noFill/>
                          <a:prstDash val="solid"/>
                        </a:lnTlToBr>
                        <a:lnBlToTr w="12700" cmpd="sng">
                          <a:noFill/>
                          <a:prstDash val="solid"/>
                        </a:lnBlToTr>
                        <a:blipFill>
                          <a:blip r:embed="rId3"/>
                          <a:stretch>
                            <a:fillRect l="-36076" t="-108197" r="-88291" b="-768852"/>
                          </a:stretch>
                        </a:blipFill>
                      </a:tcPr>
                    </a:tc>
                    <a:tc>
                      <a:txBody>
                        <a:bodyPr/>
                        <a:lstStyle/>
                        <a:p>
                          <a:endParaRPr lang="de-DE" dirty="0">
                            <a:latin typeface="Calibri" panose="020F0502020204030204" pitchFamily="34" charset="0"/>
                            <a:cs typeface="Calibri" panose="020F0502020204030204" pitchFamily="34" charset="0"/>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r"/>
                          <a:endParaRPr lang="de-DE" dirty="0">
                            <a:latin typeface="Calibri" panose="020F0502020204030204" pitchFamily="34" charset="0"/>
                            <a:cs typeface="Calibri" panose="020F0502020204030204" pitchFamily="34" charset="0"/>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r"/>
                          <a:endParaRPr lang="de-DE">
                            <a:latin typeface="Calibri" panose="020F0502020204030204" pitchFamily="34" charset="0"/>
                            <a:cs typeface="Calibri" panose="020F0502020204030204" pitchFamily="34" charset="0"/>
                          </a:endParaRPr>
                        </a:p>
                      </a:txBody>
                      <a:tcPr>
                        <a:lnL w="12700" cmpd="sng">
                          <a:noFill/>
                        </a:lnL>
                        <a:lnR w="12700" cap="flat" cmpd="sng" algn="ctr">
                          <a:no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384624791"/>
                      </a:ext>
                    </a:extLst>
                  </a:tr>
                  <a:tr h="640080">
                    <a:tc vMerge="1">
                      <a:txBody>
                        <a:bodyPr/>
                        <a:lstStyle/>
                        <a:p>
                          <a:endParaRPr lang="de-D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de-DE" dirty="0">
                              <a:latin typeface="Calibri" panose="020F0502020204030204" pitchFamily="34" charset="0"/>
                              <a:cs typeface="Calibri" panose="020F0502020204030204" pitchFamily="34" charset="0"/>
                            </a:rPr>
                            <a:t>Selbsteinschätzung des eigenen Leistungsniveaus</a:t>
                          </a:r>
                        </a:p>
                      </a:txBody>
                      <a:tcP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de-DE" dirty="0">
                              <a:latin typeface="Calibri" panose="020F0502020204030204" pitchFamily="34" charset="0"/>
                              <a:cs typeface="Calibri" panose="020F0502020204030204" pitchFamily="34" charset="0"/>
                            </a:rPr>
                            <a:t>Lernende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de-DE" dirty="0">
                              <a:latin typeface="Calibri" panose="020F0502020204030204" pitchFamily="34" charset="0"/>
                              <a:cs typeface="Calibri" panose="020F0502020204030204" pitchFamily="34" charset="0"/>
                            </a:rPr>
                            <a:t>1.44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de-DE" dirty="0">
                              <a:latin typeface="Calibri" panose="020F0502020204030204" pitchFamily="34" charset="0"/>
                              <a:cs typeface="Calibri" panose="020F0502020204030204" pitchFamily="34" charset="0"/>
                            </a:rPr>
                            <a:t>1</a:t>
                          </a:r>
                        </a:p>
                      </a:txBody>
                      <a:tcP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780266700"/>
                      </a:ext>
                    </a:extLst>
                  </a:tr>
                  <a:tr h="640080">
                    <a:tc vMerge="1">
                      <a:txBody>
                        <a:bodyPr/>
                        <a:lstStyle/>
                        <a:p>
                          <a:endParaRPr lang="de-D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de-DE" dirty="0">
                              <a:latin typeface="Calibri" panose="020F0502020204030204" pitchFamily="34" charset="0"/>
                              <a:cs typeface="Calibri" panose="020F0502020204030204" pitchFamily="34" charset="0"/>
                            </a:rPr>
                            <a:t>Kognitive Entwicklungsstufe (nach Piaget)</a:t>
                          </a:r>
                        </a:p>
                      </a:txBody>
                      <a:tcP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de-DE" dirty="0">
                              <a:latin typeface="Calibri" panose="020F0502020204030204" pitchFamily="34" charset="0"/>
                              <a:cs typeface="Calibri" panose="020F0502020204030204" pitchFamily="34" charset="0"/>
                            </a:rPr>
                            <a:t>Lernende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de-DE" dirty="0">
                              <a:latin typeface="Calibri" panose="020F0502020204030204" pitchFamily="34" charset="0"/>
                              <a:cs typeface="Calibri" panose="020F0502020204030204" pitchFamily="34" charset="0"/>
                            </a:rPr>
                            <a:t>1.28</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de-DE" dirty="0">
                              <a:latin typeface="Calibri" panose="020F0502020204030204" pitchFamily="34" charset="0"/>
                              <a:cs typeface="Calibri" panose="020F0502020204030204" pitchFamily="34" charset="0"/>
                            </a:rPr>
                            <a:t>2</a:t>
                          </a:r>
                        </a:p>
                      </a:txBody>
                      <a:tcP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53966171"/>
                      </a:ext>
                    </a:extLst>
                  </a:tr>
                  <a:tr h="370840">
                    <a:tc vMerge="1">
                      <a:txBody>
                        <a:bodyPr/>
                        <a:lstStyle/>
                        <a:p>
                          <a:endParaRPr lang="de-D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de-DE" dirty="0">
                              <a:latin typeface="Calibri" panose="020F0502020204030204" pitchFamily="34" charset="0"/>
                              <a:cs typeface="Calibri" panose="020F0502020204030204" pitchFamily="34" charset="0"/>
                            </a:rPr>
                            <a:t>Formative Evaluation des Unterrichts</a:t>
                          </a:r>
                        </a:p>
                      </a:txBody>
                      <a:tcP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de-DE" dirty="0">
                              <a:latin typeface="Calibri" panose="020F0502020204030204" pitchFamily="34" charset="0"/>
                              <a:cs typeface="Calibri" panose="020F0502020204030204" pitchFamily="34" charset="0"/>
                            </a:rPr>
                            <a:t>Unterrichten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de-DE" dirty="0">
                              <a:latin typeface="Calibri" panose="020F0502020204030204" pitchFamily="34" charset="0"/>
                              <a:cs typeface="Calibri" panose="020F0502020204030204" pitchFamily="34" charset="0"/>
                            </a:rPr>
                            <a:t>0.90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de-DE" dirty="0">
                              <a:latin typeface="Calibri" panose="020F0502020204030204" pitchFamily="34" charset="0"/>
                              <a:cs typeface="Calibri" panose="020F0502020204030204" pitchFamily="34" charset="0"/>
                            </a:rPr>
                            <a:t>3</a:t>
                          </a:r>
                        </a:p>
                      </a:txBody>
                      <a:tcP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27364008"/>
                      </a:ext>
                    </a:extLst>
                  </a:tr>
                  <a:tr h="370840">
                    <a:tc vMerge="1">
                      <a:txBody>
                        <a:bodyPr/>
                        <a:lstStyle/>
                        <a:p>
                          <a:endParaRPr lang="de-D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de-DE" dirty="0">
                              <a:latin typeface="Calibri" panose="020F0502020204030204" pitchFamily="34" charset="0"/>
                              <a:cs typeface="Calibri" panose="020F0502020204030204" pitchFamily="34" charset="0"/>
                            </a:rPr>
                            <a:t>Micro-Teaching</a:t>
                          </a:r>
                        </a:p>
                      </a:txBody>
                      <a:tcP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de-DE" dirty="0">
                              <a:latin typeface="Calibri" panose="020F0502020204030204" pitchFamily="34" charset="0"/>
                              <a:cs typeface="Calibri" panose="020F0502020204030204" pitchFamily="34" charset="0"/>
                            </a:rPr>
                            <a:t>Lehrperson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de-DE" dirty="0">
                              <a:latin typeface="Calibri" panose="020F0502020204030204" pitchFamily="34" charset="0"/>
                              <a:cs typeface="Calibri" panose="020F0502020204030204" pitchFamily="34" charset="0"/>
                            </a:rPr>
                            <a:t>0.88</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de-DE" dirty="0">
                              <a:latin typeface="Calibri" panose="020F0502020204030204" pitchFamily="34" charset="0"/>
                              <a:cs typeface="Calibri" panose="020F0502020204030204" pitchFamily="34" charset="0"/>
                            </a:rPr>
                            <a:t>4</a:t>
                          </a:r>
                        </a:p>
                      </a:txBody>
                      <a:tcP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051047524"/>
                      </a:ext>
                    </a:extLst>
                  </a:tr>
                  <a:tr h="370840">
                    <a:tc vMerge="1">
                      <a:txBody>
                        <a:bodyPr/>
                        <a:lstStyle/>
                        <a:p>
                          <a:endParaRPr lang="de-D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r>
                            <a:rPr lang="de-DE" dirty="0">
                              <a:latin typeface="Calibri" panose="020F0502020204030204" pitchFamily="34" charset="0"/>
                              <a:cs typeface="Calibri" panose="020F0502020204030204" pitchFamily="34" charset="0"/>
                            </a:rPr>
                            <a:t>Klarheit der Lehrperson</a:t>
                          </a:r>
                        </a:p>
                      </a:txBody>
                      <a:tcPr>
                        <a:lnL w="12700" cap="flat" cmpd="sng" algn="ctr">
                          <a:no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de-DE" dirty="0">
                              <a:latin typeface="Calibri" panose="020F0502020204030204" pitchFamily="34" charset="0"/>
                              <a:cs typeface="Calibri" panose="020F0502020204030204" pitchFamily="34" charset="0"/>
                            </a:rPr>
                            <a:t>Lehrperson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de-DE" dirty="0">
                              <a:latin typeface="Calibri" panose="020F0502020204030204" pitchFamily="34" charset="0"/>
                              <a:cs typeface="Calibri" panose="020F0502020204030204" pitchFamily="34" charset="0"/>
                            </a:rPr>
                            <a:t>0.75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de-DE" dirty="0">
                              <a:latin typeface="Calibri" panose="020F0502020204030204" pitchFamily="34" charset="0"/>
                              <a:cs typeface="Calibri" panose="020F0502020204030204" pitchFamily="34" charset="0"/>
                            </a:rPr>
                            <a:t>8</a:t>
                          </a:r>
                        </a:p>
                      </a:txBody>
                      <a:tcP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218764041"/>
                      </a:ext>
                    </a:extLst>
                  </a:tr>
                  <a:tr h="370840">
                    <a:tc vMerge="1">
                      <a:txBody>
                        <a:bodyPr/>
                        <a:lstStyle/>
                        <a:p>
                          <a:endParaRPr lang="de-DE"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de-DE" dirty="0">
                              <a:latin typeface="Calibri" panose="020F0502020204030204" pitchFamily="34" charset="0"/>
                              <a:cs typeface="Calibri" panose="020F0502020204030204" pitchFamily="34" charset="0"/>
                            </a:rPr>
                            <a:t>Feedback</a:t>
                          </a:r>
                        </a:p>
                      </a:txBody>
                      <a:tcPr>
                        <a:lnL w="12700" cap="flat" cmpd="sng" algn="ctr">
                          <a:no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de-DE" dirty="0">
                              <a:latin typeface="Calibri" panose="020F0502020204030204" pitchFamily="34" charset="0"/>
                              <a:cs typeface="Calibri" panose="020F0502020204030204" pitchFamily="34" charset="0"/>
                            </a:rPr>
                            <a:t>Unterrichten</a:t>
                          </a:r>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de-DE" dirty="0">
                              <a:latin typeface="Calibri" panose="020F0502020204030204" pitchFamily="34" charset="0"/>
                              <a:cs typeface="Calibri" panose="020F0502020204030204" pitchFamily="34" charset="0"/>
                            </a:rPr>
                            <a:t>0.73</a:t>
                          </a:r>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de-DE" dirty="0">
                              <a:latin typeface="Calibri" panose="020F0502020204030204" pitchFamily="34" charset="0"/>
                              <a:cs typeface="Calibri" panose="020F0502020204030204" pitchFamily="34" charset="0"/>
                            </a:rPr>
                            <a:t>10</a:t>
                          </a:r>
                        </a:p>
                      </a:txBody>
                      <a:tcPr>
                        <a:lnL w="12700" cmpd="sng">
                          <a:noFill/>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42272473"/>
                      </a:ext>
                    </a:extLst>
                  </a:tr>
                </a:tbl>
              </a:graphicData>
            </a:graphic>
          </p:graphicFrame>
        </mc:Fallback>
      </mc:AlternateContent>
      <p:sp>
        <p:nvSpPr>
          <p:cNvPr id="2" name="Titel 1">
            <a:extLst>
              <a:ext uri="{FF2B5EF4-FFF2-40B4-BE49-F238E27FC236}">
                <a16:creationId xmlns:a16="http://schemas.microsoft.com/office/drawing/2014/main" id="{B1D821ED-128A-920F-9F7D-0A52C363306F}"/>
              </a:ext>
            </a:extLst>
          </p:cNvPr>
          <p:cNvSpPr>
            <a:spLocks noGrp="1"/>
          </p:cNvSpPr>
          <p:nvPr>
            <p:ph type="title"/>
          </p:nvPr>
        </p:nvSpPr>
        <p:spPr/>
        <p:txBody>
          <a:bodyPr/>
          <a:lstStyle/>
          <a:p>
            <a:r>
              <a:rPr lang="de-DE" kern="0" dirty="0"/>
              <a:t>Formatives Assessment bei Hattie</a:t>
            </a:r>
            <a:br>
              <a:rPr lang="de-DE" kern="0" dirty="0"/>
            </a:br>
            <a:endParaRPr lang="de-DE" dirty="0"/>
          </a:p>
        </p:txBody>
      </p:sp>
      <p:sp>
        <p:nvSpPr>
          <p:cNvPr id="3" name="Textplatzhalter 2">
            <a:extLst>
              <a:ext uri="{FF2B5EF4-FFF2-40B4-BE49-F238E27FC236}">
                <a16:creationId xmlns:a16="http://schemas.microsoft.com/office/drawing/2014/main" id="{D1783CA1-F772-959F-A18F-42124495F73F}"/>
              </a:ext>
            </a:extLst>
          </p:cNvPr>
          <p:cNvSpPr>
            <a:spLocks noGrp="1"/>
          </p:cNvSpPr>
          <p:nvPr>
            <p:ph type="body" sz="quarter" idx="10"/>
          </p:nvPr>
        </p:nvSpPr>
        <p:spPr>
          <a:xfrm>
            <a:off x="71996" y="4433311"/>
            <a:ext cx="8928000" cy="216000"/>
          </a:xfrm>
        </p:spPr>
        <p:txBody>
          <a:bodyPr/>
          <a:lstStyle/>
          <a:p>
            <a:r>
              <a:rPr lang="de-DE" sz="1100" dirty="0">
                <a:latin typeface="Calibri" panose="020F0502020204030204" pitchFamily="34" charset="0"/>
              </a:rPr>
              <a:t>(Hattie 2008)</a:t>
            </a:r>
          </a:p>
          <a:p>
            <a:endParaRPr lang="de-DE" dirty="0"/>
          </a:p>
        </p:txBody>
      </p:sp>
      <p:sp>
        <p:nvSpPr>
          <p:cNvPr id="6" name="Titel 1">
            <a:extLst>
              <a:ext uri="{FF2B5EF4-FFF2-40B4-BE49-F238E27FC236}">
                <a16:creationId xmlns:a16="http://schemas.microsoft.com/office/drawing/2014/main" id="{8F2F012C-B665-45AD-8D9B-5001DBEC8A49}"/>
              </a:ext>
            </a:extLst>
          </p:cNvPr>
          <p:cNvSpPr txBox="1">
            <a:spLocks/>
          </p:cNvSpPr>
          <p:nvPr/>
        </p:nvSpPr>
        <p:spPr>
          <a:xfrm>
            <a:off x="323528" y="417587"/>
            <a:ext cx="8424936" cy="490861"/>
          </a:xfrm>
          <a:prstGeom prst="rect">
            <a:avLst/>
          </a:prstGeom>
        </p:spPr>
        <p:txBody>
          <a:bodyPr vert="horz" lIns="91440" tIns="45720" rIns="91440" bIns="45720" rtlCol="0" anchor="ctr">
            <a:normAutofit fontScale="97500" lnSpcReduction="10000"/>
          </a:bodyPr>
          <a:lstStyle>
            <a:lvl1pPr algn="l" rtl="0" eaLnBrk="1" fontAlgn="base" hangingPunct="1">
              <a:spcBef>
                <a:spcPct val="0"/>
              </a:spcBef>
              <a:spcAft>
                <a:spcPct val="0"/>
              </a:spcAft>
              <a:defRPr sz="28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endParaRPr lang="de-DE" kern="0" dirty="0"/>
          </a:p>
        </p:txBody>
      </p:sp>
      <p:sp>
        <p:nvSpPr>
          <p:cNvPr id="5" name="Textfeld 4">
            <a:extLst>
              <a:ext uri="{FF2B5EF4-FFF2-40B4-BE49-F238E27FC236}">
                <a16:creationId xmlns:a16="http://schemas.microsoft.com/office/drawing/2014/main" id="{D36B7DCA-F76A-1245-BB9D-097FF4C5E204}"/>
              </a:ext>
            </a:extLst>
          </p:cNvPr>
          <p:cNvSpPr txBox="1"/>
          <p:nvPr/>
        </p:nvSpPr>
        <p:spPr>
          <a:xfrm>
            <a:off x="4644009" y="6501346"/>
            <a:ext cx="4245720" cy="216000"/>
          </a:xfrm>
          <a:prstGeom prst="rect">
            <a:avLst/>
          </a:prstGeom>
        </p:spPr>
        <p:txBody>
          <a:bodyPr lIns="0" tIns="0" rIns="0" bIns="0"/>
          <a:lstStyle>
            <a:lvl1pPr marL="0" indent="0" algn="r" eaLnBrk="1" hangingPunct="1">
              <a:lnSpc>
                <a:spcPct val="100000"/>
              </a:lnSpc>
              <a:spcBef>
                <a:spcPts val="0"/>
              </a:spcBef>
              <a:spcAft>
                <a:spcPts val="0"/>
              </a:spcAft>
              <a:buClr>
                <a:srgbClr val="327A86"/>
              </a:buClr>
              <a:buFont typeface="Wingdings" charset="2"/>
              <a:buNone/>
              <a:defRPr sz="1100">
                <a:solidFill>
                  <a:schemeClr val="bg1">
                    <a:lumMod val="50000"/>
                  </a:schemeClr>
                </a:solidFill>
                <a:latin typeface="Calibri" panose="020F0502020204030204" pitchFamily="34" charset="0"/>
                <a:ea typeface="+mn-ea"/>
                <a:cs typeface="Calibri"/>
              </a:defRPr>
            </a:lvl1pPr>
            <a:lvl2pPr marL="742950" indent="-285750" eaLnBrk="1" hangingPunct="1">
              <a:lnSpc>
                <a:spcPct val="100000"/>
              </a:lnSpc>
              <a:spcBef>
                <a:spcPct val="20000"/>
              </a:spcBef>
              <a:spcAft>
                <a:spcPts val="600"/>
              </a:spcAft>
              <a:buClr>
                <a:srgbClr val="737373"/>
              </a:buClr>
              <a:buFont typeface="Wingdings" charset="2"/>
              <a:buChar char="§"/>
              <a:defRPr sz="1800">
                <a:latin typeface="Calibri"/>
                <a:ea typeface="+mn-ea"/>
                <a:cs typeface="Calibri"/>
              </a:defRPr>
            </a:lvl2pPr>
            <a:lvl3pPr marL="1143000" indent="-228600" eaLnBrk="1" hangingPunct="1">
              <a:lnSpc>
                <a:spcPct val="100000"/>
              </a:lnSpc>
              <a:spcBef>
                <a:spcPct val="20000"/>
              </a:spcBef>
              <a:spcAft>
                <a:spcPts val="600"/>
              </a:spcAft>
              <a:buClr>
                <a:srgbClr val="CBB98A"/>
              </a:buClr>
              <a:buFont typeface="Wingdings" charset="2"/>
              <a:buChar char="§"/>
              <a:defRPr>
                <a:latin typeface="Calibri"/>
                <a:ea typeface="+mn-ea"/>
                <a:cs typeface="Calibri"/>
              </a:defRPr>
            </a:lvl3pPr>
            <a:lvl4pPr marL="1600200" indent="-228600" eaLnBrk="1" hangingPunct="1">
              <a:lnSpc>
                <a:spcPct val="100000"/>
              </a:lnSpc>
              <a:spcBef>
                <a:spcPct val="20000"/>
              </a:spcBef>
              <a:spcAft>
                <a:spcPts val="600"/>
              </a:spcAft>
              <a:buClr>
                <a:srgbClr val="CBB98A"/>
              </a:buClr>
              <a:buFont typeface="Wingdings" charset="2"/>
              <a:buChar char="§"/>
              <a:defRPr sz="1800">
                <a:latin typeface="Calibri"/>
                <a:ea typeface="+mn-ea"/>
                <a:cs typeface="Calibri"/>
              </a:defRPr>
            </a:lvl4pPr>
            <a:lvl5pPr marL="2057400" indent="-228600" eaLnBrk="1" hangingPunct="1">
              <a:lnSpc>
                <a:spcPct val="100000"/>
              </a:lnSpc>
              <a:spcBef>
                <a:spcPct val="20000"/>
              </a:spcBef>
              <a:spcAft>
                <a:spcPts val="600"/>
              </a:spcAft>
              <a:buClr>
                <a:srgbClr val="CBB98A"/>
              </a:buClr>
              <a:buFont typeface="Wingdings" charset="2"/>
              <a:buChar char="§"/>
              <a:defRPr sz="1800">
                <a:latin typeface="Calibri"/>
                <a:ea typeface="+mn-ea"/>
                <a:cs typeface="Calibri"/>
              </a:defRPr>
            </a:lvl5pPr>
            <a:lvl6pPr marL="2514600" indent="-228600" fontAlgn="base">
              <a:spcBef>
                <a:spcPct val="20000"/>
              </a:spcBef>
              <a:spcAft>
                <a:spcPct val="0"/>
              </a:spcAft>
              <a:buBlip>
                <a:blip r:embed="rId4"/>
              </a:buBlip>
              <a:defRPr sz="1200">
                <a:latin typeface="+mn-lt"/>
                <a:ea typeface="+mn-ea"/>
              </a:defRPr>
            </a:lvl6pPr>
            <a:lvl7pPr marL="2971800" indent="-228600" fontAlgn="base">
              <a:spcBef>
                <a:spcPct val="20000"/>
              </a:spcBef>
              <a:spcAft>
                <a:spcPct val="0"/>
              </a:spcAft>
              <a:buBlip>
                <a:blip r:embed="rId5"/>
              </a:buBlip>
              <a:defRPr sz="1200">
                <a:latin typeface="+mn-lt"/>
                <a:ea typeface="+mn-ea"/>
              </a:defRPr>
            </a:lvl7pPr>
            <a:lvl8pPr marL="3429000" indent="-228600" fontAlgn="base">
              <a:spcBef>
                <a:spcPct val="20000"/>
              </a:spcBef>
              <a:spcAft>
                <a:spcPct val="0"/>
              </a:spcAft>
              <a:buBlip>
                <a:blip r:embed="rId5"/>
              </a:buBlip>
              <a:defRPr sz="1200">
                <a:latin typeface="+mn-lt"/>
                <a:ea typeface="+mn-ea"/>
              </a:defRPr>
            </a:lvl8pPr>
            <a:lvl9pPr marL="3886200" indent="-228600" fontAlgn="base">
              <a:spcBef>
                <a:spcPct val="20000"/>
              </a:spcBef>
              <a:spcAft>
                <a:spcPct val="0"/>
              </a:spcAft>
              <a:buBlip>
                <a:blip r:embed="rId5"/>
              </a:buBlip>
              <a:defRPr sz="1200">
                <a:latin typeface="+mn-lt"/>
                <a:ea typeface="+mn-ea"/>
              </a:defRPr>
            </a:lvl9pPr>
          </a:lstStyle>
          <a:p>
            <a:r>
              <a:rPr lang="de-DE" dirty="0"/>
              <a:t>(</a:t>
            </a:r>
            <a:r>
              <a:rPr lang="de-DE" dirty="0" err="1"/>
              <a:t>Ruchniewicz</a:t>
            </a:r>
            <a:r>
              <a:rPr lang="de-DE" dirty="0"/>
              <a:t>, 2021, S. 44, in Anlehnung an </a:t>
            </a:r>
            <a:r>
              <a:rPr lang="de-DE" sz="1100" dirty="0">
                <a:latin typeface="Calibri" panose="020F0502020204030204" pitchFamily="34" charset="0"/>
              </a:rPr>
              <a:t>Ruiz-Primo &amp; Li 2013, S. 222)</a:t>
            </a:r>
          </a:p>
        </p:txBody>
      </p:sp>
      <p:pic>
        <p:nvPicPr>
          <p:cNvPr id="8" name="Grafik 7">
            <a:extLst>
              <a:ext uri="{FF2B5EF4-FFF2-40B4-BE49-F238E27FC236}">
                <a16:creationId xmlns:a16="http://schemas.microsoft.com/office/drawing/2014/main" id="{4B00158C-A57F-4B4B-8123-6049831DAA61}"/>
              </a:ext>
            </a:extLst>
          </p:cNvPr>
          <p:cNvPicPr>
            <a:picLocks noChangeAspect="1"/>
          </p:cNvPicPr>
          <p:nvPr/>
        </p:nvPicPr>
        <p:blipFill>
          <a:blip r:embed="rId6"/>
          <a:stretch>
            <a:fillRect/>
          </a:stretch>
        </p:blipFill>
        <p:spPr>
          <a:xfrm>
            <a:off x="246768" y="4710244"/>
            <a:ext cx="8501696" cy="1730169"/>
          </a:xfrm>
          <a:prstGeom prst="rect">
            <a:avLst/>
          </a:prstGeom>
        </p:spPr>
      </p:pic>
    </p:spTree>
    <p:extLst>
      <p:ext uri="{BB962C8B-B14F-4D97-AF65-F5344CB8AC3E}">
        <p14:creationId xmlns:p14="http://schemas.microsoft.com/office/powerpoint/2010/main" val="406250698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feld 25">
            <a:extLst>
              <a:ext uri="{FF2B5EF4-FFF2-40B4-BE49-F238E27FC236}">
                <a16:creationId xmlns:a16="http://schemas.microsoft.com/office/drawing/2014/main" id="{AFFF38E8-A86D-1F43-BD5C-7B028BD8A97E}"/>
              </a:ext>
            </a:extLst>
          </p:cNvPr>
          <p:cNvSpPr txBox="1"/>
          <p:nvPr/>
        </p:nvSpPr>
        <p:spPr>
          <a:xfrm>
            <a:off x="6698501" y="2843777"/>
            <a:ext cx="2337499" cy="307777"/>
          </a:xfrm>
          <a:prstGeom prst="rect">
            <a:avLst/>
          </a:prstGeom>
          <a:noFill/>
        </p:spPr>
        <p:txBody>
          <a:bodyPr wrap="none" rtlCol="0">
            <a:spAutoFit/>
          </a:bodyPr>
          <a:lstStyle/>
          <a:p>
            <a:r>
              <a:rPr lang="de-DE" sz="1400" dirty="0">
                <a:latin typeface="Calibri" panose="020F0502020204030204" pitchFamily="34" charset="0"/>
              </a:rPr>
              <a:t>(Ruiz-Primo &amp; Li 2013, S. 222)</a:t>
            </a:r>
          </a:p>
        </p:txBody>
      </p:sp>
      <p:sp>
        <p:nvSpPr>
          <p:cNvPr id="27" name="Textfeld 26">
            <a:extLst>
              <a:ext uri="{FF2B5EF4-FFF2-40B4-BE49-F238E27FC236}">
                <a16:creationId xmlns:a16="http://schemas.microsoft.com/office/drawing/2014/main" id="{F4E36028-74A8-DA4A-B326-5BC0A9EE1FD2}"/>
              </a:ext>
            </a:extLst>
          </p:cNvPr>
          <p:cNvSpPr txBox="1"/>
          <p:nvPr/>
        </p:nvSpPr>
        <p:spPr>
          <a:xfrm>
            <a:off x="526337" y="1898895"/>
            <a:ext cx="574837" cy="323165"/>
          </a:xfrm>
          <a:prstGeom prst="rect">
            <a:avLst/>
          </a:prstGeom>
          <a:noFill/>
        </p:spPr>
        <p:txBody>
          <a:bodyPr wrap="none" rtlCol="0">
            <a:spAutoFit/>
          </a:bodyPr>
          <a:lstStyle/>
          <a:p>
            <a:pPr>
              <a:spcBef>
                <a:spcPts val="600"/>
              </a:spcBef>
              <a:defRPr/>
            </a:pPr>
            <a:r>
              <a:rPr lang="en-US" sz="1500" b="1" dirty="0">
                <a:solidFill>
                  <a:srgbClr val="C37700"/>
                </a:solidFill>
                <a:latin typeface="Calibri" panose="020F0502020204030204" pitchFamily="34" charset="0"/>
              </a:rPr>
              <a:t>Jobs </a:t>
            </a:r>
          </a:p>
        </p:txBody>
      </p:sp>
      <p:pic>
        <p:nvPicPr>
          <p:cNvPr id="28" name="Bild 15">
            <a:extLst>
              <a:ext uri="{FF2B5EF4-FFF2-40B4-BE49-F238E27FC236}">
                <a16:creationId xmlns:a16="http://schemas.microsoft.com/office/drawing/2014/main" id="{24D8FD66-6B87-D44A-9248-B1A1BC828C37}"/>
              </a:ext>
            </a:extLst>
          </p:cNvPr>
          <p:cNvPicPr>
            <a:picLocks noChangeAspect="1"/>
          </p:cNvPicPr>
          <p:nvPr/>
        </p:nvPicPr>
        <p:blipFill>
          <a:blip r:embed="rId3" cstate="print">
            <a:duotone>
              <a:srgbClr val="F8B44F">
                <a:shade val="45000"/>
                <a:satMod val="135000"/>
              </a:srgbClr>
              <a:prstClr val="white"/>
            </a:duotone>
            <a:extLst>
              <a:ext uri="{28A0092B-C50C-407E-A947-70E740481C1C}">
                <a14:useLocalDpi xmlns:a14="http://schemas.microsoft.com/office/drawing/2010/main"/>
              </a:ext>
            </a:extLst>
          </a:blip>
          <a:stretch>
            <a:fillRect/>
          </a:stretch>
        </p:blipFill>
        <p:spPr>
          <a:xfrm>
            <a:off x="196490" y="1458436"/>
            <a:ext cx="504057" cy="504057"/>
          </a:xfrm>
          <a:prstGeom prst="rect">
            <a:avLst/>
          </a:prstGeom>
        </p:spPr>
      </p:pic>
      <p:sp>
        <p:nvSpPr>
          <p:cNvPr id="30" name="Textfeld 29">
            <a:extLst>
              <a:ext uri="{FF2B5EF4-FFF2-40B4-BE49-F238E27FC236}">
                <a16:creationId xmlns:a16="http://schemas.microsoft.com/office/drawing/2014/main" id="{0EA91504-D369-B24E-91D2-95A4C6D4E3ED}"/>
              </a:ext>
            </a:extLst>
          </p:cNvPr>
          <p:cNvSpPr txBox="1"/>
          <p:nvPr/>
        </p:nvSpPr>
        <p:spPr>
          <a:xfrm>
            <a:off x="211880" y="3548173"/>
            <a:ext cx="534121" cy="338554"/>
          </a:xfrm>
          <a:prstGeom prst="rect">
            <a:avLst/>
          </a:prstGeom>
          <a:noFill/>
        </p:spPr>
        <p:txBody>
          <a:bodyPr wrap="none" rtlCol="0">
            <a:spAutoFit/>
          </a:bodyPr>
          <a:lstStyle/>
          <a:p>
            <a:r>
              <a:rPr lang="de-DE" sz="1600" dirty="0">
                <a:latin typeface="Calibri" panose="020F0502020204030204" pitchFamily="34" charset="0"/>
              </a:rPr>
              <a:t>Hier</a:t>
            </a:r>
          </a:p>
        </p:txBody>
      </p:sp>
      <p:sp>
        <p:nvSpPr>
          <p:cNvPr id="31" name="Textfeld 30">
            <a:extLst>
              <a:ext uri="{FF2B5EF4-FFF2-40B4-BE49-F238E27FC236}">
                <a16:creationId xmlns:a16="http://schemas.microsoft.com/office/drawing/2014/main" id="{93298554-CBFD-0748-9A8F-AC2D2E8B1528}"/>
              </a:ext>
            </a:extLst>
          </p:cNvPr>
          <p:cNvSpPr txBox="1"/>
          <p:nvPr/>
        </p:nvSpPr>
        <p:spPr>
          <a:xfrm>
            <a:off x="737296" y="3988109"/>
            <a:ext cx="2529475" cy="1815882"/>
          </a:xfrm>
          <a:prstGeom prst="rect">
            <a:avLst/>
          </a:prstGeom>
          <a:noFill/>
        </p:spPr>
        <p:txBody>
          <a:bodyPr wrap="none" rtlCol="0">
            <a:spAutoFit/>
          </a:bodyPr>
          <a:lstStyle/>
          <a:p>
            <a:r>
              <a:rPr lang="de-DE" sz="1600" dirty="0">
                <a:latin typeface="Calibri" panose="020F0502020204030204" pitchFamily="34" charset="0"/>
              </a:rPr>
              <a:t>Wissen &amp; Vorstellungen zu:</a:t>
            </a:r>
          </a:p>
          <a:p>
            <a:pPr marL="342900" indent="-342900">
              <a:buFont typeface="Arial" panose="020B0604020202020204" pitchFamily="34" charset="0"/>
              <a:buChar char="•"/>
            </a:pPr>
            <a:r>
              <a:rPr lang="de-DE" sz="1600" dirty="0">
                <a:latin typeface="Calibri" panose="020F0502020204030204" pitchFamily="34" charset="0"/>
              </a:rPr>
              <a:t>mögliche Lage </a:t>
            </a:r>
            <a:br>
              <a:rPr lang="de-DE" sz="1600" dirty="0">
                <a:latin typeface="Calibri" panose="020F0502020204030204" pitchFamily="34" charset="0"/>
              </a:rPr>
            </a:br>
            <a:r>
              <a:rPr lang="de-DE" sz="1600" dirty="0">
                <a:latin typeface="Calibri" panose="020F0502020204030204" pitchFamily="34" charset="0"/>
              </a:rPr>
              <a:t>von  Graph &amp; Gerade</a:t>
            </a:r>
          </a:p>
          <a:p>
            <a:pPr marL="342900" indent="-342900">
              <a:buFont typeface="Arial" panose="020B0604020202020204" pitchFamily="34" charset="0"/>
              <a:buChar char="•"/>
            </a:pPr>
            <a:r>
              <a:rPr lang="de-DE" sz="1600" dirty="0">
                <a:latin typeface="Calibri" panose="020F0502020204030204" pitchFamily="34" charset="0"/>
              </a:rPr>
              <a:t>Quadratisches vs. </a:t>
            </a:r>
            <a:br>
              <a:rPr lang="de-DE" sz="1600" dirty="0">
                <a:latin typeface="Calibri" panose="020F0502020204030204" pitchFamily="34" charset="0"/>
              </a:rPr>
            </a:br>
            <a:r>
              <a:rPr lang="de-DE" sz="1600" dirty="0">
                <a:latin typeface="Calibri" panose="020F0502020204030204" pitchFamily="34" charset="0"/>
              </a:rPr>
              <a:t>lineares Wachstum</a:t>
            </a:r>
          </a:p>
          <a:p>
            <a:pPr marL="342900" indent="-342900">
              <a:buFont typeface="Arial" panose="020B0604020202020204" pitchFamily="34" charset="0"/>
              <a:buChar char="•"/>
            </a:pPr>
            <a:r>
              <a:rPr lang="de-DE" sz="1600" dirty="0">
                <a:latin typeface="Calibri" panose="020F0502020204030204" pitchFamily="34" charset="0"/>
              </a:rPr>
              <a:t>Anzahl Schnittpunkte </a:t>
            </a:r>
            <a:br>
              <a:rPr lang="de-DE" sz="1600" dirty="0">
                <a:latin typeface="Calibri" panose="020F0502020204030204" pitchFamily="34" charset="0"/>
              </a:rPr>
            </a:br>
            <a:r>
              <a:rPr lang="de-DE" sz="1600" dirty="0">
                <a:latin typeface="Calibri" panose="020F0502020204030204" pitchFamily="34" charset="0"/>
              </a:rPr>
              <a:t>von Parabel und Gerade</a:t>
            </a:r>
          </a:p>
        </p:txBody>
      </p:sp>
      <p:sp>
        <p:nvSpPr>
          <p:cNvPr id="32" name="Textfeld 31">
            <a:extLst>
              <a:ext uri="{FF2B5EF4-FFF2-40B4-BE49-F238E27FC236}">
                <a16:creationId xmlns:a16="http://schemas.microsoft.com/office/drawing/2014/main" id="{7F098C8D-04CF-6745-A5BC-2DB99E4DD83B}"/>
              </a:ext>
            </a:extLst>
          </p:cNvPr>
          <p:cNvSpPr txBox="1"/>
          <p:nvPr/>
        </p:nvSpPr>
        <p:spPr>
          <a:xfrm>
            <a:off x="5705280" y="3937507"/>
            <a:ext cx="3330720" cy="1815882"/>
          </a:xfrm>
          <a:prstGeom prst="rect">
            <a:avLst/>
          </a:prstGeom>
          <a:noFill/>
        </p:spPr>
        <p:txBody>
          <a:bodyPr wrap="square" rtlCol="0">
            <a:spAutoFit/>
          </a:bodyPr>
          <a:lstStyle/>
          <a:p>
            <a:r>
              <a:rPr lang="de-DE" sz="1600" dirty="0">
                <a:latin typeface="Calibri" panose="020F0502020204030204" pitchFamily="34" charset="0"/>
              </a:rPr>
              <a:t>Vertiefen von</a:t>
            </a:r>
          </a:p>
          <a:p>
            <a:pPr marL="342900" indent="-342900">
              <a:buFont typeface="Arial" panose="020B0604020202020204" pitchFamily="34" charset="0"/>
              <a:buChar char="•"/>
            </a:pPr>
            <a:r>
              <a:rPr lang="de-DE" sz="1600" dirty="0">
                <a:latin typeface="Calibri" panose="020F0502020204030204" pitchFamily="34" charset="0"/>
              </a:rPr>
              <a:t>Bild nur ein Ausschnitt der</a:t>
            </a:r>
            <a:br>
              <a:rPr lang="de-DE" sz="1600" dirty="0">
                <a:latin typeface="Calibri" panose="020F0502020204030204" pitchFamily="34" charset="0"/>
              </a:rPr>
            </a:br>
            <a:r>
              <a:rPr lang="de-DE" sz="1600" dirty="0">
                <a:latin typeface="Calibri" panose="020F0502020204030204" pitchFamily="34" charset="0"/>
              </a:rPr>
              <a:t>Lage von  Graph &amp; Gerade</a:t>
            </a:r>
          </a:p>
          <a:p>
            <a:pPr marL="342900" indent="-342900">
              <a:buFont typeface="Arial" panose="020B0604020202020204" pitchFamily="34" charset="0"/>
              <a:buChar char="•"/>
            </a:pPr>
            <a:r>
              <a:rPr lang="de-DE" sz="1600" dirty="0">
                <a:latin typeface="Calibri" panose="020F0502020204030204" pitchFamily="34" charset="0"/>
              </a:rPr>
              <a:t>Vernetzen Quadratischem vs. linearem Wachstum</a:t>
            </a:r>
          </a:p>
          <a:p>
            <a:pPr marL="342900" indent="-342900">
              <a:buFont typeface="Arial" panose="020B0604020202020204" pitchFamily="34" charset="0"/>
              <a:buChar char="•"/>
            </a:pPr>
            <a:r>
              <a:rPr lang="de-DE" sz="1600" dirty="0">
                <a:latin typeface="Calibri" panose="020F0502020204030204" pitchFamily="34" charset="0"/>
              </a:rPr>
              <a:t>Darstellungsvernetzung </a:t>
            </a:r>
            <a:br>
              <a:rPr lang="de-DE" sz="1600" dirty="0">
                <a:latin typeface="Calibri" panose="020F0502020204030204" pitchFamily="34" charset="0"/>
              </a:rPr>
            </a:br>
            <a:r>
              <a:rPr lang="de-DE" sz="1600" dirty="0">
                <a:latin typeface="Calibri" panose="020F0502020204030204" pitchFamily="34" charset="0"/>
              </a:rPr>
              <a:t>(Graph – Term: ax</a:t>
            </a:r>
            <a:r>
              <a:rPr lang="de-DE" sz="1600" baseline="30000" dirty="0">
                <a:latin typeface="Calibri" panose="020F0502020204030204" pitchFamily="34" charset="0"/>
              </a:rPr>
              <a:t>2 </a:t>
            </a:r>
            <a:r>
              <a:rPr lang="de-DE" sz="1600" dirty="0">
                <a:latin typeface="Calibri" panose="020F0502020204030204" pitchFamily="34" charset="0"/>
              </a:rPr>
              <a:t>= </a:t>
            </a:r>
            <a:r>
              <a:rPr lang="de-DE" sz="1600" dirty="0" err="1">
                <a:latin typeface="Calibri" panose="020F0502020204030204" pitchFamily="34" charset="0"/>
              </a:rPr>
              <a:t>bx</a:t>
            </a:r>
            <a:r>
              <a:rPr lang="de-DE" sz="1600" dirty="0">
                <a:latin typeface="Calibri" panose="020F0502020204030204" pitchFamily="34" charset="0"/>
              </a:rPr>
              <a:t>)</a:t>
            </a:r>
          </a:p>
        </p:txBody>
      </p:sp>
      <p:pic>
        <p:nvPicPr>
          <p:cNvPr id="33" name="Grafik 32">
            <a:extLst>
              <a:ext uri="{FF2B5EF4-FFF2-40B4-BE49-F238E27FC236}">
                <a16:creationId xmlns:a16="http://schemas.microsoft.com/office/drawing/2014/main" id="{D2E97F8F-5BF9-C548-A7F4-4B3061A1E707}"/>
              </a:ext>
            </a:extLst>
          </p:cNvPr>
          <p:cNvPicPr>
            <a:picLocks noChangeAspect="1"/>
          </p:cNvPicPr>
          <p:nvPr/>
        </p:nvPicPr>
        <p:blipFill>
          <a:blip r:embed="rId4"/>
          <a:stretch>
            <a:fillRect/>
          </a:stretch>
        </p:blipFill>
        <p:spPr>
          <a:xfrm>
            <a:off x="3728049" y="3829433"/>
            <a:ext cx="1283018" cy="1155497"/>
          </a:xfrm>
          <a:prstGeom prst="rect">
            <a:avLst/>
          </a:prstGeom>
        </p:spPr>
      </p:pic>
      <p:pic>
        <p:nvPicPr>
          <p:cNvPr id="34" name="Grafik 33">
            <a:extLst>
              <a:ext uri="{FF2B5EF4-FFF2-40B4-BE49-F238E27FC236}">
                <a16:creationId xmlns:a16="http://schemas.microsoft.com/office/drawing/2014/main" id="{0D887D59-E236-8145-B6C2-F53B429350CD}"/>
              </a:ext>
            </a:extLst>
          </p:cNvPr>
          <p:cNvPicPr>
            <a:picLocks noChangeAspect="1"/>
          </p:cNvPicPr>
          <p:nvPr/>
        </p:nvPicPr>
        <p:blipFill>
          <a:blip r:embed="rId5"/>
          <a:stretch>
            <a:fillRect/>
          </a:stretch>
        </p:blipFill>
        <p:spPr>
          <a:xfrm>
            <a:off x="4535996" y="4699706"/>
            <a:ext cx="1151659" cy="1387347"/>
          </a:xfrm>
          <a:prstGeom prst="rect">
            <a:avLst/>
          </a:prstGeom>
        </p:spPr>
      </p:pic>
      <p:pic>
        <p:nvPicPr>
          <p:cNvPr id="37" name="Grafik 36">
            <a:extLst>
              <a:ext uri="{FF2B5EF4-FFF2-40B4-BE49-F238E27FC236}">
                <a16:creationId xmlns:a16="http://schemas.microsoft.com/office/drawing/2014/main" id="{7AFB3F63-600F-784A-A34D-5FD21C162EEA}"/>
              </a:ext>
            </a:extLst>
          </p:cNvPr>
          <p:cNvPicPr>
            <a:picLocks noChangeAspect="1"/>
          </p:cNvPicPr>
          <p:nvPr/>
        </p:nvPicPr>
        <p:blipFill>
          <a:blip r:embed="rId6"/>
          <a:stretch>
            <a:fillRect/>
          </a:stretch>
        </p:blipFill>
        <p:spPr>
          <a:xfrm>
            <a:off x="1327772" y="1203263"/>
            <a:ext cx="7619738" cy="1518459"/>
          </a:xfrm>
          <a:prstGeom prst="rect">
            <a:avLst/>
          </a:prstGeom>
        </p:spPr>
      </p:pic>
      <p:sp>
        <p:nvSpPr>
          <p:cNvPr id="2" name="Titel 1">
            <a:extLst>
              <a:ext uri="{FF2B5EF4-FFF2-40B4-BE49-F238E27FC236}">
                <a16:creationId xmlns:a16="http://schemas.microsoft.com/office/drawing/2014/main" id="{944305DF-A615-9AED-8A13-E1FBB397AD3E}"/>
              </a:ext>
            </a:extLst>
          </p:cNvPr>
          <p:cNvSpPr>
            <a:spLocks noGrp="1"/>
          </p:cNvSpPr>
          <p:nvPr>
            <p:ph type="title"/>
          </p:nvPr>
        </p:nvSpPr>
        <p:spPr/>
        <p:txBody>
          <a:bodyPr/>
          <a:lstStyle/>
          <a:p>
            <a:r>
              <a:rPr lang="de-DE" kern="0" dirty="0"/>
              <a:t>Diagnose und Förderung: Formatives Assessment</a:t>
            </a:r>
            <a:br>
              <a:rPr lang="de-DE" kern="0" dirty="0"/>
            </a:br>
            <a:endParaRPr lang="de-DE" dirty="0"/>
          </a:p>
        </p:txBody>
      </p:sp>
      <p:sp>
        <p:nvSpPr>
          <p:cNvPr id="5" name="Textplatzhalter 4">
            <a:extLst>
              <a:ext uri="{FF2B5EF4-FFF2-40B4-BE49-F238E27FC236}">
                <a16:creationId xmlns:a16="http://schemas.microsoft.com/office/drawing/2014/main" id="{907EE9CC-D433-9203-CB98-77205421982D}"/>
              </a:ext>
            </a:extLst>
          </p:cNvPr>
          <p:cNvSpPr>
            <a:spLocks noGrp="1"/>
          </p:cNvSpPr>
          <p:nvPr>
            <p:ph type="body" sz="quarter" idx="10"/>
          </p:nvPr>
        </p:nvSpPr>
        <p:spPr/>
        <p:txBody>
          <a:bodyPr/>
          <a:lstStyle/>
          <a:p>
            <a:endParaRPr lang="de-DE"/>
          </a:p>
        </p:txBody>
      </p:sp>
    </p:spTree>
    <p:extLst>
      <p:ext uri="{BB962C8B-B14F-4D97-AF65-F5344CB8AC3E}">
        <p14:creationId xmlns:p14="http://schemas.microsoft.com/office/powerpoint/2010/main" val="945047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0" grpId="0"/>
      <p:bldP spid="31" grpId="0"/>
      <p:bldP spid="3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BC6E5E55-5A75-784B-9441-C05BB039333A}"/>
              </a:ext>
            </a:extLst>
          </p:cNvPr>
          <p:cNvSpPr>
            <a:spLocks noGrp="1"/>
          </p:cNvSpPr>
          <p:nvPr>
            <p:ph type="title"/>
          </p:nvPr>
        </p:nvSpPr>
        <p:spPr/>
        <p:txBody>
          <a:bodyPr/>
          <a:lstStyle/>
          <a:p>
            <a:r>
              <a:rPr lang="de-DE" dirty="0"/>
              <a:t>Landkarte: Kognitive Aktivierung im Mathematikunterricht</a:t>
            </a:r>
          </a:p>
        </p:txBody>
      </p:sp>
      <p:sp>
        <p:nvSpPr>
          <p:cNvPr id="134" name="Textfeld 133">
            <a:extLst>
              <a:ext uri="{FF2B5EF4-FFF2-40B4-BE49-F238E27FC236}">
                <a16:creationId xmlns:a16="http://schemas.microsoft.com/office/drawing/2014/main" id="{870C6FFE-A8DA-F848-8980-BDCEBA3867B0}"/>
              </a:ext>
            </a:extLst>
          </p:cNvPr>
          <p:cNvSpPr txBox="1"/>
          <p:nvPr/>
        </p:nvSpPr>
        <p:spPr>
          <a:xfrm>
            <a:off x="3655814" y="1526516"/>
            <a:ext cx="1614256" cy="504057"/>
          </a:xfrm>
          <a:prstGeom prst="rect">
            <a:avLst/>
          </a:prstGeom>
          <a:solidFill>
            <a:srgbClr val="CDB987">
              <a:alpha val="64000"/>
            </a:srgbClr>
          </a:solidFill>
          <a:ln>
            <a:noFill/>
          </a:ln>
          <a:effectLst/>
        </p:spPr>
        <p:txBody>
          <a:bodyPr rot="0" spcFirstLastPara="0" vert="horz" wrap="square" lIns="36000" tIns="36000" rIns="36000" bIns="36000" numCol="1" spcCol="0" rtlCol="0" fromWordArt="0" anchor="ctr" anchorCtr="0" forceAA="0" compatLnSpc="1">
            <a:prstTxWarp prst="textNoShape">
              <a:avLst/>
            </a:prstTxWarp>
            <a:noAutofit/>
          </a:bodyPr>
          <a:lstStyle>
            <a:defPPr>
              <a:defRPr lang="de-DE"/>
            </a:defPPr>
            <a:lvl1pPr marL="0" marR="0" lvl="0" indent="0" algn="ctr" defTabSz="914400" eaLnBrk="1" fontAlgn="auto" latinLnBrk="0" hangingPunct="1">
              <a:lnSpc>
                <a:spcPct val="100000"/>
              </a:lnSpc>
              <a:spcBef>
                <a:spcPts val="600"/>
              </a:spcBef>
              <a:spcAft>
                <a:spcPts val="0"/>
              </a:spcAft>
              <a:buClrTx/>
              <a:buSzTx/>
              <a:buFontTx/>
              <a:buNone/>
              <a:tabLst/>
              <a:defRPr kumimoji="0" sz="1400" b="0" i="0" u="none" strike="noStrike" kern="0" cap="none" spc="0" normalizeH="0" baseline="0">
                <a:ln>
                  <a:noFill/>
                </a:ln>
                <a:solidFill>
                  <a:srgbClr val="CDB987">
                    <a:lumMod val="50000"/>
                  </a:srgbClr>
                </a:solidFill>
                <a:effectLst/>
                <a:uLnTx/>
                <a:uFillTx/>
                <a:latin typeface="Calibri" charset="0"/>
                <a:ea typeface="Times New Roman" charset="0"/>
                <a:cs typeface="Times New Roman" charset="0"/>
              </a:defRPr>
            </a:lvl1pPr>
          </a:lstStyle>
          <a:p>
            <a:r>
              <a:rPr lang="de-DE" dirty="0"/>
              <a:t>Kognitive Aktivitäten </a:t>
            </a:r>
          </a:p>
        </p:txBody>
      </p:sp>
      <p:sp>
        <p:nvSpPr>
          <p:cNvPr id="38" name="Textfeld 37">
            <a:extLst>
              <a:ext uri="{FF2B5EF4-FFF2-40B4-BE49-F238E27FC236}">
                <a16:creationId xmlns:a16="http://schemas.microsoft.com/office/drawing/2014/main" id="{8C760559-C404-3745-B98F-BCA615D4BA51}"/>
              </a:ext>
            </a:extLst>
          </p:cNvPr>
          <p:cNvSpPr txBox="1"/>
          <p:nvPr/>
        </p:nvSpPr>
        <p:spPr>
          <a:xfrm>
            <a:off x="5327209" y="893583"/>
            <a:ext cx="1620000" cy="523220"/>
          </a:xfrm>
          <a:prstGeom prst="rect">
            <a:avLst/>
          </a:prstGeom>
          <a:solidFill>
            <a:schemeClr val="accent3">
              <a:lumMod val="60000"/>
              <a:lumOff val="40000"/>
            </a:schemeClr>
          </a:solidFill>
        </p:spPr>
        <p:txBody>
          <a:bodyPr wrap="square" rtlCol="0">
            <a:spAutoFit/>
          </a:bodyPr>
          <a:lstStyle>
            <a:defPPr>
              <a:defRPr lang="de-DE"/>
            </a:defPPr>
            <a:lvl1pPr marL="0" marR="0" lvl="0" indent="0" defTabSz="914400" latinLnBrk="0">
              <a:lnSpc>
                <a:spcPct val="100000"/>
              </a:lnSpc>
              <a:spcBef>
                <a:spcPts val="600"/>
              </a:spcBef>
              <a:buClrTx/>
              <a:buSzTx/>
              <a:buFontTx/>
              <a:buNone/>
              <a:tabLst/>
              <a:defRPr kumimoji="0" sz="1400" b="1" i="0" u="none" strike="noStrike" cap="none" spc="0" normalizeH="0" baseline="0">
                <a:ln>
                  <a:noFill/>
                </a:ln>
                <a:solidFill>
                  <a:schemeClr val="bg1"/>
                </a:solidFill>
                <a:effectLst/>
                <a:uLnTx/>
                <a:uFillTx/>
                <a:latin typeface="Calibri" panose="020F0502020204030204" pitchFamily="34" charset="0"/>
              </a:defRPr>
            </a:lvl1pPr>
          </a:lstStyle>
          <a:p>
            <a:r>
              <a:rPr lang="de-DE" dirty="0"/>
              <a:t>Medien beurteilen und auswählen</a:t>
            </a:r>
          </a:p>
        </p:txBody>
      </p:sp>
      <p:sp>
        <p:nvSpPr>
          <p:cNvPr id="39" name="Textfeld 38">
            <a:extLst>
              <a:ext uri="{FF2B5EF4-FFF2-40B4-BE49-F238E27FC236}">
                <a16:creationId xmlns:a16="http://schemas.microsoft.com/office/drawing/2014/main" id="{38F4F744-E9AA-1C4A-8FA5-898B09C318B4}"/>
              </a:ext>
            </a:extLst>
          </p:cNvPr>
          <p:cNvSpPr txBox="1"/>
          <p:nvPr/>
        </p:nvSpPr>
        <p:spPr>
          <a:xfrm>
            <a:off x="1995401" y="893583"/>
            <a:ext cx="1620000" cy="518757"/>
          </a:xfrm>
          <a:prstGeom prst="rect">
            <a:avLst/>
          </a:prstGeom>
          <a:solidFill>
            <a:schemeClr val="accent3">
              <a:lumMod val="60000"/>
              <a:lumOff val="40000"/>
            </a:schemeClr>
          </a:solidFill>
        </p:spPr>
        <p:txBody>
          <a:bodyPr wrap="square" rtlCol="0" anchor="ctr" anchorCtr="0">
            <a:noAutofit/>
          </a:bodyPr>
          <a:lstStyle>
            <a:defPPr>
              <a:defRPr lang="de-DE"/>
            </a:defPPr>
            <a:lvl1pPr marL="0" marR="0" lvl="0" indent="0" defTabSz="914400" latinLnBrk="0">
              <a:lnSpc>
                <a:spcPct val="100000"/>
              </a:lnSpc>
              <a:spcBef>
                <a:spcPts val="600"/>
              </a:spcBef>
              <a:buClrTx/>
              <a:buSzTx/>
              <a:buFontTx/>
              <a:buNone/>
              <a:tabLst/>
              <a:defRPr kumimoji="0" sz="1400" b="1" i="0" u="none" strike="noStrike" cap="none" spc="0" normalizeH="0" baseline="0">
                <a:ln>
                  <a:noFill/>
                </a:ln>
                <a:solidFill>
                  <a:schemeClr val="bg1"/>
                </a:solidFill>
                <a:effectLst/>
                <a:uLnTx/>
                <a:uFillTx/>
                <a:latin typeface="Calibri" panose="020F0502020204030204" pitchFamily="34" charset="0"/>
              </a:defRPr>
            </a:lvl1pPr>
          </a:lstStyle>
          <a:p>
            <a:r>
              <a:rPr lang="de-DE" dirty="0"/>
              <a:t>Medien bedienen</a:t>
            </a:r>
          </a:p>
        </p:txBody>
      </p:sp>
      <p:sp>
        <p:nvSpPr>
          <p:cNvPr id="40" name="Textfeld 39">
            <a:extLst>
              <a:ext uri="{FF2B5EF4-FFF2-40B4-BE49-F238E27FC236}">
                <a16:creationId xmlns:a16="http://schemas.microsoft.com/office/drawing/2014/main" id="{B9C53117-FE03-3E43-9BC3-D33FFF8AE8A8}"/>
              </a:ext>
            </a:extLst>
          </p:cNvPr>
          <p:cNvSpPr txBox="1"/>
          <p:nvPr/>
        </p:nvSpPr>
        <p:spPr>
          <a:xfrm>
            <a:off x="7003739" y="893583"/>
            <a:ext cx="1888261" cy="523220"/>
          </a:xfrm>
          <a:prstGeom prst="rect">
            <a:avLst/>
          </a:prstGeom>
          <a:solidFill>
            <a:srgbClr val="F8B44F"/>
          </a:solidFill>
        </p:spPr>
        <p:txBody>
          <a:bodyPr wrap="square" rtlCol="0">
            <a:spAutoFit/>
          </a:bodyPr>
          <a:lstStyle/>
          <a:p>
            <a:pPr marL="0" marR="0" lvl="0" indent="0" algn="l" defTabSz="914400" rtl="0" eaLnBrk="0" fontAlgn="base" latinLnBrk="0" hangingPunct="0">
              <a:lnSpc>
                <a:spcPct val="100000"/>
              </a:lnSpc>
              <a:spcBef>
                <a:spcPts val="600"/>
              </a:spcBef>
              <a:spcAft>
                <a:spcPct val="0"/>
              </a:spcAft>
              <a:buClrTx/>
              <a:buSzTx/>
              <a:buFontTx/>
              <a:buNone/>
              <a:tabLst/>
              <a:defRPr/>
            </a:pPr>
            <a:r>
              <a:rPr lang="de-DE" sz="1400" b="1" dirty="0">
                <a:solidFill>
                  <a:schemeClr val="bg1"/>
                </a:solidFill>
                <a:latin typeface="Calibri" panose="020F0502020204030204" pitchFamily="34" charset="0"/>
              </a:rPr>
              <a:t>M</a:t>
            </a:r>
            <a:r>
              <a:rPr kumimoji="0" lang="de-DE" sz="1400" b="1" i="0" u="none" strike="noStrike" kern="1200" cap="none" spc="0" normalizeH="0" baseline="0" dirty="0">
                <a:ln>
                  <a:noFill/>
                </a:ln>
                <a:solidFill>
                  <a:schemeClr val="bg1"/>
                </a:solidFill>
                <a:effectLst/>
                <a:uLnTx/>
                <a:uFillTx/>
                <a:latin typeface="Calibri" panose="020F0502020204030204" pitchFamily="34" charset="0"/>
                <a:ea typeface="ＭＳ Ｐゴシック" charset="-128"/>
              </a:rPr>
              <a:t>edien</a:t>
            </a:r>
            <a:r>
              <a:rPr kumimoji="0" lang="de-DE" sz="1400" b="1" i="0" u="none" strike="noStrike" kern="1200" cap="none" spc="0" normalizeH="0" dirty="0">
                <a:ln>
                  <a:noFill/>
                </a:ln>
                <a:solidFill>
                  <a:schemeClr val="bg1"/>
                </a:solidFill>
                <a:effectLst/>
                <a:uLnTx/>
                <a:uFillTx/>
                <a:latin typeface="Calibri" panose="020F0502020204030204" pitchFamily="34" charset="0"/>
                <a:ea typeface="ＭＳ Ｐゴシック" charset="-128"/>
              </a:rPr>
              <a:t> </a:t>
            </a:r>
            <a:r>
              <a:rPr kumimoji="0" lang="de-DE" sz="1400" b="1" i="0" u="none" strike="noStrike" kern="1200" cap="none" spc="0" normalizeH="0" baseline="0" dirty="0">
                <a:ln>
                  <a:noFill/>
                </a:ln>
                <a:solidFill>
                  <a:schemeClr val="bg1"/>
                </a:solidFill>
                <a:effectLst/>
                <a:uLnTx/>
                <a:uFillTx/>
                <a:latin typeface="Calibri" panose="020F0502020204030204" pitchFamily="34" charset="0"/>
                <a:ea typeface="ＭＳ Ｐゴシック" charset="-128"/>
              </a:rPr>
              <a:t> für fachliches Lernen nutzen</a:t>
            </a:r>
          </a:p>
        </p:txBody>
      </p:sp>
      <p:sp>
        <p:nvSpPr>
          <p:cNvPr id="41" name="Textfeld 40">
            <a:extLst>
              <a:ext uri="{FF2B5EF4-FFF2-40B4-BE49-F238E27FC236}">
                <a16:creationId xmlns:a16="http://schemas.microsoft.com/office/drawing/2014/main" id="{21251FC5-3F3C-4248-95AF-07B16A2078AB}"/>
              </a:ext>
            </a:extLst>
          </p:cNvPr>
          <p:cNvSpPr txBox="1"/>
          <p:nvPr/>
        </p:nvSpPr>
        <p:spPr>
          <a:xfrm>
            <a:off x="3655814" y="893583"/>
            <a:ext cx="1620000" cy="523220"/>
          </a:xfrm>
          <a:prstGeom prst="rect">
            <a:avLst/>
          </a:prstGeom>
          <a:solidFill>
            <a:srgbClr val="F8B44F"/>
          </a:solidFill>
        </p:spPr>
        <p:txBody>
          <a:bodyPr wrap="square" rtlCol="0">
            <a:spAutoFit/>
          </a:bodyPr>
          <a:lstStyle/>
          <a:p>
            <a:pPr marL="0" marR="0" lvl="0" indent="0" algn="l" defTabSz="914400" rtl="0" eaLnBrk="0" fontAlgn="base" latinLnBrk="0" hangingPunct="0">
              <a:lnSpc>
                <a:spcPct val="100000"/>
              </a:lnSpc>
              <a:spcBef>
                <a:spcPts val="600"/>
              </a:spcBef>
              <a:spcAft>
                <a:spcPct val="0"/>
              </a:spcAft>
              <a:buClrTx/>
              <a:buSzTx/>
              <a:buFontTx/>
              <a:buNone/>
              <a:tabLst/>
              <a:defRPr/>
            </a:pPr>
            <a:r>
              <a:rPr kumimoji="0" lang="de-DE" sz="1400" b="1" i="0" u="none" strike="noStrike" kern="1200" cap="none" spc="0" normalizeH="0" baseline="0" dirty="0">
                <a:ln>
                  <a:noFill/>
                </a:ln>
                <a:solidFill>
                  <a:schemeClr val="bg1"/>
                </a:solidFill>
                <a:effectLst/>
                <a:uLnTx/>
                <a:uFillTx/>
                <a:latin typeface="Calibri" panose="020F0502020204030204" pitchFamily="34" charset="0"/>
                <a:ea typeface="ＭＳ Ｐゴシック" charset="-128"/>
              </a:rPr>
              <a:t>Medien adaptieren und gestalten</a:t>
            </a:r>
          </a:p>
        </p:txBody>
      </p:sp>
      <p:sp>
        <p:nvSpPr>
          <p:cNvPr id="31" name="Textfeld 30">
            <a:extLst>
              <a:ext uri="{FF2B5EF4-FFF2-40B4-BE49-F238E27FC236}">
                <a16:creationId xmlns:a16="http://schemas.microsoft.com/office/drawing/2014/main" id="{BBC083D5-0D89-144F-94B7-D0DBEC10B8AD}"/>
              </a:ext>
            </a:extLst>
          </p:cNvPr>
          <p:cNvSpPr txBox="1"/>
          <p:nvPr/>
        </p:nvSpPr>
        <p:spPr>
          <a:xfrm>
            <a:off x="1985914" y="1526516"/>
            <a:ext cx="1620000" cy="504057"/>
          </a:xfrm>
          <a:prstGeom prst="rect">
            <a:avLst/>
          </a:prstGeom>
          <a:solidFill>
            <a:srgbClr val="CDB987">
              <a:alpha val="64000"/>
            </a:srgbClr>
          </a:solidFill>
          <a:ln>
            <a:noFill/>
          </a:ln>
          <a:effectLst/>
        </p:spPr>
        <p:txBody>
          <a:bodyPr rot="0" spcFirstLastPara="0" vert="horz" wrap="square" lIns="36000" tIns="36000" rIns="3600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600"/>
              </a:spcBef>
              <a:spcAft>
                <a:spcPts val="0"/>
              </a:spcAft>
              <a:buClrTx/>
              <a:buSzTx/>
              <a:buFontTx/>
              <a:buNone/>
              <a:tabLst/>
              <a:defRPr/>
            </a:pPr>
            <a:r>
              <a:rPr kumimoji="0" lang="de-DE" sz="1400" b="0" i="0" u="none" strike="noStrike" kern="0" cap="none" spc="0" normalizeH="0" baseline="0" noProof="0" dirty="0">
                <a:ln>
                  <a:noFill/>
                </a:ln>
                <a:solidFill>
                  <a:srgbClr val="CDB987">
                    <a:lumMod val="50000"/>
                  </a:srgbClr>
                </a:solidFill>
                <a:effectLst/>
                <a:uLnTx/>
                <a:uFillTx/>
                <a:latin typeface="Calibri" charset="0"/>
                <a:ea typeface="Times New Roman" charset="0"/>
                <a:cs typeface="Times New Roman" charset="0"/>
              </a:rPr>
              <a:t>KMK Kompetenzen</a:t>
            </a:r>
            <a:endParaRPr kumimoji="0" lang="de-DE" sz="1200" b="0" i="0" u="none" strike="noStrike" kern="0" cap="none" spc="0" normalizeH="0" baseline="0" noProof="0" dirty="0">
              <a:ln>
                <a:noFill/>
              </a:ln>
              <a:solidFill>
                <a:srgbClr val="CDB987">
                  <a:lumMod val="50000"/>
                </a:srgbClr>
              </a:solidFill>
              <a:effectLst/>
              <a:uLnTx/>
              <a:uFillTx/>
              <a:latin typeface="Cambria" charset="0"/>
              <a:ea typeface="Times New Roman" charset="0"/>
              <a:cs typeface="Times New Roman" charset="0"/>
            </a:endParaRPr>
          </a:p>
        </p:txBody>
      </p:sp>
      <p:sp>
        <p:nvSpPr>
          <p:cNvPr id="32" name="Textfeld 31">
            <a:extLst>
              <a:ext uri="{FF2B5EF4-FFF2-40B4-BE49-F238E27FC236}">
                <a16:creationId xmlns:a16="http://schemas.microsoft.com/office/drawing/2014/main" id="{93E95C6C-0E5B-B54F-9CDC-D5BFF8E81BC9}"/>
              </a:ext>
            </a:extLst>
          </p:cNvPr>
          <p:cNvSpPr txBox="1"/>
          <p:nvPr/>
        </p:nvSpPr>
        <p:spPr>
          <a:xfrm>
            <a:off x="1979773" y="2090585"/>
            <a:ext cx="1620000" cy="504057"/>
          </a:xfrm>
          <a:prstGeom prst="rect">
            <a:avLst/>
          </a:prstGeom>
          <a:solidFill>
            <a:srgbClr val="CDB987">
              <a:alpha val="64000"/>
            </a:srgbClr>
          </a:solidFill>
          <a:ln>
            <a:noFill/>
          </a:ln>
          <a:effectLst/>
        </p:spPr>
        <p:txBody>
          <a:bodyPr rot="0" spcFirstLastPara="0" vert="horz" wrap="square" lIns="36000" tIns="36000" rIns="36000" bIns="36000" numCol="1" spcCol="0" rtlCol="0" fromWordArt="0" anchor="t" anchorCtr="0" forceAA="0" compatLnSpc="1">
            <a:prstTxWarp prst="textNoShape">
              <a:avLst/>
            </a:prstTxWarp>
            <a:noAutofit/>
          </a:bodyPr>
          <a:lstStyle/>
          <a:p>
            <a:pPr marL="0" marR="0" lvl="0" indent="0" algn="ctr" defTabSz="914400" eaLnBrk="1" fontAlgn="auto" latinLnBrk="0" hangingPunct="1">
              <a:lnSpc>
                <a:spcPct val="100000"/>
              </a:lnSpc>
              <a:spcBef>
                <a:spcPts val="600"/>
              </a:spcBef>
              <a:spcAft>
                <a:spcPts val="0"/>
              </a:spcAft>
              <a:buClrTx/>
              <a:buSzTx/>
              <a:buFontTx/>
              <a:buNone/>
              <a:tabLst/>
              <a:defRPr/>
            </a:pPr>
            <a:r>
              <a:rPr kumimoji="0" lang="de-DE" sz="1400" b="0" i="0" u="none" strike="noStrike" kern="0" cap="none" spc="0" normalizeH="0" baseline="0" noProof="0" dirty="0">
                <a:ln>
                  <a:noFill/>
                </a:ln>
                <a:solidFill>
                  <a:srgbClr val="CDB987">
                    <a:lumMod val="50000"/>
                  </a:srgbClr>
                </a:solidFill>
                <a:effectLst/>
                <a:uLnTx/>
                <a:uFillTx/>
                <a:latin typeface="Calibri" charset="0"/>
                <a:ea typeface="Times New Roman" charset="0"/>
                <a:cs typeface="Times New Roman" charset="0"/>
              </a:rPr>
              <a:t>Übersicht: relevante Medien</a:t>
            </a:r>
            <a:endParaRPr kumimoji="0" lang="de-DE" sz="1200" b="0" i="0" u="none" strike="noStrike" kern="0" cap="none" spc="0" normalizeH="0" baseline="0" noProof="0" dirty="0">
              <a:ln>
                <a:noFill/>
              </a:ln>
              <a:solidFill>
                <a:srgbClr val="CDB987">
                  <a:lumMod val="50000"/>
                </a:srgbClr>
              </a:solidFill>
              <a:effectLst/>
              <a:uLnTx/>
              <a:uFillTx/>
              <a:latin typeface="Cambria" charset="0"/>
              <a:ea typeface="Times New Roman" charset="0"/>
              <a:cs typeface="Times New Roman" charset="0"/>
            </a:endParaRPr>
          </a:p>
        </p:txBody>
      </p:sp>
      <p:sp>
        <p:nvSpPr>
          <p:cNvPr id="6" name="Textfeld 5">
            <a:extLst>
              <a:ext uri="{FF2B5EF4-FFF2-40B4-BE49-F238E27FC236}">
                <a16:creationId xmlns:a16="http://schemas.microsoft.com/office/drawing/2014/main" id="{1C950E89-F75F-60B3-4677-B5F215CDE80F}"/>
              </a:ext>
            </a:extLst>
          </p:cNvPr>
          <p:cNvSpPr txBox="1"/>
          <p:nvPr/>
        </p:nvSpPr>
        <p:spPr>
          <a:xfrm>
            <a:off x="765815" y="845706"/>
            <a:ext cx="1066702" cy="630942"/>
          </a:xfrm>
          <a:prstGeom prst="rect">
            <a:avLst/>
          </a:prstGeom>
          <a:noFill/>
        </p:spPr>
        <p:txBody>
          <a:bodyPr wrap="none" rtlCol="0">
            <a:spAutoFit/>
          </a:bodyPr>
          <a:lstStyle/>
          <a:p>
            <a:pPr>
              <a:spcBef>
                <a:spcPts val="600"/>
              </a:spcBef>
              <a:defRPr/>
            </a:pPr>
            <a:r>
              <a:rPr lang="en-US" sz="1500" b="1" dirty="0" err="1">
                <a:solidFill>
                  <a:srgbClr val="F8B44F"/>
                </a:solidFill>
                <a:latin typeface="Calibri" panose="020F0502020204030204" pitchFamily="34" charset="0"/>
              </a:rPr>
              <a:t>Lehrkräfte</a:t>
            </a:r>
            <a:r>
              <a:rPr lang="en-US" sz="1500" b="1" dirty="0">
                <a:solidFill>
                  <a:srgbClr val="F8B44F"/>
                </a:solidFill>
                <a:latin typeface="Calibri" panose="020F0502020204030204" pitchFamily="34" charset="0"/>
              </a:rPr>
              <a:t>-</a:t>
            </a:r>
          </a:p>
          <a:p>
            <a:pPr>
              <a:spcBef>
                <a:spcPts val="600"/>
              </a:spcBef>
              <a:defRPr/>
            </a:pPr>
            <a:r>
              <a:rPr lang="en-US" sz="1500" b="1" dirty="0">
                <a:solidFill>
                  <a:srgbClr val="F8B44F"/>
                </a:solidFill>
                <a:latin typeface="Calibri" panose="020F0502020204030204" pitchFamily="34" charset="0"/>
              </a:rPr>
              <a:t>Jobs</a:t>
            </a:r>
            <a:r>
              <a:rPr lang="en-US" sz="1500" b="1" dirty="0">
                <a:solidFill>
                  <a:srgbClr val="C37700"/>
                </a:solidFill>
                <a:latin typeface="Calibri" panose="020F0502020204030204" pitchFamily="34" charset="0"/>
              </a:rPr>
              <a:t> </a:t>
            </a:r>
          </a:p>
        </p:txBody>
      </p:sp>
      <p:pic>
        <p:nvPicPr>
          <p:cNvPr id="8" name="Bild 15">
            <a:extLst>
              <a:ext uri="{FF2B5EF4-FFF2-40B4-BE49-F238E27FC236}">
                <a16:creationId xmlns:a16="http://schemas.microsoft.com/office/drawing/2014/main" id="{A1F35686-848F-F73D-3C3B-1F532C262D5D}"/>
              </a:ext>
            </a:extLst>
          </p:cNvPr>
          <p:cNvPicPr>
            <a:picLocks noChangeAspect="1"/>
          </p:cNvPicPr>
          <p:nvPr/>
        </p:nvPicPr>
        <p:blipFill>
          <a:blip r:embed="rId3" cstate="email">
            <a:duotone>
              <a:srgbClr val="F8B44F">
                <a:shade val="45000"/>
                <a:satMod val="135000"/>
              </a:srgbClr>
              <a:prstClr val="white"/>
            </a:duotone>
            <a:extLst>
              <a:ext uri="{28A0092B-C50C-407E-A947-70E740481C1C}">
                <a14:useLocalDpi xmlns:a14="http://schemas.microsoft.com/office/drawing/2010/main"/>
              </a:ext>
            </a:extLst>
          </a:blip>
          <a:stretch>
            <a:fillRect/>
          </a:stretch>
        </p:blipFill>
        <p:spPr>
          <a:xfrm>
            <a:off x="129385" y="845706"/>
            <a:ext cx="504057" cy="504057"/>
          </a:xfrm>
          <a:prstGeom prst="rect">
            <a:avLst/>
          </a:prstGeom>
        </p:spPr>
      </p:pic>
      <p:sp>
        <p:nvSpPr>
          <p:cNvPr id="10" name="Textfeld 9">
            <a:extLst>
              <a:ext uri="{FF2B5EF4-FFF2-40B4-BE49-F238E27FC236}">
                <a16:creationId xmlns:a16="http://schemas.microsoft.com/office/drawing/2014/main" id="{C55344C9-8051-650C-6B1C-4575D1F5D494}"/>
              </a:ext>
            </a:extLst>
          </p:cNvPr>
          <p:cNvSpPr txBox="1"/>
          <p:nvPr/>
        </p:nvSpPr>
        <p:spPr>
          <a:xfrm>
            <a:off x="761957" y="1673603"/>
            <a:ext cx="1111843" cy="553998"/>
          </a:xfrm>
          <a:prstGeom prst="rect">
            <a:avLst/>
          </a:prstGeom>
          <a:noFill/>
        </p:spPr>
        <p:txBody>
          <a:bodyPr wrap="none" rtlCol="0">
            <a:spAutoFit/>
          </a:bodyPr>
          <a:lstStyle/>
          <a:p>
            <a:pPr>
              <a:spcBef>
                <a:spcPts val="600"/>
              </a:spcBef>
              <a:defRPr/>
            </a:pPr>
            <a:r>
              <a:rPr lang="de-DE" sz="1500" b="1" dirty="0">
                <a:solidFill>
                  <a:srgbClr val="CDB987">
                    <a:lumMod val="75000"/>
                  </a:srgbClr>
                </a:solidFill>
                <a:latin typeface="Calibri" panose="020F0502020204030204" pitchFamily="34" charset="0"/>
              </a:rPr>
              <a:t>Didaktische</a:t>
            </a:r>
            <a:br>
              <a:rPr lang="de-DE" sz="1500" b="1" dirty="0">
                <a:solidFill>
                  <a:srgbClr val="CDB987">
                    <a:lumMod val="75000"/>
                  </a:srgbClr>
                </a:solidFill>
                <a:latin typeface="Calibri" panose="020F0502020204030204" pitchFamily="34" charset="0"/>
              </a:rPr>
            </a:br>
            <a:r>
              <a:rPr lang="de-DE" sz="1500" b="1" dirty="0">
                <a:solidFill>
                  <a:srgbClr val="CDB987">
                    <a:lumMod val="75000"/>
                  </a:srgbClr>
                </a:solidFill>
                <a:latin typeface="Calibri" panose="020F0502020204030204" pitchFamily="34" charset="0"/>
              </a:rPr>
              <a:t>Werkzeuge</a:t>
            </a:r>
          </a:p>
        </p:txBody>
      </p:sp>
      <p:pic>
        <p:nvPicPr>
          <p:cNvPr id="12" name="Bild 3">
            <a:extLst>
              <a:ext uri="{FF2B5EF4-FFF2-40B4-BE49-F238E27FC236}">
                <a16:creationId xmlns:a16="http://schemas.microsoft.com/office/drawing/2014/main" id="{F54C3AE0-5519-BAEE-72F4-93625CDFA367}"/>
              </a:ext>
            </a:extLst>
          </p:cNvPr>
          <p:cNvPicPr>
            <a:picLocks noChangeAspect="1"/>
          </p:cNvPicPr>
          <p:nvPr/>
        </p:nvPicPr>
        <p:blipFill>
          <a:blip r:embed="rId4" cstate="email">
            <a:duotone>
              <a:srgbClr val="CDB987">
                <a:shade val="45000"/>
                <a:satMod val="135000"/>
              </a:srgbClr>
              <a:prstClr val="white"/>
            </a:duotone>
            <a:extLst>
              <a:ext uri="{28A0092B-C50C-407E-A947-70E740481C1C}">
                <a14:useLocalDpi xmlns:a14="http://schemas.microsoft.com/office/drawing/2010/main"/>
              </a:ext>
            </a:extLst>
          </a:blip>
          <a:stretch>
            <a:fillRect/>
          </a:stretch>
        </p:blipFill>
        <p:spPr>
          <a:xfrm>
            <a:off x="129385" y="1673603"/>
            <a:ext cx="504057" cy="504057"/>
          </a:xfrm>
          <a:prstGeom prst="rect">
            <a:avLst/>
          </a:prstGeom>
        </p:spPr>
      </p:pic>
      <p:sp>
        <p:nvSpPr>
          <p:cNvPr id="14" name="Textfeld 13">
            <a:extLst>
              <a:ext uri="{FF2B5EF4-FFF2-40B4-BE49-F238E27FC236}">
                <a16:creationId xmlns:a16="http://schemas.microsoft.com/office/drawing/2014/main" id="{21CAC0B7-A434-6762-FE7D-DC7B1A9C833D}"/>
              </a:ext>
            </a:extLst>
          </p:cNvPr>
          <p:cNvSpPr txBox="1"/>
          <p:nvPr/>
        </p:nvSpPr>
        <p:spPr>
          <a:xfrm>
            <a:off x="794345" y="5552104"/>
            <a:ext cx="1399101" cy="323165"/>
          </a:xfrm>
          <a:prstGeom prst="rect">
            <a:avLst/>
          </a:prstGeom>
          <a:noFill/>
        </p:spPr>
        <p:txBody>
          <a:bodyPr wrap="none" rtlCol="0">
            <a:spAutoFit/>
          </a:bodyPr>
          <a:lstStyle/>
          <a:p>
            <a:pPr>
              <a:spcBef>
                <a:spcPts val="600"/>
              </a:spcBef>
              <a:defRPr/>
            </a:pPr>
            <a:r>
              <a:rPr lang="de-DE" sz="1500" b="1" dirty="0">
                <a:solidFill>
                  <a:srgbClr val="327A86"/>
                </a:solidFill>
                <a:latin typeface="Calibri" panose="020F0502020204030204" pitchFamily="34" charset="0"/>
              </a:rPr>
              <a:t>Orientierungen</a:t>
            </a:r>
          </a:p>
        </p:txBody>
      </p:sp>
      <p:pic>
        <p:nvPicPr>
          <p:cNvPr id="16" name="Bild 10">
            <a:extLst>
              <a:ext uri="{FF2B5EF4-FFF2-40B4-BE49-F238E27FC236}">
                <a16:creationId xmlns:a16="http://schemas.microsoft.com/office/drawing/2014/main" id="{39364685-670F-1232-EFAF-7B0275F612C0}"/>
              </a:ext>
            </a:extLst>
          </p:cNvPr>
          <p:cNvPicPr>
            <a:picLocks noChangeAspect="1"/>
          </p:cNvPicPr>
          <p:nvPr/>
        </p:nvPicPr>
        <p:blipFill>
          <a:blip r:embed="rId5" cstate="email">
            <a:duotone>
              <a:srgbClr val="327A86">
                <a:shade val="45000"/>
                <a:satMod val="135000"/>
              </a:srgbClr>
              <a:prstClr val="white"/>
            </a:duotone>
            <a:extLst>
              <a:ext uri="{28A0092B-C50C-407E-A947-70E740481C1C}">
                <a14:useLocalDpi xmlns:a14="http://schemas.microsoft.com/office/drawing/2010/main"/>
              </a:ext>
            </a:extLst>
          </a:blip>
          <a:stretch>
            <a:fillRect/>
          </a:stretch>
        </p:blipFill>
        <p:spPr>
          <a:xfrm>
            <a:off x="129385" y="5476010"/>
            <a:ext cx="504057" cy="504057"/>
          </a:xfrm>
          <a:prstGeom prst="rect">
            <a:avLst/>
          </a:prstGeom>
        </p:spPr>
      </p:pic>
      <p:sp>
        <p:nvSpPr>
          <p:cNvPr id="18" name="Textfeld 17">
            <a:extLst>
              <a:ext uri="{FF2B5EF4-FFF2-40B4-BE49-F238E27FC236}">
                <a16:creationId xmlns:a16="http://schemas.microsoft.com/office/drawing/2014/main" id="{13D00F1C-9A48-E246-D7D8-D4BAFBAE84BF}"/>
              </a:ext>
            </a:extLst>
          </p:cNvPr>
          <p:cNvSpPr txBox="1"/>
          <p:nvPr/>
        </p:nvSpPr>
        <p:spPr>
          <a:xfrm>
            <a:off x="794345" y="3377045"/>
            <a:ext cx="1509837" cy="784830"/>
          </a:xfrm>
          <a:prstGeom prst="rect">
            <a:avLst/>
          </a:prstGeom>
          <a:noFill/>
        </p:spPr>
        <p:txBody>
          <a:bodyPr wrap="none" rtlCol="0">
            <a:spAutoFit/>
          </a:bodyPr>
          <a:lstStyle/>
          <a:p>
            <a:pPr>
              <a:spcBef>
                <a:spcPts val="600"/>
              </a:spcBef>
              <a:defRPr/>
            </a:pPr>
            <a:r>
              <a:rPr lang="de-DE" sz="1500" b="1" dirty="0">
                <a:solidFill>
                  <a:prstClr val="black">
                    <a:lumMod val="50000"/>
                    <a:lumOff val="50000"/>
                  </a:prstClr>
                </a:solidFill>
                <a:latin typeface="Calibri" panose="020F0502020204030204" pitchFamily="34" charset="0"/>
              </a:rPr>
              <a:t>Denk- und </a:t>
            </a:r>
            <a:br>
              <a:rPr lang="de-DE" sz="1500" b="1" dirty="0">
                <a:solidFill>
                  <a:prstClr val="black">
                    <a:lumMod val="50000"/>
                    <a:lumOff val="50000"/>
                  </a:prstClr>
                </a:solidFill>
                <a:latin typeface="Calibri" panose="020F0502020204030204" pitchFamily="34" charset="0"/>
              </a:rPr>
            </a:br>
            <a:r>
              <a:rPr lang="de-DE" sz="1500" b="1" dirty="0">
                <a:solidFill>
                  <a:prstClr val="black">
                    <a:lumMod val="50000"/>
                    <a:lumOff val="50000"/>
                  </a:prstClr>
                </a:solidFill>
                <a:latin typeface="Calibri" panose="020F0502020204030204" pitchFamily="34" charset="0"/>
              </a:rPr>
              <a:t>Wahrnehmungs-</a:t>
            </a:r>
            <a:br>
              <a:rPr lang="de-DE" sz="1500" b="1" dirty="0">
                <a:solidFill>
                  <a:prstClr val="black">
                    <a:lumMod val="50000"/>
                    <a:lumOff val="50000"/>
                  </a:prstClr>
                </a:solidFill>
                <a:latin typeface="Calibri" panose="020F0502020204030204" pitchFamily="34" charset="0"/>
              </a:rPr>
            </a:br>
            <a:r>
              <a:rPr lang="de-DE" sz="1500" b="1" dirty="0" err="1">
                <a:solidFill>
                  <a:prstClr val="black">
                    <a:lumMod val="50000"/>
                    <a:lumOff val="50000"/>
                  </a:prstClr>
                </a:solidFill>
                <a:latin typeface="Calibri" panose="020F0502020204030204" pitchFamily="34" charset="0"/>
              </a:rPr>
              <a:t>kategorien</a:t>
            </a:r>
            <a:endParaRPr lang="de-DE" sz="1500" b="1" dirty="0">
              <a:solidFill>
                <a:prstClr val="black">
                  <a:lumMod val="50000"/>
                  <a:lumOff val="50000"/>
                </a:prstClr>
              </a:solidFill>
              <a:latin typeface="Calibri" panose="020F0502020204030204" pitchFamily="34" charset="0"/>
            </a:endParaRPr>
          </a:p>
        </p:txBody>
      </p:sp>
      <p:pic>
        <p:nvPicPr>
          <p:cNvPr id="20" name="Bild 13">
            <a:extLst>
              <a:ext uri="{FF2B5EF4-FFF2-40B4-BE49-F238E27FC236}">
                <a16:creationId xmlns:a16="http://schemas.microsoft.com/office/drawing/2014/main" id="{11D74226-19ED-E48F-6451-C034171AED66}"/>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32601" y="3513561"/>
            <a:ext cx="504057" cy="504057"/>
          </a:xfrm>
          <a:prstGeom prst="rect">
            <a:avLst/>
          </a:prstGeom>
        </p:spPr>
      </p:pic>
      <p:sp>
        <p:nvSpPr>
          <p:cNvPr id="23" name="Textfeld 22">
            <a:extLst>
              <a:ext uri="{FF2B5EF4-FFF2-40B4-BE49-F238E27FC236}">
                <a16:creationId xmlns:a16="http://schemas.microsoft.com/office/drawing/2014/main" id="{A81456D1-8359-8F4B-B9F7-1074794F6FC9}"/>
              </a:ext>
            </a:extLst>
          </p:cNvPr>
          <p:cNvSpPr txBox="1"/>
          <p:nvPr/>
        </p:nvSpPr>
        <p:spPr>
          <a:xfrm>
            <a:off x="3655814" y="2090585"/>
            <a:ext cx="1620000" cy="522000"/>
          </a:xfrm>
          <a:prstGeom prst="rect">
            <a:avLst/>
          </a:prstGeom>
          <a:solidFill>
            <a:srgbClr val="CDB987">
              <a:alpha val="64000"/>
            </a:srgbClr>
          </a:solidFill>
          <a:ln>
            <a:noFill/>
          </a:ln>
          <a:effectLst/>
        </p:spPr>
        <p:txBody>
          <a:bodyPr rot="0" spcFirstLastPara="0" vert="horz" wrap="square" lIns="36000" tIns="36000" rIns="36000" bIns="36000" numCol="1" spcCol="0" rtlCol="0" fromWordArt="0" anchor="ctr" anchorCtr="0" forceAA="0" compatLnSpc="1">
            <a:prstTxWarp prst="textNoShape">
              <a:avLst/>
            </a:prstTxWarp>
            <a:noAutofit/>
          </a:bodyPr>
          <a:lstStyle>
            <a:defPPr>
              <a:defRPr lang="de-DE"/>
            </a:defPPr>
            <a:lvl1pPr marL="0" marR="0" lvl="0" indent="0" algn="ctr" defTabSz="914400" eaLnBrk="1" fontAlgn="auto" latinLnBrk="0" hangingPunct="1">
              <a:lnSpc>
                <a:spcPct val="100000"/>
              </a:lnSpc>
              <a:spcBef>
                <a:spcPts val="600"/>
              </a:spcBef>
              <a:spcAft>
                <a:spcPts val="0"/>
              </a:spcAft>
              <a:buClrTx/>
              <a:buSzTx/>
              <a:buFontTx/>
              <a:buNone/>
              <a:tabLst/>
              <a:defRPr kumimoji="0" sz="1400" b="0" i="0" u="none" strike="noStrike" kern="0" cap="none" spc="0" normalizeH="0" baseline="0">
                <a:ln>
                  <a:noFill/>
                </a:ln>
                <a:solidFill>
                  <a:srgbClr val="CDB987">
                    <a:lumMod val="50000"/>
                  </a:srgbClr>
                </a:solidFill>
                <a:effectLst/>
                <a:uLnTx/>
                <a:uFillTx/>
                <a:latin typeface="Calibri" charset="0"/>
                <a:ea typeface="Times New Roman" charset="0"/>
                <a:cs typeface="Times New Roman" charset="0"/>
              </a:defRPr>
            </a:lvl1pPr>
          </a:lstStyle>
          <a:p>
            <a:r>
              <a:rPr lang="de-DE" dirty="0"/>
              <a:t>Passende Aufgabenformate</a:t>
            </a:r>
          </a:p>
        </p:txBody>
      </p:sp>
      <p:sp>
        <p:nvSpPr>
          <p:cNvPr id="49" name="Textfeld 48">
            <a:extLst>
              <a:ext uri="{FF2B5EF4-FFF2-40B4-BE49-F238E27FC236}">
                <a16:creationId xmlns:a16="http://schemas.microsoft.com/office/drawing/2014/main" id="{978B5F65-FEE3-C541-B833-8675C242A901}"/>
              </a:ext>
            </a:extLst>
          </p:cNvPr>
          <p:cNvSpPr txBox="1"/>
          <p:nvPr/>
        </p:nvSpPr>
        <p:spPr>
          <a:xfrm>
            <a:off x="3918419" y="5147538"/>
            <a:ext cx="1620000" cy="540000"/>
          </a:xfrm>
          <a:prstGeom prst="rect">
            <a:avLst/>
          </a:prstGeom>
          <a:solidFill>
            <a:schemeClr val="accent1"/>
          </a:solidFill>
          <a:ln>
            <a:solidFill>
              <a:sysClr val="window" lastClr="FFFFFF"/>
            </a:solidFill>
          </a:ln>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t>Kognitive Aktivierung</a:t>
            </a:r>
          </a:p>
        </p:txBody>
      </p:sp>
      <p:sp>
        <p:nvSpPr>
          <p:cNvPr id="50" name="Textfeld 49">
            <a:extLst>
              <a:ext uri="{FF2B5EF4-FFF2-40B4-BE49-F238E27FC236}">
                <a16:creationId xmlns:a16="http://schemas.microsoft.com/office/drawing/2014/main" id="{BC32AB28-5E22-DF4D-9C42-1B2ECEB5654E}"/>
              </a:ext>
            </a:extLst>
          </p:cNvPr>
          <p:cNvSpPr txBox="1"/>
          <p:nvPr/>
        </p:nvSpPr>
        <p:spPr>
          <a:xfrm>
            <a:off x="2271269" y="5147538"/>
            <a:ext cx="1620000" cy="540000"/>
          </a:xfrm>
          <a:prstGeom prst="rect">
            <a:avLst/>
          </a:prstGeom>
          <a:solidFill>
            <a:schemeClr val="accent1"/>
          </a:solidFill>
          <a:ln>
            <a:solidFill>
              <a:sysClr val="window" lastClr="FFFFFF"/>
            </a:solidFill>
          </a:ln>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t>Darstellungs-wechsel</a:t>
            </a:r>
          </a:p>
        </p:txBody>
      </p:sp>
      <p:sp>
        <p:nvSpPr>
          <p:cNvPr id="52" name="Textfeld 51">
            <a:extLst>
              <a:ext uri="{FF2B5EF4-FFF2-40B4-BE49-F238E27FC236}">
                <a16:creationId xmlns:a16="http://schemas.microsoft.com/office/drawing/2014/main" id="{AC975E3D-3074-064B-90F8-77DBBCF5C315}"/>
              </a:ext>
            </a:extLst>
          </p:cNvPr>
          <p:cNvSpPr txBox="1"/>
          <p:nvPr/>
        </p:nvSpPr>
        <p:spPr>
          <a:xfrm>
            <a:off x="2271269" y="5716454"/>
            <a:ext cx="1620000" cy="540000"/>
          </a:xfrm>
          <a:prstGeom prst="rect">
            <a:avLst/>
          </a:prstGeom>
          <a:solidFill>
            <a:schemeClr val="accent1"/>
          </a:solidFill>
          <a:ln>
            <a:solidFill>
              <a:sysClr val="window" lastClr="FFFFFF"/>
            </a:solidFill>
          </a:ln>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t>Potentiale und Grenzen</a:t>
            </a:r>
          </a:p>
        </p:txBody>
      </p:sp>
      <p:sp>
        <p:nvSpPr>
          <p:cNvPr id="53" name="Textfeld 52">
            <a:extLst>
              <a:ext uri="{FF2B5EF4-FFF2-40B4-BE49-F238E27FC236}">
                <a16:creationId xmlns:a16="http://schemas.microsoft.com/office/drawing/2014/main" id="{95BC7639-95D7-4740-A9A5-0546F5A69EF9}"/>
              </a:ext>
            </a:extLst>
          </p:cNvPr>
          <p:cNvSpPr txBox="1"/>
          <p:nvPr/>
        </p:nvSpPr>
        <p:spPr>
          <a:xfrm>
            <a:off x="3918419" y="5716454"/>
            <a:ext cx="1620000" cy="540000"/>
          </a:xfrm>
          <a:prstGeom prst="rect">
            <a:avLst/>
          </a:prstGeom>
          <a:solidFill>
            <a:schemeClr val="accent1"/>
          </a:solidFill>
          <a:ln>
            <a:solidFill>
              <a:sysClr val="window" lastClr="FFFFFF"/>
            </a:solidFill>
          </a:ln>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t>Überzeugung zu digitalen Medien</a:t>
            </a:r>
          </a:p>
        </p:txBody>
      </p:sp>
      <p:sp>
        <p:nvSpPr>
          <p:cNvPr id="56" name="Textfeld 55">
            <a:extLst>
              <a:ext uri="{FF2B5EF4-FFF2-40B4-BE49-F238E27FC236}">
                <a16:creationId xmlns:a16="http://schemas.microsoft.com/office/drawing/2014/main" id="{6F6DB1FF-4535-B749-A7DF-352AB4E6C25A}"/>
              </a:ext>
            </a:extLst>
          </p:cNvPr>
          <p:cNvSpPr txBox="1"/>
          <p:nvPr/>
        </p:nvSpPr>
        <p:spPr>
          <a:xfrm>
            <a:off x="7210333" y="5147538"/>
            <a:ext cx="1620000" cy="540000"/>
          </a:xfrm>
          <a:prstGeom prst="rect">
            <a:avLst/>
          </a:prstGeom>
          <a:solidFill>
            <a:schemeClr val="accent1"/>
          </a:solidFill>
          <a:ln>
            <a:solidFill>
              <a:sysClr val="window" lastClr="FFFFFF"/>
            </a:solidFill>
          </a:ln>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t>Selbstwirksamkeits-erleben</a:t>
            </a:r>
          </a:p>
        </p:txBody>
      </p:sp>
      <p:sp>
        <p:nvSpPr>
          <p:cNvPr id="59" name="Textfeld 58">
            <a:extLst>
              <a:ext uri="{FF2B5EF4-FFF2-40B4-BE49-F238E27FC236}">
                <a16:creationId xmlns:a16="http://schemas.microsoft.com/office/drawing/2014/main" id="{7FC584D4-FA4A-7A4D-A3FA-37F1B6688AB6}"/>
              </a:ext>
            </a:extLst>
          </p:cNvPr>
          <p:cNvSpPr txBox="1"/>
          <p:nvPr/>
        </p:nvSpPr>
        <p:spPr>
          <a:xfrm>
            <a:off x="3918419" y="6299037"/>
            <a:ext cx="1620000" cy="540000"/>
          </a:xfrm>
          <a:prstGeom prst="rect">
            <a:avLst/>
          </a:prstGeom>
          <a:solidFill>
            <a:schemeClr val="accent1"/>
          </a:solidFill>
          <a:ln>
            <a:solidFill>
              <a:sysClr val="window" lastClr="FFFFFF"/>
            </a:solidFill>
          </a:ln>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t>Verstehens-orientierung</a:t>
            </a:r>
          </a:p>
        </p:txBody>
      </p:sp>
      <p:sp>
        <p:nvSpPr>
          <p:cNvPr id="25" name="Rechteck 24">
            <a:extLst>
              <a:ext uri="{FF2B5EF4-FFF2-40B4-BE49-F238E27FC236}">
                <a16:creationId xmlns:a16="http://schemas.microsoft.com/office/drawing/2014/main" id="{B92683E4-A5A5-C843-9DF7-687C51A6746C}"/>
              </a:ext>
            </a:extLst>
          </p:cNvPr>
          <p:cNvSpPr/>
          <p:nvPr/>
        </p:nvSpPr>
        <p:spPr bwMode="auto">
          <a:xfrm>
            <a:off x="1979773" y="899948"/>
            <a:ext cx="1620000" cy="522000"/>
          </a:xfrm>
          <a:prstGeom prst="rect">
            <a:avLst/>
          </a:prstGeom>
          <a:solidFill>
            <a:srgbClr val="F8B44F"/>
          </a:solidFill>
          <a:ln>
            <a:noFill/>
          </a:ln>
        </p:spPr>
        <p:txBody>
          <a:bodyPr wrap="square" rtlCol="0">
            <a:spAutoFit/>
          </a:bodyPr>
          <a:lstStyle/>
          <a:p>
            <a:pPr algn="ctr">
              <a:spcBef>
                <a:spcPts val="600"/>
              </a:spcBef>
            </a:pPr>
            <a:r>
              <a:rPr lang="de-DE" sz="1400" b="1" dirty="0">
                <a:solidFill>
                  <a:schemeClr val="bg1"/>
                </a:solidFill>
                <a:latin typeface="Calibri" panose="020F0502020204030204" pitchFamily="34" charset="0"/>
              </a:rPr>
              <a:t>Lernziele </a:t>
            </a:r>
            <a:br>
              <a:rPr lang="de-DE" sz="1400" b="1" dirty="0">
                <a:solidFill>
                  <a:schemeClr val="bg1"/>
                </a:solidFill>
                <a:latin typeface="Calibri" panose="020F0502020204030204" pitchFamily="34" charset="0"/>
              </a:rPr>
            </a:br>
            <a:r>
              <a:rPr lang="de-DE" sz="1400" b="1" dirty="0">
                <a:solidFill>
                  <a:schemeClr val="bg1"/>
                </a:solidFill>
                <a:latin typeface="Calibri" panose="020F0502020204030204" pitchFamily="34" charset="0"/>
              </a:rPr>
              <a:t>klären </a:t>
            </a:r>
          </a:p>
        </p:txBody>
      </p:sp>
      <p:sp>
        <p:nvSpPr>
          <p:cNvPr id="26" name="Rechteck 25">
            <a:extLst>
              <a:ext uri="{FF2B5EF4-FFF2-40B4-BE49-F238E27FC236}">
                <a16:creationId xmlns:a16="http://schemas.microsoft.com/office/drawing/2014/main" id="{1A978E1A-9D7A-2047-9E9E-5F76A6424B5B}"/>
              </a:ext>
            </a:extLst>
          </p:cNvPr>
          <p:cNvSpPr/>
          <p:nvPr/>
        </p:nvSpPr>
        <p:spPr bwMode="auto">
          <a:xfrm>
            <a:off x="3643929" y="905502"/>
            <a:ext cx="1620000" cy="522000"/>
          </a:xfrm>
          <a:prstGeom prst="rect">
            <a:avLst/>
          </a:prstGeom>
          <a:solidFill>
            <a:srgbClr val="F8B44F"/>
          </a:solidFill>
        </p:spPr>
        <p:txBody>
          <a:bodyPr wrap="square" rtlCol="0">
            <a:spAutoFit/>
          </a:bodyPr>
          <a:lstStyle/>
          <a:p>
            <a:pPr algn="ctr">
              <a:spcBef>
                <a:spcPts val="600"/>
              </a:spcBef>
            </a:pPr>
            <a:r>
              <a:rPr lang="de-DE" sz="1400" b="1" dirty="0">
                <a:solidFill>
                  <a:schemeClr val="bg1"/>
                </a:solidFill>
                <a:latin typeface="Calibri" panose="020F0502020204030204" pitchFamily="34" charset="0"/>
              </a:rPr>
              <a:t>Informationen sammeln/ erheben</a:t>
            </a:r>
          </a:p>
        </p:txBody>
      </p:sp>
      <p:sp>
        <p:nvSpPr>
          <p:cNvPr id="27" name="Rechteck 26">
            <a:extLst>
              <a:ext uri="{FF2B5EF4-FFF2-40B4-BE49-F238E27FC236}">
                <a16:creationId xmlns:a16="http://schemas.microsoft.com/office/drawing/2014/main" id="{100CE1F3-39EE-A244-8B0A-8EAEC4B31EF1}"/>
              </a:ext>
            </a:extLst>
          </p:cNvPr>
          <p:cNvSpPr/>
          <p:nvPr/>
        </p:nvSpPr>
        <p:spPr bwMode="auto">
          <a:xfrm>
            <a:off x="5322540" y="899948"/>
            <a:ext cx="1620000" cy="522000"/>
          </a:xfrm>
          <a:prstGeom prst="rect">
            <a:avLst/>
          </a:prstGeom>
          <a:solidFill>
            <a:srgbClr val="F8B44F"/>
          </a:solidFill>
        </p:spPr>
        <p:txBody>
          <a:bodyPr wrap="square" rtlCol="0">
            <a:spAutoFit/>
          </a:bodyPr>
          <a:lstStyle/>
          <a:p>
            <a:pPr algn="ctr">
              <a:spcBef>
                <a:spcPts val="600"/>
              </a:spcBef>
            </a:pPr>
            <a:r>
              <a:rPr lang="de-DE" sz="1400" b="1" dirty="0">
                <a:solidFill>
                  <a:schemeClr val="bg1"/>
                </a:solidFill>
                <a:latin typeface="Calibri" panose="020F0502020204030204" pitchFamily="34" charset="0"/>
              </a:rPr>
              <a:t>Informationen interpretieren</a:t>
            </a:r>
          </a:p>
        </p:txBody>
      </p:sp>
      <p:sp>
        <p:nvSpPr>
          <p:cNvPr id="28" name="Rechteck 27">
            <a:extLst>
              <a:ext uri="{FF2B5EF4-FFF2-40B4-BE49-F238E27FC236}">
                <a16:creationId xmlns:a16="http://schemas.microsoft.com/office/drawing/2014/main" id="{0E693295-E872-9F49-B573-C39A42A4A744}"/>
              </a:ext>
            </a:extLst>
          </p:cNvPr>
          <p:cNvSpPr/>
          <p:nvPr/>
        </p:nvSpPr>
        <p:spPr bwMode="auto">
          <a:xfrm>
            <a:off x="6994192" y="909648"/>
            <a:ext cx="1888260" cy="522000"/>
          </a:xfrm>
          <a:prstGeom prst="rect">
            <a:avLst/>
          </a:prstGeom>
          <a:solidFill>
            <a:srgbClr val="F8B44F"/>
          </a:solidFill>
        </p:spPr>
        <p:txBody>
          <a:bodyPr wrap="square" rtlCol="0">
            <a:spAutoFit/>
          </a:bodyPr>
          <a:lstStyle/>
          <a:p>
            <a:pPr algn="ctr">
              <a:spcBef>
                <a:spcPts val="600"/>
              </a:spcBef>
            </a:pPr>
            <a:r>
              <a:rPr lang="de-DE" sz="1400" b="1" dirty="0">
                <a:solidFill>
                  <a:schemeClr val="bg1"/>
                </a:solidFill>
                <a:latin typeface="Calibri" panose="020F0502020204030204" pitchFamily="34" charset="0"/>
              </a:rPr>
              <a:t>Auf die Ergebnisse reagieren </a:t>
            </a:r>
          </a:p>
        </p:txBody>
      </p:sp>
      <p:sp>
        <p:nvSpPr>
          <p:cNvPr id="29" name="Rechteck 28">
            <a:extLst>
              <a:ext uri="{FF2B5EF4-FFF2-40B4-BE49-F238E27FC236}">
                <a16:creationId xmlns:a16="http://schemas.microsoft.com/office/drawing/2014/main" id="{3495024C-89E2-474D-98E9-9BF21837E3D2}"/>
              </a:ext>
            </a:extLst>
          </p:cNvPr>
          <p:cNvSpPr/>
          <p:nvPr/>
        </p:nvSpPr>
        <p:spPr>
          <a:xfrm>
            <a:off x="6759091" y="3427190"/>
            <a:ext cx="1997445" cy="584775"/>
          </a:xfrm>
          <a:prstGeom prst="rect">
            <a:avLst/>
          </a:prstGeom>
          <a:solidFill>
            <a:schemeClr val="bg1"/>
          </a:solidFill>
          <a:ln w="25400">
            <a:solidFill>
              <a:schemeClr val="tx1">
                <a:lumMod val="50000"/>
                <a:lumOff val="50000"/>
              </a:schemeClr>
            </a:solidFill>
          </a:ln>
        </p:spPr>
        <p:txBody>
          <a:bodyPr wrap="square">
            <a:spAutoFit/>
          </a:bodyPr>
          <a:lstStyle/>
          <a:p>
            <a:pPr algn="ctr"/>
            <a:r>
              <a:rPr lang="de-DE" sz="1600" dirty="0" err="1">
                <a:latin typeface="Calibri" pitchFamily="34" charset="0"/>
                <a:cs typeface="Calibri" pitchFamily="34" charset="0"/>
              </a:rPr>
              <a:t>LüM</a:t>
            </a:r>
            <a:r>
              <a:rPr lang="de-DE" sz="1600" dirty="0">
                <a:latin typeface="Calibri" pitchFamily="34" charset="0"/>
                <a:cs typeface="Calibri" pitchFamily="34" charset="0"/>
              </a:rPr>
              <a:t> (Lernen über Medien)</a:t>
            </a:r>
          </a:p>
        </p:txBody>
      </p:sp>
      <p:sp>
        <p:nvSpPr>
          <p:cNvPr id="30" name="Rechteck 29">
            <a:extLst>
              <a:ext uri="{FF2B5EF4-FFF2-40B4-BE49-F238E27FC236}">
                <a16:creationId xmlns:a16="http://schemas.microsoft.com/office/drawing/2014/main" id="{9350A55D-FA2E-D145-B09B-A5795D17A553}"/>
              </a:ext>
            </a:extLst>
          </p:cNvPr>
          <p:cNvSpPr/>
          <p:nvPr/>
        </p:nvSpPr>
        <p:spPr>
          <a:xfrm>
            <a:off x="6759091" y="4057501"/>
            <a:ext cx="1997445" cy="584775"/>
          </a:xfrm>
          <a:prstGeom prst="rect">
            <a:avLst/>
          </a:prstGeom>
          <a:solidFill>
            <a:schemeClr val="bg1"/>
          </a:solidFill>
          <a:ln w="25400">
            <a:solidFill>
              <a:schemeClr val="tx1">
                <a:lumMod val="50000"/>
                <a:lumOff val="50000"/>
              </a:schemeClr>
            </a:solidFill>
          </a:ln>
        </p:spPr>
        <p:txBody>
          <a:bodyPr wrap="square">
            <a:spAutoFit/>
          </a:bodyPr>
          <a:lstStyle/>
          <a:p>
            <a:pPr algn="ctr"/>
            <a:r>
              <a:rPr lang="de-DE" sz="1600" dirty="0" err="1">
                <a:latin typeface="Calibri" pitchFamily="34" charset="0"/>
                <a:cs typeface="Calibri" pitchFamily="34" charset="0"/>
              </a:rPr>
              <a:t>LmM</a:t>
            </a:r>
            <a:r>
              <a:rPr lang="de-DE" sz="1600" dirty="0">
                <a:latin typeface="Calibri" pitchFamily="34" charset="0"/>
                <a:cs typeface="Calibri" pitchFamily="34" charset="0"/>
              </a:rPr>
              <a:t> (Lernen mit Medien)</a:t>
            </a:r>
            <a:endParaRPr lang="de-DE" sz="1400" dirty="0">
              <a:latin typeface="Calibri" pitchFamily="34" charset="0"/>
              <a:cs typeface="Calibri" pitchFamily="34" charset="0"/>
            </a:endParaRPr>
          </a:p>
        </p:txBody>
      </p:sp>
    </p:spTree>
    <p:extLst>
      <p:ext uri="{BB962C8B-B14F-4D97-AF65-F5344CB8AC3E}">
        <p14:creationId xmlns:p14="http://schemas.microsoft.com/office/powerpoint/2010/main" val="101676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1">
            <a:extLst>
              <a:ext uri="{FF2B5EF4-FFF2-40B4-BE49-F238E27FC236}">
                <a16:creationId xmlns:a16="http://schemas.microsoft.com/office/drawing/2014/main" id="{38E96A9B-F321-9A46-BE1A-04FF49932C98}"/>
              </a:ext>
            </a:extLst>
          </p:cNvPr>
          <p:cNvSpPr txBox="1">
            <a:spLocks/>
          </p:cNvSpPr>
          <p:nvPr/>
        </p:nvSpPr>
        <p:spPr>
          <a:xfrm>
            <a:off x="323528" y="417587"/>
            <a:ext cx="8424936" cy="490861"/>
          </a:xfrm>
          <a:prstGeom prst="rect">
            <a:avLst/>
          </a:prstGeom>
        </p:spPr>
        <p:txBody>
          <a:bodyPr vert="horz" lIns="91440" tIns="45720" rIns="91440" bIns="45720" rtlCol="0" anchor="ctr">
            <a:normAutofit fontScale="97500"/>
          </a:bodyPr>
          <a:lstStyle>
            <a:lvl1pPr algn="l" rtl="0" eaLnBrk="1" fontAlgn="base" hangingPunct="1">
              <a:spcBef>
                <a:spcPct val="0"/>
              </a:spcBef>
              <a:spcAft>
                <a:spcPct val="0"/>
              </a:spcAft>
              <a:defRPr sz="28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endParaRPr lang="de-DE" sz="2000" kern="0" dirty="0">
              <a:latin typeface="+mn-lt"/>
            </a:endParaRPr>
          </a:p>
        </p:txBody>
      </p:sp>
      <p:sp>
        <p:nvSpPr>
          <p:cNvPr id="13" name="Rechteck 12">
            <a:extLst>
              <a:ext uri="{FF2B5EF4-FFF2-40B4-BE49-F238E27FC236}">
                <a16:creationId xmlns:a16="http://schemas.microsoft.com/office/drawing/2014/main" id="{74180AFD-B355-AB40-B1E0-33B45F81BBE8}"/>
              </a:ext>
            </a:extLst>
          </p:cNvPr>
          <p:cNvSpPr/>
          <p:nvPr/>
        </p:nvSpPr>
        <p:spPr>
          <a:xfrm>
            <a:off x="251999" y="1132798"/>
            <a:ext cx="2536459" cy="3139321"/>
          </a:xfrm>
          <a:prstGeom prst="rect">
            <a:avLst/>
          </a:prstGeom>
          <a:solidFill>
            <a:srgbClr val="F8B44F"/>
          </a:solidFill>
          <a:ln>
            <a:noFill/>
          </a:ln>
        </p:spPr>
        <p:txBody>
          <a:bodyPr wrap="square">
            <a:spAutoFit/>
          </a:bodyPr>
          <a:lstStyle/>
          <a:p>
            <a:r>
              <a:rPr lang="de-DE" sz="1800" dirty="0">
                <a:latin typeface="+mn-lt"/>
                <a:ea typeface="Palatino" pitchFamily="2" charset="77"/>
              </a:rPr>
              <a:t>Schnittpunkt berechnen:</a:t>
            </a:r>
            <a:br>
              <a:rPr lang="de-DE" sz="1800" dirty="0">
                <a:latin typeface="+mn-lt"/>
                <a:ea typeface="Palatino" pitchFamily="2" charset="77"/>
              </a:rPr>
            </a:br>
            <a:endParaRPr lang="de-DE" sz="1800" dirty="0">
              <a:latin typeface="+mn-lt"/>
              <a:ea typeface="Palatino" pitchFamily="2" charset="77"/>
            </a:endParaRPr>
          </a:p>
          <a:p>
            <a:r>
              <a:rPr lang="de-DE" sz="1800" dirty="0">
                <a:latin typeface="+mn-lt"/>
                <a:ea typeface="Palatino" pitchFamily="2" charset="77"/>
              </a:rPr>
              <a:t>f(x)=x</a:t>
            </a:r>
            <a:r>
              <a:rPr lang="de-DE" sz="1800" baseline="30000" dirty="0">
                <a:latin typeface="+mn-lt"/>
                <a:ea typeface="Palatino" pitchFamily="2" charset="77"/>
              </a:rPr>
              <a:t>2</a:t>
            </a:r>
            <a:r>
              <a:rPr lang="de-DE" sz="1800" dirty="0">
                <a:latin typeface="+mn-lt"/>
                <a:ea typeface="Palatino" pitchFamily="2" charset="77"/>
              </a:rPr>
              <a:t>-4x+3</a:t>
            </a:r>
            <a:endParaRPr lang="de-DE" sz="1800" baseline="30000" dirty="0">
              <a:latin typeface="+mn-lt"/>
              <a:ea typeface="Palatino" pitchFamily="2" charset="77"/>
            </a:endParaRPr>
          </a:p>
          <a:p>
            <a:r>
              <a:rPr lang="de-DE" sz="1800" dirty="0" err="1">
                <a:latin typeface="+mn-lt"/>
                <a:ea typeface="Palatino" pitchFamily="2" charset="77"/>
              </a:rPr>
              <a:t>g</a:t>
            </a:r>
            <a:r>
              <a:rPr lang="de-DE" sz="1800" dirty="0">
                <a:latin typeface="+mn-lt"/>
                <a:ea typeface="Palatino" pitchFamily="2" charset="77"/>
              </a:rPr>
              <a:t>(x)=x +3</a:t>
            </a:r>
          </a:p>
          <a:p>
            <a:endParaRPr lang="de-DE" sz="1800" dirty="0">
              <a:latin typeface="+mn-lt"/>
              <a:ea typeface="Palatino" pitchFamily="2" charset="77"/>
            </a:endParaRPr>
          </a:p>
          <a:p>
            <a:r>
              <a:rPr lang="de-DE" sz="1800" dirty="0">
                <a:latin typeface="+mn-lt"/>
                <a:ea typeface="Palatino" pitchFamily="2" charset="77"/>
              </a:rPr>
              <a:t>f(x)=</a:t>
            </a:r>
            <a:r>
              <a:rPr lang="de-DE" sz="1800" dirty="0" err="1">
                <a:latin typeface="+mn-lt"/>
                <a:ea typeface="Palatino" pitchFamily="2" charset="77"/>
              </a:rPr>
              <a:t>g</a:t>
            </a:r>
            <a:r>
              <a:rPr lang="de-DE" sz="1800" dirty="0">
                <a:latin typeface="+mn-lt"/>
                <a:ea typeface="Palatino" pitchFamily="2" charset="77"/>
              </a:rPr>
              <a:t>(x)</a:t>
            </a:r>
          </a:p>
          <a:p>
            <a:r>
              <a:rPr lang="de-DE" sz="1800" dirty="0">
                <a:latin typeface="+mn-lt"/>
                <a:ea typeface="Palatino" pitchFamily="2" charset="77"/>
              </a:rPr>
              <a:t>x</a:t>
            </a:r>
            <a:r>
              <a:rPr lang="de-DE" sz="1800" baseline="30000" dirty="0">
                <a:latin typeface="+mn-lt"/>
                <a:ea typeface="Palatino" pitchFamily="2" charset="77"/>
              </a:rPr>
              <a:t>2</a:t>
            </a:r>
            <a:r>
              <a:rPr lang="de-DE" sz="1800" dirty="0">
                <a:latin typeface="+mn-lt"/>
                <a:ea typeface="Palatino" pitchFamily="2" charset="77"/>
              </a:rPr>
              <a:t>-4x+3=x +3</a:t>
            </a:r>
            <a:br>
              <a:rPr lang="de-DE" sz="1800" dirty="0">
                <a:latin typeface="+mn-lt"/>
                <a:ea typeface="Palatino" pitchFamily="2" charset="77"/>
              </a:rPr>
            </a:br>
            <a:r>
              <a:rPr lang="de-DE" sz="1800" dirty="0">
                <a:latin typeface="+mn-lt"/>
                <a:ea typeface="Palatino" pitchFamily="2" charset="77"/>
              </a:rPr>
              <a:t>x</a:t>
            </a:r>
            <a:r>
              <a:rPr lang="de-DE" sz="1800" baseline="30000" dirty="0">
                <a:latin typeface="+mn-lt"/>
                <a:ea typeface="Palatino" pitchFamily="2" charset="77"/>
              </a:rPr>
              <a:t>2</a:t>
            </a:r>
            <a:r>
              <a:rPr lang="de-DE" sz="1800" dirty="0">
                <a:latin typeface="+mn-lt"/>
              </a:rPr>
              <a:t>-5x=0</a:t>
            </a:r>
          </a:p>
          <a:p>
            <a:r>
              <a:rPr lang="de-DE" sz="1800" dirty="0">
                <a:latin typeface="+mn-lt"/>
              </a:rPr>
              <a:t>x</a:t>
            </a:r>
            <a:r>
              <a:rPr lang="de-DE" sz="1800" baseline="-25000" dirty="0">
                <a:latin typeface="+mn-lt"/>
              </a:rPr>
              <a:t>1</a:t>
            </a:r>
            <a:r>
              <a:rPr lang="de-DE" sz="1800" dirty="0">
                <a:latin typeface="+mn-lt"/>
              </a:rPr>
              <a:t>=0, x</a:t>
            </a:r>
            <a:r>
              <a:rPr lang="de-DE" sz="1800" baseline="-25000" dirty="0">
                <a:latin typeface="+mn-lt"/>
              </a:rPr>
              <a:t>2</a:t>
            </a:r>
            <a:r>
              <a:rPr lang="de-DE" sz="1800" dirty="0">
                <a:latin typeface="+mn-lt"/>
              </a:rPr>
              <a:t>=5</a:t>
            </a:r>
            <a:br>
              <a:rPr lang="de-DE" sz="1800" dirty="0">
                <a:latin typeface="+mn-lt"/>
              </a:rPr>
            </a:br>
            <a:endParaRPr lang="de-DE" sz="1800" dirty="0">
              <a:latin typeface="+mn-lt"/>
            </a:endParaRPr>
          </a:p>
          <a:p>
            <a:r>
              <a:rPr lang="de-DE" sz="1800" dirty="0">
                <a:latin typeface="+mn-lt"/>
              </a:rPr>
              <a:t>=&gt; S</a:t>
            </a:r>
            <a:r>
              <a:rPr lang="de-DE" sz="1800" baseline="-25000" dirty="0">
                <a:latin typeface="+mn-lt"/>
              </a:rPr>
              <a:t>1</a:t>
            </a:r>
            <a:r>
              <a:rPr lang="de-DE" sz="1800" dirty="0">
                <a:latin typeface="+mn-lt"/>
              </a:rPr>
              <a:t>(0|3), S</a:t>
            </a:r>
            <a:r>
              <a:rPr lang="de-DE" sz="1800" baseline="-25000" dirty="0">
                <a:latin typeface="+mn-lt"/>
              </a:rPr>
              <a:t>2</a:t>
            </a:r>
            <a:r>
              <a:rPr lang="de-DE" sz="1800" dirty="0">
                <a:latin typeface="+mn-lt"/>
              </a:rPr>
              <a:t>(5|8)</a:t>
            </a:r>
          </a:p>
        </p:txBody>
      </p:sp>
      <p:graphicFrame>
        <p:nvGraphicFramePr>
          <p:cNvPr id="14" name="Tabelle 13">
            <a:extLst>
              <a:ext uri="{FF2B5EF4-FFF2-40B4-BE49-F238E27FC236}">
                <a16:creationId xmlns:a16="http://schemas.microsoft.com/office/drawing/2014/main" id="{245CFCFF-0636-014F-9257-8EC485C9BFDF}"/>
              </a:ext>
            </a:extLst>
          </p:cNvPr>
          <p:cNvGraphicFramePr>
            <a:graphicFrameLocks noGrp="1"/>
          </p:cNvGraphicFramePr>
          <p:nvPr>
            <p:extLst>
              <p:ext uri="{D42A27DB-BD31-4B8C-83A1-F6EECF244321}">
                <p14:modId xmlns:p14="http://schemas.microsoft.com/office/powerpoint/2010/main" val="4033273028"/>
              </p:ext>
            </p:extLst>
          </p:nvPr>
        </p:nvGraphicFramePr>
        <p:xfrm>
          <a:off x="6409434" y="1838768"/>
          <a:ext cx="2520000" cy="1898390"/>
        </p:xfrm>
        <a:graphic>
          <a:graphicData uri="http://schemas.openxmlformats.org/drawingml/2006/table">
            <a:tbl>
              <a:tblPr firstRow="1" bandRow="1">
                <a:tableStyleId>{69012ECD-51FC-41F1-AA8D-1B2483CD663E}</a:tableStyleId>
              </a:tblPr>
              <a:tblGrid>
                <a:gridCol w="840000">
                  <a:extLst>
                    <a:ext uri="{9D8B030D-6E8A-4147-A177-3AD203B41FA5}">
                      <a16:colId xmlns:a16="http://schemas.microsoft.com/office/drawing/2014/main" val="3801381922"/>
                    </a:ext>
                  </a:extLst>
                </a:gridCol>
                <a:gridCol w="840000">
                  <a:extLst>
                    <a:ext uri="{9D8B030D-6E8A-4147-A177-3AD203B41FA5}">
                      <a16:colId xmlns:a16="http://schemas.microsoft.com/office/drawing/2014/main" val="3436872054"/>
                    </a:ext>
                  </a:extLst>
                </a:gridCol>
                <a:gridCol w="840000">
                  <a:extLst>
                    <a:ext uri="{9D8B030D-6E8A-4147-A177-3AD203B41FA5}">
                      <a16:colId xmlns:a16="http://schemas.microsoft.com/office/drawing/2014/main" val="2349998292"/>
                    </a:ext>
                  </a:extLst>
                </a:gridCol>
              </a:tblGrid>
              <a:tr h="379678">
                <a:tc>
                  <a:txBody>
                    <a:bodyPr/>
                    <a:lstStyle/>
                    <a:p>
                      <a:r>
                        <a:rPr lang="de-DE" sz="1400" dirty="0"/>
                        <a:t>x</a:t>
                      </a:r>
                      <a:endParaRPr lang="de-DE" sz="1400" dirty="0">
                        <a:latin typeface="+mj-lt"/>
                      </a:endParaRPr>
                    </a:p>
                  </a:txBody>
                  <a:tcPr/>
                </a:tc>
                <a:tc>
                  <a:txBody>
                    <a:bodyPr/>
                    <a:lstStyle/>
                    <a:p>
                      <a:r>
                        <a:rPr lang="de-DE" sz="1400" dirty="0"/>
                        <a:t>f(x)</a:t>
                      </a:r>
                      <a:endParaRPr lang="de-DE" sz="1400" dirty="0">
                        <a:latin typeface="+mj-lt"/>
                      </a:endParaRPr>
                    </a:p>
                  </a:txBody>
                  <a:tcPr/>
                </a:tc>
                <a:tc>
                  <a:txBody>
                    <a:bodyPr/>
                    <a:lstStyle/>
                    <a:p>
                      <a:r>
                        <a:rPr lang="de-DE" sz="1400" dirty="0" err="1"/>
                        <a:t>g</a:t>
                      </a:r>
                      <a:r>
                        <a:rPr lang="de-DE" sz="1400" dirty="0"/>
                        <a:t>(x)</a:t>
                      </a:r>
                      <a:endParaRPr lang="de-DE" sz="1400" dirty="0">
                        <a:latin typeface="+mj-lt"/>
                      </a:endParaRPr>
                    </a:p>
                  </a:txBody>
                  <a:tcPr/>
                </a:tc>
                <a:extLst>
                  <a:ext uri="{0D108BD9-81ED-4DB2-BD59-A6C34878D82A}">
                    <a16:rowId xmlns:a16="http://schemas.microsoft.com/office/drawing/2014/main" val="2082980184"/>
                  </a:ext>
                </a:extLst>
              </a:tr>
              <a:tr h="379678">
                <a:tc>
                  <a:txBody>
                    <a:bodyPr/>
                    <a:lstStyle/>
                    <a:p>
                      <a:r>
                        <a:rPr lang="de-DE" sz="1400" dirty="0"/>
                        <a:t>0</a:t>
                      </a:r>
                      <a:endParaRPr lang="de-DE" sz="1400" dirty="0">
                        <a:latin typeface="+mj-lt"/>
                      </a:endParaRPr>
                    </a:p>
                  </a:txBody>
                  <a:tcPr/>
                </a:tc>
                <a:tc>
                  <a:txBody>
                    <a:bodyPr/>
                    <a:lstStyle/>
                    <a:p>
                      <a:r>
                        <a:rPr lang="de-DE" sz="1400" dirty="0"/>
                        <a:t>3</a:t>
                      </a:r>
                      <a:endParaRPr lang="de-DE" sz="1400" dirty="0">
                        <a:latin typeface="+mj-lt"/>
                      </a:endParaRPr>
                    </a:p>
                  </a:txBody>
                  <a:tcPr/>
                </a:tc>
                <a:tc>
                  <a:txBody>
                    <a:bodyPr/>
                    <a:lstStyle/>
                    <a:p>
                      <a:r>
                        <a:rPr lang="de-DE" sz="1400" dirty="0"/>
                        <a:t>3</a:t>
                      </a:r>
                      <a:endParaRPr lang="de-DE" sz="1400" dirty="0">
                        <a:latin typeface="+mj-lt"/>
                      </a:endParaRPr>
                    </a:p>
                  </a:txBody>
                  <a:tcPr/>
                </a:tc>
                <a:extLst>
                  <a:ext uri="{0D108BD9-81ED-4DB2-BD59-A6C34878D82A}">
                    <a16:rowId xmlns:a16="http://schemas.microsoft.com/office/drawing/2014/main" val="2542422609"/>
                  </a:ext>
                </a:extLst>
              </a:tr>
              <a:tr h="379678">
                <a:tc>
                  <a:txBody>
                    <a:bodyPr/>
                    <a:lstStyle/>
                    <a:p>
                      <a:r>
                        <a:rPr lang="de-DE" sz="1400" dirty="0"/>
                        <a:t>1</a:t>
                      </a:r>
                      <a:endParaRPr lang="de-DE" sz="1400" dirty="0">
                        <a:latin typeface="+mj-lt"/>
                      </a:endParaRPr>
                    </a:p>
                  </a:txBody>
                  <a:tcPr/>
                </a:tc>
                <a:tc>
                  <a:txBody>
                    <a:bodyPr/>
                    <a:lstStyle/>
                    <a:p>
                      <a:r>
                        <a:rPr lang="de-DE" sz="1400" dirty="0"/>
                        <a:t>0</a:t>
                      </a:r>
                      <a:endParaRPr lang="de-DE" sz="1400" dirty="0">
                        <a:latin typeface="+mj-lt"/>
                      </a:endParaRPr>
                    </a:p>
                  </a:txBody>
                  <a:tcPr/>
                </a:tc>
                <a:tc>
                  <a:txBody>
                    <a:bodyPr/>
                    <a:lstStyle/>
                    <a:p>
                      <a:r>
                        <a:rPr lang="de-DE" sz="1400" dirty="0"/>
                        <a:t>4</a:t>
                      </a:r>
                      <a:endParaRPr lang="de-DE" sz="1400" dirty="0">
                        <a:latin typeface="+mj-lt"/>
                      </a:endParaRPr>
                    </a:p>
                  </a:txBody>
                  <a:tcPr/>
                </a:tc>
                <a:extLst>
                  <a:ext uri="{0D108BD9-81ED-4DB2-BD59-A6C34878D82A}">
                    <a16:rowId xmlns:a16="http://schemas.microsoft.com/office/drawing/2014/main" val="2600434907"/>
                  </a:ext>
                </a:extLst>
              </a:tr>
              <a:tr h="379678">
                <a:tc>
                  <a:txBody>
                    <a:bodyPr/>
                    <a:lstStyle/>
                    <a:p>
                      <a:r>
                        <a:rPr lang="de-DE" sz="1400" dirty="0"/>
                        <a:t>4</a:t>
                      </a:r>
                      <a:endParaRPr lang="de-DE" sz="1400" dirty="0">
                        <a:latin typeface="+mj-lt"/>
                      </a:endParaRPr>
                    </a:p>
                  </a:txBody>
                  <a:tcPr/>
                </a:tc>
                <a:tc>
                  <a:txBody>
                    <a:bodyPr/>
                    <a:lstStyle/>
                    <a:p>
                      <a:r>
                        <a:rPr lang="de-DE" sz="1400" dirty="0"/>
                        <a:t>3</a:t>
                      </a:r>
                      <a:endParaRPr lang="de-DE" sz="1400" dirty="0">
                        <a:latin typeface="+mj-lt"/>
                      </a:endParaRPr>
                    </a:p>
                  </a:txBody>
                  <a:tcPr/>
                </a:tc>
                <a:tc>
                  <a:txBody>
                    <a:bodyPr/>
                    <a:lstStyle/>
                    <a:p>
                      <a:r>
                        <a:rPr lang="de-DE" sz="1400" dirty="0"/>
                        <a:t>7</a:t>
                      </a:r>
                      <a:endParaRPr lang="de-DE" sz="1400" dirty="0">
                        <a:latin typeface="+mj-lt"/>
                      </a:endParaRPr>
                    </a:p>
                  </a:txBody>
                  <a:tcPr/>
                </a:tc>
                <a:extLst>
                  <a:ext uri="{0D108BD9-81ED-4DB2-BD59-A6C34878D82A}">
                    <a16:rowId xmlns:a16="http://schemas.microsoft.com/office/drawing/2014/main" val="2158820624"/>
                  </a:ext>
                </a:extLst>
              </a:tr>
              <a:tr h="379678">
                <a:tc>
                  <a:txBody>
                    <a:bodyPr/>
                    <a:lstStyle/>
                    <a:p>
                      <a:r>
                        <a:rPr lang="de-DE" sz="1400" dirty="0"/>
                        <a:t>5</a:t>
                      </a:r>
                      <a:endParaRPr lang="de-DE" sz="1400" dirty="0">
                        <a:latin typeface="+mj-lt"/>
                      </a:endParaRPr>
                    </a:p>
                  </a:txBody>
                  <a:tcPr/>
                </a:tc>
                <a:tc>
                  <a:txBody>
                    <a:bodyPr/>
                    <a:lstStyle/>
                    <a:p>
                      <a:r>
                        <a:rPr lang="de-DE" sz="1400" dirty="0"/>
                        <a:t>8</a:t>
                      </a:r>
                      <a:endParaRPr lang="de-DE" sz="1400" dirty="0">
                        <a:latin typeface="+mj-lt"/>
                      </a:endParaRPr>
                    </a:p>
                  </a:txBody>
                  <a:tcPr/>
                </a:tc>
                <a:tc>
                  <a:txBody>
                    <a:bodyPr/>
                    <a:lstStyle/>
                    <a:p>
                      <a:r>
                        <a:rPr lang="de-DE" sz="1400" dirty="0"/>
                        <a:t>8</a:t>
                      </a:r>
                      <a:endParaRPr lang="de-DE" sz="1400" dirty="0">
                        <a:latin typeface="+mj-lt"/>
                      </a:endParaRPr>
                    </a:p>
                  </a:txBody>
                  <a:tcPr/>
                </a:tc>
                <a:extLst>
                  <a:ext uri="{0D108BD9-81ED-4DB2-BD59-A6C34878D82A}">
                    <a16:rowId xmlns:a16="http://schemas.microsoft.com/office/drawing/2014/main" val="1451206639"/>
                  </a:ext>
                </a:extLst>
              </a:tr>
            </a:tbl>
          </a:graphicData>
        </a:graphic>
      </p:graphicFrame>
      <p:sp>
        <p:nvSpPr>
          <p:cNvPr id="15" name="Rechteck 14">
            <a:extLst>
              <a:ext uri="{FF2B5EF4-FFF2-40B4-BE49-F238E27FC236}">
                <a16:creationId xmlns:a16="http://schemas.microsoft.com/office/drawing/2014/main" id="{C51315BE-81A3-A845-BAFB-82EF3C241C4E}"/>
              </a:ext>
            </a:extLst>
          </p:cNvPr>
          <p:cNvSpPr/>
          <p:nvPr/>
        </p:nvSpPr>
        <p:spPr bwMode="auto">
          <a:xfrm>
            <a:off x="6429366" y="3341152"/>
            <a:ext cx="2480137" cy="396006"/>
          </a:xfrm>
          <a:prstGeom prst="rect">
            <a:avLst/>
          </a:prstGeom>
          <a:noFill/>
          <a:ln w="57150" cap="flat" cmpd="sng" algn="ctr">
            <a:solidFill>
              <a:schemeClr val="accent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a:ln>
                <a:noFill/>
              </a:ln>
              <a:solidFill>
                <a:schemeClr val="tx1"/>
              </a:solidFill>
              <a:effectLst/>
              <a:latin typeface="+mn-lt"/>
            </a:endParaRPr>
          </a:p>
        </p:txBody>
      </p:sp>
      <p:sp>
        <p:nvSpPr>
          <p:cNvPr id="16" name="Rechteck 15">
            <a:extLst>
              <a:ext uri="{FF2B5EF4-FFF2-40B4-BE49-F238E27FC236}">
                <a16:creationId xmlns:a16="http://schemas.microsoft.com/office/drawing/2014/main" id="{A0CBD3BF-EC4F-ED41-A854-4F35B7AE2827}"/>
              </a:ext>
            </a:extLst>
          </p:cNvPr>
          <p:cNvSpPr/>
          <p:nvPr/>
        </p:nvSpPr>
        <p:spPr bwMode="auto">
          <a:xfrm>
            <a:off x="6429365" y="2212415"/>
            <a:ext cx="2480138" cy="396006"/>
          </a:xfrm>
          <a:prstGeom prst="rect">
            <a:avLst/>
          </a:prstGeom>
          <a:noFill/>
          <a:ln w="57150" cap="flat" cmpd="sng" algn="ctr">
            <a:solidFill>
              <a:schemeClr val="accent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a:ln>
                <a:noFill/>
              </a:ln>
              <a:solidFill>
                <a:schemeClr val="tx1"/>
              </a:solidFill>
              <a:effectLst/>
              <a:latin typeface="+mn-lt"/>
            </a:endParaRPr>
          </a:p>
        </p:txBody>
      </p:sp>
      <p:pic>
        <p:nvPicPr>
          <p:cNvPr id="17" name="Grafik 16">
            <a:extLst>
              <a:ext uri="{FF2B5EF4-FFF2-40B4-BE49-F238E27FC236}">
                <a16:creationId xmlns:a16="http://schemas.microsoft.com/office/drawing/2014/main" id="{C89D8835-4858-1E43-BB6C-531B8FDF0A61}"/>
              </a:ext>
            </a:extLst>
          </p:cNvPr>
          <p:cNvPicPr>
            <a:picLocks noChangeAspect="1"/>
          </p:cNvPicPr>
          <p:nvPr/>
        </p:nvPicPr>
        <p:blipFill>
          <a:blip r:embed="rId3"/>
          <a:stretch>
            <a:fillRect/>
          </a:stretch>
        </p:blipFill>
        <p:spPr>
          <a:xfrm>
            <a:off x="7152172" y="5221896"/>
            <a:ext cx="1734289" cy="115619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8" name="Rechteck 17">
            <a:extLst>
              <a:ext uri="{FF2B5EF4-FFF2-40B4-BE49-F238E27FC236}">
                <a16:creationId xmlns:a16="http://schemas.microsoft.com/office/drawing/2014/main" id="{6C8C3C9A-DB28-A74A-B309-E35EFC090101}"/>
              </a:ext>
            </a:extLst>
          </p:cNvPr>
          <p:cNvSpPr/>
          <p:nvPr/>
        </p:nvSpPr>
        <p:spPr>
          <a:xfrm>
            <a:off x="251999" y="5185642"/>
            <a:ext cx="1800000" cy="1192445"/>
          </a:xfrm>
          <a:prstGeom prst="rect">
            <a:avLst/>
          </a:prstGeom>
          <a:solidFill>
            <a:srgbClr val="F8B44F"/>
          </a:solidFill>
          <a:ln>
            <a:noFill/>
          </a:ln>
        </p:spPr>
        <p:txBody>
          <a:bodyPr wrap="square" anchor="ctr" anchorCtr="0">
            <a:noAutofit/>
          </a:bodyPr>
          <a:lstStyle/>
          <a:p>
            <a:r>
              <a:rPr lang="de-DE" sz="1800" dirty="0">
                <a:latin typeface="+mn-lt"/>
                <a:ea typeface="Palatino" pitchFamily="2" charset="77"/>
              </a:rPr>
              <a:t>Unterschied Schnittstelle und Schnittpunkt</a:t>
            </a:r>
            <a:endParaRPr lang="de-DE" sz="1800" baseline="-25000" dirty="0">
              <a:latin typeface="+mn-lt"/>
            </a:endParaRPr>
          </a:p>
        </p:txBody>
      </p:sp>
      <p:sp>
        <p:nvSpPr>
          <p:cNvPr id="19" name="Rechteck 18">
            <a:extLst>
              <a:ext uri="{FF2B5EF4-FFF2-40B4-BE49-F238E27FC236}">
                <a16:creationId xmlns:a16="http://schemas.microsoft.com/office/drawing/2014/main" id="{15C69F68-4F15-C549-948A-3548E4A22D18}"/>
              </a:ext>
            </a:extLst>
          </p:cNvPr>
          <p:cNvSpPr/>
          <p:nvPr/>
        </p:nvSpPr>
        <p:spPr>
          <a:xfrm>
            <a:off x="3312000" y="1124744"/>
            <a:ext cx="2520000" cy="648000"/>
          </a:xfrm>
          <a:prstGeom prst="rect">
            <a:avLst/>
          </a:prstGeom>
          <a:solidFill>
            <a:srgbClr val="F8B44F"/>
          </a:solidFill>
          <a:ln>
            <a:noFill/>
          </a:ln>
        </p:spPr>
        <p:txBody>
          <a:bodyPr wrap="square">
            <a:spAutoFit/>
          </a:bodyPr>
          <a:lstStyle/>
          <a:p>
            <a:r>
              <a:rPr lang="de-DE" sz="1800" dirty="0">
                <a:latin typeface="+mn-lt"/>
                <a:ea typeface="Palatino" pitchFamily="2" charset="77"/>
              </a:rPr>
              <a:t>Schnittpunkte zeichnerisch bestimmen</a:t>
            </a:r>
            <a:endParaRPr lang="de-DE" sz="1800" baseline="-25000" dirty="0">
              <a:latin typeface="+mn-lt"/>
            </a:endParaRPr>
          </a:p>
        </p:txBody>
      </p:sp>
      <p:sp>
        <p:nvSpPr>
          <p:cNvPr id="20" name="Rechteck 19">
            <a:extLst>
              <a:ext uri="{FF2B5EF4-FFF2-40B4-BE49-F238E27FC236}">
                <a16:creationId xmlns:a16="http://schemas.microsoft.com/office/drawing/2014/main" id="{A7BB0406-AF0A-4C47-9B1F-D6D3C7FE2519}"/>
              </a:ext>
            </a:extLst>
          </p:cNvPr>
          <p:cNvSpPr/>
          <p:nvPr/>
        </p:nvSpPr>
        <p:spPr>
          <a:xfrm>
            <a:off x="6413557" y="1132798"/>
            <a:ext cx="2520000" cy="646331"/>
          </a:xfrm>
          <a:prstGeom prst="rect">
            <a:avLst/>
          </a:prstGeom>
          <a:solidFill>
            <a:srgbClr val="F8B44F"/>
          </a:solidFill>
          <a:ln>
            <a:noFill/>
          </a:ln>
        </p:spPr>
        <p:txBody>
          <a:bodyPr wrap="square">
            <a:spAutoFit/>
          </a:bodyPr>
          <a:lstStyle/>
          <a:p>
            <a:r>
              <a:rPr lang="de-DE" sz="1800" dirty="0">
                <a:latin typeface="+mn-lt"/>
                <a:ea typeface="Palatino" pitchFamily="2" charset="77"/>
              </a:rPr>
              <a:t>Vorstellungen zum Schnittpunkt</a:t>
            </a:r>
            <a:endParaRPr lang="de-DE" sz="1800" baseline="-25000" dirty="0">
              <a:latin typeface="+mn-lt"/>
            </a:endParaRPr>
          </a:p>
        </p:txBody>
      </p:sp>
      <p:sp>
        <p:nvSpPr>
          <p:cNvPr id="21" name="Rechteck 20">
            <a:extLst>
              <a:ext uri="{FF2B5EF4-FFF2-40B4-BE49-F238E27FC236}">
                <a16:creationId xmlns:a16="http://schemas.microsoft.com/office/drawing/2014/main" id="{EB081338-03BC-EC40-9600-BF321C8E35FB}"/>
              </a:ext>
            </a:extLst>
          </p:cNvPr>
          <p:cNvSpPr/>
          <p:nvPr/>
        </p:nvSpPr>
        <p:spPr>
          <a:xfrm>
            <a:off x="3312000" y="4244392"/>
            <a:ext cx="2520000" cy="646331"/>
          </a:xfrm>
          <a:prstGeom prst="rect">
            <a:avLst/>
          </a:prstGeom>
          <a:solidFill>
            <a:srgbClr val="F8B44F"/>
          </a:solidFill>
          <a:ln>
            <a:noFill/>
          </a:ln>
        </p:spPr>
        <p:txBody>
          <a:bodyPr wrap="square" lIns="180000">
            <a:spAutoFit/>
          </a:bodyPr>
          <a:lstStyle/>
          <a:p>
            <a:r>
              <a:rPr lang="de-DE" sz="1800" dirty="0">
                <a:latin typeface="+mn-lt"/>
                <a:ea typeface="Palatino" pitchFamily="2" charset="77"/>
              </a:rPr>
              <a:t>Vorstellungen zu Lagebeziehungen</a:t>
            </a:r>
            <a:endParaRPr lang="de-DE" sz="1800" baseline="-25000" dirty="0">
              <a:latin typeface="+mn-lt"/>
            </a:endParaRPr>
          </a:p>
        </p:txBody>
      </p:sp>
      <p:grpSp>
        <p:nvGrpSpPr>
          <p:cNvPr id="5" name="Gruppieren 4">
            <a:extLst>
              <a:ext uri="{FF2B5EF4-FFF2-40B4-BE49-F238E27FC236}">
                <a16:creationId xmlns:a16="http://schemas.microsoft.com/office/drawing/2014/main" id="{5E03036E-0660-D880-1580-5690E4B662E8}"/>
              </a:ext>
            </a:extLst>
          </p:cNvPr>
          <p:cNvGrpSpPr/>
          <p:nvPr/>
        </p:nvGrpSpPr>
        <p:grpSpPr>
          <a:xfrm>
            <a:off x="2474973" y="5221896"/>
            <a:ext cx="4194054" cy="1159432"/>
            <a:chOff x="2730577" y="5077482"/>
            <a:chExt cx="4194054" cy="1159432"/>
          </a:xfrm>
        </p:grpSpPr>
        <p:pic>
          <p:nvPicPr>
            <p:cNvPr id="22" name="Grafik 21">
              <a:extLst>
                <a:ext uri="{FF2B5EF4-FFF2-40B4-BE49-F238E27FC236}">
                  <a16:creationId xmlns:a16="http://schemas.microsoft.com/office/drawing/2014/main" id="{22084565-00D9-1242-A1DA-5E1F496FA763}"/>
                </a:ext>
              </a:extLst>
            </p:cNvPr>
            <p:cNvPicPr>
              <a:picLocks noChangeAspect="1"/>
            </p:cNvPicPr>
            <p:nvPr/>
          </p:nvPicPr>
          <p:blipFill>
            <a:blip r:embed="rId4"/>
            <a:stretch>
              <a:fillRect/>
            </a:stretch>
          </p:blipFill>
          <p:spPr>
            <a:xfrm>
              <a:off x="2730577" y="5077483"/>
              <a:ext cx="1335600" cy="115619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3" name="Grafik 22">
              <a:extLst>
                <a:ext uri="{FF2B5EF4-FFF2-40B4-BE49-F238E27FC236}">
                  <a16:creationId xmlns:a16="http://schemas.microsoft.com/office/drawing/2014/main" id="{A053F0DA-46BF-6B4D-9E11-0332BB9A7CAE}"/>
                </a:ext>
              </a:extLst>
            </p:cNvPr>
            <p:cNvPicPr>
              <a:picLocks noChangeAspect="1"/>
            </p:cNvPicPr>
            <p:nvPr/>
          </p:nvPicPr>
          <p:blipFill>
            <a:blip r:embed="rId5"/>
            <a:stretch>
              <a:fillRect/>
            </a:stretch>
          </p:blipFill>
          <p:spPr>
            <a:xfrm>
              <a:off x="4180542" y="5077482"/>
              <a:ext cx="1294124" cy="115619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4" name="Grafik 23">
              <a:extLst>
                <a:ext uri="{FF2B5EF4-FFF2-40B4-BE49-F238E27FC236}">
                  <a16:creationId xmlns:a16="http://schemas.microsoft.com/office/drawing/2014/main" id="{DEAA088F-3559-024F-A32C-FFBC53C2BE47}"/>
                </a:ext>
              </a:extLst>
            </p:cNvPr>
            <p:cNvPicPr>
              <a:picLocks noChangeAspect="1"/>
            </p:cNvPicPr>
            <p:nvPr/>
          </p:nvPicPr>
          <p:blipFill>
            <a:blip r:embed="rId6"/>
            <a:stretch>
              <a:fillRect/>
            </a:stretch>
          </p:blipFill>
          <p:spPr>
            <a:xfrm>
              <a:off x="5589031" y="5077482"/>
              <a:ext cx="1335600" cy="115943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pic>
        <p:nvPicPr>
          <p:cNvPr id="25" name="Grafik 24">
            <a:extLst>
              <a:ext uri="{FF2B5EF4-FFF2-40B4-BE49-F238E27FC236}">
                <a16:creationId xmlns:a16="http://schemas.microsoft.com/office/drawing/2014/main" id="{D15049DA-38B8-3144-A7AE-C7A0328C1555}"/>
              </a:ext>
            </a:extLst>
          </p:cNvPr>
          <p:cNvPicPr>
            <a:picLocks noChangeAspect="1"/>
          </p:cNvPicPr>
          <p:nvPr/>
        </p:nvPicPr>
        <p:blipFill>
          <a:blip r:embed="rId4"/>
          <a:stretch>
            <a:fillRect/>
          </a:stretch>
        </p:blipFill>
        <p:spPr>
          <a:xfrm>
            <a:off x="3882415" y="1964584"/>
            <a:ext cx="1379169" cy="119390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9" name="Rechteck 28">
            <a:extLst>
              <a:ext uri="{FF2B5EF4-FFF2-40B4-BE49-F238E27FC236}">
                <a16:creationId xmlns:a16="http://schemas.microsoft.com/office/drawing/2014/main" id="{D42C44A7-3DE6-0742-B79D-B2AF46AB1826}"/>
              </a:ext>
            </a:extLst>
          </p:cNvPr>
          <p:cNvSpPr/>
          <p:nvPr/>
        </p:nvSpPr>
        <p:spPr>
          <a:xfrm>
            <a:off x="7119491" y="4153606"/>
            <a:ext cx="1800000" cy="923330"/>
          </a:xfrm>
          <a:prstGeom prst="rect">
            <a:avLst/>
          </a:prstGeom>
          <a:solidFill>
            <a:srgbClr val="F8B44F"/>
          </a:solidFill>
          <a:ln>
            <a:noFill/>
          </a:ln>
        </p:spPr>
        <p:txBody>
          <a:bodyPr wrap="square">
            <a:spAutoFit/>
          </a:bodyPr>
          <a:lstStyle/>
          <a:p>
            <a:r>
              <a:rPr lang="de-DE" sz="1800" dirty="0">
                <a:latin typeface="+mn-lt"/>
                <a:ea typeface="Palatino" pitchFamily="2" charset="77"/>
              </a:rPr>
              <a:t>Modellieren, Problemlösen, Argumentieren</a:t>
            </a:r>
            <a:endParaRPr lang="de-DE" sz="1800" dirty="0">
              <a:latin typeface="+mn-lt"/>
            </a:endParaRPr>
          </a:p>
        </p:txBody>
      </p:sp>
      <p:sp>
        <p:nvSpPr>
          <p:cNvPr id="35" name="Pfeil nach links und rechts 34">
            <a:extLst>
              <a:ext uri="{FF2B5EF4-FFF2-40B4-BE49-F238E27FC236}">
                <a16:creationId xmlns:a16="http://schemas.microsoft.com/office/drawing/2014/main" id="{4F2EBD2C-99A7-A94E-A8A2-C01390FF9FAB}"/>
              </a:ext>
            </a:extLst>
          </p:cNvPr>
          <p:cNvSpPr/>
          <p:nvPr/>
        </p:nvSpPr>
        <p:spPr bwMode="auto">
          <a:xfrm rot="19776767">
            <a:off x="5894427" y="3984341"/>
            <a:ext cx="792000" cy="288000"/>
          </a:xfrm>
          <a:prstGeom prst="leftRightArrow">
            <a:avLst/>
          </a:prstGeom>
          <a:solidFill>
            <a:srgbClr val="347A86"/>
          </a:solid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a:ln>
                <a:noFill/>
              </a:ln>
              <a:solidFill>
                <a:schemeClr val="tx1"/>
              </a:solidFill>
              <a:effectLst/>
              <a:latin typeface="+mn-lt"/>
            </a:endParaRPr>
          </a:p>
        </p:txBody>
      </p:sp>
      <p:sp>
        <p:nvSpPr>
          <p:cNvPr id="36" name="Pfeil nach links und rechts 35">
            <a:extLst>
              <a:ext uri="{FF2B5EF4-FFF2-40B4-BE49-F238E27FC236}">
                <a16:creationId xmlns:a16="http://schemas.microsoft.com/office/drawing/2014/main" id="{B92B1712-8401-114E-BF71-0ACA55518B5F}"/>
              </a:ext>
            </a:extLst>
          </p:cNvPr>
          <p:cNvSpPr/>
          <p:nvPr/>
        </p:nvSpPr>
        <p:spPr bwMode="auto">
          <a:xfrm rot="2472675">
            <a:off x="2479237" y="3939643"/>
            <a:ext cx="792000" cy="288000"/>
          </a:xfrm>
          <a:prstGeom prst="leftRightArrow">
            <a:avLst/>
          </a:prstGeom>
          <a:solidFill>
            <a:srgbClr val="347A86"/>
          </a:solid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a:ln>
                <a:noFill/>
              </a:ln>
              <a:solidFill>
                <a:schemeClr val="tx1"/>
              </a:solidFill>
              <a:effectLst/>
              <a:latin typeface="+mn-lt"/>
            </a:endParaRPr>
          </a:p>
        </p:txBody>
      </p:sp>
      <p:sp>
        <p:nvSpPr>
          <p:cNvPr id="38" name="Pfeil nach links und rechts 37">
            <a:extLst>
              <a:ext uri="{FF2B5EF4-FFF2-40B4-BE49-F238E27FC236}">
                <a16:creationId xmlns:a16="http://schemas.microsoft.com/office/drawing/2014/main" id="{E9BAC2F7-9928-564E-BAC2-5A012EE3A71B}"/>
              </a:ext>
            </a:extLst>
          </p:cNvPr>
          <p:cNvSpPr/>
          <p:nvPr/>
        </p:nvSpPr>
        <p:spPr bwMode="auto">
          <a:xfrm>
            <a:off x="5455241" y="2428367"/>
            <a:ext cx="792000" cy="288000"/>
          </a:xfrm>
          <a:prstGeom prst="leftRightArrow">
            <a:avLst/>
          </a:prstGeom>
          <a:solidFill>
            <a:srgbClr val="347A86"/>
          </a:solid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a:ln>
                <a:noFill/>
              </a:ln>
              <a:solidFill>
                <a:schemeClr val="tx1"/>
              </a:solidFill>
              <a:effectLst/>
              <a:latin typeface="+mn-lt"/>
            </a:endParaRPr>
          </a:p>
        </p:txBody>
      </p:sp>
      <p:sp>
        <p:nvSpPr>
          <p:cNvPr id="2" name="Titel 1">
            <a:extLst>
              <a:ext uri="{FF2B5EF4-FFF2-40B4-BE49-F238E27FC236}">
                <a16:creationId xmlns:a16="http://schemas.microsoft.com/office/drawing/2014/main" id="{3F50A85D-F158-357E-1FF6-F9B09B42D24F}"/>
              </a:ext>
            </a:extLst>
          </p:cNvPr>
          <p:cNvSpPr>
            <a:spLocks noGrp="1"/>
          </p:cNvSpPr>
          <p:nvPr>
            <p:ph type="title"/>
          </p:nvPr>
        </p:nvSpPr>
        <p:spPr/>
        <p:txBody>
          <a:bodyPr/>
          <a:lstStyle/>
          <a:p>
            <a:r>
              <a:rPr lang="de-DE" dirty="0">
                <a:latin typeface="+mn-lt"/>
              </a:rPr>
              <a:t>Lernziele klären, z. B. Schnittpunkte zwischen linearen und quadratischen Funktionen</a:t>
            </a:r>
          </a:p>
        </p:txBody>
      </p:sp>
      <p:sp>
        <p:nvSpPr>
          <p:cNvPr id="4" name="Textplatzhalter 3">
            <a:extLst>
              <a:ext uri="{FF2B5EF4-FFF2-40B4-BE49-F238E27FC236}">
                <a16:creationId xmlns:a16="http://schemas.microsoft.com/office/drawing/2014/main" id="{6B17C487-4AF3-291A-A837-22B5FE432015}"/>
              </a:ext>
            </a:extLst>
          </p:cNvPr>
          <p:cNvSpPr>
            <a:spLocks noGrp="1"/>
          </p:cNvSpPr>
          <p:nvPr>
            <p:ph type="body" sz="quarter" idx="10"/>
          </p:nvPr>
        </p:nvSpPr>
        <p:spPr/>
        <p:txBody>
          <a:bodyPr/>
          <a:lstStyle/>
          <a:p>
            <a:endParaRPr lang="de-DE"/>
          </a:p>
        </p:txBody>
      </p:sp>
    </p:spTree>
    <p:extLst>
      <p:ext uri="{BB962C8B-B14F-4D97-AF65-F5344CB8AC3E}">
        <p14:creationId xmlns:p14="http://schemas.microsoft.com/office/powerpoint/2010/main" val="3130266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par>
                                <p:cTn id="21" presetID="1" presetClass="entr" presetSubtype="0" fill="hold" grpId="1" nodeType="with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6"/>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35"/>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8"/>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29"/>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animBg="1"/>
      <p:bldP spid="16" grpId="0" animBg="1"/>
      <p:bldP spid="16" grpId="1" animBg="1"/>
      <p:bldP spid="18" grpId="0" animBg="1"/>
      <p:bldP spid="19" grpId="0" animBg="1"/>
      <p:bldP spid="20" grpId="0" animBg="1"/>
      <p:bldP spid="21" grpId="0" animBg="1"/>
      <p:bldP spid="29" grpId="0" animBg="1"/>
      <p:bldP spid="35" grpId="0" animBg="1"/>
      <p:bldP spid="36" grpId="0" animBg="1"/>
      <p:bldP spid="38"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1">
            <a:extLst>
              <a:ext uri="{FF2B5EF4-FFF2-40B4-BE49-F238E27FC236}">
                <a16:creationId xmlns:a16="http://schemas.microsoft.com/office/drawing/2014/main" id="{38E96A9B-F321-9A46-BE1A-04FF49932C98}"/>
              </a:ext>
            </a:extLst>
          </p:cNvPr>
          <p:cNvSpPr txBox="1">
            <a:spLocks/>
          </p:cNvSpPr>
          <p:nvPr/>
        </p:nvSpPr>
        <p:spPr>
          <a:xfrm>
            <a:off x="323528" y="417587"/>
            <a:ext cx="8424936" cy="490861"/>
          </a:xfrm>
          <a:prstGeom prst="rect">
            <a:avLst/>
          </a:prstGeom>
        </p:spPr>
        <p:txBody>
          <a:bodyPr vert="horz" lIns="91440" tIns="45720" rIns="91440" bIns="45720" rtlCol="0" anchor="ctr">
            <a:normAutofit fontScale="97500"/>
          </a:bodyPr>
          <a:lstStyle>
            <a:lvl1pPr algn="l" rtl="0" eaLnBrk="1" fontAlgn="base" hangingPunct="1">
              <a:spcBef>
                <a:spcPct val="0"/>
              </a:spcBef>
              <a:spcAft>
                <a:spcPct val="0"/>
              </a:spcAft>
              <a:defRPr sz="28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endParaRPr lang="de-DE" sz="2000" kern="0" dirty="0"/>
          </a:p>
        </p:txBody>
      </p:sp>
      <p:pic>
        <p:nvPicPr>
          <p:cNvPr id="30" name="Grafik 29" descr="Kopf mit Zahnrädern">
            <a:extLst>
              <a:ext uri="{FF2B5EF4-FFF2-40B4-BE49-F238E27FC236}">
                <a16:creationId xmlns:a16="http://schemas.microsoft.com/office/drawing/2014/main" id="{EEDEF1BC-29EF-8C4D-8D6D-277094EA4C3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923928" y="2634195"/>
            <a:ext cx="1507767" cy="1507767"/>
          </a:xfrm>
          <a:prstGeom prst="rect">
            <a:avLst/>
          </a:prstGeom>
        </p:spPr>
      </p:pic>
      <p:sp>
        <p:nvSpPr>
          <p:cNvPr id="31" name="Rechteck 30">
            <a:extLst>
              <a:ext uri="{FF2B5EF4-FFF2-40B4-BE49-F238E27FC236}">
                <a16:creationId xmlns:a16="http://schemas.microsoft.com/office/drawing/2014/main" id="{6DBDF8BE-762E-F44D-9FFF-46061B600D69}"/>
              </a:ext>
            </a:extLst>
          </p:cNvPr>
          <p:cNvSpPr/>
          <p:nvPr/>
        </p:nvSpPr>
        <p:spPr>
          <a:xfrm>
            <a:off x="4207559" y="2972229"/>
            <a:ext cx="709070" cy="510659"/>
          </a:xfrm>
          <a:prstGeom prst="rect">
            <a:avLst/>
          </a:prstGeom>
          <a:solidFill>
            <a:srgbClr val="357A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 name="Rechteck 31">
            <a:extLst>
              <a:ext uri="{FF2B5EF4-FFF2-40B4-BE49-F238E27FC236}">
                <a16:creationId xmlns:a16="http://schemas.microsoft.com/office/drawing/2014/main" id="{4365DC5E-8B79-A846-A172-019C98D50781}"/>
              </a:ext>
            </a:extLst>
          </p:cNvPr>
          <p:cNvSpPr/>
          <p:nvPr/>
        </p:nvSpPr>
        <p:spPr>
          <a:xfrm>
            <a:off x="4484743" y="2827702"/>
            <a:ext cx="387964" cy="655186"/>
          </a:xfrm>
          <a:prstGeom prst="rect">
            <a:avLst/>
          </a:prstGeom>
          <a:solidFill>
            <a:srgbClr val="357A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3" name="Grafik 32" descr="Glühbirne und Zahnrad">
            <a:extLst>
              <a:ext uri="{FF2B5EF4-FFF2-40B4-BE49-F238E27FC236}">
                <a16:creationId xmlns:a16="http://schemas.microsoft.com/office/drawing/2014/main" id="{9A5974A5-08A3-D64B-8F03-0E7F8AF773A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116847" y="2812409"/>
            <a:ext cx="830298" cy="830298"/>
          </a:xfrm>
          <a:prstGeom prst="rect">
            <a:avLst/>
          </a:prstGeom>
        </p:spPr>
      </p:pic>
      <p:pic>
        <p:nvPicPr>
          <p:cNvPr id="34" name="Grafik 33" descr="Pfeil Kreis">
            <a:extLst>
              <a:ext uri="{FF2B5EF4-FFF2-40B4-BE49-F238E27FC236}">
                <a16:creationId xmlns:a16="http://schemas.microsoft.com/office/drawing/2014/main" id="{93078BF6-9C6A-904B-AD06-1B7DD87C75B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701814" y="2493274"/>
            <a:ext cx="1789609" cy="1789609"/>
          </a:xfrm>
          <a:prstGeom prst="rect">
            <a:avLst/>
          </a:prstGeom>
        </p:spPr>
      </p:pic>
      <p:pic>
        <p:nvPicPr>
          <p:cNvPr id="37" name="Grafik 36" descr="Bleistift">
            <a:extLst>
              <a:ext uri="{FF2B5EF4-FFF2-40B4-BE49-F238E27FC236}">
                <a16:creationId xmlns:a16="http://schemas.microsoft.com/office/drawing/2014/main" id="{B9DD0C2E-2C41-CC42-A16B-C15C18E6E433}"/>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rot="18341014">
            <a:off x="948722" y="3127361"/>
            <a:ext cx="521435" cy="521435"/>
          </a:xfrm>
          <a:prstGeom prst="rect">
            <a:avLst/>
          </a:prstGeom>
        </p:spPr>
      </p:pic>
      <p:pic>
        <p:nvPicPr>
          <p:cNvPr id="39" name="Grafik 38" descr="Klemmbrett">
            <a:extLst>
              <a:ext uri="{FF2B5EF4-FFF2-40B4-BE49-F238E27FC236}">
                <a16:creationId xmlns:a16="http://schemas.microsoft.com/office/drawing/2014/main" id="{CE2659BE-04FD-EA42-8FA1-3C6DEA446415}"/>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708299" y="2634195"/>
            <a:ext cx="1507767" cy="1507767"/>
          </a:xfrm>
          <a:prstGeom prst="rect">
            <a:avLst/>
          </a:prstGeom>
        </p:spPr>
      </p:pic>
      <p:pic>
        <p:nvPicPr>
          <p:cNvPr id="40" name="Grafik 39" descr="Taschenrechner">
            <a:extLst>
              <a:ext uri="{FF2B5EF4-FFF2-40B4-BE49-F238E27FC236}">
                <a16:creationId xmlns:a16="http://schemas.microsoft.com/office/drawing/2014/main" id="{1B814823-36DF-8E4F-85FC-2A8FE7D29B57}"/>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209072" y="3024231"/>
            <a:ext cx="727695" cy="727695"/>
          </a:xfrm>
          <a:prstGeom prst="rect">
            <a:avLst/>
          </a:prstGeom>
        </p:spPr>
      </p:pic>
      <p:sp>
        <p:nvSpPr>
          <p:cNvPr id="26" name="Rechteck 25">
            <a:extLst>
              <a:ext uri="{FF2B5EF4-FFF2-40B4-BE49-F238E27FC236}">
                <a16:creationId xmlns:a16="http://schemas.microsoft.com/office/drawing/2014/main" id="{6C3BF355-D6B8-A848-853F-FE1148DDF934}"/>
              </a:ext>
            </a:extLst>
          </p:cNvPr>
          <p:cNvSpPr/>
          <p:nvPr/>
        </p:nvSpPr>
        <p:spPr>
          <a:xfrm>
            <a:off x="3132000" y="1196752"/>
            <a:ext cx="2880000" cy="1152000"/>
          </a:xfrm>
          <a:prstGeom prst="rect">
            <a:avLst/>
          </a:prstGeom>
          <a:solidFill>
            <a:srgbClr val="F0B0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latin typeface="Calibri" panose="020F0502020204030204" pitchFamily="34" charset="0"/>
                <a:cs typeface="Calibri" panose="020F0502020204030204" pitchFamily="34" charset="0"/>
              </a:rPr>
              <a:t>Vorstellungen</a:t>
            </a:r>
          </a:p>
        </p:txBody>
      </p:sp>
      <p:sp>
        <p:nvSpPr>
          <p:cNvPr id="27" name="Rechteck 26">
            <a:extLst>
              <a:ext uri="{FF2B5EF4-FFF2-40B4-BE49-F238E27FC236}">
                <a16:creationId xmlns:a16="http://schemas.microsoft.com/office/drawing/2014/main" id="{2912B828-8152-0F4C-9B3F-66501C26EEAB}"/>
              </a:ext>
            </a:extLst>
          </p:cNvPr>
          <p:cNvSpPr/>
          <p:nvPr/>
        </p:nvSpPr>
        <p:spPr>
          <a:xfrm>
            <a:off x="161347" y="1196752"/>
            <a:ext cx="2880000" cy="1152000"/>
          </a:xfrm>
          <a:prstGeom prst="rect">
            <a:avLst/>
          </a:prstGeom>
          <a:solidFill>
            <a:srgbClr val="F0B0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latin typeface="Calibri" panose="020F0502020204030204" pitchFamily="34" charset="0"/>
                <a:cs typeface="Calibri" panose="020F0502020204030204" pitchFamily="34" charset="0"/>
              </a:rPr>
              <a:t>Kenntnisse / Fertigkeiten</a:t>
            </a:r>
          </a:p>
        </p:txBody>
      </p:sp>
      <p:sp>
        <p:nvSpPr>
          <p:cNvPr id="41" name="Rechteck 40">
            <a:extLst>
              <a:ext uri="{FF2B5EF4-FFF2-40B4-BE49-F238E27FC236}">
                <a16:creationId xmlns:a16="http://schemas.microsoft.com/office/drawing/2014/main" id="{F609C180-6AD7-3F4B-96A0-546FEE1A5B75}"/>
              </a:ext>
            </a:extLst>
          </p:cNvPr>
          <p:cNvSpPr/>
          <p:nvPr/>
        </p:nvSpPr>
        <p:spPr>
          <a:xfrm>
            <a:off x="6102653" y="1202240"/>
            <a:ext cx="2880000" cy="1152000"/>
          </a:xfrm>
          <a:prstGeom prst="rect">
            <a:avLst/>
          </a:prstGeom>
          <a:solidFill>
            <a:srgbClr val="F0B0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latin typeface="Calibri" panose="020F0502020204030204" pitchFamily="34" charset="0"/>
                <a:cs typeface="Calibri" panose="020F0502020204030204" pitchFamily="34" charset="0"/>
              </a:rPr>
              <a:t>Prozessbezogene </a:t>
            </a:r>
          </a:p>
          <a:p>
            <a:pPr algn="ctr"/>
            <a:r>
              <a:rPr lang="de-DE" sz="2000" b="1" dirty="0">
                <a:solidFill>
                  <a:schemeClr val="tx1"/>
                </a:solidFill>
                <a:latin typeface="Calibri" panose="020F0502020204030204" pitchFamily="34" charset="0"/>
                <a:cs typeface="Calibri" panose="020F0502020204030204" pitchFamily="34" charset="0"/>
              </a:rPr>
              <a:t>Kompetenzen</a:t>
            </a:r>
          </a:p>
        </p:txBody>
      </p:sp>
      <p:sp>
        <p:nvSpPr>
          <p:cNvPr id="42" name="Rechteck 41">
            <a:extLst>
              <a:ext uri="{FF2B5EF4-FFF2-40B4-BE49-F238E27FC236}">
                <a16:creationId xmlns:a16="http://schemas.microsoft.com/office/drawing/2014/main" id="{253ACC3F-AE2D-F841-907A-BC6F2E938924}"/>
              </a:ext>
            </a:extLst>
          </p:cNvPr>
          <p:cNvSpPr/>
          <p:nvPr/>
        </p:nvSpPr>
        <p:spPr>
          <a:xfrm>
            <a:off x="161347" y="4384581"/>
            <a:ext cx="2880000" cy="1835121"/>
          </a:xfrm>
          <a:prstGeom prst="rect">
            <a:avLst/>
          </a:prstGeom>
          <a:solidFill>
            <a:srgbClr val="F8B44F"/>
          </a:solidFill>
          <a:ln>
            <a:noFill/>
          </a:ln>
        </p:spPr>
        <p:txBody>
          <a:bodyPr wrap="square">
            <a:noAutofit/>
          </a:bodyPr>
          <a:lstStyle/>
          <a:p>
            <a:r>
              <a:rPr lang="de-DE" sz="1800" dirty="0">
                <a:latin typeface="+mn-lt"/>
                <a:ea typeface="Palatino" pitchFamily="2" charset="77"/>
              </a:rPr>
              <a:t>Schnittpunkt berechnen:</a:t>
            </a:r>
            <a:br>
              <a:rPr lang="de-DE" sz="1800" dirty="0">
                <a:latin typeface="+mn-lt"/>
                <a:ea typeface="Palatino" pitchFamily="2" charset="77"/>
              </a:rPr>
            </a:br>
            <a:endParaRPr lang="de-DE" sz="1800" dirty="0">
              <a:latin typeface="+mn-lt"/>
              <a:ea typeface="Palatino" pitchFamily="2" charset="77"/>
            </a:endParaRPr>
          </a:p>
          <a:p>
            <a:r>
              <a:rPr lang="de-DE" sz="1800" dirty="0">
                <a:latin typeface="+mn-lt"/>
                <a:ea typeface="Palatino" pitchFamily="2" charset="77"/>
              </a:rPr>
              <a:t>f(x)=x</a:t>
            </a:r>
            <a:r>
              <a:rPr lang="de-DE" sz="1800" baseline="30000" dirty="0">
                <a:latin typeface="+mn-lt"/>
                <a:ea typeface="Palatino" pitchFamily="2" charset="77"/>
              </a:rPr>
              <a:t>2</a:t>
            </a:r>
            <a:r>
              <a:rPr lang="de-DE" sz="1800" dirty="0">
                <a:latin typeface="+mn-lt"/>
                <a:ea typeface="Palatino" pitchFamily="2" charset="77"/>
              </a:rPr>
              <a:t>-4x+3</a:t>
            </a:r>
          </a:p>
          <a:p>
            <a:endParaRPr lang="de-DE" sz="1800" baseline="30000" dirty="0">
              <a:latin typeface="+mn-lt"/>
              <a:ea typeface="Palatino" pitchFamily="2" charset="77"/>
            </a:endParaRPr>
          </a:p>
          <a:p>
            <a:r>
              <a:rPr lang="de-DE" sz="1800" dirty="0" err="1">
                <a:latin typeface="+mn-lt"/>
                <a:ea typeface="Palatino" pitchFamily="2" charset="77"/>
              </a:rPr>
              <a:t>g</a:t>
            </a:r>
            <a:r>
              <a:rPr lang="de-DE" sz="1800" dirty="0">
                <a:latin typeface="+mn-lt"/>
                <a:ea typeface="Palatino" pitchFamily="2" charset="77"/>
              </a:rPr>
              <a:t>(x)=x +3</a:t>
            </a:r>
          </a:p>
          <a:p>
            <a:endParaRPr lang="de-DE" sz="1800" dirty="0">
              <a:latin typeface="+mn-lt"/>
              <a:ea typeface="Palatino" pitchFamily="2" charset="77"/>
            </a:endParaRPr>
          </a:p>
        </p:txBody>
      </p:sp>
      <p:graphicFrame>
        <p:nvGraphicFramePr>
          <p:cNvPr id="43" name="Tabelle 42">
            <a:extLst>
              <a:ext uri="{FF2B5EF4-FFF2-40B4-BE49-F238E27FC236}">
                <a16:creationId xmlns:a16="http://schemas.microsoft.com/office/drawing/2014/main" id="{11925098-29F2-5245-AD0F-7CB90ED50492}"/>
              </a:ext>
            </a:extLst>
          </p:cNvPr>
          <p:cNvGraphicFramePr>
            <a:graphicFrameLocks noGrp="1"/>
          </p:cNvGraphicFramePr>
          <p:nvPr>
            <p:extLst>
              <p:ext uri="{D42A27DB-BD31-4B8C-83A1-F6EECF244321}">
                <p14:modId xmlns:p14="http://schemas.microsoft.com/office/powerpoint/2010/main" val="3374035023"/>
              </p:ext>
            </p:extLst>
          </p:nvPr>
        </p:nvGraphicFramePr>
        <p:xfrm>
          <a:off x="3130481" y="5248890"/>
          <a:ext cx="1735227" cy="970812"/>
        </p:xfrm>
        <a:graphic>
          <a:graphicData uri="http://schemas.openxmlformats.org/drawingml/2006/table">
            <a:tbl>
              <a:tblPr firstRow="1" bandRow="1">
                <a:tableStyleId>{5C22544A-7EE6-4342-B048-85BDC9FD1C3A}</a:tableStyleId>
              </a:tblPr>
              <a:tblGrid>
                <a:gridCol w="578409">
                  <a:extLst>
                    <a:ext uri="{9D8B030D-6E8A-4147-A177-3AD203B41FA5}">
                      <a16:colId xmlns:a16="http://schemas.microsoft.com/office/drawing/2014/main" val="3801381922"/>
                    </a:ext>
                  </a:extLst>
                </a:gridCol>
                <a:gridCol w="578409">
                  <a:extLst>
                    <a:ext uri="{9D8B030D-6E8A-4147-A177-3AD203B41FA5}">
                      <a16:colId xmlns:a16="http://schemas.microsoft.com/office/drawing/2014/main" val="3436872054"/>
                    </a:ext>
                  </a:extLst>
                </a:gridCol>
                <a:gridCol w="578409">
                  <a:extLst>
                    <a:ext uri="{9D8B030D-6E8A-4147-A177-3AD203B41FA5}">
                      <a16:colId xmlns:a16="http://schemas.microsoft.com/office/drawing/2014/main" val="2349998292"/>
                    </a:ext>
                  </a:extLst>
                </a:gridCol>
              </a:tblGrid>
              <a:tr h="323604">
                <a:tc>
                  <a:txBody>
                    <a:bodyPr/>
                    <a:lstStyle/>
                    <a:p>
                      <a:r>
                        <a:rPr lang="de-DE" sz="1000" dirty="0">
                          <a:latin typeface="+mj-lt"/>
                        </a:rPr>
                        <a:t>x</a:t>
                      </a:r>
                    </a:p>
                  </a:txBody>
                  <a:tcPr/>
                </a:tc>
                <a:tc>
                  <a:txBody>
                    <a:bodyPr/>
                    <a:lstStyle/>
                    <a:p>
                      <a:r>
                        <a:rPr lang="de-DE" sz="1000" dirty="0">
                          <a:latin typeface="+mj-lt"/>
                        </a:rPr>
                        <a:t>f(x)</a:t>
                      </a:r>
                    </a:p>
                  </a:txBody>
                  <a:tcPr/>
                </a:tc>
                <a:tc>
                  <a:txBody>
                    <a:bodyPr/>
                    <a:lstStyle/>
                    <a:p>
                      <a:r>
                        <a:rPr lang="de-DE" sz="1000" dirty="0" err="1">
                          <a:latin typeface="+mj-lt"/>
                        </a:rPr>
                        <a:t>g</a:t>
                      </a:r>
                      <a:r>
                        <a:rPr lang="de-DE" sz="1000" dirty="0">
                          <a:latin typeface="+mj-lt"/>
                        </a:rPr>
                        <a:t>(x)</a:t>
                      </a:r>
                    </a:p>
                  </a:txBody>
                  <a:tcPr/>
                </a:tc>
                <a:extLst>
                  <a:ext uri="{0D108BD9-81ED-4DB2-BD59-A6C34878D82A}">
                    <a16:rowId xmlns:a16="http://schemas.microsoft.com/office/drawing/2014/main" val="2082980184"/>
                  </a:ext>
                </a:extLst>
              </a:tr>
              <a:tr h="323604">
                <a:tc>
                  <a:txBody>
                    <a:bodyPr/>
                    <a:lstStyle/>
                    <a:p>
                      <a:r>
                        <a:rPr lang="de-DE" sz="1000" dirty="0">
                          <a:latin typeface="+mj-lt"/>
                        </a:rPr>
                        <a:t>0</a:t>
                      </a:r>
                    </a:p>
                  </a:txBody>
                  <a:tcPr/>
                </a:tc>
                <a:tc>
                  <a:txBody>
                    <a:bodyPr/>
                    <a:lstStyle/>
                    <a:p>
                      <a:r>
                        <a:rPr lang="de-DE" sz="1000" dirty="0">
                          <a:latin typeface="+mj-lt"/>
                        </a:rPr>
                        <a:t>3</a:t>
                      </a:r>
                    </a:p>
                  </a:txBody>
                  <a:tcPr/>
                </a:tc>
                <a:tc>
                  <a:txBody>
                    <a:bodyPr/>
                    <a:lstStyle/>
                    <a:p>
                      <a:r>
                        <a:rPr lang="de-DE" sz="1000" dirty="0">
                          <a:latin typeface="+mj-lt"/>
                        </a:rPr>
                        <a:t>3</a:t>
                      </a:r>
                    </a:p>
                  </a:txBody>
                  <a:tcPr/>
                </a:tc>
                <a:extLst>
                  <a:ext uri="{0D108BD9-81ED-4DB2-BD59-A6C34878D82A}">
                    <a16:rowId xmlns:a16="http://schemas.microsoft.com/office/drawing/2014/main" val="2542422609"/>
                  </a:ext>
                </a:extLst>
              </a:tr>
              <a:tr h="323604">
                <a:tc>
                  <a:txBody>
                    <a:bodyPr/>
                    <a:lstStyle/>
                    <a:p>
                      <a:r>
                        <a:rPr lang="de-DE" sz="1000" dirty="0">
                          <a:latin typeface="+mj-lt"/>
                        </a:rPr>
                        <a:t>1</a:t>
                      </a:r>
                    </a:p>
                  </a:txBody>
                  <a:tcPr/>
                </a:tc>
                <a:tc>
                  <a:txBody>
                    <a:bodyPr/>
                    <a:lstStyle/>
                    <a:p>
                      <a:r>
                        <a:rPr lang="de-DE" sz="1000" dirty="0">
                          <a:latin typeface="+mj-lt"/>
                        </a:rPr>
                        <a:t>0</a:t>
                      </a:r>
                    </a:p>
                  </a:txBody>
                  <a:tcPr/>
                </a:tc>
                <a:tc>
                  <a:txBody>
                    <a:bodyPr/>
                    <a:lstStyle/>
                    <a:p>
                      <a:r>
                        <a:rPr lang="de-DE" sz="1000" dirty="0">
                          <a:latin typeface="+mj-lt"/>
                        </a:rPr>
                        <a:t>4</a:t>
                      </a:r>
                    </a:p>
                  </a:txBody>
                  <a:tcPr/>
                </a:tc>
                <a:extLst>
                  <a:ext uri="{0D108BD9-81ED-4DB2-BD59-A6C34878D82A}">
                    <a16:rowId xmlns:a16="http://schemas.microsoft.com/office/drawing/2014/main" val="2600434907"/>
                  </a:ext>
                </a:extLst>
              </a:tr>
            </a:tbl>
          </a:graphicData>
        </a:graphic>
      </p:graphicFrame>
      <p:sp>
        <p:nvSpPr>
          <p:cNvPr id="44" name="Rechteck 43">
            <a:extLst>
              <a:ext uri="{FF2B5EF4-FFF2-40B4-BE49-F238E27FC236}">
                <a16:creationId xmlns:a16="http://schemas.microsoft.com/office/drawing/2014/main" id="{04AB6672-2C0A-6247-A540-4B6F9BFDB10B}"/>
              </a:ext>
            </a:extLst>
          </p:cNvPr>
          <p:cNvSpPr/>
          <p:nvPr/>
        </p:nvSpPr>
        <p:spPr>
          <a:xfrm>
            <a:off x="3132000" y="4384581"/>
            <a:ext cx="2880000" cy="646331"/>
          </a:xfrm>
          <a:prstGeom prst="rect">
            <a:avLst/>
          </a:prstGeom>
          <a:solidFill>
            <a:srgbClr val="F8B44F"/>
          </a:solidFill>
          <a:ln>
            <a:noFill/>
          </a:ln>
        </p:spPr>
        <p:txBody>
          <a:bodyPr wrap="square">
            <a:spAutoFit/>
          </a:bodyPr>
          <a:lstStyle/>
          <a:p>
            <a:r>
              <a:rPr lang="de-DE" sz="1800" dirty="0">
                <a:latin typeface="+mn-lt"/>
                <a:ea typeface="Palatino" pitchFamily="2" charset="77"/>
              </a:rPr>
              <a:t>Vorstellungen zum Schnittpunkt</a:t>
            </a:r>
            <a:endParaRPr lang="de-DE" sz="1800" baseline="-25000" dirty="0">
              <a:latin typeface="+mn-lt"/>
            </a:endParaRPr>
          </a:p>
        </p:txBody>
      </p:sp>
      <p:sp>
        <p:nvSpPr>
          <p:cNvPr id="45" name="Rechteck 44">
            <a:extLst>
              <a:ext uri="{FF2B5EF4-FFF2-40B4-BE49-F238E27FC236}">
                <a16:creationId xmlns:a16="http://schemas.microsoft.com/office/drawing/2014/main" id="{3E7A0DC5-648C-414C-B118-D6F0F05B00F7}"/>
              </a:ext>
            </a:extLst>
          </p:cNvPr>
          <p:cNvSpPr/>
          <p:nvPr/>
        </p:nvSpPr>
        <p:spPr bwMode="auto">
          <a:xfrm>
            <a:off x="3130480" y="5569950"/>
            <a:ext cx="1735227" cy="289713"/>
          </a:xfrm>
          <a:prstGeom prst="rect">
            <a:avLst/>
          </a:prstGeom>
          <a:noFill/>
          <a:ln w="57150"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1800" b="0" i="0" u="none" strike="noStrike" cap="none" normalizeH="0" baseline="0" dirty="0" err="1">
              <a:ln>
                <a:noFill/>
              </a:ln>
              <a:solidFill>
                <a:schemeClr val="tx1"/>
              </a:solidFill>
              <a:effectLst/>
              <a:latin typeface="Calibri" panose="020F0502020204030204" pitchFamily="34" charset="0"/>
            </a:endParaRPr>
          </a:p>
        </p:txBody>
      </p:sp>
      <p:pic>
        <p:nvPicPr>
          <p:cNvPr id="46" name="Grafik 45">
            <a:extLst>
              <a:ext uri="{FF2B5EF4-FFF2-40B4-BE49-F238E27FC236}">
                <a16:creationId xmlns:a16="http://schemas.microsoft.com/office/drawing/2014/main" id="{0B2F5F1A-88BA-B046-B00A-CFACB49EFE14}"/>
              </a:ext>
            </a:extLst>
          </p:cNvPr>
          <p:cNvPicPr>
            <a:picLocks noChangeAspect="1"/>
          </p:cNvPicPr>
          <p:nvPr/>
        </p:nvPicPr>
        <p:blipFill>
          <a:blip r:embed="rId15"/>
          <a:stretch>
            <a:fillRect/>
          </a:stretch>
        </p:blipFill>
        <p:spPr>
          <a:xfrm>
            <a:off x="4930219" y="5288364"/>
            <a:ext cx="1009933" cy="87427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7" name="Rechteck 46">
            <a:extLst>
              <a:ext uri="{FF2B5EF4-FFF2-40B4-BE49-F238E27FC236}">
                <a16:creationId xmlns:a16="http://schemas.microsoft.com/office/drawing/2014/main" id="{9383F6E0-E489-294F-99FB-C4DC814FE092}"/>
              </a:ext>
            </a:extLst>
          </p:cNvPr>
          <p:cNvSpPr/>
          <p:nvPr/>
        </p:nvSpPr>
        <p:spPr>
          <a:xfrm>
            <a:off x="6102653" y="4384582"/>
            <a:ext cx="2880000" cy="646331"/>
          </a:xfrm>
          <a:prstGeom prst="rect">
            <a:avLst/>
          </a:prstGeom>
          <a:solidFill>
            <a:srgbClr val="F8B44F"/>
          </a:solidFill>
          <a:ln>
            <a:noFill/>
          </a:ln>
        </p:spPr>
        <p:txBody>
          <a:bodyPr wrap="square">
            <a:spAutoFit/>
          </a:bodyPr>
          <a:lstStyle/>
          <a:p>
            <a:r>
              <a:rPr lang="de-DE" sz="1800" dirty="0">
                <a:latin typeface="+mn-lt"/>
                <a:ea typeface="Palatino" pitchFamily="2" charset="77"/>
              </a:rPr>
              <a:t>Modellieren, </a:t>
            </a:r>
            <a:br>
              <a:rPr lang="de-DE" sz="1800" dirty="0">
                <a:latin typeface="+mn-lt"/>
                <a:ea typeface="Palatino" pitchFamily="2" charset="77"/>
              </a:rPr>
            </a:br>
            <a:r>
              <a:rPr lang="de-DE" sz="1800" dirty="0">
                <a:latin typeface="+mn-lt"/>
                <a:ea typeface="Palatino" pitchFamily="2" charset="77"/>
              </a:rPr>
              <a:t>Argumentieren</a:t>
            </a:r>
            <a:endParaRPr lang="de-DE" sz="1800" dirty="0">
              <a:latin typeface="+mn-lt"/>
            </a:endParaRPr>
          </a:p>
        </p:txBody>
      </p:sp>
      <p:pic>
        <p:nvPicPr>
          <p:cNvPr id="48" name="Grafik 47">
            <a:extLst>
              <a:ext uri="{FF2B5EF4-FFF2-40B4-BE49-F238E27FC236}">
                <a16:creationId xmlns:a16="http://schemas.microsoft.com/office/drawing/2014/main" id="{34E4BB22-F373-A84C-9126-AEE929994F76}"/>
              </a:ext>
            </a:extLst>
          </p:cNvPr>
          <p:cNvPicPr>
            <a:picLocks noChangeAspect="1"/>
          </p:cNvPicPr>
          <p:nvPr/>
        </p:nvPicPr>
        <p:blipFill>
          <a:blip r:embed="rId16"/>
          <a:stretch>
            <a:fillRect/>
          </a:stretch>
        </p:blipFill>
        <p:spPr>
          <a:xfrm>
            <a:off x="6810705" y="5154732"/>
            <a:ext cx="1463896" cy="97593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Titel 1">
            <a:extLst>
              <a:ext uri="{FF2B5EF4-FFF2-40B4-BE49-F238E27FC236}">
                <a16:creationId xmlns:a16="http://schemas.microsoft.com/office/drawing/2014/main" id="{6BFC4497-1EDA-245A-DFC4-B4E60A964461}"/>
              </a:ext>
            </a:extLst>
          </p:cNvPr>
          <p:cNvSpPr>
            <a:spLocks noGrp="1"/>
          </p:cNvSpPr>
          <p:nvPr>
            <p:ph type="title"/>
          </p:nvPr>
        </p:nvSpPr>
        <p:spPr/>
        <p:txBody>
          <a:bodyPr/>
          <a:lstStyle/>
          <a:p>
            <a:r>
              <a:rPr lang="de-DE" dirty="0"/>
              <a:t>Aufgaben zu Lernzielen auswählen oder gestalten </a:t>
            </a:r>
            <a:br>
              <a:rPr lang="de-DE" dirty="0"/>
            </a:br>
            <a:endParaRPr lang="de-DE" dirty="0"/>
          </a:p>
        </p:txBody>
      </p:sp>
      <p:sp>
        <p:nvSpPr>
          <p:cNvPr id="4" name="Textplatzhalter 3">
            <a:extLst>
              <a:ext uri="{FF2B5EF4-FFF2-40B4-BE49-F238E27FC236}">
                <a16:creationId xmlns:a16="http://schemas.microsoft.com/office/drawing/2014/main" id="{3BBAD60C-A65F-A303-A7E9-406A29CB3C12}"/>
              </a:ext>
            </a:extLst>
          </p:cNvPr>
          <p:cNvSpPr>
            <a:spLocks noGrp="1"/>
          </p:cNvSpPr>
          <p:nvPr>
            <p:ph type="body" sz="quarter" idx="10"/>
          </p:nvPr>
        </p:nvSpPr>
        <p:spPr/>
        <p:txBody>
          <a:bodyPr/>
          <a:lstStyle/>
          <a:p>
            <a:endParaRPr lang="de-DE"/>
          </a:p>
        </p:txBody>
      </p:sp>
    </p:spTree>
    <p:extLst>
      <p:ext uri="{BB962C8B-B14F-4D97-AF65-F5344CB8AC3E}">
        <p14:creationId xmlns:p14="http://schemas.microsoft.com/office/powerpoint/2010/main" val="345539055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1">
            <a:extLst>
              <a:ext uri="{FF2B5EF4-FFF2-40B4-BE49-F238E27FC236}">
                <a16:creationId xmlns:a16="http://schemas.microsoft.com/office/drawing/2014/main" id="{38E96A9B-F321-9A46-BE1A-04FF49932C98}"/>
              </a:ext>
            </a:extLst>
          </p:cNvPr>
          <p:cNvSpPr txBox="1">
            <a:spLocks/>
          </p:cNvSpPr>
          <p:nvPr/>
        </p:nvSpPr>
        <p:spPr>
          <a:xfrm>
            <a:off x="323528" y="417587"/>
            <a:ext cx="8424936" cy="490861"/>
          </a:xfrm>
          <a:prstGeom prst="rect">
            <a:avLst/>
          </a:prstGeom>
        </p:spPr>
        <p:txBody>
          <a:bodyPr vert="horz" lIns="91440" tIns="45720" rIns="91440" bIns="45720" rtlCol="0" anchor="ctr">
            <a:normAutofit fontScale="97500"/>
          </a:bodyPr>
          <a:lstStyle>
            <a:lvl1pPr algn="l" rtl="0" eaLnBrk="1" fontAlgn="base" hangingPunct="1">
              <a:spcBef>
                <a:spcPct val="0"/>
              </a:spcBef>
              <a:spcAft>
                <a:spcPct val="0"/>
              </a:spcAft>
              <a:defRPr sz="28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endParaRPr lang="de-DE" sz="2000" kern="0" dirty="0"/>
          </a:p>
        </p:txBody>
      </p:sp>
      <p:sp>
        <p:nvSpPr>
          <p:cNvPr id="27" name="Rechteck 26">
            <a:extLst>
              <a:ext uri="{FF2B5EF4-FFF2-40B4-BE49-F238E27FC236}">
                <a16:creationId xmlns:a16="http://schemas.microsoft.com/office/drawing/2014/main" id="{2912B828-8152-0F4C-9B3F-66501C26EEAB}"/>
              </a:ext>
            </a:extLst>
          </p:cNvPr>
          <p:cNvSpPr/>
          <p:nvPr/>
        </p:nvSpPr>
        <p:spPr>
          <a:xfrm>
            <a:off x="508897" y="1285102"/>
            <a:ext cx="2509582" cy="1179146"/>
          </a:xfrm>
          <a:prstGeom prst="rect">
            <a:avLst/>
          </a:prstGeom>
          <a:solidFill>
            <a:srgbClr val="F0B0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latin typeface="Calibri" panose="020F0502020204030204" pitchFamily="34" charset="0"/>
                <a:cs typeface="Calibri" panose="020F0502020204030204" pitchFamily="34" charset="0"/>
              </a:rPr>
              <a:t>Kenntnisse / Fertigkeiten</a:t>
            </a:r>
          </a:p>
        </p:txBody>
      </p:sp>
      <p:grpSp>
        <p:nvGrpSpPr>
          <p:cNvPr id="5" name="Gruppieren 4">
            <a:extLst>
              <a:ext uri="{FF2B5EF4-FFF2-40B4-BE49-F238E27FC236}">
                <a16:creationId xmlns:a16="http://schemas.microsoft.com/office/drawing/2014/main" id="{B4352D66-49E5-42C9-F43A-78F277EA794C}"/>
              </a:ext>
            </a:extLst>
          </p:cNvPr>
          <p:cNvGrpSpPr/>
          <p:nvPr/>
        </p:nvGrpSpPr>
        <p:grpSpPr>
          <a:xfrm>
            <a:off x="997301" y="2509453"/>
            <a:ext cx="1507767" cy="1507767"/>
            <a:chOff x="708299" y="2723812"/>
            <a:chExt cx="1507767" cy="1507767"/>
          </a:xfrm>
        </p:grpSpPr>
        <p:pic>
          <p:nvPicPr>
            <p:cNvPr id="37" name="Grafik 36" descr="Bleistift">
              <a:extLst>
                <a:ext uri="{FF2B5EF4-FFF2-40B4-BE49-F238E27FC236}">
                  <a16:creationId xmlns:a16="http://schemas.microsoft.com/office/drawing/2014/main" id="{B9DD0C2E-2C41-CC42-A16B-C15C18E6E43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18341014">
              <a:off x="948722" y="3216978"/>
              <a:ext cx="521435" cy="521435"/>
            </a:xfrm>
            <a:prstGeom prst="rect">
              <a:avLst/>
            </a:prstGeom>
          </p:spPr>
        </p:pic>
        <p:pic>
          <p:nvPicPr>
            <p:cNvPr id="39" name="Grafik 38" descr="Klemmbrett">
              <a:extLst>
                <a:ext uri="{FF2B5EF4-FFF2-40B4-BE49-F238E27FC236}">
                  <a16:creationId xmlns:a16="http://schemas.microsoft.com/office/drawing/2014/main" id="{CE2659BE-04FD-EA42-8FA1-3C6DEA44641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08299" y="2723812"/>
              <a:ext cx="1507767" cy="1507767"/>
            </a:xfrm>
            <a:prstGeom prst="rect">
              <a:avLst/>
            </a:prstGeom>
          </p:spPr>
        </p:pic>
        <p:pic>
          <p:nvPicPr>
            <p:cNvPr id="40" name="Grafik 39" descr="Taschenrechner">
              <a:extLst>
                <a:ext uri="{FF2B5EF4-FFF2-40B4-BE49-F238E27FC236}">
                  <a16:creationId xmlns:a16="http://schemas.microsoft.com/office/drawing/2014/main" id="{1B814823-36DF-8E4F-85FC-2A8FE7D29B5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209072" y="3113848"/>
              <a:ext cx="727695" cy="727695"/>
            </a:xfrm>
            <a:prstGeom prst="rect">
              <a:avLst/>
            </a:prstGeom>
          </p:spPr>
        </p:pic>
      </p:grpSp>
      <p:sp>
        <p:nvSpPr>
          <p:cNvPr id="54" name="Abgerundetes Rechteck 53">
            <a:extLst>
              <a:ext uri="{FF2B5EF4-FFF2-40B4-BE49-F238E27FC236}">
                <a16:creationId xmlns:a16="http://schemas.microsoft.com/office/drawing/2014/main" id="{00E07A9E-F67A-2643-9D36-51B846186B6D}"/>
              </a:ext>
            </a:extLst>
          </p:cNvPr>
          <p:cNvSpPr/>
          <p:nvPr/>
        </p:nvSpPr>
        <p:spPr>
          <a:xfrm>
            <a:off x="323528" y="980717"/>
            <a:ext cx="2880320" cy="3138370"/>
          </a:xfrm>
          <a:prstGeom prst="roundRect">
            <a:avLst/>
          </a:prstGeom>
          <a:noFill/>
          <a:ln w="76200">
            <a:solidFill>
              <a:srgbClr val="357A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a:extLst>
              <a:ext uri="{FF2B5EF4-FFF2-40B4-BE49-F238E27FC236}">
                <a16:creationId xmlns:a16="http://schemas.microsoft.com/office/drawing/2014/main" id="{682434D1-A01C-1581-B4C2-257B98714BEA}"/>
              </a:ext>
            </a:extLst>
          </p:cNvPr>
          <p:cNvSpPr>
            <a:spLocks noGrp="1"/>
          </p:cNvSpPr>
          <p:nvPr>
            <p:ph type="title"/>
          </p:nvPr>
        </p:nvSpPr>
        <p:spPr/>
        <p:txBody>
          <a:bodyPr/>
          <a:lstStyle/>
          <a:p>
            <a:r>
              <a:rPr lang="de-DE" dirty="0"/>
              <a:t>Aufgaben zu Lernzielen auswählen oder gestalten </a:t>
            </a:r>
            <a:br>
              <a:rPr lang="de-DE" dirty="0"/>
            </a:br>
            <a:endParaRPr lang="de-DE" dirty="0"/>
          </a:p>
        </p:txBody>
      </p:sp>
      <p:sp>
        <p:nvSpPr>
          <p:cNvPr id="6" name="Rechteck 5">
            <a:extLst>
              <a:ext uri="{FF2B5EF4-FFF2-40B4-BE49-F238E27FC236}">
                <a16:creationId xmlns:a16="http://schemas.microsoft.com/office/drawing/2014/main" id="{6113995E-F806-D82D-5832-C699B592D1B8}"/>
              </a:ext>
            </a:extLst>
          </p:cNvPr>
          <p:cNvSpPr/>
          <p:nvPr/>
        </p:nvSpPr>
        <p:spPr bwMode="auto">
          <a:xfrm>
            <a:off x="-684584" y="4794636"/>
            <a:ext cx="3910746" cy="1683873"/>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lvl="0" indent="-342900" algn="ctr"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mc:AlternateContent xmlns:mc="http://schemas.openxmlformats.org/markup-compatibility/2006" xmlns:a14="http://schemas.microsoft.com/office/drawing/2010/main">
        <mc:Choice Requires="a14">
          <p:sp>
            <p:nvSpPr>
              <p:cNvPr id="11" name="Textfeld 10">
                <a:extLst>
                  <a:ext uri="{FF2B5EF4-FFF2-40B4-BE49-F238E27FC236}">
                    <a16:creationId xmlns:a16="http://schemas.microsoft.com/office/drawing/2014/main" id="{5F00111A-38A8-2EEE-3C64-CEC05490A730}"/>
                  </a:ext>
                </a:extLst>
              </p:cNvPr>
              <p:cNvSpPr txBox="1"/>
              <p:nvPr/>
            </p:nvSpPr>
            <p:spPr>
              <a:xfrm>
                <a:off x="326176" y="4893416"/>
                <a:ext cx="3020032" cy="1467921"/>
              </a:xfrm>
              <a:prstGeom prst="rect">
                <a:avLst/>
              </a:prstGeom>
              <a:noFill/>
              <a:ln>
                <a:noFill/>
              </a:ln>
            </p:spPr>
            <p:style>
              <a:lnRef idx="0">
                <a:scrgbClr r="0" g="0" b="0"/>
              </a:lnRef>
              <a:fillRef idx="0">
                <a:scrgbClr r="0" g="0" b="0"/>
              </a:fillRef>
              <a:effectRef idx="0">
                <a:scrgbClr r="0" g="0" b="0"/>
              </a:effectRef>
              <a:fontRef idx="minor">
                <a:schemeClr val="dk1"/>
              </a:fontRef>
            </p:style>
            <p:txBody>
              <a:bodyPr rtlCol="0" anchor="t"/>
              <a:lstStyle>
                <a:defPPr>
                  <a:defRPr lang="de-DE"/>
                </a:defPPr>
                <a:lvl1pPr>
                  <a:defRPr sz="2000">
                    <a:latin typeface="Calibri" panose="020F0502020204030204" pitchFamily="34" charset="0"/>
                    <a:ea typeface="Palatino" pitchFamily="2" charset="77"/>
                    <a:cs typeface="Calibri" panose="020F0502020204030204" pitchFamily="34" charset="0"/>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de-DE" dirty="0"/>
                  <a:t>Bestimme den Schnittpunkt  von  </a:t>
                </a:r>
                <a:br>
                  <a:rPr lang="de-DE" dirty="0"/>
                </a:br>
                <a14:m>
                  <m:oMath xmlns:m="http://schemas.openxmlformats.org/officeDocument/2006/math">
                    <m:r>
                      <a:rPr lang="de-DE" dirty="0">
                        <a:latin typeface="Cambria Math" panose="02040503050406030204" pitchFamily="18" charset="0"/>
                      </a:rPr>
                      <m:t>𝑓</m:t>
                    </m:r>
                    <m:r>
                      <a:rPr lang="de-DE" dirty="0">
                        <a:latin typeface="Cambria Math" panose="02040503050406030204" pitchFamily="18" charset="0"/>
                      </a:rPr>
                      <m:t>(</m:t>
                    </m:r>
                    <m:r>
                      <a:rPr lang="de-DE" dirty="0">
                        <a:latin typeface="Cambria Math" panose="02040503050406030204" pitchFamily="18" charset="0"/>
                      </a:rPr>
                      <m:t>𝑥</m:t>
                    </m:r>
                    <m:r>
                      <a:rPr lang="de-DE" dirty="0">
                        <a:latin typeface="Cambria Math" panose="02040503050406030204" pitchFamily="18" charset="0"/>
                      </a:rPr>
                      <m:t>)=</m:t>
                    </m:r>
                    <m:sSup>
                      <m:sSupPr>
                        <m:ctrlPr>
                          <a:rPr lang="de-DE" b="0" i="1" dirty="0" smtClean="0">
                            <a:latin typeface="Cambria Math" panose="02040503050406030204" pitchFamily="18" charset="0"/>
                          </a:rPr>
                        </m:ctrlPr>
                      </m:sSupPr>
                      <m:e>
                        <m:r>
                          <a:rPr lang="de-DE" dirty="0">
                            <a:latin typeface="Cambria Math" panose="02040503050406030204" pitchFamily="18" charset="0"/>
                          </a:rPr>
                          <m:t>𝑥</m:t>
                        </m:r>
                      </m:e>
                      <m:sup>
                        <m:r>
                          <a:rPr lang="de-DE" b="0" i="0" dirty="0" smtClean="0">
                            <a:latin typeface="Cambria Math" panose="02040503050406030204" pitchFamily="18" charset="0"/>
                          </a:rPr>
                          <m:t>2</m:t>
                        </m:r>
                      </m:sup>
                    </m:sSup>
                    <m:r>
                      <a:rPr lang="de-DE" dirty="0">
                        <a:latin typeface="Cambria Math" panose="02040503050406030204" pitchFamily="18" charset="0"/>
                      </a:rPr>
                      <m:t>−4</m:t>
                    </m:r>
                    <m:r>
                      <a:rPr lang="de-DE" dirty="0">
                        <a:latin typeface="Cambria Math" panose="02040503050406030204" pitchFamily="18" charset="0"/>
                      </a:rPr>
                      <m:t>𝑥</m:t>
                    </m:r>
                    <m:r>
                      <a:rPr lang="de-DE" dirty="0">
                        <a:latin typeface="Cambria Math" panose="02040503050406030204" pitchFamily="18" charset="0"/>
                      </a:rPr>
                      <m:t>+3 </m:t>
                    </m:r>
                  </m:oMath>
                </a14:m>
                <a:r>
                  <a:rPr lang="de-DE" dirty="0"/>
                  <a:t>und </a:t>
                </a:r>
                <a14:m>
                  <m:oMath xmlns:m="http://schemas.openxmlformats.org/officeDocument/2006/math">
                    <m:r>
                      <a:rPr lang="de-DE" dirty="0">
                        <a:latin typeface="Cambria Math" panose="02040503050406030204" pitchFamily="18" charset="0"/>
                      </a:rPr>
                      <m:t>𝑔</m:t>
                    </m:r>
                    <m:r>
                      <a:rPr lang="de-DE" dirty="0">
                        <a:latin typeface="Cambria Math" panose="02040503050406030204" pitchFamily="18" charset="0"/>
                      </a:rPr>
                      <m:t>(</m:t>
                    </m:r>
                    <m:r>
                      <a:rPr lang="de-DE" dirty="0">
                        <a:latin typeface="Cambria Math" panose="02040503050406030204" pitchFamily="18" charset="0"/>
                      </a:rPr>
                      <m:t>𝑥</m:t>
                    </m:r>
                    <m:r>
                      <a:rPr lang="de-DE" dirty="0">
                        <a:latin typeface="Cambria Math" panose="02040503050406030204" pitchFamily="18" charset="0"/>
                      </a:rPr>
                      <m:t>)=</m:t>
                    </m:r>
                    <m:r>
                      <a:rPr lang="de-DE" dirty="0">
                        <a:latin typeface="Cambria Math" panose="02040503050406030204" pitchFamily="18" charset="0"/>
                      </a:rPr>
                      <m:t>𝑥</m:t>
                    </m:r>
                    <m:r>
                      <a:rPr lang="de-DE" dirty="0">
                        <a:latin typeface="Cambria Math" panose="02040503050406030204" pitchFamily="18" charset="0"/>
                      </a:rPr>
                      <m:t> +3</m:t>
                    </m:r>
                  </m:oMath>
                </a14:m>
                <a:endParaRPr lang="de-DE" dirty="0"/>
              </a:p>
            </p:txBody>
          </p:sp>
        </mc:Choice>
        <mc:Fallback xmlns="">
          <p:sp>
            <p:nvSpPr>
              <p:cNvPr id="11" name="Textfeld 10">
                <a:extLst>
                  <a:ext uri="{FF2B5EF4-FFF2-40B4-BE49-F238E27FC236}">
                    <a16:creationId xmlns:a16="http://schemas.microsoft.com/office/drawing/2014/main" id="{5F00111A-38A8-2EEE-3C64-CEC05490A730}"/>
                  </a:ext>
                </a:extLst>
              </p:cNvPr>
              <p:cNvSpPr txBox="1">
                <a:spLocks noRot="1" noChangeAspect="1" noMove="1" noResize="1" noEditPoints="1" noAdjustHandles="1" noChangeArrowheads="1" noChangeShapeType="1" noTextEdit="1"/>
              </p:cNvSpPr>
              <p:nvPr/>
            </p:nvSpPr>
            <p:spPr>
              <a:xfrm>
                <a:off x="326176" y="4893416"/>
                <a:ext cx="3020032" cy="1467921"/>
              </a:xfrm>
              <a:prstGeom prst="rect">
                <a:avLst/>
              </a:prstGeom>
              <a:blipFill>
                <a:blip r:embed="rId9"/>
                <a:stretch>
                  <a:fillRect l="-2222" t="-2490"/>
                </a:stretch>
              </a:blipFill>
              <a:ln>
                <a:noFill/>
              </a:ln>
            </p:spPr>
            <p:txBody>
              <a:bodyPr/>
              <a:lstStyle/>
              <a:p>
                <a:r>
                  <a:rPr lang="de-DE">
                    <a:noFill/>
                  </a:rPr>
                  <a:t> </a:t>
                </a:r>
              </a:p>
            </p:txBody>
          </p:sp>
        </mc:Fallback>
      </mc:AlternateContent>
      <p:sp>
        <p:nvSpPr>
          <p:cNvPr id="12" name="Rechteck 11">
            <a:extLst>
              <a:ext uri="{FF2B5EF4-FFF2-40B4-BE49-F238E27FC236}">
                <a16:creationId xmlns:a16="http://schemas.microsoft.com/office/drawing/2014/main" id="{609C55BE-8344-B980-5D7B-2809342056A1}"/>
              </a:ext>
            </a:extLst>
          </p:cNvPr>
          <p:cNvSpPr/>
          <p:nvPr/>
        </p:nvSpPr>
        <p:spPr bwMode="auto">
          <a:xfrm>
            <a:off x="3692251" y="3789040"/>
            <a:ext cx="5690288" cy="2689469"/>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lvl="0" indent="-342900" algn="ctr"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sp>
        <p:nvSpPr>
          <p:cNvPr id="13" name="Gefaltete Ecke 21">
            <a:extLst>
              <a:ext uri="{FF2B5EF4-FFF2-40B4-BE49-F238E27FC236}">
                <a16:creationId xmlns:a16="http://schemas.microsoft.com/office/drawing/2014/main" id="{4421A9C4-E9E5-2841-22A8-65FAE2BAD7E6}"/>
              </a:ext>
            </a:extLst>
          </p:cNvPr>
          <p:cNvSpPr/>
          <p:nvPr/>
        </p:nvSpPr>
        <p:spPr>
          <a:xfrm>
            <a:off x="3554290" y="4473210"/>
            <a:ext cx="3584007" cy="1946526"/>
          </a:xfrm>
          <a:prstGeom prst="foldedCorner">
            <a:avLst/>
          </a:prstGeom>
          <a:noFill/>
          <a:ln>
            <a:noFill/>
          </a:ln>
        </p:spPr>
        <p:style>
          <a:lnRef idx="0">
            <a:scrgbClr r="0" g="0" b="0"/>
          </a:lnRef>
          <a:fillRef idx="0">
            <a:scrgbClr r="0" g="0" b="0"/>
          </a:fillRef>
          <a:effectRef idx="0">
            <a:scrgbClr r="0" g="0" b="0"/>
          </a:effectRef>
          <a:fontRef idx="minor">
            <a:schemeClr val="dk1"/>
          </a:fontRef>
        </p:style>
        <p:txBody>
          <a:bodyPr rtlCol="0" anchor="t"/>
          <a:lstStyle/>
          <a:p>
            <a:endParaRPr lang="de-DE" sz="2000" dirty="0">
              <a:solidFill>
                <a:schemeClr val="tx1"/>
              </a:solidFill>
              <a:latin typeface="Calibri" panose="020F0502020204030204" pitchFamily="34" charset="0"/>
              <a:cs typeface="Calibri" panose="020F0502020204030204" pitchFamily="34" charset="0"/>
            </a:endParaRPr>
          </a:p>
        </p:txBody>
      </p:sp>
      <mc:AlternateContent xmlns:mc="http://schemas.openxmlformats.org/markup-compatibility/2006" xmlns:a14="http://schemas.microsoft.com/office/drawing/2010/main">
        <mc:Choice Requires="a14">
          <p:sp>
            <p:nvSpPr>
              <p:cNvPr id="23" name="Gefaltete Ecke 22">
                <a:extLst>
                  <a:ext uri="{FF2B5EF4-FFF2-40B4-BE49-F238E27FC236}">
                    <a16:creationId xmlns:a16="http://schemas.microsoft.com/office/drawing/2014/main" id="{F936713B-7F27-4441-A0E2-39237CA31B78}"/>
                  </a:ext>
                </a:extLst>
              </p:cNvPr>
              <p:cNvSpPr/>
              <p:nvPr/>
            </p:nvSpPr>
            <p:spPr>
              <a:xfrm>
                <a:off x="3900830" y="4123530"/>
                <a:ext cx="5481709" cy="2020488"/>
              </a:xfrm>
              <a:prstGeom prst="foldedCorner">
                <a:avLst/>
              </a:prstGeom>
              <a:noFill/>
              <a:ln>
                <a:noFill/>
              </a:ln>
            </p:spPr>
            <p:style>
              <a:lnRef idx="0">
                <a:scrgbClr r="0" g="0" b="0"/>
              </a:lnRef>
              <a:fillRef idx="0">
                <a:scrgbClr r="0" g="0" b="0"/>
              </a:fillRef>
              <a:effectRef idx="0">
                <a:scrgbClr r="0" g="0" b="0"/>
              </a:effectRef>
              <a:fontRef idx="minor">
                <a:schemeClr val="dk1"/>
              </a:fontRef>
            </p:style>
            <p:txBody>
              <a:bodyPr rtlCol="0" anchor="t"/>
              <a:lstStyle/>
              <a:p>
                <a:r>
                  <a:rPr lang="de-DE" sz="2000" dirty="0">
                    <a:solidFill>
                      <a:schemeClr val="tx1"/>
                    </a:solidFill>
                    <a:latin typeface="Calibri" panose="020F0502020204030204" pitchFamily="34" charset="0"/>
                    <a:ea typeface="Palatino" pitchFamily="2" charset="77"/>
                    <a:cs typeface="Calibri" panose="020F0502020204030204" pitchFamily="34" charset="0"/>
                  </a:rPr>
                  <a:t>Bestimme den Schnittpunkt von </a:t>
                </a:r>
              </a:p>
              <a:p>
                <a14:m>
                  <m:oMath xmlns:m="http://schemas.openxmlformats.org/officeDocument/2006/math">
                    <m:r>
                      <a:rPr lang="de-DE" sz="2000" i="1" dirty="0" smtClean="0">
                        <a:solidFill>
                          <a:schemeClr val="tx1"/>
                        </a:solidFill>
                        <a:latin typeface="Cambria Math" panose="02040503050406030204" pitchFamily="18" charset="0"/>
                        <a:ea typeface="Palatino" pitchFamily="2" charset="77"/>
                        <a:cs typeface="Calibri" panose="020F0502020204030204" pitchFamily="34" charset="0"/>
                      </a:rPr>
                      <m:t>𝑓</m:t>
                    </m:r>
                    <m:r>
                      <a:rPr lang="de-DE" sz="2000" i="1" dirty="0" smtClean="0">
                        <a:solidFill>
                          <a:schemeClr val="tx1"/>
                        </a:solidFill>
                        <a:latin typeface="Cambria Math" panose="02040503050406030204" pitchFamily="18" charset="0"/>
                        <a:ea typeface="Palatino" pitchFamily="2" charset="77"/>
                        <a:cs typeface="Calibri" panose="020F0502020204030204" pitchFamily="34" charset="0"/>
                      </a:rPr>
                      <m:t>(</m:t>
                    </m:r>
                    <m:r>
                      <a:rPr lang="de-DE" sz="2000" i="1" dirty="0" smtClean="0">
                        <a:solidFill>
                          <a:schemeClr val="tx1"/>
                        </a:solidFill>
                        <a:latin typeface="Cambria Math" panose="02040503050406030204" pitchFamily="18" charset="0"/>
                        <a:ea typeface="Palatino" pitchFamily="2" charset="77"/>
                        <a:cs typeface="Calibri" panose="020F0502020204030204" pitchFamily="34" charset="0"/>
                      </a:rPr>
                      <m:t>𝑥</m:t>
                    </m:r>
                    <m:r>
                      <a:rPr lang="de-DE" sz="2000" i="1" dirty="0" smtClean="0">
                        <a:solidFill>
                          <a:schemeClr val="tx1"/>
                        </a:solidFill>
                        <a:latin typeface="Cambria Math" panose="02040503050406030204" pitchFamily="18" charset="0"/>
                        <a:ea typeface="Palatino" pitchFamily="2" charset="77"/>
                        <a:cs typeface="Calibri" panose="020F0502020204030204" pitchFamily="34" charset="0"/>
                      </a:rPr>
                      <m:t>)=</m:t>
                    </m:r>
                    <m:r>
                      <a:rPr lang="de-DE" sz="2000" i="1" dirty="0" smtClean="0">
                        <a:solidFill>
                          <a:schemeClr val="tx1"/>
                        </a:solidFill>
                        <a:latin typeface="Cambria Math" panose="02040503050406030204" pitchFamily="18" charset="0"/>
                        <a:ea typeface="Palatino" pitchFamily="2" charset="77"/>
                        <a:cs typeface="Calibri" panose="020F0502020204030204" pitchFamily="34" charset="0"/>
                      </a:rPr>
                      <m:t>𝑥</m:t>
                    </m:r>
                    <m:r>
                      <a:rPr lang="de-DE" sz="2000" i="1" baseline="30000" dirty="0">
                        <a:solidFill>
                          <a:schemeClr val="tx1"/>
                        </a:solidFill>
                        <a:latin typeface="Cambria Math" panose="02040503050406030204" pitchFamily="18" charset="0"/>
                        <a:ea typeface="Palatino" pitchFamily="2" charset="77"/>
                        <a:cs typeface="Calibri" panose="020F0502020204030204" pitchFamily="34" charset="0"/>
                      </a:rPr>
                      <m:t>2</m:t>
                    </m:r>
                    <m:r>
                      <a:rPr lang="de-DE" sz="2000" i="1" dirty="0">
                        <a:solidFill>
                          <a:schemeClr val="tx1"/>
                        </a:solidFill>
                        <a:latin typeface="Cambria Math" panose="02040503050406030204" pitchFamily="18" charset="0"/>
                        <a:ea typeface="Palatino" pitchFamily="2" charset="77"/>
                        <a:cs typeface="Calibri" panose="020F0502020204030204" pitchFamily="34" charset="0"/>
                      </a:rPr>
                      <m:t>−</m:t>
                    </m:r>
                    <m:r>
                      <a:rPr lang="de-DE" sz="2000" b="0" i="1" dirty="0" smtClean="0">
                        <a:solidFill>
                          <a:schemeClr val="tx1"/>
                        </a:solidFill>
                        <a:latin typeface="Cambria Math" panose="02040503050406030204" pitchFamily="18" charset="0"/>
                        <a:ea typeface="Palatino" pitchFamily="2" charset="77"/>
                        <a:cs typeface="Calibri" panose="020F0502020204030204" pitchFamily="34" charset="0"/>
                      </a:rPr>
                      <m:t>4</m:t>
                    </m:r>
                    <m:r>
                      <a:rPr lang="de-DE" sz="2000" i="1" dirty="0">
                        <a:solidFill>
                          <a:schemeClr val="tx1"/>
                        </a:solidFill>
                        <a:latin typeface="Cambria Math" panose="02040503050406030204" pitchFamily="18" charset="0"/>
                        <a:ea typeface="Palatino" pitchFamily="2" charset="77"/>
                        <a:cs typeface="Calibri" panose="020F0502020204030204" pitchFamily="34" charset="0"/>
                      </a:rPr>
                      <m:t>𝑥</m:t>
                    </m:r>
                    <m:r>
                      <a:rPr lang="de-DE" sz="2000" i="1" dirty="0">
                        <a:solidFill>
                          <a:schemeClr val="tx1"/>
                        </a:solidFill>
                        <a:latin typeface="Cambria Math" panose="02040503050406030204" pitchFamily="18" charset="0"/>
                        <a:ea typeface="Palatino" pitchFamily="2" charset="77"/>
                        <a:cs typeface="Calibri" panose="020F0502020204030204" pitchFamily="34" charset="0"/>
                      </a:rPr>
                      <m:t>+3 </m:t>
                    </m:r>
                  </m:oMath>
                </a14:m>
                <a:r>
                  <a:rPr lang="de-DE" sz="2000" dirty="0">
                    <a:solidFill>
                      <a:schemeClr val="tx1"/>
                    </a:solidFill>
                    <a:latin typeface="Calibri" panose="020F0502020204030204" pitchFamily="34" charset="0"/>
                    <a:ea typeface="Palatino" pitchFamily="2" charset="77"/>
                    <a:cs typeface="Calibri" panose="020F0502020204030204" pitchFamily="34" charset="0"/>
                  </a:rPr>
                  <a:t>und </a:t>
                </a:r>
                <a14:m>
                  <m:oMath xmlns:m="http://schemas.openxmlformats.org/officeDocument/2006/math">
                    <m:r>
                      <a:rPr lang="de-DE" sz="2000" i="1" dirty="0" smtClean="0">
                        <a:solidFill>
                          <a:schemeClr val="tx1"/>
                        </a:solidFill>
                        <a:latin typeface="Cambria Math" panose="02040503050406030204" pitchFamily="18" charset="0"/>
                        <a:ea typeface="Palatino" pitchFamily="2" charset="77"/>
                        <a:cs typeface="Calibri" panose="020F0502020204030204" pitchFamily="34" charset="0"/>
                      </a:rPr>
                      <m:t>𝑔</m:t>
                    </m:r>
                    <m:r>
                      <a:rPr lang="de-DE" sz="2000" i="1" dirty="0">
                        <a:solidFill>
                          <a:schemeClr val="tx1"/>
                        </a:solidFill>
                        <a:latin typeface="Cambria Math" panose="02040503050406030204" pitchFamily="18" charset="0"/>
                        <a:ea typeface="Palatino" pitchFamily="2" charset="77"/>
                        <a:cs typeface="Calibri" panose="020F0502020204030204" pitchFamily="34" charset="0"/>
                      </a:rPr>
                      <m:t>(</m:t>
                    </m:r>
                    <m:r>
                      <a:rPr lang="de-DE" sz="2000" i="1" dirty="0">
                        <a:solidFill>
                          <a:schemeClr val="tx1"/>
                        </a:solidFill>
                        <a:latin typeface="Cambria Math" panose="02040503050406030204" pitchFamily="18" charset="0"/>
                        <a:ea typeface="Palatino" pitchFamily="2" charset="77"/>
                        <a:cs typeface="Calibri" panose="020F0502020204030204" pitchFamily="34" charset="0"/>
                      </a:rPr>
                      <m:t>𝑥</m:t>
                    </m:r>
                    <m:r>
                      <a:rPr lang="de-DE" sz="2000" i="1" dirty="0">
                        <a:solidFill>
                          <a:schemeClr val="tx1"/>
                        </a:solidFill>
                        <a:latin typeface="Cambria Math" panose="02040503050406030204" pitchFamily="18" charset="0"/>
                        <a:ea typeface="Palatino" pitchFamily="2" charset="77"/>
                        <a:cs typeface="Calibri" panose="020F0502020204030204" pitchFamily="34" charset="0"/>
                      </a:rPr>
                      <m:t>)=</m:t>
                    </m:r>
                    <m:r>
                      <a:rPr lang="de-DE" sz="2000" i="1" dirty="0">
                        <a:solidFill>
                          <a:schemeClr val="tx1"/>
                        </a:solidFill>
                        <a:latin typeface="Cambria Math" panose="02040503050406030204" pitchFamily="18" charset="0"/>
                        <a:ea typeface="Palatino" pitchFamily="2" charset="77"/>
                        <a:cs typeface="Calibri" panose="020F0502020204030204" pitchFamily="34" charset="0"/>
                      </a:rPr>
                      <m:t>𝑥</m:t>
                    </m:r>
                    <m:r>
                      <a:rPr lang="de-DE" sz="2000" i="1" dirty="0">
                        <a:solidFill>
                          <a:schemeClr val="tx1"/>
                        </a:solidFill>
                        <a:latin typeface="Cambria Math" panose="02040503050406030204" pitchFamily="18" charset="0"/>
                        <a:ea typeface="Palatino" pitchFamily="2" charset="77"/>
                        <a:cs typeface="Calibri" panose="020F0502020204030204" pitchFamily="34" charset="0"/>
                      </a:rPr>
                      <m:t> +3</m:t>
                    </m:r>
                  </m:oMath>
                </a14:m>
                <a:br>
                  <a:rPr lang="de-DE" sz="2000" dirty="0">
                    <a:solidFill>
                      <a:schemeClr val="tx1"/>
                    </a:solidFill>
                    <a:latin typeface="Calibri" panose="020F0502020204030204" pitchFamily="34" charset="0"/>
                    <a:ea typeface="Palatino" pitchFamily="2" charset="77"/>
                    <a:cs typeface="Calibri" panose="020F0502020204030204" pitchFamily="34" charset="0"/>
                  </a:rPr>
                </a:br>
                <a:endParaRPr lang="de-DE" sz="2000" dirty="0">
                  <a:solidFill>
                    <a:schemeClr val="tx1"/>
                  </a:solidFill>
                  <a:latin typeface="Calibri" panose="020F0502020204030204" pitchFamily="34" charset="0"/>
                  <a:ea typeface="Palatino" pitchFamily="2" charset="77"/>
                  <a:cs typeface="Calibri" panose="020F0502020204030204" pitchFamily="34" charset="0"/>
                </a:endParaRPr>
              </a:p>
              <a:p>
                <a:pPr marL="457200" indent="-457200"/>
                <a:r>
                  <a:rPr lang="de-DE" sz="2000" dirty="0">
                    <a:solidFill>
                      <a:schemeClr val="tx1"/>
                    </a:solidFill>
                    <a:latin typeface="Calibri" panose="020F0502020204030204" pitchFamily="34" charset="0"/>
                    <a:ea typeface="Palatino" pitchFamily="2" charset="77"/>
                    <a:cs typeface="Calibri" panose="020F0502020204030204" pitchFamily="34" charset="0"/>
                  </a:rPr>
                  <a:t>A)	</a:t>
                </a:r>
                <a14:m>
                  <m:oMath xmlns:m="http://schemas.openxmlformats.org/officeDocument/2006/math">
                    <m:r>
                      <a:rPr lang="de-DE" sz="2000" i="1" dirty="0" smtClean="0">
                        <a:solidFill>
                          <a:schemeClr val="tx1"/>
                        </a:solidFill>
                        <a:latin typeface="Cambria Math" panose="02040503050406030204" pitchFamily="18" charset="0"/>
                        <a:ea typeface="Palatino" pitchFamily="2" charset="77"/>
                        <a:cs typeface="Calibri" panose="020F0502020204030204" pitchFamily="34" charset="0"/>
                      </a:rPr>
                      <m:t>(0|3) </m:t>
                    </m:r>
                  </m:oMath>
                </a14:m>
                <a:r>
                  <a:rPr lang="de-DE" sz="2000" dirty="0">
                    <a:solidFill>
                      <a:schemeClr val="tx1"/>
                    </a:solidFill>
                    <a:latin typeface="Calibri" panose="020F0502020204030204" pitchFamily="34" charset="0"/>
                    <a:ea typeface="Palatino" pitchFamily="2" charset="77"/>
                    <a:cs typeface="Calibri" panose="020F0502020204030204" pitchFamily="34" charset="0"/>
                  </a:rPr>
                  <a:t>und </a:t>
                </a:r>
                <a14:m>
                  <m:oMath xmlns:m="http://schemas.openxmlformats.org/officeDocument/2006/math">
                    <m:d>
                      <m:dPr>
                        <m:ctrlPr>
                          <a:rPr lang="de-DE" sz="2000" i="1" dirty="0" smtClean="0">
                            <a:solidFill>
                              <a:schemeClr val="tx1"/>
                            </a:solidFill>
                            <a:latin typeface="Cambria Math" panose="02040503050406030204" pitchFamily="18" charset="0"/>
                            <a:ea typeface="Palatino" pitchFamily="2" charset="77"/>
                            <a:cs typeface="Calibri" panose="020F0502020204030204" pitchFamily="34" charset="0"/>
                          </a:rPr>
                        </m:ctrlPr>
                      </m:dPr>
                      <m:e>
                        <m:r>
                          <a:rPr lang="de-DE" sz="2000" i="1" dirty="0" smtClean="0">
                            <a:solidFill>
                              <a:schemeClr val="tx1"/>
                            </a:solidFill>
                            <a:latin typeface="Cambria Math" panose="02040503050406030204" pitchFamily="18" charset="0"/>
                            <a:ea typeface="Palatino" pitchFamily="2" charset="77"/>
                            <a:cs typeface="Calibri" panose="020F0502020204030204" pitchFamily="34" charset="0"/>
                          </a:rPr>
                          <m:t>5</m:t>
                        </m:r>
                      </m:e>
                      <m:e>
                        <m:r>
                          <a:rPr lang="de-DE" sz="2000" i="1" dirty="0" smtClean="0">
                            <a:solidFill>
                              <a:schemeClr val="tx1"/>
                            </a:solidFill>
                            <a:latin typeface="Cambria Math" panose="02040503050406030204" pitchFamily="18" charset="0"/>
                            <a:ea typeface="Palatino" pitchFamily="2" charset="77"/>
                            <a:cs typeface="Calibri" panose="020F0502020204030204" pitchFamily="34" charset="0"/>
                          </a:rPr>
                          <m:t>8</m:t>
                        </m:r>
                      </m:e>
                    </m:d>
                  </m:oMath>
                </a14:m>
                <a:endParaRPr lang="de-DE" sz="2000" dirty="0">
                  <a:solidFill>
                    <a:schemeClr val="tx1"/>
                  </a:solidFill>
                  <a:latin typeface="Calibri" panose="020F0502020204030204" pitchFamily="34" charset="0"/>
                  <a:ea typeface="Palatino" pitchFamily="2" charset="77"/>
                  <a:cs typeface="Calibri" panose="020F0502020204030204" pitchFamily="34" charset="0"/>
                </a:endParaRPr>
              </a:p>
              <a:p>
                <a:pPr marL="457200" indent="-457200"/>
                <a:r>
                  <a:rPr lang="de-DE" sz="2000" dirty="0">
                    <a:solidFill>
                      <a:schemeClr val="tx1"/>
                    </a:solidFill>
                    <a:latin typeface="Calibri" panose="020F0502020204030204" pitchFamily="34" charset="0"/>
                    <a:ea typeface="Palatino" pitchFamily="2" charset="77"/>
                    <a:cs typeface="Calibri" panose="020F0502020204030204" pitchFamily="34" charset="0"/>
                  </a:rPr>
                  <a:t>B) 	Es gibt nur einen Schnittpunkt: </a:t>
                </a:r>
                <a14:m>
                  <m:oMath xmlns:m="http://schemas.openxmlformats.org/officeDocument/2006/math">
                    <m:d>
                      <m:dPr>
                        <m:ctrlPr>
                          <a:rPr lang="de-DE" sz="2000" i="1" dirty="0" smtClean="0">
                            <a:solidFill>
                              <a:schemeClr val="tx1"/>
                            </a:solidFill>
                            <a:latin typeface="Cambria Math" panose="02040503050406030204" pitchFamily="18" charset="0"/>
                            <a:ea typeface="Palatino" pitchFamily="2" charset="77"/>
                            <a:cs typeface="Calibri" panose="020F0502020204030204" pitchFamily="34" charset="0"/>
                          </a:rPr>
                        </m:ctrlPr>
                      </m:dPr>
                      <m:e>
                        <m:r>
                          <a:rPr lang="de-DE" sz="2000" i="1" dirty="0" smtClean="0">
                            <a:solidFill>
                              <a:schemeClr val="tx1"/>
                            </a:solidFill>
                            <a:latin typeface="Cambria Math" panose="02040503050406030204" pitchFamily="18" charset="0"/>
                            <a:ea typeface="Palatino" pitchFamily="2" charset="77"/>
                            <a:cs typeface="Calibri" panose="020F0502020204030204" pitchFamily="34" charset="0"/>
                          </a:rPr>
                          <m:t>0</m:t>
                        </m:r>
                      </m:e>
                      <m:e>
                        <m:r>
                          <a:rPr lang="de-DE" sz="2000" i="1" dirty="0" smtClean="0">
                            <a:solidFill>
                              <a:schemeClr val="tx1"/>
                            </a:solidFill>
                            <a:latin typeface="Cambria Math" panose="02040503050406030204" pitchFamily="18" charset="0"/>
                            <a:ea typeface="Palatino" pitchFamily="2" charset="77"/>
                            <a:cs typeface="Calibri" panose="020F0502020204030204" pitchFamily="34" charset="0"/>
                          </a:rPr>
                          <m:t>1</m:t>
                        </m:r>
                      </m:e>
                    </m:d>
                  </m:oMath>
                </a14:m>
                <a:endParaRPr lang="de-DE" sz="2000" dirty="0">
                  <a:solidFill>
                    <a:schemeClr val="tx1"/>
                  </a:solidFill>
                  <a:latin typeface="Calibri" panose="020F0502020204030204" pitchFamily="34" charset="0"/>
                  <a:ea typeface="Palatino" pitchFamily="2" charset="77"/>
                  <a:cs typeface="Calibri" panose="020F0502020204030204" pitchFamily="34" charset="0"/>
                </a:endParaRPr>
              </a:p>
              <a:p>
                <a:pPr marL="457200" indent="-457200">
                  <a:buAutoNum type="alphaUcParenR" startAt="3"/>
                </a:pPr>
                <a:r>
                  <a:rPr lang="de-DE" sz="2000" dirty="0">
                    <a:solidFill>
                      <a:schemeClr val="tx1"/>
                    </a:solidFill>
                    <a:latin typeface="Calibri" panose="020F0502020204030204" pitchFamily="34" charset="0"/>
                    <a:ea typeface="Palatino" pitchFamily="2" charset="77"/>
                    <a:cs typeface="Calibri" panose="020F0502020204030204" pitchFamily="34" charset="0"/>
                  </a:rPr>
                  <a:t>Es gibt keinen Schnittpunkt</a:t>
                </a:r>
              </a:p>
              <a:p>
                <a:endParaRPr lang="de-DE" sz="2000" dirty="0">
                  <a:solidFill>
                    <a:schemeClr val="tx1"/>
                  </a:solidFill>
                  <a:latin typeface="Calibri" panose="020F0502020204030204" pitchFamily="34" charset="0"/>
                  <a:ea typeface="Palatino" pitchFamily="2" charset="77"/>
                  <a:cs typeface="Calibri" panose="020F0502020204030204" pitchFamily="34" charset="0"/>
                </a:endParaRPr>
              </a:p>
            </p:txBody>
          </p:sp>
        </mc:Choice>
        <mc:Fallback xmlns="">
          <p:sp>
            <p:nvSpPr>
              <p:cNvPr id="23" name="Gefaltete Ecke 22">
                <a:extLst>
                  <a:ext uri="{FF2B5EF4-FFF2-40B4-BE49-F238E27FC236}">
                    <a16:creationId xmlns:a16="http://schemas.microsoft.com/office/drawing/2014/main" id="{F936713B-7F27-4441-A0E2-39237CA31B78}"/>
                  </a:ext>
                </a:extLst>
              </p:cNvPr>
              <p:cNvSpPr>
                <a:spLocks noRot="1" noChangeAspect="1" noMove="1" noResize="1" noEditPoints="1" noAdjustHandles="1" noChangeArrowheads="1" noChangeShapeType="1" noTextEdit="1"/>
              </p:cNvSpPr>
              <p:nvPr/>
            </p:nvSpPr>
            <p:spPr>
              <a:xfrm>
                <a:off x="3900830" y="4123530"/>
                <a:ext cx="5481709" cy="2020488"/>
              </a:xfrm>
              <a:prstGeom prst="foldedCorner">
                <a:avLst/>
              </a:prstGeom>
              <a:blipFill>
                <a:blip r:embed="rId10"/>
                <a:stretch>
                  <a:fillRect l="-1224" t="-1506" b="-602"/>
                </a:stretch>
              </a:blipFill>
              <a:ln>
                <a:noFill/>
              </a:ln>
            </p:spPr>
            <p:txBody>
              <a:bodyPr/>
              <a:lstStyle/>
              <a:p>
                <a:r>
                  <a:rPr lang="de-DE">
                    <a:noFill/>
                  </a:rPr>
                  <a:t> </a:t>
                </a:r>
              </a:p>
            </p:txBody>
          </p:sp>
        </mc:Fallback>
      </mc:AlternateContent>
      <p:sp>
        <p:nvSpPr>
          <p:cNvPr id="16" name="Gefaltete Ecke 22">
            <a:extLst>
              <a:ext uri="{FF2B5EF4-FFF2-40B4-BE49-F238E27FC236}">
                <a16:creationId xmlns:a16="http://schemas.microsoft.com/office/drawing/2014/main" id="{FC4F4D3C-D107-83B6-4F36-069B09BF5AA1}"/>
              </a:ext>
            </a:extLst>
          </p:cNvPr>
          <p:cNvSpPr/>
          <p:nvPr/>
        </p:nvSpPr>
        <p:spPr>
          <a:xfrm>
            <a:off x="3692252" y="980717"/>
            <a:ext cx="5481709" cy="2744818"/>
          </a:xfrm>
          <a:prstGeom prst="foldedCorner">
            <a:avLst/>
          </a:prstGeom>
          <a:noFill/>
          <a:ln>
            <a:noFill/>
          </a:ln>
        </p:spPr>
        <p:style>
          <a:lnRef idx="0">
            <a:scrgbClr r="0" g="0" b="0"/>
          </a:lnRef>
          <a:fillRef idx="0">
            <a:scrgbClr r="0" g="0" b="0"/>
          </a:fillRef>
          <a:effectRef idx="0">
            <a:scrgbClr r="0" g="0" b="0"/>
          </a:effectRef>
          <a:fontRef idx="minor">
            <a:schemeClr val="dk1"/>
          </a:fontRef>
        </p:style>
        <p:txBody>
          <a:bodyPr rtlCol="0" anchor="t"/>
          <a:lstStyle/>
          <a:p>
            <a:pPr marL="342900" indent="-342900">
              <a:buClr>
                <a:srgbClr val="327A86"/>
              </a:buClr>
              <a:buFont typeface="Wingdings" panose="05000000000000000000" pitchFamily="2" charset="2"/>
              <a:buChar char="ü"/>
            </a:pPr>
            <a:r>
              <a:rPr lang="de-DE" sz="2000" kern="0" dirty="0">
                <a:latin typeface="Calibri" panose="020F0502020204030204" pitchFamily="34" charset="0"/>
                <a:cs typeface="Calibri" panose="020F0502020204030204" pitchFamily="34" charset="0"/>
              </a:rPr>
              <a:t>ARS: </a:t>
            </a:r>
            <a:r>
              <a:rPr lang="de-DE" sz="2000" kern="0" dirty="0" err="1">
                <a:latin typeface="Calibri" panose="020F0502020204030204" pitchFamily="34" charset="0"/>
                <a:cs typeface="Calibri" panose="020F0502020204030204" pitchFamily="34" charset="0"/>
              </a:rPr>
              <a:t>Plickers</a:t>
            </a:r>
            <a:r>
              <a:rPr lang="de-DE" sz="2000" kern="0" dirty="0">
                <a:latin typeface="Calibri" panose="020F0502020204030204" pitchFamily="34" charset="0"/>
                <a:cs typeface="Calibri" panose="020F0502020204030204" pitchFamily="34" charset="0"/>
              </a:rPr>
              <a:t>, </a:t>
            </a:r>
            <a:r>
              <a:rPr lang="de-DE" sz="2000" kern="0" dirty="0" err="1">
                <a:latin typeface="Calibri" panose="020F0502020204030204" pitchFamily="34" charset="0"/>
                <a:cs typeface="Calibri" panose="020F0502020204030204" pitchFamily="34" charset="0"/>
              </a:rPr>
              <a:t>Quizizz</a:t>
            </a:r>
            <a:r>
              <a:rPr lang="de-DE" sz="2000" kern="0" dirty="0">
                <a:latin typeface="Calibri" panose="020F0502020204030204" pitchFamily="34" charset="0"/>
                <a:cs typeface="Calibri" panose="020F0502020204030204" pitchFamily="34" charset="0"/>
              </a:rPr>
              <a:t>, </a:t>
            </a:r>
            <a:r>
              <a:rPr lang="de-DE" sz="2000" kern="0" dirty="0" err="1">
                <a:latin typeface="Calibri" panose="020F0502020204030204" pitchFamily="34" charset="0"/>
                <a:cs typeface="Calibri" panose="020F0502020204030204" pitchFamily="34" charset="0"/>
              </a:rPr>
              <a:t>Mentimeter</a:t>
            </a:r>
            <a:endParaRPr lang="de-DE" sz="2000" kern="0" dirty="0">
              <a:latin typeface="Calibri" panose="020F0502020204030204" pitchFamily="34" charset="0"/>
              <a:cs typeface="Calibri" panose="020F0502020204030204" pitchFamily="34" charset="0"/>
            </a:endParaRPr>
          </a:p>
        </p:txBody>
      </p:sp>
      <p:sp>
        <p:nvSpPr>
          <p:cNvPr id="18" name="Pfeil nach links 25">
            <a:extLst>
              <a:ext uri="{FF2B5EF4-FFF2-40B4-BE49-F238E27FC236}">
                <a16:creationId xmlns:a16="http://schemas.microsoft.com/office/drawing/2014/main" id="{3993B58E-A813-71FA-97D2-D3B0EFDADFDA}"/>
              </a:ext>
            </a:extLst>
          </p:cNvPr>
          <p:cNvSpPr/>
          <p:nvPr/>
        </p:nvSpPr>
        <p:spPr bwMode="auto">
          <a:xfrm>
            <a:off x="3230253" y="5305949"/>
            <a:ext cx="461997" cy="432048"/>
          </a:xfrm>
          <a:prstGeom prst="leftArrow">
            <a:avLst/>
          </a:prstGeom>
          <a:solidFill>
            <a:srgbClr val="F8B44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a:ln>
                <a:noFill/>
              </a:ln>
              <a:solidFill>
                <a:schemeClr val="tx1"/>
              </a:solidFill>
              <a:effectLst/>
              <a:latin typeface="Calibri" panose="020F0502020204030204" pitchFamily="34" charset="0"/>
            </a:endParaRPr>
          </a:p>
        </p:txBody>
      </p:sp>
    </p:spTree>
    <p:extLst>
      <p:ext uri="{BB962C8B-B14F-4D97-AF65-F5344CB8AC3E}">
        <p14:creationId xmlns:p14="http://schemas.microsoft.com/office/powerpoint/2010/main" val="804351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3" grpId="0"/>
      <p:bldP spid="16" grpId="0"/>
      <p:bldP spid="1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hteck 12">
            <a:extLst>
              <a:ext uri="{FF2B5EF4-FFF2-40B4-BE49-F238E27FC236}">
                <a16:creationId xmlns:a16="http://schemas.microsoft.com/office/drawing/2014/main" id="{1150E089-6E7C-06D3-AFF4-BC9285880E9B}"/>
              </a:ext>
            </a:extLst>
          </p:cNvPr>
          <p:cNvSpPr/>
          <p:nvPr/>
        </p:nvSpPr>
        <p:spPr bwMode="auto">
          <a:xfrm>
            <a:off x="3692251" y="3789040"/>
            <a:ext cx="5690288" cy="2689469"/>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lvl="0" indent="-342900" algn="ctr"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sp>
        <p:nvSpPr>
          <p:cNvPr id="7" name="Titel 1">
            <a:extLst>
              <a:ext uri="{FF2B5EF4-FFF2-40B4-BE49-F238E27FC236}">
                <a16:creationId xmlns:a16="http://schemas.microsoft.com/office/drawing/2014/main" id="{38E96A9B-F321-9A46-BE1A-04FF49932C98}"/>
              </a:ext>
            </a:extLst>
          </p:cNvPr>
          <p:cNvSpPr txBox="1">
            <a:spLocks/>
          </p:cNvSpPr>
          <p:nvPr/>
        </p:nvSpPr>
        <p:spPr>
          <a:xfrm>
            <a:off x="323528" y="417587"/>
            <a:ext cx="8424936" cy="490861"/>
          </a:xfrm>
          <a:prstGeom prst="rect">
            <a:avLst/>
          </a:prstGeom>
        </p:spPr>
        <p:txBody>
          <a:bodyPr vert="horz" lIns="91440" tIns="45720" rIns="91440" bIns="45720" rtlCol="0" anchor="ctr">
            <a:normAutofit fontScale="97500"/>
          </a:bodyPr>
          <a:lstStyle>
            <a:lvl1pPr algn="l" rtl="0" eaLnBrk="1" fontAlgn="base" hangingPunct="1">
              <a:spcBef>
                <a:spcPct val="0"/>
              </a:spcBef>
              <a:spcAft>
                <a:spcPct val="0"/>
              </a:spcAft>
              <a:defRPr sz="28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endParaRPr lang="de-DE" sz="2000" kern="0" dirty="0"/>
          </a:p>
        </p:txBody>
      </p:sp>
      <p:sp>
        <p:nvSpPr>
          <p:cNvPr id="27" name="Rechteck 26">
            <a:extLst>
              <a:ext uri="{FF2B5EF4-FFF2-40B4-BE49-F238E27FC236}">
                <a16:creationId xmlns:a16="http://schemas.microsoft.com/office/drawing/2014/main" id="{2912B828-8152-0F4C-9B3F-66501C26EEAB}"/>
              </a:ext>
            </a:extLst>
          </p:cNvPr>
          <p:cNvSpPr/>
          <p:nvPr/>
        </p:nvSpPr>
        <p:spPr>
          <a:xfrm>
            <a:off x="508897" y="1285102"/>
            <a:ext cx="2509582" cy="1179146"/>
          </a:xfrm>
          <a:prstGeom prst="rect">
            <a:avLst/>
          </a:prstGeom>
          <a:solidFill>
            <a:srgbClr val="F0B0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latin typeface="Calibri" panose="020F0502020204030204" pitchFamily="34" charset="0"/>
                <a:cs typeface="Calibri" panose="020F0502020204030204" pitchFamily="34" charset="0"/>
              </a:rPr>
              <a:t>Vorstellungen</a:t>
            </a:r>
          </a:p>
        </p:txBody>
      </p:sp>
      <p:sp>
        <p:nvSpPr>
          <p:cNvPr id="22" name="Gefaltete Ecke 21">
            <a:extLst>
              <a:ext uri="{FF2B5EF4-FFF2-40B4-BE49-F238E27FC236}">
                <a16:creationId xmlns:a16="http://schemas.microsoft.com/office/drawing/2014/main" id="{357BCDAA-060E-394F-BED6-AA12BB29DE47}"/>
              </a:ext>
            </a:extLst>
          </p:cNvPr>
          <p:cNvSpPr/>
          <p:nvPr/>
        </p:nvSpPr>
        <p:spPr>
          <a:xfrm>
            <a:off x="3554290" y="4473210"/>
            <a:ext cx="3584007" cy="1946526"/>
          </a:xfrm>
          <a:prstGeom prst="foldedCorner">
            <a:avLst/>
          </a:prstGeom>
          <a:noFill/>
          <a:ln>
            <a:noFill/>
          </a:ln>
        </p:spPr>
        <p:style>
          <a:lnRef idx="0">
            <a:scrgbClr r="0" g="0" b="0"/>
          </a:lnRef>
          <a:fillRef idx="0">
            <a:scrgbClr r="0" g="0" b="0"/>
          </a:fillRef>
          <a:effectRef idx="0">
            <a:scrgbClr r="0" g="0" b="0"/>
          </a:effectRef>
          <a:fontRef idx="minor">
            <a:schemeClr val="dk1"/>
          </a:fontRef>
        </p:style>
        <p:txBody>
          <a:bodyPr rtlCol="0" anchor="t"/>
          <a:lstStyle/>
          <a:p>
            <a:endParaRPr lang="de-DE" sz="2000" dirty="0">
              <a:solidFill>
                <a:schemeClr val="tx1"/>
              </a:solidFill>
              <a:latin typeface="Calibri" panose="020F0502020204030204" pitchFamily="34" charset="0"/>
              <a:cs typeface="Calibri" panose="020F0502020204030204" pitchFamily="34" charset="0"/>
            </a:endParaRPr>
          </a:p>
        </p:txBody>
      </p:sp>
      <p:sp>
        <p:nvSpPr>
          <p:cNvPr id="23" name="Gefaltete Ecke 22">
            <a:extLst>
              <a:ext uri="{FF2B5EF4-FFF2-40B4-BE49-F238E27FC236}">
                <a16:creationId xmlns:a16="http://schemas.microsoft.com/office/drawing/2014/main" id="{F936713B-7F27-4441-A0E2-39237CA31B78}"/>
              </a:ext>
            </a:extLst>
          </p:cNvPr>
          <p:cNvSpPr/>
          <p:nvPr/>
        </p:nvSpPr>
        <p:spPr>
          <a:xfrm>
            <a:off x="3692252" y="3804971"/>
            <a:ext cx="5344244" cy="2689469"/>
          </a:xfrm>
          <a:prstGeom prst="foldedCorner">
            <a:avLst/>
          </a:prstGeom>
          <a:noFill/>
          <a:ln>
            <a:noFill/>
          </a:ln>
        </p:spPr>
        <p:style>
          <a:lnRef idx="0">
            <a:scrgbClr r="0" g="0" b="0"/>
          </a:lnRef>
          <a:fillRef idx="0">
            <a:scrgbClr r="0" g="0" b="0"/>
          </a:fillRef>
          <a:effectRef idx="0">
            <a:scrgbClr r="0" g="0" b="0"/>
          </a:effectRef>
          <a:fontRef idx="minor">
            <a:schemeClr val="dk1"/>
          </a:fontRef>
        </p:style>
        <p:txBody>
          <a:bodyPr rtlCol="0" anchor="t"/>
          <a:lstStyle/>
          <a:p>
            <a:r>
              <a:rPr lang="de-DE" sz="2000" dirty="0">
                <a:solidFill>
                  <a:schemeClr val="tx1"/>
                </a:solidFill>
                <a:latin typeface="Calibri" panose="020F0502020204030204" pitchFamily="34" charset="0"/>
                <a:cs typeface="Calibri" panose="020F0502020204030204" pitchFamily="34" charset="0"/>
              </a:rPr>
              <a:t>Wie oft schneiden sich eine gestauchte Parabel und eine Ursprungsgerade mit großer Steigung?</a:t>
            </a:r>
          </a:p>
          <a:p>
            <a:endParaRPr lang="de-DE" sz="2000" dirty="0">
              <a:solidFill>
                <a:schemeClr val="tx1"/>
              </a:solidFill>
              <a:latin typeface="Calibri" panose="020F0502020204030204" pitchFamily="34" charset="0"/>
              <a:cs typeface="Calibri" panose="020F0502020204030204" pitchFamily="34" charset="0"/>
            </a:endParaRPr>
          </a:p>
          <a:p>
            <a:pPr marL="342900" indent="-342900">
              <a:buAutoNum type="alphaUcParenR"/>
            </a:pPr>
            <a:r>
              <a:rPr lang="de-DE" sz="2000" dirty="0">
                <a:solidFill>
                  <a:schemeClr val="tx1"/>
                </a:solidFill>
                <a:latin typeface="Calibri" panose="020F0502020204030204" pitchFamily="34" charset="0"/>
                <a:cs typeface="Calibri" panose="020F0502020204030204" pitchFamily="34" charset="0"/>
              </a:rPr>
              <a:t>1 mal</a:t>
            </a:r>
          </a:p>
          <a:p>
            <a:pPr marL="342900" indent="-342900">
              <a:buAutoNum type="alphaUcParenR"/>
            </a:pPr>
            <a:r>
              <a:rPr lang="de-DE" sz="2000" dirty="0">
                <a:solidFill>
                  <a:schemeClr val="tx1"/>
                </a:solidFill>
                <a:latin typeface="Calibri" panose="020F0502020204030204" pitchFamily="34" charset="0"/>
                <a:cs typeface="Calibri" panose="020F0502020204030204" pitchFamily="34" charset="0"/>
              </a:rPr>
              <a:t>2 mal</a:t>
            </a:r>
          </a:p>
          <a:p>
            <a:pPr marL="342900" indent="-342900">
              <a:buAutoNum type="alphaUcParenR"/>
            </a:pPr>
            <a:r>
              <a:rPr lang="de-DE" sz="2000" dirty="0">
                <a:solidFill>
                  <a:schemeClr val="tx1"/>
                </a:solidFill>
                <a:latin typeface="Calibri" panose="020F0502020204030204" pitchFamily="34" charset="0"/>
                <a:cs typeface="Calibri" panose="020F0502020204030204" pitchFamily="34" charset="0"/>
              </a:rPr>
              <a:t>3 mal</a:t>
            </a:r>
          </a:p>
          <a:p>
            <a:pPr marL="342900" indent="-342900">
              <a:buAutoNum type="alphaUcParenR"/>
            </a:pPr>
            <a:r>
              <a:rPr lang="de-DE" sz="2000" dirty="0">
                <a:solidFill>
                  <a:schemeClr val="tx1"/>
                </a:solidFill>
                <a:latin typeface="Calibri" panose="020F0502020204030204" pitchFamily="34" charset="0"/>
                <a:cs typeface="Calibri" panose="020F0502020204030204" pitchFamily="34" charset="0"/>
              </a:rPr>
              <a:t>Hängt davon ab, wie stark </a:t>
            </a:r>
          </a:p>
          <a:p>
            <a:r>
              <a:rPr lang="de-DE" sz="2000" dirty="0">
                <a:solidFill>
                  <a:schemeClr val="tx1"/>
                </a:solidFill>
                <a:latin typeface="Calibri" panose="020F0502020204030204" pitchFamily="34" charset="0"/>
                <a:cs typeface="Calibri" panose="020F0502020204030204" pitchFamily="34" charset="0"/>
              </a:rPr>
              <a:t>      die Parabel gestaucht ist</a:t>
            </a:r>
          </a:p>
        </p:txBody>
      </p:sp>
      <p:sp>
        <p:nvSpPr>
          <p:cNvPr id="54" name="Abgerundetes Rechteck 53">
            <a:extLst>
              <a:ext uri="{FF2B5EF4-FFF2-40B4-BE49-F238E27FC236}">
                <a16:creationId xmlns:a16="http://schemas.microsoft.com/office/drawing/2014/main" id="{00E07A9E-F67A-2643-9D36-51B846186B6D}"/>
              </a:ext>
            </a:extLst>
          </p:cNvPr>
          <p:cNvSpPr/>
          <p:nvPr/>
        </p:nvSpPr>
        <p:spPr>
          <a:xfrm>
            <a:off x="323528" y="980717"/>
            <a:ext cx="2880320" cy="3138370"/>
          </a:xfrm>
          <a:prstGeom prst="roundRect">
            <a:avLst/>
          </a:prstGeom>
          <a:noFill/>
          <a:ln w="76200">
            <a:solidFill>
              <a:srgbClr val="357A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a:extLst>
              <a:ext uri="{FF2B5EF4-FFF2-40B4-BE49-F238E27FC236}">
                <a16:creationId xmlns:a16="http://schemas.microsoft.com/office/drawing/2014/main" id="{682434D1-A01C-1581-B4C2-257B98714BEA}"/>
              </a:ext>
            </a:extLst>
          </p:cNvPr>
          <p:cNvSpPr>
            <a:spLocks noGrp="1"/>
          </p:cNvSpPr>
          <p:nvPr>
            <p:ph type="title"/>
          </p:nvPr>
        </p:nvSpPr>
        <p:spPr/>
        <p:txBody>
          <a:bodyPr/>
          <a:lstStyle/>
          <a:p>
            <a:r>
              <a:rPr lang="de-DE" dirty="0"/>
              <a:t>Aufgaben zu Lernzielen auswählen oder gestalten </a:t>
            </a:r>
            <a:br>
              <a:rPr lang="de-DE" dirty="0"/>
            </a:br>
            <a:endParaRPr lang="de-DE" dirty="0"/>
          </a:p>
        </p:txBody>
      </p:sp>
      <p:sp>
        <p:nvSpPr>
          <p:cNvPr id="9" name="Textplatzhalter 8">
            <a:extLst>
              <a:ext uri="{FF2B5EF4-FFF2-40B4-BE49-F238E27FC236}">
                <a16:creationId xmlns:a16="http://schemas.microsoft.com/office/drawing/2014/main" id="{52F3CA71-F7A4-451C-27A3-4FA6C3D5A7BF}"/>
              </a:ext>
            </a:extLst>
          </p:cNvPr>
          <p:cNvSpPr>
            <a:spLocks noGrp="1"/>
          </p:cNvSpPr>
          <p:nvPr>
            <p:ph type="body" sz="quarter" idx="10"/>
          </p:nvPr>
        </p:nvSpPr>
        <p:spPr/>
        <p:txBody>
          <a:bodyPr/>
          <a:lstStyle/>
          <a:p>
            <a:endParaRPr lang="de-DE"/>
          </a:p>
        </p:txBody>
      </p:sp>
      <p:grpSp>
        <p:nvGrpSpPr>
          <p:cNvPr id="3" name="Gruppieren 2">
            <a:extLst>
              <a:ext uri="{FF2B5EF4-FFF2-40B4-BE49-F238E27FC236}">
                <a16:creationId xmlns:a16="http://schemas.microsoft.com/office/drawing/2014/main" id="{331442A1-D375-CB15-3603-A8863B1B45BC}"/>
              </a:ext>
            </a:extLst>
          </p:cNvPr>
          <p:cNvGrpSpPr/>
          <p:nvPr/>
        </p:nvGrpSpPr>
        <p:grpSpPr>
          <a:xfrm>
            <a:off x="1097592" y="2611758"/>
            <a:ext cx="1332192" cy="1321298"/>
            <a:chOff x="1007560" y="2707521"/>
            <a:chExt cx="1507767" cy="1507767"/>
          </a:xfrm>
        </p:grpSpPr>
        <p:pic>
          <p:nvPicPr>
            <p:cNvPr id="4" name="Grafik 3" descr="Kopf mit Zahnrädern">
              <a:extLst>
                <a:ext uri="{FF2B5EF4-FFF2-40B4-BE49-F238E27FC236}">
                  <a16:creationId xmlns:a16="http://schemas.microsoft.com/office/drawing/2014/main" id="{7DBAC76C-8290-3C95-6FAD-287653B456C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07560" y="2707521"/>
              <a:ext cx="1507767" cy="1507767"/>
            </a:xfrm>
            <a:prstGeom prst="rect">
              <a:avLst/>
            </a:prstGeom>
          </p:spPr>
        </p:pic>
        <p:pic>
          <p:nvPicPr>
            <p:cNvPr id="6" name="Grafik 5" descr="Glühbirne und Zahnrad">
              <a:extLst>
                <a:ext uri="{FF2B5EF4-FFF2-40B4-BE49-F238E27FC236}">
                  <a16:creationId xmlns:a16="http://schemas.microsoft.com/office/drawing/2014/main" id="{0419C8CD-76AD-8C6D-938C-D1C8BE53A8E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266545" y="2829018"/>
              <a:ext cx="830298" cy="830298"/>
            </a:xfrm>
            <a:prstGeom prst="rect">
              <a:avLst/>
            </a:prstGeom>
          </p:spPr>
        </p:pic>
      </p:grpSp>
      <p:sp>
        <p:nvSpPr>
          <p:cNvPr id="5" name="Gefaltete Ecke 22">
            <a:extLst>
              <a:ext uri="{FF2B5EF4-FFF2-40B4-BE49-F238E27FC236}">
                <a16:creationId xmlns:a16="http://schemas.microsoft.com/office/drawing/2014/main" id="{48FDDBA8-0DEB-86AB-2376-9AACBF63EA45}"/>
              </a:ext>
            </a:extLst>
          </p:cNvPr>
          <p:cNvSpPr/>
          <p:nvPr/>
        </p:nvSpPr>
        <p:spPr>
          <a:xfrm>
            <a:off x="3692252" y="980717"/>
            <a:ext cx="5481709" cy="2744818"/>
          </a:xfrm>
          <a:prstGeom prst="foldedCorner">
            <a:avLst/>
          </a:prstGeom>
          <a:noFill/>
          <a:ln>
            <a:noFill/>
          </a:ln>
        </p:spPr>
        <p:style>
          <a:lnRef idx="0">
            <a:scrgbClr r="0" g="0" b="0"/>
          </a:lnRef>
          <a:fillRef idx="0">
            <a:scrgbClr r="0" g="0" b="0"/>
          </a:fillRef>
          <a:effectRef idx="0">
            <a:scrgbClr r="0" g="0" b="0"/>
          </a:effectRef>
          <a:fontRef idx="minor">
            <a:schemeClr val="dk1"/>
          </a:fontRef>
        </p:style>
        <p:txBody>
          <a:bodyPr rtlCol="0" anchor="t"/>
          <a:lstStyle/>
          <a:p>
            <a:pPr marL="342900" indent="-342900">
              <a:buClr>
                <a:srgbClr val="327A86"/>
              </a:buClr>
              <a:buFont typeface="Wingdings" panose="05000000000000000000" pitchFamily="2" charset="2"/>
              <a:buChar char="ü"/>
            </a:pPr>
            <a:r>
              <a:rPr lang="de-DE" sz="2000" kern="0" dirty="0">
                <a:latin typeface="Calibri" panose="020F0502020204030204" pitchFamily="34" charset="0"/>
                <a:cs typeface="Calibri" panose="020F0502020204030204" pitchFamily="34" charset="0"/>
              </a:rPr>
              <a:t>Vorstellungsbasierte Aufgabe entwerfen</a:t>
            </a:r>
          </a:p>
        </p:txBody>
      </p:sp>
      <p:pic>
        <p:nvPicPr>
          <p:cNvPr id="11" name="Grafik 10">
            <a:extLst>
              <a:ext uri="{FF2B5EF4-FFF2-40B4-BE49-F238E27FC236}">
                <a16:creationId xmlns:a16="http://schemas.microsoft.com/office/drawing/2014/main" id="{4CE2DA89-FAA2-F89A-16AC-95EC7AEF6EB2}"/>
              </a:ext>
            </a:extLst>
          </p:cNvPr>
          <p:cNvPicPr>
            <a:picLocks noChangeAspect="1"/>
          </p:cNvPicPr>
          <p:nvPr/>
        </p:nvPicPr>
        <p:blipFill>
          <a:blip r:embed="rId7"/>
          <a:stretch>
            <a:fillRect/>
          </a:stretch>
        </p:blipFill>
        <p:spPr>
          <a:xfrm>
            <a:off x="7249036" y="4693149"/>
            <a:ext cx="1642963" cy="1506648"/>
          </a:xfrm>
          <a:prstGeom prst="rect">
            <a:avLst/>
          </a:prstGeom>
        </p:spPr>
      </p:pic>
      <p:sp>
        <p:nvSpPr>
          <p:cNvPr id="10" name="Rechteck 9">
            <a:extLst>
              <a:ext uri="{FF2B5EF4-FFF2-40B4-BE49-F238E27FC236}">
                <a16:creationId xmlns:a16="http://schemas.microsoft.com/office/drawing/2014/main" id="{EB145065-CCCC-0D10-9F33-C09E9CB1D52A}"/>
              </a:ext>
            </a:extLst>
          </p:cNvPr>
          <p:cNvSpPr/>
          <p:nvPr/>
        </p:nvSpPr>
        <p:spPr bwMode="auto">
          <a:xfrm>
            <a:off x="-684584" y="4794636"/>
            <a:ext cx="3910746" cy="1683873"/>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lvl="0" indent="-342900" algn="ctr"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mc:AlternateContent xmlns:mc="http://schemas.openxmlformats.org/markup-compatibility/2006" xmlns:a14="http://schemas.microsoft.com/office/drawing/2010/main">
        <mc:Choice Requires="a14">
          <p:sp>
            <p:nvSpPr>
              <p:cNvPr id="14" name="Textfeld 13">
                <a:extLst>
                  <a:ext uri="{FF2B5EF4-FFF2-40B4-BE49-F238E27FC236}">
                    <a16:creationId xmlns:a16="http://schemas.microsoft.com/office/drawing/2014/main" id="{13EBB3CD-2E96-FFA2-EA44-128DF9793803}"/>
                  </a:ext>
                </a:extLst>
              </p:cNvPr>
              <p:cNvSpPr txBox="1"/>
              <p:nvPr/>
            </p:nvSpPr>
            <p:spPr>
              <a:xfrm>
                <a:off x="326176" y="4893416"/>
                <a:ext cx="3020032" cy="1467921"/>
              </a:xfrm>
              <a:prstGeom prst="rect">
                <a:avLst/>
              </a:prstGeom>
              <a:noFill/>
              <a:ln>
                <a:noFill/>
              </a:ln>
            </p:spPr>
            <p:style>
              <a:lnRef idx="0">
                <a:scrgbClr r="0" g="0" b="0"/>
              </a:lnRef>
              <a:fillRef idx="0">
                <a:scrgbClr r="0" g="0" b="0"/>
              </a:fillRef>
              <a:effectRef idx="0">
                <a:scrgbClr r="0" g="0" b="0"/>
              </a:effectRef>
              <a:fontRef idx="minor">
                <a:schemeClr val="dk1"/>
              </a:fontRef>
            </p:style>
            <p:txBody>
              <a:bodyPr rtlCol="0" anchor="t"/>
              <a:lstStyle>
                <a:defPPr>
                  <a:defRPr lang="de-DE"/>
                </a:defPPr>
                <a:lvl1pPr>
                  <a:defRPr sz="2000">
                    <a:latin typeface="Calibri" panose="020F0502020204030204" pitchFamily="34" charset="0"/>
                    <a:ea typeface="Palatino" pitchFamily="2" charset="77"/>
                    <a:cs typeface="Calibri" panose="020F0502020204030204" pitchFamily="34" charset="0"/>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de-DE" dirty="0"/>
                  <a:t>Bestimme den Schnittpunkt  von  </a:t>
                </a:r>
                <a:br>
                  <a:rPr lang="de-DE" dirty="0"/>
                </a:br>
                <a14:m>
                  <m:oMath xmlns:m="http://schemas.openxmlformats.org/officeDocument/2006/math">
                    <m:r>
                      <a:rPr lang="de-DE" dirty="0">
                        <a:latin typeface="Cambria Math" panose="02040503050406030204" pitchFamily="18" charset="0"/>
                      </a:rPr>
                      <m:t>𝑓</m:t>
                    </m:r>
                    <m:r>
                      <a:rPr lang="de-DE" dirty="0">
                        <a:latin typeface="Cambria Math" panose="02040503050406030204" pitchFamily="18" charset="0"/>
                      </a:rPr>
                      <m:t>(</m:t>
                    </m:r>
                    <m:r>
                      <a:rPr lang="de-DE" dirty="0">
                        <a:latin typeface="Cambria Math" panose="02040503050406030204" pitchFamily="18" charset="0"/>
                      </a:rPr>
                      <m:t>𝑥</m:t>
                    </m:r>
                    <m:r>
                      <a:rPr lang="de-DE" dirty="0">
                        <a:latin typeface="Cambria Math" panose="02040503050406030204" pitchFamily="18" charset="0"/>
                      </a:rPr>
                      <m:t>)=</m:t>
                    </m:r>
                    <m:sSup>
                      <m:sSupPr>
                        <m:ctrlPr>
                          <a:rPr lang="de-DE" b="0" i="1" dirty="0" smtClean="0">
                            <a:latin typeface="Cambria Math" panose="02040503050406030204" pitchFamily="18" charset="0"/>
                          </a:rPr>
                        </m:ctrlPr>
                      </m:sSupPr>
                      <m:e>
                        <m:r>
                          <a:rPr lang="de-DE" dirty="0">
                            <a:latin typeface="Cambria Math" panose="02040503050406030204" pitchFamily="18" charset="0"/>
                          </a:rPr>
                          <m:t>𝑥</m:t>
                        </m:r>
                      </m:e>
                      <m:sup>
                        <m:r>
                          <a:rPr lang="de-DE" b="0" i="0" dirty="0" smtClean="0">
                            <a:latin typeface="Cambria Math" panose="02040503050406030204" pitchFamily="18" charset="0"/>
                          </a:rPr>
                          <m:t>2</m:t>
                        </m:r>
                      </m:sup>
                    </m:sSup>
                    <m:r>
                      <a:rPr lang="de-DE" dirty="0">
                        <a:latin typeface="Cambria Math" panose="02040503050406030204" pitchFamily="18" charset="0"/>
                      </a:rPr>
                      <m:t>−4</m:t>
                    </m:r>
                    <m:r>
                      <a:rPr lang="de-DE" dirty="0">
                        <a:latin typeface="Cambria Math" panose="02040503050406030204" pitchFamily="18" charset="0"/>
                      </a:rPr>
                      <m:t>𝑥</m:t>
                    </m:r>
                    <m:r>
                      <a:rPr lang="de-DE" dirty="0">
                        <a:latin typeface="Cambria Math" panose="02040503050406030204" pitchFamily="18" charset="0"/>
                      </a:rPr>
                      <m:t>+3 </m:t>
                    </m:r>
                  </m:oMath>
                </a14:m>
                <a:r>
                  <a:rPr lang="de-DE" dirty="0"/>
                  <a:t>und </a:t>
                </a:r>
                <a14:m>
                  <m:oMath xmlns:m="http://schemas.openxmlformats.org/officeDocument/2006/math">
                    <m:r>
                      <a:rPr lang="de-DE" dirty="0">
                        <a:latin typeface="Cambria Math" panose="02040503050406030204" pitchFamily="18" charset="0"/>
                      </a:rPr>
                      <m:t>𝑔</m:t>
                    </m:r>
                    <m:r>
                      <a:rPr lang="de-DE" dirty="0">
                        <a:latin typeface="Cambria Math" panose="02040503050406030204" pitchFamily="18" charset="0"/>
                      </a:rPr>
                      <m:t>(</m:t>
                    </m:r>
                    <m:r>
                      <a:rPr lang="de-DE" dirty="0">
                        <a:latin typeface="Cambria Math" panose="02040503050406030204" pitchFamily="18" charset="0"/>
                      </a:rPr>
                      <m:t>𝑥</m:t>
                    </m:r>
                    <m:r>
                      <a:rPr lang="de-DE" dirty="0">
                        <a:latin typeface="Cambria Math" panose="02040503050406030204" pitchFamily="18" charset="0"/>
                      </a:rPr>
                      <m:t>)=</m:t>
                    </m:r>
                    <m:r>
                      <a:rPr lang="de-DE" dirty="0">
                        <a:latin typeface="Cambria Math" panose="02040503050406030204" pitchFamily="18" charset="0"/>
                      </a:rPr>
                      <m:t>𝑥</m:t>
                    </m:r>
                    <m:r>
                      <a:rPr lang="de-DE" dirty="0">
                        <a:latin typeface="Cambria Math" panose="02040503050406030204" pitchFamily="18" charset="0"/>
                      </a:rPr>
                      <m:t> +3</m:t>
                    </m:r>
                  </m:oMath>
                </a14:m>
                <a:endParaRPr lang="de-DE" dirty="0"/>
              </a:p>
            </p:txBody>
          </p:sp>
        </mc:Choice>
        <mc:Fallback xmlns="">
          <p:sp>
            <p:nvSpPr>
              <p:cNvPr id="14" name="Textfeld 13">
                <a:extLst>
                  <a:ext uri="{FF2B5EF4-FFF2-40B4-BE49-F238E27FC236}">
                    <a16:creationId xmlns:a16="http://schemas.microsoft.com/office/drawing/2014/main" id="{13EBB3CD-2E96-FFA2-EA44-128DF9793803}"/>
                  </a:ext>
                </a:extLst>
              </p:cNvPr>
              <p:cNvSpPr txBox="1">
                <a:spLocks noRot="1" noChangeAspect="1" noMove="1" noResize="1" noEditPoints="1" noAdjustHandles="1" noChangeArrowheads="1" noChangeShapeType="1" noTextEdit="1"/>
              </p:cNvSpPr>
              <p:nvPr/>
            </p:nvSpPr>
            <p:spPr>
              <a:xfrm>
                <a:off x="326176" y="4893416"/>
                <a:ext cx="3020032" cy="1467921"/>
              </a:xfrm>
              <a:prstGeom prst="rect">
                <a:avLst/>
              </a:prstGeom>
              <a:blipFill>
                <a:blip r:embed="rId8"/>
                <a:stretch>
                  <a:fillRect l="-2222" t="-2490"/>
                </a:stretch>
              </a:blipFill>
              <a:ln>
                <a:noFill/>
              </a:ln>
            </p:spPr>
            <p:txBody>
              <a:bodyPr/>
              <a:lstStyle/>
              <a:p>
                <a:r>
                  <a:rPr lang="de-DE">
                    <a:noFill/>
                  </a:rPr>
                  <a:t> </a:t>
                </a:r>
              </a:p>
            </p:txBody>
          </p:sp>
        </mc:Fallback>
      </mc:AlternateContent>
      <p:sp>
        <p:nvSpPr>
          <p:cNvPr id="16" name="Pfeil nach links 25">
            <a:extLst>
              <a:ext uri="{FF2B5EF4-FFF2-40B4-BE49-F238E27FC236}">
                <a16:creationId xmlns:a16="http://schemas.microsoft.com/office/drawing/2014/main" id="{D8D1C51F-5790-C025-6399-73CFAB9C1504}"/>
              </a:ext>
            </a:extLst>
          </p:cNvPr>
          <p:cNvSpPr/>
          <p:nvPr/>
        </p:nvSpPr>
        <p:spPr bwMode="auto">
          <a:xfrm>
            <a:off x="3230253" y="5305949"/>
            <a:ext cx="461997" cy="432048"/>
          </a:xfrm>
          <a:prstGeom prst="leftArrow">
            <a:avLst/>
          </a:prstGeom>
          <a:solidFill>
            <a:srgbClr val="F8B44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a:ln>
                <a:noFill/>
              </a:ln>
              <a:solidFill>
                <a:schemeClr val="tx1"/>
              </a:solidFill>
              <a:effectLst/>
              <a:latin typeface="Calibri" panose="020F0502020204030204" pitchFamily="34" charset="0"/>
            </a:endParaRPr>
          </a:p>
        </p:txBody>
      </p:sp>
    </p:spTree>
    <p:extLst>
      <p:ext uri="{BB962C8B-B14F-4D97-AF65-F5344CB8AC3E}">
        <p14:creationId xmlns:p14="http://schemas.microsoft.com/office/powerpoint/2010/main" val="3661676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nodePh="1">
                                  <p:stCondLst>
                                    <p:cond delay="0"/>
                                  </p:stCondLst>
                                  <p:endCondLst>
                                    <p:cond evt="begin" delay="0">
                                      <p:tn val="7"/>
                                    </p:cond>
                                  </p:endCondLst>
                                  <p:childTnLst>
                                    <p:set>
                                      <p:cBhvr>
                                        <p:cTn id="8" dur="1" fill="hold">
                                          <p:stCondLst>
                                            <p:cond delay="0"/>
                                          </p:stCondLst>
                                        </p:cTn>
                                        <p:tgtEl>
                                          <p:spTgt spid="2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2" grpId="0"/>
      <p:bldP spid="23" grpId="0"/>
      <p:bldP spid="5" grpId="0"/>
      <p:bldP spid="16"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hteck 14">
            <a:extLst>
              <a:ext uri="{FF2B5EF4-FFF2-40B4-BE49-F238E27FC236}">
                <a16:creationId xmlns:a16="http://schemas.microsoft.com/office/drawing/2014/main" id="{D01F7F29-9B6F-8379-0FCA-25C24548E60C}"/>
              </a:ext>
            </a:extLst>
          </p:cNvPr>
          <p:cNvSpPr/>
          <p:nvPr/>
        </p:nvSpPr>
        <p:spPr bwMode="auto">
          <a:xfrm>
            <a:off x="-684584" y="4794636"/>
            <a:ext cx="3910746" cy="1683873"/>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lvl="0" indent="-342900" algn="ctr"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sp>
        <p:nvSpPr>
          <p:cNvPr id="8" name="Rechteck 7">
            <a:extLst>
              <a:ext uri="{FF2B5EF4-FFF2-40B4-BE49-F238E27FC236}">
                <a16:creationId xmlns:a16="http://schemas.microsoft.com/office/drawing/2014/main" id="{B6D51549-DD9D-0CEF-274A-28F934611A93}"/>
              </a:ext>
            </a:extLst>
          </p:cNvPr>
          <p:cNvSpPr/>
          <p:nvPr/>
        </p:nvSpPr>
        <p:spPr bwMode="auto">
          <a:xfrm>
            <a:off x="3692251" y="3789040"/>
            <a:ext cx="5690288" cy="2689469"/>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lvl="0" indent="-342900" algn="ctr"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sp>
        <p:nvSpPr>
          <p:cNvPr id="7" name="Titel 1">
            <a:extLst>
              <a:ext uri="{FF2B5EF4-FFF2-40B4-BE49-F238E27FC236}">
                <a16:creationId xmlns:a16="http://schemas.microsoft.com/office/drawing/2014/main" id="{38E96A9B-F321-9A46-BE1A-04FF49932C98}"/>
              </a:ext>
            </a:extLst>
          </p:cNvPr>
          <p:cNvSpPr txBox="1">
            <a:spLocks/>
          </p:cNvSpPr>
          <p:nvPr/>
        </p:nvSpPr>
        <p:spPr>
          <a:xfrm>
            <a:off x="323528" y="417587"/>
            <a:ext cx="8424936" cy="490861"/>
          </a:xfrm>
          <a:prstGeom prst="rect">
            <a:avLst/>
          </a:prstGeom>
        </p:spPr>
        <p:txBody>
          <a:bodyPr vert="horz" lIns="91440" tIns="45720" rIns="91440" bIns="45720" rtlCol="0" anchor="ctr">
            <a:normAutofit fontScale="97500"/>
          </a:bodyPr>
          <a:lstStyle>
            <a:lvl1pPr algn="l" rtl="0" eaLnBrk="1" fontAlgn="base" hangingPunct="1">
              <a:spcBef>
                <a:spcPct val="0"/>
              </a:spcBef>
              <a:spcAft>
                <a:spcPct val="0"/>
              </a:spcAft>
              <a:defRPr sz="28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endParaRPr lang="de-DE" sz="2000" kern="0" dirty="0"/>
          </a:p>
        </p:txBody>
      </p:sp>
      <p:sp>
        <p:nvSpPr>
          <p:cNvPr id="27" name="Rechteck 26">
            <a:extLst>
              <a:ext uri="{FF2B5EF4-FFF2-40B4-BE49-F238E27FC236}">
                <a16:creationId xmlns:a16="http://schemas.microsoft.com/office/drawing/2014/main" id="{2912B828-8152-0F4C-9B3F-66501C26EEAB}"/>
              </a:ext>
            </a:extLst>
          </p:cNvPr>
          <p:cNvSpPr/>
          <p:nvPr/>
        </p:nvSpPr>
        <p:spPr>
          <a:xfrm>
            <a:off x="508897" y="1285102"/>
            <a:ext cx="2509582" cy="1179146"/>
          </a:xfrm>
          <a:prstGeom prst="rect">
            <a:avLst/>
          </a:prstGeom>
          <a:solidFill>
            <a:srgbClr val="F0B0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latin typeface="Calibri" panose="020F0502020204030204" pitchFamily="34" charset="0"/>
                <a:cs typeface="Calibri" panose="020F0502020204030204" pitchFamily="34" charset="0"/>
              </a:rPr>
              <a:t>Vorstellungen</a:t>
            </a:r>
          </a:p>
        </p:txBody>
      </p:sp>
      <p:sp>
        <p:nvSpPr>
          <p:cNvPr id="22" name="Gefaltete Ecke 21">
            <a:extLst>
              <a:ext uri="{FF2B5EF4-FFF2-40B4-BE49-F238E27FC236}">
                <a16:creationId xmlns:a16="http://schemas.microsoft.com/office/drawing/2014/main" id="{357BCDAA-060E-394F-BED6-AA12BB29DE47}"/>
              </a:ext>
            </a:extLst>
          </p:cNvPr>
          <p:cNvSpPr/>
          <p:nvPr/>
        </p:nvSpPr>
        <p:spPr>
          <a:xfrm>
            <a:off x="3554290" y="4531983"/>
            <a:ext cx="3584007" cy="1946526"/>
          </a:xfrm>
          <a:prstGeom prst="foldedCorner">
            <a:avLst/>
          </a:prstGeom>
          <a:noFill/>
          <a:ln>
            <a:noFill/>
          </a:ln>
        </p:spPr>
        <p:style>
          <a:lnRef idx="0">
            <a:scrgbClr r="0" g="0" b="0"/>
          </a:lnRef>
          <a:fillRef idx="0">
            <a:scrgbClr r="0" g="0" b="0"/>
          </a:fillRef>
          <a:effectRef idx="0">
            <a:scrgbClr r="0" g="0" b="0"/>
          </a:effectRef>
          <a:fontRef idx="minor">
            <a:schemeClr val="dk1"/>
          </a:fontRef>
        </p:style>
        <p:txBody>
          <a:bodyPr rtlCol="0" anchor="t"/>
          <a:lstStyle/>
          <a:p>
            <a:endParaRPr lang="de-DE" sz="2000" dirty="0">
              <a:solidFill>
                <a:schemeClr val="tx1"/>
              </a:solidFill>
              <a:latin typeface="Calibri" panose="020F0502020204030204" pitchFamily="34" charset="0"/>
              <a:cs typeface="Calibri" panose="020F0502020204030204" pitchFamily="34" charset="0"/>
            </a:endParaRPr>
          </a:p>
        </p:txBody>
      </p:sp>
      <mc:AlternateContent xmlns:mc="http://schemas.openxmlformats.org/markup-compatibility/2006" xmlns:a14="http://schemas.microsoft.com/office/drawing/2010/main">
        <mc:Choice Requires="a14">
          <p:sp>
            <p:nvSpPr>
              <p:cNvPr id="23" name="Gefaltete Ecke 22">
                <a:extLst>
                  <a:ext uri="{FF2B5EF4-FFF2-40B4-BE49-F238E27FC236}">
                    <a16:creationId xmlns:a16="http://schemas.microsoft.com/office/drawing/2014/main" id="{F936713B-7F27-4441-A0E2-39237CA31B78}"/>
                  </a:ext>
                </a:extLst>
              </p:cNvPr>
              <p:cNvSpPr/>
              <p:nvPr/>
            </p:nvSpPr>
            <p:spPr>
              <a:xfrm>
                <a:off x="3692251" y="4011497"/>
                <a:ext cx="5344244" cy="2251060"/>
              </a:xfrm>
              <a:prstGeom prst="foldedCorner">
                <a:avLst/>
              </a:prstGeom>
              <a:noFill/>
              <a:ln>
                <a:noFill/>
              </a:ln>
            </p:spPr>
            <p:style>
              <a:lnRef idx="0">
                <a:scrgbClr r="0" g="0" b="0"/>
              </a:lnRef>
              <a:fillRef idx="0">
                <a:scrgbClr r="0" g="0" b="0"/>
              </a:fillRef>
              <a:effectRef idx="0">
                <a:scrgbClr r="0" g="0" b="0"/>
              </a:effectRef>
              <a:fontRef idx="minor">
                <a:schemeClr val="dk1"/>
              </a:fontRef>
            </p:style>
            <p:txBody>
              <a:bodyPr rtlCol="0" anchor="t"/>
              <a:lstStyle/>
              <a:p>
                <a:r>
                  <a:rPr lang="de-DE" sz="2000" dirty="0">
                    <a:solidFill>
                      <a:schemeClr val="tx1"/>
                    </a:solidFill>
                    <a:latin typeface="Calibri" panose="020F0502020204030204" pitchFamily="34" charset="0"/>
                    <a:ea typeface="Palatino" pitchFamily="2" charset="77"/>
                    <a:cs typeface="Calibri" panose="020F0502020204030204" pitchFamily="34" charset="0"/>
                  </a:rPr>
                  <a:t>Welche Aussagen gelten:</a:t>
                </a:r>
              </a:p>
              <a:p>
                <a:pPr marL="457200" indent="-457200">
                  <a:buAutoNum type="alphaUcParenR"/>
                </a:pPr>
                <a:r>
                  <a:rPr lang="de-DE" sz="2000" dirty="0">
                    <a:solidFill>
                      <a:schemeClr val="tx1"/>
                    </a:solidFill>
                    <a:latin typeface="Calibri" panose="020F0502020204030204" pitchFamily="34" charset="0"/>
                    <a:ea typeface="Palatino" pitchFamily="2" charset="77"/>
                    <a:cs typeface="Calibri" panose="020F0502020204030204" pitchFamily="34" charset="0"/>
                  </a:rPr>
                  <a:t>In der Wertetabelle zu </a:t>
                </a:r>
                <a14:m>
                  <m:oMath xmlns:m="http://schemas.openxmlformats.org/officeDocument/2006/math">
                    <m:r>
                      <a:rPr lang="de-DE" sz="2000" i="1" dirty="0">
                        <a:solidFill>
                          <a:schemeClr val="tx1"/>
                        </a:solidFill>
                        <a:latin typeface="Cambria Math" panose="02040503050406030204" pitchFamily="18" charset="0"/>
                        <a:ea typeface="Palatino" pitchFamily="2" charset="77"/>
                        <a:cs typeface="Calibri" panose="020F0502020204030204" pitchFamily="34" charset="0"/>
                      </a:rPr>
                      <m:t>𝑔</m:t>
                    </m:r>
                    <m:r>
                      <a:rPr lang="de-DE" sz="2000" i="1" dirty="0">
                        <a:solidFill>
                          <a:schemeClr val="tx1"/>
                        </a:solidFill>
                        <a:latin typeface="Cambria Math" panose="02040503050406030204" pitchFamily="18" charset="0"/>
                        <a:ea typeface="Palatino" pitchFamily="2" charset="77"/>
                        <a:cs typeface="Calibri" panose="020F0502020204030204" pitchFamily="34" charset="0"/>
                      </a:rPr>
                      <m:t>(</m:t>
                    </m:r>
                    <m:r>
                      <a:rPr lang="de-DE" sz="2000" i="1" dirty="0">
                        <a:solidFill>
                          <a:schemeClr val="tx1"/>
                        </a:solidFill>
                        <a:latin typeface="Cambria Math" panose="02040503050406030204" pitchFamily="18" charset="0"/>
                        <a:ea typeface="Palatino" pitchFamily="2" charset="77"/>
                        <a:cs typeface="Calibri" panose="020F0502020204030204" pitchFamily="34" charset="0"/>
                      </a:rPr>
                      <m:t>𝑥</m:t>
                    </m:r>
                    <m:r>
                      <a:rPr lang="de-DE" sz="2000" i="1" dirty="0">
                        <a:solidFill>
                          <a:schemeClr val="tx1"/>
                        </a:solidFill>
                        <a:latin typeface="Cambria Math" panose="02040503050406030204" pitchFamily="18" charset="0"/>
                        <a:ea typeface="Palatino" pitchFamily="2" charset="77"/>
                        <a:cs typeface="Calibri" panose="020F0502020204030204" pitchFamily="34" charset="0"/>
                      </a:rPr>
                      <m:t>)</m:t>
                    </m:r>
                  </m:oMath>
                </a14:m>
                <a:r>
                  <a:rPr lang="de-DE" sz="2000" dirty="0">
                    <a:solidFill>
                      <a:schemeClr val="tx1"/>
                    </a:solidFill>
                    <a:latin typeface="Calibri" panose="020F0502020204030204" pitchFamily="34" charset="0"/>
                    <a:ea typeface="Palatino" pitchFamily="2" charset="77"/>
                    <a:cs typeface="Calibri" panose="020F0502020204030204" pitchFamily="34" charset="0"/>
                  </a:rPr>
                  <a:t> gibt es einen </a:t>
                </a:r>
                <a:br>
                  <a:rPr lang="de-DE" sz="2000" dirty="0">
                    <a:solidFill>
                      <a:schemeClr val="tx1"/>
                    </a:solidFill>
                    <a:latin typeface="Calibri" panose="020F0502020204030204" pitchFamily="34" charset="0"/>
                    <a:ea typeface="Palatino" pitchFamily="2" charset="77"/>
                    <a:cs typeface="Calibri" panose="020F0502020204030204" pitchFamily="34" charset="0"/>
                  </a:rPr>
                </a:br>
                <a:r>
                  <a:rPr lang="de-DE" sz="2000" dirty="0" err="1">
                    <a:solidFill>
                      <a:schemeClr val="tx1"/>
                    </a:solidFill>
                    <a:latin typeface="Calibri" panose="020F0502020204030204" pitchFamily="34" charset="0"/>
                    <a:ea typeface="Palatino" pitchFamily="2" charset="77"/>
                    <a:cs typeface="Calibri" panose="020F0502020204030204" pitchFamily="34" charset="0"/>
                  </a:rPr>
                  <a:t>y</a:t>
                </a:r>
                <a:r>
                  <a:rPr lang="de-DE" sz="2000" dirty="0">
                    <a:solidFill>
                      <a:schemeClr val="tx1"/>
                    </a:solidFill>
                    <a:latin typeface="Calibri" panose="020F0502020204030204" pitchFamily="34" charset="0"/>
                    <a:ea typeface="Palatino" pitchFamily="2" charset="77"/>
                    <a:cs typeface="Calibri" panose="020F0502020204030204" pitchFamily="34" charset="0"/>
                  </a:rPr>
                  <a:t>-Wert, der auch in der Wertetabelle von </a:t>
                </a:r>
                <a14:m>
                  <m:oMath xmlns:m="http://schemas.openxmlformats.org/officeDocument/2006/math">
                    <m:r>
                      <a:rPr lang="de-DE" sz="2000" i="1" dirty="0">
                        <a:solidFill>
                          <a:schemeClr val="tx1"/>
                        </a:solidFill>
                        <a:latin typeface="Cambria Math" panose="02040503050406030204" pitchFamily="18" charset="0"/>
                        <a:ea typeface="Palatino" pitchFamily="2" charset="77"/>
                        <a:cs typeface="Calibri" panose="020F0502020204030204" pitchFamily="34" charset="0"/>
                      </a:rPr>
                      <m:t>𝑓</m:t>
                    </m:r>
                    <m:r>
                      <a:rPr lang="de-DE" sz="2000" i="1" dirty="0">
                        <a:solidFill>
                          <a:schemeClr val="tx1"/>
                        </a:solidFill>
                        <a:latin typeface="Cambria Math" panose="02040503050406030204" pitchFamily="18" charset="0"/>
                        <a:ea typeface="Palatino" pitchFamily="2" charset="77"/>
                        <a:cs typeface="Calibri" panose="020F0502020204030204" pitchFamily="34" charset="0"/>
                      </a:rPr>
                      <m:t>(</m:t>
                    </m:r>
                    <m:r>
                      <a:rPr lang="de-DE" sz="2000" i="1" dirty="0">
                        <a:solidFill>
                          <a:schemeClr val="tx1"/>
                        </a:solidFill>
                        <a:latin typeface="Cambria Math" panose="02040503050406030204" pitchFamily="18" charset="0"/>
                        <a:ea typeface="Palatino" pitchFamily="2" charset="77"/>
                        <a:cs typeface="Calibri" panose="020F0502020204030204" pitchFamily="34" charset="0"/>
                      </a:rPr>
                      <m:t>𝑥</m:t>
                    </m:r>
                    <m:r>
                      <a:rPr lang="de-DE" sz="2000" i="1" dirty="0">
                        <a:solidFill>
                          <a:schemeClr val="tx1"/>
                        </a:solidFill>
                        <a:latin typeface="Cambria Math" panose="02040503050406030204" pitchFamily="18" charset="0"/>
                        <a:ea typeface="Palatino" pitchFamily="2" charset="77"/>
                        <a:cs typeface="Calibri" panose="020F0502020204030204" pitchFamily="34" charset="0"/>
                      </a:rPr>
                      <m:t>)</m:t>
                    </m:r>
                  </m:oMath>
                </a14:m>
                <a:r>
                  <a:rPr lang="de-DE" sz="2000" dirty="0">
                    <a:solidFill>
                      <a:schemeClr val="tx1"/>
                    </a:solidFill>
                    <a:latin typeface="Calibri" panose="020F0502020204030204" pitchFamily="34" charset="0"/>
                    <a:ea typeface="Palatino" pitchFamily="2" charset="77"/>
                    <a:cs typeface="Calibri" panose="020F0502020204030204" pitchFamily="34" charset="0"/>
                  </a:rPr>
                  <a:t> vorkommt.</a:t>
                </a:r>
              </a:p>
              <a:p>
                <a:pPr marL="457200" indent="-457200">
                  <a:buAutoNum type="alphaUcParenR"/>
                </a:pPr>
                <a:r>
                  <a:rPr lang="de-DE" sz="2000" dirty="0">
                    <a:solidFill>
                      <a:schemeClr val="tx1"/>
                    </a:solidFill>
                    <a:latin typeface="Calibri" panose="020F0502020204030204" pitchFamily="34" charset="0"/>
                    <a:cs typeface="Calibri" panose="020F0502020204030204" pitchFamily="34" charset="0"/>
                  </a:rPr>
                  <a:t>Man kann die Steigung von </a:t>
                </a:r>
                <a14:m>
                  <m:oMath xmlns:m="http://schemas.openxmlformats.org/officeDocument/2006/math">
                    <m:r>
                      <a:rPr lang="de-DE" sz="2000" i="1" dirty="0">
                        <a:solidFill>
                          <a:schemeClr val="tx1"/>
                        </a:solidFill>
                        <a:latin typeface="Cambria Math" panose="02040503050406030204" pitchFamily="18" charset="0"/>
                        <a:cs typeface="Calibri" panose="020F0502020204030204" pitchFamily="34" charset="0"/>
                      </a:rPr>
                      <m:t>𝑔</m:t>
                    </m:r>
                    <m:r>
                      <a:rPr lang="de-DE" sz="2000" i="1" dirty="0">
                        <a:solidFill>
                          <a:schemeClr val="tx1"/>
                        </a:solidFill>
                        <a:latin typeface="Cambria Math" panose="02040503050406030204" pitchFamily="18" charset="0"/>
                        <a:cs typeface="Calibri" panose="020F0502020204030204" pitchFamily="34" charset="0"/>
                      </a:rPr>
                      <m:t>(</m:t>
                    </m:r>
                    <m:r>
                      <a:rPr lang="de-DE" sz="2000" i="1" dirty="0">
                        <a:solidFill>
                          <a:schemeClr val="tx1"/>
                        </a:solidFill>
                        <a:latin typeface="Cambria Math" panose="02040503050406030204" pitchFamily="18" charset="0"/>
                        <a:cs typeface="Calibri" panose="020F0502020204030204" pitchFamily="34" charset="0"/>
                      </a:rPr>
                      <m:t>𝑥</m:t>
                    </m:r>
                    <m:r>
                      <a:rPr lang="de-DE" sz="2000" i="1" dirty="0">
                        <a:solidFill>
                          <a:schemeClr val="tx1"/>
                        </a:solidFill>
                        <a:latin typeface="Cambria Math" panose="02040503050406030204" pitchFamily="18" charset="0"/>
                        <a:cs typeface="Calibri" panose="020F0502020204030204" pitchFamily="34" charset="0"/>
                      </a:rPr>
                      <m:t>)</m:t>
                    </m:r>
                  </m:oMath>
                </a14:m>
                <a:r>
                  <a:rPr lang="de-DE" sz="2000" dirty="0">
                    <a:solidFill>
                      <a:schemeClr val="tx1"/>
                    </a:solidFill>
                    <a:latin typeface="Calibri" panose="020F0502020204030204" pitchFamily="34" charset="0"/>
                    <a:cs typeface="Calibri" panose="020F0502020204030204" pitchFamily="34" charset="0"/>
                  </a:rPr>
                  <a:t> so verändern, dass die beiden Schnittpunkte die gleichen </a:t>
                </a:r>
                <a:r>
                  <a:rPr lang="de-DE" sz="2000" dirty="0" err="1">
                    <a:solidFill>
                      <a:schemeClr val="tx1"/>
                    </a:solidFill>
                    <a:latin typeface="Calibri" panose="020F0502020204030204" pitchFamily="34" charset="0"/>
                    <a:cs typeface="Calibri" panose="020F0502020204030204" pitchFamily="34" charset="0"/>
                  </a:rPr>
                  <a:t>y</a:t>
                </a:r>
                <a:r>
                  <a:rPr lang="de-DE" sz="2000" dirty="0">
                    <a:solidFill>
                      <a:schemeClr val="tx1"/>
                    </a:solidFill>
                    <a:latin typeface="Calibri" panose="020F0502020204030204" pitchFamily="34" charset="0"/>
                    <a:cs typeface="Calibri" panose="020F0502020204030204" pitchFamily="34" charset="0"/>
                  </a:rPr>
                  <a:t>-Koordinaten haben.</a:t>
                </a:r>
              </a:p>
            </p:txBody>
          </p:sp>
        </mc:Choice>
        <mc:Fallback xmlns="">
          <p:sp>
            <p:nvSpPr>
              <p:cNvPr id="23" name="Gefaltete Ecke 22">
                <a:extLst>
                  <a:ext uri="{FF2B5EF4-FFF2-40B4-BE49-F238E27FC236}">
                    <a16:creationId xmlns:a16="http://schemas.microsoft.com/office/drawing/2014/main" id="{F936713B-7F27-4441-A0E2-39237CA31B78}"/>
                  </a:ext>
                </a:extLst>
              </p:cNvPr>
              <p:cNvSpPr>
                <a:spLocks noRot="1" noChangeAspect="1" noMove="1" noResize="1" noEditPoints="1" noAdjustHandles="1" noChangeArrowheads="1" noChangeShapeType="1" noTextEdit="1"/>
              </p:cNvSpPr>
              <p:nvPr/>
            </p:nvSpPr>
            <p:spPr>
              <a:xfrm>
                <a:off x="3692251" y="4011497"/>
                <a:ext cx="5344244" cy="2251060"/>
              </a:xfrm>
              <a:prstGeom prst="foldedCorner">
                <a:avLst/>
              </a:prstGeom>
              <a:blipFill>
                <a:blip r:embed="rId3"/>
                <a:stretch>
                  <a:fillRect l="-1256" t="-1355" r="-1484" b="-3794"/>
                </a:stretch>
              </a:blipFill>
              <a:ln>
                <a:noFill/>
              </a:ln>
            </p:spPr>
            <p:txBody>
              <a:bodyPr/>
              <a:lstStyle/>
              <a:p>
                <a:r>
                  <a:rPr lang="de-DE">
                    <a:noFill/>
                  </a:rPr>
                  <a:t> </a:t>
                </a:r>
              </a:p>
            </p:txBody>
          </p:sp>
        </mc:Fallback>
      </mc:AlternateContent>
      <p:sp>
        <p:nvSpPr>
          <p:cNvPr id="54" name="Abgerundetes Rechteck 53">
            <a:extLst>
              <a:ext uri="{FF2B5EF4-FFF2-40B4-BE49-F238E27FC236}">
                <a16:creationId xmlns:a16="http://schemas.microsoft.com/office/drawing/2014/main" id="{00E07A9E-F67A-2643-9D36-51B846186B6D}"/>
              </a:ext>
            </a:extLst>
          </p:cNvPr>
          <p:cNvSpPr/>
          <p:nvPr/>
        </p:nvSpPr>
        <p:spPr>
          <a:xfrm>
            <a:off x="323528" y="980717"/>
            <a:ext cx="2880320" cy="3138370"/>
          </a:xfrm>
          <a:prstGeom prst="roundRect">
            <a:avLst/>
          </a:prstGeom>
          <a:noFill/>
          <a:ln w="76200">
            <a:solidFill>
              <a:srgbClr val="357A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a:extLst>
              <a:ext uri="{FF2B5EF4-FFF2-40B4-BE49-F238E27FC236}">
                <a16:creationId xmlns:a16="http://schemas.microsoft.com/office/drawing/2014/main" id="{682434D1-A01C-1581-B4C2-257B98714BEA}"/>
              </a:ext>
            </a:extLst>
          </p:cNvPr>
          <p:cNvSpPr>
            <a:spLocks noGrp="1"/>
          </p:cNvSpPr>
          <p:nvPr>
            <p:ph type="title"/>
          </p:nvPr>
        </p:nvSpPr>
        <p:spPr/>
        <p:txBody>
          <a:bodyPr/>
          <a:lstStyle/>
          <a:p>
            <a:r>
              <a:rPr lang="de-DE" dirty="0"/>
              <a:t>Aufgaben zu Lernzielen auswählen oder gestalten </a:t>
            </a:r>
            <a:br>
              <a:rPr lang="de-DE" dirty="0"/>
            </a:br>
            <a:endParaRPr lang="de-DE" dirty="0"/>
          </a:p>
        </p:txBody>
      </p:sp>
      <p:sp>
        <p:nvSpPr>
          <p:cNvPr id="11" name="Textplatzhalter 10">
            <a:extLst>
              <a:ext uri="{FF2B5EF4-FFF2-40B4-BE49-F238E27FC236}">
                <a16:creationId xmlns:a16="http://schemas.microsoft.com/office/drawing/2014/main" id="{092031DD-4896-4DCE-12AC-B063A6B7A8FB}"/>
              </a:ext>
            </a:extLst>
          </p:cNvPr>
          <p:cNvSpPr>
            <a:spLocks noGrp="1"/>
          </p:cNvSpPr>
          <p:nvPr>
            <p:ph type="body" sz="quarter" idx="10"/>
          </p:nvPr>
        </p:nvSpPr>
        <p:spPr/>
        <p:txBody>
          <a:bodyPr/>
          <a:lstStyle/>
          <a:p>
            <a:endParaRPr lang="de-DE"/>
          </a:p>
        </p:txBody>
      </p:sp>
      <p:grpSp>
        <p:nvGrpSpPr>
          <p:cNvPr id="3" name="Gruppieren 2">
            <a:extLst>
              <a:ext uri="{FF2B5EF4-FFF2-40B4-BE49-F238E27FC236}">
                <a16:creationId xmlns:a16="http://schemas.microsoft.com/office/drawing/2014/main" id="{331442A1-D375-CB15-3603-A8863B1B45BC}"/>
              </a:ext>
            </a:extLst>
          </p:cNvPr>
          <p:cNvGrpSpPr/>
          <p:nvPr/>
        </p:nvGrpSpPr>
        <p:grpSpPr>
          <a:xfrm>
            <a:off x="1097592" y="2611758"/>
            <a:ext cx="1332192" cy="1321298"/>
            <a:chOff x="1007560" y="2707521"/>
            <a:chExt cx="1507767" cy="1507767"/>
          </a:xfrm>
        </p:grpSpPr>
        <p:pic>
          <p:nvPicPr>
            <p:cNvPr id="4" name="Grafik 3" descr="Kopf mit Zahnrädern">
              <a:extLst>
                <a:ext uri="{FF2B5EF4-FFF2-40B4-BE49-F238E27FC236}">
                  <a16:creationId xmlns:a16="http://schemas.microsoft.com/office/drawing/2014/main" id="{7DBAC76C-8290-3C95-6FAD-287653B456C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07560" y="2707521"/>
              <a:ext cx="1507767" cy="1507767"/>
            </a:xfrm>
            <a:prstGeom prst="rect">
              <a:avLst/>
            </a:prstGeom>
          </p:spPr>
        </p:pic>
        <p:pic>
          <p:nvPicPr>
            <p:cNvPr id="6" name="Grafik 5" descr="Glühbirne und Zahnrad">
              <a:extLst>
                <a:ext uri="{FF2B5EF4-FFF2-40B4-BE49-F238E27FC236}">
                  <a16:creationId xmlns:a16="http://schemas.microsoft.com/office/drawing/2014/main" id="{0419C8CD-76AD-8C6D-938C-D1C8BE53A8E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266545" y="2829018"/>
              <a:ext cx="830298" cy="830298"/>
            </a:xfrm>
            <a:prstGeom prst="rect">
              <a:avLst/>
            </a:prstGeom>
          </p:spPr>
        </p:pic>
      </p:grpSp>
      <p:sp>
        <p:nvSpPr>
          <p:cNvPr id="5" name="Gefaltete Ecke 22">
            <a:extLst>
              <a:ext uri="{FF2B5EF4-FFF2-40B4-BE49-F238E27FC236}">
                <a16:creationId xmlns:a16="http://schemas.microsoft.com/office/drawing/2014/main" id="{48FDDBA8-0DEB-86AB-2376-9AACBF63EA45}"/>
              </a:ext>
            </a:extLst>
          </p:cNvPr>
          <p:cNvSpPr/>
          <p:nvPr/>
        </p:nvSpPr>
        <p:spPr>
          <a:xfrm>
            <a:off x="3692252" y="980717"/>
            <a:ext cx="5481709" cy="2744818"/>
          </a:xfrm>
          <a:prstGeom prst="foldedCorner">
            <a:avLst/>
          </a:prstGeom>
          <a:noFill/>
          <a:ln>
            <a:noFill/>
          </a:ln>
        </p:spPr>
        <p:style>
          <a:lnRef idx="0">
            <a:scrgbClr r="0" g="0" b="0"/>
          </a:lnRef>
          <a:fillRef idx="0">
            <a:scrgbClr r="0" g="0" b="0"/>
          </a:fillRef>
          <a:effectRef idx="0">
            <a:scrgbClr r="0" g="0" b="0"/>
          </a:effectRef>
          <a:fontRef idx="minor">
            <a:schemeClr val="dk1"/>
          </a:fontRef>
        </p:style>
        <p:txBody>
          <a:bodyPr rtlCol="0" anchor="t"/>
          <a:lstStyle/>
          <a:p>
            <a:pPr marL="342900" indent="-342900">
              <a:buClr>
                <a:srgbClr val="327A86"/>
              </a:buClr>
              <a:buFont typeface="Wingdings" panose="05000000000000000000" pitchFamily="2" charset="2"/>
              <a:buChar char="ü"/>
            </a:pPr>
            <a:r>
              <a:rPr lang="de-DE" sz="2000" kern="0" dirty="0">
                <a:latin typeface="Calibri" panose="020F0502020204030204" pitchFamily="34" charset="0"/>
                <a:cs typeface="Calibri" panose="020F0502020204030204" pitchFamily="34" charset="0"/>
              </a:rPr>
              <a:t>Vorstellungsbasierte Aufgabe entwerfen</a:t>
            </a:r>
          </a:p>
          <a:p>
            <a:pPr marL="342900" indent="-342900">
              <a:buClr>
                <a:srgbClr val="327A86"/>
              </a:buClr>
              <a:buFont typeface="Wingdings" panose="05000000000000000000" pitchFamily="2" charset="2"/>
              <a:buChar char="ü"/>
            </a:pPr>
            <a:r>
              <a:rPr lang="de-DE" sz="2000" kern="0" dirty="0">
                <a:latin typeface="Calibri" panose="020F0502020204030204" pitchFamily="34" charset="0"/>
                <a:cs typeface="Calibri" panose="020F0502020204030204" pitchFamily="34" charset="0"/>
              </a:rPr>
              <a:t>Auf vorhandene Aufgaben Bezug nehmen </a:t>
            </a:r>
            <a:br>
              <a:rPr lang="de-DE" sz="2000" kern="0" dirty="0">
                <a:latin typeface="Calibri" panose="020F0502020204030204" pitchFamily="34" charset="0"/>
                <a:cs typeface="Calibri" panose="020F0502020204030204" pitchFamily="34" charset="0"/>
              </a:rPr>
            </a:br>
            <a:r>
              <a:rPr lang="de-DE" sz="2000" kern="0" dirty="0">
                <a:latin typeface="Calibri" panose="020F0502020204030204" pitchFamily="34" charset="0"/>
                <a:cs typeface="Calibri" panose="020F0502020204030204" pitchFamily="34" charset="0"/>
              </a:rPr>
              <a:t>(z. B. Begründe, zeichne ein Bild, finde eine passende Sachsituation, Darstellungswechsel)</a:t>
            </a:r>
          </a:p>
        </p:txBody>
      </p:sp>
      <p:sp>
        <p:nvSpPr>
          <p:cNvPr id="9" name="Gefaltete Ecke 22">
            <a:extLst>
              <a:ext uri="{FF2B5EF4-FFF2-40B4-BE49-F238E27FC236}">
                <a16:creationId xmlns:a16="http://schemas.microsoft.com/office/drawing/2014/main" id="{B36D8FEF-B77F-982B-3EF6-6B07DCD340D4}"/>
              </a:ext>
            </a:extLst>
          </p:cNvPr>
          <p:cNvSpPr/>
          <p:nvPr/>
        </p:nvSpPr>
        <p:spPr>
          <a:xfrm>
            <a:off x="346357" y="3914337"/>
            <a:ext cx="5344244" cy="2744818"/>
          </a:xfrm>
          <a:prstGeom prst="foldedCorner">
            <a:avLst/>
          </a:prstGeom>
          <a:noFill/>
          <a:ln>
            <a:noFill/>
          </a:ln>
        </p:spPr>
        <p:style>
          <a:lnRef idx="0">
            <a:scrgbClr r="0" g="0" b="0"/>
          </a:lnRef>
          <a:fillRef idx="0">
            <a:scrgbClr r="0" g="0" b="0"/>
          </a:fillRef>
          <a:effectRef idx="0">
            <a:scrgbClr r="0" g="0" b="0"/>
          </a:effectRef>
          <a:fontRef idx="minor">
            <a:schemeClr val="dk1"/>
          </a:fontRef>
        </p:style>
        <p:txBody>
          <a:bodyPr rtlCol="0" anchor="t"/>
          <a:lstStyle/>
          <a:p>
            <a:endParaRPr lang="de-DE" sz="2000" dirty="0">
              <a:solidFill>
                <a:schemeClr val="tx1"/>
              </a:solidFill>
              <a:latin typeface="Calibri" panose="020F0502020204030204" pitchFamily="34" charset="0"/>
              <a:cs typeface="Calibri" panose="020F0502020204030204" pitchFamily="34" charset="0"/>
            </a:endParaRPr>
          </a:p>
        </p:txBody>
      </p:sp>
      <mc:AlternateContent xmlns:mc="http://schemas.openxmlformats.org/markup-compatibility/2006" xmlns:a14="http://schemas.microsoft.com/office/drawing/2010/main">
        <mc:Choice Requires="a14">
          <p:sp>
            <p:nvSpPr>
              <p:cNvPr id="13" name="Textfeld 12">
                <a:extLst>
                  <a:ext uri="{FF2B5EF4-FFF2-40B4-BE49-F238E27FC236}">
                    <a16:creationId xmlns:a16="http://schemas.microsoft.com/office/drawing/2014/main" id="{7B5CF7FC-A06B-29BB-25CE-40588F106C16}"/>
                  </a:ext>
                </a:extLst>
              </p:cNvPr>
              <p:cNvSpPr txBox="1"/>
              <p:nvPr/>
            </p:nvSpPr>
            <p:spPr>
              <a:xfrm>
                <a:off x="326176" y="4893416"/>
                <a:ext cx="3020032" cy="1467921"/>
              </a:xfrm>
              <a:prstGeom prst="rect">
                <a:avLst/>
              </a:prstGeom>
              <a:noFill/>
              <a:ln>
                <a:noFill/>
              </a:ln>
            </p:spPr>
            <p:style>
              <a:lnRef idx="0">
                <a:scrgbClr r="0" g="0" b="0"/>
              </a:lnRef>
              <a:fillRef idx="0">
                <a:scrgbClr r="0" g="0" b="0"/>
              </a:fillRef>
              <a:effectRef idx="0">
                <a:scrgbClr r="0" g="0" b="0"/>
              </a:effectRef>
              <a:fontRef idx="minor">
                <a:schemeClr val="dk1"/>
              </a:fontRef>
            </p:style>
            <p:txBody>
              <a:bodyPr rtlCol="0" anchor="t"/>
              <a:lstStyle>
                <a:defPPr>
                  <a:defRPr lang="de-DE"/>
                </a:defPPr>
                <a:lvl1pPr>
                  <a:defRPr sz="2000">
                    <a:latin typeface="Calibri" panose="020F0502020204030204" pitchFamily="34" charset="0"/>
                    <a:ea typeface="Palatino" pitchFamily="2" charset="77"/>
                    <a:cs typeface="Calibri" panose="020F0502020204030204" pitchFamily="34" charset="0"/>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de-DE" dirty="0"/>
                  <a:t>Bestimme den Schnittpunkt  von  </a:t>
                </a:r>
                <a:br>
                  <a:rPr lang="de-DE" dirty="0"/>
                </a:br>
                <a14:m>
                  <m:oMath xmlns:m="http://schemas.openxmlformats.org/officeDocument/2006/math">
                    <m:r>
                      <a:rPr lang="de-DE" dirty="0">
                        <a:latin typeface="Cambria Math" panose="02040503050406030204" pitchFamily="18" charset="0"/>
                      </a:rPr>
                      <m:t>𝑓</m:t>
                    </m:r>
                    <m:r>
                      <a:rPr lang="de-DE" dirty="0">
                        <a:latin typeface="Cambria Math" panose="02040503050406030204" pitchFamily="18" charset="0"/>
                      </a:rPr>
                      <m:t>(</m:t>
                    </m:r>
                    <m:r>
                      <a:rPr lang="de-DE" dirty="0">
                        <a:latin typeface="Cambria Math" panose="02040503050406030204" pitchFamily="18" charset="0"/>
                      </a:rPr>
                      <m:t>𝑥</m:t>
                    </m:r>
                    <m:r>
                      <a:rPr lang="de-DE" dirty="0">
                        <a:latin typeface="Cambria Math" panose="02040503050406030204" pitchFamily="18" charset="0"/>
                      </a:rPr>
                      <m:t>)=</m:t>
                    </m:r>
                    <m:sSup>
                      <m:sSupPr>
                        <m:ctrlPr>
                          <a:rPr lang="de-DE" b="0" i="1" dirty="0" smtClean="0">
                            <a:latin typeface="Cambria Math" panose="02040503050406030204" pitchFamily="18" charset="0"/>
                          </a:rPr>
                        </m:ctrlPr>
                      </m:sSupPr>
                      <m:e>
                        <m:r>
                          <a:rPr lang="de-DE" dirty="0">
                            <a:latin typeface="Cambria Math" panose="02040503050406030204" pitchFamily="18" charset="0"/>
                          </a:rPr>
                          <m:t>𝑥</m:t>
                        </m:r>
                      </m:e>
                      <m:sup>
                        <m:r>
                          <a:rPr lang="de-DE" b="0" i="0" dirty="0" smtClean="0">
                            <a:latin typeface="Cambria Math" panose="02040503050406030204" pitchFamily="18" charset="0"/>
                          </a:rPr>
                          <m:t>2</m:t>
                        </m:r>
                      </m:sup>
                    </m:sSup>
                    <m:r>
                      <a:rPr lang="de-DE" dirty="0">
                        <a:latin typeface="Cambria Math" panose="02040503050406030204" pitchFamily="18" charset="0"/>
                      </a:rPr>
                      <m:t>−4</m:t>
                    </m:r>
                    <m:r>
                      <a:rPr lang="de-DE" dirty="0">
                        <a:latin typeface="Cambria Math" panose="02040503050406030204" pitchFamily="18" charset="0"/>
                      </a:rPr>
                      <m:t>𝑥</m:t>
                    </m:r>
                    <m:r>
                      <a:rPr lang="de-DE" dirty="0">
                        <a:latin typeface="Cambria Math" panose="02040503050406030204" pitchFamily="18" charset="0"/>
                      </a:rPr>
                      <m:t>+3 </m:t>
                    </m:r>
                  </m:oMath>
                </a14:m>
                <a:r>
                  <a:rPr lang="de-DE" dirty="0"/>
                  <a:t>und </a:t>
                </a:r>
                <a14:m>
                  <m:oMath xmlns:m="http://schemas.openxmlformats.org/officeDocument/2006/math">
                    <m:r>
                      <a:rPr lang="de-DE" dirty="0">
                        <a:latin typeface="Cambria Math" panose="02040503050406030204" pitchFamily="18" charset="0"/>
                      </a:rPr>
                      <m:t>𝑔</m:t>
                    </m:r>
                    <m:r>
                      <a:rPr lang="de-DE" dirty="0">
                        <a:latin typeface="Cambria Math" panose="02040503050406030204" pitchFamily="18" charset="0"/>
                      </a:rPr>
                      <m:t>(</m:t>
                    </m:r>
                    <m:r>
                      <a:rPr lang="de-DE" dirty="0">
                        <a:latin typeface="Cambria Math" panose="02040503050406030204" pitchFamily="18" charset="0"/>
                      </a:rPr>
                      <m:t>𝑥</m:t>
                    </m:r>
                    <m:r>
                      <a:rPr lang="de-DE" dirty="0">
                        <a:latin typeface="Cambria Math" panose="02040503050406030204" pitchFamily="18" charset="0"/>
                      </a:rPr>
                      <m:t>)=</m:t>
                    </m:r>
                    <m:r>
                      <a:rPr lang="de-DE" dirty="0">
                        <a:latin typeface="Cambria Math" panose="02040503050406030204" pitchFamily="18" charset="0"/>
                      </a:rPr>
                      <m:t>𝑥</m:t>
                    </m:r>
                    <m:r>
                      <a:rPr lang="de-DE" dirty="0">
                        <a:latin typeface="Cambria Math" panose="02040503050406030204" pitchFamily="18" charset="0"/>
                      </a:rPr>
                      <m:t> +3</m:t>
                    </m:r>
                  </m:oMath>
                </a14:m>
                <a:endParaRPr lang="de-DE" dirty="0"/>
              </a:p>
            </p:txBody>
          </p:sp>
        </mc:Choice>
        <mc:Fallback xmlns="">
          <p:sp>
            <p:nvSpPr>
              <p:cNvPr id="13" name="Textfeld 12">
                <a:extLst>
                  <a:ext uri="{FF2B5EF4-FFF2-40B4-BE49-F238E27FC236}">
                    <a16:creationId xmlns:a16="http://schemas.microsoft.com/office/drawing/2014/main" id="{7B5CF7FC-A06B-29BB-25CE-40588F106C16}"/>
                  </a:ext>
                </a:extLst>
              </p:cNvPr>
              <p:cNvSpPr txBox="1">
                <a:spLocks noRot="1" noChangeAspect="1" noMove="1" noResize="1" noEditPoints="1" noAdjustHandles="1" noChangeArrowheads="1" noChangeShapeType="1" noTextEdit="1"/>
              </p:cNvSpPr>
              <p:nvPr/>
            </p:nvSpPr>
            <p:spPr>
              <a:xfrm>
                <a:off x="326176" y="4893416"/>
                <a:ext cx="3020032" cy="1467921"/>
              </a:xfrm>
              <a:prstGeom prst="rect">
                <a:avLst/>
              </a:prstGeom>
              <a:blipFill>
                <a:blip r:embed="rId8"/>
                <a:stretch>
                  <a:fillRect l="-2222" t="-2490"/>
                </a:stretch>
              </a:blipFill>
              <a:ln>
                <a:noFill/>
              </a:ln>
            </p:spPr>
            <p:txBody>
              <a:bodyPr/>
              <a:lstStyle/>
              <a:p>
                <a:r>
                  <a:rPr lang="de-DE">
                    <a:noFill/>
                  </a:rPr>
                  <a:t> </a:t>
                </a:r>
              </a:p>
            </p:txBody>
          </p:sp>
        </mc:Fallback>
      </mc:AlternateContent>
      <p:sp>
        <p:nvSpPr>
          <p:cNvPr id="17" name="Pfeil nach links 25">
            <a:extLst>
              <a:ext uri="{FF2B5EF4-FFF2-40B4-BE49-F238E27FC236}">
                <a16:creationId xmlns:a16="http://schemas.microsoft.com/office/drawing/2014/main" id="{CFE5E780-08F8-3524-2F4F-9494A7F4A887}"/>
              </a:ext>
            </a:extLst>
          </p:cNvPr>
          <p:cNvSpPr/>
          <p:nvPr/>
        </p:nvSpPr>
        <p:spPr bwMode="auto">
          <a:xfrm>
            <a:off x="3230253" y="5305949"/>
            <a:ext cx="461997" cy="432048"/>
          </a:xfrm>
          <a:prstGeom prst="leftArrow">
            <a:avLst/>
          </a:prstGeom>
          <a:solidFill>
            <a:srgbClr val="F8B44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a:ln>
                <a:noFill/>
              </a:ln>
              <a:solidFill>
                <a:schemeClr val="tx1"/>
              </a:solidFill>
              <a:effectLst/>
              <a:latin typeface="Calibri" panose="020F0502020204030204" pitchFamily="34" charset="0"/>
            </a:endParaRPr>
          </a:p>
        </p:txBody>
      </p:sp>
    </p:spTree>
    <p:extLst>
      <p:ext uri="{BB962C8B-B14F-4D97-AF65-F5344CB8AC3E}">
        <p14:creationId xmlns:p14="http://schemas.microsoft.com/office/powerpoint/2010/main" val="10240061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34C42F98-627F-A54E-AC82-F936B771E4BF}"/>
              </a:ext>
            </a:extLst>
          </p:cNvPr>
          <p:cNvSpPr>
            <a:spLocks noGrp="1"/>
          </p:cNvSpPr>
          <p:nvPr>
            <p:ph type="title"/>
          </p:nvPr>
        </p:nvSpPr>
        <p:spPr/>
        <p:txBody>
          <a:bodyPr>
            <a:normAutofit/>
          </a:bodyPr>
          <a:lstStyle/>
          <a:p>
            <a:r>
              <a:rPr lang="de-DE" dirty="0"/>
              <a:t>Mögliche Zeitstruktur für ein Online Seminar (90 Minuten)</a:t>
            </a:r>
          </a:p>
        </p:txBody>
      </p:sp>
      <p:graphicFrame>
        <p:nvGraphicFramePr>
          <p:cNvPr id="6" name="Tabelle 5">
            <a:extLst>
              <a:ext uri="{FF2B5EF4-FFF2-40B4-BE49-F238E27FC236}">
                <a16:creationId xmlns:a16="http://schemas.microsoft.com/office/drawing/2014/main" id="{A2E79999-A671-16B4-0537-7D5A2CD3FE4C}"/>
              </a:ext>
            </a:extLst>
          </p:cNvPr>
          <p:cNvGraphicFramePr>
            <a:graphicFrameLocks noGrp="1"/>
          </p:cNvGraphicFramePr>
          <p:nvPr>
            <p:extLst>
              <p:ext uri="{D42A27DB-BD31-4B8C-83A1-F6EECF244321}">
                <p14:modId xmlns:p14="http://schemas.microsoft.com/office/powerpoint/2010/main" val="1118023619"/>
              </p:ext>
            </p:extLst>
          </p:nvPr>
        </p:nvGraphicFramePr>
        <p:xfrm>
          <a:off x="268970" y="836712"/>
          <a:ext cx="8623029" cy="4184569"/>
        </p:xfrm>
        <a:graphic>
          <a:graphicData uri="http://schemas.openxmlformats.org/drawingml/2006/table">
            <a:tbl>
              <a:tblPr/>
              <a:tblGrid>
                <a:gridCol w="1001609">
                  <a:extLst>
                    <a:ext uri="{9D8B030D-6E8A-4147-A177-3AD203B41FA5}">
                      <a16:colId xmlns:a16="http://schemas.microsoft.com/office/drawing/2014/main" val="2894085847"/>
                    </a:ext>
                  </a:extLst>
                </a:gridCol>
                <a:gridCol w="5389653">
                  <a:extLst>
                    <a:ext uri="{9D8B030D-6E8A-4147-A177-3AD203B41FA5}">
                      <a16:colId xmlns:a16="http://schemas.microsoft.com/office/drawing/2014/main" val="3416798650"/>
                    </a:ext>
                  </a:extLst>
                </a:gridCol>
                <a:gridCol w="620003">
                  <a:extLst>
                    <a:ext uri="{9D8B030D-6E8A-4147-A177-3AD203B41FA5}">
                      <a16:colId xmlns:a16="http://schemas.microsoft.com/office/drawing/2014/main" val="1855999619"/>
                    </a:ext>
                  </a:extLst>
                </a:gridCol>
                <a:gridCol w="1611764">
                  <a:extLst>
                    <a:ext uri="{9D8B030D-6E8A-4147-A177-3AD203B41FA5}">
                      <a16:colId xmlns:a16="http://schemas.microsoft.com/office/drawing/2014/main" val="2841272377"/>
                    </a:ext>
                  </a:extLst>
                </a:gridCol>
              </a:tblGrid>
              <a:tr h="395739">
                <a:tc>
                  <a:txBody>
                    <a:bodyPr/>
                    <a:lstStyle/>
                    <a:p>
                      <a:pPr>
                        <a:lnSpc>
                          <a:spcPts val="1200"/>
                        </a:lnSpc>
                      </a:pPr>
                      <a:r>
                        <a:rPr lang="de-DE" sz="1200" b="1" dirty="0">
                          <a:effectLst/>
                          <a:latin typeface="Calibri" panose="020F0502020204030204" pitchFamily="34" charset="0"/>
                          <a:ea typeface="MS PGothic" panose="020B0600070205080204" pitchFamily="34" charset="-128"/>
                          <a:cs typeface="Times New Roman" panose="02020603050405020304" pitchFamily="18" charset="0"/>
                        </a:rPr>
                        <a:t>Zeit</a:t>
                      </a:r>
                    </a:p>
                  </a:txBody>
                  <a:tcPr marL="72000" marR="36000" marT="7200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effectLst/>
                          <a:latin typeface="Calibri" panose="020F0502020204030204" pitchFamily="34" charset="0"/>
                          <a:ea typeface="MS PGothic" panose="020B0600070205080204" pitchFamily="34" charset="-128"/>
                          <a:cs typeface="Times New Roman" panose="02020603050405020304" pitchFamily="18" charset="0"/>
                        </a:rPr>
                        <a:t>Phase / Aktivität</a:t>
                      </a:r>
                    </a:p>
                  </a:txBody>
                  <a:tcPr marL="72000" marR="36000" marT="7200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dirty="0">
                          <a:effectLst/>
                          <a:latin typeface="Calibri" panose="020F0502020204030204" pitchFamily="34" charset="0"/>
                          <a:ea typeface="MS PGothic" panose="020B0600070205080204" pitchFamily="34" charset="-128"/>
                          <a:cs typeface="Times New Roman" panose="02020603050405020304" pitchFamily="18" charset="0"/>
                        </a:rPr>
                        <a:t>Sozial-form</a:t>
                      </a:r>
                    </a:p>
                  </a:txBody>
                  <a:tcPr marL="72000" marR="36000" marT="7200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effectLst/>
                          <a:latin typeface="Calibri" panose="020F0502020204030204" pitchFamily="34" charset="0"/>
                          <a:ea typeface="MS PGothic" panose="020B0600070205080204" pitchFamily="34" charset="-128"/>
                          <a:cs typeface="Times New Roman" panose="02020603050405020304" pitchFamily="18" charset="0"/>
                        </a:rPr>
                        <a:t>Material / Medien</a:t>
                      </a:r>
                    </a:p>
                  </a:txBody>
                  <a:tcPr marL="72000" marR="36000" marT="72000" marB="0">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68019959"/>
                  </a:ext>
                </a:extLst>
              </a:tr>
              <a:tr h="1139571">
                <a:tc>
                  <a:txBody>
                    <a:bodyPr/>
                    <a:lstStyle/>
                    <a:p>
                      <a:pPr>
                        <a:lnSpc>
                          <a:spcPts val="1200"/>
                        </a:lnSpc>
                      </a:pPr>
                      <a:r>
                        <a:rPr lang="de-DE" sz="1200" b="0" kern="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50'</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A     Einstieg</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Zum Einstieg kann je nach Bedarf eine kleine Wiederholung zu BS1 stattfinden und dann wird direkt mit einer kleinen Arbeitsphase zum besseren Einfühlen gestartet. </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spcAft>
                          <a:spcPts val="1200"/>
                        </a:spcAft>
                        <a:buClr>
                          <a:srgbClr val="327A86"/>
                        </a:buClr>
                        <a:buFont typeface="Wingdings" panose="05000000000000000000" pitchFamily="2" charset="2"/>
                        <a:buChar char=""/>
                        <a:tabLst>
                          <a:tab pos="228600" algn="l"/>
                        </a:tabLst>
                      </a:pPr>
                      <a:r>
                        <a:rPr lang="de-DE" sz="1200" kern="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Kennenlernen von ARS und Peer-</a:t>
                      </a:r>
                      <a:r>
                        <a:rPr lang="de-DE" sz="1200" kern="1200" dirty="0" err="1">
                          <a:solidFill>
                            <a:srgbClr val="000000"/>
                          </a:solidFill>
                          <a:effectLst/>
                          <a:latin typeface="Calibri" panose="020F0502020204030204" pitchFamily="34" charset="0"/>
                          <a:ea typeface="MS PGothic" panose="020B0600070205080204" pitchFamily="34" charset="-128"/>
                          <a:cs typeface="Calibri" panose="020F0502020204030204" pitchFamily="34" charset="0"/>
                        </a:rPr>
                        <a:t>Instruction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kern="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PL/EA/GA</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kern="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kern="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Folien im Abschnitt </a:t>
                      </a:r>
                      <a:b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br>
                      <a: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„A Einstieg“</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DZLM-DigMA-BS2-Folien.pptx</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kern="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ARS einrichten</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62473497"/>
                  </a:ext>
                </a:extLst>
              </a:tr>
              <a:tr h="985173">
                <a:tc>
                  <a:txBody>
                    <a:bodyPr/>
                    <a:lstStyle/>
                    <a:p>
                      <a:pPr>
                        <a:lnSpc>
                          <a:spcPts val="1200"/>
                        </a:lnSpc>
                      </a:pPr>
                      <a:r>
                        <a:rPr lang="de-DE" sz="1200" b="0" kern="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5'</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B     </a:t>
                      </a:r>
                      <a:r>
                        <a:rPr lang="de-DE" sz="1200" b="1" kern="1200" dirty="0" err="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Audience</a:t>
                      </a:r>
                      <a:r>
                        <a:rPr lang="de-DE" sz="1200" b="1"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Response Systeme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Es wird zwischen ARS die eine Internetanbindung erfordern und ARS, die keine erfordern unterschieden</a:t>
                      </a:r>
                      <a:r>
                        <a:rPr lang="de-DE" sz="1200" i="1"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kern="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Außerdem werden kurz die gängigen Frageformate vorgestellt.</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kern="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PL</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Folien im Abschnitt </a:t>
                      </a:r>
                      <a:b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br>
                      <a: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„B </a:t>
                      </a:r>
                      <a:r>
                        <a:rPr lang="de-DE" sz="1200" kern="1200" dirty="0" err="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Audience</a:t>
                      </a:r>
                      <a: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Response Systeme“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kern="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DZLM-DigMA-BS2-Folien.pptx</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74446367"/>
                  </a:ext>
                </a:extLst>
              </a:tr>
              <a:tr h="827990">
                <a:tc>
                  <a:txBody>
                    <a:bodyPr/>
                    <a:lstStyle/>
                    <a:p>
                      <a:pPr>
                        <a:lnSpc>
                          <a:spcPts val="1200"/>
                        </a:lnSpc>
                      </a:pPr>
                      <a:r>
                        <a:rPr lang="de-DE" sz="1200" b="0" kern="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25'</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de-DE" sz="1200" b="1" kern="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C    Formative Assessment</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kern="1200">
                          <a:solidFill>
                            <a:srgbClr val="000000"/>
                          </a:solidFill>
                          <a:effectLst/>
                          <a:latin typeface="Calibri" panose="020F0502020204030204" pitchFamily="34" charset="0"/>
                          <a:ea typeface="MS Mincho" panose="02020609040205080304" pitchFamily="49" charset="-128"/>
                          <a:cs typeface="Calibri" panose="020F0502020204030204" pitchFamily="34" charset="0"/>
                        </a:rPr>
                        <a:t>Formative Assessment wird zunächst mit dem Blick in die Forschungswerkstatt betrachtet. Nach einigen Beispielen erfolgt eine kleine eigene Arbeitsphase.</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kern="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PL/PA</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Folien im Abschnitt </a:t>
                      </a:r>
                      <a:b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br>
                      <a: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„C Formative Assessment“</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kern="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DZLM-DigMA-BS2-Folien.pptx</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38365010"/>
                  </a:ext>
                </a:extLst>
              </a:tr>
              <a:tr h="827990">
                <a:tc>
                  <a:txBody>
                    <a:bodyPr/>
                    <a:lstStyle/>
                    <a:p>
                      <a:pPr>
                        <a:lnSpc>
                          <a:spcPts val="1200"/>
                        </a:lnSpc>
                      </a:pPr>
                      <a:r>
                        <a:rPr lang="de-DE" sz="1200" b="0" kern="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10'</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de-DE" sz="1200" b="1"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    Abschluss</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kern="1200" dirty="0">
                          <a:solidFill>
                            <a:srgbClr val="000000"/>
                          </a:solidFill>
                          <a:effectLst/>
                          <a:latin typeface="Calibri" panose="020F0502020204030204" pitchFamily="34" charset="0"/>
                          <a:ea typeface="MS Mincho" panose="02020609040205080304" pitchFamily="49" charset="-128"/>
                          <a:cs typeface="Calibri" panose="020F0502020204030204" pitchFamily="34" charset="0"/>
                        </a:rPr>
                        <a:t>Es erfolgt eine abschließende Übersicht über die besprochenen Inhalte zu Formative Assessment und gemeinsame Reflexion über den Einsatz in allen Phasen. </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kern="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PL</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Folien im Abschnitt </a:t>
                      </a:r>
                      <a:b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br>
                      <a: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 Abschluss“</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kern="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DZLM-DigMA-BS2-Folien.pptx</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51197438"/>
                  </a:ext>
                </a:extLst>
              </a:tr>
            </a:tbl>
          </a:graphicData>
        </a:graphic>
      </p:graphicFrame>
    </p:spTree>
    <p:extLst>
      <p:ext uri="{BB962C8B-B14F-4D97-AF65-F5344CB8AC3E}">
        <p14:creationId xmlns:p14="http://schemas.microsoft.com/office/powerpoint/2010/main" val="51617837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hteck 14">
            <a:extLst>
              <a:ext uri="{FF2B5EF4-FFF2-40B4-BE49-F238E27FC236}">
                <a16:creationId xmlns:a16="http://schemas.microsoft.com/office/drawing/2014/main" id="{D01F7F29-9B6F-8379-0FCA-25C24548E60C}"/>
              </a:ext>
            </a:extLst>
          </p:cNvPr>
          <p:cNvSpPr/>
          <p:nvPr/>
        </p:nvSpPr>
        <p:spPr bwMode="auto">
          <a:xfrm>
            <a:off x="-684584" y="4794636"/>
            <a:ext cx="3910746" cy="1683873"/>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lvl="0" indent="-342900" algn="ctr"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sp>
        <p:nvSpPr>
          <p:cNvPr id="8" name="Rechteck 7">
            <a:extLst>
              <a:ext uri="{FF2B5EF4-FFF2-40B4-BE49-F238E27FC236}">
                <a16:creationId xmlns:a16="http://schemas.microsoft.com/office/drawing/2014/main" id="{B6D51549-DD9D-0CEF-274A-28F934611A93}"/>
              </a:ext>
            </a:extLst>
          </p:cNvPr>
          <p:cNvSpPr/>
          <p:nvPr/>
        </p:nvSpPr>
        <p:spPr bwMode="auto">
          <a:xfrm>
            <a:off x="3692251" y="3789040"/>
            <a:ext cx="5690288" cy="2689469"/>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lvl="0" indent="-342900" algn="ctr"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sp>
        <p:nvSpPr>
          <p:cNvPr id="7" name="Titel 1">
            <a:extLst>
              <a:ext uri="{FF2B5EF4-FFF2-40B4-BE49-F238E27FC236}">
                <a16:creationId xmlns:a16="http://schemas.microsoft.com/office/drawing/2014/main" id="{38E96A9B-F321-9A46-BE1A-04FF49932C98}"/>
              </a:ext>
            </a:extLst>
          </p:cNvPr>
          <p:cNvSpPr txBox="1">
            <a:spLocks/>
          </p:cNvSpPr>
          <p:nvPr/>
        </p:nvSpPr>
        <p:spPr>
          <a:xfrm>
            <a:off x="323528" y="417587"/>
            <a:ext cx="8424936" cy="490861"/>
          </a:xfrm>
          <a:prstGeom prst="rect">
            <a:avLst/>
          </a:prstGeom>
        </p:spPr>
        <p:txBody>
          <a:bodyPr vert="horz" lIns="91440" tIns="45720" rIns="91440" bIns="45720" rtlCol="0" anchor="ctr">
            <a:normAutofit fontScale="97500"/>
          </a:bodyPr>
          <a:lstStyle>
            <a:lvl1pPr algn="l" rtl="0" eaLnBrk="1" fontAlgn="base" hangingPunct="1">
              <a:spcBef>
                <a:spcPct val="0"/>
              </a:spcBef>
              <a:spcAft>
                <a:spcPct val="0"/>
              </a:spcAft>
              <a:defRPr sz="28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endParaRPr lang="de-DE" sz="2000" kern="0" dirty="0"/>
          </a:p>
        </p:txBody>
      </p:sp>
      <p:sp>
        <p:nvSpPr>
          <p:cNvPr id="27" name="Rechteck 26">
            <a:extLst>
              <a:ext uri="{FF2B5EF4-FFF2-40B4-BE49-F238E27FC236}">
                <a16:creationId xmlns:a16="http://schemas.microsoft.com/office/drawing/2014/main" id="{2912B828-8152-0F4C-9B3F-66501C26EEAB}"/>
              </a:ext>
            </a:extLst>
          </p:cNvPr>
          <p:cNvSpPr/>
          <p:nvPr/>
        </p:nvSpPr>
        <p:spPr>
          <a:xfrm>
            <a:off x="508897" y="1285102"/>
            <a:ext cx="2509582" cy="1179146"/>
          </a:xfrm>
          <a:prstGeom prst="rect">
            <a:avLst/>
          </a:prstGeom>
          <a:solidFill>
            <a:srgbClr val="F0B0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latin typeface="Calibri" panose="020F0502020204030204" pitchFamily="34" charset="0"/>
                <a:cs typeface="Calibri" panose="020F0502020204030204" pitchFamily="34" charset="0"/>
              </a:rPr>
              <a:t>Vorstellungen</a:t>
            </a:r>
          </a:p>
        </p:txBody>
      </p:sp>
      <p:sp>
        <p:nvSpPr>
          <p:cNvPr id="22" name="Gefaltete Ecke 21">
            <a:extLst>
              <a:ext uri="{FF2B5EF4-FFF2-40B4-BE49-F238E27FC236}">
                <a16:creationId xmlns:a16="http://schemas.microsoft.com/office/drawing/2014/main" id="{357BCDAA-060E-394F-BED6-AA12BB29DE47}"/>
              </a:ext>
            </a:extLst>
          </p:cNvPr>
          <p:cNvSpPr/>
          <p:nvPr/>
        </p:nvSpPr>
        <p:spPr>
          <a:xfrm>
            <a:off x="3554290" y="4531983"/>
            <a:ext cx="3584007" cy="1946526"/>
          </a:xfrm>
          <a:prstGeom prst="foldedCorner">
            <a:avLst/>
          </a:prstGeom>
          <a:noFill/>
          <a:ln>
            <a:noFill/>
          </a:ln>
        </p:spPr>
        <p:style>
          <a:lnRef idx="0">
            <a:scrgbClr r="0" g="0" b="0"/>
          </a:lnRef>
          <a:fillRef idx="0">
            <a:scrgbClr r="0" g="0" b="0"/>
          </a:fillRef>
          <a:effectRef idx="0">
            <a:scrgbClr r="0" g="0" b="0"/>
          </a:effectRef>
          <a:fontRef idx="minor">
            <a:schemeClr val="dk1"/>
          </a:fontRef>
        </p:style>
        <p:txBody>
          <a:bodyPr rtlCol="0" anchor="t"/>
          <a:lstStyle/>
          <a:p>
            <a:endParaRPr lang="de-DE" sz="2000" dirty="0">
              <a:solidFill>
                <a:schemeClr val="tx1"/>
              </a:solidFill>
              <a:latin typeface="Calibri" panose="020F0502020204030204" pitchFamily="34" charset="0"/>
              <a:cs typeface="Calibri" panose="020F0502020204030204" pitchFamily="34" charset="0"/>
            </a:endParaRPr>
          </a:p>
        </p:txBody>
      </p:sp>
      <mc:AlternateContent xmlns:mc="http://schemas.openxmlformats.org/markup-compatibility/2006" xmlns:a14="http://schemas.microsoft.com/office/drawing/2010/main">
        <mc:Choice Requires="a14">
          <p:sp>
            <p:nvSpPr>
              <p:cNvPr id="23" name="Gefaltete Ecke 22">
                <a:extLst>
                  <a:ext uri="{FF2B5EF4-FFF2-40B4-BE49-F238E27FC236}">
                    <a16:creationId xmlns:a16="http://schemas.microsoft.com/office/drawing/2014/main" id="{F936713B-7F27-4441-A0E2-39237CA31B78}"/>
                  </a:ext>
                </a:extLst>
              </p:cNvPr>
              <p:cNvSpPr/>
              <p:nvPr/>
            </p:nvSpPr>
            <p:spPr>
              <a:xfrm>
                <a:off x="3714565" y="4330809"/>
                <a:ext cx="5344244" cy="1946526"/>
              </a:xfrm>
              <a:prstGeom prst="foldedCorner">
                <a:avLst/>
              </a:prstGeom>
              <a:noFill/>
              <a:ln>
                <a:noFill/>
              </a:ln>
            </p:spPr>
            <p:style>
              <a:lnRef idx="0">
                <a:scrgbClr r="0" g="0" b="0"/>
              </a:lnRef>
              <a:fillRef idx="0">
                <a:scrgbClr r="0" g="0" b="0"/>
              </a:fillRef>
              <a:effectRef idx="0">
                <a:scrgbClr r="0" g="0" b="0"/>
              </a:effectRef>
              <a:fontRef idx="minor">
                <a:schemeClr val="dk1"/>
              </a:fontRef>
            </p:style>
            <p:txBody>
              <a:bodyPr rtlCol="0" anchor="t"/>
              <a:lstStyle/>
              <a:p>
                <a:r>
                  <a:rPr lang="de-DE" sz="2000" dirty="0">
                    <a:solidFill>
                      <a:schemeClr val="tx1"/>
                    </a:solidFill>
                    <a:latin typeface="Calibri" panose="020F0502020204030204" pitchFamily="34" charset="0"/>
                    <a:ea typeface="Palatino" pitchFamily="2" charset="77"/>
                    <a:cs typeface="Calibri" panose="020F0502020204030204" pitchFamily="34" charset="0"/>
                  </a:rPr>
                  <a:t>Welche Rechnung führt zum Ziel?</a:t>
                </a:r>
              </a:p>
              <a:p>
                <a:pPr marL="457200" indent="-457200">
                  <a:buAutoNum type="alphaUcParenR"/>
                </a:pPr>
                <a14:m>
                  <m:oMath xmlns:m="http://schemas.openxmlformats.org/officeDocument/2006/math">
                    <m:r>
                      <a:rPr lang="de-DE" sz="2000" i="1" dirty="0">
                        <a:solidFill>
                          <a:schemeClr val="tx1"/>
                        </a:solidFill>
                        <a:latin typeface="Cambria Math" panose="02040503050406030204" pitchFamily="18" charset="0"/>
                        <a:ea typeface="Palatino" pitchFamily="2" charset="77"/>
                        <a:cs typeface="Calibri" panose="020F0502020204030204" pitchFamily="34" charset="0"/>
                      </a:rPr>
                      <m:t>𝑥</m:t>
                    </m:r>
                    <m:r>
                      <a:rPr lang="de-DE" sz="2000" i="1" baseline="30000" dirty="0">
                        <a:solidFill>
                          <a:schemeClr val="tx1"/>
                        </a:solidFill>
                        <a:latin typeface="Cambria Math" panose="02040503050406030204" pitchFamily="18" charset="0"/>
                        <a:ea typeface="Palatino" pitchFamily="2" charset="77"/>
                        <a:cs typeface="Calibri" panose="020F0502020204030204" pitchFamily="34" charset="0"/>
                      </a:rPr>
                      <m:t>2</m:t>
                    </m:r>
                    <m:r>
                      <a:rPr lang="de-DE" sz="2000" i="1" dirty="0">
                        <a:solidFill>
                          <a:schemeClr val="tx1"/>
                        </a:solidFill>
                        <a:latin typeface="Cambria Math" panose="02040503050406030204" pitchFamily="18" charset="0"/>
                        <a:ea typeface="Palatino" pitchFamily="2" charset="77"/>
                        <a:cs typeface="Calibri" panose="020F0502020204030204" pitchFamily="34" charset="0"/>
                      </a:rPr>
                      <m:t>−4</m:t>
                    </m:r>
                    <m:r>
                      <a:rPr lang="de-DE" sz="2000" i="1" dirty="0">
                        <a:solidFill>
                          <a:schemeClr val="tx1"/>
                        </a:solidFill>
                        <a:latin typeface="Cambria Math" panose="02040503050406030204" pitchFamily="18" charset="0"/>
                        <a:ea typeface="Palatino" pitchFamily="2" charset="77"/>
                        <a:cs typeface="Calibri" panose="020F0502020204030204" pitchFamily="34" charset="0"/>
                      </a:rPr>
                      <m:t>𝑥</m:t>
                    </m:r>
                    <m:r>
                      <a:rPr lang="de-DE" sz="2000" i="1" dirty="0">
                        <a:solidFill>
                          <a:schemeClr val="tx1"/>
                        </a:solidFill>
                        <a:latin typeface="Cambria Math" panose="02040503050406030204" pitchFamily="18" charset="0"/>
                        <a:ea typeface="Palatino" pitchFamily="2" charset="77"/>
                        <a:cs typeface="Calibri" panose="020F0502020204030204" pitchFamily="34" charset="0"/>
                      </a:rPr>
                      <m:t>+3=</m:t>
                    </m:r>
                    <m:r>
                      <a:rPr lang="de-DE" sz="2000" i="1" dirty="0">
                        <a:solidFill>
                          <a:schemeClr val="tx1"/>
                        </a:solidFill>
                        <a:latin typeface="Cambria Math" panose="02040503050406030204" pitchFamily="18" charset="0"/>
                        <a:ea typeface="Palatino" pitchFamily="2" charset="77"/>
                        <a:cs typeface="Calibri" panose="020F0502020204030204" pitchFamily="34" charset="0"/>
                      </a:rPr>
                      <m:t>𝑥</m:t>
                    </m:r>
                    <m:r>
                      <a:rPr lang="de-DE" sz="2000" i="1" dirty="0">
                        <a:solidFill>
                          <a:schemeClr val="tx1"/>
                        </a:solidFill>
                        <a:latin typeface="Cambria Math" panose="02040503050406030204" pitchFamily="18" charset="0"/>
                        <a:ea typeface="Palatino" pitchFamily="2" charset="77"/>
                        <a:cs typeface="Calibri" panose="020F0502020204030204" pitchFamily="34" charset="0"/>
                      </a:rPr>
                      <m:t>+3 ⟺ </m:t>
                    </m:r>
                    <m:r>
                      <a:rPr lang="de-DE" sz="2000" i="1" dirty="0">
                        <a:solidFill>
                          <a:schemeClr val="tx1"/>
                        </a:solidFill>
                        <a:latin typeface="Cambria Math" panose="02040503050406030204" pitchFamily="18" charset="0"/>
                        <a:ea typeface="Palatino" pitchFamily="2" charset="77"/>
                        <a:cs typeface="Calibri" panose="020F0502020204030204" pitchFamily="34" charset="0"/>
                      </a:rPr>
                      <m:t>𝑥</m:t>
                    </m:r>
                    <m:r>
                      <a:rPr lang="de-DE" sz="2000" i="1" dirty="0">
                        <a:solidFill>
                          <a:schemeClr val="tx1"/>
                        </a:solidFill>
                        <a:latin typeface="Cambria Math" panose="02040503050406030204" pitchFamily="18" charset="0"/>
                        <a:ea typeface="Palatino" pitchFamily="2" charset="77"/>
                        <a:cs typeface="Calibri" panose="020F0502020204030204" pitchFamily="34" charset="0"/>
                      </a:rPr>
                      <m:t>−4</m:t>
                    </m:r>
                    <m:r>
                      <a:rPr lang="de-DE" sz="2000" i="1" dirty="0">
                        <a:solidFill>
                          <a:schemeClr val="tx1"/>
                        </a:solidFill>
                        <a:latin typeface="Cambria Math" panose="02040503050406030204" pitchFamily="18" charset="0"/>
                        <a:ea typeface="Palatino" pitchFamily="2" charset="77"/>
                        <a:cs typeface="Calibri" panose="020F0502020204030204" pitchFamily="34" charset="0"/>
                      </a:rPr>
                      <m:t>𝑥</m:t>
                    </m:r>
                    <m:r>
                      <a:rPr lang="de-DE" sz="2000" i="1" dirty="0">
                        <a:solidFill>
                          <a:schemeClr val="tx1"/>
                        </a:solidFill>
                        <a:latin typeface="Cambria Math" panose="02040503050406030204" pitchFamily="18" charset="0"/>
                        <a:ea typeface="Palatino" pitchFamily="2" charset="77"/>
                        <a:cs typeface="Calibri" panose="020F0502020204030204" pitchFamily="34" charset="0"/>
                      </a:rPr>
                      <m:t>+3 =0</m:t>
                    </m:r>
                  </m:oMath>
                </a14:m>
                <a:endParaRPr lang="de-DE" sz="2000" dirty="0">
                  <a:solidFill>
                    <a:schemeClr val="tx1"/>
                  </a:solidFill>
                  <a:latin typeface="Calibri" panose="020F0502020204030204" pitchFamily="34" charset="0"/>
                  <a:ea typeface="Palatino" pitchFamily="2" charset="77"/>
                  <a:cs typeface="Calibri" panose="020F0502020204030204" pitchFamily="34" charset="0"/>
                </a:endParaRPr>
              </a:p>
              <a:p>
                <a:pPr marL="457200" indent="-457200">
                  <a:buFontTx/>
                  <a:buAutoNum type="alphaUcParenR"/>
                </a:pPr>
                <a14:m>
                  <m:oMath xmlns:m="http://schemas.openxmlformats.org/officeDocument/2006/math">
                    <m:d>
                      <m:dPr>
                        <m:ctrlPr>
                          <a:rPr lang="de-DE" sz="2000" i="1" dirty="0">
                            <a:solidFill>
                              <a:schemeClr val="tx1"/>
                            </a:solidFill>
                            <a:latin typeface="Cambria Math" panose="02040503050406030204" pitchFamily="18" charset="0"/>
                            <a:ea typeface="Palatino" pitchFamily="2" charset="77"/>
                            <a:cs typeface="Calibri" panose="020F0502020204030204" pitchFamily="34" charset="0"/>
                          </a:rPr>
                        </m:ctrlPr>
                      </m:dPr>
                      <m:e>
                        <m:r>
                          <a:rPr lang="de-DE" sz="2000" i="1" dirty="0">
                            <a:solidFill>
                              <a:schemeClr val="tx1"/>
                            </a:solidFill>
                            <a:latin typeface="Cambria Math" panose="02040503050406030204" pitchFamily="18" charset="0"/>
                            <a:ea typeface="Palatino" pitchFamily="2" charset="77"/>
                            <a:cs typeface="Calibri" panose="020F0502020204030204" pitchFamily="34" charset="0"/>
                          </a:rPr>
                          <m:t>𝑥</m:t>
                        </m:r>
                        <m:r>
                          <a:rPr lang="de-DE" sz="2000" i="1" dirty="0">
                            <a:solidFill>
                              <a:schemeClr val="tx1"/>
                            </a:solidFill>
                            <a:latin typeface="Cambria Math" panose="02040503050406030204" pitchFamily="18" charset="0"/>
                            <a:ea typeface="Palatino" pitchFamily="2" charset="77"/>
                            <a:cs typeface="Calibri" panose="020F0502020204030204" pitchFamily="34" charset="0"/>
                          </a:rPr>
                          <m:t>+3</m:t>
                        </m:r>
                      </m:e>
                    </m:d>
                    <m:r>
                      <a:rPr lang="de-DE" sz="2000" i="1" baseline="30000" dirty="0">
                        <a:solidFill>
                          <a:schemeClr val="tx1"/>
                        </a:solidFill>
                        <a:latin typeface="Cambria Math" panose="02040503050406030204" pitchFamily="18" charset="0"/>
                        <a:ea typeface="Palatino" pitchFamily="2" charset="77"/>
                        <a:cs typeface="Calibri" panose="020F0502020204030204" pitchFamily="34" charset="0"/>
                      </a:rPr>
                      <m:t>2</m:t>
                    </m:r>
                    <m:r>
                      <a:rPr lang="de-DE" sz="2000" i="1" dirty="0">
                        <a:solidFill>
                          <a:schemeClr val="tx1"/>
                        </a:solidFill>
                        <a:latin typeface="Cambria Math" panose="02040503050406030204" pitchFamily="18" charset="0"/>
                        <a:ea typeface="Palatino" pitchFamily="2" charset="77"/>
                        <a:cs typeface="Calibri" panose="020F0502020204030204" pitchFamily="34" charset="0"/>
                      </a:rPr>
                      <m:t>−4</m:t>
                    </m:r>
                    <m:d>
                      <m:dPr>
                        <m:ctrlPr>
                          <a:rPr lang="de-DE" sz="2000" i="1" dirty="0">
                            <a:solidFill>
                              <a:schemeClr val="tx1"/>
                            </a:solidFill>
                            <a:latin typeface="Cambria Math" panose="02040503050406030204" pitchFamily="18" charset="0"/>
                            <a:ea typeface="Palatino" pitchFamily="2" charset="77"/>
                            <a:cs typeface="Calibri" panose="020F0502020204030204" pitchFamily="34" charset="0"/>
                          </a:rPr>
                        </m:ctrlPr>
                      </m:dPr>
                      <m:e>
                        <m:r>
                          <a:rPr lang="de-DE" sz="2000" i="1" dirty="0">
                            <a:solidFill>
                              <a:schemeClr val="tx1"/>
                            </a:solidFill>
                            <a:latin typeface="Cambria Math" panose="02040503050406030204" pitchFamily="18" charset="0"/>
                            <a:ea typeface="Palatino" pitchFamily="2" charset="77"/>
                            <a:cs typeface="Calibri" panose="020F0502020204030204" pitchFamily="34" charset="0"/>
                          </a:rPr>
                          <m:t>𝑥</m:t>
                        </m:r>
                        <m:r>
                          <a:rPr lang="de-DE" sz="2000" i="1" dirty="0">
                            <a:solidFill>
                              <a:schemeClr val="tx1"/>
                            </a:solidFill>
                            <a:latin typeface="Cambria Math" panose="02040503050406030204" pitchFamily="18" charset="0"/>
                            <a:ea typeface="Palatino" pitchFamily="2" charset="77"/>
                            <a:cs typeface="Calibri" panose="020F0502020204030204" pitchFamily="34" charset="0"/>
                          </a:rPr>
                          <m:t>+3</m:t>
                        </m:r>
                      </m:e>
                    </m:d>
                    <m:r>
                      <a:rPr lang="de-DE" sz="2000" i="1" dirty="0">
                        <a:solidFill>
                          <a:schemeClr val="tx1"/>
                        </a:solidFill>
                        <a:latin typeface="Cambria Math" panose="02040503050406030204" pitchFamily="18" charset="0"/>
                        <a:ea typeface="Palatino" pitchFamily="2" charset="77"/>
                        <a:cs typeface="Calibri" panose="020F0502020204030204" pitchFamily="34" charset="0"/>
                      </a:rPr>
                      <m:t>+3=0</m:t>
                    </m:r>
                  </m:oMath>
                </a14:m>
                <a:endParaRPr lang="de-DE" sz="2000" dirty="0">
                  <a:solidFill>
                    <a:schemeClr val="tx1"/>
                  </a:solidFill>
                  <a:latin typeface="Cambria Math" panose="02040503050406030204" pitchFamily="18" charset="0"/>
                  <a:ea typeface="Palatino" pitchFamily="2" charset="77"/>
                  <a:cs typeface="Calibri" panose="020F0502020204030204" pitchFamily="34" charset="0"/>
                </a:endParaRPr>
              </a:p>
              <a:p>
                <a:pPr marL="457200" indent="-457200">
                  <a:buFontTx/>
                  <a:buAutoNum type="alphaUcParenR"/>
                </a:pPr>
                <a14:m>
                  <m:oMath xmlns:m="http://schemas.openxmlformats.org/officeDocument/2006/math">
                    <m:r>
                      <a:rPr lang="de-DE" sz="2000" i="1" dirty="0">
                        <a:solidFill>
                          <a:schemeClr val="tx1"/>
                        </a:solidFill>
                        <a:latin typeface="Cambria Math" panose="02040503050406030204" pitchFamily="18" charset="0"/>
                        <a:ea typeface="Palatino" pitchFamily="2" charset="77"/>
                        <a:cs typeface="Calibri" panose="020F0502020204030204" pitchFamily="34" charset="0"/>
                      </a:rPr>
                      <m:t>𝑥</m:t>
                    </m:r>
                    <m:r>
                      <a:rPr lang="de-DE" sz="2000" i="1" baseline="30000" dirty="0">
                        <a:solidFill>
                          <a:schemeClr val="tx1"/>
                        </a:solidFill>
                        <a:latin typeface="Cambria Math" panose="02040503050406030204" pitchFamily="18" charset="0"/>
                        <a:ea typeface="Palatino" pitchFamily="2" charset="77"/>
                        <a:cs typeface="Calibri" panose="020F0502020204030204" pitchFamily="34" charset="0"/>
                      </a:rPr>
                      <m:t>2</m:t>
                    </m:r>
                    <m:r>
                      <a:rPr lang="de-DE" sz="2000" i="1" dirty="0">
                        <a:solidFill>
                          <a:schemeClr val="tx1"/>
                        </a:solidFill>
                        <a:latin typeface="Cambria Math" panose="02040503050406030204" pitchFamily="18" charset="0"/>
                        <a:ea typeface="Palatino" pitchFamily="2" charset="77"/>
                        <a:cs typeface="Calibri" panose="020F0502020204030204" pitchFamily="34" charset="0"/>
                      </a:rPr>
                      <m:t>−4</m:t>
                    </m:r>
                    <m:r>
                      <a:rPr lang="de-DE" sz="2000" i="1" dirty="0">
                        <a:solidFill>
                          <a:schemeClr val="tx1"/>
                        </a:solidFill>
                        <a:latin typeface="Cambria Math" panose="02040503050406030204" pitchFamily="18" charset="0"/>
                        <a:ea typeface="Palatino" pitchFamily="2" charset="77"/>
                        <a:cs typeface="Calibri" panose="020F0502020204030204" pitchFamily="34" charset="0"/>
                      </a:rPr>
                      <m:t>𝑥</m:t>
                    </m:r>
                    <m:r>
                      <a:rPr lang="de-DE" sz="2000" i="1" dirty="0">
                        <a:solidFill>
                          <a:schemeClr val="tx1"/>
                        </a:solidFill>
                        <a:latin typeface="Cambria Math" panose="02040503050406030204" pitchFamily="18" charset="0"/>
                        <a:ea typeface="Palatino" pitchFamily="2" charset="77"/>
                        <a:cs typeface="Calibri" panose="020F0502020204030204" pitchFamily="34" charset="0"/>
                      </a:rPr>
                      <m:t>+3=</m:t>
                    </m:r>
                    <m:r>
                      <a:rPr lang="de-DE" sz="2000" i="1" dirty="0">
                        <a:solidFill>
                          <a:schemeClr val="tx1"/>
                        </a:solidFill>
                        <a:latin typeface="Cambria Math" panose="02040503050406030204" pitchFamily="18" charset="0"/>
                        <a:ea typeface="Palatino" pitchFamily="2" charset="77"/>
                        <a:cs typeface="Calibri" panose="020F0502020204030204" pitchFamily="34" charset="0"/>
                      </a:rPr>
                      <m:t>𝑥</m:t>
                    </m:r>
                    <m:r>
                      <a:rPr lang="de-DE" sz="2000" i="1" dirty="0">
                        <a:solidFill>
                          <a:schemeClr val="tx1"/>
                        </a:solidFill>
                        <a:latin typeface="Cambria Math" panose="02040503050406030204" pitchFamily="18" charset="0"/>
                        <a:ea typeface="Palatino" pitchFamily="2" charset="77"/>
                        <a:cs typeface="Calibri" panose="020F0502020204030204" pitchFamily="34" charset="0"/>
                      </a:rPr>
                      <m:t>+3 ⟺ </m:t>
                    </m:r>
                    <m:r>
                      <a:rPr lang="de-DE" sz="2000" i="1" dirty="0">
                        <a:solidFill>
                          <a:schemeClr val="tx1"/>
                        </a:solidFill>
                        <a:latin typeface="Cambria Math" panose="02040503050406030204" pitchFamily="18" charset="0"/>
                        <a:ea typeface="Palatino" pitchFamily="2" charset="77"/>
                        <a:cs typeface="Calibri" panose="020F0502020204030204" pitchFamily="34" charset="0"/>
                      </a:rPr>
                      <m:t>𝑥</m:t>
                    </m:r>
                    <m:r>
                      <a:rPr lang="de-DE" sz="2000" i="1" baseline="30000" dirty="0">
                        <a:solidFill>
                          <a:schemeClr val="tx1"/>
                        </a:solidFill>
                        <a:latin typeface="Cambria Math" panose="02040503050406030204" pitchFamily="18" charset="0"/>
                        <a:ea typeface="Palatino" pitchFamily="2" charset="77"/>
                        <a:cs typeface="Calibri" panose="020F0502020204030204" pitchFamily="34" charset="0"/>
                      </a:rPr>
                      <m:t>2</m:t>
                    </m:r>
                    <m:r>
                      <a:rPr lang="de-DE" sz="2000" i="1" dirty="0">
                        <a:solidFill>
                          <a:schemeClr val="tx1"/>
                        </a:solidFill>
                        <a:latin typeface="Cambria Math" panose="02040503050406030204" pitchFamily="18" charset="0"/>
                        <a:ea typeface="Palatino" pitchFamily="2" charset="77"/>
                        <a:cs typeface="Calibri" panose="020F0502020204030204" pitchFamily="34" charset="0"/>
                      </a:rPr>
                      <m:t>−3</m:t>
                    </m:r>
                    <m:r>
                      <a:rPr lang="de-DE" sz="2000" i="1" dirty="0">
                        <a:solidFill>
                          <a:schemeClr val="tx1"/>
                        </a:solidFill>
                        <a:latin typeface="Cambria Math" panose="02040503050406030204" pitchFamily="18" charset="0"/>
                        <a:ea typeface="Palatino" pitchFamily="2" charset="77"/>
                        <a:cs typeface="Calibri" panose="020F0502020204030204" pitchFamily="34" charset="0"/>
                      </a:rPr>
                      <m:t>𝑥</m:t>
                    </m:r>
                    <m:r>
                      <a:rPr lang="de-DE" sz="2000" i="1" dirty="0">
                        <a:solidFill>
                          <a:schemeClr val="tx1"/>
                        </a:solidFill>
                        <a:latin typeface="Cambria Math" panose="02040503050406030204" pitchFamily="18" charset="0"/>
                        <a:ea typeface="Palatino" pitchFamily="2" charset="77"/>
                        <a:cs typeface="Calibri" panose="020F0502020204030204" pitchFamily="34" charset="0"/>
                      </a:rPr>
                      <m:t>+6=0</m:t>
                    </m:r>
                  </m:oMath>
                </a14:m>
                <a:endParaRPr lang="de-DE" sz="2000" dirty="0">
                  <a:solidFill>
                    <a:schemeClr val="tx1"/>
                  </a:solidFill>
                  <a:latin typeface="Calibri" panose="020F0502020204030204" pitchFamily="34" charset="0"/>
                  <a:ea typeface="Palatino" pitchFamily="2" charset="77"/>
                  <a:cs typeface="Calibri" panose="020F0502020204030204" pitchFamily="34" charset="0"/>
                </a:endParaRPr>
              </a:p>
              <a:p>
                <a:pPr marL="457200" indent="-457200">
                  <a:buFontTx/>
                  <a:buAutoNum type="alphaUcParenR"/>
                </a:pPr>
                <a14:m>
                  <m:oMath xmlns:m="http://schemas.openxmlformats.org/officeDocument/2006/math">
                    <m:r>
                      <a:rPr lang="de-DE" sz="2000" i="1" dirty="0">
                        <a:solidFill>
                          <a:schemeClr val="tx1"/>
                        </a:solidFill>
                        <a:latin typeface="Cambria Math" panose="02040503050406030204" pitchFamily="18" charset="0"/>
                        <a:ea typeface="Palatino" pitchFamily="2" charset="77"/>
                        <a:cs typeface="Calibri" panose="020F0502020204030204" pitchFamily="34" charset="0"/>
                      </a:rPr>
                      <m:t>𝑥</m:t>
                    </m:r>
                    <m:r>
                      <a:rPr lang="de-DE" sz="2000" i="1" baseline="30000" dirty="0">
                        <a:solidFill>
                          <a:schemeClr val="tx1"/>
                        </a:solidFill>
                        <a:latin typeface="Cambria Math" panose="02040503050406030204" pitchFamily="18" charset="0"/>
                        <a:ea typeface="Palatino" pitchFamily="2" charset="77"/>
                        <a:cs typeface="Calibri" panose="020F0502020204030204" pitchFamily="34" charset="0"/>
                      </a:rPr>
                      <m:t>2</m:t>
                    </m:r>
                    <m:r>
                      <a:rPr lang="de-DE" sz="2000" i="1" dirty="0">
                        <a:solidFill>
                          <a:schemeClr val="tx1"/>
                        </a:solidFill>
                        <a:latin typeface="Cambria Math" panose="02040503050406030204" pitchFamily="18" charset="0"/>
                        <a:ea typeface="Palatino" pitchFamily="2" charset="77"/>
                        <a:cs typeface="Calibri" panose="020F0502020204030204" pitchFamily="34" charset="0"/>
                      </a:rPr>
                      <m:t>−4</m:t>
                    </m:r>
                    <m:r>
                      <a:rPr lang="de-DE" sz="2000" i="1" dirty="0">
                        <a:solidFill>
                          <a:schemeClr val="tx1"/>
                        </a:solidFill>
                        <a:latin typeface="Cambria Math" panose="02040503050406030204" pitchFamily="18" charset="0"/>
                        <a:ea typeface="Palatino" pitchFamily="2" charset="77"/>
                        <a:cs typeface="Calibri" panose="020F0502020204030204" pitchFamily="34" charset="0"/>
                      </a:rPr>
                      <m:t>𝑥</m:t>
                    </m:r>
                    <m:r>
                      <a:rPr lang="de-DE" sz="2000" i="1" dirty="0">
                        <a:solidFill>
                          <a:schemeClr val="tx1"/>
                        </a:solidFill>
                        <a:latin typeface="Cambria Math" panose="02040503050406030204" pitchFamily="18" charset="0"/>
                        <a:ea typeface="Palatino" pitchFamily="2" charset="77"/>
                        <a:cs typeface="Calibri" panose="020F0502020204030204" pitchFamily="34" charset="0"/>
                      </a:rPr>
                      <m:t>+3=</m:t>
                    </m:r>
                    <m:r>
                      <a:rPr lang="de-DE" sz="2000" i="1" dirty="0">
                        <a:solidFill>
                          <a:schemeClr val="tx1"/>
                        </a:solidFill>
                        <a:latin typeface="Cambria Math" panose="02040503050406030204" pitchFamily="18" charset="0"/>
                        <a:ea typeface="Palatino" pitchFamily="2" charset="77"/>
                        <a:cs typeface="Calibri" panose="020F0502020204030204" pitchFamily="34" charset="0"/>
                      </a:rPr>
                      <m:t>𝑥</m:t>
                    </m:r>
                    <m:r>
                      <a:rPr lang="de-DE" sz="2000" i="1" dirty="0">
                        <a:solidFill>
                          <a:schemeClr val="tx1"/>
                        </a:solidFill>
                        <a:latin typeface="Cambria Math" panose="02040503050406030204" pitchFamily="18" charset="0"/>
                        <a:ea typeface="Palatino" pitchFamily="2" charset="77"/>
                        <a:cs typeface="Calibri" panose="020F0502020204030204" pitchFamily="34" charset="0"/>
                      </a:rPr>
                      <m:t>+3⟺ </m:t>
                    </m:r>
                    <m:r>
                      <a:rPr lang="de-DE" sz="2000" i="1" dirty="0">
                        <a:solidFill>
                          <a:schemeClr val="tx1"/>
                        </a:solidFill>
                        <a:latin typeface="Cambria Math" panose="02040503050406030204" pitchFamily="18" charset="0"/>
                        <a:ea typeface="Palatino" pitchFamily="2" charset="77"/>
                        <a:cs typeface="Calibri" panose="020F0502020204030204" pitchFamily="34" charset="0"/>
                      </a:rPr>
                      <m:t>𝑥</m:t>
                    </m:r>
                    <m:r>
                      <a:rPr lang="de-DE" sz="2000" i="1" baseline="30000" dirty="0">
                        <a:solidFill>
                          <a:schemeClr val="tx1"/>
                        </a:solidFill>
                        <a:latin typeface="Cambria Math" panose="02040503050406030204" pitchFamily="18" charset="0"/>
                        <a:ea typeface="Palatino" pitchFamily="2" charset="77"/>
                        <a:cs typeface="Calibri" panose="020F0502020204030204" pitchFamily="34" charset="0"/>
                      </a:rPr>
                      <m:t>2</m:t>
                    </m:r>
                    <m:r>
                      <a:rPr lang="de-DE" sz="2000" i="1" dirty="0">
                        <a:solidFill>
                          <a:schemeClr val="tx1"/>
                        </a:solidFill>
                        <a:latin typeface="Cambria Math" panose="02040503050406030204" pitchFamily="18" charset="0"/>
                        <a:ea typeface="Palatino" pitchFamily="2" charset="77"/>
                        <a:cs typeface="Calibri" panose="020F0502020204030204" pitchFamily="34" charset="0"/>
                      </a:rPr>
                      <m:t>−3</m:t>
                    </m:r>
                    <m:r>
                      <a:rPr lang="de-DE" sz="2000" i="1" dirty="0">
                        <a:solidFill>
                          <a:schemeClr val="tx1"/>
                        </a:solidFill>
                        <a:latin typeface="Cambria Math" panose="02040503050406030204" pitchFamily="18" charset="0"/>
                        <a:ea typeface="Palatino" pitchFamily="2" charset="77"/>
                        <a:cs typeface="Calibri" panose="020F0502020204030204" pitchFamily="34" charset="0"/>
                      </a:rPr>
                      <m:t>𝑥</m:t>
                    </m:r>
                    <m:r>
                      <a:rPr lang="de-DE" sz="2000" i="1" dirty="0">
                        <a:solidFill>
                          <a:schemeClr val="tx1"/>
                        </a:solidFill>
                        <a:latin typeface="Cambria Math" panose="02040503050406030204" pitchFamily="18" charset="0"/>
                        <a:ea typeface="Palatino" pitchFamily="2" charset="77"/>
                        <a:cs typeface="Calibri" panose="020F0502020204030204" pitchFamily="34" charset="0"/>
                      </a:rPr>
                      <m:t>=0</m:t>
                    </m:r>
                  </m:oMath>
                </a14:m>
                <a:endParaRPr lang="de-DE" sz="2000" dirty="0">
                  <a:solidFill>
                    <a:schemeClr val="tx1"/>
                  </a:solidFill>
                  <a:latin typeface="Calibri" panose="020F0502020204030204" pitchFamily="34" charset="0"/>
                  <a:ea typeface="Palatino" pitchFamily="2" charset="77"/>
                  <a:cs typeface="Calibri" panose="020F0502020204030204" pitchFamily="34" charset="0"/>
                </a:endParaRPr>
              </a:p>
            </p:txBody>
          </p:sp>
        </mc:Choice>
        <mc:Fallback xmlns="">
          <p:sp>
            <p:nvSpPr>
              <p:cNvPr id="23" name="Gefaltete Ecke 22">
                <a:extLst>
                  <a:ext uri="{FF2B5EF4-FFF2-40B4-BE49-F238E27FC236}">
                    <a16:creationId xmlns:a16="http://schemas.microsoft.com/office/drawing/2014/main" id="{F936713B-7F27-4441-A0E2-39237CA31B78}"/>
                  </a:ext>
                </a:extLst>
              </p:cNvPr>
              <p:cNvSpPr>
                <a:spLocks noRot="1" noChangeAspect="1" noMove="1" noResize="1" noEditPoints="1" noAdjustHandles="1" noChangeArrowheads="1" noChangeShapeType="1" noTextEdit="1"/>
              </p:cNvSpPr>
              <p:nvPr/>
            </p:nvSpPr>
            <p:spPr>
              <a:xfrm>
                <a:off x="3714565" y="4330809"/>
                <a:ext cx="5344244" cy="1946526"/>
              </a:xfrm>
              <a:prstGeom prst="foldedCorner">
                <a:avLst/>
              </a:prstGeom>
              <a:blipFill>
                <a:blip r:embed="rId3"/>
                <a:stretch>
                  <a:fillRect l="-1140" t="-1563"/>
                </a:stretch>
              </a:blipFill>
              <a:ln>
                <a:noFill/>
              </a:ln>
            </p:spPr>
            <p:txBody>
              <a:bodyPr/>
              <a:lstStyle/>
              <a:p>
                <a:r>
                  <a:rPr lang="de-DE">
                    <a:noFill/>
                  </a:rPr>
                  <a:t> </a:t>
                </a:r>
              </a:p>
            </p:txBody>
          </p:sp>
        </mc:Fallback>
      </mc:AlternateContent>
      <p:sp>
        <p:nvSpPr>
          <p:cNvPr id="54" name="Abgerundetes Rechteck 53">
            <a:extLst>
              <a:ext uri="{FF2B5EF4-FFF2-40B4-BE49-F238E27FC236}">
                <a16:creationId xmlns:a16="http://schemas.microsoft.com/office/drawing/2014/main" id="{00E07A9E-F67A-2643-9D36-51B846186B6D}"/>
              </a:ext>
            </a:extLst>
          </p:cNvPr>
          <p:cNvSpPr/>
          <p:nvPr/>
        </p:nvSpPr>
        <p:spPr>
          <a:xfrm>
            <a:off x="323528" y="980717"/>
            <a:ext cx="2880320" cy="3138370"/>
          </a:xfrm>
          <a:prstGeom prst="roundRect">
            <a:avLst/>
          </a:prstGeom>
          <a:noFill/>
          <a:ln w="76200">
            <a:solidFill>
              <a:srgbClr val="357A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a:extLst>
              <a:ext uri="{FF2B5EF4-FFF2-40B4-BE49-F238E27FC236}">
                <a16:creationId xmlns:a16="http://schemas.microsoft.com/office/drawing/2014/main" id="{682434D1-A01C-1581-B4C2-257B98714BEA}"/>
              </a:ext>
            </a:extLst>
          </p:cNvPr>
          <p:cNvSpPr>
            <a:spLocks noGrp="1"/>
          </p:cNvSpPr>
          <p:nvPr>
            <p:ph type="title"/>
          </p:nvPr>
        </p:nvSpPr>
        <p:spPr/>
        <p:txBody>
          <a:bodyPr/>
          <a:lstStyle/>
          <a:p>
            <a:r>
              <a:rPr lang="de-DE" dirty="0"/>
              <a:t>Aufgaben zu Lernzielen auswählen oder gestalten </a:t>
            </a:r>
            <a:br>
              <a:rPr lang="de-DE" dirty="0"/>
            </a:br>
            <a:endParaRPr lang="de-DE" dirty="0"/>
          </a:p>
        </p:txBody>
      </p:sp>
      <p:sp>
        <p:nvSpPr>
          <p:cNvPr id="11" name="Textplatzhalter 10">
            <a:extLst>
              <a:ext uri="{FF2B5EF4-FFF2-40B4-BE49-F238E27FC236}">
                <a16:creationId xmlns:a16="http://schemas.microsoft.com/office/drawing/2014/main" id="{EA40B4CF-9404-82D4-F9A5-975BC1024072}"/>
              </a:ext>
            </a:extLst>
          </p:cNvPr>
          <p:cNvSpPr>
            <a:spLocks noGrp="1"/>
          </p:cNvSpPr>
          <p:nvPr>
            <p:ph type="body" sz="quarter" idx="10"/>
          </p:nvPr>
        </p:nvSpPr>
        <p:spPr/>
        <p:txBody>
          <a:bodyPr/>
          <a:lstStyle/>
          <a:p>
            <a:endParaRPr lang="de-DE"/>
          </a:p>
        </p:txBody>
      </p:sp>
      <p:grpSp>
        <p:nvGrpSpPr>
          <p:cNvPr id="3" name="Gruppieren 2">
            <a:extLst>
              <a:ext uri="{FF2B5EF4-FFF2-40B4-BE49-F238E27FC236}">
                <a16:creationId xmlns:a16="http://schemas.microsoft.com/office/drawing/2014/main" id="{331442A1-D375-CB15-3603-A8863B1B45BC}"/>
              </a:ext>
            </a:extLst>
          </p:cNvPr>
          <p:cNvGrpSpPr/>
          <p:nvPr/>
        </p:nvGrpSpPr>
        <p:grpSpPr>
          <a:xfrm>
            <a:off x="1097592" y="2611758"/>
            <a:ext cx="1332192" cy="1321298"/>
            <a:chOff x="1007560" y="2707521"/>
            <a:chExt cx="1507767" cy="1507767"/>
          </a:xfrm>
        </p:grpSpPr>
        <p:pic>
          <p:nvPicPr>
            <p:cNvPr id="4" name="Grafik 3" descr="Kopf mit Zahnrädern">
              <a:extLst>
                <a:ext uri="{FF2B5EF4-FFF2-40B4-BE49-F238E27FC236}">
                  <a16:creationId xmlns:a16="http://schemas.microsoft.com/office/drawing/2014/main" id="{7DBAC76C-8290-3C95-6FAD-287653B456C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07560" y="2707521"/>
              <a:ext cx="1507767" cy="1507767"/>
            </a:xfrm>
            <a:prstGeom prst="rect">
              <a:avLst/>
            </a:prstGeom>
          </p:spPr>
        </p:pic>
        <p:pic>
          <p:nvPicPr>
            <p:cNvPr id="6" name="Grafik 5" descr="Glühbirne und Zahnrad">
              <a:extLst>
                <a:ext uri="{FF2B5EF4-FFF2-40B4-BE49-F238E27FC236}">
                  <a16:creationId xmlns:a16="http://schemas.microsoft.com/office/drawing/2014/main" id="{0419C8CD-76AD-8C6D-938C-D1C8BE53A8E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266545" y="2829018"/>
              <a:ext cx="830298" cy="830298"/>
            </a:xfrm>
            <a:prstGeom prst="rect">
              <a:avLst/>
            </a:prstGeom>
          </p:spPr>
        </p:pic>
      </p:grpSp>
      <p:sp>
        <p:nvSpPr>
          <p:cNvPr id="5" name="Gefaltete Ecke 22">
            <a:extLst>
              <a:ext uri="{FF2B5EF4-FFF2-40B4-BE49-F238E27FC236}">
                <a16:creationId xmlns:a16="http://schemas.microsoft.com/office/drawing/2014/main" id="{48FDDBA8-0DEB-86AB-2376-9AACBF63EA45}"/>
              </a:ext>
            </a:extLst>
          </p:cNvPr>
          <p:cNvSpPr/>
          <p:nvPr/>
        </p:nvSpPr>
        <p:spPr>
          <a:xfrm>
            <a:off x="3692252" y="980717"/>
            <a:ext cx="5481709" cy="2744818"/>
          </a:xfrm>
          <a:prstGeom prst="foldedCorner">
            <a:avLst/>
          </a:prstGeom>
          <a:noFill/>
          <a:ln>
            <a:noFill/>
          </a:ln>
        </p:spPr>
        <p:style>
          <a:lnRef idx="0">
            <a:scrgbClr r="0" g="0" b="0"/>
          </a:lnRef>
          <a:fillRef idx="0">
            <a:scrgbClr r="0" g="0" b="0"/>
          </a:fillRef>
          <a:effectRef idx="0">
            <a:scrgbClr r="0" g="0" b="0"/>
          </a:effectRef>
          <a:fontRef idx="minor">
            <a:schemeClr val="dk1"/>
          </a:fontRef>
        </p:style>
        <p:txBody>
          <a:bodyPr rtlCol="0" anchor="t"/>
          <a:lstStyle/>
          <a:p>
            <a:pPr marL="342900" indent="-342900">
              <a:buClr>
                <a:srgbClr val="327A86"/>
              </a:buClr>
              <a:buFont typeface="Wingdings" panose="05000000000000000000" pitchFamily="2" charset="2"/>
              <a:buChar char="ü"/>
            </a:pPr>
            <a:r>
              <a:rPr lang="de-DE" sz="2000" kern="0" dirty="0">
                <a:latin typeface="Calibri" panose="020F0502020204030204" pitchFamily="34" charset="0"/>
                <a:cs typeface="Calibri" panose="020F0502020204030204" pitchFamily="34" charset="0"/>
              </a:rPr>
              <a:t>Vorstellungsbasierte Aufgabe entwerfen</a:t>
            </a:r>
          </a:p>
          <a:p>
            <a:pPr marL="342900" indent="-342900">
              <a:buClr>
                <a:srgbClr val="327A86"/>
              </a:buClr>
              <a:buFont typeface="Wingdings" panose="05000000000000000000" pitchFamily="2" charset="2"/>
              <a:buChar char="ü"/>
            </a:pPr>
            <a:r>
              <a:rPr lang="de-DE" sz="2000" kern="0" dirty="0">
                <a:latin typeface="Calibri" panose="020F0502020204030204" pitchFamily="34" charset="0"/>
                <a:cs typeface="Calibri" panose="020F0502020204030204" pitchFamily="34" charset="0"/>
              </a:rPr>
              <a:t>Auf vorhandene Aufgaben Bezug nehmen </a:t>
            </a:r>
            <a:br>
              <a:rPr lang="de-DE" sz="2000" kern="0" dirty="0">
                <a:latin typeface="Calibri" panose="020F0502020204030204" pitchFamily="34" charset="0"/>
                <a:cs typeface="Calibri" panose="020F0502020204030204" pitchFamily="34" charset="0"/>
              </a:rPr>
            </a:br>
            <a:r>
              <a:rPr lang="de-DE" sz="2000" kern="0" dirty="0">
                <a:latin typeface="Calibri" panose="020F0502020204030204" pitchFamily="34" charset="0"/>
                <a:cs typeface="Calibri" panose="020F0502020204030204" pitchFamily="34" charset="0"/>
              </a:rPr>
              <a:t>(z. B. Begründe, zeichne ein Bild, finde eine passende Sachsituation, Darstellungswechsel)</a:t>
            </a:r>
          </a:p>
          <a:p>
            <a:pPr marL="342900" indent="-342900">
              <a:buClr>
                <a:srgbClr val="327A86"/>
              </a:buClr>
              <a:buFont typeface="Wingdings" panose="05000000000000000000" pitchFamily="2" charset="2"/>
              <a:buChar char="ü"/>
            </a:pPr>
            <a:r>
              <a:rPr lang="de-DE" sz="2000" kern="0" dirty="0">
                <a:latin typeface="Calibri" panose="020F0502020204030204" pitchFamily="34" charset="0"/>
                <a:cs typeface="Calibri" panose="020F0502020204030204" pitchFamily="34" charset="0"/>
              </a:rPr>
              <a:t>Bekannte Fehlvorstellungen und Schwierigkeiten einbeziehen </a:t>
            </a:r>
          </a:p>
          <a:p>
            <a:pPr marL="342900" indent="-342900">
              <a:buClr>
                <a:srgbClr val="327A86"/>
              </a:buClr>
              <a:buFont typeface="Wingdings" panose="05000000000000000000" pitchFamily="2" charset="2"/>
              <a:buChar char="ü"/>
            </a:pPr>
            <a:endParaRPr lang="de-DE" sz="2000" kern="0" dirty="0">
              <a:latin typeface="Calibri" panose="020F0502020204030204" pitchFamily="34" charset="0"/>
              <a:cs typeface="Calibri" panose="020F0502020204030204" pitchFamily="34" charset="0"/>
            </a:endParaRPr>
          </a:p>
        </p:txBody>
      </p:sp>
      <p:sp>
        <p:nvSpPr>
          <p:cNvPr id="9" name="Gefaltete Ecke 22">
            <a:extLst>
              <a:ext uri="{FF2B5EF4-FFF2-40B4-BE49-F238E27FC236}">
                <a16:creationId xmlns:a16="http://schemas.microsoft.com/office/drawing/2014/main" id="{B36D8FEF-B77F-982B-3EF6-6B07DCD340D4}"/>
              </a:ext>
            </a:extLst>
          </p:cNvPr>
          <p:cNvSpPr/>
          <p:nvPr/>
        </p:nvSpPr>
        <p:spPr>
          <a:xfrm>
            <a:off x="346357" y="3914337"/>
            <a:ext cx="5344244" cy="2744818"/>
          </a:xfrm>
          <a:prstGeom prst="foldedCorner">
            <a:avLst/>
          </a:prstGeom>
          <a:noFill/>
          <a:ln>
            <a:noFill/>
          </a:ln>
        </p:spPr>
        <p:style>
          <a:lnRef idx="0">
            <a:scrgbClr r="0" g="0" b="0"/>
          </a:lnRef>
          <a:fillRef idx="0">
            <a:scrgbClr r="0" g="0" b="0"/>
          </a:fillRef>
          <a:effectRef idx="0">
            <a:scrgbClr r="0" g="0" b="0"/>
          </a:effectRef>
          <a:fontRef idx="minor">
            <a:schemeClr val="dk1"/>
          </a:fontRef>
        </p:style>
        <p:txBody>
          <a:bodyPr rtlCol="0" anchor="t"/>
          <a:lstStyle/>
          <a:p>
            <a:endParaRPr lang="de-DE" sz="2000" dirty="0">
              <a:solidFill>
                <a:schemeClr val="tx1"/>
              </a:solidFill>
              <a:latin typeface="Calibri" panose="020F0502020204030204" pitchFamily="34" charset="0"/>
              <a:cs typeface="Calibri" panose="020F0502020204030204" pitchFamily="34" charset="0"/>
            </a:endParaRPr>
          </a:p>
        </p:txBody>
      </p:sp>
      <mc:AlternateContent xmlns:mc="http://schemas.openxmlformats.org/markup-compatibility/2006" xmlns:a14="http://schemas.microsoft.com/office/drawing/2010/main">
        <mc:Choice Requires="a14">
          <p:sp>
            <p:nvSpPr>
              <p:cNvPr id="13" name="Textfeld 12">
                <a:extLst>
                  <a:ext uri="{FF2B5EF4-FFF2-40B4-BE49-F238E27FC236}">
                    <a16:creationId xmlns:a16="http://schemas.microsoft.com/office/drawing/2014/main" id="{7B5CF7FC-A06B-29BB-25CE-40588F106C16}"/>
                  </a:ext>
                </a:extLst>
              </p:cNvPr>
              <p:cNvSpPr txBox="1"/>
              <p:nvPr/>
            </p:nvSpPr>
            <p:spPr>
              <a:xfrm>
                <a:off x="326176" y="4893416"/>
                <a:ext cx="3020032" cy="1467921"/>
              </a:xfrm>
              <a:prstGeom prst="rect">
                <a:avLst/>
              </a:prstGeom>
              <a:noFill/>
              <a:ln>
                <a:noFill/>
              </a:ln>
            </p:spPr>
            <p:style>
              <a:lnRef idx="0">
                <a:scrgbClr r="0" g="0" b="0"/>
              </a:lnRef>
              <a:fillRef idx="0">
                <a:scrgbClr r="0" g="0" b="0"/>
              </a:fillRef>
              <a:effectRef idx="0">
                <a:scrgbClr r="0" g="0" b="0"/>
              </a:effectRef>
              <a:fontRef idx="minor">
                <a:schemeClr val="dk1"/>
              </a:fontRef>
            </p:style>
            <p:txBody>
              <a:bodyPr rtlCol="0" anchor="t"/>
              <a:lstStyle>
                <a:defPPr>
                  <a:defRPr lang="de-DE"/>
                </a:defPPr>
                <a:lvl1pPr>
                  <a:defRPr sz="2000">
                    <a:latin typeface="Calibri" panose="020F0502020204030204" pitchFamily="34" charset="0"/>
                    <a:ea typeface="Palatino" pitchFamily="2" charset="77"/>
                    <a:cs typeface="Calibri" panose="020F0502020204030204" pitchFamily="34" charset="0"/>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de-DE" dirty="0"/>
                  <a:t>Bestimme den Schnittpunkt  von  </a:t>
                </a:r>
                <a:br>
                  <a:rPr lang="de-DE" dirty="0"/>
                </a:br>
                <a14:m>
                  <m:oMath xmlns:m="http://schemas.openxmlformats.org/officeDocument/2006/math">
                    <m:r>
                      <a:rPr lang="de-DE" dirty="0">
                        <a:latin typeface="Cambria Math" panose="02040503050406030204" pitchFamily="18" charset="0"/>
                      </a:rPr>
                      <m:t>𝑓</m:t>
                    </m:r>
                    <m:r>
                      <a:rPr lang="de-DE" dirty="0">
                        <a:latin typeface="Cambria Math" panose="02040503050406030204" pitchFamily="18" charset="0"/>
                      </a:rPr>
                      <m:t>(</m:t>
                    </m:r>
                    <m:r>
                      <a:rPr lang="de-DE" dirty="0">
                        <a:latin typeface="Cambria Math" panose="02040503050406030204" pitchFamily="18" charset="0"/>
                      </a:rPr>
                      <m:t>𝑥</m:t>
                    </m:r>
                    <m:r>
                      <a:rPr lang="de-DE" dirty="0">
                        <a:latin typeface="Cambria Math" panose="02040503050406030204" pitchFamily="18" charset="0"/>
                      </a:rPr>
                      <m:t>)=</m:t>
                    </m:r>
                    <m:sSup>
                      <m:sSupPr>
                        <m:ctrlPr>
                          <a:rPr lang="de-DE" b="0" i="1" dirty="0" smtClean="0">
                            <a:latin typeface="Cambria Math" panose="02040503050406030204" pitchFamily="18" charset="0"/>
                          </a:rPr>
                        </m:ctrlPr>
                      </m:sSupPr>
                      <m:e>
                        <m:r>
                          <a:rPr lang="de-DE" dirty="0">
                            <a:latin typeface="Cambria Math" panose="02040503050406030204" pitchFamily="18" charset="0"/>
                          </a:rPr>
                          <m:t>𝑥</m:t>
                        </m:r>
                      </m:e>
                      <m:sup>
                        <m:r>
                          <a:rPr lang="de-DE" b="0" i="0" dirty="0" smtClean="0">
                            <a:latin typeface="Cambria Math" panose="02040503050406030204" pitchFamily="18" charset="0"/>
                          </a:rPr>
                          <m:t>2</m:t>
                        </m:r>
                      </m:sup>
                    </m:sSup>
                    <m:r>
                      <a:rPr lang="de-DE" dirty="0">
                        <a:latin typeface="Cambria Math" panose="02040503050406030204" pitchFamily="18" charset="0"/>
                      </a:rPr>
                      <m:t>−4</m:t>
                    </m:r>
                    <m:r>
                      <a:rPr lang="de-DE" dirty="0">
                        <a:latin typeface="Cambria Math" panose="02040503050406030204" pitchFamily="18" charset="0"/>
                      </a:rPr>
                      <m:t>𝑥</m:t>
                    </m:r>
                    <m:r>
                      <a:rPr lang="de-DE" dirty="0">
                        <a:latin typeface="Cambria Math" panose="02040503050406030204" pitchFamily="18" charset="0"/>
                      </a:rPr>
                      <m:t>+3 </m:t>
                    </m:r>
                  </m:oMath>
                </a14:m>
                <a:r>
                  <a:rPr lang="de-DE" dirty="0"/>
                  <a:t>und </a:t>
                </a:r>
                <a14:m>
                  <m:oMath xmlns:m="http://schemas.openxmlformats.org/officeDocument/2006/math">
                    <m:r>
                      <a:rPr lang="de-DE" dirty="0">
                        <a:latin typeface="Cambria Math" panose="02040503050406030204" pitchFamily="18" charset="0"/>
                      </a:rPr>
                      <m:t>𝑔</m:t>
                    </m:r>
                    <m:r>
                      <a:rPr lang="de-DE" dirty="0">
                        <a:latin typeface="Cambria Math" panose="02040503050406030204" pitchFamily="18" charset="0"/>
                      </a:rPr>
                      <m:t>(</m:t>
                    </m:r>
                    <m:r>
                      <a:rPr lang="de-DE" dirty="0">
                        <a:latin typeface="Cambria Math" panose="02040503050406030204" pitchFamily="18" charset="0"/>
                      </a:rPr>
                      <m:t>𝑥</m:t>
                    </m:r>
                    <m:r>
                      <a:rPr lang="de-DE" dirty="0">
                        <a:latin typeface="Cambria Math" panose="02040503050406030204" pitchFamily="18" charset="0"/>
                      </a:rPr>
                      <m:t>)=</m:t>
                    </m:r>
                    <m:r>
                      <a:rPr lang="de-DE" dirty="0">
                        <a:latin typeface="Cambria Math" panose="02040503050406030204" pitchFamily="18" charset="0"/>
                      </a:rPr>
                      <m:t>𝑥</m:t>
                    </m:r>
                    <m:r>
                      <a:rPr lang="de-DE" dirty="0">
                        <a:latin typeface="Cambria Math" panose="02040503050406030204" pitchFamily="18" charset="0"/>
                      </a:rPr>
                      <m:t> +3</m:t>
                    </m:r>
                  </m:oMath>
                </a14:m>
                <a:endParaRPr lang="de-DE" dirty="0"/>
              </a:p>
            </p:txBody>
          </p:sp>
        </mc:Choice>
        <mc:Fallback xmlns="">
          <p:sp>
            <p:nvSpPr>
              <p:cNvPr id="13" name="Textfeld 12">
                <a:extLst>
                  <a:ext uri="{FF2B5EF4-FFF2-40B4-BE49-F238E27FC236}">
                    <a16:creationId xmlns:a16="http://schemas.microsoft.com/office/drawing/2014/main" id="{7B5CF7FC-A06B-29BB-25CE-40588F106C16}"/>
                  </a:ext>
                </a:extLst>
              </p:cNvPr>
              <p:cNvSpPr txBox="1">
                <a:spLocks noRot="1" noChangeAspect="1" noMove="1" noResize="1" noEditPoints="1" noAdjustHandles="1" noChangeArrowheads="1" noChangeShapeType="1" noTextEdit="1"/>
              </p:cNvSpPr>
              <p:nvPr/>
            </p:nvSpPr>
            <p:spPr>
              <a:xfrm>
                <a:off x="326176" y="4893416"/>
                <a:ext cx="3020032" cy="1467921"/>
              </a:xfrm>
              <a:prstGeom prst="rect">
                <a:avLst/>
              </a:prstGeom>
              <a:blipFill>
                <a:blip r:embed="rId8"/>
                <a:stretch>
                  <a:fillRect l="-2222" t="-2490"/>
                </a:stretch>
              </a:blipFill>
              <a:ln>
                <a:noFill/>
              </a:ln>
            </p:spPr>
            <p:txBody>
              <a:bodyPr/>
              <a:lstStyle/>
              <a:p>
                <a:r>
                  <a:rPr lang="de-DE">
                    <a:noFill/>
                  </a:rPr>
                  <a:t> </a:t>
                </a:r>
              </a:p>
            </p:txBody>
          </p:sp>
        </mc:Fallback>
      </mc:AlternateContent>
      <p:sp>
        <p:nvSpPr>
          <p:cNvPr id="17" name="Pfeil nach links 25">
            <a:extLst>
              <a:ext uri="{FF2B5EF4-FFF2-40B4-BE49-F238E27FC236}">
                <a16:creationId xmlns:a16="http://schemas.microsoft.com/office/drawing/2014/main" id="{CFE5E780-08F8-3524-2F4F-9494A7F4A887}"/>
              </a:ext>
            </a:extLst>
          </p:cNvPr>
          <p:cNvSpPr/>
          <p:nvPr/>
        </p:nvSpPr>
        <p:spPr bwMode="auto">
          <a:xfrm>
            <a:off x="3230253" y="5305949"/>
            <a:ext cx="461997" cy="432048"/>
          </a:xfrm>
          <a:prstGeom prst="leftArrow">
            <a:avLst/>
          </a:prstGeom>
          <a:solidFill>
            <a:srgbClr val="F8B44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a:ln>
                <a:noFill/>
              </a:ln>
              <a:solidFill>
                <a:schemeClr val="tx1"/>
              </a:solidFill>
              <a:effectLst/>
              <a:latin typeface="Calibri" panose="020F0502020204030204" pitchFamily="34" charset="0"/>
            </a:endParaRPr>
          </a:p>
        </p:txBody>
      </p:sp>
    </p:spTree>
    <p:extLst>
      <p:ext uri="{BB962C8B-B14F-4D97-AF65-F5344CB8AC3E}">
        <p14:creationId xmlns:p14="http://schemas.microsoft.com/office/powerpoint/2010/main" val="391541521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hteck 14">
            <a:extLst>
              <a:ext uri="{FF2B5EF4-FFF2-40B4-BE49-F238E27FC236}">
                <a16:creationId xmlns:a16="http://schemas.microsoft.com/office/drawing/2014/main" id="{D01F7F29-9B6F-8379-0FCA-25C24548E60C}"/>
              </a:ext>
            </a:extLst>
          </p:cNvPr>
          <p:cNvSpPr/>
          <p:nvPr/>
        </p:nvSpPr>
        <p:spPr bwMode="auto">
          <a:xfrm>
            <a:off x="-684584" y="4813355"/>
            <a:ext cx="3910746" cy="1683873"/>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lvl="0" indent="-342900" algn="ctr"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sp>
        <p:nvSpPr>
          <p:cNvPr id="8" name="Rechteck 7">
            <a:extLst>
              <a:ext uri="{FF2B5EF4-FFF2-40B4-BE49-F238E27FC236}">
                <a16:creationId xmlns:a16="http://schemas.microsoft.com/office/drawing/2014/main" id="{B6D51549-DD9D-0CEF-274A-28F934611A93}"/>
              </a:ext>
            </a:extLst>
          </p:cNvPr>
          <p:cNvSpPr/>
          <p:nvPr/>
        </p:nvSpPr>
        <p:spPr bwMode="auto">
          <a:xfrm>
            <a:off x="3692251" y="4813354"/>
            <a:ext cx="5690288" cy="1683873"/>
          </a:xfrm>
          <a:prstGeom prst="rect">
            <a:avLst/>
          </a:prstGeom>
          <a:solidFill>
            <a:srgbClr val="F8B44F">
              <a:alpha val="25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lvl="0" indent="-342900" algn="ctr"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sp>
        <p:nvSpPr>
          <p:cNvPr id="7" name="Titel 1">
            <a:extLst>
              <a:ext uri="{FF2B5EF4-FFF2-40B4-BE49-F238E27FC236}">
                <a16:creationId xmlns:a16="http://schemas.microsoft.com/office/drawing/2014/main" id="{38E96A9B-F321-9A46-BE1A-04FF49932C98}"/>
              </a:ext>
            </a:extLst>
          </p:cNvPr>
          <p:cNvSpPr txBox="1">
            <a:spLocks/>
          </p:cNvSpPr>
          <p:nvPr/>
        </p:nvSpPr>
        <p:spPr>
          <a:xfrm>
            <a:off x="323528" y="417587"/>
            <a:ext cx="8424936" cy="490861"/>
          </a:xfrm>
          <a:prstGeom prst="rect">
            <a:avLst/>
          </a:prstGeom>
        </p:spPr>
        <p:txBody>
          <a:bodyPr vert="horz" lIns="91440" tIns="45720" rIns="91440" bIns="45720" rtlCol="0" anchor="ctr">
            <a:normAutofit fontScale="97500"/>
          </a:bodyPr>
          <a:lstStyle>
            <a:lvl1pPr algn="l" rtl="0" eaLnBrk="1" fontAlgn="base" hangingPunct="1">
              <a:spcBef>
                <a:spcPct val="0"/>
              </a:spcBef>
              <a:spcAft>
                <a:spcPct val="0"/>
              </a:spcAft>
              <a:defRPr sz="28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endParaRPr lang="de-DE" sz="2000" kern="0" dirty="0"/>
          </a:p>
        </p:txBody>
      </p:sp>
      <p:sp>
        <p:nvSpPr>
          <p:cNvPr id="27" name="Rechteck 26">
            <a:extLst>
              <a:ext uri="{FF2B5EF4-FFF2-40B4-BE49-F238E27FC236}">
                <a16:creationId xmlns:a16="http://schemas.microsoft.com/office/drawing/2014/main" id="{2912B828-8152-0F4C-9B3F-66501C26EEAB}"/>
              </a:ext>
            </a:extLst>
          </p:cNvPr>
          <p:cNvSpPr/>
          <p:nvPr/>
        </p:nvSpPr>
        <p:spPr>
          <a:xfrm>
            <a:off x="508897" y="1285102"/>
            <a:ext cx="2509582" cy="1179146"/>
          </a:xfrm>
          <a:prstGeom prst="rect">
            <a:avLst/>
          </a:prstGeom>
          <a:solidFill>
            <a:srgbClr val="F0B0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latin typeface="Calibri" panose="020F0502020204030204" pitchFamily="34" charset="0"/>
                <a:cs typeface="Calibri" panose="020F0502020204030204" pitchFamily="34" charset="0"/>
              </a:rPr>
              <a:t>Vorstellungen</a:t>
            </a:r>
          </a:p>
        </p:txBody>
      </p:sp>
      <p:sp>
        <p:nvSpPr>
          <p:cNvPr id="22" name="Gefaltete Ecke 21">
            <a:extLst>
              <a:ext uri="{FF2B5EF4-FFF2-40B4-BE49-F238E27FC236}">
                <a16:creationId xmlns:a16="http://schemas.microsoft.com/office/drawing/2014/main" id="{357BCDAA-060E-394F-BED6-AA12BB29DE47}"/>
              </a:ext>
            </a:extLst>
          </p:cNvPr>
          <p:cNvSpPr/>
          <p:nvPr/>
        </p:nvSpPr>
        <p:spPr>
          <a:xfrm>
            <a:off x="3554290" y="4550702"/>
            <a:ext cx="3584007" cy="1946526"/>
          </a:xfrm>
          <a:prstGeom prst="foldedCorner">
            <a:avLst/>
          </a:prstGeom>
          <a:noFill/>
          <a:ln>
            <a:noFill/>
          </a:ln>
        </p:spPr>
        <p:style>
          <a:lnRef idx="0">
            <a:scrgbClr r="0" g="0" b="0"/>
          </a:lnRef>
          <a:fillRef idx="0">
            <a:scrgbClr r="0" g="0" b="0"/>
          </a:fillRef>
          <a:effectRef idx="0">
            <a:scrgbClr r="0" g="0" b="0"/>
          </a:effectRef>
          <a:fontRef idx="minor">
            <a:schemeClr val="dk1"/>
          </a:fontRef>
        </p:style>
        <p:txBody>
          <a:bodyPr rtlCol="0" anchor="t"/>
          <a:lstStyle/>
          <a:p>
            <a:endParaRPr lang="de-DE" sz="2000" dirty="0">
              <a:solidFill>
                <a:schemeClr val="tx1"/>
              </a:solidFill>
              <a:latin typeface="Calibri" panose="020F0502020204030204" pitchFamily="34" charset="0"/>
              <a:cs typeface="Calibri" panose="020F0502020204030204" pitchFamily="34" charset="0"/>
            </a:endParaRPr>
          </a:p>
        </p:txBody>
      </p:sp>
      <p:sp>
        <p:nvSpPr>
          <p:cNvPr id="23" name="Gefaltete Ecke 22">
            <a:extLst>
              <a:ext uri="{FF2B5EF4-FFF2-40B4-BE49-F238E27FC236}">
                <a16:creationId xmlns:a16="http://schemas.microsoft.com/office/drawing/2014/main" id="{F936713B-7F27-4441-A0E2-39237CA31B78}"/>
              </a:ext>
            </a:extLst>
          </p:cNvPr>
          <p:cNvSpPr/>
          <p:nvPr/>
        </p:nvSpPr>
        <p:spPr>
          <a:xfrm>
            <a:off x="3830211" y="4985321"/>
            <a:ext cx="5183969" cy="1310733"/>
          </a:xfrm>
          <a:prstGeom prst="foldedCorner">
            <a:avLst/>
          </a:prstGeom>
          <a:noFill/>
          <a:ln>
            <a:noFill/>
          </a:ln>
        </p:spPr>
        <p:style>
          <a:lnRef idx="0">
            <a:scrgbClr r="0" g="0" b="0"/>
          </a:lnRef>
          <a:fillRef idx="0">
            <a:scrgbClr r="0" g="0" b="0"/>
          </a:fillRef>
          <a:effectRef idx="0">
            <a:scrgbClr r="0" g="0" b="0"/>
          </a:effectRef>
          <a:fontRef idx="minor">
            <a:schemeClr val="dk1"/>
          </a:fontRef>
        </p:style>
        <p:txBody>
          <a:bodyPr rtlCol="0" anchor="t"/>
          <a:lstStyle/>
          <a:p>
            <a:pPr>
              <a:spcAft>
                <a:spcPts val="600"/>
              </a:spcAft>
            </a:pPr>
            <a:r>
              <a:rPr lang="de-DE" sz="2000" dirty="0">
                <a:solidFill>
                  <a:schemeClr val="tx1"/>
                </a:solidFill>
                <a:latin typeface="Calibri" panose="020F0502020204030204" pitchFamily="34" charset="0"/>
                <a:ea typeface="Palatino" pitchFamily="2" charset="77"/>
                <a:cs typeface="Calibri" panose="020F0502020204030204" pitchFamily="34" charset="0"/>
              </a:rPr>
              <a:t>Was passiert mit den Schnittpunkten, wenn man die Steigung von 𝑔(𝑥) verändert?</a:t>
            </a:r>
          </a:p>
          <a:p>
            <a:r>
              <a:rPr lang="de-DE" sz="2000" dirty="0">
                <a:solidFill>
                  <a:schemeClr val="tx1"/>
                </a:solidFill>
                <a:latin typeface="Calibri" panose="020F0502020204030204" pitchFamily="34" charset="0"/>
                <a:ea typeface="Palatino" pitchFamily="2" charset="77"/>
                <a:cs typeface="Calibri" panose="020F0502020204030204" pitchFamily="34" charset="0"/>
              </a:rPr>
              <a:t>Schreibe eine Begründung für deine Beobachtung. </a:t>
            </a:r>
          </a:p>
        </p:txBody>
      </p:sp>
      <p:sp>
        <p:nvSpPr>
          <p:cNvPr id="54" name="Abgerundetes Rechteck 53">
            <a:extLst>
              <a:ext uri="{FF2B5EF4-FFF2-40B4-BE49-F238E27FC236}">
                <a16:creationId xmlns:a16="http://schemas.microsoft.com/office/drawing/2014/main" id="{00E07A9E-F67A-2643-9D36-51B846186B6D}"/>
              </a:ext>
            </a:extLst>
          </p:cNvPr>
          <p:cNvSpPr/>
          <p:nvPr/>
        </p:nvSpPr>
        <p:spPr>
          <a:xfrm>
            <a:off x="323528" y="980717"/>
            <a:ext cx="5544616" cy="3138370"/>
          </a:xfrm>
          <a:prstGeom prst="roundRect">
            <a:avLst/>
          </a:prstGeom>
          <a:noFill/>
          <a:ln w="76200">
            <a:solidFill>
              <a:srgbClr val="357A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a:extLst>
              <a:ext uri="{FF2B5EF4-FFF2-40B4-BE49-F238E27FC236}">
                <a16:creationId xmlns:a16="http://schemas.microsoft.com/office/drawing/2014/main" id="{682434D1-A01C-1581-B4C2-257B98714BEA}"/>
              </a:ext>
            </a:extLst>
          </p:cNvPr>
          <p:cNvSpPr>
            <a:spLocks noGrp="1"/>
          </p:cNvSpPr>
          <p:nvPr>
            <p:ph type="title"/>
          </p:nvPr>
        </p:nvSpPr>
        <p:spPr/>
        <p:txBody>
          <a:bodyPr/>
          <a:lstStyle/>
          <a:p>
            <a:r>
              <a:rPr lang="de-DE" dirty="0"/>
              <a:t>Aufgaben zu Lernzielen auswählen oder gestalten </a:t>
            </a:r>
            <a:br>
              <a:rPr lang="de-DE" dirty="0"/>
            </a:br>
            <a:endParaRPr lang="de-DE" dirty="0"/>
          </a:p>
        </p:txBody>
      </p:sp>
      <p:sp>
        <p:nvSpPr>
          <p:cNvPr id="12" name="Textplatzhalter 11">
            <a:extLst>
              <a:ext uri="{FF2B5EF4-FFF2-40B4-BE49-F238E27FC236}">
                <a16:creationId xmlns:a16="http://schemas.microsoft.com/office/drawing/2014/main" id="{4E0DCC31-7120-5EF5-34B3-3336BA05A2F8}"/>
              </a:ext>
            </a:extLst>
          </p:cNvPr>
          <p:cNvSpPr>
            <a:spLocks noGrp="1"/>
          </p:cNvSpPr>
          <p:nvPr>
            <p:ph type="body" sz="quarter" idx="10"/>
          </p:nvPr>
        </p:nvSpPr>
        <p:spPr/>
        <p:txBody>
          <a:bodyPr/>
          <a:lstStyle/>
          <a:p>
            <a:endParaRPr lang="de-DE"/>
          </a:p>
        </p:txBody>
      </p:sp>
      <p:grpSp>
        <p:nvGrpSpPr>
          <p:cNvPr id="3" name="Gruppieren 2">
            <a:extLst>
              <a:ext uri="{FF2B5EF4-FFF2-40B4-BE49-F238E27FC236}">
                <a16:creationId xmlns:a16="http://schemas.microsoft.com/office/drawing/2014/main" id="{331442A1-D375-CB15-3603-A8863B1B45BC}"/>
              </a:ext>
            </a:extLst>
          </p:cNvPr>
          <p:cNvGrpSpPr/>
          <p:nvPr/>
        </p:nvGrpSpPr>
        <p:grpSpPr>
          <a:xfrm>
            <a:off x="1097592" y="2611758"/>
            <a:ext cx="1332192" cy="1321298"/>
            <a:chOff x="1007560" y="2707521"/>
            <a:chExt cx="1507767" cy="1507767"/>
          </a:xfrm>
        </p:grpSpPr>
        <p:pic>
          <p:nvPicPr>
            <p:cNvPr id="4" name="Grafik 3" descr="Kopf mit Zahnrädern">
              <a:extLst>
                <a:ext uri="{FF2B5EF4-FFF2-40B4-BE49-F238E27FC236}">
                  <a16:creationId xmlns:a16="http://schemas.microsoft.com/office/drawing/2014/main" id="{7DBAC76C-8290-3C95-6FAD-287653B456C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07560" y="2707521"/>
              <a:ext cx="1507767" cy="1507767"/>
            </a:xfrm>
            <a:prstGeom prst="rect">
              <a:avLst/>
            </a:prstGeom>
          </p:spPr>
        </p:pic>
        <p:pic>
          <p:nvPicPr>
            <p:cNvPr id="6" name="Grafik 5" descr="Glühbirne und Zahnrad">
              <a:extLst>
                <a:ext uri="{FF2B5EF4-FFF2-40B4-BE49-F238E27FC236}">
                  <a16:creationId xmlns:a16="http://schemas.microsoft.com/office/drawing/2014/main" id="{0419C8CD-76AD-8C6D-938C-D1C8BE53A8E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266545" y="2829018"/>
              <a:ext cx="830298" cy="830298"/>
            </a:xfrm>
            <a:prstGeom prst="rect">
              <a:avLst/>
            </a:prstGeom>
          </p:spPr>
        </p:pic>
      </p:grpSp>
      <p:sp>
        <p:nvSpPr>
          <p:cNvPr id="5" name="Gefaltete Ecke 22">
            <a:extLst>
              <a:ext uri="{FF2B5EF4-FFF2-40B4-BE49-F238E27FC236}">
                <a16:creationId xmlns:a16="http://schemas.microsoft.com/office/drawing/2014/main" id="{48FDDBA8-0DEB-86AB-2376-9AACBF63EA45}"/>
              </a:ext>
            </a:extLst>
          </p:cNvPr>
          <p:cNvSpPr/>
          <p:nvPr/>
        </p:nvSpPr>
        <p:spPr>
          <a:xfrm>
            <a:off x="6156176" y="980717"/>
            <a:ext cx="3017785" cy="2744818"/>
          </a:xfrm>
          <a:prstGeom prst="foldedCorner">
            <a:avLst/>
          </a:prstGeom>
          <a:noFill/>
          <a:ln>
            <a:noFill/>
          </a:ln>
        </p:spPr>
        <p:style>
          <a:lnRef idx="0">
            <a:scrgbClr r="0" g="0" b="0"/>
          </a:lnRef>
          <a:fillRef idx="0">
            <a:scrgbClr r="0" g="0" b="0"/>
          </a:fillRef>
          <a:effectRef idx="0">
            <a:scrgbClr r="0" g="0" b="0"/>
          </a:effectRef>
          <a:fontRef idx="minor">
            <a:schemeClr val="dk1"/>
          </a:fontRef>
        </p:style>
        <p:txBody>
          <a:bodyPr rtlCol="0" anchor="t"/>
          <a:lstStyle/>
          <a:p>
            <a:pPr marL="342900" indent="-342900">
              <a:buClr>
                <a:srgbClr val="327A86"/>
              </a:buClr>
              <a:buFont typeface="Wingdings" panose="05000000000000000000" pitchFamily="2" charset="2"/>
              <a:buChar char="ü"/>
            </a:pPr>
            <a:r>
              <a:rPr lang="de-DE" sz="2000" kern="0" dirty="0">
                <a:latin typeface="Calibri" panose="020F0502020204030204" pitchFamily="34" charset="0"/>
                <a:cs typeface="Calibri" panose="020F0502020204030204" pitchFamily="34" charset="0"/>
              </a:rPr>
              <a:t>Auf vorhandene Aufgaben Bezug nehmen </a:t>
            </a:r>
            <a:br>
              <a:rPr lang="de-DE" sz="2000" kern="0" dirty="0">
                <a:latin typeface="Calibri" panose="020F0502020204030204" pitchFamily="34" charset="0"/>
                <a:cs typeface="Calibri" panose="020F0502020204030204" pitchFamily="34" charset="0"/>
              </a:rPr>
            </a:br>
            <a:r>
              <a:rPr lang="de-DE" sz="2000" kern="0" dirty="0">
                <a:latin typeface="Calibri" panose="020F0502020204030204" pitchFamily="34" charset="0"/>
                <a:cs typeface="Calibri" panose="020F0502020204030204" pitchFamily="34" charset="0"/>
              </a:rPr>
              <a:t>(z. B. Argumentieren, eine passende Sachsituation finden)</a:t>
            </a:r>
          </a:p>
        </p:txBody>
      </p:sp>
      <p:sp>
        <p:nvSpPr>
          <p:cNvPr id="9" name="Gefaltete Ecke 22">
            <a:extLst>
              <a:ext uri="{FF2B5EF4-FFF2-40B4-BE49-F238E27FC236}">
                <a16:creationId xmlns:a16="http://schemas.microsoft.com/office/drawing/2014/main" id="{B36D8FEF-B77F-982B-3EF6-6B07DCD340D4}"/>
              </a:ext>
            </a:extLst>
          </p:cNvPr>
          <p:cNvSpPr/>
          <p:nvPr/>
        </p:nvSpPr>
        <p:spPr>
          <a:xfrm>
            <a:off x="346357" y="3933056"/>
            <a:ext cx="5344244" cy="2744818"/>
          </a:xfrm>
          <a:prstGeom prst="foldedCorner">
            <a:avLst/>
          </a:prstGeom>
          <a:noFill/>
          <a:ln>
            <a:noFill/>
          </a:ln>
        </p:spPr>
        <p:style>
          <a:lnRef idx="0">
            <a:scrgbClr r="0" g="0" b="0"/>
          </a:lnRef>
          <a:fillRef idx="0">
            <a:scrgbClr r="0" g="0" b="0"/>
          </a:fillRef>
          <a:effectRef idx="0">
            <a:scrgbClr r="0" g="0" b="0"/>
          </a:effectRef>
          <a:fontRef idx="minor">
            <a:schemeClr val="dk1"/>
          </a:fontRef>
        </p:style>
        <p:txBody>
          <a:bodyPr rtlCol="0" anchor="t"/>
          <a:lstStyle/>
          <a:p>
            <a:endParaRPr lang="de-DE" sz="2000" dirty="0">
              <a:solidFill>
                <a:schemeClr val="tx1"/>
              </a:solidFill>
              <a:latin typeface="Calibri" panose="020F0502020204030204" pitchFamily="34" charset="0"/>
              <a:cs typeface="Calibri" panose="020F0502020204030204" pitchFamily="34" charset="0"/>
            </a:endParaRPr>
          </a:p>
        </p:txBody>
      </p:sp>
      <mc:AlternateContent xmlns:mc="http://schemas.openxmlformats.org/markup-compatibility/2006" xmlns:a14="http://schemas.microsoft.com/office/drawing/2010/main">
        <mc:Choice Requires="a14">
          <p:sp>
            <p:nvSpPr>
              <p:cNvPr id="13" name="Textfeld 12">
                <a:extLst>
                  <a:ext uri="{FF2B5EF4-FFF2-40B4-BE49-F238E27FC236}">
                    <a16:creationId xmlns:a16="http://schemas.microsoft.com/office/drawing/2014/main" id="{7B5CF7FC-A06B-29BB-25CE-40588F106C16}"/>
                  </a:ext>
                </a:extLst>
              </p:cNvPr>
              <p:cNvSpPr txBox="1"/>
              <p:nvPr/>
            </p:nvSpPr>
            <p:spPr>
              <a:xfrm>
                <a:off x="326176" y="4912135"/>
                <a:ext cx="3020032" cy="1467921"/>
              </a:xfrm>
              <a:prstGeom prst="rect">
                <a:avLst/>
              </a:prstGeom>
              <a:noFill/>
              <a:ln>
                <a:noFill/>
              </a:ln>
            </p:spPr>
            <p:style>
              <a:lnRef idx="0">
                <a:scrgbClr r="0" g="0" b="0"/>
              </a:lnRef>
              <a:fillRef idx="0">
                <a:scrgbClr r="0" g="0" b="0"/>
              </a:fillRef>
              <a:effectRef idx="0">
                <a:scrgbClr r="0" g="0" b="0"/>
              </a:effectRef>
              <a:fontRef idx="minor">
                <a:schemeClr val="dk1"/>
              </a:fontRef>
            </p:style>
            <p:txBody>
              <a:bodyPr rtlCol="0" anchor="t"/>
              <a:lstStyle>
                <a:defPPr>
                  <a:defRPr lang="de-DE"/>
                </a:defPPr>
                <a:lvl1pPr>
                  <a:defRPr sz="2000">
                    <a:latin typeface="Calibri" panose="020F0502020204030204" pitchFamily="34" charset="0"/>
                    <a:ea typeface="Palatino" pitchFamily="2" charset="77"/>
                    <a:cs typeface="Calibri" panose="020F0502020204030204" pitchFamily="34" charset="0"/>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de-DE" dirty="0"/>
                  <a:t>Bestimme den Schnittpunkt  von  </a:t>
                </a:r>
                <a:br>
                  <a:rPr lang="de-DE" dirty="0"/>
                </a:br>
                <a14:m>
                  <m:oMath xmlns:m="http://schemas.openxmlformats.org/officeDocument/2006/math">
                    <m:r>
                      <a:rPr lang="de-DE" dirty="0">
                        <a:latin typeface="Cambria Math" panose="02040503050406030204" pitchFamily="18" charset="0"/>
                      </a:rPr>
                      <m:t>𝑓</m:t>
                    </m:r>
                    <m:r>
                      <a:rPr lang="de-DE" dirty="0">
                        <a:latin typeface="Cambria Math" panose="02040503050406030204" pitchFamily="18" charset="0"/>
                      </a:rPr>
                      <m:t>(</m:t>
                    </m:r>
                    <m:r>
                      <a:rPr lang="de-DE" dirty="0">
                        <a:latin typeface="Cambria Math" panose="02040503050406030204" pitchFamily="18" charset="0"/>
                      </a:rPr>
                      <m:t>𝑥</m:t>
                    </m:r>
                    <m:r>
                      <a:rPr lang="de-DE" dirty="0">
                        <a:latin typeface="Cambria Math" panose="02040503050406030204" pitchFamily="18" charset="0"/>
                      </a:rPr>
                      <m:t>)=</m:t>
                    </m:r>
                    <m:sSup>
                      <m:sSupPr>
                        <m:ctrlPr>
                          <a:rPr lang="de-DE" b="0" i="1" dirty="0" smtClean="0">
                            <a:latin typeface="Cambria Math" panose="02040503050406030204" pitchFamily="18" charset="0"/>
                          </a:rPr>
                        </m:ctrlPr>
                      </m:sSupPr>
                      <m:e>
                        <m:r>
                          <a:rPr lang="de-DE" dirty="0">
                            <a:latin typeface="Cambria Math" panose="02040503050406030204" pitchFamily="18" charset="0"/>
                          </a:rPr>
                          <m:t>𝑥</m:t>
                        </m:r>
                      </m:e>
                      <m:sup>
                        <m:r>
                          <a:rPr lang="de-DE" b="0" i="0" dirty="0" smtClean="0">
                            <a:latin typeface="Cambria Math" panose="02040503050406030204" pitchFamily="18" charset="0"/>
                          </a:rPr>
                          <m:t>2</m:t>
                        </m:r>
                      </m:sup>
                    </m:sSup>
                    <m:r>
                      <a:rPr lang="de-DE" dirty="0">
                        <a:latin typeface="Cambria Math" panose="02040503050406030204" pitchFamily="18" charset="0"/>
                      </a:rPr>
                      <m:t>−4</m:t>
                    </m:r>
                    <m:r>
                      <a:rPr lang="de-DE" dirty="0">
                        <a:latin typeface="Cambria Math" panose="02040503050406030204" pitchFamily="18" charset="0"/>
                      </a:rPr>
                      <m:t>𝑥</m:t>
                    </m:r>
                    <m:r>
                      <a:rPr lang="de-DE" dirty="0">
                        <a:latin typeface="Cambria Math" panose="02040503050406030204" pitchFamily="18" charset="0"/>
                      </a:rPr>
                      <m:t>+3 </m:t>
                    </m:r>
                  </m:oMath>
                </a14:m>
                <a:r>
                  <a:rPr lang="de-DE" dirty="0"/>
                  <a:t>und </a:t>
                </a:r>
                <a14:m>
                  <m:oMath xmlns:m="http://schemas.openxmlformats.org/officeDocument/2006/math">
                    <m:r>
                      <a:rPr lang="de-DE" dirty="0">
                        <a:latin typeface="Cambria Math" panose="02040503050406030204" pitchFamily="18" charset="0"/>
                      </a:rPr>
                      <m:t>𝑔</m:t>
                    </m:r>
                    <m:r>
                      <a:rPr lang="de-DE" dirty="0">
                        <a:latin typeface="Cambria Math" panose="02040503050406030204" pitchFamily="18" charset="0"/>
                      </a:rPr>
                      <m:t>(</m:t>
                    </m:r>
                    <m:r>
                      <a:rPr lang="de-DE" dirty="0">
                        <a:latin typeface="Cambria Math" panose="02040503050406030204" pitchFamily="18" charset="0"/>
                      </a:rPr>
                      <m:t>𝑥</m:t>
                    </m:r>
                    <m:r>
                      <a:rPr lang="de-DE" dirty="0">
                        <a:latin typeface="Cambria Math" panose="02040503050406030204" pitchFamily="18" charset="0"/>
                      </a:rPr>
                      <m:t>)=</m:t>
                    </m:r>
                    <m:r>
                      <a:rPr lang="de-DE" dirty="0">
                        <a:latin typeface="Cambria Math" panose="02040503050406030204" pitchFamily="18" charset="0"/>
                      </a:rPr>
                      <m:t>𝑥</m:t>
                    </m:r>
                    <m:r>
                      <a:rPr lang="de-DE" dirty="0">
                        <a:latin typeface="Cambria Math" panose="02040503050406030204" pitchFamily="18" charset="0"/>
                      </a:rPr>
                      <m:t> +3</m:t>
                    </m:r>
                  </m:oMath>
                </a14:m>
                <a:endParaRPr lang="de-DE" dirty="0"/>
              </a:p>
            </p:txBody>
          </p:sp>
        </mc:Choice>
        <mc:Fallback xmlns="">
          <p:sp>
            <p:nvSpPr>
              <p:cNvPr id="13" name="Textfeld 12">
                <a:extLst>
                  <a:ext uri="{FF2B5EF4-FFF2-40B4-BE49-F238E27FC236}">
                    <a16:creationId xmlns:a16="http://schemas.microsoft.com/office/drawing/2014/main" id="{7B5CF7FC-A06B-29BB-25CE-40588F106C16}"/>
                  </a:ext>
                </a:extLst>
              </p:cNvPr>
              <p:cNvSpPr txBox="1">
                <a:spLocks noRot="1" noChangeAspect="1" noMove="1" noResize="1" noEditPoints="1" noAdjustHandles="1" noChangeArrowheads="1" noChangeShapeType="1" noTextEdit="1"/>
              </p:cNvSpPr>
              <p:nvPr/>
            </p:nvSpPr>
            <p:spPr>
              <a:xfrm>
                <a:off x="326176" y="4912135"/>
                <a:ext cx="3020032" cy="1467921"/>
              </a:xfrm>
              <a:prstGeom prst="rect">
                <a:avLst/>
              </a:prstGeom>
              <a:blipFill>
                <a:blip r:embed="rId7"/>
                <a:stretch>
                  <a:fillRect l="-2222" t="-2490"/>
                </a:stretch>
              </a:blipFill>
              <a:ln>
                <a:noFill/>
              </a:ln>
            </p:spPr>
            <p:txBody>
              <a:bodyPr/>
              <a:lstStyle/>
              <a:p>
                <a:r>
                  <a:rPr lang="de-DE">
                    <a:noFill/>
                  </a:rPr>
                  <a:t> </a:t>
                </a:r>
              </a:p>
            </p:txBody>
          </p:sp>
        </mc:Fallback>
      </mc:AlternateContent>
      <p:sp>
        <p:nvSpPr>
          <p:cNvPr id="17" name="Pfeil nach links 25">
            <a:extLst>
              <a:ext uri="{FF2B5EF4-FFF2-40B4-BE49-F238E27FC236}">
                <a16:creationId xmlns:a16="http://schemas.microsoft.com/office/drawing/2014/main" id="{CFE5E780-08F8-3524-2F4F-9494A7F4A887}"/>
              </a:ext>
            </a:extLst>
          </p:cNvPr>
          <p:cNvSpPr/>
          <p:nvPr/>
        </p:nvSpPr>
        <p:spPr bwMode="auto">
          <a:xfrm>
            <a:off x="3230253" y="5324668"/>
            <a:ext cx="461997" cy="432048"/>
          </a:xfrm>
          <a:prstGeom prst="leftArrow">
            <a:avLst/>
          </a:prstGeom>
          <a:solidFill>
            <a:srgbClr val="F8B44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000" b="0" i="0" u="none" strike="noStrike" cap="none" normalizeH="0" baseline="0" dirty="0" err="1">
              <a:ln>
                <a:noFill/>
              </a:ln>
              <a:solidFill>
                <a:schemeClr val="tx1"/>
              </a:solidFill>
              <a:effectLst/>
              <a:latin typeface="Calibri" panose="020F0502020204030204" pitchFamily="34" charset="0"/>
            </a:endParaRPr>
          </a:p>
        </p:txBody>
      </p:sp>
      <p:sp>
        <p:nvSpPr>
          <p:cNvPr id="11" name="Rechteck 10">
            <a:extLst>
              <a:ext uri="{FF2B5EF4-FFF2-40B4-BE49-F238E27FC236}">
                <a16:creationId xmlns:a16="http://schemas.microsoft.com/office/drawing/2014/main" id="{E42AB565-4512-906A-911E-BAE121B61D22}"/>
              </a:ext>
            </a:extLst>
          </p:cNvPr>
          <p:cNvSpPr/>
          <p:nvPr/>
        </p:nvSpPr>
        <p:spPr>
          <a:xfrm>
            <a:off x="3156099" y="1271060"/>
            <a:ext cx="2509582" cy="1179146"/>
          </a:xfrm>
          <a:prstGeom prst="rect">
            <a:avLst/>
          </a:prstGeom>
          <a:solidFill>
            <a:srgbClr val="F0B0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latin typeface="Calibri" panose="020F0502020204030204" pitchFamily="34" charset="0"/>
                <a:cs typeface="Calibri" panose="020F0502020204030204" pitchFamily="34" charset="0"/>
              </a:rPr>
              <a:t>Prozessbezogene Kompetenzen</a:t>
            </a:r>
          </a:p>
        </p:txBody>
      </p:sp>
      <p:pic>
        <p:nvPicPr>
          <p:cNvPr id="14" name="Grafik 13" descr="Pfeil Kreis">
            <a:extLst>
              <a:ext uri="{FF2B5EF4-FFF2-40B4-BE49-F238E27FC236}">
                <a16:creationId xmlns:a16="http://schemas.microsoft.com/office/drawing/2014/main" id="{669FFECB-39A5-286C-047E-696F5E925626}"/>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744793" y="2602178"/>
            <a:ext cx="1332193" cy="1332193"/>
          </a:xfrm>
          <a:prstGeom prst="rect">
            <a:avLst/>
          </a:prstGeom>
        </p:spPr>
      </p:pic>
    </p:spTree>
    <p:extLst>
      <p:ext uri="{BB962C8B-B14F-4D97-AF65-F5344CB8AC3E}">
        <p14:creationId xmlns:p14="http://schemas.microsoft.com/office/powerpoint/2010/main" val="2647383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3" grpId="0"/>
      <p:bldP spid="5" grpId="0"/>
      <p:bldP spid="17"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1">
            <a:extLst>
              <a:ext uri="{FF2B5EF4-FFF2-40B4-BE49-F238E27FC236}">
                <a16:creationId xmlns:a16="http://schemas.microsoft.com/office/drawing/2014/main" id="{38E96A9B-F321-9A46-BE1A-04FF49932C98}"/>
              </a:ext>
            </a:extLst>
          </p:cNvPr>
          <p:cNvSpPr txBox="1">
            <a:spLocks/>
          </p:cNvSpPr>
          <p:nvPr/>
        </p:nvSpPr>
        <p:spPr>
          <a:xfrm>
            <a:off x="323528" y="417587"/>
            <a:ext cx="8424936" cy="490861"/>
          </a:xfrm>
          <a:prstGeom prst="rect">
            <a:avLst/>
          </a:prstGeom>
        </p:spPr>
        <p:txBody>
          <a:bodyPr vert="horz" lIns="91440" tIns="45720" rIns="91440" bIns="45720" rtlCol="0" anchor="ctr">
            <a:normAutofit fontScale="97500"/>
          </a:bodyPr>
          <a:lstStyle>
            <a:lvl1pPr algn="l" rtl="0" eaLnBrk="1" fontAlgn="base" hangingPunct="1">
              <a:spcBef>
                <a:spcPct val="0"/>
              </a:spcBef>
              <a:spcAft>
                <a:spcPct val="0"/>
              </a:spcAft>
              <a:defRPr sz="28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endParaRPr lang="de-DE" sz="2000" kern="0" dirty="0"/>
          </a:p>
        </p:txBody>
      </p:sp>
      <p:sp>
        <p:nvSpPr>
          <p:cNvPr id="27" name="Rechteck 26">
            <a:extLst>
              <a:ext uri="{FF2B5EF4-FFF2-40B4-BE49-F238E27FC236}">
                <a16:creationId xmlns:a16="http://schemas.microsoft.com/office/drawing/2014/main" id="{2912B828-8152-0F4C-9B3F-66501C26EEAB}"/>
              </a:ext>
            </a:extLst>
          </p:cNvPr>
          <p:cNvSpPr/>
          <p:nvPr/>
        </p:nvSpPr>
        <p:spPr>
          <a:xfrm>
            <a:off x="508897" y="1285102"/>
            <a:ext cx="2509582" cy="1179146"/>
          </a:xfrm>
          <a:prstGeom prst="rect">
            <a:avLst/>
          </a:prstGeom>
          <a:solidFill>
            <a:srgbClr val="F0B0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latin typeface="Calibri" panose="020F0502020204030204" pitchFamily="34" charset="0"/>
                <a:cs typeface="Calibri" panose="020F0502020204030204" pitchFamily="34" charset="0"/>
              </a:rPr>
              <a:t>Vorstellungen</a:t>
            </a:r>
          </a:p>
        </p:txBody>
      </p:sp>
      <p:sp>
        <p:nvSpPr>
          <p:cNvPr id="54" name="Abgerundetes Rechteck 53">
            <a:extLst>
              <a:ext uri="{FF2B5EF4-FFF2-40B4-BE49-F238E27FC236}">
                <a16:creationId xmlns:a16="http://schemas.microsoft.com/office/drawing/2014/main" id="{00E07A9E-F67A-2643-9D36-51B846186B6D}"/>
              </a:ext>
            </a:extLst>
          </p:cNvPr>
          <p:cNvSpPr/>
          <p:nvPr/>
        </p:nvSpPr>
        <p:spPr>
          <a:xfrm>
            <a:off x="323528" y="980717"/>
            <a:ext cx="5544616" cy="3138370"/>
          </a:xfrm>
          <a:prstGeom prst="roundRect">
            <a:avLst/>
          </a:prstGeom>
          <a:noFill/>
          <a:ln w="76200">
            <a:solidFill>
              <a:srgbClr val="357A8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a:extLst>
              <a:ext uri="{FF2B5EF4-FFF2-40B4-BE49-F238E27FC236}">
                <a16:creationId xmlns:a16="http://schemas.microsoft.com/office/drawing/2014/main" id="{682434D1-A01C-1581-B4C2-257B98714BEA}"/>
              </a:ext>
            </a:extLst>
          </p:cNvPr>
          <p:cNvSpPr>
            <a:spLocks noGrp="1"/>
          </p:cNvSpPr>
          <p:nvPr>
            <p:ph type="title"/>
          </p:nvPr>
        </p:nvSpPr>
        <p:spPr/>
        <p:txBody>
          <a:bodyPr/>
          <a:lstStyle/>
          <a:p>
            <a:r>
              <a:rPr lang="de-DE" dirty="0"/>
              <a:t>Aufgaben zu Lernzielen auswählen oder gestalten </a:t>
            </a:r>
            <a:br>
              <a:rPr lang="de-DE" dirty="0"/>
            </a:br>
            <a:endParaRPr lang="de-DE" dirty="0"/>
          </a:p>
        </p:txBody>
      </p:sp>
      <p:sp>
        <p:nvSpPr>
          <p:cNvPr id="8" name="Textplatzhalter 7">
            <a:extLst>
              <a:ext uri="{FF2B5EF4-FFF2-40B4-BE49-F238E27FC236}">
                <a16:creationId xmlns:a16="http://schemas.microsoft.com/office/drawing/2014/main" id="{DA8311D7-22C2-7028-C441-4A5551AA1347}"/>
              </a:ext>
            </a:extLst>
          </p:cNvPr>
          <p:cNvSpPr>
            <a:spLocks noGrp="1"/>
          </p:cNvSpPr>
          <p:nvPr>
            <p:ph type="body" sz="quarter" idx="10"/>
          </p:nvPr>
        </p:nvSpPr>
        <p:spPr/>
        <p:txBody>
          <a:bodyPr/>
          <a:lstStyle/>
          <a:p>
            <a:endParaRPr lang="de-DE"/>
          </a:p>
        </p:txBody>
      </p:sp>
      <p:grpSp>
        <p:nvGrpSpPr>
          <p:cNvPr id="3" name="Gruppieren 2">
            <a:extLst>
              <a:ext uri="{FF2B5EF4-FFF2-40B4-BE49-F238E27FC236}">
                <a16:creationId xmlns:a16="http://schemas.microsoft.com/office/drawing/2014/main" id="{331442A1-D375-CB15-3603-A8863B1B45BC}"/>
              </a:ext>
            </a:extLst>
          </p:cNvPr>
          <p:cNvGrpSpPr/>
          <p:nvPr/>
        </p:nvGrpSpPr>
        <p:grpSpPr>
          <a:xfrm>
            <a:off x="1097592" y="2611758"/>
            <a:ext cx="1332192" cy="1321298"/>
            <a:chOff x="1007560" y="2707521"/>
            <a:chExt cx="1507767" cy="1507767"/>
          </a:xfrm>
        </p:grpSpPr>
        <p:pic>
          <p:nvPicPr>
            <p:cNvPr id="4" name="Grafik 3" descr="Kopf mit Zahnrädern">
              <a:extLst>
                <a:ext uri="{FF2B5EF4-FFF2-40B4-BE49-F238E27FC236}">
                  <a16:creationId xmlns:a16="http://schemas.microsoft.com/office/drawing/2014/main" id="{7DBAC76C-8290-3C95-6FAD-287653B456C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07560" y="2707521"/>
              <a:ext cx="1507767" cy="1507767"/>
            </a:xfrm>
            <a:prstGeom prst="rect">
              <a:avLst/>
            </a:prstGeom>
          </p:spPr>
        </p:pic>
        <p:pic>
          <p:nvPicPr>
            <p:cNvPr id="6" name="Grafik 5" descr="Glühbirne und Zahnrad">
              <a:extLst>
                <a:ext uri="{FF2B5EF4-FFF2-40B4-BE49-F238E27FC236}">
                  <a16:creationId xmlns:a16="http://schemas.microsoft.com/office/drawing/2014/main" id="{0419C8CD-76AD-8C6D-938C-D1C8BE53A8E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266545" y="2829018"/>
              <a:ext cx="830298" cy="830298"/>
            </a:xfrm>
            <a:prstGeom prst="rect">
              <a:avLst/>
            </a:prstGeom>
          </p:spPr>
        </p:pic>
      </p:grpSp>
      <p:sp>
        <p:nvSpPr>
          <p:cNvPr id="11" name="Rechteck 10">
            <a:extLst>
              <a:ext uri="{FF2B5EF4-FFF2-40B4-BE49-F238E27FC236}">
                <a16:creationId xmlns:a16="http://schemas.microsoft.com/office/drawing/2014/main" id="{E42AB565-4512-906A-911E-BAE121B61D22}"/>
              </a:ext>
            </a:extLst>
          </p:cNvPr>
          <p:cNvSpPr/>
          <p:nvPr/>
        </p:nvSpPr>
        <p:spPr>
          <a:xfrm>
            <a:off x="3156099" y="1271060"/>
            <a:ext cx="2509582" cy="1179146"/>
          </a:xfrm>
          <a:prstGeom prst="rect">
            <a:avLst/>
          </a:prstGeom>
          <a:solidFill>
            <a:srgbClr val="F0B0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dirty="0">
                <a:solidFill>
                  <a:schemeClr val="tx1"/>
                </a:solidFill>
                <a:latin typeface="Calibri" panose="020F0502020204030204" pitchFamily="34" charset="0"/>
                <a:cs typeface="Calibri" panose="020F0502020204030204" pitchFamily="34" charset="0"/>
              </a:rPr>
              <a:t>Prozessbezogene Kompetenzen</a:t>
            </a:r>
          </a:p>
        </p:txBody>
      </p:sp>
      <p:pic>
        <p:nvPicPr>
          <p:cNvPr id="14" name="Grafik 13" descr="Pfeil Kreis">
            <a:extLst>
              <a:ext uri="{FF2B5EF4-FFF2-40B4-BE49-F238E27FC236}">
                <a16:creationId xmlns:a16="http://schemas.microsoft.com/office/drawing/2014/main" id="{669FFECB-39A5-286C-047E-696F5E92562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744793" y="2602178"/>
            <a:ext cx="1332193" cy="1332193"/>
          </a:xfrm>
          <a:prstGeom prst="rect">
            <a:avLst/>
          </a:prstGeom>
        </p:spPr>
      </p:pic>
      <p:sp>
        <p:nvSpPr>
          <p:cNvPr id="20" name="Rechteck 19">
            <a:extLst>
              <a:ext uri="{FF2B5EF4-FFF2-40B4-BE49-F238E27FC236}">
                <a16:creationId xmlns:a16="http://schemas.microsoft.com/office/drawing/2014/main" id="{0850F75E-D1AD-000F-5E14-6300D7CD48BE}"/>
              </a:ext>
            </a:extLst>
          </p:cNvPr>
          <p:cNvSpPr/>
          <p:nvPr/>
        </p:nvSpPr>
        <p:spPr bwMode="auto">
          <a:xfrm>
            <a:off x="-1756541" y="4653136"/>
            <a:ext cx="10648541" cy="1622998"/>
          </a:xfrm>
          <a:prstGeom prst="rect">
            <a:avLst/>
          </a:prstGeom>
          <a:solidFill>
            <a:schemeClr val="accent1">
              <a:alpha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schemeClr val="accent2"/>
              </a:solidFill>
              <a:latin typeface="Calibri" panose="020F0502020204030204" pitchFamily="34" charset="0"/>
            </a:endParaRPr>
          </a:p>
        </p:txBody>
      </p:sp>
      <p:sp>
        <p:nvSpPr>
          <p:cNvPr id="24" name="Textfeld 23">
            <a:extLst>
              <a:ext uri="{FF2B5EF4-FFF2-40B4-BE49-F238E27FC236}">
                <a16:creationId xmlns:a16="http://schemas.microsoft.com/office/drawing/2014/main" id="{C51DD6F3-A7E3-CF4D-F3EB-B97BD5E394EF}"/>
              </a:ext>
            </a:extLst>
          </p:cNvPr>
          <p:cNvSpPr txBox="1"/>
          <p:nvPr/>
        </p:nvSpPr>
        <p:spPr>
          <a:xfrm>
            <a:off x="899592" y="4865319"/>
            <a:ext cx="8713897" cy="1277273"/>
          </a:xfrm>
          <a:prstGeom prst="rect">
            <a:avLst/>
          </a:prstGeom>
          <a:noFill/>
        </p:spPr>
        <p:txBody>
          <a:bodyPr wrap="square" rtlCol="0">
            <a:spAutoFit/>
          </a:bodyPr>
          <a:lstStyle/>
          <a:p>
            <a:pPr>
              <a:spcAft>
                <a:spcPts val="600"/>
              </a:spcAft>
            </a:pPr>
            <a:r>
              <a:rPr lang="de-DE" sz="1800" b="1" dirty="0">
                <a:latin typeface="Calibri" panose="020F0502020204030204" pitchFamily="34" charset="0"/>
              </a:rPr>
              <a:t>Arbeitsauftrag</a:t>
            </a:r>
          </a:p>
          <a:p>
            <a:r>
              <a:rPr lang="de-DE" sz="1800" dirty="0">
                <a:latin typeface="Calibri" panose="020F0502020204030204" pitchFamily="34" charset="0"/>
              </a:rPr>
              <a:t>Erstellen Sie selbst eine vorstellungsorientierte Multiple Choice Aufgabe zu einem beliebigen Thema.</a:t>
            </a:r>
          </a:p>
          <a:p>
            <a:r>
              <a:rPr lang="de-DE" sz="1800" dirty="0">
                <a:latin typeface="Calibri" panose="020F0502020204030204" pitchFamily="34" charset="0"/>
              </a:rPr>
              <a:t>Halten Sie diese im </a:t>
            </a:r>
            <a:r>
              <a:rPr lang="de-DE" sz="1800" dirty="0" err="1">
                <a:latin typeface="Calibri" panose="020F0502020204030204" pitchFamily="34" charset="0"/>
              </a:rPr>
              <a:t>Jamboard</a:t>
            </a:r>
            <a:r>
              <a:rPr lang="de-DE" sz="1800" dirty="0">
                <a:latin typeface="Calibri" panose="020F0502020204030204" pitchFamily="34" charset="0"/>
              </a:rPr>
              <a:t> fest.</a:t>
            </a:r>
          </a:p>
        </p:txBody>
      </p:sp>
    </p:spTree>
    <p:extLst>
      <p:ext uri="{BB962C8B-B14F-4D97-AF65-F5344CB8AC3E}">
        <p14:creationId xmlns:p14="http://schemas.microsoft.com/office/powerpoint/2010/main" val="422656762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34C42F98-627F-A54E-AC82-F936B771E4BF}"/>
              </a:ext>
            </a:extLst>
          </p:cNvPr>
          <p:cNvSpPr>
            <a:spLocks noGrp="1"/>
          </p:cNvSpPr>
          <p:nvPr>
            <p:ph type="title"/>
          </p:nvPr>
        </p:nvSpPr>
        <p:spPr/>
        <p:txBody>
          <a:bodyPr>
            <a:normAutofit/>
          </a:bodyPr>
          <a:lstStyle/>
          <a:p>
            <a:r>
              <a:rPr lang="de-DE" dirty="0"/>
              <a:t>Mögliche Zeitstruktur für ein Online Seminar (90 Minuten)</a:t>
            </a:r>
          </a:p>
        </p:txBody>
      </p:sp>
      <p:sp>
        <p:nvSpPr>
          <p:cNvPr id="4" name="Textfeld 3">
            <a:extLst>
              <a:ext uri="{FF2B5EF4-FFF2-40B4-BE49-F238E27FC236}">
                <a16:creationId xmlns:a16="http://schemas.microsoft.com/office/drawing/2014/main" id="{7C911BC9-DFC4-A640-8DFF-35CF192DCB1F}"/>
              </a:ext>
            </a:extLst>
          </p:cNvPr>
          <p:cNvSpPr txBox="1"/>
          <p:nvPr/>
        </p:nvSpPr>
        <p:spPr>
          <a:xfrm>
            <a:off x="-125648" y="4149079"/>
            <a:ext cx="9522184" cy="864095"/>
          </a:xfrm>
          <a:prstGeom prst="rect">
            <a:avLst/>
          </a:prstGeom>
          <a:solidFill>
            <a:srgbClr val="A6A6A6">
              <a:alpha val="25098"/>
            </a:srgbClr>
          </a:solidFill>
        </p:spPr>
        <p:txBody>
          <a:bodyPr wrap="square" rtlCol="0">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graphicFrame>
        <p:nvGraphicFramePr>
          <p:cNvPr id="7" name="Tabelle 6">
            <a:extLst>
              <a:ext uri="{FF2B5EF4-FFF2-40B4-BE49-F238E27FC236}">
                <a16:creationId xmlns:a16="http://schemas.microsoft.com/office/drawing/2014/main" id="{74B48313-DF35-517F-1A15-7B147B8EC7B4}"/>
              </a:ext>
            </a:extLst>
          </p:cNvPr>
          <p:cNvGraphicFramePr>
            <a:graphicFrameLocks noGrp="1"/>
          </p:cNvGraphicFramePr>
          <p:nvPr>
            <p:extLst>
              <p:ext uri="{D42A27DB-BD31-4B8C-83A1-F6EECF244321}">
                <p14:modId xmlns:p14="http://schemas.microsoft.com/office/powerpoint/2010/main" val="2167748854"/>
              </p:ext>
            </p:extLst>
          </p:nvPr>
        </p:nvGraphicFramePr>
        <p:xfrm>
          <a:off x="268970" y="836712"/>
          <a:ext cx="8623029" cy="4184569"/>
        </p:xfrm>
        <a:graphic>
          <a:graphicData uri="http://schemas.openxmlformats.org/drawingml/2006/table">
            <a:tbl>
              <a:tblPr/>
              <a:tblGrid>
                <a:gridCol w="1001609">
                  <a:extLst>
                    <a:ext uri="{9D8B030D-6E8A-4147-A177-3AD203B41FA5}">
                      <a16:colId xmlns:a16="http://schemas.microsoft.com/office/drawing/2014/main" val="2894085847"/>
                    </a:ext>
                  </a:extLst>
                </a:gridCol>
                <a:gridCol w="5389653">
                  <a:extLst>
                    <a:ext uri="{9D8B030D-6E8A-4147-A177-3AD203B41FA5}">
                      <a16:colId xmlns:a16="http://schemas.microsoft.com/office/drawing/2014/main" val="3416798650"/>
                    </a:ext>
                  </a:extLst>
                </a:gridCol>
                <a:gridCol w="620003">
                  <a:extLst>
                    <a:ext uri="{9D8B030D-6E8A-4147-A177-3AD203B41FA5}">
                      <a16:colId xmlns:a16="http://schemas.microsoft.com/office/drawing/2014/main" val="1855999619"/>
                    </a:ext>
                  </a:extLst>
                </a:gridCol>
                <a:gridCol w="1611764">
                  <a:extLst>
                    <a:ext uri="{9D8B030D-6E8A-4147-A177-3AD203B41FA5}">
                      <a16:colId xmlns:a16="http://schemas.microsoft.com/office/drawing/2014/main" val="2841272377"/>
                    </a:ext>
                  </a:extLst>
                </a:gridCol>
              </a:tblGrid>
              <a:tr h="395739">
                <a:tc>
                  <a:txBody>
                    <a:bodyPr/>
                    <a:lstStyle/>
                    <a:p>
                      <a:pPr>
                        <a:lnSpc>
                          <a:spcPts val="1200"/>
                        </a:lnSpc>
                      </a:pPr>
                      <a:r>
                        <a:rPr lang="de-DE" sz="1200" b="1" dirty="0">
                          <a:effectLst/>
                          <a:latin typeface="Calibri" panose="020F0502020204030204" pitchFamily="34" charset="0"/>
                          <a:ea typeface="MS PGothic" panose="020B0600070205080204" pitchFamily="34" charset="-128"/>
                          <a:cs typeface="Times New Roman" panose="02020603050405020304" pitchFamily="18" charset="0"/>
                        </a:rPr>
                        <a:t>Zeit</a:t>
                      </a:r>
                    </a:p>
                  </a:txBody>
                  <a:tcPr marL="72000" marR="36000" marT="7200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effectLst/>
                          <a:latin typeface="Calibri" panose="020F0502020204030204" pitchFamily="34" charset="0"/>
                          <a:ea typeface="MS PGothic" panose="020B0600070205080204" pitchFamily="34" charset="-128"/>
                          <a:cs typeface="Times New Roman" panose="02020603050405020304" pitchFamily="18" charset="0"/>
                        </a:rPr>
                        <a:t>Phase / Aktivität</a:t>
                      </a:r>
                    </a:p>
                  </a:txBody>
                  <a:tcPr marL="72000" marR="36000" marT="7200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dirty="0">
                          <a:effectLst/>
                          <a:latin typeface="Calibri" panose="020F0502020204030204" pitchFamily="34" charset="0"/>
                          <a:ea typeface="MS PGothic" panose="020B0600070205080204" pitchFamily="34" charset="-128"/>
                          <a:cs typeface="Times New Roman" panose="02020603050405020304" pitchFamily="18" charset="0"/>
                        </a:rPr>
                        <a:t>Sozial-form</a:t>
                      </a:r>
                    </a:p>
                  </a:txBody>
                  <a:tcPr marL="72000" marR="36000" marT="7200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effectLst/>
                          <a:latin typeface="Calibri" panose="020F0502020204030204" pitchFamily="34" charset="0"/>
                          <a:ea typeface="MS PGothic" panose="020B0600070205080204" pitchFamily="34" charset="-128"/>
                          <a:cs typeface="Times New Roman" panose="02020603050405020304" pitchFamily="18" charset="0"/>
                        </a:rPr>
                        <a:t>Material / Medien</a:t>
                      </a:r>
                    </a:p>
                  </a:txBody>
                  <a:tcPr marL="72000" marR="36000" marT="72000" marB="0">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68019959"/>
                  </a:ext>
                </a:extLst>
              </a:tr>
              <a:tr h="1139571">
                <a:tc>
                  <a:txBody>
                    <a:bodyPr/>
                    <a:lstStyle/>
                    <a:p>
                      <a:pPr>
                        <a:lnSpc>
                          <a:spcPts val="1200"/>
                        </a:lnSpc>
                      </a:pPr>
                      <a:r>
                        <a:rPr lang="de-DE" sz="1200" b="0" kern="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50'</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A     Einstieg</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Zum Einstieg kann je nach Bedarf eine kleine Wiederholung zu BS1 stattfinden und dann wird direkt mit einer kleinen Arbeitsphase zum besseren Einfühlen gestartet. </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spcAft>
                          <a:spcPts val="1200"/>
                        </a:spcAft>
                        <a:buClr>
                          <a:srgbClr val="327A86"/>
                        </a:buClr>
                        <a:buFont typeface="Wingdings" panose="05000000000000000000" pitchFamily="2" charset="2"/>
                        <a:buChar char=""/>
                        <a:tabLst>
                          <a:tab pos="228600" algn="l"/>
                        </a:tabLst>
                      </a:pPr>
                      <a:r>
                        <a:rPr lang="de-DE" sz="1200" kern="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Kennenlernen von ARS und Peer-</a:t>
                      </a:r>
                      <a:r>
                        <a:rPr lang="de-DE" sz="1200" kern="1200" dirty="0" err="1">
                          <a:solidFill>
                            <a:srgbClr val="000000"/>
                          </a:solidFill>
                          <a:effectLst/>
                          <a:latin typeface="Calibri" panose="020F0502020204030204" pitchFamily="34" charset="0"/>
                          <a:ea typeface="MS PGothic" panose="020B0600070205080204" pitchFamily="34" charset="-128"/>
                          <a:cs typeface="Calibri" panose="020F0502020204030204" pitchFamily="34" charset="0"/>
                        </a:rPr>
                        <a:t>Instruction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kern="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PL/EA/GA</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kern="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kern="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Folien im Abschnitt </a:t>
                      </a:r>
                      <a:b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br>
                      <a: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„A Einstieg“</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DZLM-DigMA-BS2-Folien.pptx</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kern="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ARS einrichten</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62473497"/>
                  </a:ext>
                </a:extLst>
              </a:tr>
              <a:tr h="985173">
                <a:tc>
                  <a:txBody>
                    <a:bodyPr/>
                    <a:lstStyle/>
                    <a:p>
                      <a:pPr>
                        <a:lnSpc>
                          <a:spcPts val="1200"/>
                        </a:lnSpc>
                      </a:pPr>
                      <a:r>
                        <a:rPr lang="de-DE" sz="1200" b="0" kern="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5'</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kern="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B     Audience Response Systeme</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p>
                      <a:r>
                        <a:rPr lang="de-DE" sz="1200" kern="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Es wird zwischen ARS die eine Internetanbindung erfordern und ARS, die keine erfordern unterschieden</a:t>
                      </a:r>
                      <a:r>
                        <a:rPr lang="de-DE" sz="1200" i="1" kern="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kern="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Außerdem werden kurz die gängigen Frageformate vorgestellt.</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kern="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PL</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Folien im Abschnitt </a:t>
                      </a:r>
                      <a:b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br>
                      <a: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„B </a:t>
                      </a:r>
                      <a:r>
                        <a:rPr lang="de-DE" sz="1200" kern="1200" dirty="0" err="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Audience</a:t>
                      </a:r>
                      <a: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Response Systeme“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kern="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DZLM-DigMA-BS2-Folien.pptx</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74446367"/>
                  </a:ext>
                </a:extLst>
              </a:tr>
              <a:tr h="827990">
                <a:tc>
                  <a:txBody>
                    <a:bodyPr/>
                    <a:lstStyle/>
                    <a:p>
                      <a:pPr>
                        <a:lnSpc>
                          <a:spcPts val="1200"/>
                        </a:lnSpc>
                      </a:pPr>
                      <a:r>
                        <a:rPr lang="de-DE" sz="1200" b="0" kern="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25'</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de-DE" sz="1200" b="1" kern="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C    Formative Assessment</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kern="1200">
                          <a:solidFill>
                            <a:srgbClr val="000000"/>
                          </a:solidFill>
                          <a:effectLst/>
                          <a:latin typeface="Calibri" panose="020F0502020204030204" pitchFamily="34" charset="0"/>
                          <a:ea typeface="MS Mincho" panose="02020609040205080304" pitchFamily="49" charset="-128"/>
                          <a:cs typeface="Calibri" panose="020F0502020204030204" pitchFamily="34" charset="0"/>
                        </a:rPr>
                        <a:t>Formative Assessment wird zunächst mit dem Blick in die Forschungswerkstatt betrachtet. Nach einigen Beispielen erfolgt eine kleine eigene Arbeitsphase.</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kern="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PL/PA</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Folien im Abschnitt </a:t>
                      </a:r>
                      <a:b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br>
                      <a: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„C Formative Assessment“</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kern="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DZLM-DigMA-BS2-Folien.pptx</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38365010"/>
                  </a:ext>
                </a:extLst>
              </a:tr>
              <a:tr h="827990">
                <a:tc>
                  <a:txBody>
                    <a:bodyPr/>
                    <a:lstStyle/>
                    <a:p>
                      <a:pPr>
                        <a:lnSpc>
                          <a:spcPts val="1200"/>
                        </a:lnSpc>
                      </a:pPr>
                      <a:r>
                        <a:rPr lang="de-DE" sz="1200" b="0" kern="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10'</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de-DE" sz="1200" b="1"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    Abschluss</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kern="1200" dirty="0">
                          <a:solidFill>
                            <a:srgbClr val="000000"/>
                          </a:solidFill>
                          <a:effectLst/>
                          <a:latin typeface="Calibri" panose="020F0502020204030204" pitchFamily="34" charset="0"/>
                          <a:ea typeface="MS Mincho" panose="02020609040205080304" pitchFamily="49" charset="-128"/>
                          <a:cs typeface="Calibri" panose="020F0502020204030204" pitchFamily="34" charset="0"/>
                        </a:rPr>
                        <a:t>Es erfolgt eine abschließende Übersicht über die besprochenen Inhalte zu Formative Assessment und gemeinsame Reflexion über den Einsatz in allen Phasen. </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kern="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PL</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Folien im Abschnitt </a:t>
                      </a:r>
                      <a:b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br>
                      <a: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 Abschluss“</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kern="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DZLM-DigMA-BS2-Folien.pptx</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51197438"/>
                  </a:ext>
                </a:extLst>
              </a:tr>
            </a:tbl>
          </a:graphicData>
        </a:graphic>
      </p:graphicFrame>
    </p:spTree>
    <p:extLst>
      <p:ext uri="{BB962C8B-B14F-4D97-AF65-F5344CB8AC3E}">
        <p14:creationId xmlns:p14="http://schemas.microsoft.com/office/powerpoint/2010/main" val="115490387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hteck 14">
            <a:extLst>
              <a:ext uri="{FF2B5EF4-FFF2-40B4-BE49-F238E27FC236}">
                <a16:creationId xmlns:a16="http://schemas.microsoft.com/office/drawing/2014/main" id="{34A42D18-EDE2-3043-BC23-EA4C83789EF9}"/>
              </a:ext>
            </a:extLst>
          </p:cNvPr>
          <p:cNvSpPr/>
          <p:nvPr/>
        </p:nvSpPr>
        <p:spPr bwMode="auto">
          <a:xfrm>
            <a:off x="-252536" y="2780928"/>
            <a:ext cx="8424936" cy="55958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dirty="0" err="1">
              <a:ln>
                <a:noFill/>
              </a:ln>
              <a:solidFill>
                <a:prstClr val="black"/>
              </a:solidFill>
              <a:effectLst/>
              <a:uLnTx/>
              <a:uFillTx/>
              <a:latin typeface="Calibri" panose="020F0502020204030204" pitchFamily="34" charset="0"/>
              <a:ea typeface="ＭＳ Ｐゴシック" charset="-128"/>
            </a:endParaRPr>
          </a:p>
        </p:txBody>
      </p:sp>
      <p:sp>
        <p:nvSpPr>
          <p:cNvPr id="11" name="Rechteck 10"/>
          <p:cNvSpPr/>
          <p:nvPr/>
        </p:nvSpPr>
        <p:spPr bwMode="auto">
          <a:xfrm>
            <a:off x="0" y="1116000"/>
            <a:ext cx="683568" cy="574199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000" b="0" i="0" u="none" strike="noStrike" kern="1200" cap="none" spc="0" normalizeH="0" baseline="0" noProof="0" dirty="0" err="1">
              <a:ln>
                <a:noFill/>
              </a:ln>
              <a:solidFill>
                <a:prstClr val="black"/>
              </a:solidFill>
              <a:effectLst/>
              <a:uLnTx/>
              <a:uFillTx/>
              <a:latin typeface="Calibri" panose="020F0502020204030204" pitchFamily="34" charset="0"/>
              <a:ea typeface="ＭＳ Ｐゴシック" charset="-128"/>
            </a:endParaRPr>
          </a:p>
        </p:txBody>
      </p:sp>
      <p:sp>
        <p:nvSpPr>
          <p:cNvPr id="9" name="Inhaltsplatzhalter 8"/>
          <p:cNvSpPr>
            <a:spLocks noGrp="1"/>
          </p:cNvSpPr>
          <p:nvPr>
            <p:ph type="body" sz="quarter" idx="10"/>
          </p:nvPr>
        </p:nvSpPr>
        <p:spPr/>
        <p:txBody>
          <a:bodyPr/>
          <a:lstStyle/>
          <a:p>
            <a:pPr marL="514350" indent="-514350">
              <a:buClr>
                <a:srgbClr val="327A86"/>
              </a:buClr>
              <a:buAutoNum type="arabicPeriod"/>
            </a:pPr>
            <a:r>
              <a:rPr lang="de-DE" sz="2400" dirty="0"/>
              <a:t>Einstieg</a:t>
            </a:r>
          </a:p>
          <a:p>
            <a:pPr marL="514350" indent="-514350">
              <a:buClr>
                <a:srgbClr val="327A86"/>
              </a:buClr>
              <a:buAutoNum type="arabicPeriod"/>
            </a:pPr>
            <a:r>
              <a:rPr lang="de-DE" sz="2400" dirty="0">
                <a:latin typeface="Calibri" panose="020F0502020204030204" pitchFamily="34" charset="0"/>
                <a:cs typeface="Calibri" panose="020F0502020204030204" pitchFamily="34" charset="0"/>
              </a:rPr>
              <a:t>Audience Response Systeme (ARS) </a:t>
            </a:r>
          </a:p>
          <a:p>
            <a:pPr marL="514350" indent="-514350">
              <a:buClr>
                <a:srgbClr val="327A86"/>
              </a:buClr>
              <a:buAutoNum type="arabicPeriod"/>
            </a:pPr>
            <a:r>
              <a:rPr lang="de-DE" sz="2400" dirty="0">
                <a:latin typeface="Calibri" panose="020F0502020204030204" pitchFamily="34" charset="0"/>
                <a:cs typeface="Calibri" panose="020F0502020204030204" pitchFamily="34" charset="0"/>
              </a:rPr>
              <a:t>Formatives Assessment mit Diagnosetools</a:t>
            </a:r>
          </a:p>
          <a:p>
            <a:pPr marL="514350" indent="-514350">
              <a:buClr>
                <a:srgbClr val="327A86"/>
              </a:buClr>
              <a:buAutoNum type="arabicPeriod"/>
            </a:pPr>
            <a:r>
              <a:rPr lang="de-DE" sz="2400" dirty="0">
                <a:latin typeface="Calibri" panose="020F0502020204030204" pitchFamily="34" charset="0"/>
                <a:cs typeface="Calibri" panose="020F0502020204030204" pitchFamily="34" charset="0"/>
              </a:rPr>
              <a:t>Abschluss</a:t>
            </a:r>
          </a:p>
        </p:txBody>
      </p:sp>
      <p:sp>
        <p:nvSpPr>
          <p:cNvPr id="13" name="Textfeld 12"/>
          <p:cNvSpPr txBox="1"/>
          <p:nvPr/>
        </p:nvSpPr>
        <p:spPr>
          <a:xfrm>
            <a:off x="6957391" y="132522"/>
            <a:ext cx="184731" cy="400110"/>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sp>
        <p:nvSpPr>
          <p:cNvPr id="14" name="Textfeld 13"/>
          <p:cNvSpPr txBox="1"/>
          <p:nvPr/>
        </p:nvSpPr>
        <p:spPr>
          <a:xfrm>
            <a:off x="8812696" y="92765"/>
            <a:ext cx="184731" cy="400110"/>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spTree>
    <p:extLst>
      <p:ext uri="{BB962C8B-B14F-4D97-AF65-F5344CB8AC3E}">
        <p14:creationId xmlns:p14="http://schemas.microsoft.com/office/powerpoint/2010/main" val="233212342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nhaltsplatzhalter 4">
            <a:extLst>
              <a:ext uri="{FF2B5EF4-FFF2-40B4-BE49-F238E27FC236}">
                <a16:creationId xmlns:a16="http://schemas.microsoft.com/office/drawing/2014/main" id="{201952F5-CA4C-5E31-4466-32E57D6A5D6A}"/>
              </a:ext>
            </a:extLst>
          </p:cNvPr>
          <p:cNvSpPr>
            <a:spLocks noGrp="1"/>
          </p:cNvSpPr>
          <p:nvPr>
            <p:ph idx="1"/>
          </p:nvPr>
        </p:nvSpPr>
        <p:spPr/>
        <p:txBody>
          <a:bodyPr/>
          <a:lstStyle/>
          <a:p>
            <a:r>
              <a:rPr lang="de-DE" sz="2000" dirty="0"/>
              <a:t>Lernziele und Bewertungskriterien definieren und kommunizieren </a:t>
            </a:r>
            <a:br>
              <a:rPr lang="de-DE" sz="2000" dirty="0"/>
            </a:br>
            <a:r>
              <a:rPr lang="de-DE" sz="2000" dirty="0"/>
              <a:t>(z. B. Kompetenzraster)</a:t>
            </a:r>
          </a:p>
          <a:p>
            <a:r>
              <a:rPr lang="de-DE" sz="2000" dirty="0"/>
              <a:t>Diagnostische Situationen schaffen und Informationen sammeln (standardisierte  Tests oder informelle Diagnosen)</a:t>
            </a:r>
          </a:p>
          <a:p>
            <a:r>
              <a:rPr lang="de-DE" sz="2000" dirty="0"/>
              <a:t>Informative Rückmeldungen während des Lernens (schriftlich, mündlich, Zeitpunkte, Informationen im Feedback)</a:t>
            </a:r>
          </a:p>
          <a:p>
            <a:r>
              <a:rPr lang="de-DE" sz="2000" dirty="0"/>
              <a:t>Unterstützung des selbstgesteuerten Lernens (Peer-Feedback, Selbstkontrolle, Rolle der Lehrkraft)</a:t>
            </a:r>
          </a:p>
          <a:p>
            <a:r>
              <a:rPr lang="de-DE" sz="2000" dirty="0"/>
              <a:t>Adaption des Unterrichts, individuelle Förderung, Beratung von Lernenden und Eltern</a:t>
            </a:r>
          </a:p>
          <a:p>
            <a:endParaRPr lang="de-DE" sz="2000" dirty="0"/>
          </a:p>
        </p:txBody>
      </p:sp>
      <p:sp>
        <p:nvSpPr>
          <p:cNvPr id="4" name="Titel 3">
            <a:extLst>
              <a:ext uri="{FF2B5EF4-FFF2-40B4-BE49-F238E27FC236}">
                <a16:creationId xmlns:a16="http://schemas.microsoft.com/office/drawing/2014/main" id="{6FF12C4F-7499-EBD6-727C-35EB2A477319}"/>
              </a:ext>
            </a:extLst>
          </p:cNvPr>
          <p:cNvSpPr>
            <a:spLocks noGrp="1"/>
          </p:cNvSpPr>
          <p:nvPr>
            <p:ph type="title"/>
          </p:nvPr>
        </p:nvSpPr>
        <p:spPr/>
        <p:txBody>
          <a:bodyPr/>
          <a:lstStyle/>
          <a:p>
            <a:r>
              <a:rPr lang="de-DE" kern="0"/>
              <a:t>Formatives Assessment</a:t>
            </a:r>
            <a:endParaRPr lang="de-DE" kern="0" dirty="0"/>
          </a:p>
        </p:txBody>
      </p:sp>
      <p:sp>
        <p:nvSpPr>
          <p:cNvPr id="7" name="Textplatzhalter 6">
            <a:extLst>
              <a:ext uri="{FF2B5EF4-FFF2-40B4-BE49-F238E27FC236}">
                <a16:creationId xmlns:a16="http://schemas.microsoft.com/office/drawing/2014/main" id="{EE54403E-AA40-B516-5C36-E97436509314}"/>
              </a:ext>
            </a:extLst>
          </p:cNvPr>
          <p:cNvSpPr>
            <a:spLocks noGrp="1"/>
          </p:cNvSpPr>
          <p:nvPr>
            <p:ph type="body" sz="quarter" idx="10"/>
          </p:nvPr>
        </p:nvSpPr>
        <p:spPr/>
        <p:txBody>
          <a:bodyPr/>
          <a:lstStyle/>
          <a:p>
            <a:r>
              <a:rPr lang="de-DE" sz="1100" dirty="0">
                <a:latin typeface="Calibri" panose="020F0502020204030204" pitchFamily="34" charset="0"/>
              </a:rPr>
              <a:t>(Black und William 2009; </a:t>
            </a:r>
            <a:r>
              <a:rPr lang="de-DE" sz="1100" dirty="0" err="1">
                <a:latin typeface="Calibri" panose="020F0502020204030204" pitchFamily="34" charset="0"/>
              </a:rPr>
              <a:t>McMilan</a:t>
            </a:r>
            <a:r>
              <a:rPr lang="de-DE" sz="1100" dirty="0">
                <a:latin typeface="Calibri" panose="020F0502020204030204" pitchFamily="34" charset="0"/>
              </a:rPr>
              <a:t> et al. 2013) </a:t>
            </a:r>
          </a:p>
          <a:p>
            <a:endParaRPr lang="de-DE" dirty="0"/>
          </a:p>
        </p:txBody>
      </p:sp>
      <p:sp>
        <p:nvSpPr>
          <p:cNvPr id="6" name="Titel 1">
            <a:extLst>
              <a:ext uri="{FF2B5EF4-FFF2-40B4-BE49-F238E27FC236}">
                <a16:creationId xmlns:a16="http://schemas.microsoft.com/office/drawing/2014/main" id="{B421E9B2-2BF4-1F4F-9693-0C5A91B8BB5A}"/>
              </a:ext>
            </a:extLst>
          </p:cNvPr>
          <p:cNvSpPr txBox="1">
            <a:spLocks/>
          </p:cNvSpPr>
          <p:nvPr/>
        </p:nvSpPr>
        <p:spPr>
          <a:xfrm>
            <a:off x="323528" y="417587"/>
            <a:ext cx="8424936" cy="490861"/>
          </a:xfrm>
          <a:prstGeom prst="rect">
            <a:avLst/>
          </a:prstGeom>
        </p:spPr>
        <p:txBody>
          <a:bodyPr vert="horz" lIns="91440" tIns="45720" rIns="91440" bIns="45720" rtlCol="0" anchor="ctr">
            <a:normAutofit fontScale="97500" lnSpcReduction="10000"/>
          </a:bodyPr>
          <a:lstStyle>
            <a:lvl1pPr algn="l" rtl="0" eaLnBrk="1" fontAlgn="base" hangingPunct="1">
              <a:spcBef>
                <a:spcPct val="0"/>
              </a:spcBef>
              <a:spcAft>
                <a:spcPct val="0"/>
              </a:spcAft>
              <a:defRPr sz="28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endParaRPr lang="de-DE" kern="0" dirty="0"/>
          </a:p>
        </p:txBody>
      </p:sp>
    </p:spTree>
    <p:extLst>
      <p:ext uri="{BB962C8B-B14F-4D97-AF65-F5344CB8AC3E}">
        <p14:creationId xmlns:p14="http://schemas.microsoft.com/office/powerpoint/2010/main" val="3209884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8A4F2A73-51B4-E14A-B583-94850367D0B0}"/>
              </a:ext>
            </a:extLst>
          </p:cNvPr>
          <p:cNvSpPr txBox="1">
            <a:spLocks/>
          </p:cNvSpPr>
          <p:nvPr/>
        </p:nvSpPr>
        <p:spPr>
          <a:xfrm>
            <a:off x="323528" y="417587"/>
            <a:ext cx="8424936" cy="490861"/>
          </a:xfrm>
          <a:prstGeom prst="rect">
            <a:avLst/>
          </a:prstGeom>
        </p:spPr>
        <p:txBody>
          <a:bodyPr vert="horz" lIns="91440" tIns="45720" rIns="91440" bIns="45720" rtlCol="0" anchor="ctr">
            <a:normAutofit fontScale="97500" lnSpcReduction="10000"/>
          </a:bodyPr>
          <a:lstStyle>
            <a:lvl1pPr algn="l" rtl="0" eaLnBrk="1" fontAlgn="base" hangingPunct="1">
              <a:spcBef>
                <a:spcPct val="0"/>
              </a:spcBef>
              <a:spcAft>
                <a:spcPct val="0"/>
              </a:spcAft>
              <a:defRPr sz="28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endParaRPr lang="de-DE" kern="0" dirty="0"/>
          </a:p>
        </p:txBody>
      </p:sp>
      <p:sp>
        <p:nvSpPr>
          <p:cNvPr id="6" name="Textfeld 5">
            <a:extLst>
              <a:ext uri="{FF2B5EF4-FFF2-40B4-BE49-F238E27FC236}">
                <a16:creationId xmlns:a16="http://schemas.microsoft.com/office/drawing/2014/main" id="{6AC3AEBC-64C8-AC49-83A2-73D20BA826A9}"/>
              </a:ext>
            </a:extLst>
          </p:cNvPr>
          <p:cNvSpPr txBox="1"/>
          <p:nvPr/>
        </p:nvSpPr>
        <p:spPr>
          <a:xfrm>
            <a:off x="251520" y="2847249"/>
            <a:ext cx="8540261" cy="40011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de-DE" sz="2000" dirty="0">
                <a:latin typeface="Calibri" panose="020F0502020204030204" pitchFamily="34" charset="0"/>
              </a:rPr>
              <a:t>Formatives Assessment</a:t>
            </a:r>
          </a:p>
        </p:txBody>
      </p:sp>
      <p:sp>
        <p:nvSpPr>
          <p:cNvPr id="7" name="Textfeld 6">
            <a:extLst>
              <a:ext uri="{FF2B5EF4-FFF2-40B4-BE49-F238E27FC236}">
                <a16:creationId xmlns:a16="http://schemas.microsoft.com/office/drawing/2014/main" id="{B75FEA71-006E-6749-ABD8-1A6DC65E841D}"/>
              </a:ext>
            </a:extLst>
          </p:cNvPr>
          <p:cNvSpPr txBox="1"/>
          <p:nvPr/>
        </p:nvSpPr>
        <p:spPr>
          <a:xfrm>
            <a:off x="249778" y="3557729"/>
            <a:ext cx="8519383" cy="2831544"/>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r>
              <a:rPr lang="de-DE" sz="1800" b="1" dirty="0">
                <a:latin typeface="Calibri" panose="020F0502020204030204" pitchFamily="34" charset="0"/>
              </a:rPr>
              <a:t>Vorteile von digitalen Medien in allen Phasen:</a:t>
            </a:r>
          </a:p>
          <a:p>
            <a:pPr algn="ctr"/>
            <a:endParaRPr lang="de-DE" sz="1600" b="1" dirty="0">
              <a:latin typeface="Calibri" panose="020F0502020204030204" pitchFamily="34" charset="0"/>
            </a:endParaRPr>
          </a:p>
          <a:p>
            <a:r>
              <a:rPr lang="de-DE" sz="1600" b="1" dirty="0">
                <a:latin typeface="Calibri" panose="020F0502020204030204" pitchFamily="34" charset="0"/>
              </a:rPr>
              <a:t>Technische Ebene: </a:t>
            </a:r>
            <a:r>
              <a:rPr lang="de-DE" sz="1600" dirty="0">
                <a:latin typeface="Calibri" panose="020F0502020204030204" pitchFamily="34" charset="0"/>
              </a:rPr>
              <a:t>Geringer Organisationsaufwand, Ergebnisse direkt verfügbar, keine Korrekturen nötig, aber: Entwicklung geeigneter Aufgaben und Fragestellungen erfordert Arbeit</a:t>
            </a:r>
          </a:p>
          <a:p>
            <a:endParaRPr lang="de-DE" sz="1600" b="1" dirty="0">
              <a:latin typeface="Calibri" panose="020F0502020204030204" pitchFamily="34" charset="0"/>
            </a:endParaRPr>
          </a:p>
          <a:p>
            <a:r>
              <a:rPr lang="de-DE" sz="1600" b="1" dirty="0">
                <a:latin typeface="Calibri" panose="020F0502020204030204" pitchFamily="34" charset="0"/>
              </a:rPr>
              <a:t>Pädagogisch didaktische Ebene:  </a:t>
            </a:r>
          </a:p>
          <a:p>
            <a:pPr marL="285750" indent="-285750">
              <a:buClr>
                <a:srgbClr val="337987"/>
              </a:buClr>
              <a:buFont typeface="Wingdings" panose="05000000000000000000" pitchFamily="2" charset="2"/>
              <a:buChar char="§"/>
            </a:pPr>
            <a:r>
              <a:rPr lang="de-DE" sz="1600" dirty="0">
                <a:latin typeface="Calibri" panose="020F0502020204030204" pitchFamily="34" charset="0"/>
              </a:rPr>
              <a:t>Anonymisierung </a:t>
            </a:r>
            <a:r>
              <a:rPr lang="de-DE" sz="1600" dirty="0">
                <a:latin typeface="Calibri" panose="020F0502020204030204" pitchFamily="34" charset="0"/>
                <a:sym typeface="Wingdings" panose="05000000000000000000" pitchFamily="2" charset="2"/>
              </a:rPr>
              <a:t></a:t>
            </a:r>
            <a:r>
              <a:rPr lang="de-DE" sz="1600" dirty="0">
                <a:latin typeface="Calibri" panose="020F0502020204030204" pitchFamily="34" charset="0"/>
              </a:rPr>
              <a:t> Hemmschwelle für die Mitarbeit sinkt (z. B. bei unsicheren und schwachen Lernenden; niemand muss befürchten bloßgestellt zu werden) </a:t>
            </a:r>
          </a:p>
          <a:p>
            <a:pPr marL="285750" indent="-285750">
              <a:buClr>
                <a:srgbClr val="337987"/>
              </a:buClr>
              <a:buFont typeface="Wingdings" panose="05000000000000000000" pitchFamily="2" charset="2"/>
              <a:buChar char="§"/>
            </a:pPr>
            <a:r>
              <a:rPr lang="de-DE" sz="1600" dirty="0">
                <a:latin typeface="Calibri" panose="020F0502020204030204" pitchFamily="34" charset="0"/>
              </a:rPr>
              <a:t>Schaffung einer Feedbackkultur (sehr wichtig nach Hattie)</a:t>
            </a:r>
          </a:p>
          <a:p>
            <a:pPr marL="285750" indent="-285750">
              <a:buClr>
                <a:srgbClr val="337987"/>
              </a:buClr>
              <a:buFont typeface="Wingdings" panose="05000000000000000000" pitchFamily="2" charset="2"/>
              <a:buChar char="§"/>
            </a:pPr>
            <a:r>
              <a:rPr lang="de-DE" sz="1600" dirty="0">
                <a:latin typeface="Calibri" panose="020F0502020204030204" pitchFamily="34" charset="0"/>
              </a:rPr>
              <a:t>Aufbau von metakognitiven Strategien der Lernenden</a:t>
            </a:r>
          </a:p>
          <a:p>
            <a:pPr marL="285750" indent="-285750">
              <a:buClr>
                <a:srgbClr val="337987"/>
              </a:buClr>
              <a:buFont typeface="Wingdings" panose="05000000000000000000" pitchFamily="2" charset="2"/>
              <a:buChar char="§"/>
            </a:pPr>
            <a:r>
              <a:rPr lang="de-DE" sz="1600" dirty="0">
                <a:latin typeface="Calibri" panose="020F0502020204030204" pitchFamily="34" charset="0"/>
              </a:rPr>
              <a:t>Veränderte Beziehung von Lern- und Leistungssituationen</a:t>
            </a:r>
          </a:p>
        </p:txBody>
      </p:sp>
      <p:sp>
        <p:nvSpPr>
          <p:cNvPr id="11" name="Titel 10">
            <a:extLst>
              <a:ext uri="{FF2B5EF4-FFF2-40B4-BE49-F238E27FC236}">
                <a16:creationId xmlns:a16="http://schemas.microsoft.com/office/drawing/2014/main" id="{44519E74-9132-7B45-F2EF-336B0EDAE0F4}"/>
              </a:ext>
            </a:extLst>
          </p:cNvPr>
          <p:cNvSpPr>
            <a:spLocks noGrp="1"/>
          </p:cNvSpPr>
          <p:nvPr>
            <p:ph type="title"/>
          </p:nvPr>
        </p:nvSpPr>
        <p:spPr/>
        <p:txBody>
          <a:bodyPr/>
          <a:lstStyle/>
          <a:p>
            <a:r>
              <a:rPr lang="de-DE" dirty="0"/>
              <a:t>In allen Phasen möglich</a:t>
            </a:r>
            <a:br>
              <a:rPr lang="de-DE" kern="0" dirty="0"/>
            </a:br>
            <a:endParaRPr lang="de-DE" dirty="0"/>
          </a:p>
        </p:txBody>
      </p:sp>
      <p:sp>
        <p:nvSpPr>
          <p:cNvPr id="3" name="Textplatzhalter 2">
            <a:extLst>
              <a:ext uri="{FF2B5EF4-FFF2-40B4-BE49-F238E27FC236}">
                <a16:creationId xmlns:a16="http://schemas.microsoft.com/office/drawing/2014/main" id="{F90F40C8-9221-8D09-9CEB-615F13617085}"/>
              </a:ext>
            </a:extLst>
          </p:cNvPr>
          <p:cNvSpPr>
            <a:spLocks noGrp="1"/>
          </p:cNvSpPr>
          <p:nvPr>
            <p:ph type="body" sz="quarter" idx="10"/>
          </p:nvPr>
        </p:nvSpPr>
        <p:spPr/>
        <p:txBody>
          <a:bodyPr/>
          <a:lstStyle/>
          <a:p>
            <a:endParaRPr lang="de-DE"/>
          </a:p>
        </p:txBody>
      </p:sp>
      <p:graphicFrame>
        <p:nvGraphicFramePr>
          <p:cNvPr id="15" name="Tabelle 14">
            <a:extLst>
              <a:ext uri="{FF2B5EF4-FFF2-40B4-BE49-F238E27FC236}">
                <a16:creationId xmlns:a16="http://schemas.microsoft.com/office/drawing/2014/main" id="{EB0D83B0-AAC2-4679-0D8E-406AAF7758CC}"/>
              </a:ext>
            </a:extLst>
          </p:cNvPr>
          <p:cNvGraphicFramePr>
            <a:graphicFrameLocks noGrp="1"/>
          </p:cNvGraphicFramePr>
          <p:nvPr>
            <p:extLst>
              <p:ext uri="{D42A27DB-BD31-4B8C-83A1-F6EECF244321}">
                <p14:modId xmlns:p14="http://schemas.microsoft.com/office/powerpoint/2010/main" val="918663600"/>
              </p:ext>
            </p:extLst>
          </p:nvPr>
        </p:nvGraphicFramePr>
        <p:xfrm>
          <a:off x="252000" y="1030370"/>
          <a:ext cx="8540261" cy="1506573"/>
        </p:xfrm>
        <a:graphic>
          <a:graphicData uri="http://schemas.openxmlformats.org/drawingml/2006/table">
            <a:tbl>
              <a:tblPr firstRow="1" bandRow="1">
                <a:tableStyleId>{69012ECD-51FC-41F1-AA8D-1B2483CD663E}</a:tableStyleId>
              </a:tblPr>
              <a:tblGrid>
                <a:gridCol w="510960">
                  <a:extLst>
                    <a:ext uri="{9D8B030D-6E8A-4147-A177-3AD203B41FA5}">
                      <a16:colId xmlns:a16="http://schemas.microsoft.com/office/drawing/2014/main" val="4186672600"/>
                    </a:ext>
                  </a:extLst>
                </a:gridCol>
                <a:gridCol w="1600844">
                  <a:extLst>
                    <a:ext uri="{9D8B030D-6E8A-4147-A177-3AD203B41FA5}">
                      <a16:colId xmlns:a16="http://schemas.microsoft.com/office/drawing/2014/main" val="3466341163"/>
                    </a:ext>
                  </a:extLst>
                </a:gridCol>
                <a:gridCol w="1751864">
                  <a:extLst>
                    <a:ext uri="{9D8B030D-6E8A-4147-A177-3AD203B41FA5}">
                      <a16:colId xmlns:a16="http://schemas.microsoft.com/office/drawing/2014/main" val="4044958113"/>
                    </a:ext>
                  </a:extLst>
                </a:gridCol>
                <a:gridCol w="1678869">
                  <a:extLst>
                    <a:ext uri="{9D8B030D-6E8A-4147-A177-3AD203B41FA5}">
                      <a16:colId xmlns:a16="http://schemas.microsoft.com/office/drawing/2014/main" val="2323652707"/>
                    </a:ext>
                  </a:extLst>
                </a:gridCol>
                <a:gridCol w="1605875">
                  <a:extLst>
                    <a:ext uri="{9D8B030D-6E8A-4147-A177-3AD203B41FA5}">
                      <a16:colId xmlns:a16="http://schemas.microsoft.com/office/drawing/2014/main" val="1809892998"/>
                    </a:ext>
                  </a:extLst>
                </a:gridCol>
                <a:gridCol w="1391849">
                  <a:extLst>
                    <a:ext uri="{9D8B030D-6E8A-4147-A177-3AD203B41FA5}">
                      <a16:colId xmlns:a16="http://schemas.microsoft.com/office/drawing/2014/main" val="2741287249"/>
                    </a:ext>
                  </a:extLst>
                </a:gridCol>
              </a:tblGrid>
              <a:tr h="648585">
                <a:tc>
                  <a:txBody>
                    <a:bodyPr/>
                    <a:lstStyle/>
                    <a:p>
                      <a:pPr algn="ctr">
                        <a:lnSpc>
                          <a:spcPct val="107000"/>
                        </a:lnSpc>
                        <a:spcAft>
                          <a:spcPts val="800"/>
                        </a:spcAft>
                      </a:pPr>
                      <a:r>
                        <a:rPr lang="de-DE" sz="1600" dirty="0">
                          <a:solidFill>
                            <a:schemeClr val="bg1"/>
                          </a:solidFill>
                          <a:effectLst/>
                          <a:latin typeface="+mn-lt"/>
                        </a:rPr>
                        <a:t>Phase</a:t>
                      </a:r>
                      <a:endParaRPr lang="de-DE" sz="1600" dirty="0">
                        <a:solidFill>
                          <a:schemeClr val="bg1"/>
                        </a:solidFill>
                        <a:effectLst/>
                        <a:latin typeface="+mn-lt"/>
                        <a:ea typeface="Calibri" panose="020F0502020204030204" pitchFamily="34" charset="0"/>
                        <a:cs typeface="Calibri" panose="020F0502020204030204" pitchFamily="34" charset="0"/>
                      </a:endParaRPr>
                    </a:p>
                  </a:txBody>
                  <a:tcPr marL="86780" marR="86780" marT="43390" marB="43390" vert="vert270"/>
                </a:tc>
                <a:tc>
                  <a:txBody>
                    <a:bodyPr/>
                    <a:lstStyle/>
                    <a:p>
                      <a:pPr algn="ctr" defTabSz="685800" eaLnBrk="1" fontAlgn="auto" hangingPunct="1">
                        <a:spcBef>
                          <a:spcPts val="0"/>
                        </a:spcBef>
                        <a:spcAft>
                          <a:spcPts val="0"/>
                        </a:spcAft>
                      </a:pPr>
                      <a:r>
                        <a:rPr lang="de-DE" sz="1600" b="1" dirty="0">
                          <a:solidFill>
                            <a:schemeClr val="bg1"/>
                          </a:solidFill>
                          <a:latin typeface="+mn-lt"/>
                        </a:rPr>
                        <a:t>Anknüpfen &amp; Checken</a:t>
                      </a:r>
                      <a:endParaRPr lang="de-DE" sz="1600" b="1" dirty="0">
                        <a:solidFill>
                          <a:schemeClr val="bg1"/>
                        </a:solidFill>
                        <a:latin typeface="+mn-lt"/>
                        <a:cs typeface="Calibri" panose="020F0502020204030204" pitchFamily="34" charset="0"/>
                      </a:endParaRPr>
                    </a:p>
                  </a:txBody>
                  <a:tcPr marL="86780" marR="86780" marT="43390" marB="43390" anchor="ctr"/>
                </a:tc>
                <a:tc>
                  <a:txBody>
                    <a:bodyPr/>
                    <a:lstStyle/>
                    <a:p>
                      <a:pPr algn="ctr">
                        <a:lnSpc>
                          <a:spcPct val="107000"/>
                        </a:lnSpc>
                        <a:spcAft>
                          <a:spcPts val="800"/>
                        </a:spcAft>
                      </a:pPr>
                      <a:r>
                        <a:rPr lang="de-DE" sz="1600" dirty="0">
                          <a:solidFill>
                            <a:schemeClr val="bg1"/>
                          </a:solidFill>
                          <a:effectLst/>
                          <a:latin typeface="+mn-lt"/>
                        </a:rPr>
                        <a:t>Erkunden &amp; Erarbeiten</a:t>
                      </a:r>
                      <a:endParaRPr lang="de-DE" sz="1600" dirty="0">
                        <a:solidFill>
                          <a:schemeClr val="bg1"/>
                        </a:solidFill>
                        <a:effectLst/>
                        <a:latin typeface="+mn-lt"/>
                        <a:ea typeface="Calibri" panose="020F0502020204030204" pitchFamily="34" charset="0"/>
                        <a:cs typeface="Calibri" panose="020F0502020204030204" pitchFamily="34" charset="0"/>
                      </a:endParaRPr>
                    </a:p>
                  </a:txBody>
                  <a:tcPr marL="86780" marR="86780" marT="43390" marB="43390" anchor="ctr"/>
                </a:tc>
                <a:tc>
                  <a:txBody>
                    <a:bodyPr/>
                    <a:lstStyle/>
                    <a:p>
                      <a:pPr algn="ctr">
                        <a:lnSpc>
                          <a:spcPct val="107000"/>
                        </a:lnSpc>
                        <a:spcAft>
                          <a:spcPts val="800"/>
                        </a:spcAft>
                      </a:pPr>
                      <a:r>
                        <a:rPr lang="de-DE" sz="1600" dirty="0">
                          <a:solidFill>
                            <a:schemeClr val="bg1"/>
                          </a:solidFill>
                          <a:effectLst/>
                          <a:latin typeface="+mn-lt"/>
                        </a:rPr>
                        <a:t>Zusammenführen &amp; Ordnen</a:t>
                      </a:r>
                      <a:endParaRPr lang="de-DE" sz="1600" dirty="0">
                        <a:solidFill>
                          <a:schemeClr val="bg1"/>
                        </a:solidFill>
                        <a:effectLst/>
                        <a:latin typeface="+mn-lt"/>
                        <a:ea typeface="Calibri" panose="020F0502020204030204" pitchFamily="34" charset="0"/>
                        <a:cs typeface="Calibri" panose="020F0502020204030204" pitchFamily="34" charset="0"/>
                      </a:endParaRPr>
                    </a:p>
                  </a:txBody>
                  <a:tcPr marL="86780" marR="86780" marT="43390" marB="43390" anchor="ctr"/>
                </a:tc>
                <a:tc>
                  <a:txBody>
                    <a:bodyPr/>
                    <a:lstStyle/>
                    <a:p>
                      <a:pPr algn="ctr">
                        <a:lnSpc>
                          <a:spcPct val="107000"/>
                        </a:lnSpc>
                        <a:spcAft>
                          <a:spcPts val="800"/>
                        </a:spcAft>
                      </a:pPr>
                      <a:r>
                        <a:rPr lang="de-DE" sz="1600" dirty="0">
                          <a:solidFill>
                            <a:schemeClr val="bg1"/>
                          </a:solidFill>
                          <a:effectLst/>
                          <a:latin typeface="+mn-lt"/>
                        </a:rPr>
                        <a:t>Üben &amp; Vertiefen</a:t>
                      </a:r>
                      <a:endParaRPr lang="de-DE" sz="1600" dirty="0">
                        <a:solidFill>
                          <a:schemeClr val="bg1"/>
                        </a:solidFill>
                        <a:effectLst/>
                        <a:latin typeface="+mn-lt"/>
                        <a:ea typeface="Calibri" panose="020F0502020204030204" pitchFamily="34" charset="0"/>
                        <a:cs typeface="Calibri" panose="020F0502020204030204" pitchFamily="34" charset="0"/>
                      </a:endParaRPr>
                    </a:p>
                  </a:txBody>
                  <a:tcPr marL="86780" marR="86780" marT="43390" marB="43390" anchor="ctr"/>
                </a:tc>
                <a:tc>
                  <a:txBody>
                    <a:bodyPr/>
                    <a:lstStyle/>
                    <a:p>
                      <a:pPr algn="ctr">
                        <a:lnSpc>
                          <a:spcPct val="107000"/>
                        </a:lnSpc>
                        <a:spcAft>
                          <a:spcPts val="800"/>
                        </a:spcAft>
                      </a:pPr>
                      <a:r>
                        <a:rPr lang="de-DE" sz="1600" dirty="0">
                          <a:solidFill>
                            <a:schemeClr val="bg1"/>
                          </a:solidFill>
                          <a:effectLst/>
                          <a:latin typeface="+mn-lt"/>
                        </a:rPr>
                        <a:t>Checken &amp; Wiederholen</a:t>
                      </a:r>
                      <a:endParaRPr lang="de-DE" sz="1600" dirty="0">
                        <a:solidFill>
                          <a:schemeClr val="bg1"/>
                        </a:solidFill>
                        <a:effectLst/>
                        <a:latin typeface="+mn-lt"/>
                        <a:ea typeface="Calibri" panose="020F0502020204030204" pitchFamily="34" charset="0"/>
                        <a:cs typeface="Calibri" panose="020F0502020204030204" pitchFamily="34" charset="0"/>
                      </a:endParaRPr>
                    </a:p>
                  </a:txBody>
                  <a:tcPr marL="86780" marR="86780" marT="43390" marB="43390" anchor="ctr"/>
                </a:tc>
                <a:extLst>
                  <a:ext uri="{0D108BD9-81ED-4DB2-BD59-A6C34878D82A}">
                    <a16:rowId xmlns:a16="http://schemas.microsoft.com/office/drawing/2014/main" val="2895469136"/>
                  </a:ext>
                </a:extLst>
              </a:tr>
              <a:tr h="801375">
                <a:tc>
                  <a:txBody>
                    <a:bodyPr/>
                    <a:lstStyle/>
                    <a:p>
                      <a:pPr algn="ctr">
                        <a:lnSpc>
                          <a:spcPct val="107000"/>
                        </a:lnSpc>
                        <a:spcAft>
                          <a:spcPts val="800"/>
                        </a:spcAft>
                      </a:pPr>
                      <a:r>
                        <a:rPr lang="de-DE" sz="1600" b="1" dirty="0">
                          <a:solidFill>
                            <a:schemeClr val="tx1"/>
                          </a:solidFill>
                          <a:effectLst/>
                          <a:latin typeface="+mn-lt"/>
                        </a:rPr>
                        <a:t>Ziel</a:t>
                      </a:r>
                      <a:endParaRPr lang="de-DE" sz="1600" b="1" dirty="0">
                        <a:solidFill>
                          <a:schemeClr val="tx1"/>
                        </a:solidFill>
                        <a:effectLst/>
                        <a:latin typeface="+mn-lt"/>
                        <a:ea typeface="Calibri" panose="020F0502020204030204" pitchFamily="34" charset="0"/>
                        <a:cs typeface="Calibri" panose="020F0502020204030204" pitchFamily="34" charset="0"/>
                      </a:endParaRPr>
                    </a:p>
                  </a:txBody>
                  <a:tcPr marL="86780" marR="86780" marT="43390" marB="43390" vert="vert270"/>
                </a:tc>
                <a:tc>
                  <a:txBody>
                    <a:bodyPr/>
                    <a:lstStyle/>
                    <a:p>
                      <a:pPr algn="l">
                        <a:lnSpc>
                          <a:spcPct val="107000"/>
                        </a:lnSpc>
                        <a:spcAft>
                          <a:spcPts val="800"/>
                        </a:spcAft>
                      </a:pPr>
                      <a:r>
                        <a:rPr lang="de-DE" sz="1600" dirty="0">
                          <a:solidFill>
                            <a:schemeClr val="tx1"/>
                          </a:solidFill>
                          <a:effectLst/>
                          <a:latin typeface="+mn-lt"/>
                        </a:rPr>
                        <a:t>Lernausgangs­diagnose</a:t>
                      </a:r>
                      <a:endParaRPr lang="de-DE" sz="1600" dirty="0">
                        <a:solidFill>
                          <a:schemeClr val="tx1"/>
                        </a:solidFill>
                        <a:effectLst/>
                        <a:latin typeface="+mn-lt"/>
                        <a:ea typeface="Calibri" panose="020F0502020204030204" pitchFamily="34" charset="0"/>
                        <a:cs typeface="Calibri" panose="020F0502020204030204" pitchFamily="34" charset="0"/>
                      </a:endParaRPr>
                    </a:p>
                  </a:txBody>
                  <a:tcPr marL="86780" marR="86780" marT="43390" marB="43390" anchor="ctr"/>
                </a:tc>
                <a:tc>
                  <a:txBody>
                    <a:bodyPr/>
                    <a:lstStyle/>
                    <a:p>
                      <a:pPr algn="ctr">
                        <a:lnSpc>
                          <a:spcPct val="107000"/>
                        </a:lnSpc>
                        <a:spcAft>
                          <a:spcPts val="800"/>
                        </a:spcAft>
                      </a:pPr>
                      <a:r>
                        <a:rPr lang="de-DE" sz="1600" dirty="0">
                          <a:solidFill>
                            <a:schemeClr val="tx1"/>
                          </a:solidFill>
                          <a:effectLst/>
                          <a:latin typeface="+mn-lt"/>
                        </a:rPr>
                        <a:t>Genetisches Lernen in Kontexten</a:t>
                      </a:r>
                      <a:endParaRPr lang="de-DE" sz="1600" dirty="0">
                        <a:solidFill>
                          <a:schemeClr val="tx1"/>
                        </a:solidFill>
                        <a:effectLst/>
                        <a:latin typeface="+mn-lt"/>
                        <a:ea typeface="Calibri" panose="020F0502020204030204" pitchFamily="34" charset="0"/>
                        <a:cs typeface="Calibri" panose="020F0502020204030204" pitchFamily="34" charset="0"/>
                      </a:endParaRPr>
                    </a:p>
                  </a:txBody>
                  <a:tcPr marL="86780" marR="86780" marT="43390" marB="43390" anchor="ctr"/>
                </a:tc>
                <a:tc>
                  <a:txBody>
                    <a:bodyPr/>
                    <a:lstStyle/>
                    <a:p>
                      <a:pPr algn="ctr" defTabSz="685800" eaLnBrk="1" fontAlgn="auto" hangingPunct="1">
                        <a:spcBef>
                          <a:spcPts val="0"/>
                        </a:spcBef>
                        <a:spcAft>
                          <a:spcPts val="0"/>
                        </a:spcAft>
                      </a:pPr>
                      <a:r>
                        <a:rPr lang="de-DE" sz="1600" dirty="0">
                          <a:solidFill>
                            <a:schemeClr val="tx1"/>
                          </a:solidFill>
                          <a:latin typeface="+mn-lt"/>
                        </a:rPr>
                        <a:t>Aktives Aneignen neuer Inhalte</a:t>
                      </a:r>
                    </a:p>
                  </a:txBody>
                  <a:tcPr marL="86780" marR="86780" marT="43390" marB="43390" anchor="ctr"/>
                </a:tc>
                <a:tc>
                  <a:txBody>
                    <a:bodyPr/>
                    <a:lstStyle/>
                    <a:p>
                      <a:pPr algn="ctr">
                        <a:lnSpc>
                          <a:spcPct val="107000"/>
                        </a:lnSpc>
                        <a:spcAft>
                          <a:spcPts val="800"/>
                        </a:spcAft>
                      </a:pPr>
                      <a:r>
                        <a:rPr lang="de-DE" sz="1600" dirty="0">
                          <a:solidFill>
                            <a:schemeClr val="tx1"/>
                          </a:solidFill>
                          <a:effectLst/>
                          <a:latin typeface="+mn-lt"/>
                        </a:rPr>
                        <a:t>Vernetzen, Reflektieren, Problemlösen </a:t>
                      </a:r>
                      <a:endParaRPr lang="de-DE" sz="1600" dirty="0">
                        <a:solidFill>
                          <a:schemeClr val="tx1"/>
                        </a:solidFill>
                        <a:effectLst/>
                        <a:latin typeface="+mn-lt"/>
                        <a:ea typeface="Calibri" panose="020F0502020204030204" pitchFamily="34" charset="0"/>
                        <a:cs typeface="Calibri" panose="020F0502020204030204" pitchFamily="34" charset="0"/>
                      </a:endParaRPr>
                    </a:p>
                  </a:txBody>
                  <a:tcPr marL="86780" marR="86780" marT="43390" marB="43390" anchor="ctr"/>
                </a:tc>
                <a:tc>
                  <a:txBody>
                    <a:bodyPr/>
                    <a:lstStyle/>
                    <a:p>
                      <a:pPr algn="ctr">
                        <a:lnSpc>
                          <a:spcPct val="107000"/>
                        </a:lnSpc>
                        <a:spcAft>
                          <a:spcPts val="800"/>
                        </a:spcAft>
                      </a:pPr>
                      <a:r>
                        <a:rPr lang="de-DE" sz="1600" dirty="0">
                          <a:solidFill>
                            <a:schemeClr val="tx1"/>
                          </a:solidFill>
                          <a:effectLst/>
                          <a:latin typeface="+mn-lt"/>
                        </a:rPr>
                        <a:t>(Selbst-) Diagnose und Förderung</a:t>
                      </a:r>
                      <a:endParaRPr lang="de-DE" sz="1600" dirty="0">
                        <a:solidFill>
                          <a:schemeClr val="tx1"/>
                        </a:solidFill>
                        <a:effectLst/>
                        <a:latin typeface="+mn-lt"/>
                        <a:ea typeface="Calibri" panose="020F0502020204030204" pitchFamily="34" charset="0"/>
                        <a:cs typeface="Calibri" panose="020F0502020204030204" pitchFamily="34" charset="0"/>
                      </a:endParaRPr>
                    </a:p>
                  </a:txBody>
                  <a:tcPr marL="86780" marR="86780" marT="43390" marB="43390" anchor="ctr"/>
                </a:tc>
                <a:extLst>
                  <a:ext uri="{0D108BD9-81ED-4DB2-BD59-A6C34878D82A}">
                    <a16:rowId xmlns:a16="http://schemas.microsoft.com/office/drawing/2014/main" val="2010866790"/>
                  </a:ext>
                </a:extLst>
              </a:tr>
            </a:tbl>
          </a:graphicData>
        </a:graphic>
      </p:graphicFrame>
    </p:spTree>
    <p:extLst>
      <p:ext uri="{BB962C8B-B14F-4D97-AF65-F5344CB8AC3E}">
        <p14:creationId xmlns:p14="http://schemas.microsoft.com/office/powerpoint/2010/main" val="301841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7">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BC6E5E55-5A75-784B-9441-C05BB039333A}"/>
              </a:ext>
            </a:extLst>
          </p:cNvPr>
          <p:cNvSpPr>
            <a:spLocks noGrp="1"/>
          </p:cNvSpPr>
          <p:nvPr>
            <p:ph type="title"/>
          </p:nvPr>
        </p:nvSpPr>
        <p:spPr/>
        <p:txBody>
          <a:bodyPr/>
          <a:lstStyle/>
          <a:p>
            <a:r>
              <a:rPr lang="de-DE" dirty="0"/>
              <a:t>Landkarte: Kognitive Aktivierung im Mathematikunterricht</a:t>
            </a:r>
          </a:p>
        </p:txBody>
      </p:sp>
      <p:sp>
        <p:nvSpPr>
          <p:cNvPr id="134" name="Textfeld 133">
            <a:extLst>
              <a:ext uri="{FF2B5EF4-FFF2-40B4-BE49-F238E27FC236}">
                <a16:creationId xmlns:a16="http://schemas.microsoft.com/office/drawing/2014/main" id="{870C6FFE-A8DA-F848-8980-BDCEBA3867B0}"/>
              </a:ext>
            </a:extLst>
          </p:cNvPr>
          <p:cNvSpPr txBox="1"/>
          <p:nvPr/>
        </p:nvSpPr>
        <p:spPr>
          <a:xfrm>
            <a:off x="3731585" y="1525887"/>
            <a:ext cx="1692000" cy="504057"/>
          </a:xfrm>
          <a:prstGeom prst="rect">
            <a:avLst/>
          </a:prstGeom>
          <a:solidFill>
            <a:srgbClr val="CDB987">
              <a:alpha val="64000"/>
            </a:srgbClr>
          </a:solidFill>
          <a:ln>
            <a:noFill/>
          </a:ln>
          <a:effectLst/>
        </p:spPr>
        <p:txBody>
          <a:bodyPr rot="0" spcFirstLastPara="0" vert="horz" wrap="square" lIns="36000" tIns="36000" rIns="36000" bIns="36000" numCol="1" spcCol="0" rtlCol="0" fromWordArt="0" anchor="ctr" anchorCtr="0" forceAA="0" compatLnSpc="1">
            <a:prstTxWarp prst="textNoShape">
              <a:avLst/>
            </a:prstTxWarp>
            <a:noAutofit/>
          </a:bodyPr>
          <a:lstStyle>
            <a:defPPr>
              <a:defRPr lang="de-DE"/>
            </a:defPPr>
            <a:lvl1pPr marL="0" marR="0" lvl="0" indent="0" algn="ctr" defTabSz="914400" eaLnBrk="1" fontAlgn="auto" latinLnBrk="0" hangingPunct="1">
              <a:lnSpc>
                <a:spcPct val="100000"/>
              </a:lnSpc>
              <a:spcBef>
                <a:spcPts val="600"/>
              </a:spcBef>
              <a:spcAft>
                <a:spcPts val="0"/>
              </a:spcAft>
              <a:buClrTx/>
              <a:buSzTx/>
              <a:buFontTx/>
              <a:buNone/>
              <a:tabLst/>
              <a:defRPr kumimoji="0" sz="1400" b="0" i="0" u="none" strike="noStrike" kern="0" cap="none" spc="0" normalizeH="0" baseline="0">
                <a:ln>
                  <a:noFill/>
                </a:ln>
                <a:solidFill>
                  <a:srgbClr val="CDB987">
                    <a:lumMod val="50000"/>
                  </a:srgbClr>
                </a:solidFill>
                <a:effectLst/>
                <a:uLnTx/>
                <a:uFillTx/>
                <a:latin typeface="Calibri" charset="0"/>
                <a:ea typeface="Times New Roman" charset="0"/>
                <a:cs typeface="Times New Roman" charset="0"/>
              </a:defRPr>
            </a:lvl1pPr>
          </a:lstStyle>
          <a:p>
            <a:r>
              <a:rPr lang="de-DE" dirty="0"/>
              <a:t>Kognitive Aktivitäten </a:t>
            </a:r>
          </a:p>
        </p:txBody>
      </p:sp>
      <p:sp>
        <p:nvSpPr>
          <p:cNvPr id="38" name="Textfeld 37">
            <a:extLst>
              <a:ext uri="{FF2B5EF4-FFF2-40B4-BE49-F238E27FC236}">
                <a16:creationId xmlns:a16="http://schemas.microsoft.com/office/drawing/2014/main" id="{8C760559-C404-3745-B98F-BCA615D4BA51}"/>
              </a:ext>
            </a:extLst>
          </p:cNvPr>
          <p:cNvSpPr txBox="1"/>
          <p:nvPr/>
        </p:nvSpPr>
        <p:spPr>
          <a:xfrm>
            <a:off x="5480419" y="885488"/>
            <a:ext cx="1692000" cy="523220"/>
          </a:xfrm>
          <a:prstGeom prst="rect">
            <a:avLst/>
          </a:prstGeom>
          <a:solidFill>
            <a:schemeClr val="accent3">
              <a:lumMod val="60000"/>
              <a:lumOff val="40000"/>
            </a:schemeClr>
          </a:solidFill>
        </p:spPr>
        <p:txBody>
          <a:bodyPr wrap="square" rtlCol="0">
            <a:spAutoFit/>
          </a:bodyPr>
          <a:lstStyle>
            <a:defPPr>
              <a:defRPr lang="de-DE"/>
            </a:defPPr>
            <a:lvl1pPr marL="0" marR="0" lvl="0" indent="0" defTabSz="914400" latinLnBrk="0">
              <a:lnSpc>
                <a:spcPct val="100000"/>
              </a:lnSpc>
              <a:spcBef>
                <a:spcPts val="600"/>
              </a:spcBef>
              <a:buClrTx/>
              <a:buSzTx/>
              <a:buFontTx/>
              <a:buNone/>
              <a:tabLst/>
              <a:defRPr kumimoji="0" sz="1400" b="1" i="0" u="none" strike="noStrike" cap="none" spc="0" normalizeH="0" baseline="0">
                <a:ln>
                  <a:noFill/>
                </a:ln>
                <a:solidFill>
                  <a:schemeClr val="bg1"/>
                </a:solidFill>
                <a:effectLst/>
                <a:uLnTx/>
                <a:uFillTx/>
                <a:latin typeface="Calibri" panose="020F0502020204030204" pitchFamily="34" charset="0"/>
              </a:defRPr>
            </a:lvl1pPr>
          </a:lstStyle>
          <a:p>
            <a:pPr algn="ctr"/>
            <a:r>
              <a:rPr lang="de-DE" dirty="0"/>
              <a:t>Medien beurteilen und auswählen</a:t>
            </a:r>
          </a:p>
        </p:txBody>
      </p:sp>
      <p:sp>
        <p:nvSpPr>
          <p:cNvPr id="39" name="Textfeld 38">
            <a:extLst>
              <a:ext uri="{FF2B5EF4-FFF2-40B4-BE49-F238E27FC236}">
                <a16:creationId xmlns:a16="http://schemas.microsoft.com/office/drawing/2014/main" id="{38F4F744-E9AA-1C4A-8FA5-898B09C318B4}"/>
              </a:ext>
            </a:extLst>
          </p:cNvPr>
          <p:cNvSpPr txBox="1"/>
          <p:nvPr/>
        </p:nvSpPr>
        <p:spPr>
          <a:xfrm>
            <a:off x="1995401" y="887720"/>
            <a:ext cx="1692000" cy="518757"/>
          </a:xfrm>
          <a:prstGeom prst="rect">
            <a:avLst/>
          </a:prstGeom>
          <a:solidFill>
            <a:schemeClr val="accent3">
              <a:lumMod val="60000"/>
              <a:lumOff val="40000"/>
            </a:schemeClr>
          </a:solidFill>
        </p:spPr>
        <p:txBody>
          <a:bodyPr wrap="square" rtlCol="0" anchor="ctr" anchorCtr="0">
            <a:noAutofit/>
          </a:bodyPr>
          <a:lstStyle>
            <a:defPPr>
              <a:defRPr lang="de-DE"/>
            </a:defPPr>
            <a:lvl1pPr marL="0" marR="0" lvl="0" indent="0" defTabSz="914400" latinLnBrk="0">
              <a:lnSpc>
                <a:spcPct val="100000"/>
              </a:lnSpc>
              <a:spcBef>
                <a:spcPts val="600"/>
              </a:spcBef>
              <a:buClrTx/>
              <a:buSzTx/>
              <a:buFontTx/>
              <a:buNone/>
              <a:tabLst/>
              <a:defRPr kumimoji="0" sz="1400" b="1" i="0" u="none" strike="noStrike" cap="none" spc="0" normalizeH="0" baseline="0">
                <a:ln>
                  <a:noFill/>
                </a:ln>
                <a:solidFill>
                  <a:schemeClr val="bg1"/>
                </a:solidFill>
                <a:effectLst/>
                <a:uLnTx/>
                <a:uFillTx/>
                <a:latin typeface="Calibri" panose="020F0502020204030204" pitchFamily="34" charset="0"/>
              </a:defRPr>
            </a:lvl1pPr>
          </a:lstStyle>
          <a:p>
            <a:pPr algn="ctr"/>
            <a:r>
              <a:rPr lang="de-DE" dirty="0"/>
              <a:t>Medien bedienen</a:t>
            </a:r>
          </a:p>
        </p:txBody>
      </p:sp>
      <p:sp>
        <p:nvSpPr>
          <p:cNvPr id="40" name="Textfeld 39">
            <a:extLst>
              <a:ext uri="{FF2B5EF4-FFF2-40B4-BE49-F238E27FC236}">
                <a16:creationId xmlns:a16="http://schemas.microsoft.com/office/drawing/2014/main" id="{B9C53117-FE03-3E43-9BC3-D33FFF8AE8A8}"/>
              </a:ext>
            </a:extLst>
          </p:cNvPr>
          <p:cNvSpPr txBox="1"/>
          <p:nvPr/>
        </p:nvSpPr>
        <p:spPr>
          <a:xfrm>
            <a:off x="7236296" y="885488"/>
            <a:ext cx="1692000" cy="523220"/>
          </a:xfrm>
          <a:prstGeom prst="rect">
            <a:avLst/>
          </a:prstGeom>
          <a:solidFill>
            <a:srgbClr val="F8B44F"/>
          </a:solidFill>
        </p:spPr>
        <p:txBody>
          <a:bodyPr wrap="square" rtlCol="0">
            <a:spAutoFit/>
          </a:bodyPr>
          <a:lstStyle/>
          <a:p>
            <a:pPr marL="0" marR="0" lvl="0" indent="0" algn="ctr" defTabSz="914400" rtl="0" eaLnBrk="0" fontAlgn="base" latinLnBrk="0" hangingPunct="0">
              <a:lnSpc>
                <a:spcPct val="100000"/>
              </a:lnSpc>
              <a:spcBef>
                <a:spcPts val="600"/>
              </a:spcBef>
              <a:spcAft>
                <a:spcPct val="0"/>
              </a:spcAft>
              <a:buClrTx/>
              <a:buSzTx/>
              <a:buFontTx/>
              <a:buNone/>
              <a:tabLst/>
              <a:defRPr/>
            </a:pPr>
            <a:r>
              <a:rPr lang="de-DE" sz="1400" b="1" dirty="0">
                <a:solidFill>
                  <a:schemeClr val="bg1"/>
                </a:solidFill>
                <a:latin typeface="Calibri" panose="020F0502020204030204" pitchFamily="34" charset="0"/>
              </a:rPr>
              <a:t>M</a:t>
            </a:r>
            <a:r>
              <a:rPr kumimoji="0" lang="de-DE" sz="1400" b="1" i="0" u="none" strike="noStrike" kern="1200" cap="none" spc="0" normalizeH="0" baseline="0" dirty="0">
                <a:ln>
                  <a:noFill/>
                </a:ln>
                <a:solidFill>
                  <a:schemeClr val="bg1"/>
                </a:solidFill>
                <a:effectLst/>
                <a:uLnTx/>
                <a:uFillTx/>
                <a:latin typeface="Calibri" panose="020F0502020204030204" pitchFamily="34" charset="0"/>
                <a:ea typeface="ＭＳ Ｐゴシック" charset="-128"/>
              </a:rPr>
              <a:t>edien</a:t>
            </a:r>
            <a:r>
              <a:rPr kumimoji="0" lang="de-DE" sz="1400" b="1" i="0" u="none" strike="noStrike" kern="1200" cap="none" spc="0" normalizeH="0" dirty="0">
                <a:ln>
                  <a:noFill/>
                </a:ln>
                <a:solidFill>
                  <a:schemeClr val="bg1"/>
                </a:solidFill>
                <a:effectLst/>
                <a:uLnTx/>
                <a:uFillTx/>
                <a:latin typeface="Calibri" panose="020F0502020204030204" pitchFamily="34" charset="0"/>
                <a:ea typeface="ＭＳ Ｐゴシック" charset="-128"/>
              </a:rPr>
              <a:t> </a:t>
            </a:r>
            <a:r>
              <a:rPr kumimoji="0" lang="de-DE" sz="1400" b="1" i="0" u="none" strike="noStrike" kern="1200" cap="none" spc="0" normalizeH="0" baseline="0" dirty="0">
                <a:ln>
                  <a:noFill/>
                </a:ln>
                <a:solidFill>
                  <a:schemeClr val="bg1"/>
                </a:solidFill>
                <a:effectLst/>
                <a:uLnTx/>
                <a:uFillTx/>
                <a:latin typeface="Calibri" panose="020F0502020204030204" pitchFamily="34" charset="0"/>
                <a:ea typeface="ＭＳ Ｐゴシック" charset="-128"/>
              </a:rPr>
              <a:t> für </a:t>
            </a:r>
            <a:r>
              <a:rPr kumimoji="0" lang="de-DE" sz="1400" b="1" i="0" u="none" strike="noStrike" kern="1200" cap="none" spc="0" normalizeH="0" baseline="0" dirty="0" err="1">
                <a:ln>
                  <a:noFill/>
                </a:ln>
                <a:solidFill>
                  <a:schemeClr val="bg1"/>
                </a:solidFill>
                <a:effectLst/>
                <a:uLnTx/>
                <a:uFillTx/>
                <a:latin typeface="Calibri" panose="020F0502020204030204" pitchFamily="34" charset="0"/>
                <a:ea typeface="ＭＳ Ｐゴシック" charset="-128"/>
              </a:rPr>
              <a:t>fachl</a:t>
            </a:r>
            <a:r>
              <a:rPr kumimoji="0" lang="de-DE" sz="1400" b="1" i="0" u="none" strike="noStrike" kern="1200" cap="none" spc="0" normalizeH="0" baseline="0" dirty="0">
                <a:ln>
                  <a:noFill/>
                </a:ln>
                <a:solidFill>
                  <a:schemeClr val="bg1"/>
                </a:solidFill>
                <a:effectLst/>
                <a:uLnTx/>
                <a:uFillTx/>
                <a:latin typeface="Calibri" panose="020F0502020204030204" pitchFamily="34" charset="0"/>
                <a:ea typeface="ＭＳ Ｐゴシック" charset="-128"/>
              </a:rPr>
              <a:t>. Lernen nutzen</a:t>
            </a:r>
          </a:p>
        </p:txBody>
      </p:sp>
      <p:sp>
        <p:nvSpPr>
          <p:cNvPr id="41" name="Textfeld 40">
            <a:extLst>
              <a:ext uri="{FF2B5EF4-FFF2-40B4-BE49-F238E27FC236}">
                <a16:creationId xmlns:a16="http://schemas.microsoft.com/office/drawing/2014/main" id="{21251FC5-3F3C-4248-95AF-07B16A2078AB}"/>
              </a:ext>
            </a:extLst>
          </p:cNvPr>
          <p:cNvSpPr txBox="1"/>
          <p:nvPr/>
        </p:nvSpPr>
        <p:spPr>
          <a:xfrm>
            <a:off x="3737910" y="885488"/>
            <a:ext cx="1692000" cy="523220"/>
          </a:xfrm>
          <a:prstGeom prst="rect">
            <a:avLst/>
          </a:prstGeom>
          <a:solidFill>
            <a:srgbClr val="F8B44F"/>
          </a:solidFill>
        </p:spPr>
        <p:txBody>
          <a:bodyPr wrap="square" rtlCol="0">
            <a:spAutoFit/>
          </a:bodyPr>
          <a:lstStyle/>
          <a:p>
            <a:pPr marL="0" marR="0" lvl="0" indent="0" algn="ctr" defTabSz="914400" rtl="0" eaLnBrk="0" fontAlgn="base" latinLnBrk="0" hangingPunct="0">
              <a:lnSpc>
                <a:spcPct val="100000"/>
              </a:lnSpc>
              <a:spcBef>
                <a:spcPts val="600"/>
              </a:spcBef>
              <a:spcAft>
                <a:spcPct val="0"/>
              </a:spcAft>
              <a:buClrTx/>
              <a:buSzTx/>
              <a:buFontTx/>
              <a:buNone/>
              <a:tabLst/>
              <a:defRPr/>
            </a:pPr>
            <a:r>
              <a:rPr kumimoji="0" lang="de-DE" sz="1400" b="1" i="0" u="none" strike="noStrike" kern="1200" cap="none" spc="0" normalizeH="0" baseline="0" dirty="0">
                <a:ln>
                  <a:noFill/>
                </a:ln>
                <a:solidFill>
                  <a:schemeClr val="bg1"/>
                </a:solidFill>
                <a:effectLst/>
                <a:uLnTx/>
                <a:uFillTx/>
                <a:latin typeface="Calibri" panose="020F0502020204030204" pitchFamily="34" charset="0"/>
                <a:ea typeface="ＭＳ Ｐゴシック" charset="-128"/>
              </a:rPr>
              <a:t>Medien adaptieren und gestalten</a:t>
            </a:r>
          </a:p>
        </p:txBody>
      </p:sp>
      <p:sp>
        <p:nvSpPr>
          <p:cNvPr id="31" name="Textfeld 30">
            <a:extLst>
              <a:ext uri="{FF2B5EF4-FFF2-40B4-BE49-F238E27FC236}">
                <a16:creationId xmlns:a16="http://schemas.microsoft.com/office/drawing/2014/main" id="{BBC083D5-0D89-144F-94B7-D0DBEC10B8AD}"/>
              </a:ext>
            </a:extLst>
          </p:cNvPr>
          <p:cNvSpPr txBox="1"/>
          <p:nvPr/>
        </p:nvSpPr>
        <p:spPr>
          <a:xfrm>
            <a:off x="1985914" y="1525887"/>
            <a:ext cx="1692000" cy="504057"/>
          </a:xfrm>
          <a:prstGeom prst="rect">
            <a:avLst/>
          </a:prstGeom>
          <a:solidFill>
            <a:srgbClr val="CDB987">
              <a:alpha val="64000"/>
            </a:srgbClr>
          </a:solidFill>
          <a:ln>
            <a:noFill/>
          </a:ln>
          <a:effectLst/>
        </p:spPr>
        <p:txBody>
          <a:bodyPr rot="0" spcFirstLastPara="0" vert="horz" wrap="square" lIns="36000" tIns="36000" rIns="3600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600"/>
              </a:spcBef>
              <a:spcAft>
                <a:spcPts val="0"/>
              </a:spcAft>
              <a:buClrTx/>
              <a:buSzTx/>
              <a:buFontTx/>
              <a:buNone/>
              <a:tabLst/>
              <a:defRPr/>
            </a:pPr>
            <a:r>
              <a:rPr kumimoji="0" lang="de-DE" sz="1400" b="0" i="0" u="none" strike="noStrike" kern="0" cap="none" spc="0" normalizeH="0" baseline="0" noProof="0" dirty="0">
                <a:ln>
                  <a:noFill/>
                </a:ln>
                <a:solidFill>
                  <a:srgbClr val="CDB987">
                    <a:lumMod val="50000"/>
                  </a:srgbClr>
                </a:solidFill>
                <a:effectLst/>
                <a:uLnTx/>
                <a:uFillTx/>
                <a:latin typeface="Calibri" charset="0"/>
                <a:ea typeface="Times New Roman" charset="0"/>
                <a:cs typeface="Times New Roman" charset="0"/>
              </a:rPr>
              <a:t>KMK Kompetenzen</a:t>
            </a:r>
            <a:endParaRPr kumimoji="0" lang="de-DE" sz="1200" b="0" i="0" u="none" strike="noStrike" kern="0" cap="none" spc="0" normalizeH="0" baseline="0" noProof="0" dirty="0">
              <a:ln>
                <a:noFill/>
              </a:ln>
              <a:solidFill>
                <a:srgbClr val="CDB987">
                  <a:lumMod val="50000"/>
                </a:srgbClr>
              </a:solidFill>
              <a:effectLst/>
              <a:uLnTx/>
              <a:uFillTx/>
              <a:latin typeface="Cambria" charset="0"/>
              <a:ea typeface="Times New Roman" charset="0"/>
              <a:cs typeface="Times New Roman" charset="0"/>
            </a:endParaRPr>
          </a:p>
        </p:txBody>
      </p:sp>
      <p:sp>
        <p:nvSpPr>
          <p:cNvPr id="32" name="Textfeld 31">
            <a:extLst>
              <a:ext uri="{FF2B5EF4-FFF2-40B4-BE49-F238E27FC236}">
                <a16:creationId xmlns:a16="http://schemas.microsoft.com/office/drawing/2014/main" id="{93E95C6C-0E5B-B54F-9CDC-D5BFF8E81BC9}"/>
              </a:ext>
            </a:extLst>
          </p:cNvPr>
          <p:cNvSpPr txBox="1"/>
          <p:nvPr/>
        </p:nvSpPr>
        <p:spPr>
          <a:xfrm>
            <a:off x="1979773" y="2097164"/>
            <a:ext cx="1692000" cy="504057"/>
          </a:xfrm>
          <a:prstGeom prst="rect">
            <a:avLst/>
          </a:prstGeom>
          <a:solidFill>
            <a:srgbClr val="CDB987">
              <a:alpha val="64000"/>
            </a:srgbClr>
          </a:solidFill>
          <a:ln>
            <a:noFill/>
          </a:ln>
          <a:effectLst/>
        </p:spPr>
        <p:txBody>
          <a:bodyPr rot="0" spcFirstLastPara="0" vert="horz" wrap="square" lIns="36000" tIns="36000" rIns="36000" bIns="36000" numCol="1" spcCol="0" rtlCol="0" fromWordArt="0" anchor="t" anchorCtr="0" forceAA="0" compatLnSpc="1">
            <a:prstTxWarp prst="textNoShape">
              <a:avLst/>
            </a:prstTxWarp>
            <a:noAutofit/>
          </a:bodyPr>
          <a:lstStyle/>
          <a:p>
            <a:pPr marL="0" marR="0" lvl="0" indent="0" algn="ctr" defTabSz="914400" eaLnBrk="1" fontAlgn="auto" latinLnBrk="0" hangingPunct="1">
              <a:lnSpc>
                <a:spcPct val="100000"/>
              </a:lnSpc>
              <a:spcBef>
                <a:spcPts val="600"/>
              </a:spcBef>
              <a:spcAft>
                <a:spcPts val="0"/>
              </a:spcAft>
              <a:buClrTx/>
              <a:buSzTx/>
              <a:buFontTx/>
              <a:buNone/>
              <a:tabLst/>
              <a:defRPr/>
            </a:pPr>
            <a:r>
              <a:rPr kumimoji="0" lang="de-DE" sz="1400" b="0" i="0" u="none" strike="noStrike" kern="0" cap="none" spc="0" normalizeH="0" baseline="0" noProof="0" dirty="0">
                <a:ln>
                  <a:noFill/>
                </a:ln>
                <a:solidFill>
                  <a:srgbClr val="CDB987">
                    <a:lumMod val="50000"/>
                  </a:srgbClr>
                </a:solidFill>
                <a:effectLst/>
                <a:uLnTx/>
                <a:uFillTx/>
                <a:latin typeface="Calibri" charset="0"/>
                <a:ea typeface="Times New Roman" charset="0"/>
                <a:cs typeface="Times New Roman" charset="0"/>
              </a:rPr>
              <a:t>Übersicht: relevante Medien</a:t>
            </a:r>
            <a:endParaRPr kumimoji="0" lang="de-DE" sz="1200" b="0" i="0" u="none" strike="noStrike" kern="0" cap="none" spc="0" normalizeH="0" baseline="0" noProof="0" dirty="0">
              <a:ln>
                <a:noFill/>
              </a:ln>
              <a:solidFill>
                <a:srgbClr val="CDB987">
                  <a:lumMod val="50000"/>
                </a:srgbClr>
              </a:solidFill>
              <a:effectLst/>
              <a:uLnTx/>
              <a:uFillTx/>
              <a:latin typeface="Cambria" charset="0"/>
              <a:ea typeface="Times New Roman" charset="0"/>
              <a:cs typeface="Times New Roman" charset="0"/>
            </a:endParaRPr>
          </a:p>
        </p:txBody>
      </p:sp>
      <p:sp>
        <p:nvSpPr>
          <p:cNvPr id="6" name="Textfeld 5">
            <a:extLst>
              <a:ext uri="{FF2B5EF4-FFF2-40B4-BE49-F238E27FC236}">
                <a16:creationId xmlns:a16="http://schemas.microsoft.com/office/drawing/2014/main" id="{1C950E89-F75F-60B3-4677-B5F215CDE80F}"/>
              </a:ext>
            </a:extLst>
          </p:cNvPr>
          <p:cNvSpPr txBox="1"/>
          <p:nvPr/>
        </p:nvSpPr>
        <p:spPr>
          <a:xfrm>
            <a:off x="611560" y="831627"/>
            <a:ext cx="1066702" cy="630942"/>
          </a:xfrm>
          <a:prstGeom prst="rect">
            <a:avLst/>
          </a:prstGeom>
          <a:noFill/>
        </p:spPr>
        <p:txBody>
          <a:bodyPr wrap="none" rtlCol="0">
            <a:spAutoFit/>
          </a:bodyPr>
          <a:lstStyle/>
          <a:p>
            <a:pPr>
              <a:spcBef>
                <a:spcPts val="600"/>
              </a:spcBef>
              <a:defRPr/>
            </a:pPr>
            <a:r>
              <a:rPr lang="en-US" sz="1500" b="1" dirty="0" err="1">
                <a:solidFill>
                  <a:srgbClr val="F8B44F"/>
                </a:solidFill>
                <a:latin typeface="Calibri" panose="020F0502020204030204" pitchFamily="34" charset="0"/>
              </a:rPr>
              <a:t>Lehrkräfte</a:t>
            </a:r>
            <a:r>
              <a:rPr lang="en-US" sz="1500" b="1" dirty="0">
                <a:solidFill>
                  <a:srgbClr val="F8B44F"/>
                </a:solidFill>
                <a:latin typeface="Calibri" panose="020F0502020204030204" pitchFamily="34" charset="0"/>
              </a:rPr>
              <a:t>-</a:t>
            </a:r>
          </a:p>
          <a:p>
            <a:pPr>
              <a:spcBef>
                <a:spcPts val="600"/>
              </a:spcBef>
              <a:defRPr/>
            </a:pPr>
            <a:r>
              <a:rPr lang="en-US" sz="1500" b="1" dirty="0">
                <a:solidFill>
                  <a:srgbClr val="F8B44F"/>
                </a:solidFill>
                <a:latin typeface="Calibri" panose="020F0502020204030204" pitchFamily="34" charset="0"/>
              </a:rPr>
              <a:t>Jobs</a:t>
            </a:r>
            <a:r>
              <a:rPr lang="en-US" sz="1500" b="1" dirty="0">
                <a:solidFill>
                  <a:srgbClr val="C37700"/>
                </a:solidFill>
                <a:latin typeface="Calibri" panose="020F0502020204030204" pitchFamily="34" charset="0"/>
              </a:rPr>
              <a:t> </a:t>
            </a:r>
          </a:p>
        </p:txBody>
      </p:sp>
      <p:pic>
        <p:nvPicPr>
          <p:cNvPr id="8" name="Bild 15">
            <a:extLst>
              <a:ext uri="{FF2B5EF4-FFF2-40B4-BE49-F238E27FC236}">
                <a16:creationId xmlns:a16="http://schemas.microsoft.com/office/drawing/2014/main" id="{A1F35686-848F-F73D-3C3B-1F532C262D5D}"/>
              </a:ext>
            </a:extLst>
          </p:cNvPr>
          <p:cNvPicPr>
            <a:picLocks noChangeAspect="1"/>
          </p:cNvPicPr>
          <p:nvPr/>
        </p:nvPicPr>
        <p:blipFill>
          <a:blip r:embed="rId3" cstate="email">
            <a:duotone>
              <a:srgbClr val="F8B44F">
                <a:shade val="45000"/>
                <a:satMod val="135000"/>
              </a:srgbClr>
              <a:prstClr val="white"/>
            </a:duotone>
            <a:extLst>
              <a:ext uri="{28A0092B-C50C-407E-A947-70E740481C1C}">
                <a14:useLocalDpi xmlns:a14="http://schemas.microsoft.com/office/drawing/2010/main"/>
              </a:ext>
            </a:extLst>
          </a:blip>
          <a:stretch>
            <a:fillRect/>
          </a:stretch>
        </p:blipFill>
        <p:spPr>
          <a:xfrm>
            <a:off x="129385" y="845706"/>
            <a:ext cx="504057" cy="504057"/>
          </a:xfrm>
          <a:prstGeom prst="rect">
            <a:avLst/>
          </a:prstGeom>
        </p:spPr>
      </p:pic>
      <p:sp>
        <p:nvSpPr>
          <p:cNvPr id="10" name="Textfeld 9">
            <a:extLst>
              <a:ext uri="{FF2B5EF4-FFF2-40B4-BE49-F238E27FC236}">
                <a16:creationId xmlns:a16="http://schemas.microsoft.com/office/drawing/2014/main" id="{C55344C9-8051-650C-6B1C-4575D1F5D494}"/>
              </a:ext>
            </a:extLst>
          </p:cNvPr>
          <p:cNvSpPr txBox="1"/>
          <p:nvPr/>
        </p:nvSpPr>
        <p:spPr>
          <a:xfrm>
            <a:off x="611560" y="1772816"/>
            <a:ext cx="1111843" cy="553998"/>
          </a:xfrm>
          <a:prstGeom prst="rect">
            <a:avLst/>
          </a:prstGeom>
          <a:noFill/>
        </p:spPr>
        <p:txBody>
          <a:bodyPr wrap="none" rtlCol="0">
            <a:spAutoFit/>
          </a:bodyPr>
          <a:lstStyle/>
          <a:p>
            <a:pPr>
              <a:spcBef>
                <a:spcPts val="600"/>
              </a:spcBef>
              <a:defRPr/>
            </a:pPr>
            <a:r>
              <a:rPr lang="de-DE" sz="1500" b="1" dirty="0">
                <a:solidFill>
                  <a:srgbClr val="CDB987">
                    <a:lumMod val="75000"/>
                  </a:srgbClr>
                </a:solidFill>
                <a:latin typeface="Calibri" panose="020F0502020204030204" pitchFamily="34" charset="0"/>
              </a:rPr>
              <a:t>Didaktische</a:t>
            </a:r>
            <a:br>
              <a:rPr lang="de-DE" sz="1500" b="1" dirty="0">
                <a:solidFill>
                  <a:srgbClr val="CDB987">
                    <a:lumMod val="75000"/>
                  </a:srgbClr>
                </a:solidFill>
                <a:latin typeface="Calibri" panose="020F0502020204030204" pitchFamily="34" charset="0"/>
              </a:rPr>
            </a:br>
            <a:r>
              <a:rPr lang="de-DE" sz="1500" b="1" dirty="0">
                <a:solidFill>
                  <a:srgbClr val="CDB987">
                    <a:lumMod val="75000"/>
                  </a:srgbClr>
                </a:solidFill>
                <a:latin typeface="Calibri" panose="020F0502020204030204" pitchFamily="34" charset="0"/>
              </a:rPr>
              <a:t>Werkzeuge</a:t>
            </a:r>
          </a:p>
        </p:txBody>
      </p:sp>
      <p:pic>
        <p:nvPicPr>
          <p:cNvPr id="12" name="Bild 3">
            <a:extLst>
              <a:ext uri="{FF2B5EF4-FFF2-40B4-BE49-F238E27FC236}">
                <a16:creationId xmlns:a16="http://schemas.microsoft.com/office/drawing/2014/main" id="{F54C3AE0-5519-BAEE-72F4-93625CDFA367}"/>
              </a:ext>
            </a:extLst>
          </p:cNvPr>
          <p:cNvPicPr>
            <a:picLocks noChangeAspect="1"/>
          </p:cNvPicPr>
          <p:nvPr/>
        </p:nvPicPr>
        <p:blipFill>
          <a:blip r:embed="rId4" cstate="email">
            <a:duotone>
              <a:srgbClr val="CDB987">
                <a:shade val="45000"/>
                <a:satMod val="135000"/>
              </a:srgbClr>
              <a:prstClr val="white"/>
            </a:duotone>
            <a:extLst>
              <a:ext uri="{28A0092B-C50C-407E-A947-70E740481C1C}">
                <a14:useLocalDpi xmlns:a14="http://schemas.microsoft.com/office/drawing/2010/main"/>
              </a:ext>
            </a:extLst>
          </a:blip>
          <a:stretch>
            <a:fillRect/>
          </a:stretch>
        </p:blipFill>
        <p:spPr>
          <a:xfrm>
            <a:off x="129385" y="1772816"/>
            <a:ext cx="504057" cy="504057"/>
          </a:xfrm>
          <a:prstGeom prst="rect">
            <a:avLst/>
          </a:prstGeom>
        </p:spPr>
      </p:pic>
      <p:sp>
        <p:nvSpPr>
          <p:cNvPr id="14" name="Textfeld 13">
            <a:extLst>
              <a:ext uri="{FF2B5EF4-FFF2-40B4-BE49-F238E27FC236}">
                <a16:creationId xmlns:a16="http://schemas.microsoft.com/office/drawing/2014/main" id="{21CAC0B7-A434-6762-FE7D-DC7B1A9C833D}"/>
              </a:ext>
            </a:extLst>
          </p:cNvPr>
          <p:cNvSpPr txBox="1"/>
          <p:nvPr/>
        </p:nvSpPr>
        <p:spPr>
          <a:xfrm>
            <a:off x="611560" y="5809349"/>
            <a:ext cx="1399101" cy="323165"/>
          </a:xfrm>
          <a:prstGeom prst="rect">
            <a:avLst/>
          </a:prstGeom>
          <a:noFill/>
        </p:spPr>
        <p:txBody>
          <a:bodyPr wrap="none" rtlCol="0">
            <a:spAutoFit/>
          </a:bodyPr>
          <a:lstStyle/>
          <a:p>
            <a:pPr>
              <a:spcBef>
                <a:spcPts val="600"/>
              </a:spcBef>
              <a:defRPr/>
            </a:pPr>
            <a:r>
              <a:rPr lang="de-DE" sz="1500" b="1" dirty="0">
                <a:solidFill>
                  <a:srgbClr val="327A86"/>
                </a:solidFill>
                <a:latin typeface="Calibri" panose="020F0502020204030204" pitchFamily="34" charset="0"/>
              </a:rPr>
              <a:t>Orientierungen</a:t>
            </a:r>
          </a:p>
        </p:txBody>
      </p:sp>
      <p:pic>
        <p:nvPicPr>
          <p:cNvPr id="16" name="Bild 10">
            <a:extLst>
              <a:ext uri="{FF2B5EF4-FFF2-40B4-BE49-F238E27FC236}">
                <a16:creationId xmlns:a16="http://schemas.microsoft.com/office/drawing/2014/main" id="{39364685-670F-1232-EFAF-7B0275F612C0}"/>
              </a:ext>
            </a:extLst>
          </p:cNvPr>
          <p:cNvPicPr>
            <a:picLocks noChangeAspect="1"/>
          </p:cNvPicPr>
          <p:nvPr/>
        </p:nvPicPr>
        <p:blipFill>
          <a:blip r:embed="rId5" cstate="email">
            <a:duotone>
              <a:srgbClr val="327A86">
                <a:shade val="45000"/>
                <a:satMod val="135000"/>
              </a:srgbClr>
              <a:prstClr val="white"/>
            </a:duotone>
            <a:extLst>
              <a:ext uri="{28A0092B-C50C-407E-A947-70E740481C1C}">
                <a14:useLocalDpi xmlns:a14="http://schemas.microsoft.com/office/drawing/2010/main"/>
              </a:ext>
            </a:extLst>
          </a:blip>
          <a:stretch>
            <a:fillRect/>
          </a:stretch>
        </p:blipFill>
        <p:spPr>
          <a:xfrm>
            <a:off x="129385" y="5733255"/>
            <a:ext cx="504057" cy="504057"/>
          </a:xfrm>
          <a:prstGeom prst="rect">
            <a:avLst/>
          </a:prstGeom>
        </p:spPr>
      </p:pic>
      <p:sp>
        <p:nvSpPr>
          <p:cNvPr id="18" name="Textfeld 17">
            <a:extLst>
              <a:ext uri="{FF2B5EF4-FFF2-40B4-BE49-F238E27FC236}">
                <a16:creationId xmlns:a16="http://schemas.microsoft.com/office/drawing/2014/main" id="{13D00F1C-9A48-E246-D7D8-D4BAFBAE84BF}"/>
              </a:ext>
            </a:extLst>
          </p:cNvPr>
          <p:cNvSpPr txBox="1"/>
          <p:nvPr/>
        </p:nvSpPr>
        <p:spPr>
          <a:xfrm>
            <a:off x="611560" y="3508266"/>
            <a:ext cx="1509837" cy="784830"/>
          </a:xfrm>
          <a:prstGeom prst="rect">
            <a:avLst/>
          </a:prstGeom>
          <a:noFill/>
        </p:spPr>
        <p:txBody>
          <a:bodyPr wrap="none" rtlCol="0">
            <a:spAutoFit/>
          </a:bodyPr>
          <a:lstStyle/>
          <a:p>
            <a:pPr>
              <a:spcBef>
                <a:spcPts val="600"/>
              </a:spcBef>
              <a:defRPr/>
            </a:pPr>
            <a:r>
              <a:rPr lang="de-DE" sz="1500" b="1" dirty="0">
                <a:solidFill>
                  <a:prstClr val="black">
                    <a:lumMod val="50000"/>
                    <a:lumOff val="50000"/>
                  </a:prstClr>
                </a:solidFill>
                <a:latin typeface="Calibri" panose="020F0502020204030204" pitchFamily="34" charset="0"/>
              </a:rPr>
              <a:t>Denk- und </a:t>
            </a:r>
            <a:br>
              <a:rPr lang="de-DE" sz="1500" b="1" dirty="0">
                <a:solidFill>
                  <a:prstClr val="black">
                    <a:lumMod val="50000"/>
                    <a:lumOff val="50000"/>
                  </a:prstClr>
                </a:solidFill>
                <a:latin typeface="Calibri" panose="020F0502020204030204" pitchFamily="34" charset="0"/>
              </a:rPr>
            </a:br>
            <a:r>
              <a:rPr lang="de-DE" sz="1500" b="1" dirty="0">
                <a:solidFill>
                  <a:prstClr val="black">
                    <a:lumMod val="50000"/>
                    <a:lumOff val="50000"/>
                  </a:prstClr>
                </a:solidFill>
                <a:latin typeface="Calibri" panose="020F0502020204030204" pitchFamily="34" charset="0"/>
              </a:rPr>
              <a:t>Wahrnehmungs-</a:t>
            </a:r>
            <a:br>
              <a:rPr lang="de-DE" sz="1500" b="1" dirty="0">
                <a:solidFill>
                  <a:prstClr val="black">
                    <a:lumMod val="50000"/>
                    <a:lumOff val="50000"/>
                  </a:prstClr>
                </a:solidFill>
                <a:latin typeface="Calibri" panose="020F0502020204030204" pitchFamily="34" charset="0"/>
              </a:rPr>
            </a:br>
            <a:r>
              <a:rPr lang="de-DE" sz="1500" b="1" dirty="0" err="1">
                <a:solidFill>
                  <a:prstClr val="black">
                    <a:lumMod val="50000"/>
                    <a:lumOff val="50000"/>
                  </a:prstClr>
                </a:solidFill>
                <a:latin typeface="Calibri" panose="020F0502020204030204" pitchFamily="34" charset="0"/>
              </a:rPr>
              <a:t>kategorien</a:t>
            </a:r>
            <a:endParaRPr lang="de-DE" sz="1500" b="1" dirty="0">
              <a:solidFill>
                <a:prstClr val="black">
                  <a:lumMod val="50000"/>
                  <a:lumOff val="50000"/>
                </a:prstClr>
              </a:solidFill>
              <a:latin typeface="Calibri" panose="020F0502020204030204" pitchFamily="34" charset="0"/>
            </a:endParaRPr>
          </a:p>
        </p:txBody>
      </p:sp>
      <p:pic>
        <p:nvPicPr>
          <p:cNvPr id="20" name="Bild 13">
            <a:extLst>
              <a:ext uri="{FF2B5EF4-FFF2-40B4-BE49-F238E27FC236}">
                <a16:creationId xmlns:a16="http://schemas.microsoft.com/office/drawing/2014/main" id="{11D74226-19ED-E48F-6451-C034171AED66}"/>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29385" y="3644782"/>
            <a:ext cx="504057" cy="504057"/>
          </a:xfrm>
          <a:prstGeom prst="rect">
            <a:avLst/>
          </a:prstGeom>
        </p:spPr>
      </p:pic>
      <p:sp>
        <p:nvSpPr>
          <p:cNvPr id="23" name="Textfeld 22">
            <a:extLst>
              <a:ext uri="{FF2B5EF4-FFF2-40B4-BE49-F238E27FC236}">
                <a16:creationId xmlns:a16="http://schemas.microsoft.com/office/drawing/2014/main" id="{A81456D1-8359-8F4B-B9F7-1074794F6FC9}"/>
              </a:ext>
            </a:extLst>
          </p:cNvPr>
          <p:cNvSpPr txBox="1"/>
          <p:nvPr/>
        </p:nvSpPr>
        <p:spPr>
          <a:xfrm>
            <a:off x="3727491" y="2088192"/>
            <a:ext cx="1692000" cy="522000"/>
          </a:xfrm>
          <a:prstGeom prst="rect">
            <a:avLst/>
          </a:prstGeom>
          <a:solidFill>
            <a:srgbClr val="CDB987">
              <a:alpha val="64000"/>
            </a:srgbClr>
          </a:solidFill>
          <a:ln>
            <a:noFill/>
          </a:ln>
          <a:effectLst/>
        </p:spPr>
        <p:txBody>
          <a:bodyPr rot="0" spcFirstLastPara="0" vert="horz" wrap="square" lIns="36000" tIns="36000" rIns="36000" bIns="36000" numCol="1" spcCol="0" rtlCol="0" fromWordArt="0" anchor="ctr" anchorCtr="0" forceAA="0" compatLnSpc="1">
            <a:prstTxWarp prst="textNoShape">
              <a:avLst/>
            </a:prstTxWarp>
            <a:noAutofit/>
          </a:bodyPr>
          <a:lstStyle>
            <a:defPPr>
              <a:defRPr lang="de-DE"/>
            </a:defPPr>
            <a:lvl1pPr marL="0" marR="0" lvl="0" indent="0" algn="ctr" defTabSz="914400" eaLnBrk="1" fontAlgn="auto" latinLnBrk="0" hangingPunct="1">
              <a:lnSpc>
                <a:spcPct val="100000"/>
              </a:lnSpc>
              <a:spcBef>
                <a:spcPts val="600"/>
              </a:spcBef>
              <a:spcAft>
                <a:spcPts val="0"/>
              </a:spcAft>
              <a:buClrTx/>
              <a:buSzTx/>
              <a:buFontTx/>
              <a:buNone/>
              <a:tabLst/>
              <a:defRPr kumimoji="0" sz="1400" b="0" i="0" u="none" strike="noStrike" kern="0" cap="none" spc="0" normalizeH="0" baseline="0">
                <a:ln>
                  <a:noFill/>
                </a:ln>
                <a:solidFill>
                  <a:srgbClr val="CDB987">
                    <a:lumMod val="50000"/>
                  </a:srgbClr>
                </a:solidFill>
                <a:effectLst/>
                <a:uLnTx/>
                <a:uFillTx/>
                <a:latin typeface="Calibri" charset="0"/>
                <a:ea typeface="Times New Roman" charset="0"/>
                <a:cs typeface="Times New Roman" charset="0"/>
              </a:defRPr>
            </a:lvl1pPr>
          </a:lstStyle>
          <a:p>
            <a:r>
              <a:rPr lang="de-DE" dirty="0"/>
              <a:t>Passende Aufgabenformate</a:t>
            </a:r>
          </a:p>
        </p:txBody>
      </p:sp>
      <p:sp>
        <p:nvSpPr>
          <p:cNvPr id="45" name="Rechteck 44">
            <a:extLst>
              <a:ext uri="{FF2B5EF4-FFF2-40B4-BE49-F238E27FC236}">
                <a16:creationId xmlns:a16="http://schemas.microsoft.com/office/drawing/2014/main" id="{EE0FAD72-7990-FA47-95A5-1FF318DFDBB6}"/>
              </a:ext>
            </a:extLst>
          </p:cNvPr>
          <p:cNvSpPr/>
          <p:nvPr/>
        </p:nvSpPr>
        <p:spPr>
          <a:xfrm>
            <a:off x="6759091" y="3427190"/>
            <a:ext cx="1997445" cy="523220"/>
          </a:xfrm>
          <a:prstGeom prst="rect">
            <a:avLst/>
          </a:prstGeom>
          <a:solidFill>
            <a:schemeClr val="bg1"/>
          </a:solidFill>
          <a:ln w="25400">
            <a:solidFill>
              <a:schemeClr val="tx1">
                <a:lumMod val="50000"/>
                <a:lumOff val="50000"/>
              </a:schemeClr>
            </a:solidFill>
          </a:ln>
        </p:spPr>
        <p:txBody>
          <a:bodyPr wrap="square">
            <a:spAutoFit/>
          </a:bodyPr>
          <a:lstStyle/>
          <a:p>
            <a:pPr algn="ctr"/>
            <a:r>
              <a:rPr lang="de-DE" sz="1400" dirty="0" err="1">
                <a:latin typeface="Calibri" pitchFamily="34" charset="0"/>
                <a:cs typeface="Calibri" pitchFamily="34" charset="0"/>
              </a:rPr>
              <a:t>LüM</a:t>
            </a:r>
            <a:r>
              <a:rPr lang="de-DE" sz="1400" dirty="0">
                <a:latin typeface="Calibri" pitchFamily="34" charset="0"/>
                <a:cs typeface="Calibri" pitchFamily="34" charset="0"/>
              </a:rPr>
              <a:t> (Lernen über Medien)</a:t>
            </a:r>
          </a:p>
        </p:txBody>
      </p:sp>
      <p:sp>
        <p:nvSpPr>
          <p:cNvPr id="46" name="Rechteck 45">
            <a:extLst>
              <a:ext uri="{FF2B5EF4-FFF2-40B4-BE49-F238E27FC236}">
                <a16:creationId xmlns:a16="http://schemas.microsoft.com/office/drawing/2014/main" id="{630E55AE-EF09-BF4C-8635-5F0931B5AFC1}"/>
              </a:ext>
            </a:extLst>
          </p:cNvPr>
          <p:cNvSpPr/>
          <p:nvPr/>
        </p:nvSpPr>
        <p:spPr>
          <a:xfrm>
            <a:off x="6759091" y="4058367"/>
            <a:ext cx="1997445" cy="523220"/>
          </a:xfrm>
          <a:prstGeom prst="rect">
            <a:avLst/>
          </a:prstGeom>
          <a:solidFill>
            <a:schemeClr val="bg1"/>
          </a:solidFill>
          <a:ln w="25400">
            <a:solidFill>
              <a:schemeClr val="tx1">
                <a:lumMod val="50000"/>
                <a:lumOff val="50000"/>
              </a:schemeClr>
            </a:solidFill>
          </a:ln>
        </p:spPr>
        <p:txBody>
          <a:bodyPr wrap="square">
            <a:spAutoFit/>
          </a:bodyPr>
          <a:lstStyle/>
          <a:p>
            <a:pPr algn="ctr"/>
            <a:r>
              <a:rPr lang="de-DE" sz="1400" dirty="0" err="1">
                <a:latin typeface="Calibri" pitchFamily="34" charset="0"/>
                <a:cs typeface="Calibri" pitchFamily="34" charset="0"/>
              </a:rPr>
              <a:t>LmM</a:t>
            </a:r>
            <a:r>
              <a:rPr lang="de-DE" sz="1400" dirty="0">
                <a:latin typeface="Calibri" pitchFamily="34" charset="0"/>
                <a:cs typeface="Calibri" pitchFamily="34" charset="0"/>
              </a:rPr>
              <a:t> (Lernen mit Medien)</a:t>
            </a:r>
            <a:endParaRPr lang="de-DE" sz="1200" dirty="0">
              <a:latin typeface="Calibri" pitchFamily="34" charset="0"/>
              <a:cs typeface="Calibri" pitchFamily="34" charset="0"/>
            </a:endParaRPr>
          </a:p>
        </p:txBody>
      </p:sp>
      <p:sp>
        <p:nvSpPr>
          <p:cNvPr id="49" name="Textfeld 48">
            <a:extLst>
              <a:ext uri="{FF2B5EF4-FFF2-40B4-BE49-F238E27FC236}">
                <a16:creationId xmlns:a16="http://schemas.microsoft.com/office/drawing/2014/main" id="{978B5F65-FEE3-C541-B833-8675C242A901}"/>
              </a:ext>
            </a:extLst>
          </p:cNvPr>
          <p:cNvSpPr txBox="1"/>
          <p:nvPr/>
        </p:nvSpPr>
        <p:spPr>
          <a:xfrm>
            <a:off x="3731585" y="5147538"/>
            <a:ext cx="1692000" cy="540000"/>
          </a:xfrm>
          <a:prstGeom prst="rect">
            <a:avLst/>
          </a:prstGeom>
          <a:solidFill>
            <a:schemeClr val="accent1"/>
          </a:solidFill>
          <a:ln>
            <a:solidFill>
              <a:sysClr val="window" lastClr="FFFFFF"/>
            </a:solidFill>
          </a:ln>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t>Kognitive Aktivierung</a:t>
            </a:r>
          </a:p>
        </p:txBody>
      </p:sp>
      <p:sp>
        <p:nvSpPr>
          <p:cNvPr id="50" name="Textfeld 49">
            <a:extLst>
              <a:ext uri="{FF2B5EF4-FFF2-40B4-BE49-F238E27FC236}">
                <a16:creationId xmlns:a16="http://schemas.microsoft.com/office/drawing/2014/main" id="{BC32AB28-5E22-DF4D-9C42-1B2ECEB5654E}"/>
              </a:ext>
            </a:extLst>
          </p:cNvPr>
          <p:cNvSpPr txBox="1"/>
          <p:nvPr/>
        </p:nvSpPr>
        <p:spPr>
          <a:xfrm>
            <a:off x="1979773" y="5147538"/>
            <a:ext cx="1692000" cy="540000"/>
          </a:xfrm>
          <a:prstGeom prst="rect">
            <a:avLst/>
          </a:prstGeom>
          <a:solidFill>
            <a:schemeClr val="accent1"/>
          </a:solidFill>
          <a:ln>
            <a:solidFill>
              <a:sysClr val="window" lastClr="FFFFFF"/>
            </a:solidFill>
          </a:ln>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t>Darstellungs-wechsel</a:t>
            </a:r>
          </a:p>
        </p:txBody>
      </p:sp>
      <p:sp>
        <p:nvSpPr>
          <p:cNvPr id="52" name="Textfeld 51">
            <a:extLst>
              <a:ext uri="{FF2B5EF4-FFF2-40B4-BE49-F238E27FC236}">
                <a16:creationId xmlns:a16="http://schemas.microsoft.com/office/drawing/2014/main" id="{AC975E3D-3074-064B-90F8-77DBBCF5C315}"/>
              </a:ext>
            </a:extLst>
          </p:cNvPr>
          <p:cNvSpPr txBox="1"/>
          <p:nvPr/>
        </p:nvSpPr>
        <p:spPr>
          <a:xfrm>
            <a:off x="1979773" y="5723288"/>
            <a:ext cx="1692000" cy="540000"/>
          </a:xfrm>
          <a:prstGeom prst="rect">
            <a:avLst/>
          </a:prstGeom>
          <a:solidFill>
            <a:schemeClr val="accent1"/>
          </a:solidFill>
          <a:ln>
            <a:solidFill>
              <a:sysClr val="window" lastClr="FFFFFF"/>
            </a:solidFill>
          </a:ln>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t>Potenziale und Grenzen</a:t>
            </a:r>
          </a:p>
        </p:txBody>
      </p:sp>
      <p:sp>
        <p:nvSpPr>
          <p:cNvPr id="53" name="Textfeld 52">
            <a:extLst>
              <a:ext uri="{FF2B5EF4-FFF2-40B4-BE49-F238E27FC236}">
                <a16:creationId xmlns:a16="http://schemas.microsoft.com/office/drawing/2014/main" id="{95BC7639-95D7-4740-A9A5-0546F5A69EF9}"/>
              </a:ext>
            </a:extLst>
          </p:cNvPr>
          <p:cNvSpPr txBox="1"/>
          <p:nvPr/>
        </p:nvSpPr>
        <p:spPr>
          <a:xfrm>
            <a:off x="3731585" y="5723288"/>
            <a:ext cx="1692000" cy="540000"/>
          </a:xfrm>
          <a:prstGeom prst="rect">
            <a:avLst/>
          </a:prstGeom>
          <a:solidFill>
            <a:schemeClr val="accent1"/>
          </a:solidFill>
          <a:ln>
            <a:solidFill>
              <a:sysClr val="window" lastClr="FFFFFF"/>
            </a:solidFill>
          </a:ln>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t>Überzeugung zu digitalen Medien</a:t>
            </a:r>
          </a:p>
        </p:txBody>
      </p:sp>
      <p:sp>
        <p:nvSpPr>
          <p:cNvPr id="54" name="Textfeld 53">
            <a:extLst>
              <a:ext uri="{FF2B5EF4-FFF2-40B4-BE49-F238E27FC236}">
                <a16:creationId xmlns:a16="http://schemas.microsoft.com/office/drawing/2014/main" id="{B219A30E-38C6-FD41-9A4C-924F0F78A217}"/>
              </a:ext>
            </a:extLst>
          </p:cNvPr>
          <p:cNvSpPr txBox="1"/>
          <p:nvPr/>
        </p:nvSpPr>
        <p:spPr>
          <a:xfrm>
            <a:off x="5475209" y="5723288"/>
            <a:ext cx="1692000" cy="540000"/>
          </a:xfrm>
          <a:prstGeom prst="rect">
            <a:avLst/>
          </a:prstGeom>
          <a:solidFill>
            <a:schemeClr val="accent1"/>
          </a:solidFill>
          <a:ln>
            <a:solidFill>
              <a:sysClr val="window" lastClr="FFFFFF"/>
            </a:solidFill>
          </a:ln>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t>Entdeckendes  Lernen</a:t>
            </a:r>
          </a:p>
        </p:txBody>
      </p:sp>
      <p:sp>
        <p:nvSpPr>
          <p:cNvPr id="56" name="Textfeld 55">
            <a:extLst>
              <a:ext uri="{FF2B5EF4-FFF2-40B4-BE49-F238E27FC236}">
                <a16:creationId xmlns:a16="http://schemas.microsoft.com/office/drawing/2014/main" id="{6F6DB1FF-4535-B749-A7DF-352AB4E6C25A}"/>
              </a:ext>
            </a:extLst>
          </p:cNvPr>
          <p:cNvSpPr txBox="1"/>
          <p:nvPr/>
        </p:nvSpPr>
        <p:spPr>
          <a:xfrm>
            <a:off x="7236296" y="5147538"/>
            <a:ext cx="1692000" cy="540000"/>
          </a:xfrm>
          <a:prstGeom prst="rect">
            <a:avLst/>
          </a:prstGeom>
          <a:solidFill>
            <a:schemeClr val="accent1"/>
          </a:solidFill>
          <a:ln>
            <a:solidFill>
              <a:sysClr val="window" lastClr="FFFFFF"/>
            </a:solidFill>
          </a:ln>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t>Selbstwirksamkeits-erleben</a:t>
            </a:r>
          </a:p>
        </p:txBody>
      </p:sp>
      <p:sp>
        <p:nvSpPr>
          <p:cNvPr id="59" name="Textfeld 58">
            <a:extLst>
              <a:ext uri="{FF2B5EF4-FFF2-40B4-BE49-F238E27FC236}">
                <a16:creationId xmlns:a16="http://schemas.microsoft.com/office/drawing/2014/main" id="{7FC584D4-FA4A-7A4D-A3FA-37F1B6688AB6}"/>
              </a:ext>
            </a:extLst>
          </p:cNvPr>
          <p:cNvSpPr txBox="1"/>
          <p:nvPr/>
        </p:nvSpPr>
        <p:spPr>
          <a:xfrm>
            <a:off x="3731585" y="6299037"/>
            <a:ext cx="1692000" cy="540000"/>
          </a:xfrm>
          <a:prstGeom prst="rect">
            <a:avLst/>
          </a:prstGeom>
          <a:solidFill>
            <a:schemeClr val="accent1"/>
          </a:solidFill>
          <a:ln>
            <a:solidFill>
              <a:sysClr val="window" lastClr="FFFFFF"/>
            </a:solidFill>
          </a:ln>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de-DE" sz="1400" b="0" i="0" u="none" strike="noStrike" kern="0" cap="none" spc="0" normalizeH="0" baseline="0" noProof="0" dirty="0">
                <a:ln>
                  <a:noFill/>
                </a:ln>
                <a:solidFill>
                  <a:schemeClr val="bg1"/>
                </a:solidFill>
                <a:effectLst/>
                <a:uLnTx/>
                <a:uFillTx/>
                <a:latin typeface="Calibri" panose="020F0502020204030204" pitchFamily="34" charset="0"/>
                <a:cs typeface="Calibri" panose="020F0502020204030204" pitchFamily="34" charset="0"/>
              </a:rPr>
              <a:t>Verstehens-orientierung</a:t>
            </a:r>
          </a:p>
        </p:txBody>
      </p:sp>
      <p:grpSp>
        <p:nvGrpSpPr>
          <p:cNvPr id="4" name="Gruppieren 3">
            <a:extLst>
              <a:ext uri="{FF2B5EF4-FFF2-40B4-BE49-F238E27FC236}">
                <a16:creationId xmlns:a16="http://schemas.microsoft.com/office/drawing/2014/main" id="{6D49D4D2-6461-36D4-EF77-495C93C485BE}"/>
              </a:ext>
            </a:extLst>
          </p:cNvPr>
          <p:cNvGrpSpPr/>
          <p:nvPr/>
        </p:nvGrpSpPr>
        <p:grpSpPr>
          <a:xfrm>
            <a:off x="7208264" y="1525887"/>
            <a:ext cx="1748064" cy="1111026"/>
            <a:chOff x="7218487" y="1525887"/>
            <a:chExt cx="1748064" cy="1111026"/>
          </a:xfrm>
        </p:grpSpPr>
        <p:pic>
          <p:nvPicPr>
            <p:cNvPr id="61" name="Grafik 60">
              <a:extLst>
                <a:ext uri="{FF2B5EF4-FFF2-40B4-BE49-F238E27FC236}">
                  <a16:creationId xmlns:a16="http://schemas.microsoft.com/office/drawing/2014/main" id="{11FF47A2-C571-934E-92DF-2CB57A75FEBC}"/>
                </a:ext>
              </a:extLst>
            </p:cNvPr>
            <p:cNvPicPr>
              <a:picLocks noChangeAspect="1"/>
            </p:cNvPicPr>
            <p:nvPr/>
          </p:nvPicPr>
          <p:blipFill>
            <a:blip r:embed="rId7"/>
            <a:stretch>
              <a:fillRect/>
            </a:stretch>
          </p:blipFill>
          <p:spPr>
            <a:xfrm>
              <a:off x="7218487" y="2204865"/>
              <a:ext cx="1748064" cy="432048"/>
            </a:xfrm>
            <a:prstGeom prst="rect">
              <a:avLst/>
            </a:prstGeom>
          </p:spPr>
        </p:pic>
        <p:sp>
          <p:nvSpPr>
            <p:cNvPr id="26" name="Textfeld 25">
              <a:extLst>
                <a:ext uri="{FF2B5EF4-FFF2-40B4-BE49-F238E27FC236}">
                  <a16:creationId xmlns:a16="http://schemas.microsoft.com/office/drawing/2014/main" id="{2031BD64-1BC1-034C-B748-99DEEB00EB97}"/>
                </a:ext>
              </a:extLst>
            </p:cNvPr>
            <p:cNvSpPr txBox="1"/>
            <p:nvPr/>
          </p:nvSpPr>
          <p:spPr>
            <a:xfrm>
              <a:off x="7245488" y="1525887"/>
              <a:ext cx="1692000" cy="699819"/>
            </a:xfrm>
            <a:prstGeom prst="rect">
              <a:avLst/>
            </a:prstGeom>
            <a:solidFill>
              <a:srgbClr val="CDB987">
                <a:alpha val="64000"/>
              </a:srgbClr>
            </a:solidFill>
            <a:ln>
              <a:noFill/>
            </a:ln>
            <a:effectLst/>
          </p:spPr>
          <p:txBody>
            <a:bodyPr rot="0" spcFirstLastPara="0" vert="horz" wrap="square" lIns="36000" tIns="36000" rIns="3600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600"/>
                </a:spcBef>
                <a:spcAft>
                  <a:spcPts val="0"/>
                </a:spcAft>
                <a:buClrTx/>
                <a:buSzTx/>
                <a:buFontTx/>
                <a:buNone/>
                <a:tabLst/>
                <a:defRPr/>
              </a:pPr>
              <a:r>
                <a:rPr kumimoji="0" lang="de-DE" sz="1400" b="0" i="0" u="none" strike="noStrike" kern="0" cap="none" spc="0" normalizeH="0" baseline="0" noProof="0" dirty="0">
                  <a:ln>
                    <a:noFill/>
                  </a:ln>
                  <a:solidFill>
                    <a:srgbClr val="CDB987">
                      <a:lumMod val="50000"/>
                    </a:srgbClr>
                  </a:solidFill>
                  <a:effectLst/>
                  <a:uLnTx/>
                  <a:uFillTx/>
                  <a:latin typeface="Calibri" charset="0"/>
                  <a:ea typeface="Times New Roman" charset="0"/>
                  <a:cs typeface="Times New Roman" charset="0"/>
                </a:rPr>
                <a:t>Phasierung von Unterricht</a:t>
              </a:r>
              <a:endParaRPr kumimoji="0" lang="de-DE" sz="1200" b="0" i="0" u="none" strike="noStrike" kern="0" cap="none" spc="0" normalizeH="0" baseline="0" noProof="0" dirty="0">
                <a:ln>
                  <a:noFill/>
                </a:ln>
                <a:solidFill>
                  <a:srgbClr val="CDB987">
                    <a:lumMod val="50000"/>
                  </a:srgbClr>
                </a:solidFill>
                <a:effectLst/>
                <a:uLnTx/>
                <a:uFillTx/>
                <a:latin typeface="Cambria" charset="0"/>
                <a:ea typeface="Times New Roman" charset="0"/>
                <a:cs typeface="Times New Roman" charset="0"/>
              </a:endParaRPr>
            </a:p>
          </p:txBody>
        </p:sp>
      </p:grpSp>
    </p:spTree>
    <p:extLst>
      <p:ext uri="{BB962C8B-B14F-4D97-AF65-F5344CB8AC3E}">
        <p14:creationId xmlns:p14="http://schemas.microsoft.com/office/powerpoint/2010/main" val="62867483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55AA3D4E-48A7-9D30-644E-5A2ECB38D206}"/>
              </a:ext>
            </a:extLst>
          </p:cNvPr>
          <p:cNvSpPr>
            <a:spLocks noGrp="1"/>
          </p:cNvSpPr>
          <p:nvPr>
            <p:ph type="title"/>
          </p:nvPr>
        </p:nvSpPr>
        <p:spPr/>
        <p:txBody>
          <a:bodyPr/>
          <a:lstStyle/>
          <a:p>
            <a:r>
              <a:rPr lang="de-DE" dirty="0">
                <a:latin typeface="Calibri" panose="020F0502020204030204" pitchFamily="34" charset="0"/>
                <a:cs typeface="Calibri" panose="020F0502020204030204" pitchFamily="34" charset="0"/>
              </a:rPr>
              <a:t>Bitte geben Sie uns Ihr Feedback und setzen Sie Ihre Zeichen</a:t>
            </a:r>
            <a:endParaRPr lang="de-DE" dirty="0"/>
          </a:p>
        </p:txBody>
      </p:sp>
      <p:sp>
        <p:nvSpPr>
          <p:cNvPr id="4" name="Textplatzhalter 3">
            <a:extLst>
              <a:ext uri="{FF2B5EF4-FFF2-40B4-BE49-F238E27FC236}">
                <a16:creationId xmlns:a16="http://schemas.microsoft.com/office/drawing/2014/main" id="{90F88EF9-15D8-0823-D518-33D739F75FDF}"/>
              </a:ext>
            </a:extLst>
          </p:cNvPr>
          <p:cNvSpPr>
            <a:spLocks noGrp="1"/>
          </p:cNvSpPr>
          <p:nvPr>
            <p:ph type="body" sz="quarter" idx="10"/>
          </p:nvPr>
        </p:nvSpPr>
        <p:spPr/>
        <p:txBody>
          <a:bodyPr/>
          <a:lstStyle/>
          <a:p>
            <a:endParaRPr lang="de-DE"/>
          </a:p>
        </p:txBody>
      </p:sp>
      <p:grpSp>
        <p:nvGrpSpPr>
          <p:cNvPr id="16" name="Gruppieren 15">
            <a:extLst>
              <a:ext uri="{FF2B5EF4-FFF2-40B4-BE49-F238E27FC236}">
                <a16:creationId xmlns:a16="http://schemas.microsoft.com/office/drawing/2014/main" id="{21DB1A11-9563-6719-79E5-C7FE6583B32E}"/>
              </a:ext>
            </a:extLst>
          </p:cNvPr>
          <p:cNvGrpSpPr/>
          <p:nvPr/>
        </p:nvGrpSpPr>
        <p:grpSpPr>
          <a:xfrm>
            <a:off x="527105" y="828206"/>
            <a:ext cx="8089790" cy="5955182"/>
            <a:chOff x="654441" y="828206"/>
            <a:chExt cx="8089790" cy="5955182"/>
          </a:xfrm>
        </p:grpSpPr>
        <p:pic>
          <p:nvPicPr>
            <p:cNvPr id="5" name="Grafik 4">
              <a:extLst>
                <a:ext uri="{FF2B5EF4-FFF2-40B4-BE49-F238E27FC236}">
                  <a16:creationId xmlns:a16="http://schemas.microsoft.com/office/drawing/2014/main" id="{D2C537AE-52E2-EEE0-9E2F-F9B4A98EE0D6}"/>
                </a:ext>
              </a:extLst>
            </p:cNvPr>
            <p:cNvPicPr>
              <a:picLocks noChangeAspect="1"/>
            </p:cNvPicPr>
            <p:nvPr/>
          </p:nvPicPr>
          <p:blipFill>
            <a:blip r:embed="rId3"/>
            <a:stretch>
              <a:fillRect/>
            </a:stretch>
          </p:blipFill>
          <p:spPr>
            <a:xfrm>
              <a:off x="1682607" y="828206"/>
              <a:ext cx="5955182" cy="5955182"/>
            </a:xfrm>
            <a:prstGeom prst="rect">
              <a:avLst/>
            </a:prstGeom>
          </p:spPr>
        </p:pic>
        <p:sp>
          <p:nvSpPr>
            <p:cNvPr id="7" name="Textfeld 4">
              <a:extLst>
                <a:ext uri="{FF2B5EF4-FFF2-40B4-BE49-F238E27FC236}">
                  <a16:creationId xmlns:a16="http://schemas.microsoft.com/office/drawing/2014/main" id="{895668AF-D3CE-74BB-CB48-B5E8AD827C0A}"/>
                </a:ext>
              </a:extLst>
            </p:cNvPr>
            <p:cNvSpPr txBox="1">
              <a:spLocks noChangeArrowheads="1"/>
            </p:cNvSpPr>
            <p:nvPr/>
          </p:nvSpPr>
          <p:spPr bwMode="auto">
            <a:xfrm>
              <a:off x="2186527" y="849514"/>
              <a:ext cx="143457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marL="12700" indent="-12700">
                <a:spcBef>
                  <a:spcPts val="575"/>
                </a:spcBef>
                <a:spcAft>
                  <a:spcPts val="600"/>
                </a:spcAft>
                <a:buClr>
                  <a:srgbClr val="327A86"/>
                </a:buClr>
                <a:buFont typeface="Wingdings" charset="2"/>
                <a:buChar char="§"/>
                <a:defRPr sz="2000">
                  <a:solidFill>
                    <a:schemeClr val="tx1"/>
                  </a:solidFill>
                  <a:latin typeface="Calibri" charset="0"/>
                  <a:ea typeface="ＭＳ Ｐゴシック" charset="-128"/>
                  <a:cs typeface="Calibri" charset="0"/>
                </a:defRPr>
              </a:lvl1pPr>
              <a:lvl2pPr marL="742950" indent="-285750">
                <a:spcBef>
                  <a:spcPct val="20000"/>
                </a:spcBef>
                <a:spcAft>
                  <a:spcPts val="600"/>
                </a:spcAft>
                <a:buClr>
                  <a:srgbClr val="737373"/>
                </a:buClr>
                <a:buFont typeface="Wingdings" charset="2"/>
                <a:buChar char="§"/>
                <a:defRPr>
                  <a:solidFill>
                    <a:schemeClr val="tx1"/>
                  </a:solidFill>
                  <a:latin typeface="Calibri" charset="0"/>
                  <a:ea typeface="ＭＳ Ｐゴシック" charset="-128"/>
                  <a:cs typeface="Calibri" charset="0"/>
                </a:defRPr>
              </a:lvl2pPr>
              <a:lvl3pPr marL="11430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3pPr>
              <a:lvl4pPr marL="16002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4pPr>
              <a:lvl5pPr marL="20574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5pPr>
              <a:lvl6pPr marL="25146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6pPr>
              <a:lvl7pPr marL="29718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7pPr>
              <a:lvl8pPr marL="34290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8pPr>
              <a:lvl9pPr marL="38862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9pPr>
            </a:lstStyle>
            <a:p>
              <a:pPr algn="ctr">
                <a:spcBef>
                  <a:spcPts val="400"/>
                </a:spcBef>
                <a:spcAft>
                  <a:spcPct val="0"/>
                </a:spcAft>
                <a:buClrTx/>
                <a:buNone/>
              </a:pPr>
              <a:r>
                <a:rPr lang="de-DE" altLang="de-DE" sz="1800" dirty="0">
                  <a:solidFill>
                    <a:schemeClr val="tx2"/>
                  </a:solidFill>
                  <a:ea typeface="Calibri" charset="0"/>
                </a:rPr>
                <a:t>Gesamt-</a:t>
              </a:r>
              <a:br>
                <a:rPr lang="de-DE" altLang="de-DE" sz="1800" dirty="0">
                  <a:solidFill>
                    <a:schemeClr val="tx2"/>
                  </a:solidFill>
                  <a:ea typeface="Calibri" charset="0"/>
                </a:rPr>
              </a:br>
              <a:r>
                <a:rPr lang="de-DE" altLang="de-DE" sz="1800" dirty="0" err="1">
                  <a:solidFill>
                    <a:schemeClr val="tx2"/>
                  </a:solidFill>
                  <a:ea typeface="Calibri" charset="0"/>
                </a:rPr>
                <a:t>einschätzung</a:t>
              </a:r>
              <a:endParaRPr lang="de-DE" altLang="de-DE" sz="1800" dirty="0">
                <a:solidFill>
                  <a:schemeClr val="tx2"/>
                </a:solidFill>
                <a:ea typeface="Calibri" charset="0"/>
              </a:endParaRPr>
            </a:p>
          </p:txBody>
        </p:sp>
        <p:sp>
          <p:nvSpPr>
            <p:cNvPr id="8" name="Textfeld 5">
              <a:extLst>
                <a:ext uri="{FF2B5EF4-FFF2-40B4-BE49-F238E27FC236}">
                  <a16:creationId xmlns:a16="http://schemas.microsoft.com/office/drawing/2014/main" id="{F6B4389E-03ED-659D-BDE8-6202CBCB05A6}"/>
                </a:ext>
              </a:extLst>
            </p:cNvPr>
            <p:cNvSpPr txBox="1">
              <a:spLocks noChangeArrowheads="1"/>
            </p:cNvSpPr>
            <p:nvPr/>
          </p:nvSpPr>
          <p:spPr bwMode="auto">
            <a:xfrm>
              <a:off x="5609629" y="870850"/>
              <a:ext cx="175839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marL="12700" indent="-12700">
                <a:spcBef>
                  <a:spcPts val="575"/>
                </a:spcBef>
                <a:spcAft>
                  <a:spcPts val="600"/>
                </a:spcAft>
                <a:buClr>
                  <a:srgbClr val="327A86"/>
                </a:buClr>
                <a:buFont typeface="Wingdings" charset="2"/>
                <a:buChar char="§"/>
                <a:defRPr sz="2000">
                  <a:solidFill>
                    <a:schemeClr val="tx1"/>
                  </a:solidFill>
                  <a:latin typeface="Calibri" charset="0"/>
                  <a:ea typeface="ＭＳ Ｐゴシック" charset="-128"/>
                  <a:cs typeface="Calibri" charset="0"/>
                </a:defRPr>
              </a:lvl1pPr>
              <a:lvl2pPr marL="742950" indent="-285750">
                <a:spcBef>
                  <a:spcPct val="20000"/>
                </a:spcBef>
                <a:spcAft>
                  <a:spcPts val="600"/>
                </a:spcAft>
                <a:buClr>
                  <a:srgbClr val="737373"/>
                </a:buClr>
                <a:buFont typeface="Wingdings" charset="2"/>
                <a:buChar char="§"/>
                <a:defRPr>
                  <a:solidFill>
                    <a:schemeClr val="tx1"/>
                  </a:solidFill>
                  <a:latin typeface="Calibri" charset="0"/>
                  <a:ea typeface="ＭＳ Ｐゴシック" charset="-128"/>
                  <a:cs typeface="Calibri" charset="0"/>
                </a:defRPr>
              </a:lvl2pPr>
              <a:lvl3pPr marL="11430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3pPr>
              <a:lvl4pPr marL="16002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4pPr>
              <a:lvl5pPr marL="20574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5pPr>
              <a:lvl6pPr marL="25146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6pPr>
              <a:lvl7pPr marL="29718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7pPr>
              <a:lvl8pPr marL="34290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8pPr>
              <a:lvl9pPr marL="38862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9pPr>
            </a:lstStyle>
            <a:p>
              <a:pPr algn="ctr">
                <a:spcBef>
                  <a:spcPts val="400"/>
                </a:spcBef>
                <a:spcAft>
                  <a:spcPct val="0"/>
                </a:spcAft>
                <a:buClrTx/>
                <a:buNone/>
              </a:pPr>
              <a:r>
                <a:rPr lang="de-DE" altLang="de-DE" sz="1800" dirty="0">
                  <a:solidFill>
                    <a:schemeClr val="tx2"/>
                  </a:solidFill>
                  <a:ea typeface="Calibri" charset="0"/>
                </a:rPr>
                <a:t>Relevanz für meinen Unterricht</a:t>
              </a:r>
            </a:p>
          </p:txBody>
        </p:sp>
        <p:sp>
          <p:nvSpPr>
            <p:cNvPr id="9" name="Textfeld 6">
              <a:extLst>
                <a:ext uri="{FF2B5EF4-FFF2-40B4-BE49-F238E27FC236}">
                  <a16:creationId xmlns:a16="http://schemas.microsoft.com/office/drawing/2014/main" id="{883DED31-4DF2-0407-7EF5-9BDE07756326}"/>
                </a:ext>
              </a:extLst>
            </p:cNvPr>
            <p:cNvSpPr txBox="1">
              <a:spLocks noChangeArrowheads="1"/>
            </p:cNvSpPr>
            <p:nvPr/>
          </p:nvSpPr>
          <p:spPr bwMode="auto">
            <a:xfrm>
              <a:off x="654441" y="3523027"/>
              <a:ext cx="1233158"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marL="12700" indent="-12700">
                <a:spcBef>
                  <a:spcPts val="575"/>
                </a:spcBef>
                <a:spcAft>
                  <a:spcPts val="600"/>
                </a:spcAft>
                <a:buClr>
                  <a:srgbClr val="327A86"/>
                </a:buClr>
                <a:buFont typeface="Wingdings" charset="2"/>
                <a:buChar char="§"/>
                <a:defRPr sz="2000">
                  <a:solidFill>
                    <a:schemeClr val="tx1"/>
                  </a:solidFill>
                  <a:latin typeface="Calibri" charset="0"/>
                  <a:ea typeface="ＭＳ Ｐゴシック" charset="-128"/>
                  <a:cs typeface="Calibri" charset="0"/>
                </a:defRPr>
              </a:lvl1pPr>
              <a:lvl2pPr marL="742950" indent="-285750">
                <a:spcBef>
                  <a:spcPct val="20000"/>
                </a:spcBef>
                <a:spcAft>
                  <a:spcPts val="600"/>
                </a:spcAft>
                <a:buClr>
                  <a:srgbClr val="737373"/>
                </a:buClr>
                <a:buFont typeface="Wingdings" charset="2"/>
                <a:buChar char="§"/>
                <a:defRPr>
                  <a:solidFill>
                    <a:schemeClr val="tx1"/>
                  </a:solidFill>
                  <a:latin typeface="Calibri" charset="0"/>
                  <a:ea typeface="ＭＳ Ｐゴシック" charset="-128"/>
                  <a:cs typeface="Calibri" charset="0"/>
                </a:defRPr>
              </a:lvl2pPr>
              <a:lvl3pPr marL="11430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3pPr>
              <a:lvl4pPr marL="16002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4pPr>
              <a:lvl5pPr marL="20574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5pPr>
              <a:lvl6pPr marL="25146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6pPr>
              <a:lvl7pPr marL="29718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7pPr>
              <a:lvl8pPr marL="34290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8pPr>
              <a:lvl9pPr marL="38862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9pPr>
            </a:lstStyle>
            <a:p>
              <a:pPr algn="ctr">
                <a:spcBef>
                  <a:spcPts val="400"/>
                </a:spcBef>
                <a:spcAft>
                  <a:spcPct val="0"/>
                </a:spcAft>
                <a:buClrTx/>
                <a:buNone/>
              </a:pPr>
              <a:r>
                <a:rPr lang="de-DE" altLang="de-DE" sz="1800" dirty="0">
                  <a:solidFill>
                    <a:schemeClr val="tx2"/>
                  </a:solidFill>
                  <a:ea typeface="Calibri" charset="0"/>
                </a:rPr>
                <a:t>Substanz des</a:t>
              </a:r>
              <a:br>
                <a:rPr lang="de-DE" altLang="de-DE" sz="1800" dirty="0">
                  <a:solidFill>
                    <a:schemeClr val="tx2"/>
                  </a:solidFill>
                  <a:ea typeface="Calibri" charset="0"/>
                </a:rPr>
              </a:br>
              <a:r>
                <a:rPr lang="de-DE" altLang="de-DE" sz="1800" dirty="0">
                  <a:solidFill>
                    <a:schemeClr val="tx2"/>
                  </a:solidFill>
                  <a:ea typeface="Calibri" charset="0"/>
                </a:rPr>
                <a:t>Inputs</a:t>
              </a:r>
            </a:p>
          </p:txBody>
        </p:sp>
        <p:sp>
          <p:nvSpPr>
            <p:cNvPr id="10" name="Textfeld 7">
              <a:extLst>
                <a:ext uri="{FF2B5EF4-FFF2-40B4-BE49-F238E27FC236}">
                  <a16:creationId xmlns:a16="http://schemas.microsoft.com/office/drawing/2014/main" id="{24B5F0A8-11B7-34E5-4209-272160868ACC}"/>
                </a:ext>
              </a:extLst>
            </p:cNvPr>
            <p:cNvSpPr txBox="1">
              <a:spLocks noChangeArrowheads="1"/>
            </p:cNvSpPr>
            <p:nvPr/>
          </p:nvSpPr>
          <p:spPr bwMode="auto">
            <a:xfrm>
              <a:off x="7301400" y="3523027"/>
              <a:ext cx="144283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marL="12700" indent="-12700">
                <a:spcBef>
                  <a:spcPts val="575"/>
                </a:spcBef>
                <a:spcAft>
                  <a:spcPts val="600"/>
                </a:spcAft>
                <a:buClr>
                  <a:srgbClr val="327A86"/>
                </a:buClr>
                <a:buFont typeface="Wingdings" charset="2"/>
                <a:buChar char="§"/>
                <a:defRPr sz="2000">
                  <a:solidFill>
                    <a:schemeClr val="tx1"/>
                  </a:solidFill>
                  <a:latin typeface="Calibri" charset="0"/>
                  <a:ea typeface="ＭＳ Ｐゴシック" charset="-128"/>
                  <a:cs typeface="Calibri" charset="0"/>
                </a:defRPr>
              </a:lvl1pPr>
              <a:lvl2pPr marL="742950" indent="-285750">
                <a:spcBef>
                  <a:spcPct val="20000"/>
                </a:spcBef>
                <a:spcAft>
                  <a:spcPts val="600"/>
                </a:spcAft>
                <a:buClr>
                  <a:srgbClr val="737373"/>
                </a:buClr>
                <a:buFont typeface="Wingdings" charset="2"/>
                <a:buChar char="§"/>
                <a:defRPr>
                  <a:solidFill>
                    <a:schemeClr val="tx1"/>
                  </a:solidFill>
                  <a:latin typeface="Calibri" charset="0"/>
                  <a:ea typeface="ＭＳ Ｐゴシック" charset="-128"/>
                  <a:cs typeface="Calibri" charset="0"/>
                </a:defRPr>
              </a:lvl2pPr>
              <a:lvl3pPr marL="11430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3pPr>
              <a:lvl4pPr marL="16002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4pPr>
              <a:lvl5pPr marL="20574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5pPr>
              <a:lvl6pPr marL="25146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6pPr>
              <a:lvl7pPr marL="29718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7pPr>
              <a:lvl8pPr marL="34290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8pPr>
              <a:lvl9pPr marL="38862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9pPr>
            </a:lstStyle>
            <a:p>
              <a:pPr algn="ctr">
                <a:spcBef>
                  <a:spcPts val="400"/>
                </a:spcBef>
                <a:spcAft>
                  <a:spcPct val="0"/>
                </a:spcAft>
                <a:buClrTx/>
                <a:buNone/>
              </a:pPr>
              <a:r>
                <a:rPr lang="de-DE" altLang="de-DE" sz="1800" dirty="0">
                  <a:solidFill>
                    <a:schemeClr val="tx2"/>
                  </a:solidFill>
                  <a:ea typeface="Calibri" charset="0"/>
                </a:rPr>
                <a:t>Umsetzbarkeit </a:t>
              </a:r>
              <a:br>
                <a:rPr lang="de-DE" altLang="de-DE" sz="1800" dirty="0">
                  <a:solidFill>
                    <a:schemeClr val="tx2"/>
                  </a:solidFill>
                  <a:ea typeface="Calibri" charset="0"/>
                </a:rPr>
              </a:br>
              <a:r>
                <a:rPr lang="de-DE" altLang="de-DE" sz="1800" dirty="0">
                  <a:solidFill>
                    <a:schemeClr val="tx2"/>
                  </a:solidFill>
                  <a:ea typeface="Calibri" charset="0"/>
                </a:rPr>
                <a:t>der Ansätze</a:t>
              </a:r>
            </a:p>
          </p:txBody>
        </p:sp>
        <p:sp>
          <p:nvSpPr>
            <p:cNvPr id="11" name="Textfeld 8">
              <a:extLst>
                <a:ext uri="{FF2B5EF4-FFF2-40B4-BE49-F238E27FC236}">
                  <a16:creationId xmlns:a16="http://schemas.microsoft.com/office/drawing/2014/main" id="{7D7EADFC-5415-44EB-00DB-8C25620325BE}"/>
                </a:ext>
              </a:extLst>
            </p:cNvPr>
            <p:cNvSpPr txBox="1">
              <a:spLocks noChangeArrowheads="1"/>
            </p:cNvSpPr>
            <p:nvPr/>
          </p:nvSpPr>
          <p:spPr bwMode="auto">
            <a:xfrm>
              <a:off x="1906123" y="5946920"/>
              <a:ext cx="1637371"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marL="12700" indent="-12700">
                <a:spcBef>
                  <a:spcPts val="575"/>
                </a:spcBef>
                <a:spcAft>
                  <a:spcPts val="600"/>
                </a:spcAft>
                <a:buClr>
                  <a:srgbClr val="327A86"/>
                </a:buClr>
                <a:buFont typeface="Wingdings" charset="2"/>
                <a:buChar char="§"/>
                <a:defRPr sz="2000">
                  <a:solidFill>
                    <a:schemeClr val="tx1"/>
                  </a:solidFill>
                  <a:latin typeface="Calibri" charset="0"/>
                  <a:ea typeface="ＭＳ Ｐゴシック" charset="-128"/>
                  <a:cs typeface="Calibri" charset="0"/>
                </a:defRPr>
              </a:lvl1pPr>
              <a:lvl2pPr marL="742950" indent="-285750">
                <a:spcBef>
                  <a:spcPct val="20000"/>
                </a:spcBef>
                <a:spcAft>
                  <a:spcPts val="600"/>
                </a:spcAft>
                <a:buClr>
                  <a:srgbClr val="737373"/>
                </a:buClr>
                <a:buFont typeface="Wingdings" charset="2"/>
                <a:buChar char="§"/>
                <a:defRPr>
                  <a:solidFill>
                    <a:schemeClr val="tx1"/>
                  </a:solidFill>
                  <a:latin typeface="Calibri" charset="0"/>
                  <a:ea typeface="ＭＳ Ｐゴシック" charset="-128"/>
                  <a:cs typeface="Calibri" charset="0"/>
                </a:defRPr>
              </a:lvl2pPr>
              <a:lvl3pPr marL="11430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3pPr>
              <a:lvl4pPr marL="16002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4pPr>
              <a:lvl5pPr marL="20574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5pPr>
              <a:lvl6pPr marL="25146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6pPr>
              <a:lvl7pPr marL="29718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7pPr>
              <a:lvl8pPr marL="34290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8pPr>
              <a:lvl9pPr marL="38862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9pPr>
            </a:lstStyle>
            <a:p>
              <a:pPr algn="ctr">
                <a:spcBef>
                  <a:spcPts val="400"/>
                </a:spcBef>
                <a:spcAft>
                  <a:spcPct val="0"/>
                </a:spcAft>
                <a:buClrTx/>
                <a:buNone/>
              </a:pPr>
              <a:r>
                <a:rPr lang="de-DE" altLang="de-DE" sz="1800" dirty="0">
                  <a:solidFill>
                    <a:schemeClr val="tx2"/>
                  </a:solidFill>
                  <a:ea typeface="Calibri" charset="0"/>
                </a:rPr>
                <a:t>Angemessenheit </a:t>
              </a:r>
              <a:br>
                <a:rPr lang="de-DE" altLang="de-DE" sz="1800" dirty="0">
                  <a:solidFill>
                    <a:schemeClr val="tx2"/>
                  </a:solidFill>
                  <a:ea typeface="Calibri" charset="0"/>
                </a:rPr>
              </a:br>
              <a:r>
                <a:rPr lang="de-DE" altLang="de-DE" sz="1800" dirty="0">
                  <a:solidFill>
                    <a:schemeClr val="tx2"/>
                  </a:solidFill>
                  <a:ea typeface="Calibri" charset="0"/>
                </a:rPr>
                <a:t>der Aktivitäten</a:t>
              </a:r>
            </a:p>
          </p:txBody>
        </p:sp>
        <p:sp>
          <p:nvSpPr>
            <p:cNvPr id="12" name="Textfeld 9">
              <a:extLst>
                <a:ext uri="{FF2B5EF4-FFF2-40B4-BE49-F238E27FC236}">
                  <a16:creationId xmlns:a16="http://schemas.microsoft.com/office/drawing/2014/main" id="{2BA70A6B-A242-6716-B12F-ED19ED285BC9}"/>
                </a:ext>
              </a:extLst>
            </p:cNvPr>
            <p:cNvSpPr txBox="1">
              <a:spLocks noChangeArrowheads="1"/>
            </p:cNvSpPr>
            <p:nvPr/>
          </p:nvSpPr>
          <p:spPr bwMode="auto">
            <a:xfrm>
              <a:off x="5698100" y="5968256"/>
              <a:ext cx="157177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marL="12700" indent="-12700">
                <a:spcBef>
                  <a:spcPts val="575"/>
                </a:spcBef>
                <a:spcAft>
                  <a:spcPts val="600"/>
                </a:spcAft>
                <a:buClr>
                  <a:srgbClr val="327A86"/>
                </a:buClr>
                <a:buFont typeface="Wingdings" charset="2"/>
                <a:buChar char="§"/>
                <a:defRPr sz="2000">
                  <a:solidFill>
                    <a:schemeClr val="tx1"/>
                  </a:solidFill>
                  <a:latin typeface="Calibri" charset="0"/>
                  <a:ea typeface="ＭＳ Ｐゴシック" charset="-128"/>
                  <a:cs typeface="Calibri" charset="0"/>
                </a:defRPr>
              </a:lvl1pPr>
              <a:lvl2pPr marL="742950" indent="-285750">
                <a:spcBef>
                  <a:spcPct val="20000"/>
                </a:spcBef>
                <a:spcAft>
                  <a:spcPts val="600"/>
                </a:spcAft>
                <a:buClr>
                  <a:srgbClr val="737373"/>
                </a:buClr>
                <a:buFont typeface="Wingdings" charset="2"/>
                <a:buChar char="§"/>
                <a:defRPr>
                  <a:solidFill>
                    <a:schemeClr val="tx1"/>
                  </a:solidFill>
                  <a:latin typeface="Calibri" charset="0"/>
                  <a:ea typeface="ＭＳ Ｐゴシック" charset="-128"/>
                  <a:cs typeface="Calibri" charset="0"/>
                </a:defRPr>
              </a:lvl2pPr>
              <a:lvl3pPr marL="11430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3pPr>
              <a:lvl4pPr marL="16002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4pPr>
              <a:lvl5pPr marL="20574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5pPr>
              <a:lvl6pPr marL="25146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6pPr>
              <a:lvl7pPr marL="29718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7pPr>
              <a:lvl8pPr marL="34290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8pPr>
              <a:lvl9pPr marL="38862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9pPr>
            </a:lstStyle>
            <a:p>
              <a:pPr algn="ctr">
                <a:spcBef>
                  <a:spcPts val="400"/>
                </a:spcBef>
                <a:spcAft>
                  <a:spcPct val="0"/>
                </a:spcAft>
                <a:buClrTx/>
                <a:buNone/>
              </a:pPr>
              <a:r>
                <a:rPr lang="de-DE" altLang="de-DE" sz="1800" dirty="0">
                  <a:solidFill>
                    <a:schemeClr val="tx2"/>
                  </a:solidFill>
                  <a:ea typeface="Calibri" charset="0"/>
                </a:rPr>
                <a:t>Atmosphäre </a:t>
              </a:r>
              <a:br>
                <a:rPr lang="de-DE" altLang="de-DE" sz="1800" dirty="0">
                  <a:solidFill>
                    <a:schemeClr val="tx2"/>
                  </a:solidFill>
                  <a:ea typeface="Calibri" charset="0"/>
                </a:rPr>
              </a:br>
              <a:r>
                <a:rPr lang="de-DE" altLang="de-DE" sz="1800" dirty="0">
                  <a:solidFill>
                    <a:schemeClr val="tx2"/>
                  </a:solidFill>
                  <a:ea typeface="Calibri" charset="0"/>
                </a:rPr>
                <a:t>und Moderation</a:t>
              </a:r>
            </a:p>
          </p:txBody>
        </p:sp>
        <p:sp>
          <p:nvSpPr>
            <p:cNvPr id="13" name="Textfeld 11">
              <a:extLst>
                <a:ext uri="{FF2B5EF4-FFF2-40B4-BE49-F238E27FC236}">
                  <a16:creationId xmlns:a16="http://schemas.microsoft.com/office/drawing/2014/main" id="{B883BAED-8DF7-336A-5D98-594891D9F5DA}"/>
                </a:ext>
              </a:extLst>
            </p:cNvPr>
            <p:cNvSpPr txBox="1">
              <a:spLocks noChangeArrowheads="1"/>
            </p:cNvSpPr>
            <p:nvPr/>
          </p:nvSpPr>
          <p:spPr bwMode="auto">
            <a:xfrm>
              <a:off x="4036083" y="3322264"/>
              <a:ext cx="1165982" cy="841913"/>
            </a:xfrm>
            <a:prstGeom prst="roundRect">
              <a:avLst/>
            </a:prstGeom>
            <a:solidFill>
              <a:schemeClr val="bg1">
                <a:lumMod val="95000"/>
              </a:schemeClr>
            </a:solidFill>
            <a:ln>
              <a:noFill/>
            </a:ln>
          </p:spPr>
          <p:txBody>
            <a:bodyPr wrap="square" lIns="0" tIns="72000" rIns="0" bIns="72000">
              <a:spAutoFit/>
            </a:bodyPr>
            <a:lstStyle>
              <a:lvl1pPr marL="342900" indent="-342900">
                <a:spcBef>
                  <a:spcPts val="575"/>
                </a:spcBef>
                <a:spcAft>
                  <a:spcPts val="600"/>
                </a:spcAft>
                <a:buClr>
                  <a:srgbClr val="327A86"/>
                </a:buClr>
                <a:buFont typeface="Wingdings" charset="2"/>
                <a:buChar char="§"/>
                <a:defRPr sz="2000">
                  <a:solidFill>
                    <a:schemeClr val="tx1"/>
                  </a:solidFill>
                  <a:latin typeface="Calibri" charset="0"/>
                  <a:ea typeface="ＭＳ Ｐゴシック" charset="-128"/>
                  <a:cs typeface="Calibri" charset="0"/>
                </a:defRPr>
              </a:lvl1pPr>
              <a:lvl2pPr marL="742950" indent="-285750">
                <a:spcBef>
                  <a:spcPct val="20000"/>
                </a:spcBef>
                <a:spcAft>
                  <a:spcPts val="600"/>
                </a:spcAft>
                <a:buClr>
                  <a:srgbClr val="737373"/>
                </a:buClr>
                <a:buFont typeface="Wingdings" charset="2"/>
                <a:buChar char="§"/>
                <a:defRPr>
                  <a:solidFill>
                    <a:schemeClr val="tx1"/>
                  </a:solidFill>
                  <a:latin typeface="Calibri" charset="0"/>
                  <a:ea typeface="ＭＳ Ｐゴシック" charset="-128"/>
                  <a:cs typeface="Calibri" charset="0"/>
                </a:defRPr>
              </a:lvl2pPr>
              <a:lvl3pPr marL="11430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3pPr>
              <a:lvl4pPr marL="16002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4pPr>
              <a:lvl5pPr marL="20574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5pPr>
              <a:lvl6pPr marL="25146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6pPr>
              <a:lvl7pPr marL="29718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7pPr>
              <a:lvl8pPr marL="34290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8pPr>
              <a:lvl9pPr marL="38862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9pPr>
            </a:lstStyle>
            <a:p>
              <a:pPr marL="0" indent="0" algn="ctr">
                <a:spcBef>
                  <a:spcPts val="400"/>
                </a:spcBef>
                <a:spcAft>
                  <a:spcPct val="0"/>
                </a:spcAft>
                <a:buClrTx/>
                <a:buNone/>
              </a:pPr>
              <a:r>
                <a:rPr lang="de-DE" altLang="de-DE" dirty="0">
                  <a:solidFill>
                    <a:schemeClr val="tx1">
                      <a:lumMod val="75000"/>
                      <a:lumOff val="25000"/>
                    </a:schemeClr>
                  </a:solidFill>
                  <a:ea typeface="Calibri" charset="0"/>
                </a:rPr>
                <a:t>Nicht </a:t>
              </a:r>
              <a:br>
                <a:rPr lang="de-DE" altLang="de-DE" dirty="0">
                  <a:solidFill>
                    <a:schemeClr val="tx1">
                      <a:lumMod val="75000"/>
                      <a:lumOff val="25000"/>
                    </a:schemeClr>
                  </a:solidFill>
                  <a:ea typeface="Calibri" charset="0"/>
                </a:rPr>
              </a:br>
              <a:r>
                <a:rPr lang="de-DE" altLang="de-DE" dirty="0">
                  <a:solidFill>
                    <a:schemeClr val="tx1">
                      <a:lumMod val="75000"/>
                      <a:lumOff val="25000"/>
                    </a:schemeClr>
                  </a:solidFill>
                  <a:ea typeface="Calibri" charset="0"/>
                </a:rPr>
                <a:t>gefallen</a:t>
              </a:r>
            </a:p>
          </p:txBody>
        </p:sp>
        <p:sp>
          <p:nvSpPr>
            <p:cNvPr id="14" name="Textfeld 11">
              <a:extLst>
                <a:ext uri="{FF2B5EF4-FFF2-40B4-BE49-F238E27FC236}">
                  <a16:creationId xmlns:a16="http://schemas.microsoft.com/office/drawing/2014/main" id="{8952786D-F24D-E987-6780-5811DE3FFC8B}"/>
                </a:ext>
              </a:extLst>
            </p:cNvPr>
            <p:cNvSpPr txBox="1">
              <a:spLocks noChangeArrowheads="1"/>
            </p:cNvSpPr>
            <p:nvPr/>
          </p:nvSpPr>
          <p:spPr bwMode="auto">
            <a:xfrm>
              <a:off x="1820237" y="2080435"/>
              <a:ext cx="764269" cy="461175"/>
            </a:xfrm>
            <a:prstGeom prst="roundRect">
              <a:avLst/>
            </a:prstGeom>
            <a:solidFill>
              <a:schemeClr val="bg1">
                <a:lumMod val="95000"/>
              </a:schemeClr>
            </a:solidFill>
            <a:ln>
              <a:noFill/>
            </a:ln>
          </p:spPr>
          <p:txBody>
            <a:bodyPr wrap="square" lIns="0" tIns="36000" rIns="0" bIns="72000">
              <a:spAutoFit/>
            </a:bodyPr>
            <a:lstStyle>
              <a:lvl1pPr marL="342900" indent="-342900">
                <a:spcBef>
                  <a:spcPts val="575"/>
                </a:spcBef>
                <a:spcAft>
                  <a:spcPts val="600"/>
                </a:spcAft>
                <a:buClr>
                  <a:srgbClr val="327A86"/>
                </a:buClr>
                <a:buFont typeface="Wingdings" charset="2"/>
                <a:buChar char="§"/>
                <a:defRPr sz="2000">
                  <a:solidFill>
                    <a:schemeClr val="tx1"/>
                  </a:solidFill>
                  <a:latin typeface="Calibri" charset="0"/>
                  <a:ea typeface="ＭＳ Ｐゴシック" charset="-128"/>
                  <a:cs typeface="Calibri" charset="0"/>
                </a:defRPr>
              </a:lvl1pPr>
              <a:lvl2pPr marL="742950" indent="-285750">
                <a:spcBef>
                  <a:spcPct val="20000"/>
                </a:spcBef>
                <a:spcAft>
                  <a:spcPts val="600"/>
                </a:spcAft>
                <a:buClr>
                  <a:srgbClr val="737373"/>
                </a:buClr>
                <a:buFont typeface="Wingdings" charset="2"/>
                <a:buChar char="§"/>
                <a:defRPr>
                  <a:solidFill>
                    <a:schemeClr val="tx1"/>
                  </a:solidFill>
                  <a:latin typeface="Calibri" charset="0"/>
                  <a:ea typeface="ＭＳ Ｐゴシック" charset="-128"/>
                  <a:cs typeface="Calibri" charset="0"/>
                </a:defRPr>
              </a:lvl2pPr>
              <a:lvl3pPr marL="11430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3pPr>
              <a:lvl4pPr marL="16002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4pPr>
              <a:lvl5pPr marL="2057400" indent="-22860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5pPr>
              <a:lvl6pPr marL="25146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6pPr>
              <a:lvl7pPr marL="29718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7pPr>
              <a:lvl8pPr marL="34290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8pPr>
              <a:lvl9pPr marL="3886200" indent="-228600" eaLnBrk="0" fontAlgn="base" hangingPunct="0">
                <a:spcBef>
                  <a:spcPct val="20000"/>
                </a:spcBef>
                <a:spcAft>
                  <a:spcPts val="600"/>
                </a:spcAft>
                <a:buClr>
                  <a:srgbClr val="CBB98A"/>
                </a:buClr>
                <a:buFont typeface="Wingdings" charset="2"/>
                <a:buChar char="§"/>
                <a:defRPr>
                  <a:solidFill>
                    <a:schemeClr val="tx1"/>
                  </a:solidFill>
                  <a:latin typeface="Calibri" charset="0"/>
                  <a:ea typeface="ＭＳ Ｐゴシック" charset="-128"/>
                  <a:cs typeface="Calibri" charset="0"/>
                </a:defRPr>
              </a:lvl9pPr>
            </a:lstStyle>
            <a:p>
              <a:pPr marL="0" indent="0" algn="ctr">
                <a:spcBef>
                  <a:spcPts val="400"/>
                </a:spcBef>
                <a:spcAft>
                  <a:spcPct val="0"/>
                </a:spcAft>
                <a:buClrTx/>
                <a:buNone/>
              </a:pPr>
              <a:r>
                <a:rPr lang="de-DE" altLang="de-DE" dirty="0">
                  <a:solidFill>
                    <a:schemeClr val="tx1">
                      <a:lumMod val="75000"/>
                      <a:lumOff val="25000"/>
                    </a:schemeClr>
                  </a:solidFill>
                  <a:ea typeface="Calibri" charset="0"/>
                </a:rPr>
                <a:t>prima</a:t>
              </a:r>
            </a:p>
          </p:txBody>
        </p:sp>
      </p:grpSp>
    </p:spTree>
    <p:extLst>
      <p:ext uri="{BB962C8B-B14F-4D97-AF65-F5344CB8AC3E}">
        <p14:creationId xmlns:p14="http://schemas.microsoft.com/office/powerpoint/2010/main" val="209295080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platzhalter 2">
            <a:extLst>
              <a:ext uri="{FF2B5EF4-FFF2-40B4-BE49-F238E27FC236}">
                <a16:creationId xmlns:a16="http://schemas.microsoft.com/office/drawing/2014/main" id="{E3CA9296-92A8-882D-1A4F-4B2ED2E38710}"/>
              </a:ext>
            </a:extLst>
          </p:cNvPr>
          <p:cNvSpPr txBox="1">
            <a:spLocks/>
          </p:cNvSpPr>
          <p:nvPr/>
        </p:nvSpPr>
        <p:spPr bwMode="auto">
          <a:xfrm>
            <a:off x="731004" y="1965337"/>
            <a:ext cx="7681991" cy="50196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marL="0" indent="0" algn="ctr" rtl="0" eaLnBrk="1" fontAlgn="base" hangingPunct="1">
              <a:lnSpc>
                <a:spcPct val="100000"/>
              </a:lnSpc>
              <a:spcBef>
                <a:spcPts val="576"/>
              </a:spcBef>
              <a:spcAft>
                <a:spcPts val="600"/>
              </a:spcAft>
              <a:buClr>
                <a:srgbClr val="327A86"/>
              </a:buClr>
              <a:buFont typeface="Wingdings" charset="2"/>
              <a:buNone/>
              <a:defRPr sz="2800" b="1">
                <a:solidFill>
                  <a:schemeClr val="tx2"/>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pPr marL="0" marR="0" lvl="0" indent="0" algn="ctr" defTabSz="914400" rtl="0" eaLnBrk="1" fontAlgn="base" latinLnBrk="0" hangingPunct="1">
              <a:lnSpc>
                <a:spcPct val="100000"/>
              </a:lnSpc>
              <a:spcBef>
                <a:spcPts val="576"/>
              </a:spcBef>
              <a:spcAft>
                <a:spcPts val="600"/>
              </a:spcAft>
              <a:buClr>
                <a:srgbClr val="327A86"/>
              </a:buClr>
              <a:buSzTx/>
              <a:buFont typeface="Wingdings" charset="2"/>
              <a:buNone/>
              <a:tabLst/>
              <a:defRPr/>
            </a:pPr>
            <a:r>
              <a:rPr kumimoji="0" lang="de-DE" sz="2800" b="1" i="0" u="none" strike="noStrike" kern="0" cap="none" spc="0" normalizeH="0" baseline="0" noProof="0" dirty="0">
                <a:ln>
                  <a:noFill/>
                </a:ln>
                <a:solidFill>
                  <a:srgbClr val="327A86"/>
                </a:solidFill>
                <a:effectLst/>
                <a:uLnTx/>
                <a:uFillTx/>
                <a:latin typeface="Calibri"/>
                <a:ea typeface="ＭＳ Ｐゴシック"/>
                <a:cs typeface="Calibri"/>
              </a:rPr>
              <a:t>Vielen Dank für Ihre Aufmerksamkeit!</a:t>
            </a:r>
          </a:p>
        </p:txBody>
      </p:sp>
      <p:sp>
        <p:nvSpPr>
          <p:cNvPr id="7" name="Textplatzhalter 4">
            <a:extLst>
              <a:ext uri="{FF2B5EF4-FFF2-40B4-BE49-F238E27FC236}">
                <a16:creationId xmlns:a16="http://schemas.microsoft.com/office/drawing/2014/main" id="{BD976FBB-8AE6-A6E1-7DD4-289D8ED5F6FC}"/>
              </a:ext>
            </a:extLst>
          </p:cNvPr>
          <p:cNvSpPr txBox="1">
            <a:spLocks/>
          </p:cNvSpPr>
          <p:nvPr/>
        </p:nvSpPr>
        <p:spPr bwMode="auto">
          <a:xfrm>
            <a:off x="1619672" y="5251575"/>
            <a:ext cx="3510136" cy="501960"/>
          </a:xfrm>
          <a:prstGeom prst="rect">
            <a:avLst/>
          </a:prstGeom>
          <a:noFill/>
          <a:ln w="9525">
            <a:noFill/>
            <a:miter lim="800000"/>
            <a:headEnd/>
            <a:tailEnd/>
          </a:ln>
        </p:spPr>
        <p:txBody>
          <a:bodyPr vert="horz" wrap="square" lIns="90000" tIns="0" rIns="91440" bIns="45720" numCol="1" anchor="t" anchorCtr="0" compatLnSpc="1">
            <a:prstTxWarp prst="textNoShape">
              <a:avLst/>
            </a:prstTxWarp>
          </a:bodyPr>
          <a:lstStyle>
            <a:lvl1pPr marL="0" indent="0" algn="ctr" rtl="0" eaLnBrk="1" fontAlgn="base" hangingPunct="1">
              <a:lnSpc>
                <a:spcPct val="100000"/>
              </a:lnSpc>
              <a:spcBef>
                <a:spcPts val="576"/>
              </a:spcBef>
              <a:spcAft>
                <a:spcPts val="600"/>
              </a:spcAft>
              <a:buClr>
                <a:srgbClr val="327A86"/>
              </a:buClr>
              <a:buFont typeface="Wingdings" charset="2"/>
              <a:buNone/>
              <a:defRPr sz="2000" b="0">
                <a:solidFill>
                  <a:schemeClr val="tx2"/>
                </a:solidFill>
                <a:latin typeface="Calibri"/>
                <a:ea typeface="+mn-ea"/>
                <a:cs typeface="Calibri"/>
              </a:defRPr>
            </a:lvl1pPr>
            <a:lvl2pPr marL="457200" indent="0" algn="l" rtl="0" eaLnBrk="1" fontAlgn="base" hangingPunct="1">
              <a:lnSpc>
                <a:spcPct val="100000"/>
              </a:lnSpc>
              <a:spcBef>
                <a:spcPct val="20000"/>
              </a:spcBef>
              <a:spcAft>
                <a:spcPts val="600"/>
              </a:spcAft>
              <a:buClr>
                <a:srgbClr val="737373"/>
              </a:buClr>
              <a:buFont typeface="Wingdings" charset="2"/>
              <a:buNone/>
              <a:defRPr sz="1800">
                <a:solidFill>
                  <a:schemeClr val="tx1"/>
                </a:solidFill>
                <a:latin typeface="Calibri"/>
                <a:ea typeface="+mn-ea"/>
                <a:cs typeface="Calibri"/>
              </a:defRPr>
            </a:lvl2pPr>
            <a:lvl3pPr marL="914400" indent="0" algn="l" rtl="0" eaLnBrk="1" fontAlgn="base" hangingPunct="1">
              <a:lnSpc>
                <a:spcPct val="100000"/>
              </a:lnSpc>
              <a:spcBef>
                <a:spcPct val="20000"/>
              </a:spcBef>
              <a:spcAft>
                <a:spcPts val="600"/>
              </a:spcAft>
              <a:buClr>
                <a:srgbClr val="CBB98A"/>
              </a:buClr>
              <a:buFont typeface="Wingdings" charset="2"/>
              <a:buNone/>
              <a:defRPr>
                <a:solidFill>
                  <a:schemeClr val="tx1"/>
                </a:solidFill>
                <a:latin typeface="Calibri"/>
                <a:ea typeface="+mn-ea"/>
                <a:cs typeface="Calibri"/>
              </a:defRPr>
            </a:lvl3pPr>
            <a:lvl4pPr marL="13716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4pPr>
            <a:lvl5pPr marL="1828800" indent="0" algn="l" rtl="0" eaLnBrk="1" fontAlgn="base" hangingPunct="1">
              <a:lnSpc>
                <a:spcPct val="100000"/>
              </a:lnSpc>
              <a:spcBef>
                <a:spcPct val="20000"/>
              </a:spcBef>
              <a:spcAft>
                <a:spcPts val="600"/>
              </a:spcAft>
              <a:buClr>
                <a:srgbClr val="CBB98A"/>
              </a:buClr>
              <a:buFont typeface="Wingdings" charset="2"/>
              <a:buNone/>
              <a:defRPr sz="1800">
                <a:solidFill>
                  <a:schemeClr val="tx1"/>
                </a:solidFill>
                <a:latin typeface="Calibri"/>
                <a:ea typeface="+mn-ea"/>
                <a:cs typeface="Calibri"/>
              </a:defRPr>
            </a:lvl5pPr>
            <a:lvl6pPr marL="2514600" indent="-228600" algn="l" rtl="0" eaLnBrk="1" fontAlgn="base" hangingPunct="1">
              <a:spcBef>
                <a:spcPct val="20000"/>
              </a:spcBef>
              <a:spcAft>
                <a:spcPct val="0"/>
              </a:spcAft>
              <a:buBlip>
                <a:blip r:embed="rId2"/>
              </a:buBlip>
              <a:defRPr sz="1200">
                <a:solidFill>
                  <a:schemeClr val="tx1"/>
                </a:solidFill>
                <a:latin typeface="+mn-lt"/>
                <a:ea typeface="+mn-ea"/>
              </a:defRPr>
            </a:lvl6pPr>
            <a:lvl7pPr marL="2971800" indent="-228600" algn="l" rtl="0" eaLnBrk="1" fontAlgn="base" hangingPunct="1">
              <a:spcBef>
                <a:spcPct val="20000"/>
              </a:spcBef>
              <a:spcAft>
                <a:spcPct val="0"/>
              </a:spcAft>
              <a:buBlip>
                <a:blip r:embed="rId3"/>
              </a:buBlip>
              <a:defRPr sz="1200">
                <a:solidFill>
                  <a:schemeClr val="tx1"/>
                </a:solidFill>
                <a:latin typeface="+mn-lt"/>
                <a:ea typeface="+mn-ea"/>
              </a:defRPr>
            </a:lvl7pPr>
            <a:lvl8pPr marL="3429000" indent="-228600" algn="l" rtl="0" eaLnBrk="1" fontAlgn="base" hangingPunct="1">
              <a:spcBef>
                <a:spcPct val="20000"/>
              </a:spcBef>
              <a:spcAft>
                <a:spcPct val="0"/>
              </a:spcAft>
              <a:buBlip>
                <a:blip r:embed="rId3"/>
              </a:buBlip>
              <a:defRPr sz="1200">
                <a:solidFill>
                  <a:schemeClr val="tx1"/>
                </a:solidFill>
                <a:latin typeface="+mn-lt"/>
                <a:ea typeface="+mn-ea"/>
              </a:defRPr>
            </a:lvl8pPr>
            <a:lvl9pPr marL="3886200" indent="-228600" algn="l" rtl="0" eaLnBrk="1" fontAlgn="base" hangingPunct="1">
              <a:spcBef>
                <a:spcPct val="20000"/>
              </a:spcBef>
              <a:spcAft>
                <a:spcPct val="0"/>
              </a:spcAft>
              <a:buBlip>
                <a:blip r:embed="rId3"/>
              </a:buBlip>
              <a:defRPr sz="1200">
                <a:solidFill>
                  <a:schemeClr val="tx1"/>
                </a:solidFill>
                <a:latin typeface="+mn-lt"/>
                <a:ea typeface="+mn-ea"/>
              </a:defRPr>
            </a:lvl9pPr>
          </a:lstStyle>
          <a:p>
            <a:pPr marL="0" marR="0" lvl="0" indent="0" algn="ctr" defTabSz="914400" rtl="0" eaLnBrk="1" fontAlgn="base" latinLnBrk="0" hangingPunct="1">
              <a:lnSpc>
                <a:spcPct val="100000"/>
              </a:lnSpc>
              <a:spcBef>
                <a:spcPts val="576"/>
              </a:spcBef>
              <a:spcAft>
                <a:spcPts val="600"/>
              </a:spcAft>
              <a:buClr>
                <a:srgbClr val="327A86"/>
              </a:buClr>
              <a:buSzTx/>
              <a:buFont typeface="Wingdings" charset="2"/>
              <a:buNone/>
              <a:tabLst/>
              <a:defRPr/>
            </a:pPr>
            <a:r>
              <a:rPr kumimoji="0" lang="de-DE" sz="2400" b="0" i="0" u="none" strike="noStrike" kern="0" cap="none" spc="0" normalizeH="0" baseline="0" noProof="0" dirty="0">
                <a:ln>
                  <a:noFill/>
                </a:ln>
                <a:solidFill>
                  <a:srgbClr val="FFFFFF"/>
                </a:solidFill>
                <a:effectLst/>
                <a:uLnTx/>
                <a:uFillTx/>
                <a:latin typeface="Calibri"/>
                <a:ea typeface="ＭＳ Ｐゴシック"/>
                <a:cs typeface="Calibri"/>
              </a:rPr>
              <a:t>Fragen und Diskussion</a:t>
            </a:r>
          </a:p>
        </p:txBody>
      </p:sp>
      <p:grpSp>
        <p:nvGrpSpPr>
          <p:cNvPr id="8" name="Gruppieren 7">
            <a:extLst>
              <a:ext uri="{FF2B5EF4-FFF2-40B4-BE49-F238E27FC236}">
                <a16:creationId xmlns:a16="http://schemas.microsoft.com/office/drawing/2014/main" id="{3FCEBD65-2B11-33A2-9232-B56E19DF6F69}"/>
              </a:ext>
            </a:extLst>
          </p:cNvPr>
          <p:cNvGrpSpPr/>
          <p:nvPr/>
        </p:nvGrpSpPr>
        <p:grpSpPr>
          <a:xfrm>
            <a:off x="7092280" y="4641683"/>
            <a:ext cx="1921814" cy="1748665"/>
            <a:chOff x="7092280" y="4641683"/>
            <a:chExt cx="1921814" cy="1748665"/>
          </a:xfrm>
        </p:grpSpPr>
        <p:sp>
          <p:nvSpPr>
            <p:cNvPr id="9" name="Textfeld 8">
              <a:extLst>
                <a:ext uri="{FF2B5EF4-FFF2-40B4-BE49-F238E27FC236}">
                  <a16:creationId xmlns:a16="http://schemas.microsoft.com/office/drawing/2014/main" id="{015D1592-91B6-4876-D723-FEFFD2DE4BFB}"/>
                </a:ext>
              </a:extLst>
            </p:cNvPr>
            <p:cNvSpPr txBox="1"/>
            <p:nvPr/>
          </p:nvSpPr>
          <p:spPr>
            <a:xfrm>
              <a:off x="7092280" y="4641683"/>
              <a:ext cx="1098849" cy="223138"/>
            </a:xfrm>
            <a:prstGeom prst="rect">
              <a:avLst/>
            </a:prstGeom>
            <a:noFill/>
          </p:spPr>
          <p:txBody>
            <a:bodyPr wrap="square" rtlCol="0">
              <a:spAutoFit/>
            </a:body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de-DE" sz="85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rPr>
                <a:t>In Kooperation mit</a:t>
              </a:r>
            </a:p>
          </p:txBody>
        </p:sp>
        <p:sp>
          <p:nvSpPr>
            <p:cNvPr id="10" name="Textfeld 9">
              <a:extLst>
                <a:ext uri="{FF2B5EF4-FFF2-40B4-BE49-F238E27FC236}">
                  <a16:creationId xmlns:a16="http://schemas.microsoft.com/office/drawing/2014/main" id="{13CDBE16-8D1A-E1C2-1464-6B58D8395A5C}"/>
                </a:ext>
              </a:extLst>
            </p:cNvPr>
            <p:cNvSpPr txBox="1"/>
            <p:nvPr/>
          </p:nvSpPr>
          <p:spPr>
            <a:xfrm>
              <a:off x="7178398" y="5251575"/>
              <a:ext cx="1835696" cy="1138773"/>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800" b="1" i="0" u="none" strike="noStrike" kern="1200" cap="none" spc="0" normalizeH="0" baseline="0" noProof="0" dirty="0">
                  <a:ln>
                    <a:noFill/>
                  </a:ln>
                  <a:solidFill>
                    <a:prstClr val="black"/>
                  </a:solidFill>
                  <a:effectLst/>
                  <a:uLnTx/>
                  <a:uFillTx/>
                  <a:latin typeface="Arial" charset="0"/>
                  <a:ea typeface="ＭＳ Ｐゴシック" charset="-128"/>
                </a:rPr>
                <a:t>Institut für Qualitätsentwicklung an Schulen</a:t>
              </a:r>
              <a:r>
                <a:rPr kumimoji="0" lang="de-DE" sz="800" b="0" i="0" u="none" strike="noStrike" kern="1200" cap="none" spc="0" normalizeH="0" baseline="0" noProof="0" dirty="0">
                  <a:ln>
                    <a:noFill/>
                  </a:ln>
                  <a:solidFill>
                    <a:prstClr val="black"/>
                  </a:solidFill>
                  <a:effectLst/>
                  <a:uLnTx/>
                  <a:uFillTx/>
                  <a:latin typeface="Arial" charset="0"/>
                  <a:ea typeface="ＭＳ Ｐゴシック" charset="-128"/>
                </a:rPr>
                <a:t> </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800" b="1" i="0" u="none" strike="noStrike" kern="1200" cap="none" spc="0" normalizeH="0" baseline="0" noProof="0" dirty="0">
                  <a:ln>
                    <a:noFill/>
                  </a:ln>
                  <a:solidFill>
                    <a:prstClr val="black"/>
                  </a:solidFill>
                  <a:effectLst/>
                  <a:uLnTx/>
                  <a:uFillTx/>
                  <a:latin typeface="Arial" charset="0"/>
                  <a:ea typeface="ＭＳ Ｐゴシック" charset="-128"/>
                </a:rPr>
                <a:t>Schleswig-Holstein</a:t>
              </a:r>
              <a:r>
                <a:rPr kumimoji="0" lang="de-DE" sz="800" b="0" i="0" u="none" strike="noStrike" kern="1200" cap="none" spc="0" normalizeH="0" baseline="0" noProof="0" dirty="0">
                  <a:ln>
                    <a:noFill/>
                  </a:ln>
                  <a:solidFill>
                    <a:prstClr val="black"/>
                  </a:solidFill>
                  <a:effectLst/>
                  <a:uLnTx/>
                  <a:uFillTx/>
                  <a:latin typeface="Arial" charset="0"/>
                  <a:ea typeface="ＭＳ Ｐゴシック" charset="-128"/>
                </a:rPr>
                <a:t> (IQSH)</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800" b="0" i="0" u="none" strike="noStrike" kern="1200" cap="none" spc="0" normalizeH="0" baseline="0" noProof="0" dirty="0">
                  <a:ln>
                    <a:noFill/>
                  </a:ln>
                  <a:solidFill>
                    <a:prstClr val="black"/>
                  </a:solidFill>
                  <a:effectLst/>
                  <a:uLnTx/>
                  <a:uFillTx/>
                  <a:latin typeface="Arial" charset="0"/>
                  <a:ea typeface="ＭＳ Ｐゴシック" charset="-128"/>
                </a:rPr>
                <a:t>des Ministeriums für Bildung, Wissenschaft und Kultur</a:t>
              </a:r>
              <a:br>
                <a:rPr kumimoji="0" lang="de-DE" sz="800" b="0" i="0" u="none" strike="noStrike" kern="1200" cap="none" spc="0" normalizeH="0" baseline="0" noProof="0" dirty="0">
                  <a:ln>
                    <a:noFill/>
                  </a:ln>
                  <a:solidFill>
                    <a:prstClr val="black"/>
                  </a:solidFill>
                  <a:effectLst/>
                  <a:uLnTx/>
                  <a:uFillTx/>
                  <a:latin typeface="Arial" charset="0"/>
                  <a:ea typeface="ＭＳ Ｐゴシック" charset="-128"/>
                </a:rPr>
              </a:br>
              <a:r>
                <a:rPr kumimoji="0" lang="de-DE" sz="800" b="0" i="0" u="none" strike="noStrike" kern="1200" cap="none" spc="0" normalizeH="0" baseline="0" noProof="0" dirty="0">
                  <a:ln>
                    <a:noFill/>
                  </a:ln>
                  <a:solidFill>
                    <a:prstClr val="black"/>
                  </a:solidFill>
                  <a:effectLst/>
                  <a:uLnTx/>
                  <a:uFillTx/>
                  <a:latin typeface="Arial" charset="0"/>
                  <a:ea typeface="ＭＳ Ｐゴシック" charset="-128"/>
                </a:rPr>
                <a:t>des Landes Schleswig-Holstein</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pic>
          <p:nvPicPr>
            <p:cNvPr id="11" name="Grafik 10">
              <a:extLst>
                <a:ext uri="{FF2B5EF4-FFF2-40B4-BE49-F238E27FC236}">
                  <a16:creationId xmlns:a16="http://schemas.microsoft.com/office/drawing/2014/main" id="{7DCB98E1-9705-1469-AC3E-38A3DF967F18}"/>
                </a:ext>
              </a:extLst>
            </p:cNvPr>
            <p:cNvPicPr/>
            <p:nvPr/>
          </p:nvPicPr>
          <p:blipFill>
            <a:blip r:embed="rId4" cstate="email">
              <a:extLst>
                <a:ext uri="{28A0092B-C50C-407E-A947-70E740481C1C}">
                  <a14:useLocalDpi xmlns:a14="http://schemas.microsoft.com/office/drawing/2010/main" val="0"/>
                </a:ext>
              </a:extLst>
            </a:blip>
            <a:stretch>
              <a:fillRect/>
            </a:stretch>
          </p:blipFill>
          <p:spPr>
            <a:xfrm>
              <a:off x="7272809" y="4882407"/>
              <a:ext cx="985709" cy="369168"/>
            </a:xfrm>
            <a:prstGeom prst="rect">
              <a:avLst/>
            </a:prstGeom>
          </p:spPr>
        </p:pic>
      </p:grpSp>
    </p:spTree>
    <p:extLst>
      <p:ext uri="{BB962C8B-B14F-4D97-AF65-F5344CB8AC3E}">
        <p14:creationId xmlns:p14="http://schemas.microsoft.com/office/powerpoint/2010/main" val="30599819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el 9"/>
          <p:cNvSpPr>
            <a:spLocks noGrp="1"/>
          </p:cNvSpPr>
          <p:nvPr>
            <p:ph type="title"/>
          </p:nvPr>
        </p:nvSpPr>
        <p:spPr/>
        <p:txBody>
          <a:bodyPr>
            <a:normAutofit/>
          </a:bodyPr>
          <a:lstStyle/>
          <a:p>
            <a:r>
              <a:rPr lang="de-DE" dirty="0"/>
              <a:t>Überblick: </a:t>
            </a:r>
            <a:r>
              <a:rPr lang="de-DE" dirty="0" err="1"/>
              <a:t>DigMA</a:t>
            </a:r>
            <a:r>
              <a:rPr lang="de-DE" dirty="0"/>
              <a:t> - Digitale Medien zur kognitiven Aktivierung</a:t>
            </a:r>
            <a:endParaRPr lang="de-DE" sz="2500" dirty="0"/>
          </a:p>
        </p:txBody>
      </p:sp>
      <p:sp>
        <p:nvSpPr>
          <p:cNvPr id="4" name="Textplatzhalter 3">
            <a:extLst>
              <a:ext uri="{FF2B5EF4-FFF2-40B4-BE49-F238E27FC236}">
                <a16:creationId xmlns:a16="http://schemas.microsoft.com/office/drawing/2014/main" id="{F99D6777-6C09-880C-B173-21C50F64829B}"/>
              </a:ext>
            </a:extLst>
          </p:cNvPr>
          <p:cNvSpPr>
            <a:spLocks noGrp="1"/>
          </p:cNvSpPr>
          <p:nvPr>
            <p:ph type="body" sz="quarter" idx="10"/>
          </p:nvPr>
        </p:nvSpPr>
        <p:spPr/>
        <p:txBody>
          <a:bodyPr/>
          <a:lstStyle/>
          <a:p>
            <a:endParaRPr lang="de-DE"/>
          </a:p>
        </p:txBody>
      </p:sp>
      <p:graphicFrame>
        <p:nvGraphicFramePr>
          <p:cNvPr id="2" name="Diagramm 1">
            <a:extLst>
              <a:ext uri="{FF2B5EF4-FFF2-40B4-BE49-F238E27FC236}">
                <a16:creationId xmlns:a16="http://schemas.microsoft.com/office/drawing/2014/main" id="{0DA6184A-5CC8-E842-A034-6C4F55DCD53B}"/>
              </a:ext>
            </a:extLst>
          </p:cNvPr>
          <p:cNvGraphicFramePr/>
          <p:nvPr>
            <p:extLst>
              <p:ext uri="{D42A27DB-BD31-4B8C-83A1-F6EECF244321}">
                <p14:modId xmlns:p14="http://schemas.microsoft.com/office/powerpoint/2010/main" val="3469314822"/>
              </p:ext>
            </p:extLst>
          </p:nvPr>
        </p:nvGraphicFramePr>
        <p:xfrm>
          <a:off x="1123327" y="766927"/>
          <a:ext cx="7629736" cy="543046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feld 6">
            <a:extLst>
              <a:ext uri="{FF2B5EF4-FFF2-40B4-BE49-F238E27FC236}">
                <a16:creationId xmlns:a16="http://schemas.microsoft.com/office/drawing/2014/main" id="{34BEF256-A4BD-1B49-AA94-C634660AAF69}"/>
              </a:ext>
            </a:extLst>
          </p:cNvPr>
          <p:cNvSpPr txBox="1"/>
          <p:nvPr/>
        </p:nvSpPr>
        <p:spPr>
          <a:xfrm>
            <a:off x="929089" y="2952766"/>
            <a:ext cx="736099" cy="400110"/>
          </a:xfrm>
          <a:prstGeom prst="rect">
            <a:avLst/>
          </a:prstGeom>
          <a:solidFill>
            <a:srgbClr val="F8B44F"/>
          </a:solidFill>
        </p:spPr>
        <p:txBody>
          <a:bodyPr wrap="square" rtlCol="0">
            <a:spAutoFit/>
          </a:bodyPr>
          <a:lstStyle/>
          <a:p>
            <a:pPr algn="ctr"/>
            <a:r>
              <a:rPr lang="de-DE" sz="2000" dirty="0">
                <a:solidFill>
                  <a:schemeClr val="bg1"/>
                </a:solidFill>
                <a:latin typeface="Calibri" panose="020F0502020204030204" pitchFamily="34" charset="0"/>
              </a:rPr>
              <a:t>3h</a:t>
            </a:r>
          </a:p>
        </p:txBody>
      </p:sp>
      <p:sp>
        <p:nvSpPr>
          <p:cNvPr id="16" name="Textfeld 15">
            <a:extLst>
              <a:ext uri="{FF2B5EF4-FFF2-40B4-BE49-F238E27FC236}">
                <a16:creationId xmlns:a16="http://schemas.microsoft.com/office/drawing/2014/main" id="{D92EDBD6-DE4F-8240-A4FA-47EC81BBC47A}"/>
              </a:ext>
            </a:extLst>
          </p:cNvPr>
          <p:cNvSpPr txBox="1"/>
          <p:nvPr/>
        </p:nvSpPr>
        <p:spPr>
          <a:xfrm>
            <a:off x="935039" y="3679496"/>
            <a:ext cx="736099" cy="400110"/>
          </a:xfrm>
          <a:prstGeom prst="rect">
            <a:avLst/>
          </a:prstGeom>
          <a:solidFill>
            <a:srgbClr val="327A86"/>
          </a:solidFill>
        </p:spPr>
        <p:txBody>
          <a:bodyPr wrap="none" rtlCol="0">
            <a:spAutoFit/>
          </a:bodyPr>
          <a:lstStyle/>
          <a:p>
            <a:r>
              <a:rPr lang="de-DE" sz="2000" dirty="0">
                <a:solidFill>
                  <a:schemeClr val="bg1"/>
                </a:solidFill>
                <a:latin typeface="Calibri" panose="020F0502020204030204" pitchFamily="34" charset="0"/>
              </a:rPr>
              <a:t>1 ½ h</a:t>
            </a:r>
          </a:p>
        </p:txBody>
      </p:sp>
      <p:grpSp>
        <p:nvGrpSpPr>
          <p:cNvPr id="11" name="Gruppieren 10">
            <a:extLst>
              <a:ext uri="{FF2B5EF4-FFF2-40B4-BE49-F238E27FC236}">
                <a16:creationId xmlns:a16="http://schemas.microsoft.com/office/drawing/2014/main" id="{3C11FF04-1352-A749-835A-7CC0EBAAC0CD}"/>
              </a:ext>
            </a:extLst>
          </p:cNvPr>
          <p:cNvGrpSpPr/>
          <p:nvPr/>
        </p:nvGrpSpPr>
        <p:grpSpPr>
          <a:xfrm>
            <a:off x="1123325" y="6165304"/>
            <a:ext cx="7560000" cy="468000"/>
            <a:chOff x="398150" y="4901882"/>
            <a:chExt cx="6880968" cy="515808"/>
          </a:xfrm>
          <a:solidFill>
            <a:srgbClr val="337A87"/>
          </a:solidFill>
        </p:grpSpPr>
        <p:sp>
          <p:nvSpPr>
            <p:cNvPr id="12" name="Rechteck 11">
              <a:extLst>
                <a:ext uri="{FF2B5EF4-FFF2-40B4-BE49-F238E27FC236}">
                  <a16:creationId xmlns:a16="http://schemas.microsoft.com/office/drawing/2014/main" id="{357FFDAC-0D8F-9745-94C2-6DA287C7A0D2}"/>
                </a:ext>
              </a:extLst>
            </p:cNvPr>
            <p:cNvSpPr/>
            <p:nvPr/>
          </p:nvSpPr>
          <p:spPr>
            <a:xfrm>
              <a:off x="398150" y="4901882"/>
              <a:ext cx="6880968" cy="515808"/>
            </a:xfrm>
            <a:prstGeom prst="rect">
              <a:avLst/>
            </a:prstGeom>
            <a:grpFill/>
            <a:ln w="25400" cap="flat" cmpd="sng" algn="ctr">
              <a:solidFill>
                <a:prstClr val="white">
                  <a:hueOff val="0"/>
                  <a:satOff val="0"/>
                  <a:lumOff val="0"/>
                  <a:alphaOff val="0"/>
                </a:prstClr>
              </a:solidFill>
              <a:prstDash val="solid"/>
            </a:ln>
            <a:effectLst/>
          </p:spPr>
          <p:style>
            <a:lnRef idx="2">
              <a:scrgbClr r="0" g="0" b="0"/>
            </a:lnRef>
            <a:fillRef idx="1">
              <a:scrgbClr r="0" g="0" b="0"/>
            </a:fillRef>
            <a:effectRef idx="0">
              <a:scrgbClr r="0" g="0" b="0"/>
            </a:effectRef>
            <a:fontRef idx="minor">
              <a:schemeClr val="lt1"/>
            </a:fontRef>
          </p:style>
        </p:sp>
        <p:sp>
          <p:nvSpPr>
            <p:cNvPr id="13" name="Textfeld 12">
              <a:extLst>
                <a:ext uri="{FF2B5EF4-FFF2-40B4-BE49-F238E27FC236}">
                  <a16:creationId xmlns:a16="http://schemas.microsoft.com/office/drawing/2014/main" id="{B1CFB9D2-1A94-FF4C-AD85-5412BE679045}"/>
                </a:ext>
              </a:extLst>
            </p:cNvPr>
            <p:cNvSpPr txBox="1"/>
            <p:nvPr/>
          </p:nvSpPr>
          <p:spPr>
            <a:xfrm>
              <a:off x="398150" y="4901882"/>
              <a:ext cx="6880968" cy="515808"/>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415569" tIns="40640" rIns="40640" bIns="40640" numCol="1" spcCol="1270" anchor="ctr" anchorCtr="0">
              <a:noAutofit/>
            </a:bodyPr>
            <a:lstStyle/>
            <a:p>
              <a:pPr marL="0" lvl="0" indent="0" algn="l" defTabSz="711200">
                <a:lnSpc>
                  <a:spcPct val="90000"/>
                </a:lnSpc>
                <a:spcBef>
                  <a:spcPct val="0"/>
                </a:spcBef>
                <a:spcAft>
                  <a:spcPct val="35000"/>
                </a:spcAft>
                <a:buNone/>
              </a:pPr>
              <a:endParaRPr lang="de-DE" sz="1700" i="0" kern="1200" dirty="0">
                <a:solidFill>
                  <a:prstClr val="white"/>
                </a:solidFill>
                <a:latin typeface="Arial"/>
                <a:ea typeface="ＭＳ Ｐゴシック"/>
                <a:cs typeface="ＭＳ Ｐゴシック"/>
              </a:endParaRPr>
            </a:p>
          </p:txBody>
        </p:sp>
      </p:grpSp>
      <p:sp>
        <p:nvSpPr>
          <p:cNvPr id="14" name="Oval 13">
            <a:extLst>
              <a:ext uri="{FF2B5EF4-FFF2-40B4-BE49-F238E27FC236}">
                <a16:creationId xmlns:a16="http://schemas.microsoft.com/office/drawing/2014/main" id="{8232745A-3187-D547-B8B1-348C9D65A355}"/>
              </a:ext>
            </a:extLst>
          </p:cNvPr>
          <p:cNvSpPr>
            <a:spLocks noChangeAspect="1"/>
          </p:cNvSpPr>
          <p:nvPr/>
        </p:nvSpPr>
        <p:spPr>
          <a:xfrm>
            <a:off x="769090" y="6073081"/>
            <a:ext cx="634558" cy="617945"/>
          </a:xfrm>
          <a:prstGeom prst="ellipse">
            <a:avLst/>
          </a:prstGeom>
          <a:ln>
            <a:solidFill>
              <a:srgbClr val="337A87"/>
            </a:solidFill>
          </a:ln>
        </p:spPr>
        <p:style>
          <a:lnRef idx="2">
            <a:scrgbClr r="0" g="0" b="0"/>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5" name="Textfeld 14">
            <a:extLst>
              <a:ext uri="{FF2B5EF4-FFF2-40B4-BE49-F238E27FC236}">
                <a16:creationId xmlns:a16="http://schemas.microsoft.com/office/drawing/2014/main" id="{3AFDA949-E9F8-4248-885C-DD3B346C6A83}"/>
              </a:ext>
            </a:extLst>
          </p:cNvPr>
          <p:cNvSpPr txBox="1"/>
          <p:nvPr/>
        </p:nvSpPr>
        <p:spPr>
          <a:xfrm>
            <a:off x="1493404" y="6197387"/>
            <a:ext cx="6480720" cy="369332"/>
          </a:xfrm>
          <a:prstGeom prst="rect">
            <a:avLst/>
          </a:prstGeom>
          <a:noFill/>
        </p:spPr>
        <p:txBody>
          <a:bodyPr wrap="square" rtlCol="0">
            <a:spAutoFit/>
          </a:bodyPr>
          <a:lstStyle/>
          <a:p>
            <a:r>
              <a:rPr lang="de-DE" sz="1800" dirty="0">
                <a:solidFill>
                  <a:schemeClr val="bg1"/>
                </a:solidFill>
                <a:latin typeface="+mn-lt"/>
              </a:rPr>
              <a:t>8 Einsatz von Videos am Beispiel von </a:t>
            </a:r>
            <a:r>
              <a:rPr lang="de-DE" sz="1800" i="1" dirty="0" err="1">
                <a:solidFill>
                  <a:schemeClr val="bg1"/>
                </a:solidFill>
                <a:latin typeface="+mn-lt"/>
              </a:rPr>
              <a:t>Flipped</a:t>
            </a:r>
            <a:r>
              <a:rPr lang="de-DE" sz="1800" i="1" dirty="0">
                <a:solidFill>
                  <a:schemeClr val="bg1"/>
                </a:solidFill>
                <a:latin typeface="+mn-lt"/>
              </a:rPr>
              <a:t> </a:t>
            </a:r>
            <a:r>
              <a:rPr lang="de-DE" sz="1800" i="1" dirty="0" err="1">
                <a:solidFill>
                  <a:schemeClr val="bg1"/>
                </a:solidFill>
                <a:latin typeface="+mn-lt"/>
              </a:rPr>
              <a:t>Classroom</a:t>
            </a:r>
            <a:endParaRPr lang="de-DE" sz="1800" i="1" dirty="0">
              <a:solidFill>
                <a:schemeClr val="bg1"/>
              </a:solidFill>
              <a:latin typeface="+mn-lt"/>
            </a:endParaRPr>
          </a:p>
        </p:txBody>
      </p:sp>
    </p:spTree>
    <p:extLst>
      <p:ext uri="{BB962C8B-B14F-4D97-AF65-F5344CB8AC3E}">
        <p14:creationId xmlns:p14="http://schemas.microsoft.com/office/powerpoint/2010/main" val="69121812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528F62F-B5AA-D247-9624-3885997D6B87}"/>
              </a:ext>
            </a:extLst>
          </p:cNvPr>
          <p:cNvSpPr>
            <a:spLocks noGrp="1"/>
          </p:cNvSpPr>
          <p:nvPr>
            <p:ph idx="1"/>
          </p:nvPr>
        </p:nvSpPr>
        <p:spPr/>
        <p:txBody>
          <a:bodyPr/>
          <a:lstStyle/>
          <a:p>
            <a:r>
              <a:rPr lang="de-DE" dirty="0"/>
              <a:t>Diese können je nach Zeitpensum in das Seminar eingebaut werden. </a:t>
            </a:r>
          </a:p>
          <a:p>
            <a:r>
              <a:rPr lang="de-DE" dirty="0"/>
              <a:t>Es handelt sich hierbei um das</a:t>
            </a:r>
          </a:p>
          <a:p>
            <a:pPr lvl="1"/>
            <a:r>
              <a:rPr lang="de-DE" dirty="0"/>
              <a:t>FALKE Projekt,</a:t>
            </a:r>
          </a:p>
          <a:p>
            <a:pPr lvl="1"/>
            <a:r>
              <a:rPr lang="de-DE" dirty="0"/>
              <a:t>SAFE Tool,</a:t>
            </a:r>
          </a:p>
          <a:p>
            <a:pPr lvl="1"/>
            <a:r>
              <a:rPr lang="de-DE" dirty="0"/>
              <a:t>SMART Projekt.</a:t>
            </a:r>
          </a:p>
          <a:p>
            <a:endParaRPr lang="de-DE" dirty="0"/>
          </a:p>
          <a:p>
            <a:r>
              <a:rPr lang="de-DE" dirty="0"/>
              <a:t>Bei weiteren Informationen zu allen drei Projekten können Sie sich an Frau Prof. Dr. Bärbel Barzel (Universität Duisburg-Essen) wenden.</a:t>
            </a:r>
          </a:p>
        </p:txBody>
      </p:sp>
      <p:sp>
        <p:nvSpPr>
          <p:cNvPr id="3" name="Titel 2">
            <a:extLst>
              <a:ext uri="{FF2B5EF4-FFF2-40B4-BE49-F238E27FC236}">
                <a16:creationId xmlns:a16="http://schemas.microsoft.com/office/drawing/2014/main" id="{5E8C5FA5-70C3-254E-A2A7-49FA14A1415F}"/>
              </a:ext>
            </a:extLst>
          </p:cNvPr>
          <p:cNvSpPr>
            <a:spLocks noGrp="1"/>
          </p:cNvSpPr>
          <p:nvPr>
            <p:ph type="title"/>
          </p:nvPr>
        </p:nvSpPr>
        <p:spPr/>
        <p:txBody>
          <a:bodyPr/>
          <a:lstStyle/>
          <a:p>
            <a:r>
              <a:rPr lang="de-DE" dirty="0"/>
              <a:t>Zu den Folgefolien:</a:t>
            </a:r>
          </a:p>
        </p:txBody>
      </p:sp>
    </p:spTree>
    <p:extLst>
      <p:ext uri="{BB962C8B-B14F-4D97-AF65-F5344CB8AC3E}">
        <p14:creationId xmlns:p14="http://schemas.microsoft.com/office/powerpoint/2010/main" val="130468919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59B9F60-5145-934A-9BF5-243676D0DE9B}"/>
              </a:ext>
            </a:extLst>
          </p:cNvPr>
          <p:cNvSpPr>
            <a:spLocks noGrp="1"/>
          </p:cNvSpPr>
          <p:nvPr>
            <p:ph type="title"/>
          </p:nvPr>
        </p:nvSpPr>
        <p:spPr/>
        <p:txBody>
          <a:bodyPr>
            <a:noAutofit/>
          </a:bodyPr>
          <a:lstStyle/>
          <a:p>
            <a:r>
              <a:rPr lang="de-DE" sz="2000" dirty="0"/>
              <a:t>Eine Vorstellungsorientierte Diagnostik zum Beginn der Oberstufe (Analysis) </a:t>
            </a:r>
          </a:p>
        </p:txBody>
      </p:sp>
      <p:sp>
        <p:nvSpPr>
          <p:cNvPr id="40" name="Textplatzhalter 39">
            <a:extLst>
              <a:ext uri="{FF2B5EF4-FFF2-40B4-BE49-F238E27FC236}">
                <a16:creationId xmlns:a16="http://schemas.microsoft.com/office/drawing/2014/main" id="{DF8C164C-F28E-D0F4-28D8-F1406F962F12}"/>
              </a:ext>
            </a:extLst>
          </p:cNvPr>
          <p:cNvSpPr>
            <a:spLocks noGrp="1"/>
          </p:cNvSpPr>
          <p:nvPr>
            <p:ph type="body" sz="quarter" idx="10"/>
          </p:nvPr>
        </p:nvSpPr>
        <p:spPr/>
        <p:txBody>
          <a:bodyPr/>
          <a:lstStyle/>
          <a:p>
            <a:endParaRPr lang="de-DE"/>
          </a:p>
        </p:txBody>
      </p:sp>
      <p:pic>
        <p:nvPicPr>
          <p:cNvPr id="4" name="Grafik 3">
            <a:extLst>
              <a:ext uri="{FF2B5EF4-FFF2-40B4-BE49-F238E27FC236}">
                <a16:creationId xmlns:a16="http://schemas.microsoft.com/office/drawing/2014/main" id="{5BFC44A0-C459-BC4D-9809-9E5F80D9DF9A}"/>
              </a:ext>
            </a:extLst>
          </p:cNvPr>
          <p:cNvPicPr>
            <a:picLocks noChangeAspect="1"/>
          </p:cNvPicPr>
          <p:nvPr/>
        </p:nvPicPr>
        <p:blipFill>
          <a:blip r:embed="rId2"/>
          <a:stretch>
            <a:fillRect/>
          </a:stretch>
        </p:blipFill>
        <p:spPr>
          <a:xfrm>
            <a:off x="7129306" y="1538587"/>
            <a:ext cx="1809383" cy="853172"/>
          </a:xfrm>
          <a:prstGeom prst="rect">
            <a:avLst/>
          </a:prstGeom>
        </p:spPr>
      </p:pic>
      <p:sp>
        <p:nvSpPr>
          <p:cNvPr id="5" name="Inhaltsplatzhalter 2">
            <a:extLst>
              <a:ext uri="{FF2B5EF4-FFF2-40B4-BE49-F238E27FC236}">
                <a16:creationId xmlns:a16="http://schemas.microsoft.com/office/drawing/2014/main" id="{DB457145-057D-A643-9B3D-5BD81DF021A2}"/>
              </a:ext>
            </a:extLst>
          </p:cNvPr>
          <p:cNvSpPr txBox="1">
            <a:spLocks/>
          </p:cNvSpPr>
          <p:nvPr/>
        </p:nvSpPr>
        <p:spPr bwMode="auto">
          <a:xfrm>
            <a:off x="258599" y="2121856"/>
            <a:ext cx="2376488" cy="3726656"/>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defRPr>
            </a:lvl2pPr>
            <a:lvl3pPr marL="1143000" indent="-228600" algn="l" rtl="0" eaLnBrk="0" fontAlgn="base" hangingPunct="0">
              <a:spcBef>
                <a:spcPct val="20000"/>
              </a:spcBef>
              <a:spcAft>
                <a:spcPct val="0"/>
              </a:spcAft>
              <a:buFont typeface="Arial" charset="0"/>
              <a:buChar char="•"/>
              <a:defRPr>
                <a:solidFill>
                  <a:schemeClr val="tx1"/>
                </a:solidFill>
                <a:latin typeface="+mn-lt"/>
              </a:defRPr>
            </a:lvl3pPr>
            <a:lvl4pPr marL="1600200" indent="-228600" algn="l" rtl="0" eaLnBrk="0" fontAlgn="base" hangingPunct="0">
              <a:spcBef>
                <a:spcPct val="20000"/>
              </a:spcBef>
              <a:spcAft>
                <a:spcPct val="0"/>
              </a:spcAft>
              <a:buFont typeface="Arial" charset="0"/>
              <a:buChar char="–"/>
              <a:defRPr sz="1600">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fontAlgn="base">
              <a:spcBef>
                <a:spcPct val="20000"/>
              </a:spcBef>
              <a:spcAft>
                <a:spcPct val="0"/>
              </a:spcAft>
              <a:buFont typeface="Arial" charset="0"/>
              <a:buChar char="»"/>
              <a:defRPr sz="1600">
                <a:solidFill>
                  <a:schemeClr val="tx1"/>
                </a:solidFill>
                <a:latin typeface="+mn-lt"/>
              </a:defRPr>
            </a:lvl6pPr>
            <a:lvl7pPr marL="2971800" indent="-228600" algn="l" rtl="0" fontAlgn="base">
              <a:spcBef>
                <a:spcPct val="20000"/>
              </a:spcBef>
              <a:spcAft>
                <a:spcPct val="0"/>
              </a:spcAft>
              <a:buFont typeface="Arial" charset="0"/>
              <a:buChar char="»"/>
              <a:defRPr sz="1600">
                <a:solidFill>
                  <a:schemeClr val="tx1"/>
                </a:solidFill>
                <a:latin typeface="+mn-lt"/>
              </a:defRPr>
            </a:lvl7pPr>
            <a:lvl8pPr marL="3429000" indent="-228600" algn="l" rtl="0" fontAlgn="base">
              <a:spcBef>
                <a:spcPct val="20000"/>
              </a:spcBef>
              <a:spcAft>
                <a:spcPct val="0"/>
              </a:spcAft>
              <a:buFont typeface="Arial" charset="0"/>
              <a:buChar char="»"/>
              <a:defRPr sz="1600">
                <a:solidFill>
                  <a:schemeClr val="tx1"/>
                </a:solidFill>
                <a:latin typeface="+mn-lt"/>
              </a:defRPr>
            </a:lvl8pPr>
            <a:lvl9pPr marL="3886200" indent="-228600" algn="l" rtl="0" fontAlgn="base">
              <a:spcBef>
                <a:spcPct val="20000"/>
              </a:spcBef>
              <a:spcAft>
                <a:spcPct val="0"/>
              </a:spcAft>
              <a:buFont typeface="Arial" charset="0"/>
              <a:buChar char="»"/>
              <a:defRPr sz="1600">
                <a:solidFill>
                  <a:schemeClr val="tx1"/>
                </a:solidFill>
                <a:latin typeface="+mn-lt"/>
              </a:defRPr>
            </a:lvl9pPr>
          </a:lstStyle>
          <a:p>
            <a:pPr>
              <a:defRPr/>
            </a:pPr>
            <a:r>
              <a:rPr lang="de-DE" sz="1500" kern="0" dirty="0">
                <a:solidFill>
                  <a:srgbClr val="000000"/>
                </a:solidFill>
                <a:latin typeface="Calibri"/>
                <a:ea typeface=""/>
                <a:cs typeface=""/>
              </a:rPr>
              <a:t>Aufgabe: </a:t>
            </a:r>
            <a:br>
              <a:rPr lang="de-DE" sz="1500" kern="0" dirty="0">
                <a:solidFill>
                  <a:srgbClr val="000000"/>
                </a:solidFill>
                <a:latin typeface="Calibri"/>
                <a:ea typeface=""/>
                <a:cs typeface=""/>
              </a:rPr>
            </a:br>
            <a:r>
              <a:rPr lang="de-DE" sz="1500" kern="0" dirty="0">
                <a:solidFill>
                  <a:srgbClr val="000000"/>
                </a:solidFill>
                <a:latin typeface="Calibri"/>
                <a:ea typeface=""/>
                <a:cs typeface=""/>
              </a:rPr>
              <a:t>Skaliere die Achsen so, dass f(x)=2x dargestellt wird.</a:t>
            </a:r>
          </a:p>
        </p:txBody>
      </p:sp>
      <p:sp>
        <p:nvSpPr>
          <p:cNvPr id="6" name="Titel 1">
            <a:extLst>
              <a:ext uri="{FF2B5EF4-FFF2-40B4-BE49-F238E27FC236}">
                <a16:creationId xmlns:a16="http://schemas.microsoft.com/office/drawing/2014/main" id="{8FCEF8CE-5501-8042-BBC0-73B9C39E52AD}"/>
              </a:ext>
            </a:extLst>
          </p:cNvPr>
          <p:cNvSpPr txBox="1">
            <a:spLocks/>
          </p:cNvSpPr>
          <p:nvPr/>
        </p:nvSpPr>
        <p:spPr bwMode="auto">
          <a:xfrm>
            <a:off x="395536" y="1538587"/>
            <a:ext cx="6646533" cy="492193"/>
          </a:xfrm>
          <a:prstGeom prst="rect">
            <a:avLst/>
          </a:prstGeom>
          <a:noFill/>
          <a:ln w="9525">
            <a:noFill/>
            <a:miter lim="800000"/>
            <a:headEnd/>
            <a:tailEnd/>
          </a:ln>
        </p:spPr>
        <p:txBody>
          <a:bodyPr vert="horz" wrap="square" lIns="68580" tIns="34290" rIns="68580" bIns="34290" numCol="1" anchor="ctr" anchorCtr="0" compatLnSpc="1">
            <a:prstTxWarp prst="textNoShape">
              <a:avLst/>
            </a:prstTxWarp>
          </a:bodyPr>
          <a:lstStyle>
            <a:lvl1pPr algn="l" rtl="0" eaLnBrk="0" fontAlgn="base" hangingPunct="0">
              <a:spcBef>
                <a:spcPct val="0"/>
              </a:spcBef>
              <a:spcAft>
                <a:spcPct val="0"/>
              </a:spcAft>
              <a:defRPr sz="2400">
                <a:solidFill>
                  <a:schemeClr val="tx1"/>
                </a:solidFill>
                <a:latin typeface="+mj-lt"/>
                <a:ea typeface="+mj-ea"/>
                <a:cs typeface="+mj-cs"/>
              </a:defRPr>
            </a:lvl1pPr>
            <a:lvl2pPr algn="l" rtl="0" eaLnBrk="0" fontAlgn="base" hangingPunct="0">
              <a:spcBef>
                <a:spcPct val="0"/>
              </a:spcBef>
              <a:spcAft>
                <a:spcPct val="0"/>
              </a:spcAft>
              <a:defRPr sz="2400">
                <a:solidFill>
                  <a:schemeClr val="tx1"/>
                </a:solidFill>
                <a:latin typeface="Calibri" pitchFamily="34" charset="0"/>
              </a:defRPr>
            </a:lvl2pPr>
            <a:lvl3pPr algn="l" rtl="0" eaLnBrk="0" fontAlgn="base" hangingPunct="0">
              <a:spcBef>
                <a:spcPct val="0"/>
              </a:spcBef>
              <a:spcAft>
                <a:spcPct val="0"/>
              </a:spcAft>
              <a:defRPr sz="2400">
                <a:solidFill>
                  <a:schemeClr val="tx1"/>
                </a:solidFill>
                <a:latin typeface="Calibri" pitchFamily="34" charset="0"/>
              </a:defRPr>
            </a:lvl3pPr>
            <a:lvl4pPr algn="l" rtl="0" eaLnBrk="0" fontAlgn="base" hangingPunct="0">
              <a:spcBef>
                <a:spcPct val="0"/>
              </a:spcBef>
              <a:spcAft>
                <a:spcPct val="0"/>
              </a:spcAft>
              <a:defRPr sz="2400">
                <a:solidFill>
                  <a:schemeClr val="tx1"/>
                </a:solidFill>
                <a:latin typeface="Calibri" pitchFamily="34" charset="0"/>
              </a:defRPr>
            </a:lvl4pPr>
            <a:lvl5pPr algn="l" rtl="0" eaLnBrk="0" fontAlgn="base" hangingPunct="0">
              <a:spcBef>
                <a:spcPct val="0"/>
              </a:spcBef>
              <a:spcAft>
                <a:spcPct val="0"/>
              </a:spcAft>
              <a:defRPr sz="2400">
                <a:solidFill>
                  <a:schemeClr val="tx1"/>
                </a:solidFill>
                <a:latin typeface="Calibri" pitchFamily="34" charset="0"/>
              </a:defRPr>
            </a:lvl5pPr>
            <a:lvl6pPr marL="457200" algn="l" rtl="0" fontAlgn="base">
              <a:spcBef>
                <a:spcPct val="0"/>
              </a:spcBef>
              <a:spcAft>
                <a:spcPct val="0"/>
              </a:spcAft>
              <a:defRPr sz="2400">
                <a:solidFill>
                  <a:schemeClr val="tx1"/>
                </a:solidFill>
                <a:latin typeface="Calibri" pitchFamily="34" charset="0"/>
              </a:defRPr>
            </a:lvl6pPr>
            <a:lvl7pPr marL="914400" algn="l" rtl="0" fontAlgn="base">
              <a:spcBef>
                <a:spcPct val="0"/>
              </a:spcBef>
              <a:spcAft>
                <a:spcPct val="0"/>
              </a:spcAft>
              <a:defRPr sz="2400">
                <a:solidFill>
                  <a:schemeClr val="tx1"/>
                </a:solidFill>
                <a:latin typeface="Calibri" pitchFamily="34" charset="0"/>
              </a:defRPr>
            </a:lvl7pPr>
            <a:lvl8pPr marL="1371600" algn="l" rtl="0" fontAlgn="base">
              <a:spcBef>
                <a:spcPct val="0"/>
              </a:spcBef>
              <a:spcAft>
                <a:spcPct val="0"/>
              </a:spcAft>
              <a:defRPr sz="2400">
                <a:solidFill>
                  <a:schemeClr val="tx1"/>
                </a:solidFill>
                <a:latin typeface="Calibri" pitchFamily="34" charset="0"/>
              </a:defRPr>
            </a:lvl8pPr>
            <a:lvl9pPr marL="1828800" algn="l" rtl="0" fontAlgn="base">
              <a:spcBef>
                <a:spcPct val="0"/>
              </a:spcBef>
              <a:spcAft>
                <a:spcPct val="0"/>
              </a:spcAft>
              <a:defRPr sz="2400">
                <a:solidFill>
                  <a:schemeClr val="tx1"/>
                </a:solidFill>
                <a:latin typeface="Calibri" pitchFamily="34" charset="0"/>
              </a:defRPr>
            </a:lvl9pPr>
          </a:lstStyle>
          <a:p>
            <a:pPr>
              <a:defRPr/>
            </a:pPr>
            <a:r>
              <a:rPr lang="de-DE" sz="1500" kern="0" dirty="0">
                <a:solidFill>
                  <a:srgbClr val="000000"/>
                </a:solidFill>
                <a:latin typeface="Calibri"/>
                <a:ea typeface=""/>
                <a:cs typeface=""/>
              </a:rPr>
              <a:t>Zur Evaluation einer Fortbildungsreihe zum Einsatz von GTR/ CAS  </a:t>
            </a:r>
            <a:br>
              <a:rPr lang="de-DE" sz="1500" kern="0" dirty="0">
                <a:solidFill>
                  <a:srgbClr val="000000"/>
                </a:solidFill>
                <a:latin typeface="Calibri"/>
                <a:ea typeface=""/>
                <a:cs typeface=""/>
              </a:rPr>
            </a:br>
            <a:r>
              <a:rPr lang="de-DE" sz="1500" kern="0" dirty="0" err="1">
                <a:solidFill>
                  <a:srgbClr val="000000"/>
                </a:solidFill>
                <a:latin typeface="Calibri"/>
                <a:ea typeface=""/>
                <a:cs typeface=""/>
              </a:rPr>
              <a:t>Pre</a:t>
            </a:r>
            <a:r>
              <a:rPr lang="de-DE" sz="1500" kern="0" dirty="0">
                <a:solidFill>
                  <a:srgbClr val="000000"/>
                </a:solidFill>
                <a:latin typeface="Calibri"/>
                <a:ea typeface=""/>
                <a:cs typeface=""/>
              </a:rPr>
              <a:t>-Test: Aufgabe „Skalierung der Achsen“</a:t>
            </a:r>
          </a:p>
        </p:txBody>
      </p:sp>
      <p:pic>
        <p:nvPicPr>
          <p:cNvPr id="7" name="Bild 65" descr="A5CV.pdf">
            <a:extLst>
              <a:ext uri="{FF2B5EF4-FFF2-40B4-BE49-F238E27FC236}">
                <a16:creationId xmlns:a16="http://schemas.microsoft.com/office/drawing/2014/main" id="{BDD4EE0A-D665-914F-A809-CEACB0E22A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0390" y="2190423"/>
            <a:ext cx="4567683" cy="3723655"/>
          </a:xfrm>
          <a:prstGeom prst="rect">
            <a:avLst/>
          </a:prstGeom>
        </p:spPr>
      </p:pic>
      <p:sp>
        <p:nvSpPr>
          <p:cNvPr id="8" name="Textfeld 7">
            <a:extLst>
              <a:ext uri="{FF2B5EF4-FFF2-40B4-BE49-F238E27FC236}">
                <a16:creationId xmlns:a16="http://schemas.microsoft.com/office/drawing/2014/main" id="{53DDBCB9-43E7-6346-BB83-CAC152C7FE10}"/>
              </a:ext>
            </a:extLst>
          </p:cNvPr>
          <p:cNvSpPr txBox="1"/>
          <p:nvPr/>
        </p:nvSpPr>
        <p:spPr>
          <a:xfrm>
            <a:off x="347645" y="5645999"/>
            <a:ext cx="859531" cy="323165"/>
          </a:xfrm>
          <a:prstGeom prst="rect">
            <a:avLst/>
          </a:prstGeom>
          <a:noFill/>
        </p:spPr>
        <p:txBody>
          <a:bodyPr wrap="none" rtlCol="0">
            <a:spAutoFit/>
          </a:bodyPr>
          <a:lstStyle/>
          <a:p>
            <a:r>
              <a:rPr lang="de-DE" sz="1500" dirty="0" err="1">
                <a:solidFill>
                  <a:srgbClr val="000000"/>
                </a:solidFill>
                <a:latin typeface="Calibri" panose="020F0502020204030204" pitchFamily="34" charset="0"/>
                <a:cs typeface="Calibri" panose="020F0502020204030204" pitchFamily="34" charset="0"/>
              </a:rPr>
              <a:t>n</a:t>
            </a:r>
            <a:r>
              <a:rPr lang="de-DE" sz="1500" dirty="0">
                <a:solidFill>
                  <a:srgbClr val="000000"/>
                </a:solidFill>
                <a:latin typeface="Calibri" panose="020F0502020204030204" pitchFamily="34" charset="0"/>
                <a:cs typeface="Calibri" panose="020F0502020204030204" pitchFamily="34" charset="0"/>
              </a:rPr>
              <a:t> = 3139</a:t>
            </a:r>
          </a:p>
        </p:txBody>
      </p:sp>
      <p:graphicFrame>
        <p:nvGraphicFramePr>
          <p:cNvPr id="9" name="Diagramm 8">
            <a:extLst>
              <a:ext uri="{FF2B5EF4-FFF2-40B4-BE49-F238E27FC236}">
                <a16:creationId xmlns:a16="http://schemas.microsoft.com/office/drawing/2014/main" id="{51E28266-68C6-FC4B-B196-E58518A0ED25}"/>
              </a:ext>
            </a:extLst>
          </p:cNvPr>
          <p:cNvGraphicFramePr/>
          <p:nvPr/>
        </p:nvGraphicFramePr>
        <p:xfrm>
          <a:off x="225177" y="2581027"/>
          <a:ext cx="3336119" cy="2808312"/>
        </p:xfrm>
        <a:graphic>
          <a:graphicData uri="http://schemas.openxmlformats.org/drawingml/2006/chart">
            <c:chart xmlns:c="http://schemas.openxmlformats.org/drawingml/2006/chart" xmlns:r="http://schemas.openxmlformats.org/officeDocument/2006/relationships" r:id="rId4"/>
          </a:graphicData>
        </a:graphic>
      </p:graphicFrame>
      <p:grpSp>
        <p:nvGrpSpPr>
          <p:cNvPr id="10" name="Gruppierung 68">
            <a:extLst>
              <a:ext uri="{FF2B5EF4-FFF2-40B4-BE49-F238E27FC236}">
                <a16:creationId xmlns:a16="http://schemas.microsoft.com/office/drawing/2014/main" id="{C9B6EA2C-2C12-B244-A0A2-A6308811297F}"/>
              </a:ext>
            </a:extLst>
          </p:cNvPr>
          <p:cNvGrpSpPr/>
          <p:nvPr/>
        </p:nvGrpSpPr>
        <p:grpSpPr>
          <a:xfrm>
            <a:off x="3922488" y="3522649"/>
            <a:ext cx="1731066" cy="1758245"/>
            <a:chOff x="4942630" y="2996952"/>
            <a:chExt cx="2308088" cy="2344325"/>
          </a:xfrm>
        </p:grpSpPr>
        <p:sp>
          <p:nvSpPr>
            <p:cNvPr id="11" name="Textfeld 10">
              <a:extLst>
                <a:ext uri="{FF2B5EF4-FFF2-40B4-BE49-F238E27FC236}">
                  <a16:creationId xmlns:a16="http://schemas.microsoft.com/office/drawing/2014/main" id="{FBBE37BA-C439-5F42-8DA8-825DDD072E11}"/>
                </a:ext>
              </a:extLst>
            </p:cNvPr>
            <p:cNvSpPr txBox="1"/>
            <p:nvPr/>
          </p:nvSpPr>
          <p:spPr>
            <a:xfrm>
              <a:off x="5580113" y="4941167"/>
              <a:ext cx="374461" cy="400109"/>
            </a:xfrm>
            <a:prstGeom prst="rect">
              <a:avLst/>
            </a:prstGeom>
            <a:noFill/>
          </p:spPr>
          <p:txBody>
            <a:bodyPr wrap="none" rtlCol="0">
              <a:spAutoFit/>
            </a:bodyPr>
            <a:lstStyle/>
            <a:p>
              <a:pPr eaLnBrk="1" fontAlgn="auto" hangingPunct="1">
                <a:spcBef>
                  <a:spcPts val="0"/>
                </a:spcBef>
                <a:spcAft>
                  <a:spcPts val="0"/>
                </a:spcAft>
                <a:defRPr/>
              </a:pPr>
              <a:r>
                <a:rPr lang="de-DE" sz="1350" kern="0" dirty="0">
                  <a:solidFill>
                    <a:srgbClr val="FF0000"/>
                  </a:solidFill>
                </a:rPr>
                <a:t>2</a:t>
              </a:r>
            </a:p>
          </p:txBody>
        </p:sp>
        <p:sp>
          <p:nvSpPr>
            <p:cNvPr id="12" name="Textfeld 11">
              <a:extLst>
                <a:ext uri="{FF2B5EF4-FFF2-40B4-BE49-F238E27FC236}">
                  <a16:creationId xmlns:a16="http://schemas.microsoft.com/office/drawing/2014/main" id="{F28A1636-5FEA-CA48-BFF0-7382595A63E9}"/>
                </a:ext>
              </a:extLst>
            </p:cNvPr>
            <p:cNvSpPr txBox="1"/>
            <p:nvPr/>
          </p:nvSpPr>
          <p:spPr>
            <a:xfrm>
              <a:off x="6012161" y="4941168"/>
              <a:ext cx="374461" cy="400109"/>
            </a:xfrm>
            <a:prstGeom prst="rect">
              <a:avLst/>
            </a:prstGeom>
            <a:noFill/>
          </p:spPr>
          <p:txBody>
            <a:bodyPr wrap="none" rtlCol="0">
              <a:spAutoFit/>
            </a:bodyPr>
            <a:lstStyle/>
            <a:p>
              <a:pPr eaLnBrk="1" fontAlgn="auto" hangingPunct="1">
                <a:spcBef>
                  <a:spcPts val="0"/>
                </a:spcBef>
                <a:spcAft>
                  <a:spcPts val="0"/>
                </a:spcAft>
                <a:defRPr/>
              </a:pPr>
              <a:r>
                <a:rPr lang="de-DE" sz="1350" kern="0" dirty="0">
                  <a:solidFill>
                    <a:srgbClr val="FF0000"/>
                  </a:solidFill>
                </a:rPr>
                <a:t>4</a:t>
              </a:r>
            </a:p>
          </p:txBody>
        </p:sp>
        <p:sp>
          <p:nvSpPr>
            <p:cNvPr id="13" name="Textfeld 12">
              <a:extLst>
                <a:ext uri="{FF2B5EF4-FFF2-40B4-BE49-F238E27FC236}">
                  <a16:creationId xmlns:a16="http://schemas.microsoft.com/office/drawing/2014/main" id="{9014FF6E-6A0E-5742-88EF-C9467861C4E4}"/>
                </a:ext>
              </a:extLst>
            </p:cNvPr>
            <p:cNvSpPr txBox="1"/>
            <p:nvPr/>
          </p:nvSpPr>
          <p:spPr>
            <a:xfrm>
              <a:off x="6444209" y="4941168"/>
              <a:ext cx="374461" cy="400109"/>
            </a:xfrm>
            <a:prstGeom prst="rect">
              <a:avLst/>
            </a:prstGeom>
            <a:noFill/>
          </p:spPr>
          <p:txBody>
            <a:bodyPr wrap="none" rtlCol="0">
              <a:spAutoFit/>
            </a:bodyPr>
            <a:lstStyle/>
            <a:p>
              <a:pPr eaLnBrk="1" fontAlgn="auto" hangingPunct="1">
                <a:spcBef>
                  <a:spcPts val="0"/>
                </a:spcBef>
                <a:spcAft>
                  <a:spcPts val="0"/>
                </a:spcAft>
                <a:defRPr/>
              </a:pPr>
              <a:r>
                <a:rPr lang="de-DE" sz="1350" kern="0" dirty="0">
                  <a:solidFill>
                    <a:srgbClr val="FF0000"/>
                  </a:solidFill>
                </a:rPr>
                <a:t>6</a:t>
              </a:r>
            </a:p>
          </p:txBody>
        </p:sp>
        <p:sp>
          <p:nvSpPr>
            <p:cNvPr id="14" name="Textfeld 13">
              <a:extLst>
                <a:ext uri="{FF2B5EF4-FFF2-40B4-BE49-F238E27FC236}">
                  <a16:creationId xmlns:a16="http://schemas.microsoft.com/office/drawing/2014/main" id="{3891531B-3F2A-974E-9EA1-C810CC8D7B90}"/>
                </a:ext>
              </a:extLst>
            </p:cNvPr>
            <p:cNvSpPr txBox="1"/>
            <p:nvPr/>
          </p:nvSpPr>
          <p:spPr>
            <a:xfrm>
              <a:off x="6876257" y="4941168"/>
              <a:ext cx="374461" cy="400109"/>
            </a:xfrm>
            <a:prstGeom prst="rect">
              <a:avLst/>
            </a:prstGeom>
            <a:noFill/>
          </p:spPr>
          <p:txBody>
            <a:bodyPr wrap="none" rtlCol="0">
              <a:spAutoFit/>
            </a:bodyPr>
            <a:lstStyle/>
            <a:p>
              <a:pPr eaLnBrk="1" fontAlgn="auto" hangingPunct="1">
                <a:spcBef>
                  <a:spcPts val="0"/>
                </a:spcBef>
                <a:spcAft>
                  <a:spcPts val="0"/>
                </a:spcAft>
                <a:defRPr/>
              </a:pPr>
              <a:r>
                <a:rPr lang="de-DE" sz="1350" kern="0" dirty="0">
                  <a:solidFill>
                    <a:srgbClr val="FF0000"/>
                  </a:solidFill>
                </a:rPr>
                <a:t>8</a:t>
              </a:r>
            </a:p>
          </p:txBody>
        </p:sp>
        <p:sp>
          <p:nvSpPr>
            <p:cNvPr id="15" name="Textfeld 14">
              <a:extLst>
                <a:ext uri="{FF2B5EF4-FFF2-40B4-BE49-F238E27FC236}">
                  <a16:creationId xmlns:a16="http://schemas.microsoft.com/office/drawing/2014/main" id="{E4695310-0585-2746-A435-88B2E5F204F0}"/>
                </a:ext>
              </a:extLst>
            </p:cNvPr>
            <p:cNvSpPr txBox="1"/>
            <p:nvPr/>
          </p:nvSpPr>
          <p:spPr>
            <a:xfrm>
              <a:off x="4942630" y="4293096"/>
              <a:ext cx="374463" cy="400109"/>
            </a:xfrm>
            <a:prstGeom prst="rect">
              <a:avLst/>
            </a:prstGeom>
            <a:noFill/>
          </p:spPr>
          <p:txBody>
            <a:bodyPr wrap="none" rtlCol="0">
              <a:spAutoFit/>
            </a:bodyPr>
            <a:lstStyle/>
            <a:p>
              <a:pPr algn="r" eaLnBrk="1" fontAlgn="auto" hangingPunct="1">
                <a:spcBef>
                  <a:spcPts val="0"/>
                </a:spcBef>
                <a:spcAft>
                  <a:spcPts val="0"/>
                </a:spcAft>
                <a:defRPr/>
              </a:pPr>
              <a:r>
                <a:rPr lang="de-DE" sz="1350" kern="0" dirty="0">
                  <a:solidFill>
                    <a:srgbClr val="FF0000"/>
                  </a:solidFill>
                </a:rPr>
                <a:t>1</a:t>
              </a:r>
            </a:p>
          </p:txBody>
        </p:sp>
        <p:sp>
          <p:nvSpPr>
            <p:cNvPr id="16" name="Textfeld 15">
              <a:extLst>
                <a:ext uri="{FF2B5EF4-FFF2-40B4-BE49-F238E27FC236}">
                  <a16:creationId xmlns:a16="http://schemas.microsoft.com/office/drawing/2014/main" id="{E393105D-0C7D-DE4E-90DB-1D6761BBFFCB}"/>
                </a:ext>
              </a:extLst>
            </p:cNvPr>
            <p:cNvSpPr txBox="1"/>
            <p:nvPr/>
          </p:nvSpPr>
          <p:spPr>
            <a:xfrm>
              <a:off x="4942630" y="3861047"/>
              <a:ext cx="374463" cy="400109"/>
            </a:xfrm>
            <a:prstGeom prst="rect">
              <a:avLst/>
            </a:prstGeom>
            <a:noFill/>
          </p:spPr>
          <p:txBody>
            <a:bodyPr wrap="none" rtlCol="0">
              <a:spAutoFit/>
            </a:bodyPr>
            <a:lstStyle/>
            <a:p>
              <a:pPr algn="r" eaLnBrk="1" fontAlgn="auto" hangingPunct="1">
                <a:spcBef>
                  <a:spcPts val="0"/>
                </a:spcBef>
                <a:spcAft>
                  <a:spcPts val="0"/>
                </a:spcAft>
                <a:defRPr/>
              </a:pPr>
              <a:r>
                <a:rPr lang="de-DE" sz="1350" kern="0" dirty="0">
                  <a:solidFill>
                    <a:srgbClr val="FF0000"/>
                  </a:solidFill>
                </a:rPr>
                <a:t>2</a:t>
              </a:r>
            </a:p>
          </p:txBody>
        </p:sp>
        <p:sp>
          <p:nvSpPr>
            <p:cNvPr id="17" name="Textfeld 16">
              <a:extLst>
                <a:ext uri="{FF2B5EF4-FFF2-40B4-BE49-F238E27FC236}">
                  <a16:creationId xmlns:a16="http://schemas.microsoft.com/office/drawing/2014/main" id="{40BCAE2E-13CD-2646-B7E9-8C1BDC43E3D5}"/>
                </a:ext>
              </a:extLst>
            </p:cNvPr>
            <p:cNvSpPr txBox="1"/>
            <p:nvPr/>
          </p:nvSpPr>
          <p:spPr>
            <a:xfrm>
              <a:off x="4942630" y="3429000"/>
              <a:ext cx="374463" cy="400109"/>
            </a:xfrm>
            <a:prstGeom prst="rect">
              <a:avLst/>
            </a:prstGeom>
            <a:noFill/>
          </p:spPr>
          <p:txBody>
            <a:bodyPr wrap="none" rtlCol="0">
              <a:spAutoFit/>
            </a:bodyPr>
            <a:lstStyle/>
            <a:p>
              <a:pPr algn="r" eaLnBrk="1" fontAlgn="auto" hangingPunct="1">
                <a:spcBef>
                  <a:spcPts val="0"/>
                </a:spcBef>
                <a:spcAft>
                  <a:spcPts val="0"/>
                </a:spcAft>
                <a:defRPr/>
              </a:pPr>
              <a:r>
                <a:rPr lang="de-DE" sz="1350" kern="0" dirty="0">
                  <a:solidFill>
                    <a:srgbClr val="FF0000"/>
                  </a:solidFill>
                </a:rPr>
                <a:t>3</a:t>
              </a:r>
            </a:p>
          </p:txBody>
        </p:sp>
        <p:sp>
          <p:nvSpPr>
            <p:cNvPr id="18" name="Textfeld 17">
              <a:extLst>
                <a:ext uri="{FF2B5EF4-FFF2-40B4-BE49-F238E27FC236}">
                  <a16:creationId xmlns:a16="http://schemas.microsoft.com/office/drawing/2014/main" id="{491A50DC-3AAD-9B4A-BBF9-71D5719E1C98}"/>
                </a:ext>
              </a:extLst>
            </p:cNvPr>
            <p:cNvSpPr txBox="1"/>
            <p:nvPr/>
          </p:nvSpPr>
          <p:spPr>
            <a:xfrm>
              <a:off x="4942630" y="2996952"/>
              <a:ext cx="374463" cy="400109"/>
            </a:xfrm>
            <a:prstGeom prst="rect">
              <a:avLst/>
            </a:prstGeom>
            <a:noFill/>
          </p:spPr>
          <p:txBody>
            <a:bodyPr wrap="none" rtlCol="0">
              <a:spAutoFit/>
            </a:bodyPr>
            <a:lstStyle/>
            <a:p>
              <a:pPr algn="r" eaLnBrk="1" fontAlgn="auto" hangingPunct="1">
                <a:spcBef>
                  <a:spcPts val="0"/>
                </a:spcBef>
                <a:spcAft>
                  <a:spcPts val="0"/>
                </a:spcAft>
                <a:defRPr/>
              </a:pPr>
              <a:r>
                <a:rPr lang="de-DE" sz="1350" kern="0" dirty="0">
                  <a:solidFill>
                    <a:srgbClr val="FF0000"/>
                  </a:solidFill>
                </a:rPr>
                <a:t>4</a:t>
              </a:r>
            </a:p>
          </p:txBody>
        </p:sp>
      </p:grpSp>
      <p:grpSp>
        <p:nvGrpSpPr>
          <p:cNvPr id="19" name="Gruppierung 77">
            <a:extLst>
              <a:ext uri="{FF2B5EF4-FFF2-40B4-BE49-F238E27FC236}">
                <a16:creationId xmlns:a16="http://schemas.microsoft.com/office/drawing/2014/main" id="{F1E1556A-EEA6-9F44-8CD0-2B79057751B8}"/>
              </a:ext>
            </a:extLst>
          </p:cNvPr>
          <p:cNvGrpSpPr/>
          <p:nvPr/>
        </p:nvGrpSpPr>
        <p:grpSpPr>
          <a:xfrm>
            <a:off x="3922488" y="3522649"/>
            <a:ext cx="1731066" cy="1758245"/>
            <a:chOff x="4942630" y="2996952"/>
            <a:chExt cx="2308088" cy="2344325"/>
          </a:xfrm>
        </p:grpSpPr>
        <p:sp>
          <p:nvSpPr>
            <p:cNvPr id="20" name="Textfeld 19">
              <a:extLst>
                <a:ext uri="{FF2B5EF4-FFF2-40B4-BE49-F238E27FC236}">
                  <a16:creationId xmlns:a16="http://schemas.microsoft.com/office/drawing/2014/main" id="{65C1BDFE-E3AF-A64E-9027-E6F36F8C93EA}"/>
                </a:ext>
              </a:extLst>
            </p:cNvPr>
            <p:cNvSpPr txBox="1"/>
            <p:nvPr/>
          </p:nvSpPr>
          <p:spPr>
            <a:xfrm>
              <a:off x="5580113" y="4941167"/>
              <a:ext cx="374461" cy="400109"/>
            </a:xfrm>
            <a:prstGeom prst="rect">
              <a:avLst/>
            </a:prstGeom>
            <a:noFill/>
          </p:spPr>
          <p:txBody>
            <a:bodyPr wrap="none" rtlCol="0">
              <a:spAutoFit/>
            </a:bodyPr>
            <a:lstStyle/>
            <a:p>
              <a:pPr eaLnBrk="1" fontAlgn="auto" hangingPunct="1">
                <a:spcBef>
                  <a:spcPts val="0"/>
                </a:spcBef>
                <a:spcAft>
                  <a:spcPts val="0"/>
                </a:spcAft>
                <a:defRPr/>
              </a:pPr>
              <a:r>
                <a:rPr lang="de-DE" sz="1350" kern="0" dirty="0">
                  <a:solidFill>
                    <a:srgbClr val="FF0000"/>
                  </a:solidFill>
                </a:rPr>
                <a:t>1</a:t>
              </a:r>
            </a:p>
          </p:txBody>
        </p:sp>
        <p:sp>
          <p:nvSpPr>
            <p:cNvPr id="21" name="Textfeld 20">
              <a:extLst>
                <a:ext uri="{FF2B5EF4-FFF2-40B4-BE49-F238E27FC236}">
                  <a16:creationId xmlns:a16="http://schemas.microsoft.com/office/drawing/2014/main" id="{323649A6-7511-F642-91E9-777B038F3CB8}"/>
                </a:ext>
              </a:extLst>
            </p:cNvPr>
            <p:cNvSpPr txBox="1"/>
            <p:nvPr/>
          </p:nvSpPr>
          <p:spPr>
            <a:xfrm>
              <a:off x="6012161" y="4941168"/>
              <a:ext cx="374461" cy="400109"/>
            </a:xfrm>
            <a:prstGeom prst="rect">
              <a:avLst/>
            </a:prstGeom>
            <a:noFill/>
          </p:spPr>
          <p:txBody>
            <a:bodyPr wrap="none" rtlCol="0">
              <a:spAutoFit/>
            </a:bodyPr>
            <a:lstStyle/>
            <a:p>
              <a:pPr eaLnBrk="1" fontAlgn="auto" hangingPunct="1">
                <a:spcBef>
                  <a:spcPts val="0"/>
                </a:spcBef>
                <a:spcAft>
                  <a:spcPts val="0"/>
                </a:spcAft>
                <a:defRPr/>
              </a:pPr>
              <a:r>
                <a:rPr lang="de-DE" sz="1350" kern="0" dirty="0">
                  <a:solidFill>
                    <a:srgbClr val="FF0000"/>
                  </a:solidFill>
                </a:rPr>
                <a:t>2</a:t>
              </a:r>
            </a:p>
          </p:txBody>
        </p:sp>
        <p:sp>
          <p:nvSpPr>
            <p:cNvPr id="22" name="Textfeld 21">
              <a:extLst>
                <a:ext uri="{FF2B5EF4-FFF2-40B4-BE49-F238E27FC236}">
                  <a16:creationId xmlns:a16="http://schemas.microsoft.com/office/drawing/2014/main" id="{0F2DCE04-032E-8E46-B1DD-ED000B1D11B9}"/>
                </a:ext>
              </a:extLst>
            </p:cNvPr>
            <p:cNvSpPr txBox="1"/>
            <p:nvPr/>
          </p:nvSpPr>
          <p:spPr>
            <a:xfrm>
              <a:off x="6444209" y="4941168"/>
              <a:ext cx="374461" cy="400109"/>
            </a:xfrm>
            <a:prstGeom prst="rect">
              <a:avLst/>
            </a:prstGeom>
            <a:noFill/>
          </p:spPr>
          <p:txBody>
            <a:bodyPr wrap="none" rtlCol="0">
              <a:spAutoFit/>
            </a:bodyPr>
            <a:lstStyle/>
            <a:p>
              <a:pPr eaLnBrk="1" fontAlgn="auto" hangingPunct="1">
                <a:spcBef>
                  <a:spcPts val="0"/>
                </a:spcBef>
                <a:spcAft>
                  <a:spcPts val="0"/>
                </a:spcAft>
                <a:defRPr/>
              </a:pPr>
              <a:r>
                <a:rPr lang="de-DE" sz="1350" kern="0" dirty="0">
                  <a:solidFill>
                    <a:srgbClr val="FF0000"/>
                  </a:solidFill>
                </a:rPr>
                <a:t>3</a:t>
              </a:r>
            </a:p>
          </p:txBody>
        </p:sp>
        <p:sp>
          <p:nvSpPr>
            <p:cNvPr id="23" name="Textfeld 22">
              <a:extLst>
                <a:ext uri="{FF2B5EF4-FFF2-40B4-BE49-F238E27FC236}">
                  <a16:creationId xmlns:a16="http://schemas.microsoft.com/office/drawing/2014/main" id="{E80E5EEF-D2EE-CA40-90D3-9A879F8855DA}"/>
                </a:ext>
              </a:extLst>
            </p:cNvPr>
            <p:cNvSpPr txBox="1"/>
            <p:nvPr/>
          </p:nvSpPr>
          <p:spPr>
            <a:xfrm>
              <a:off x="6876257" y="4941168"/>
              <a:ext cx="374461" cy="400109"/>
            </a:xfrm>
            <a:prstGeom prst="rect">
              <a:avLst/>
            </a:prstGeom>
            <a:noFill/>
          </p:spPr>
          <p:txBody>
            <a:bodyPr wrap="none" rtlCol="0">
              <a:spAutoFit/>
            </a:bodyPr>
            <a:lstStyle/>
            <a:p>
              <a:pPr eaLnBrk="1" fontAlgn="auto" hangingPunct="1">
                <a:spcBef>
                  <a:spcPts val="0"/>
                </a:spcBef>
                <a:spcAft>
                  <a:spcPts val="0"/>
                </a:spcAft>
                <a:defRPr/>
              </a:pPr>
              <a:r>
                <a:rPr lang="de-DE" sz="1350" kern="0" dirty="0">
                  <a:solidFill>
                    <a:srgbClr val="FF0000"/>
                  </a:solidFill>
                </a:rPr>
                <a:t>4</a:t>
              </a:r>
            </a:p>
          </p:txBody>
        </p:sp>
        <p:sp>
          <p:nvSpPr>
            <p:cNvPr id="24" name="Textfeld 23">
              <a:extLst>
                <a:ext uri="{FF2B5EF4-FFF2-40B4-BE49-F238E27FC236}">
                  <a16:creationId xmlns:a16="http://schemas.microsoft.com/office/drawing/2014/main" id="{5159FD58-8607-6246-AC20-1D4C2F607241}"/>
                </a:ext>
              </a:extLst>
            </p:cNvPr>
            <p:cNvSpPr txBox="1"/>
            <p:nvPr/>
          </p:nvSpPr>
          <p:spPr>
            <a:xfrm>
              <a:off x="4942630" y="4293096"/>
              <a:ext cx="374463" cy="400109"/>
            </a:xfrm>
            <a:prstGeom prst="rect">
              <a:avLst/>
            </a:prstGeom>
            <a:noFill/>
          </p:spPr>
          <p:txBody>
            <a:bodyPr wrap="none" rtlCol="0">
              <a:spAutoFit/>
            </a:bodyPr>
            <a:lstStyle/>
            <a:p>
              <a:pPr algn="r" eaLnBrk="1" fontAlgn="auto" hangingPunct="1">
                <a:spcBef>
                  <a:spcPts val="0"/>
                </a:spcBef>
                <a:spcAft>
                  <a:spcPts val="0"/>
                </a:spcAft>
                <a:defRPr/>
              </a:pPr>
              <a:r>
                <a:rPr lang="de-DE" sz="1350" kern="0" dirty="0">
                  <a:solidFill>
                    <a:srgbClr val="FF0000"/>
                  </a:solidFill>
                </a:rPr>
                <a:t>1</a:t>
              </a:r>
            </a:p>
          </p:txBody>
        </p:sp>
        <p:sp>
          <p:nvSpPr>
            <p:cNvPr id="25" name="Textfeld 24">
              <a:extLst>
                <a:ext uri="{FF2B5EF4-FFF2-40B4-BE49-F238E27FC236}">
                  <a16:creationId xmlns:a16="http://schemas.microsoft.com/office/drawing/2014/main" id="{38A71880-178D-7845-B3CC-7F2BFC05AE7D}"/>
                </a:ext>
              </a:extLst>
            </p:cNvPr>
            <p:cNvSpPr txBox="1"/>
            <p:nvPr/>
          </p:nvSpPr>
          <p:spPr>
            <a:xfrm>
              <a:off x="4942630" y="3861047"/>
              <a:ext cx="374463" cy="400109"/>
            </a:xfrm>
            <a:prstGeom prst="rect">
              <a:avLst/>
            </a:prstGeom>
            <a:noFill/>
          </p:spPr>
          <p:txBody>
            <a:bodyPr wrap="none" rtlCol="0">
              <a:spAutoFit/>
            </a:bodyPr>
            <a:lstStyle/>
            <a:p>
              <a:pPr algn="r" eaLnBrk="1" fontAlgn="auto" hangingPunct="1">
                <a:spcBef>
                  <a:spcPts val="0"/>
                </a:spcBef>
                <a:spcAft>
                  <a:spcPts val="0"/>
                </a:spcAft>
                <a:defRPr/>
              </a:pPr>
              <a:r>
                <a:rPr lang="de-DE" sz="1350" kern="0" dirty="0">
                  <a:solidFill>
                    <a:srgbClr val="FF0000"/>
                  </a:solidFill>
                </a:rPr>
                <a:t>2</a:t>
              </a:r>
            </a:p>
          </p:txBody>
        </p:sp>
        <p:sp>
          <p:nvSpPr>
            <p:cNvPr id="26" name="Textfeld 25">
              <a:extLst>
                <a:ext uri="{FF2B5EF4-FFF2-40B4-BE49-F238E27FC236}">
                  <a16:creationId xmlns:a16="http://schemas.microsoft.com/office/drawing/2014/main" id="{99FC67E4-160C-524C-9B01-C6FB2DA199F9}"/>
                </a:ext>
              </a:extLst>
            </p:cNvPr>
            <p:cNvSpPr txBox="1"/>
            <p:nvPr/>
          </p:nvSpPr>
          <p:spPr>
            <a:xfrm>
              <a:off x="4942630" y="3429000"/>
              <a:ext cx="374463" cy="400109"/>
            </a:xfrm>
            <a:prstGeom prst="rect">
              <a:avLst/>
            </a:prstGeom>
            <a:noFill/>
          </p:spPr>
          <p:txBody>
            <a:bodyPr wrap="none" rtlCol="0">
              <a:spAutoFit/>
            </a:bodyPr>
            <a:lstStyle/>
            <a:p>
              <a:pPr algn="r" eaLnBrk="1" fontAlgn="auto" hangingPunct="1">
                <a:spcBef>
                  <a:spcPts val="0"/>
                </a:spcBef>
                <a:spcAft>
                  <a:spcPts val="0"/>
                </a:spcAft>
                <a:defRPr/>
              </a:pPr>
              <a:r>
                <a:rPr lang="de-DE" sz="1350" kern="0" dirty="0">
                  <a:solidFill>
                    <a:srgbClr val="FF0000"/>
                  </a:solidFill>
                </a:rPr>
                <a:t>3</a:t>
              </a:r>
            </a:p>
          </p:txBody>
        </p:sp>
        <p:sp>
          <p:nvSpPr>
            <p:cNvPr id="27" name="Textfeld 26">
              <a:extLst>
                <a:ext uri="{FF2B5EF4-FFF2-40B4-BE49-F238E27FC236}">
                  <a16:creationId xmlns:a16="http://schemas.microsoft.com/office/drawing/2014/main" id="{FEA0A636-9A1B-734F-89EF-E57D385F86E6}"/>
                </a:ext>
              </a:extLst>
            </p:cNvPr>
            <p:cNvSpPr txBox="1"/>
            <p:nvPr/>
          </p:nvSpPr>
          <p:spPr>
            <a:xfrm>
              <a:off x="4942630" y="2996952"/>
              <a:ext cx="374463" cy="400109"/>
            </a:xfrm>
            <a:prstGeom prst="rect">
              <a:avLst/>
            </a:prstGeom>
            <a:noFill/>
          </p:spPr>
          <p:txBody>
            <a:bodyPr wrap="none" rtlCol="0">
              <a:spAutoFit/>
            </a:bodyPr>
            <a:lstStyle/>
            <a:p>
              <a:pPr algn="r" eaLnBrk="1" fontAlgn="auto" hangingPunct="1">
                <a:spcBef>
                  <a:spcPts val="0"/>
                </a:spcBef>
                <a:spcAft>
                  <a:spcPts val="0"/>
                </a:spcAft>
                <a:defRPr/>
              </a:pPr>
              <a:r>
                <a:rPr lang="de-DE" sz="1350" kern="0" dirty="0">
                  <a:solidFill>
                    <a:srgbClr val="FF0000"/>
                  </a:solidFill>
                </a:rPr>
                <a:t>4</a:t>
              </a:r>
            </a:p>
          </p:txBody>
        </p:sp>
      </p:grpSp>
      <p:cxnSp>
        <p:nvCxnSpPr>
          <p:cNvPr id="28" name="Gerade Verbindung 27">
            <a:extLst>
              <a:ext uri="{FF2B5EF4-FFF2-40B4-BE49-F238E27FC236}">
                <a16:creationId xmlns:a16="http://schemas.microsoft.com/office/drawing/2014/main" id="{7C409DD7-7739-0C41-A156-35FC7CC1933E}"/>
              </a:ext>
            </a:extLst>
          </p:cNvPr>
          <p:cNvCxnSpPr/>
          <p:nvPr/>
        </p:nvCxnSpPr>
        <p:spPr bwMode="auto">
          <a:xfrm flipH="1">
            <a:off x="3790112" y="2529381"/>
            <a:ext cx="1620180" cy="3240360"/>
          </a:xfrm>
          <a:prstGeom prst="line">
            <a:avLst/>
          </a:prstGeom>
          <a:solidFill>
            <a:srgbClr val="4F81BD"/>
          </a:solidFill>
          <a:ln w="9525" cap="flat" cmpd="sng" algn="ctr">
            <a:solidFill>
              <a:srgbClr val="FF0000"/>
            </a:solidFill>
            <a:prstDash val="solid"/>
            <a:round/>
            <a:headEnd type="none" w="med" len="med"/>
            <a:tailEnd type="none" w="med" len="med"/>
          </a:ln>
          <a:effectLst/>
        </p:spPr>
      </p:cxnSp>
      <p:sp>
        <p:nvSpPr>
          <p:cNvPr id="29" name="Textfeld 28">
            <a:extLst>
              <a:ext uri="{FF2B5EF4-FFF2-40B4-BE49-F238E27FC236}">
                <a16:creationId xmlns:a16="http://schemas.microsoft.com/office/drawing/2014/main" id="{09EB5C77-265B-4040-BABA-6ADFC9B45689}"/>
              </a:ext>
            </a:extLst>
          </p:cNvPr>
          <p:cNvSpPr txBox="1"/>
          <p:nvPr/>
        </p:nvSpPr>
        <p:spPr>
          <a:xfrm>
            <a:off x="6128792" y="4980811"/>
            <a:ext cx="648072" cy="276999"/>
          </a:xfrm>
          <a:prstGeom prst="rect">
            <a:avLst/>
          </a:prstGeom>
          <a:noFill/>
        </p:spPr>
        <p:txBody>
          <a:bodyPr wrap="square" rtlCol="0">
            <a:spAutoFit/>
          </a:bodyPr>
          <a:lstStyle/>
          <a:p>
            <a:r>
              <a:rPr lang="de-DE" sz="1200" b="1" dirty="0">
                <a:solidFill>
                  <a:srgbClr val="FF0000"/>
                </a:solidFill>
                <a:cs typeface="Calibri"/>
              </a:rPr>
              <a:t>9,4%</a:t>
            </a:r>
          </a:p>
        </p:txBody>
      </p:sp>
      <p:sp>
        <p:nvSpPr>
          <p:cNvPr id="30" name="Textfeld 29">
            <a:extLst>
              <a:ext uri="{FF2B5EF4-FFF2-40B4-BE49-F238E27FC236}">
                <a16:creationId xmlns:a16="http://schemas.microsoft.com/office/drawing/2014/main" id="{A9C7EB64-F226-0E46-806D-7944A4C88BAD}"/>
              </a:ext>
            </a:extLst>
          </p:cNvPr>
          <p:cNvSpPr txBox="1"/>
          <p:nvPr/>
        </p:nvSpPr>
        <p:spPr>
          <a:xfrm>
            <a:off x="6128792" y="4980811"/>
            <a:ext cx="648072" cy="276999"/>
          </a:xfrm>
          <a:prstGeom prst="rect">
            <a:avLst/>
          </a:prstGeom>
          <a:noFill/>
        </p:spPr>
        <p:txBody>
          <a:bodyPr wrap="square" rtlCol="0">
            <a:spAutoFit/>
          </a:bodyPr>
          <a:lstStyle/>
          <a:p>
            <a:r>
              <a:rPr lang="de-DE" sz="1200" b="1" dirty="0">
                <a:solidFill>
                  <a:srgbClr val="FF0000"/>
                </a:solidFill>
                <a:cs typeface="Calibri"/>
              </a:rPr>
              <a:t>24,3%</a:t>
            </a:r>
          </a:p>
        </p:txBody>
      </p:sp>
      <p:sp>
        <p:nvSpPr>
          <p:cNvPr id="31" name="Textfeld 30">
            <a:extLst>
              <a:ext uri="{FF2B5EF4-FFF2-40B4-BE49-F238E27FC236}">
                <a16:creationId xmlns:a16="http://schemas.microsoft.com/office/drawing/2014/main" id="{5741D2B3-ED9A-8046-BCFD-A99882FFC76B}"/>
              </a:ext>
            </a:extLst>
          </p:cNvPr>
          <p:cNvSpPr txBox="1"/>
          <p:nvPr/>
        </p:nvSpPr>
        <p:spPr>
          <a:xfrm>
            <a:off x="6128792" y="4980811"/>
            <a:ext cx="648072" cy="276999"/>
          </a:xfrm>
          <a:prstGeom prst="rect">
            <a:avLst/>
          </a:prstGeom>
          <a:noFill/>
        </p:spPr>
        <p:txBody>
          <a:bodyPr wrap="square" rtlCol="0">
            <a:spAutoFit/>
          </a:bodyPr>
          <a:lstStyle/>
          <a:p>
            <a:r>
              <a:rPr lang="de-DE" sz="1200" b="1" dirty="0">
                <a:solidFill>
                  <a:srgbClr val="FF0000"/>
                </a:solidFill>
                <a:cs typeface="Calibri"/>
              </a:rPr>
              <a:t>2,4%</a:t>
            </a:r>
          </a:p>
        </p:txBody>
      </p:sp>
      <p:sp>
        <p:nvSpPr>
          <p:cNvPr id="32" name="Textfeld 31">
            <a:extLst>
              <a:ext uri="{FF2B5EF4-FFF2-40B4-BE49-F238E27FC236}">
                <a16:creationId xmlns:a16="http://schemas.microsoft.com/office/drawing/2014/main" id="{0325D087-D9F7-CD4A-87B1-6E23FDC166FB}"/>
              </a:ext>
            </a:extLst>
          </p:cNvPr>
          <p:cNvSpPr txBox="1"/>
          <p:nvPr/>
        </p:nvSpPr>
        <p:spPr>
          <a:xfrm>
            <a:off x="4400600" y="5412859"/>
            <a:ext cx="2214246" cy="646331"/>
          </a:xfrm>
          <a:prstGeom prst="rect">
            <a:avLst/>
          </a:prstGeom>
          <a:noFill/>
        </p:spPr>
        <p:txBody>
          <a:bodyPr wrap="square" rtlCol="0">
            <a:spAutoFit/>
          </a:bodyPr>
          <a:lstStyle/>
          <a:p>
            <a:r>
              <a:rPr lang="de-DE" sz="1200" dirty="0">
                <a:solidFill>
                  <a:srgbClr val="FF0000"/>
                </a:solidFill>
                <a:cs typeface="Calibri"/>
              </a:rPr>
              <a:t>Etwa 9% Fehlbearbeitungen mit nicht </a:t>
            </a:r>
            <a:r>
              <a:rPr lang="de-DE" sz="1200" dirty="0" err="1">
                <a:solidFill>
                  <a:srgbClr val="FF0000"/>
                </a:solidFill>
                <a:cs typeface="Calibri"/>
              </a:rPr>
              <a:t>zuordbarem</a:t>
            </a:r>
            <a:r>
              <a:rPr lang="de-DE" sz="1200" dirty="0">
                <a:solidFill>
                  <a:srgbClr val="FF0000"/>
                </a:solidFill>
                <a:cs typeface="Calibri"/>
              </a:rPr>
              <a:t> Fehlermuster</a:t>
            </a:r>
          </a:p>
        </p:txBody>
      </p:sp>
      <p:sp>
        <p:nvSpPr>
          <p:cNvPr id="33" name="Textfeld 32">
            <a:extLst>
              <a:ext uri="{FF2B5EF4-FFF2-40B4-BE49-F238E27FC236}">
                <a16:creationId xmlns:a16="http://schemas.microsoft.com/office/drawing/2014/main" id="{192F7FBA-79FB-4449-92EF-B4733BC5C180}"/>
              </a:ext>
            </a:extLst>
          </p:cNvPr>
          <p:cNvSpPr txBox="1"/>
          <p:nvPr/>
        </p:nvSpPr>
        <p:spPr>
          <a:xfrm>
            <a:off x="4400600" y="5412859"/>
            <a:ext cx="2214246" cy="276999"/>
          </a:xfrm>
          <a:prstGeom prst="rect">
            <a:avLst/>
          </a:prstGeom>
          <a:noFill/>
        </p:spPr>
        <p:txBody>
          <a:bodyPr wrap="square" rtlCol="0">
            <a:spAutoFit/>
          </a:bodyPr>
          <a:lstStyle/>
          <a:p>
            <a:r>
              <a:rPr lang="de-DE" sz="1200" dirty="0">
                <a:solidFill>
                  <a:srgbClr val="FF0000"/>
                </a:solidFill>
                <a:cs typeface="Calibri"/>
              </a:rPr>
              <a:t>Vertauschte Achsen</a:t>
            </a:r>
          </a:p>
        </p:txBody>
      </p:sp>
      <p:sp>
        <p:nvSpPr>
          <p:cNvPr id="34" name="Textfeld 33">
            <a:extLst>
              <a:ext uri="{FF2B5EF4-FFF2-40B4-BE49-F238E27FC236}">
                <a16:creationId xmlns:a16="http://schemas.microsoft.com/office/drawing/2014/main" id="{F875A9F7-650A-914E-99A1-8AF64CA63E66}"/>
              </a:ext>
            </a:extLst>
          </p:cNvPr>
          <p:cNvSpPr txBox="1"/>
          <p:nvPr/>
        </p:nvSpPr>
        <p:spPr>
          <a:xfrm>
            <a:off x="4400600" y="5412859"/>
            <a:ext cx="2214246" cy="276999"/>
          </a:xfrm>
          <a:prstGeom prst="rect">
            <a:avLst/>
          </a:prstGeom>
          <a:noFill/>
        </p:spPr>
        <p:txBody>
          <a:bodyPr wrap="square" rtlCol="0">
            <a:spAutoFit/>
          </a:bodyPr>
          <a:lstStyle/>
          <a:p>
            <a:r>
              <a:rPr lang="de-DE" sz="1200" dirty="0">
                <a:solidFill>
                  <a:srgbClr val="FF0000"/>
                </a:solidFill>
                <a:cs typeface="Calibri"/>
              </a:rPr>
              <a:t>Gerade neu eingezeichnet</a:t>
            </a:r>
          </a:p>
        </p:txBody>
      </p:sp>
      <p:sp>
        <p:nvSpPr>
          <p:cNvPr id="35" name="Textfeld 34">
            <a:extLst>
              <a:ext uri="{FF2B5EF4-FFF2-40B4-BE49-F238E27FC236}">
                <a16:creationId xmlns:a16="http://schemas.microsoft.com/office/drawing/2014/main" id="{8D92D17C-4362-D144-AC02-6F3243D667D4}"/>
              </a:ext>
            </a:extLst>
          </p:cNvPr>
          <p:cNvSpPr txBox="1"/>
          <p:nvPr/>
        </p:nvSpPr>
        <p:spPr>
          <a:xfrm>
            <a:off x="4400600" y="5412859"/>
            <a:ext cx="2214246" cy="276999"/>
          </a:xfrm>
          <a:prstGeom prst="rect">
            <a:avLst/>
          </a:prstGeom>
          <a:noFill/>
        </p:spPr>
        <p:txBody>
          <a:bodyPr wrap="square" rtlCol="0">
            <a:spAutoFit/>
          </a:bodyPr>
          <a:lstStyle/>
          <a:p>
            <a:r>
              <a:rPr lang="de-DE" sz="1200" dirty="0">
                <a:solidFill>
                  <a:srgbClr val="FF0000"/>
                </a:solidFill>
                <a:cs typeface="Calibri"/>
              </a:rPr>
              <a:t>„Standardskalierung“</a:t>
            </a:r>
          </a:p>
        </p:txBody>
      </p:sp>
      <p:sp>
        <p:nvSpPr>
          <p:cNvPr id="36" name="Rechteck 35">
            <a:extLst>
              <a:ext uri="{FF2B5EF4-FFF2-40B4-BE49-F238E27FC236}">
                <a16:creationId xmlns:a16="http://schemas.microsoft.com/office/drawing/2014/main" id="{E948271F-08CE-D044-A171-060B76F61709}"/>
              </a:ext>
            </a:extLst>
          </p:cNvPr>
          <p:cNvSpPr/>
          <p:nvPr/>
        </p:nvSpPr>
        <p:spPr>
          <a:xfrm>
            <a:off x="7090720" y="2410826"/>
            <a:ext cx="2154757" cy="553998"/>
          </a:xfrm>
          <a:prstGeom prst="rect">
            <a:avLst/>
          </a:prstGeom>
        </p:spPr>
        <p:txBody>
          <a:bodyPr wrap="none">
            <a:spAutoFit/>
          </a:bodyPr>
          <a:lstStyle/>
          <a:p>
            <a:pPr algn="ctr"/>
            <a:r>
              <a:rPr lang="de-DE" sz="1500" kern="0" dirty="0">
                <a:solidFill>
                  <a:srgbClr val="000000"/>
                </a:solidFill>
                <a:latin typeface="Calibri"/>
                <a:ea typeface=""/>
                <a:cs typeface=""/>
              </a:rPr>
              <a:t>Marcel Klinger,</a:t>
            </a:r>
          </a:p>
          <a:p>
            <a:pPr algn="ctr"/>
            <a:r>
              <a:rPr lang="de-DE" sz="1500" kern="0" dirty="0">
                <a:solidFill>
                  <a:srgbClr val="000000"/>
                </a:solidFill>
                <a:latin typeface="Calibri"/>
              </a:rPr>
              <a:t>Test frei verfügbar (OER )</a:t>
            </a:r>
            <a:endParaRPr lang="de-DE" sz="1500" dirty="0"/>
          </a:p>
        </p:txBody>
      </p:sp>
      <p:sp>
        <p:nvSpPr>
          <p:cNvPr id="37" name="Rechteck 36">
            <a:extLst>
              <a:ext uri="{FF2B5EF4-FFF2-40B4-BE49-F238E27FC236}">
                <a16:creationId xmlns:a16="http://schemas.microsoft.com/office/drawing/2014/main" id="{CA670EAA-25F3-4348-A63B-6AC152AA1E49}"/>
              </a:ext>
            </a:extLst>
          </p:cNvPr>
          <p:cNvSpPr/>
          <p:nvPr/>
        </p:nvSpPr>
        <p:spPr>
          <a:xfrm>
            <a:off x="7256514" y="2922239"/>
            <a:ext cx="2970331" cy="276999"/>
          </a:xfrm>
          <a:prstGeom prst="rect">
            <a:avLst/>
          </a:prstGeom>
        </p:spPr>
        <p:txBody>
          <a:bodyPr wrap="square">
            <a:spAutoFit/>
          </a:bodyPr>
          <a:lstStyle/>
          <a:p>
            <a:r>
              <a:rPr lang="de-DE" sz="1200" dirty="0">
                <a:latin typeface="Helvetica" charset="0"/>
              </a:rPr>
              <a:t>https://www.falke-test.de/</a:t>
            </a:r>
            <a:endParaRPr lang="de-DE" sz="1200" dirty="0"/>
          </a:p>
        </p:txBody>
      </p:sp>
      <p:pic>
        <p:nvPicPr>
          <p:cNvPr id="38" name="Grafik 37">
            <a:extLst>
              <a:ext uri="{FF2B5EF4-FFF2-40B4-BE49-F238E27FC236}">
                <a16:creationId xmlns:a16="http://schemas.microsoft.com/office/drawing/2014/main" id="{1D011E5B-56D9-5F46-AEC8-21E94E047655}"/>
              </a:ext>
            </a:extLst>
          </p:cNvPr>
          <p:cNvPicPr>
            <a:picLocks noChangeAspect="1"/>
          </p:cNvPicPr>
          <p:nvPr/>
        </p:nvPicPr>
        <p:blipFill>
          <a:blip r:embed="rId5"/>
          <a:stretch>
            <a:fillRect/>
          </a:stretch>
        </p:blipFill>
        <p:spPr>
          <a:xfrm>
            <a:off x="7885298" y="3208708"/>
            <a:ext cx="1087521" cy="436172"/>
          </a:xfrm>
          <a:prstGeom prst="rect">
            <a:avLst/>
          </a:prstGeom>
        </p:spPr>
      </p:pic>
      <p:sp>
        <p:nvSpPr>
          <p:cNvPr id="39" name="Textfeld 38">
            <a:extLst>
              <a:ext uri="{FF2B5EF4-FFF2-40B4-BE49-F238E27FC236}">
                <a16:creationId xmlns:a16="http://schemas.microsoft.com/office/drawing/2014/main" id="{5DE60B31-5194-BF4D-8CCC-F5E436765D59}"/>
              </a:ext>
            </a:extLst>
          </p:cNvPr>
          <p:cNvSpPr txBox="1"/>
          <p:nvPr/>
        </p:nvSpPr>
        <p:spPr>
          <a:xfrm>
            <a:off x="7611528" y="3813981"/>
            <a:ext cx="1160895" cy="323165"/>
          </a:xfrm>
          <a:prstGeom prst="rect">
            <a:avLst/>
          </a:prstGeom>
          <a:noFill/>
        </p:spPr>
        <p:txBody>
          <a:bodyPr wrap="none" rtlCol="0">
            <a:spAutoFit/>
          </a:bodyPr>
          <a:lstStyle/>
          <a:p>
            <a:r>
              <a:rPr lang="de-DE" sz="1500" dirty="0">
                <a:latin typeface="Calibri" panose="020F0502020204030204" pitchFamily="34" charset="0"/>
              </a:rPr>
              <a:t>Klinger 2018</a:t>
            </a:r>
          </a:p>
        </p:txBody>
      </p:sp>
    </p:spTree>
    <p:extLst>
      <p:ext uri="{BB962C8B-B14F-4D97-AF65-F5344CB8AC3E}">
        <p14:creationId xmlns:p14="http://schemas.microsoft.com/office/powerpoint/2010/main" val="2492902469"/>
      </p:ext>
    </p:extLst>
  </p:cSld>
  <p:clrMapOvr>
    <a:masterClrMapping/>
  </p:clrMapOvr>
  <mc:AlternateContent xmlns:mc="http://schemas.openxmlformats.org/markup-compatibility/2006" xmlns:p14="http://schemas.microsoft.com/office/powerpoint/2010/main">
    <mc:Choice Requires="p14">
      <p:transition p14:dur="0" advClick="0" advTm="20000"/>
    </mc:Choice>
    <mc:Fallback xmlns="">
      <p:transition advClick="0" advTm="20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4"/>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1">
                                            <p:txEl>
                                              <p:pRg st="0" end="0"/>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xit" presetSubtype="0" fill="hold" nodeType="clickEffect">
                                  <p:stCondLst>
                                    <p:cond delay="0"/>
                                  </p:stCondLst>
                                  <p:childTnLst>
                                    <p:set>
                                      <p:cBhvr>
                                        <p:cTn id="44" dur="1" fill="hold">
                                          <p:stCondLst>
                                            <p:cond delay="0"/>
                                          </p:stCondLst>
                                        </p:cTn>
                                        <p:tgtEl>
                                          <p:spTgt spid="28"/>
                                        </p:tgtEl>
                                        <p:attrNameLst>
                                          <p:attrName>style.visibility</p:attrName>
                                        </p:attrNameLst>
                                      </p:cBhvr>
                                      <p:to>
                                        <p:strVal val="hidden"/>
                                      </p:to>
                                    </p:set>
                                  </p:childTnLst>
                                </p:cTn>
                              </p:par>
                              <p:par>
                                <p:cTn id="45" presetID="1" presetClass="exit" presetSubtype="0" fill="hold" grpId="1" nodeType="withEffect">
                                  <p:stCondLst>
                                    <p:cond delay="0"/>
                                  </p:stCondLst>
                                  <p:childTnLst>
                                    <p:set>
                                      <p:cBhvr>
                                        <p:cTn id="46" dur="1" fill="hold">
                                          <p:stCondLst>
                                            <p:cond delay="0"/>
                                          </p:stCondLst>
                                        </p:cTn>
                                        <p:tgtEl>
                                          <p:spTgt spid="34"/>
                                        </p:tgtEl>
                                        <p:attrNameLst>
                                          <p:attrName>style.visibility</p:attrName>
                                        </p:attrNameLst>
                                      </p:cBhvr>
                                      <p:to>
                                        <p:strVal val="hidden"/>
                                      </p:to>
                                    </p:set>
                                  </p:childTnLst>
                                </p:cTn>
                              </p:par>
                              <p:par>
                                <p:cTn id="47" presetID="1" presetClass="exit" presetSubtype="0" fill="hold" nodeType="withEffect">
                                  <p:stCondLst>
                                    <p:cond delay="0"/>
                                  </p:stCondLst>
                                  <p:childTnLst>
                                    <p:set>
                                      <p:cBhvr>
                                        <p:cTn id="48" dur="1" fill="hold">
                                          <p:stCondLst>
                                            <p:cond delay="0"/>
                                          </p:stCondLst>
                                        </p:cTn>
                                        <p:tgtEl>
                                          <p:spTgt spid="31">
                                            <p:txEl>
                                              <p:pRg st="0" end="0"/>
                                            </p:txEl>
                                          </p:spTgt>
                                        </p:tgtEl>
                                        <p:attrNameLst>
                                          <p:attrName>style.visibility</p:attrName>
                                        </p:attrNameLst>
                                      </p:cBhvr>
                                      <p:to>
                                        <p:strVal val="hidden"/>
                                      </p:to>
                                    </p:set>
                                  </p:childTnLst>
                                </p:cTn>
                              </p:par>
                              <p:par>
                                <p:cTn id="49" presetID="1" presetClass="entr" presetSubtype="0" fill="hold" nodeType="withEffect">
                                  <p:stCondLst>
                                    <p:cond delay="0"/>
                                  </p:stCondLst>
                                  <p:childTnLst>
                                    <p:set>
                                      <p:cBhvr>
                                        <p:cTn id="50" dur="1" fill="hold">
                                          <p:stCondLst>
                                            <p:cond delay="0"/>
                                          </p:stCondLst>
                                        </p:cTn>
                                        <p:tgtEl>
                                          <p:spTgt spid="10"/>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33"/>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29"/>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xit" presetSubtype="0" fill="hold" nodeType="clickEffect">
                                  <p:stCondLst>
                                    <p:cond delay="0"/>
                                  </p:stCondLst>
                                  <p:childTnLst>
                                    <p:set>
                                      <p:cBhvr>
                                        <p:cTn id="58" dur="1" fill="hold">
                                          <p:stCondLst>
                                            <p:cond delay="0"/>
                                          </p:stCondLst>
                                        </p:cTn>
                                        <p:tgtEl>
                                          <p:spTgt spid="10"/>
                                        </p:tgtEl>
                                        <p:attrNameLst>
                                          <p:attrName>style.visibility</p:attrName>
                                        </p:attrNameLst>
                                      </p:cBhvr>
                                      <p:to>
                                        <p:strVal val="hidden"/>
                                      </p:to>
                                    </p:set>
                                  </p:childTnLst>
                                </p:cTn>
                              </p:par>
                              <p:par>
                                <p:cTn id="59" presetID="1" presetClass="exit" presetSubtype="0" fill="hold" grpId="1" nodeType="withEffect">
                                  <p:stCondLst>
                                    <p:cond delay="0"/>
                                  </p:stCondLst>
                                  <p:childTnLst>
                                    <p:set>
                                      <p:cBhvr>
                                        <p:cTn id="60" dur="1" fill="hold">
                                          <p:stCondLst>
                                            <p:cond delay="0"/>
                                          </p:stCondLst>
                                        </p:cTn>
                                        <p:tgtEl>
                                          <p:spTgt spid="33"/>
                                        </p:tgtEl>
                                        <p:attrNameLst>
                                          <p:attrName>style.visibility</p:attrName>
                                        </p:attrNameLst>
                                      </p:cBhvr>
                                      <p:to>
                                        <p:strVal val="hidden"/>
                                      </p:to>
                                    </p:set>
                                  </p:childTnLst>
                                </p:cTn>
                              </p:par>
                              <p:par>
                                <p:cTn id="61" presetID="1" presetClass="exit" presetSubtype="0" fill="hold" grpId="1" nodeType="withEffect">
                                  <p:stCondLst>
                                    <p:cond delay="0"/>
                                  </p:stCondLst>
                                  <p:childTnLst>
                                    <p:set>
                                      <p:cBhvr>
                                        <p:cTn id="62" dur="1" fill="hold">
                                          <p:stCondLst>
                                            <p:cond delay="0"/>
                                          </p:stCondLst>
                                        </p:cTn>
                                        <p:tgtEl>
                                          <p:spTgt spid="29"/>
                                        </p:tgtEl>
                                        <p:attrNameLst>
                                          <p:attrName>style.visibility</p:attrName>
                                        </p:attrNameLst>
                                      </p:cBhvr>
                                      <p:to>
                                        <p:strVal val="hidden"/>
                                      </p:to>
                                    </p:set>
                                  </p:childTnLst>
                                </p:cTn>
                              </p:par>
                              <p:par>
                                <p:cTn id="63" presetID="1" presetClass="entr" presetSubtype="0" fill="hold" nodeType="withEffect">
                                  <p:stCondLst>
                                    <p:cond delay="0"/>
                                  </p:stCondLst>
                                  <p:childTnLst>
                                    <p:set>
                                      <p:cBhvr>
                                        <p:cTn id="64" dur="1" fill="hold">
                                          <p:stCondLst>
                                            <p:cond delay="0"/>
                                          </p:stCondLst>
                                        </p:cTn>
                                        <p:tgtEl>
                                          <p:spTgt spid="19"/>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30"/>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35"/>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xit" presetSubtype="0" fill="hold" grpId="1" nodeType="clickEffect">
                                  <p:stCondLst>
                                    <p:cond delay="0"/>
                                  </p:stCondLst>
                                  <p:childTnLst>
                                    <p:set>
                                      <p:cBhvr>
                                        <p:cTn id="72" dur="1" fill="hold">
                                          <p:stCondLst>
                                            <p:cond delay="0"/>
                                          </p:stCondLst>
                                        </p:cTn>
                                        <p:tgtEl>
                                          <p:spTgt spid="35"/>
                                        </p:tgtEl>
                                        <p:attrNameLst>
                                          <p:attrName>style.visibility</p:attrName>
                                        </p:attrNameLst>
                                      </p:cBhvr>
                                      <p:to>
                                        <p:strVal val="hidden"/>
                                      </p:to>
                                    </p:set>
                                  </p:childTnLst>
                                </p:cTn>
                              </p:par>
                              <p:par>
                                <p:cTn id="73" presetID="1" presetClass="entr" presetSubtype="0" fill="hold" grpId="0" nodeType="withEffect">
                                  <p:stCondLst>
                                    <p:cond delay="0"/>
                                  </p:stCondLst>
                                  <p:childTnLst>
                                    <p:set>
                                      <p:cBhvr>
                                        <p:cTn id="74"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p:bldP spid="8" grpId="0"/>
      <p:bldGraphic spid="9" grpId="0">
        <p:bldAsOne/>
      </p:bldGraphic>
      <p:bldP spid="29" grpId="0"/>
      <p:bldP spid="29" grpId="1"/>
      <p:bldP spid="30" grpId="0"/>
      <p:bldP spid="32" grpId="0"/>
      <p:bldP spid="33" grpId="0"/>
      <p:bldP spid="33" grpId="1"/>
      <p:bldP spid="34" grpId="0"/>
      <p:bldP spid="34" grpId="1"/>
      <p:bldP spid="35" grpId="0"/>
      <p:bldP spid="35" grpId="1"/>
      <p:bldP spid="36" grpId="0"/>
      <p:bldP spid="37" grpId="0"/>
      <p:bldP spid="39" grpId="0"/>
    </p:bld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59B9F60-5145-934A-9BF5-243676D0DE9B}"/>
              </a:ext>
            </a:extLst>
          </p:cNvPr>
          <p:cNvSpPr>
            <a:spLocks noGrp="1"/>
          </p:cNvSpPr>
          <p:nvPr>
            <p:ph type="title"/>
          </p:nvPr>
        </p:nvSpPr>
        <p:spPr/>
        <p:txBody>
          <a:bodyPr>
            <a:noAutofit/>
          </a:bodyPr>
          <a:lstStyle/>
          <a:p>
            <a:r>
              <a:rPr lang="de-DE" sz="2000" dirty="0"/>
              <a:t>Eine Vorstellungsorientierte Diagnostik zum Beginn der Oberstufe (Analysis) </a:t>
            </a:r>
          </a:p>
        </p:txBody>
      </p:sp>
      <p:sp>
        <p:nvSpPr>
          <p:cNvPr id="5" name="Textplatzhalter 4">
            <a:extLst>
              <a:ext uri="{FF2B5EF4-FFF2-40B4-BE49-F238E27FC236}">
                <a16:creationId xmlns:a16="http://schemas.microsoft.com/office/drawing/2014/main" id="{1816D020-E6D3-1A28-D54B-F7FD6B87AE1A}"/>
              </a:ext>
            </a:extLst>
          </p:cNvPr>
          <p:cNvSpPr>
            <a:spLocks noGrp="1"/>
          </p:cNvSpPr>
          <p:nvPr>
            <p:ph type="body" sz="quarter" idx="10"/>
          </p:nvPr>
        </p:nvSpPr>
        <p:spPr/>
        <p:txBody>
          <a:bodyPr/>
          <a:lstStyle/>
          <a:p>
            <a:endParaRPr lang="de-DE"/>
          </a:p>
        </p:txBody>
      </p:sp>
      <p:pic>
        <p:nvPicPr>
          <p:cNvPr id="4" name="Grafik 3">
            <a:extLst>
              <a:ext uri="{FF2B5EF4-FFF2-40B4-BE49-F238E27FC236}">
                <a16:creationId xmlns:a16="http://schemas.microsoft.com/office/drawing/2014/main" id="{5BFC44A0-C459-BC4D-9809-9E5F80D9DF9A}"/>
              </a:ext>
            </a:extLst>
          </p:cNvPr>
          <p:cNvPicPr>
            <a:picLocks noChangeAspect="1"/>
          </p:cNvPicPr>
          <p:nvPr/>
        </p:nvPicPr>
        <p:blipFill>
          <a:blip r:embed="rId3"/>
          <a:stretch>
            <a:fillRect/>
          </a:stretch>
        </p:blipFill>
        <p:spPr>
          <a:xfrm>
            <a:off x="7129306" y="1538587"/>
            <a:ext cx="1809383" cy="853172"/>
          </a:xfrm>
          <a:prstGeom prst="rect">
            <a:avLst/>
          </a:prstGeom>
        </p:spPr>
      </p:pic>
      <p:sp>
        <p:nvSpPr>
          <p:cNvPr id="6" name="Titel 1">
            <a:extLst>
              <a:ext uri="{FF2B5EF4-FFF2-40B4-BE49-F238E27FC236}">
                <a16:creationId xmlns:a16="http://schemas.microsoft.com/office/drawing/2014/main" id="{8FCEF8CE-5501-8042-BBC0-73B9C39E52AD}"/>
              </a:ext>
            </a:extLst>
          </p:cNvPr>
          <p:cNvSpPr txBox="1">
            <a:spLocks/>
          </p:cNvSpPr>
          <p:nvPr/>
        </p:nvSpPr>
        <p:spPr bwMode="auto">
          <a:xfrm>
            <a:off x="395536" y="1538587"/>
            <a:ext cx="6646533" cy="492193"/>
          </a:xfrm>
          <a:prstGeom prst="rect">
            <a:avLst/>
          </a:prstGeom>
          <a:noFill/>
          <a:ln w="9525">
            <a:noFill/>
            <a:miter lim="800000"/>
            <a:headEnd/>
            <a:tailEnd/>
          </a:ln>
        </p:spPr>
        <p:txBody>
          <a:bodyPr vert="horz" wrap="square" lIns="68580" tIns="34290" rIns="68580" bIns="34290" numCol="1" anchor="ctr" anchorCtr="0" compatLnSpc="1">
            <a:prstTxWarp prst="textNoShape">
              <a:avLst/>
            </a:prstTxWarp>
          </a:bodyPr>
          <a:lstStyle>
            <a:lvl1pPr algn="l" rtl="0" eaLnBrk="0" fontAlgn="base" hangingPunct="0">
              <a:spcBef>
                <a:spcPct val="0"/>
              </a:spcBef>
              <a:spcAft>
                <a:spcPct val="0"/>
              </a:spcAft>
              <a:defRPr sz="2400">
                <a:solidFill>
                  <a:schemeClr val="tx1"/>
                </a:solidFill>
                <a:latin typeface="+mj-lt"/>
                <a:ea typeface="+mj-ea"/>
                <a:cs typeface="+mj-cs"/>
              </a:defRPr>
            </a:lvl1pPr>
            <a:lvl2pPr algn="l" rtl="0" eaLnBrk="0" fontAlgn="base" hangingPunct="0">
              <a:spcBef>
                <a:spcPct val="0"/>
              </a:spcBef>
              <a:spcAft>
                <a:spcPct val="0"/>
              </a:spcAft>
              <a:defRPr sz="2400">
                <a:solidFill>
                  <a:schemeClr val="tx1"/>
                </a:solidFill>
                <a:latin typeface="Calibri" pitchFamily="34" charset="0"/>
              </a:defRPr>
            </a:lvl2pPr>
            <a:lvl3pPr algn="l" rtl="0" eaLnBrk="0" fontAlgn="base" hangingPunct="0">
              <a:spcBef>
                <a:spcPct val="0"/>
              </a:spcBef>
              <a:spcAft>
                <a:spcPct val="0"/>
              </a:spcAft>
              <a:defRPr sz="2400">
                <a:solidFill>
                  <a:schemeClr val="tx1"/>
                </a:solidFill>
                <a:latin typeface="Calibri" pitchFamily="34" charset="0"/>
              </a:defRPr>
            </a:lvl3pPr>
            <a:lvl4pPr algn="l" rtl="0" eaLnBrk="0" fontAlgn="base" hangingPunct="0">
              <a:spcBef>
                <a:spcPct val="0"/>
              </a:spcBef>
              <a:spcAft>
                <a:spcPct val="0"/>
              </a:spcAft>
              <a:defRPr sz="2400">
                <a:solidFill>
                  <a:schemeClr val="tx1"/>
                </a:solidFill>
                <a:latin typeface="Calibri" pitchFamily="34" charset="0"/>
              </a:defRPr>
            </a:lvl4pPr>
            <a:lvl5pPr algn="l" rtl="0" eaLnBrk="0" fontAlgn="base" hangingPunct="0">
              <a:spcBef>
                <a:spcPct val="0"/>
              </a:spcBef>
              <a:spcAft>
                <a:spcPct val="0"/>
              </a:spcAft>
              <a:defRPr sz="2400">
                <a:solidFill>
                  <a:schemeClr val="tx1"/>
                </a:solidFill>
                <a:latin typeface="Calibri" pitchFamily="34" charset="0"/>
              </a:defRPr>
            </a:lvl5pPr>
            <a:lvl6pPr marL="457200" algn="l" rtl="0" fontAlgn="base">
              <a:spcBef>
                <a:spcPct val="0"/>
              </a:spcBef>
              <a:spcAft>
                <a:spcPct val="0"/>
              </a:spcAft>
              <a:defRPr sz="2400">
                <a:solidFill>
                  <a:schemeClr val="tx1"/>
                </a:solidFill>
                <a:latin typeface="Calibri" pitchFamily="34" charset="0"/>
              </a:defRPr>
            </a:lvl6pPr>
            <a:lvl7pPr marL="914400" algn="l" rtl="0" fontAlgn="base">
              <a:spcBef>
                <a:spcPct val="0"/>
              </a:spcBef>
              <a:spcAft>
                <a:spcPct val="0"/>
              </a:spcAft>
              <a:defRPr sz="2400">
                <a:solidFill>
                  <a:schemeClr val="tx1"/>
                </a:solidFill>
                <a:latin typeface="Calibri" pitchFamily="34" charset="0"/>
              </a:defRPr>
            </a:lvl7pPr>
            <a:lvl8pPr marL="1371600" algn="l" rtl="0" fontAlgn="base">
              <a:spcBef>
                <a:spcPct val="0"/>
              </a:spcBef>
              <a:spcAft>
                <a:spcPct val="0"/>
              </a:spcAft>
              <a:defRPr sz="2400">
                <a:solidFill>
                  <a:schemeClr val="tx1"/>
                </a:solidFill>
                <a:latin typeface="Calibri" pitchFamily="34" charset="0"/>
              </a:defRPr>
            </a:lvl8pPr>
            <a:lvl9pPr marL="1828800" algn="l" rtl="0" fontAlgn="base">
              <a:spcBef>
                <a:spcPct val="0"/>
              </a:spcBef>
              <a:spcAft>
                <a:spcPct val="0"/>
              </a:spcAft>
              <a:defRPr sz="2400">
                <a:solidFill>
                  <a:schemeClr val="tx1"/>
                </a:solidFill>
                <a:latin typeface="Calibri" pitchFamily="34" charset="0"/>
              </a:defRPr>
            </a:lvl9pPr>
          </a:lstStyle>
          <a:p>
            <a:pPr>
              <a:defRPr/>
            </a:pPr>
            <a:r>
              <a:rPr lang="de-DE" sz="1500" kern="0" dirty="0">
                <a:solidFill>
                  <a:srgbClr val="000000"/>
                </a:solidFill>
                <a:latin typeface="Calibri"/>
                <a:ea typeface=""/>
                <a:cs typeface=""/>
              </a:rPr>
              <a:t>Zur Evaluation einer Fortbildungsreihe zum Einsatz von GTR/ CAS  </a:t>
            </a:r>
            <a:br>
              <a:rPr lang="de-DE" sz="1500" kern="0" dirty="0">
                <a:solidFill>
                  <a:srgbClr val="000000"/>
                </a:solidFill>
                <a:latin typeface="Calibri"/>
                <a:ea typeface=""/>
                <a:cs typeface=""/>
              </a:rPr>
            </a:br>
            <a:r>
              <a:rPr lang="de-DE" sz="1500" kern="0" dirty="0" err="1">
                <a:solidFill>
                  <a:srgbClr val="000000"/>
                </a:solidFill>
                <a:latin typeface="Calibri"/>
                <a:ea typeface=""/>
                <a:cs typeface=""/>
              </a:rPr>
              <a:t>Pre</a:t>
            </a:r>
            <a:r>
              <a:rPr lang="de-DE" sz="1500" kern="0" dirty="0">
                <a:solidFill>
                  <a:srgbClr val="000000"/>
                </a:solidFill>
                <a:latin typeface="Calibri"/>
                <a:ea typeface=""/>
                <a:cs typeface=""/>
              </a:rPr>
              <a:t>-Test: Aufgabe „Weihnachtsmann“</a:t>
            </a:r>
          </a:p>
        </p:txBody>
      </p:sp>
      <p:sp>
        <p:nvSpPr>
          <p:cNvPr id="8" name="Textfeld 7">
            <a:extLst>
              <a:ext uri="{FF2B5EF4-FFF2-40B4-BE49-F238E27FC236}">
                <a16:creationId xmlns:a16="http://schemas.microsoft.com/office/drawing/2014/main" id="{53DDBCB9-43E7-6346-BB83-CAC152C7FE10}"/>
              </a:ext>
            </a:extLst>
          </p:cNvPr>
          <p:cNvSpPr txBox="1"/>
          <p:nvPr/>
        </p:nvSpPr>
        <p:spPr>
          <a:xfrm>
            <a:off x="347645" y="5645999"/>
            <a:ext cx="859531" cy="323165"/>
          </a:xfrm>
          <a:prstGeom prst="rect">
            <a:avLst/>
          </a:prstGeom>
          <a:noFill/>
        </p:spPr>
        <p:txBody>
          <a:bodyPr wrap="none" rtlCol="0">
            <a:spAutoFit/>
          </a:bodyPr>
          <a:lstStyle/>
          <a:p>
            <a:r>
              <a:rPr lang="de-DE" sz="1500" dirty="0" err="1">
                <a:solidFill>
                  <a:srgbClr val="000000"/>
                </a:solidFill>
                <a:latin typeface="Calibri" panose="020F0502020204030204" pitchFamily="34" charset="0"/>
                <a:cs typeface="Calibri" panose="020F0502020204030204" pitchFamily="34" charset="0"/>
              </a:rPr>
              <a:t>n</a:t>
            </a:r>
            <a:r>
              <a:rPr lang="de-DE" sz="1500" dirty="0">
                <a:solidFill>
                  <a:srgbClr val="000000"/>
                </a:solidFill>
                <a:latin typeface="Calibri" panose="020F0502020204030204" pitchFamily="34" charset="0"/>
                <a:cs typeface="Calibri" panose="020F0502020204030204" pitchFamily="34" charset="0"/>
              </a:rPr>
              <a:t> = 3139</a:t>
            </a:r>
          </a:p>
        </p:txBody>
      </p:sp>
      <p:sp>
        <p:nvSpPr>
          <p:cNvPr id="36" name="Rechteck 35">
            <a:extLst>
              <a:ext uri="{FF2B5EF4-FFF2-40B4-BE49-F238E27FC236}">
                <a16:creationId xmlns:a16="http://schemas.microsoft.com/office/drawing/2014/main" id="{E948271F-08CE-D044-A171-060B76F61709}"/>
              </a:ext>
            </a:extLst>
          </p:cNvPr>
          <p:cNvSpPr/>
          <p:nvPr/>
        </p:nvSpPr>
        <p:spPr>
          <a:xfrm>
            <a:off x="7090720" y="2410826"/>
            <a:ext cx="2154757" cy="553998"/>
          </a:xfrm>
          <a:prstGeom prst="rect">
            <a:avLst/>
          </a:prstGeom>
        </p:spPr>
        <p:txBody>
          <a:bodyPr wrap="none">
            <a:spAutoFit/>
          </a:bodyPr>
          <a:lstStyle/>
          <a:p>
            <a:pPr algn="ctr"/>
            <a:r>
              <a:rPr lang="de-DE" sz="1500" kern="0" dirty="0">
                <a:solidFill>
                  <a:srgbClr val="000000"/>
                </a:solidFill>
                <a:latin typeface="Calibri"/>
                <a:ea typeface=""/>
                <a:cs typeface=""/>
              </a:rPr>
              <a:t>Marcel Klinger,</a:t>
            </a:r>
          </a:p>
          <a:p>
            <a:pPr algn="ctr"/>
            <a:r>
              <a:rPr lang="de-DE" sz="1500" kern="0" dirty="0">
                <a:solidFill>
                  <a:srgbClr val="000000"/>
                </a:solidFill>
                <a:latin typeface="Calibri"/>
              </a:rPr>
              <a:t>Test frei verfügbar (OER )</a:t>
            </a:r>
            <a:endParaRPr lang="de-DE" sz="1500" dirty="0"/>
          </a:p>
        </p:txBody>
      </p:sp>
      <p:sp>
        <p:nvSpPr>
          <p:cNvPr id="37" name="Rechteck 36">
            <a:extLst>
              <a:ext uri="{FF2B5EF4-FFF2-40B4-BE49-F238E27FC236}">
                <a16:creationId xmlns:a16="http://schemas.microsoft.com/office/drawing/2014/main" id="{CA670EAA-25F3-4348-A63B-6AC152AA1E49}"/>
              </a:ext>
            </a:extLst>
          </p:cNvPr>
          <p:cNvSpPr/>
          <p:nvPr/>
        </p:nvSpPr>
        <p:spPr>
          <a:xfrm>
            <a:off x="7256514" y="2922239"/>
            <a:ext cx="2970331" cy="276999"/>
          </a:xfrm>
          <a:prstGeom prst="rect">
            <a:avLst/>
          </a:prstGeom>
        </p:spPr>
        <p:txBody>
          <a:bodyPr wrap="square">
            <a:spAutoFit/>
          </a:bodyPr>
          <a:lstStyle/>
          <a:p>
            <a:r>
              <a:rPr lang="de-DE" sz="1200" dirty="0">
                <a:latin typeface="Helvetica" charset="0"/>
              </a:rPr>
              <a:t>https://www.falke-test.de/</a:t>
            </a:r>
            <a:endParaRPr lang="de-DE" sz="1200" dirty="0"/>
          </a:p>
        </p:txBody>
      </p:sp>
      <p:pic>
        <p:nvPicPr>
          <p:cNvPr id="38" name="Grafik 37">
            <a:extLst>
              <a:ext uri="{FF2B5EF4-FFF2-40B4-BE49-F238E27FC236}">
                <a16:creationId xmlns:a16="http://schemas.microsoft.com/office/drawing/2014/main" id="{1D011E5B-56D9-5F46-AEC8-21E94E047655}"/>
              </a:ext>
            </a:extLst>
          </p:cNvPr>
          <p:cNvPicPr>
            <a:picLocks noChangeAspect="1"/>
          </p:cNvPicPr>
          <p:nvPr/>
        </p:nvPicPr>
        <p:blipFill>
          <a:blip r:embed="rId4"/>
          <a:stretch>
            <a:fillRect/>
          </a:stretch>
        </p:blipFill>
        <p:spPr>
          <a:xfrm>
            <a:off x="7885298" y="3208708"/>
            <a:ext cx="1087521" cy="436172"/>
          </a:xfrm>
          <a:prstGeom prst="rect">
            <a:avLst/>
          </a:prstGeom>
        </p:spPr>
      </p:pic>
      <p:sp>
        <p:nvSpPr>
          <p:cNvPr id="39" name="Inhaltsplatzhalter 1">
            <a:extLst>
              <a:ext uri="{FF2B5EF4-FFF2-40B4-BE49-F238E27FC236}">
                <a16:creationId xmlns:a16="http://schemas.microsoft.com/office/drawing/2014/main" id="{6F6CCFBC-BC7D-374D-9806-3301881DC6E9}"/>
              </a:ext>
            </a:extLst>
          </p:cNvPr>
          <p:cNvSpPr txBox="1">
            <a:spLocks/>
          </p:cNvSpPr>
          <p:nvPr/>
        </p:nvSpPr>
        <p:spPr>
          <a:xfrm>
            <a:off x="519273" y="2112270"/>
            <a:ext cx="6048375" cy="377428"/>
          </a:xfrm>
          <a:prstGeom prst="rect">
            <a:avLst/>
          </a:prstGeom>
        </p:spPr>
        <p:txBody>
          <a:bodyPr vert="horz" lIns="68580" tIns="34290" rIns="68580" bIns="3429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de-DE" sz="1500" dirty="0">
                <a:latin typeface="Calibri" panose="020F0502020204030204" pitchFamily="34" charset="0"/>
                <a:cs typeface="Calibri" panose="020F0502020204030204" pitchFamily="34" charset="0"/>
              </a:rPr>
              <a:t>Fehlvorstellung</a:t>
            </a:r>
            <a:br>
              <a:rPr lang="de-DE" sz="1500" dirty="0">
                <a:latin typeface="Calibri" panose="020F0502020204030204" pitchFamily="34" charset="0"/>
                <a:cs typeface="Calibri" panose="020F0502020204030204" pitchFamily="34" charset="0"/>
              </a:rPr>
            </a:br>
            <a:r>
              <a:rPr lang="de-DE" sz="1500" dirty="0">
                <a:latin typeface="Calibri" panose="020F0502020204030204" pitchFamily="34" charset="0"/>
                <a:cs typeface="Calibri" panose="020F0502020204030204" pitchFamily="34" charset="0"/>
              </a:rPr>
              <a:t>„Illusion </a:t>
            </a:r>
            <a:r>
              <a:rPr lang="de-DE" sz="1500" dirty="0" err="1">
                <a:latin typeface="Calibri" panose="020F0502020204030204" pitchFamily="34" charset="0"/>
                <a:cs typeface="Calibri" panose="020F0502020204030204" pitchFamily="34" charset="0"/>
              </a:rPr>
              <a:t>of</a:t>
            </a:r>
            <a:r>
              <a:rPr lang="de-DE" sz="1500" dirty="0">
                <a:latin typeface="Calibri" panose="020F0502020204030204" pitchFamily="34" charset="0"/>
                <a:cs typeface="Calibri" panose="020F0502020204030204" pitchFamily="34" charset="0"/>
              </a:rPr>
              <a:t> </a:t>
            </a:r>
            <a:r>
              <a:rPr lang="de-DE" sz="1500" dirty="0" err="1">
                <a:latin typeface="Calibri" panose="020F0502020204030204" pitchFamily="34" charset="0"/>
                <a:cs typeface="Calibri" panose="020F0502020204030204" pitchFamily="34" charset="0"/>
              </a:rPr>
              <a:t>Linearity</a:t>
            </a:r>
            <a:r>
              <a:rPr lang="de-DE" sz="1500" dirty="0">
                <a:latin typeface="Calibri" panose="020F0502020204030204" pitchFamily="34" charset="0"/>
                <a:cs typeface="Calibri" panose="020F0502020204030204" pitchFamily="34" charset="0"/>
              </a:rPr>
              <a:t>“</a:t>
            </a:r>
          </a:p>
          <a:p>
            <a:pPr marL="342900" lvl="1" indent="0">
              <a:buNone/>
            </a:pPr>
            <a:endParaRPr lang="de-DE" sz="1350" dirty="0">
              <a:latin typeface="Calibri" panose="020F0502020204030204" pitchFamily="34" charset="0"/>
              <a:cs typeface="Calibri" panose="020F0502020204030204" pitchFamily="34" charset="0"/>
            </a:endParaRPr>
          </a:p>
          <a:p>
            <a:pPr marL="342900" lvl="1" indent="0">
              <a:buNone/>
            </a:pPr>
            <a:endParaRPr lang="de-DE" sz="1350" dirty="0">
              <a:latin typeface="Calibri" panose="020F0502020204030204" pitchFamily="34" charset="0"/>
              <a:cs typeface="Calibri" panose="020F0502020204030204" pitchFamily="34" charset="0"/>
            </a:endParaRPr>
          </a:p>
          <a:p>
            <a:pPr marL="0" indent="0">
              <a:buNone/>
            </a:pPr>
            <a:r>
              <a:rPr lang="de-DE" sz="1500" dirty="0">
                <a:latin typeface="Calibri" panose="020F0502020204030204" pitchFamily="34" charset="0"/>
                <a:cs typeface="Calibri" panose="020F0502020204030204" pitchFamily="34" charset="0"/>
              </a:rPr>
              <a:t>	</a:t>
            </a:r>
          </a:p>
        </p:txBody>
      </p:sp>
      <p:pic>
        <p:nvPicPr>
          <p:cNvPr id="40" name="Bild 2" descr="item.pdf">
            <a:extLst>
              <a:ext uri="{FF2B5EF4-FFF2-40B4-BE49-F238E27FC236}">
                <a16:creationId xmlns:a16="http://schemas.microsoft.com/office/drawing/2014/main" id="{6F932361-E582-7945-BBA4-F9EA72C0AD2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61221" y="2162368"/>
            <a:ext cx="3641720" cy="3783713"/>
          </a:xfrm>
          <a:prstGeom prst="rect">
            <a:avLst/>
          </a:prstGeom>
        </p:spPr>
      </p:pic>
      <p:sp>
        <p:nvSpPr>
          <p:cNvPr id="41" name="Geschweifte Klammer links 40">
            <a:extLst>
              <a:ext uri="{FF2B5EF4-FFF2-40B4-BE49-F238E27FC236}">
                <a16:creationId xmlns:a16="http://schemas.microsoft.com/office/drawing/2014/main" id="{5BD2122A-4CDD-C145-8A03-5F0D7FD69149}"/>
              </a:ext>
            </a:extLst>
          </p:cNvPr>
          <p:cNvSpPr/>
          <p:nvPr/>
        </p:nvSpPr>
        <p:spPr bwMode="auto">
          <a:xfrm>
            <a:off x="4287335" y="3383800"/>
            <a:ext cx="216024" cy="2160240"/>
          </a:xfrm>
          <a:prstGeom prst="leftBrace">
            <a:avLst/>
          </a:prstGeom>
          <a:noFill/>
          <a:ln w="38100" cap="flat" cmpd="sng" algn="ctr">
            <a:solidFill>
              <a:srgbClr val="FF0000"/>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eaLnBrk="0" fontAlgn="base" hangingPunct="0">
              <a:spcBef>
                <a:spcPct val="0"/>
              </a:spcBef>
              <a:spcAft>
                <a:spcPct val="0"/>
              </a:spcAft>
            </a:pPr>
            <a:endParaRPr lang="de-DE" sz="1800">
              <a:solidFill>
                <a:srgbClr val="000000"/>
              </a:solidFill>
            </a:endParaRPr>
          </a:p>
        </p:txBody>
      </p:sp>
      <p:sp>
        <p:nvSpPr>
          <p:cNvPr id="42" name="Geschweifte Klammer links 41">
            <a:extLst>
              <a:ext uri="{FF2B5EF4-FFF2-40B4-BE49-F238E27FC236}">
                <a16:creationId xmlns:a16="http://schemas.microsoft.com/office/drawing/2014/main" id="{E1517EAC-1448-1045-A68C-C2E3B6F222BC}"/>
              </a:ext>
            </a:extLst>
          </p:cNvPr>
          <p:cNvSpPr/>
          <p:nvPr/>
        </p:nvSpPr>
        <p:spPr bwMode="auto">
          <a:xfrm>
            <a:off x="3531251" y="4895968"/>
            <a:ext cx="162018" cy="702078"/>
          </a:xfrm>
          <a:prstGeom prst="leftBrace">
            <a:avLst/>
          </a:prstGeom>
          <a:noFill/>
          <a:ln w="38100" cap="flat" cmpd="sng" algn="ctr">
            <a:solidFill>
              <a:srgbClr val="FF0000"/>
            </a:solidFill>
            <a:prstDash val="solid"/>
            <a:round/>
            <a:headEnd type="none" w="med" len="med"/>
            <a:tailEnd type="none" w="med" len="med"/>
          </a:ln>
          <a:effectLst/>
        </p:spPr>
        <p:txBody>
          <a:bodyPr vert="horz" wrap="square" lIns="68580" tIns="34290" rIns="68580" bIns="34290" numCol="1" rtlCol="0" anchor="t" anchorCtr="0" compatLnSpc="1">
            <a:prstTxWarp prst="textNoShape">
              <a:avLst/>
            </a:prstTxWarp>
          </a:bodyPr>
          <a:lstStyle/>
          <a:p>
            <a:pPr eaLnBrk="0" fontAlgn="base" hangingPunct="0">
              <a:spcBef>
                <a:spcPct val="0"/>
              </a:spcBef>
              <a:spcAft>
                <a:spcPct val="0"/>
              </a:spcAft>
            </a:pPr>
            <a:endParaRPr lang="de-DE" sz="1800">
              <a:solidFill>
                <a:srgbClr val="000000"/>
              </a:solidFill>
            </a:endParaRPr>
          </a:p>
        </p:txBody>
      </p:sp>
      <p:sp>
        <p:nvSpPr>
          <p:cNvPr id="43" name="Textfeld 42">
            <a:extLst>
              <a:ext uri="{FF2B5EF4-FFF2-40B4-BE49-F238E27FC236}">
                <a16:creationId xmlns:a16="http://schemas.microsoft.com/office/drawing/2014/main" id="{DCCC26CE-7199-3B44-A06E-34342EEF484A}"/>
              </a:ext>
            </a:extLst>
          </p:cNvPr>
          <p:cNvSpPr txBox="1"/>
          <p:nvPr/>
        </p:nvSpPr>
        <p:spPr>
          <a:xfrm>
            <a:off x="2781812" y="4975868"/>
            <a:ext cx="731290" cy="553998"/>
          </a:xfrm>
          <a:prstGeom prst="rect">
            <a:avLst/>
          </a:prstGeom>
          <a:noFill/>
        </p:spPr>
        <p:txBody>
          <a:bodyPr wrap="none" rtlCol="0">
            <a:spAutoFit/>
          </a:bodyPr>
          <a:lstStyle/>
          <a:p>
            <a:pPr algn="r"/>
            <a:r>
              <a:rPr lang="de-DE" sz="1500" b="1" dirty="0">
                <a:solidFill>
                  <a:srgbClr val="FF0000"/>
                </a:solidFill>
                <a:cs typeface="Calibri"/>
              </a:rPr>
              <a:t>56 cm</a:t>
            </a:r>
          </a:p>
          <a:p>
            <a:pPr algn="r"/>
            <a:r>
              <a:rPr lang="de-DE" sz="1500" b="1" dirty="0">
                <a:solidFill>
                  <a:srgbClr val="FF0000"/>
                </a:solidFill>
                <a:cs typeface="Calibri"/>
              </a:rPr>
              <a:t>6</a:t>
            </a:r>
            <a:r>
              <a:rPr lang="de-DE" sz="1500" b="1">
                <a:solidFill>
                  <a:srgbClr val="FF0000"/>
                </a:solidFill>
                <a:cs typeface="Calibri"/>
              </a:rPr>
              <a:t> </a:t>
            </a:r>
            <a:r>
              <a:rPr lang="de-DE" sz="1500" b="1" dirty="0">
                <a:solidFill>
                  <a:srgbClr val="FF0000"/>
                </a:solidFill>
                <a:cs typeface="Calibri"/>
              </a:rPr>
              <a:t>ml</a:t>
            </a:r>
          </a:p>
        </p:txBody>
      </p:sp>
      <p:sp>
        <p:nvSpPr>
          <p:cNvPr id="44" name="Textfeld 43">
            <a:extLst>
              <a:ext uri="{FF2B5EF4-FFF2-40B4-BE49-F238E27FC236}">
                <a16:creationId xmlns:a16="http://schemas.microsoft.com/office/drawing/2014/main" id="{81DA16BC-F04B-044D-A185-6D23939AD1A2}"/>
              </a:ext>
            </a:extLst>
          </p:cNvPr>
          <p:cNvSpPr txBox="1"/>
          <p:nvPr/>
        </p:nvSpPr>
        <p:spPr>
          <a:xfrm>
            <a:off x="3455365" y="4195149"/>
            <a:ext cx="838692" cy="553998"/>
          </a:xfrm>
          <a:prstGeom prst="rect">
            <a:avLst/>
          </a:prstGeom>
          <a:noFill/>
        </p:spPr>
        <p:txBody>
          <a:bodyPr wrap="none" rtlCol="0">
            <a:spAutoFit/>
          </a:bodyPr>
          <a:lstStyle/>
          <a:p>
            <a:pPr algn="r"/>
            <a:r>
              <a:rPr lang="de-DE" sz="1500" b="1" dirty="0">
                <a:solidFill>
                  <a:srgbClr val="FF0000"/>
                </a:solidFill>
                <a:cs typeface="Calibri"/>
              </a:rPr>
              <a:t>168 cm</a:t>
            </a:r>
            <a:br>
              <a:rPr lang="de-DE" sz="1500" b="1" dirty="0">
                <a:solidFill>
                  <a:srgbClr val="FF0000"/>
                </a:solidFill>
                <a:cs typeface="Calibri"/>
              </a:rPr>
            </a:br>
            <a:r>
              <a:rPr lang="de-DE" sz="1500" b="1" dirty="0">
                <a:solidFill>
                  <a:srgbClr val="FF0000"/>
                </a:solidFill>
                <a:cs typeface="Calibri"/>
              </a:rPr>
              <a:t>? ml</a:t>
            </a:r>
          </a:p>
        </p:txBody>
      </p:sp>
      <p:graphicFrame>
        <p:nvGraphicFramePr>
          <p:cNvPr id="45" name="Diagramm 44">
            <a:extLst>
              <a:ext uri="{FF2B5EF4-FFF2-40B4-BE49-F238E27FC236}">
                <a16:creationId xmlns:a16="http://schemas.microsoft.com/office/drawing/2014/main" id="{F4BF5FC8-0E50-7848-B960-80EE9156F187}"/>
              </a:ext>
            </a:extLst>
          </p:cNvPr>
          <p:cNvGraphicFramePr/>
          <p:nvPr/>
        </p:nvGraphicFramePr>
        <p:xfrm>
          <a:off x="464970" y="2435690"/>
          <a:ext cx="3336119" cy="2808312"/>
        </p:xfrm>
        <a:graphic>
          <a:graphicData uri="http://schemas.openxmlformats.org/drawingml/2006/chart">
            <c:chart xmlns:c="http://schemas.openxmlformats.org/drawingml/2006/chart" xmlns:r="http://schemas.openxmlformats.org/officeDocument/2006/relationships" r:id="rId6"/>
          </a:graphicData>
        </a:graphic>
      </p:graphicFrame>
      <p:sp>
        <p:nvSpPr>
          <p:cNvPr id="46" name="Textfeld 45">
            <a:extLst>
              <a:ext uri="{FF2B5EF4-FFF2-40B4-BE49-F238E27FC236}">
                <a16:creationId xmlns:a16="http://schemas.microsoft.com/office/drawing/2014/main" id="{66D16286-6798-2242-B9DC-2A505DA3C023}"/>
              </a:ext>
            </a:extLst>
          </p:cNvPr>
          <p:cNvSpPr txBox="1"/>
          <p:nvPr/>
        </p:nvSpPr>
        <p:spPr>
          <a:xfrm>
            <a:off x="7611528" y="3813981"/>
            <a:ext cx="1160895" cy="323165"/>
          </a:xfrm>
          <a:prstGeom prst="rect">
            <a:avLst/>
          </a:prstGeom>
          <a:noFill/>
        </p:spPr>
        <p:txBody>
          <a:bodyPr wrap="none" rtlCol="0">
            <a:spAutoFit/>
          </a:bodyPr>
          <a:lstStyle/>
          <a:p>
            <a:r>
              <a:rPr lang="de-DE" sz="1500" dirty="0">
                <a:latin typeface="Calibri" panose="020F0502020204030204" pitchFamily="34" charset="0"/>
              </a:rPr>
              <a:t>Klinger 2018</a:t>
            </a:r>
          </a:p>
        </p:txBody>
      </p:sp>
    </p:spTree>
    <p:extLst>
      <p:ext uri="{BB962C8B-B14F-4D97-AF65-F5344CB8AC3E}">
        <p14:creationId xmlns:p14="http://schemas.microsoft.com/office/powerpoint/2010/main" val="3020040511"/>
      </p:ext>
    </p:extLst>
  </p:cSld>
  <p:clrMapOvr>
    <a:masterClrMapping/>
  </p:clrMapOvr>
  <mc:AlternateContent xmlns:mc="http://schemas.openxmlformats.org/markup-compatibility/2006" xmlns:p14="http://schemas.microsoft.com/office/powerpoint/2010/main">
    <mc:Choice Requires="p14">
      <p:transition p14:dur="0" advClick="0" advTm="20000"/>
    </mc:Choice>
    <mc:Fallback xmlns="">
      <p:transition advClick="0" advTm="20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9">
                                            <p:txEl>
                                              <p:pRg st="0" end="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41" grpId="0" animBg="1"/>
      <p:bldP spid="42" grpId="0" animBg="1"/>
      <p:bldP spid="43" grpId="0"/>
      <p:bldP spid="44" grpId="0"/>
      <p:bldGraphic spid="45" grpId="0">
        <p:bldAsOne/>
      </p:bldGraphic>
    </p:bld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4706F63-A714-2249-A58F-4458E99E72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1157538"/>
            <a:ext cx="5104425" cy="7667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itel 2">
            <a:extLst>
              <a:ext uri="{FF2B5EF4-FFF2-40B4-BE49-F238E27FC236}">
                <a16:creationId xmlns:a16="http://schemas.microsoft.com/office/drawing/2014/main" id="{DFDA7F0E-89D2-4548-9124-E19B94AAF020}"/>
              </a:ext>
            </a:extLst>
          </p:cNvPr>
          <p:cNvSpPr txBox="1">
            <a:spLocks/>
          </p:cNvSpPr>
          <p:nvPr/>
        </p:nvSpPr>
        <p:spPr>
          <a:xfrm>
            <a:off x="304076" y="496061"/>
            <a:ext cx="8424936" cy="368146"/>
          </a:xfrm>
          <a:prstGeom prst="rect">
            <a:avLst/>
          </a:prstGeom>
        </p:spPr>
        <p:txBody>
          <a:bodyPr vert="horz" lIns="68580" tIns="34290" rIns="68580" bIns="34290" rtlCol="0" anchor="ctr">
            <a:normAutofit fontScale="97500" lnSpcReduction="10000"/>
          </a:bodyPr>
          <a:lstStyle>
            <a:lvl1pPr algn="l" rtl="0" eaLnBrk="1" fontAlgn="base" hangingPunct="1">
              <a:spcBef>
                <a:spcPct val="0"/>
              </a:spcBef>
              <a:spcAft>
                <a:spcPct val="0"/>
              </a:spcAft>
              <a:defRPr sz="28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endParaRPr lang="de-DE" sz="2100" kern="0" dirty="0"/>
          </a:p>
        </p:txBody>
      </p:sp>
      <p:sp>
        <p:nvSpPr>
          <p:cNvPr id="11" name="Rechteck 10">
            <a:extLst>
              <a:ext uri="{FF2B5EF4-FFF2-40B4-BE49-F238E27FC236}">
                <a16:creationId xmlns:a16="http://schemas.microsoft.com/office/drawing/2014/main" id="{876F4EF9-2E27-0347-A66D-05D0CD80CCAB}"/>
              </a:ext>
            </a:extLst>
          </p:cNvPr>
          <p:cNvSpPr/>
          <p:nvPr/>
        </p:nvSpPr>
        <p:spPr>
          <a:xfrm>
            <a:off x="296991" y="2253499"/>
            <a:ext cx="8315293" cy="553998"/>
          </a:xfrm>
          <a:prstGeom prst="rect">
            <a:avLst/>
          </a:prstGeom>
          <a:ln>
            <a:noFill/>
          </a:ln>
        </p:spPr>
        <p:txBody>
          <a:bodyPr wrap="square">
            <a:spAutoFit/>
          </a:bodyPr>
          <a:lstStyle/>
          <a:p>
            <a:r>
              <a:rPr lang="de-DE" sz="1500" dirty="0">
                <a:latin typeface="Calibri"/>
                <a:ea typeface="+mn-ea"/>
                <a:cs typeface="Calibri"/>
              </a:rPr>
              <a:t>SMART ist ein Projekt der University of Melbourne (Leitung: Kaye Stacey) seit 12 Jahren, </a:t>
            </a:r>
            <a:br>
              <a:rPr lang="de-DE" sz="1500" dirty="0">
                <a:latin typeface="Calibri"/>
                <a:ea typeface="+mn-ea"/>
                <a:cs typeface="Calibri"/>
              </a:rPr>
            </a:br>
            <a:r>
              <a:rPr lang="de-DE" sz="1500" dirty="0">
                <a:latin typeface="Calibri"/>
                <a:ea typeface="+mn-ea"/>
                <a:cs typeface="Calibri"/>
              </a:rPr>
              <a:t>Analyse von mehr als 500 000 </a:t>
            </a:r>
            <a:r>
              <a:rPr lang="de-DE" sz="1500" dirty="0" err="1">
                <a:latin typeface="Calibri"/>
                <a:ea typeface="+mn-ea"/>
                <a:cs typeface="Calibri"/>
              </a:rPr>
              <a:t>Lernendendaten</a:t>
            </a:r>
            <a:r>
              <a:rPr lang="de-DE" sz="1500" dirty="0">
                <a:latin typeface="Calibri"/>
                <a:ea typeface="+mn-ea"/>
                <a:cs typeface="Calibri"/>
              </a:rPr>
              <a:t>, alle Themen in Klassen 5-9, über 130 Smart-Tests </a:t>
            </a:r>
          </a:p>
        </p:txBody>
      </p:sp>
      <p:sp>
        <p:nvSpPr>
          <p:cNvPr id="12" name="Rechteck 11">
            <a:extLst>
              <a:ext uri="{FF2B5EF4-FFF2-40B4-BE49-F238E27FC236}">
                <a16:creationId xmlns:a16="http://schemas.microsoft.com/office/drawing/2014/main" id="{C4174CBC-0649-5F47-8C1B-89601F2DA05D}"/>
              </a:ext>
            </a:extLst>
          </p:cNvPr>
          <p:cNvSpPr/>
          <p:nvPr/>
        </p:nvSpPr>
        <p:spPr>
          <a:xfrm>
            <a:off x="1445456" y="3165977"/>
            <a:ext cx="6510865" cy="352082"/>
          </a:xfrm>
          <a:prstGeom prst="rect">
            <a:avLst/>
          </a:prstGeom>
          <a:solidFill>
            <a:srgbClr val="317A86"/>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200" dirty="0">
                <a:solidFill>
                  <a:schemeClr val="bg1"/>
                </a:solidFill>
              </a:rPr>
              <a:t>Über 130 verstehensorientierte Tests zu fünf Inhaltsbereichen und 65 Themen</a:t>
            </a:r>
          </a:p>
        </p:txBody>
      </p:sp>
      <p:sp>
        <p:nvSpPr>
          <p:cNvPr id="13" name="Rechteck 12">
            <a:extLst>
              <a:ext uri="{FF2B5EF4-FFF2-40B4-BE49-F238E27FC236}">
                <a16:creationId xmlns:a16="http://schemas.microsoft.com/office/drawing/2014/main" id="{9FC54398-DB3F-FD40-A2B3-4F7114893439}"/>
              </a:ext>
            </a:extLst>
          </p:cNvPr>
          <p:cNvSpPr/>
          <p:nvPr/>
        </p:nvSpPr>
        <p:spPr>
          <a:xfrm>
            <a:off x="588096" y="3981657"/>
            <a:ext cx="2160000" cy="720000"/>
          </a:xfrm>
          <a:prstGeom prst="rect">
            <a:avLst/>
          </a:prstGeom>
          <a:solidFill>
            <a:srgbClr val="F8B44F"/>
          </a:solidFill>
          <a:ln>
            <a:solidFill>
              <a:srgbClr val="F8B44F"/>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600" b="1" dirty="0">
                <a:solidFill>
                  <a:schemeClr val="tx1"/>
                </a:solidFill>
                <a:latin typeface="Calibri" panose="020F0502020204030204" pitchFamily="34" charset="0"/>
                <a:cs typeface="Calibri" panose="020F0502020204030204" pitchFamily="34" charset="0"/>
              </a:rPr>
              <a:t>Zahlen und Operationen</a:t>
            </a:r>
          </a:p>
        </p:txBody>
      </p:sp>
      <p:sp>
        <p:nvSpPr>
          <p:cNvPr id="14" name="Rechteck 13">
            <a:extLst>
              <a:ext uri="{FF2B5EF4-FFF2-40B4-BE49-F238E27FC236}">
                <a16:creationId xmlns:a16="http://schemas.microsoft.com/office/drawing/2014/main" id="{0C3CF6A7-7CEF-FF43-BF37-5861352E82A0}"/>
              </a:ext>
            </a:extLst>
          </p:cNvPr>
          <p:cNvSpPr/>
          <p:nvPr/>
        </p:nvSpPr>
        <p:spPr>
          <a:xfrm>
            <a:off x="3491760" y="3995606"/>
            <a:ext cx="2160000" cy="720000"/>
          </a:xfrm>
          <a:prstGeom prst="rect">
            <a:avLst/>
          </a:prstGeom>
          <a:solidFill>
            <a:srgbClr val="F8B44F"/>
          </a:solidFill>
          <a:ln>
            <a:solidFill>
              <a:srgbClr val="F8B44F"/>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600" b="1" dirty="0">
                <a:solidFill>
                  <a:schemeClr val="tx1"/>
                </a:solidFill>
                <a:latin typeface="Calibri" panose="020F0502020204030204" pitchFamily="34" charset="0"/>
                <a:cs typeface="Calibri" panose="020F0502020204030204" pitchFamily="34" charset="0"/>
              </a:rPr>
              <a:t>Raum und Form</a:t>
            </a:r>
          </a:p>
        </p:txBody>
      </p:sp>
      <p:sp>
        <p:nvSpPr>
          <p:cNvPr id="16" name="Rechteck 15">
            <a:extLst>
              <a:ext uri="{FF2B5EF4-FFF2-40B4-BE49-F238E27FC236}">
                <a16:creationId xmlns:a16="http://schemas.microsoft.com/office/drawing/2014/main" id="{B3DDF3C1-BFE0-FF4E-A144-7C61632B52DB}"/>
              </a:ext>
            </a:extLst>
          </p:cNvPr>
          <p:cNvSpPr/>
          <p:nvPr/>
        </p:nvSpPr>
        <p:spPr>
          <a:xfrm>
            <a:off x="4932040" y="5260355"/>
            <a:ext cx="2160000" cy="720000"/>
          </a:xfrm>
          <a:prstGeom prst="rect">
            <a:avLst/>
          </a:prstGeom>
          <a:solidFill>
            <a:srgbClr val="F8B44F"/>
          </a:solidFill>
          <a:ln>
            <a:solidFill>
              <a:srgbClr val="F8B44F"/>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600" b="1" dirty="0">
                <a:solidFill>
                  <a:schemeClr val="tx1"/>
                </a:solidFill>
                <a:latin typeface="Calibri" panose="020F0502020204030204" pitchFamily="34" charset="0"/>
                <a:cs typeface="Calibri" panose="020F0502020204030204" pitchFamily="34" charset="0"/>
              </a:rPr>
              <a:t>Algebra</a:t>
            </a:r>
          </a:p>
        </p:txBody>
      </p:sp>
      <p:sp>
        <p:nvSpPr>
          <p:cNvPr id="17" name="Rechteck 16">
            <a:extLst>
              <a:ext uri="{FF2B5EF4-FFF2-40B4-BE49-F238E27FC236}">
                <a16:creationId xmlns:a16="http://schemas.microsoft.com/office/drawing/2014/main" id="{FE4DF544-AA37-1C49-A90D-826C23DD9DFC}"/>
              </a:ext>
            </a:extLst>
          </p:cNvPr>
          <p:cNvSpPr/>
          <p:nvPr/>
        </p:nvSpPr>
        <p:spPr>
          <a:xfrm>
            <a:off x="6399286" y="3981657"/>
            <a:ext cx="2160000" cy="720000"/>
          </a:xfrm>
          <a:prstGeom prst="rect">
            <a:avLst/>
          </a:prstGeom>
          <a:solidFill>
            <a:srgbClr val="F8B44F"/>
          </a:solidFill>
          <a:ln>
            <a:solidFill>
              <a:srgbClr val="F8B44F"/>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600" b="1" dirty="0">
                <a:solidFill>
                  <a:schemeClr val="tx1"/>
                </a:solidFill>
                <a:latin typeface="Calibri" panose="020F0502020204030204" pitchFamily="34" charset="0"/>
                <a:cs typeface="Calibri" panose="020F0502020204030204" pitchFamily="34" charset="0"/>
              </a:rPr>
              <a:t>Größen und Messen</a:t>
            </a:r>
          </a:p>
        </p:txBody>
      </p:sp>
      <p:sp>
        <p:nvSpPr>
          <p:cNvPr id="18" name="Rechteck 17">
            <a:extLst>
              <a:ext uri="{FF2B5EF4-FFF2-40B4-BE49-F238E27FC236}">
                <a16:creationId xmlns:a16="http://schemas.microsoft.com/office/drawing/2014/main" id="{B185FF20-BB3E-024C-95BE-7B105849209C}"/>
              </a:ext>
            </a:extLst>
          </p:cNvPr>
          <p:cNvSpPr/>
          <p:nvPr/>
        </p:nvSpPr>
        <p:spPr>
          <a:xfrm>
            <a:off x="2051480" y="5254329"/>
            <a:ext cx="2160000" cy="720000"/>
          </a:xfrm>
          <a:prstGeom prst="rect">
            <a:avLst/>
          </a:prstGeom>
          <a:solidFill>
            <a:srgbClr val="F8B44F"/>
          </a:solidFill>
          <a:ln>
            <a:solidFill>
              <a:srgbClr val="F8B44F"/>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600" b="1" dirty="0">
                <a:solidFill>
                  <a:schemeClr val="tx1"/>
                </a:solidFill>
                <a:latin typeface="Calibri" panose="020F0502020204030204" pitchFamily="34" charset="0"/>
                <a:cs typeface="Calibri" panose="020F0502020204030204" pitchFamily="34" charset="0"/>
              </a:rPr>
              <a:t>Daten und Zufall</a:t>
            </a:r>
          </a:p>
        </p:txBody>
      </p:sp>
      <p:sp>
        <p:nvSpPr>
          <p:cNvPr id="2" name="Titel 1">
            <a:extLst>
              <a:ext uri="{FF2B5EF4-FFF2-40B4-BE49-F238E27FC236}">
                <a16:creationId xmlns:a16="http://schemas.microsoft.com/office/drawing/2014/main" id="{3F7DF3FD-2F68-96BC-89B8-9F7C961F6BDB}"/>
              </a:ext>
            </a:extLst>
          </p:cNvPr>
          <p:cNvSpPr>
            <a:spLocks noGrp="1"/>
          </p:cNvSpPr>
          <p:nvPr>
            <p:ph type="title"/>
          </p:nvPr>
        </p:nvSpPr>
        <p:spPr/>
        <p:txBody>
          <a:bodyPr/>
          <a:lstStyle/>
          <a:p>
            <a:r>
              <a:rPr lang="de-DE" dirty="0"/>
              <a:t>Eine Vorstellungsorientierte Diagnostik für Klassen 5 - 9: SMART – ein neues DZLM Projekt</a:t>
            </a:r>
            <a:br>
              <a:rPr lang="de-DE" dirty="0"/>
            </a:br>
            <a:endParaRPr lang="de-DE" dirty="0"/>
          </a:p>
        </p:txBody>
      </p:sp>
      <p:sp>
        <p:nvSpPr>
          <p:cNvPr id="4" name="Textplatzhalter 3">
            <a:extLst>
              <a:ext uri="{FF2B5EF4-FFF2-40B4-BE49-F238E27FC236}">
                <a16:creationId xmlns:a16="http://schemas.microsoft.com/office/drawing/2014/main" id="{FA44CE31-6140-2E89-D8A4-F53EAE3B2B11}"/>
              </a:ext>
            </a:extLst>
          </p:cNvPr>
          <p:cNvSpPr>
            <a:spLocks noGrp="1"/>
          </p:cNvSpPr>
          <p:nvPr>
            <p:ph type="body" sz="quarter" idx="10"/>
          </p:nvPr>
        </p:nvSpPr>
        <p:spPr/>
        <p:txBody>
          <a:bodyPr/>
          <a:lstStyle/>
          <a:p>
            <a:r>
              <a:rPr lang="de-DE" sz="1100" dirty="0">
                <a:latin typeface="Calibri" panose="020F0502020204030204" pitchFamily="34" charset="0"/>
              </a:rPr>
              <a:t>(siehe Lineare Funktionen, </a:t>
            </a:r>
            <a:r>
              <a:rPr lang="de-DE" sz="1100" dirty="0" err="1">
                <a:latin typeface="Calibri" panose="020F0502020204030204" pitchFamily="34" charset="0"/>
              </a:rPr>
              <a:t>MatheWelt</a:t>
            </a:r>
            <a:r>
              <a:rPr lang="de-DE" sz="1100" dirty="0">
                <a:latin typeface="Calibri" panose="020F0502020204030204" pitchFamily="34" charset="0"/>
              </a:rPr>
              <a:t> 225; Algebra </a:t>
            </a:r>
            <a:r>
              <a:rPr lang="de-DE" sz="1100" dirty="0" err="1">
                <a:latin typeface="Calibri" panose="020F0502020204030204" pitchFamily="34" charset="0"/>
              </a:rPr>
              <a:t>MatheWelt</a:t>
            </a:r>
            <a:r>
              <a:rPr lang="de-DE" sz="1100" dirty="0">
                <a:latin typeface="Calibri" panose="020F0502020204030204" pitchFamily="34" charset="0"/>
              </a:rPr>
              <a:t> 202</a:t>
            </a:r>
          </a:p>
          <a:p>
            <a:endParaRPr lang="de-DE" dirty="0"/>
          </a:p>
        </p:txBody>
      </p:sp>
    </p:spTree>
    <p:extLst>
      <p:ext uri="{BB962C8B-B14F-4D97-AF65-F5344CB8AC3E}">
        <p14:creationId xmlns:p14="http://schemas.microsoft.com/office/powerpoint/2010/main" val="3944805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6" grpId="0" animBg="1"/>
      <p:bldP spid="17" grpId="0" animBg="1"/>
      <p:bldP spid="18" grpId="0" animBg="1"/>
    </p:bld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4706F63-A714-2249-A58F-4458E99E72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1157538"/>
            <a:ext cx="5104425" cy="7667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itel 2">
            <a:extLst>
              <a:ext uri="{FF2B5EF4-FFF2-40B4-BE49-F238E27FC236}">
                <a16:creationId xmlns:a16="http://schemas.microsoft.com/office/drawing/2014/main" id="{DFDA7F0E-89D2-4548-9124-E19B94AAF020}"/>
              </a:ext>
            </a:extLst>
          </p:cNvPr>
          <p:cNvSpPr txBox="1">
            <a:spLocks/>
          </p:cNvSpPr>
          <p:nvPr/>
        </p:nvSpPr>
        <p:spPr>
          <a:xfrm>
            <a:off x="304076" y="496061"/>
            <a:ext cx="8424936" cy="368146"/>
          </a:xfrm>
          <a:prstGeom prst="rect">
            <a:avLst/>
          </a:prstGeom>
        </p:spPr>
        <p:txBody>
          <a:bodyPr vert="horz" lIns="68580" tIns="34290" rIns="68580" bIns="34290" rtlCol="0" anchor="ctr">
            <a:normAutofit fontScale="97500" lnSpcReduction="10000"/>
          </a:bodyPr>
          <a:lstStyle>
            <a:lvl1pPr algn="l" rtl="0" eaLnBrk="1" fontAlgn="base" hangingPunct="1">
              <a:spcBef>
                <a:spcPct val="0"/>
              </a:spcBef>
              <a:spcAft>
                <a:spcPct val="0"/>
              </a:spcAft>
              <a:defRPr sz="2800" b="1">
                <a:solidFill>
                  <a:srgbClr val="327A86"/>
                </a:solidFill>
                <a:latin typeface="Calibri"/>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endParaRPr lang="de-DE" sz="2100" kern="0" dirty="0"/>
          </a:p>
        </p:txBody>
      </p:sp>
      <p:sp>
        <p:nvSpPr>
          <p:cNvPr id="16" name="Rechteck 15">
            <a:extLst>
              <a:ext uri="{FF2B5EF4-FFF2-40B4-BE49-F238E27FC236}">
                <a16:creationId xmlns:a16="http://schemas.microsoft.com/office/drawing/2014/main" id="{B3DDF3C1-BFE0-FF4E-A144-7C61632B52DB}"/>
              </a:ext>
            </a:extLst>
          </p:cNvPr>
          <p:cNvSpPr/>
          <p:nvPr/>
        </p:nvSpPr>
        <p:spPr>
          <a:xfrm>
            <a:off x="5940152" y="1157538"/>
            <a:ext cx="2160000" cy="720000"/>
          </a:xfrm>
          <a:prstGeom prst="rect">
            <a:avLst/>
          </a:prstGeom>
          <a:solidFill>
            <a:srgbClr val="F8B44F"/>
          </a:solidFill>
          <a:ln>
            <a:solidFill>
              <a:srgbClr val="F8B44F"/>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600" b="1" dirty="0">
                <a:solidFill>
                  <a:schemeClr val="tx1"/>
                </a:solidFill>
                <a:latin typeface="Calibri" panose="020F0502020204030204" pitchFamily="34" charset="0"/>
                <a:cs typeface="Calibri" panose="020F0502020204030204" pitchFamily="34" charset="0"/>
              </a:rPr>
              <a:t>Algebra</a:t>
            </a:r>
          </a:p>
        </p:txBody>
      </p:sp>
      <p:sp>
        <p:nvSpPr>
          <p:cNvPr id="2" name="Titel 1">
            <a:extLst>
              <a:ext uri="{FF2B5EF4-FFF2-40B4-BE49-F238E27FC236}">
                <a16:creationId xmlns:a16="http://schemas.microsoft.com/office/drawing/2014/main" id="{3F7DF3FD-2F68-96BC-89B8-9F7C961F6BDB}"/>
              </a:ext>
            </a:extLst>
          </p:cNvPr>
          <p:cNvSpPr>
            <a:spLocks noGrp="1"/>
          </p:cNvSpPr>
          <p:nvPr>
            <p:ph type="title"/>
          </p:nvPr>
        </p:nvSpPr>
        <p:spPr/>
        <p:txBody>
          <a:bodyPr/>
          <a:lstStyle/>
          <a:p>
            <a:r>
              <a:rPr lang="de-DE" dirty="0"/>
              <a:t>Eine Vorstellungsorientierte Diagnostik für Klassen 5 - 9: SMART – ein neues DZLM Projekt</a:t>
            </a:r>
            <a:br>
              <a:rPr lang="de-DE" dirty="0"/>
            </a:br>
            <a:endParaRPr lang="de-DE" dirty="0"/>
          </a:p>
        </p:txBody>
      </p:sp>
      <p:sp>
        <p:nvSpPr>
          <p:cNvPr id="10" name="Textplatzhalter 9">
            <a:extLst>
              <a:ext uri="{FF2B5EF4-FFF2-40B4-BE49-F238E27FC236}">
                <a16:creationId xmlns:a16="http://schemas.microsoft.com/office/drawing/2014/main" id="{0498B300-1FE2-249B-6131-2D3695E15B95}"/>
              </a:ext>
            </a:extLst>
          </p:cNvPr>
          <p:cNvSpPr>
            <a:spLocks noGrp="1"/>
          </p:cNvSpPr>
          <p:nvPr>
            <p:ph type="body" sz="quarter" idx="10"/>
          </p:nvPr>
        </p:nvSpPr>
        <p:spPr/>
        <p:txBody>
          <a:bodyPr/>
          <a:lstStyle/>
          <a:p>
            <a:endParaRPr lang="de-DE"/>
          </a:p>
        </p:txBody>
      </p:sp>
      <p:sp>
        <p:nvSpPr>
          <p:cNvPr id="3" name="Titel 2">
            <a:extLst>
              <a:ext uri="{FF2B5EF4-FFF2-40B4-BE49-F238E27FC236}">
                <a16:creationId xmlns:a16="http://schemas.microsoft.com/office/drawing/2014/main" id="{509E01BF-94C4-FCFF-3EFE-2BC9D37CA3D0}"/>
              </a:ext>
            </a:extLst>
          </p:cNvPr>
          <p:cNvSpPr txBox="1">
            <a:spLocks/>
          </p:cNvSpPr>
          <p:nvPr/>
        </p:nvSpPr>
        <p:spPr>
          <a:xfrm>
            <a:off x="323528" y="2394604"/>
            <a:ext cx="8220334" cy="368146"/>
          </a:xfrm>
          <a:prstGeom prst="rect">
            <a:avLst/>
          </a:prstGeom>
        </p:spPr>
        <p:txBody>
          <a:bodyPr vert="horz" lIns="0" tIns="0" rIns="0" bIns="0" rtlCol="0" anchor="t" anchorCtr="0">
            <a:noAutofit/>
          </a:bodyPr>
          <a:lstStyle>
            <a:lvl1pPr algn="l" rtl="0" eaLnBrk="1" fontAlgn="base" hangingPunct="1">
              <a:spcBef>
                <a:spcPct val="0"/>
              </a:spcBef>
              <a:spcAft>
                <a:spcPct val="0"/>
              </a:spcAft>
              <a:defRPr sz="2200" b="1">
                <a:solidFill>
                  <a:srgbClr val="327A86"/>
                </a:solidFill>
                <a:latin typeface="+mj-lt"/>
                <a:ea typeface="+mj-ea"/>
                <a:cs typeface="Calibri"/>
              </a:defRPr>
            </a:lvl1pPr>
            <a:lvl2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2pPr>
            <a:lvl3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3pPr>
            <a:lvl4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4pPr>
            <a:lvl5pPr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6pPr>
            <a:lvl7pPr marL="9144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7pPr>
            <a:lvl8pPr marL="13716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8pPr>
            <a:lvl9pPr marL="1828800" algn="l" rtl="0" eaLnBrk="1" fontAlgn="base" hangingPunct="1">
              <a:spcBef>
                <a:spcPct val="0"/>
              </a:spcBef>
              <a:spcAft>
                <a:spcPct val="0"/>
              </a:spcAft>
              <a:defRPr sz="3200">
                <a:solidFill>
                  <a:schemeClr val="tx2"/>
                </a:solidFill>
                <a:latin typeface="Arial" charset="0"/>
                <a:ea typeface="ＭＳ Ｐゴシック" charset="-128"/>
                <a:cs typeface="ＭＳ Ｐゴシック" charset="-128"/>
              </a:defRPr>
            </a:lvl9pPr>
          </a:lstStyle>
          <a:p>
            <a:r>
              <a:rPr lang="de-DE" sz="1800" kern="0" dirty="0"/>
              <a:t>Am Beispiel: aus dem 15-minütigen Test zu „</a:t>
            </a:r>
            <a:r>
              <a:rPr lang="de-DE" sz="1800" kern="0" dirty="0">
                <a:latin typeface="Calibri" panose="020F0502020204030204" pitchFamily="34" charset="0"/>
                <a:cs typeface="Calibri" panose="020F0502020204030204" pitchFamily="34" charset="0"/>
              </a:rPr>
              <a:t>Variablen in Gleichungen interpretieren“</a:t>
            </a:r>
            <a:endParaRPr lang="de-DE" sz="1800" kern="0" dirty="0"/>
          </a:p>
        </p:txBody>
      </p:sp>
      <p:graphicFrame>
        <p:nvGraphicFramePr>
          <p:cNvPr id="7" name="Tabelle 6">
            <a:extLst>
              <a:ext uri="{FF2B5EF4-FFF2-40B4-BE49-F238E27FC236}">
                <a16:creationId xmlns:a16="http://schemas.microsoft.com/office/drawing/2014/main" id="{459C9ED3-A59E-696C-A377-B847347C9C9A}"/>
              </a:ext>
            </a:extLst>
          </p:cNvPr>
          <p:cNvGraphicFramePr>
            <a:graphicFrameLocks noGrp="1"/>
          </p:cNvGraphicFramePr>
          <p:nvPr>
            <p:extLst>
              <p:ext uri="{D42A27DB-BD31-4B8C-83A1-F6EECF244321}">
                <p14:modId xmlns:p14="http://schemas.microsoft.com/office/powerpoint/2010/main" val="2468627849"/>
              </p:ext>
            </p:extLst>
          </p:nvPr>
        </p:nvGraphicFramePr>
        <p:xfrm>
          <a:off x="3291551" y="3058264"/>
          <a:ext cx="4887162" cy="1706880"/>
        </p:xfrm>
        <a:graphic>
          <a:graphicData uri="http://schemas.openxmlformats.org/drawingml/2006/table">
            <a:tbl>
              <a:tblPr firstRow="1" firstCol="1" bandRow="1">
                <a:tableStyleId>{5C22544A-7EE6-4342-B048-85BDC9FD1C3A}</a:tableStyleId>
              </a:tblPr>
              <a:tblGrid>
                <a:gridCol w="4219797">
                  <a:extLst>
                    <a:ext uri="{9D8B030D-6E8A-4147-A177-3AD203B41FA5}">
                      <a16:colId xmlns:a16="http://schemas.microsoft.com/office/drawing/2014/main" val="1773014619"/>
                    </a:ext>
                  </a:extLst>
                </a:gridCol>
                <a:gridCol w="667365">
                  <a:extLst>
                    <a:ext uri="{9D8B030D-6E8A-4147-A177-3AD203B41FA5}">
                      <a16:colId xmlns:a16="http://schemas.microsoft.com/office/drawing/2014/main" val="3692669"/>
                    </a:ext>
                  </a:extLst>
                </a:gridCol>
              </a:tblGrid>
              <a:tr h="617220">
                <a:tc gridSpan="2">
                  <a:txBody>
                    <a:bodyPr/>
                    <a:lstStyle/>
                    <a:p>
                      <a:pPr>
                        <a:spcAft>
                          <a:spcPts val="0"/>
                        </a:spcAft>
                      </a:pPr>
                      <a:r>
                        <a:rPr lang="de-DE" sz="1400" b="0" dirty="0">
                          <a:solidFill>
                            <a:schemeClr val="tx1"/>
                          </a:solidFill>
                          <a:effectLst/>
                        </a:rPr>
                        <a:t>Lucy kauft 6 Enten für insgesamt 12 Euro. Sie möchte herausfinden, wie teuer eine Ente ist und schreibt 6e = 12. Wofür steht das </a:t>
                      </a:r>
                      <a:r>
                        <a:rPr lang="de-DE" sz="1400" b="1" dirty="0" err="1">
                          <a:solidFill>
                            <a:schemeClr val="tx1"/>
                          </a:solidFill>
                          <a:effectLst/>
                        </a:rPr>
                        <a:t>e</a:t>
                      </a:r>
                      <a:r>
                        <a:rPr lang="de-DE" sz="1400" b="0" dirty="0">
                          <a:solidFill>
                            <a:schemeClr val="tx1"/>
                          </a:solidFill>
                          <a:effectLst/>
                        </a:rPr>
                        <a:t> in Lucys Gleichung? Kreuze an!</a:t>
                      </a:r>
                      <a:endParaRPr lang="de-DE" sz="1400" b="0" dirty="0">
                        <a:solidFill>
                          <a:schemeClr val="tx1"/>
                        </a:solidFill>
                        <a:effectLst/>
                        <a:latin typeface="Cambria" panose="02040503050406030204" pitchFamily="18" charset="0"/>
                        <a:ea typeface="MS Mincho" panose="02020609040205080304" pitchFamily="49" charset="-128"/>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de-DE"/>
                    </a:p>
                  </a:txBody>
                  <a:tcPr/>
                </a:tc>
                <a:extLst>
                  <a:ext uri="{0D108BD9-81ED-4DB2-BD59-A6C34878D82A}">
                    <a16:rowId xmlns:a16="http://schemas.microsoft.com/office/drawing/2014/main" val="1087364865"/>
                  </a:ext>
                </a:extLst>
              </a:tr>
              <a:tr h="205740">
                <a:tc>
                  <a:txBody>
                    <a:bodyPr/>
                    <a:lstStyle/>
                    <a:p>
                      <a:pPr>
                        <a:spcAft>
                          <a:spcPts val="0"/>
                        </a:spcAft>
                      </a:pPr>
                      <a:r>
                        <a:rPr lang="de-DE" sz="1400" b="0" dirty="0">
                          <a:solidFill>
                            <a:schemeClr val="tx1"/>
                          </a:solidFill>
                          <a:effectLst/>
                        </a:rPr>
                        <a:t>eine Ente</a:t>
                      </a:r>
                      <a:endParaRPr lang="de-DE" sz="1400" b="0" dirty="0">
                        <a:solidFill>
                          <a:schemeClr val="tx1"/>
                        </a:solidFill>
                        <a:effectLst/>
                        <a:latin typeface="Cambria" panose="02040503050406030204" pitchFamily="18" charset="0"/>
                        <a:ea typeface="MS Mincho" panose="02020609040205080304" pitchFamily="49" charset="-128"/>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de-DE" sz="1400" dirty="0">
                          <a:effectLst/>
                        </a:rPr>
                        <a:t> [   ]</a:t>
                      </a:r>
                      <a:endParaRPr lang="de-DE" sz="1400" dirty="0">
                        <a:effectLst/>
                        <a:latin typeface="Cambria" panose="02040503050406030204" pitchFamily="18" charset="0"/>
                        <a:ea typeface="MS Mincho" panose="02020609040205080304" pitchFamily="49" charset="-128"/>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37891197"/>
                  </a:ext>
                </a:extLst>
              </a:tr>
              <a:tr h="205740">
                <a:tc>
                  <a:txBody>
                    <a:bodyPr/>
                    <a:lstStyle/>
                    <a:p>
                      <a:pPr>
                        <a:spcAft>
                          <a:spcPts val="0"/>
                        </a:spcAft>
                      </a:pPr>
                      <a:r>
                        <a:rPr lang="de-DE" sz="1400" b="0" dirty="0">
                          <a:solidFill>
                            <a:schemeClr val="tx1"/>
                          </a:solidFill>
                          <a:effectLst/>
                        </a:rPr>
                        <a:t>Euro</a:t>
                      </a:r>
                      <a:endParaRPr lang="de-DE" sz="1400" b="0" dirty="0">
                        <a:solidFill>
                          <a:schemeClr val="tx1"/>
                        </a:solidFill>
                        <a:effectLst/>
                        <a:latin typeface="Cambria" panose="02040503050406030204" pitchFamily="18" charset="0"/>
                        <a:ea typeface="MS Mincho" panose="02020609040205080304" pitchFamily="49" charset="-128"/>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de-DE" sz="1400">
                          <a:effectLst/>
                        </a:rPr>
                        <a:t> [   ]</a:t>
                      </a:r>
                      <a:endParaRPr lang="de-DE" sz="1400">
                        <a:effectLst/>
                        <a:latin typeface="Cambria" panose="02040503050406030204" pitchFamily="18" charset="0"/>
                        <a:ea typeface="MS Mincho" panose="02020609040205080304" pitchFamily="49" charset="-128"/>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1226644"/>
                  </a:ext>
                </a:extLst>
              </a:tr>
              <a:tr h="205740">
                <a:tc>
                  <a:txBody>
                    <a:bodyPr/>
                    <a:lstStyle/>
                    <a:p>
                      <a:pPr>
                        <a:spcAft>
                          <a:spcPts val="0"/>
                        </a:spcAft>
                      </a:pPr>
                      <a:r>
                        <a:rPr lang="de-DE" sz="1400" b="0" dirty="0">
                          <a:solidFill>
                            <a:schemeClr val="tx1"/>
                          </a:solidFill>
                          <a:effectLst/>
                        </a:rPr>
                        <a:t>die Anzahl der Enten</a:t>
                      </a:r>
                      <a:endParaRPr lang="de-DE" sz="1400" b="0" dirty="0">
                        <a:solidFill>
                          <a:schemeClr val="tx1"/>
                        </a:solidFill>
                        <a:effectLst/>
                        <a:latin typeface="Cambria" panose="02040503050406030204" pitchFamily="18" charset="0"/>
                        <a:ea typeface="MS Mincho" panose="02020609040205080304" pitchFamily="49" charset="-128"/>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de-DE" sz="1400">
                          <a:effectLst/>
                        </a:rPr>
                        <a:t> [   ]</a:t>
                      </a:r>
                      <a:endParaRPr lang="de-DE" sz="1400">
                        <a:effectLst/>
                        <a:latin typeface="Cambria" panose="02040503050406030204" pitchFamily="18" charset="0"/>
                        <a:ea typeface="MS Mincho" panose="02020609040205080304" pitchFamily="49" charset="-128"/>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28399445"/>
                  </a:ext>
                </a:extLst>
              </a:tr>
              <a:tr h="205740">
                <a:tc>
                  <a:txBody>
                    <a:bodyPr/>
                    <a:lstStyle/>
                    <a:p>
                      <a:pPr>
                        <a:spcAft>
                          <a:spcPts val="0"/>
                        </a:spcAft>
                      </a:pPr>
                      <a:r>
                        <a:rPr lang="de-DE" sz="1400" b="0" dirty="0">
                          <a:solidFill>
                            <a:schemeClr val="tx1"/>
                          </a:solidFill>
                          <a:effectLst/>
                        </a:rPr>
                        <a:t>Enten</a:t>
                      </a:r>
                      <a:endParaRPr lang="de-DE" sz="1400" b="0" dirty="0">
                        <a:solidFill>
                          <a:schemeClr val="tx1"/>
                        </a:solidFill>
                        <a:effectLst/>
                        <a:latin typeface="Cambria" panose="02040503050406030204" pitchFamily="18" charset="0"/>
                        <a:ea typeface="MS Mincho" panose="02020609040205080304" pitchFamily="49" charset="-128"/>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de-DE" sz="1400" dirty="0">
                          <a:effectLst/>
                        </a:rPr>
                        <a:t> [   ]</a:t>
                      </a:r>
                      <a:endParaRPr lang="de-DE" sz="1400" dirty="0">
                        <a:effectLst/>
                        <a:latin typeface="Cambria" panose="02040503050406030204" pitchFamily="18" charset="0"/>
                        <a:ea typeface="MS Mincho" panose="02020609040205080304" pitchFamily="49" charset="-128"/>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8610534"/>
                  </a:ext>
                </a:extLst>
              </a:tr>
              <a:tr h="205740">
                <a:tc>
                  <a:txBody>
                    <a:bodyPr/>
                    <a:lstStyle/>
                    <a:p>
                      <a:pPr>
                        <a:spcAft>
                          <a:spcPts val="0"/>
                        </a:spcAft>
                      </a:pPr>
                      <a:r>
                        <a:rPr lang="de-DE" sz="1400" b="0" dirty="0">
                          <a:solidFill>
                            <a:schemeClr val="tx1"/>
                          </a:solidFill>
                          <a:effectLst/>
                        </a:rPr>
                        <a:t>die Kosten einer Ente</a:t>
                      </a:r>
                      <a:endParaRPr lang="de-DE" sz="1400" b="0" dirty="0">
                        <a:solidFill>
                          <a:schemeClr val="tx1"/>
                        </a:solidFill>
                        <a:effectLst/>
                        <a:latin typeface="Cambria" panose="02040503050406030204" pitchFamily="18" charset="0"/>
                        <a:ea typeface="MS Mincho" panose="02020609040205080304" pitchFamily="49" charset="-128"/>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de-DE" sz="1400" dirty="0">
                          <a:effectLst/>
                        </a:rPr>
                        <a:t> [   ]</a:t>
                      </a:r>
                      <a:endParaRPr lang="de-DE" sz="1400" dirty="0">
                        <a:effectLst/>
                        <a:latin typeface="Cambria" panose="02040503050406030204" pitchFamily="18" charset="0"/>
                        <a:ea typeface="MS Mincho" panose="02020609040205080304" pitchFamily="49" charset="-128"/>
                        <a:cs typeface="Times New Roman" panose="02020603050405020304" pitchFamily="18" charset="0"/>
                      </a:endParaRPr>
                    </a:p>
                  </a:txBody>
                  <a:tcPr marL="51435" marR="5143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24588044"/>
                  </a:ext>
                </a:extLst>
              </a:tr>
            </a:tbl>
          </a:graphicData>
        </a:graphic>
      </p:graphicFrame>
      <p:pic>
        <p:nvPicPr>
          <p:cNvPr id="8" name="Grafik 7">
            <a:extLst>
              <a:ext uri="{FF2B5EF4-FFF2-40B4-BE49-F238E27FC236}">
                <a16:creationId xmlns:a16="http://schemas.microsoft.com/office/drawing/2014/main" id="{22416B1F-BC74-2E93-D4FB-87AD4D79BF49}"/>
              </a:ext>
            </a:extLst>
          </p:cNvPr>
          <p:cNvPicPr>
            <a:picLocks noChangeAspect="1"/>
          </p:cNvPicPr>
          <p:nvPr/>
        </p:nvPicPr>
        <p:blipFill>
          <a:blip r:embed="rId4"/>
          <a:stretch>
            <a:fillRect/>
          </a:stretch>
        </p:blipFill>
        <p:spPr>
          <a:xfrm>
            <a:off x="864921" y="3292214"/>
            <a:ext cx="1852532" cy="1350150"/>
          </a:xfrm>
          <a:prstGeom prst="rect">
            <a:avLst/>
          </a:prstGeom>
        </p:spPr>
      </p:pic>
      <p:sp>
        <p:nvSpPr>
          <p:cNvPr id="9" name="Textfeld 8">
            <a:extLst>
              <a:ext uri="{FF2B5EF4-FFF2-40B4-BE49-F238E27FC236}">
                <a16:creationId xmlns:a16="http://schemas.microsoft.com/office/drawing/2014/main" id="{EA83A146-3022-A299-CBC3-CD5016C9CC5C}"/>
              </a:ext>
            </a:extLst>
          </p:cNvPr>
          <p:cNvSpPr txBox="1"/>
          <p:nvPr/>
        </p:nvSpPr>
        <p:spPr>
          <a:xfrm>
            <a:off x="515899" y="4956987"/>
            <a:ext cx="7992888" cy="923330"/>
          </a:xfrm>
          <a:prstGeom prst="rect">
            <a:avLst/>
          </a:prstGeom>
          <a:noFill/>
        </p:spPr>
        <p:txBody>
          <a:bodyPr wrap="square" rtlCol="0">
            <a:spAutoFit/>
          </a:bodyPr>
          <a:lstStyle/>
          <a:p>
            <a:r>
              <a:rPr lang="de-DE" sz="1800" b="1" dirty="0">
                <a:latin typeface="Calibri" panose="020F0502020204030204" pitchFamily="34" charset="0"/>
                <a:cs typeface="Calibri" panose="020F0502020204030204" pitchFamily="34" charset="0"/>
              </a:rPr>
              <a:t>Bekannte Fehlvorstellungen:</a:t>
            </a:r>
          </a:p>
          <a:p>
            <a:pPr marL="435769" indent="-257175">
              <a:buClr>
                <a:srgbClr val="327A86"/>
              </a:buClr>
              <a:buFont typeface="Wingdings" pitchFamily="2" charset="2"/>
              <a:buChar char="§"/>
            </a:pPr>
            <a:r>
              <a:rPr lang="de-DE" sz="1800" dirty="0">
                <a:latin typeface="Calibri" panose="020F0502020204030204" pitchFamily="34" charset="0"/>
                <a:cs typeface="Calibri" panose="020F0502020204030204" pitchFamily="34" charset="0"/>
              </a:rPr>
              <a:t>Variablen werden als Objekte (statt als Zahlen) interpretiert („</a:t>
            </a:r>
            <a:r>
              <a:rPr lang="de-DE" sz="1800" i="1" dirty="0">
                <a:latin typeface="Calibri" panose="020F0502020204030204" pitchFamily="34" charset="0"/>
                <a:cs typeface="Calibri" panose="020F0502020204030204" pitchFamily="34" charset="0"/>
              </a:rPr>
              <a:t>Enten</a:t>
            </a:r>
            <a:r>
              <a:rPr lang="de-DE" sz="1800" dirty="0">
                <a:latin typeface="Calibri" panose="020F0502020204030204" pitchFamily="34" charset="0"/>
                <a:cs typeface="Calibri" panose="020F0502020204030204" pitchFamily="34" charset="0"/>
              </a:rPr>
              <a:t>“)</a:t>
            </a:r>
          </a:p>
          <a:p>
            <a:pPr marL="435769" indent="-257175">
              <a:buClr>
                <a:srgbClr val="327A86"/>
              </a:buClr>
              <a:buFont typeface="Wingdings" pitchFamily="2" charset="2"/>
              <a:buChar char="§"/>
            </a:pPr>
            <a:r>
              <a:rPr lang="de-DE" sz="1800" dirty="0">
                <a:latin typeface="Calibri" panose="020F0502020204030204" pitchFamily="34" charset="0"/>
                <a:cs typeface="Calibri" panose="020F0502020204030204" pitchFamily="34" charset="0"/>
              </a:rPr>
              <a:t>Variablen werden mit einer Größe aus dem Kontext verwechselt („Euro“)</a:t>
            </a:r>
          </a:p>
        </p:txBody>
      </p:sp>
    </p:spTree>
    <p:extLst>
      <p:ext uri="{BB962C8B-B14F-4D97-AF65-F5344CB8AC3E}">
        <p14:creationId xmlns:p14="http://schemas.microsoft.com/office/powerpoint/2010/main" val="2161953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3" grpId="0"/>
      <p:bldP spid="9" grpId="0"/>
    </p:bld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66" name="Shape 166"/>
          <p:cNvSpPr/>
          <p:nvPr/>
        </p:nvSpPr>
        <p:spPr>
          <a:xfrm>
            <a:off x="363290" y="1365252"/>
            <a:ext cx="5984834" cy="340921"/>
          </a:xfrm>
          <a:prstGeom prst="rect">
            <a:avLst/>
          </a:prstGeom>
          <a:ln w="12700">
            <a:miter lim="400000"/>
          </a:ln>
          <a:extLst>
            <a:ext uri="{C572A759-6A51-4108-AA02-DFA0A04FC94B}">
              <ma14:wrappingTextBoxFlag xmlns:ma14="http://schemas.microsoft.com/office/mac/drawingml/2011/main" xmlns="" val="1"/>
            </a:ext>
          </a:extLst>
        </p:spPr>
        <p:txBody>
          <a:bodyPr lIns="31652" tIns="31652" rIns="31652" bIns="31652" anchor="ctr">
            <a:spAutoFit/>
          </a:bodyPr>
          <a:lstStyle/>
          <a:p>
            <a:pPr defTabSz="633039">
              <a:spcBef>
                <a:spcPts val="877"/>
              </a:spcBef>
              <a:defRPr sz="1800">
                <a:solidFill>
                  <a:srgbClr val="000000"/>
                </a:solidFill>
              </a:defRPr>
            </a:pPr>
            <a:r>
              <a:rPr sz="1800" dirty="0">
                <a:latin typeface="Calibri"/>
                <a:ea typeface="Calibri"/>
                <a:cs typeface="Calibri"/>
                <a:sym typeface="Calibri"/>
              </a:rPr>
              <a:t>(</a:t>
            </a:r>
            <a:r>
              <a:rPr sz="1800" b="1" dirty="0">
                <a:latin typeface="Calibri"/>
                <a:ea typeface="Calibri"/>
                <a:cs typeface="Calibri"/>
                <a:sym typeface="Calibri"/>
              </a:rPr>
              <a:t>S</a:t>
            </a:r>
            <a:r>
              <a:rPr sz="1800" dirty="0">
                <a:latin typeface="Calibri"/>
                <a:ea typeface="Calibri"/>
                <a:cs typeface="Calibri"/>
                <a:sym typeface="Calibri"/>
              </a:rPr>
              <a:t>elf-</a:t>
            </a:r>
            <a:r>
              <a:rPr sz="1800" b="1" dirty="0">
                <a:latin typeface="Calibri"/>
                <a:ea typeface="Calibri"/>
                <a:cs typeface="Calibri"/>
                <a:sym typeface="Calibri"/>
              </a:rPr>
              <a:t>a</a:t>
            </a:r>
            <a:r>
              <a:rPr sz="1800" dirty="0">
                <a:latin typeface="Calibri"/>
                <a:ea typeface="Calibri"/>
                <a:cs typeface="Calibri"/>
                <a:sym typeface="Calibri"/>
              </a:rPr>
              <a:t>ssessment for </a:t>
            </a:r>
            <a:r>
              <a:rPr sz="1800" b="1" dirty="0">
                <a:latin typeface="Calibri"/>
                <a:ea typeface="Calibri"/>
                <a:cs typeface="Calibri"/>
                <a:sym typeface="Calibri"/>
              </a:rPr>
              <a:t>f</a:t>
            </a:r>
            <a:r>
              <a:rPr sz="1800" dirty="0">
                <a:latin typeface="Calibri"/>
                <a:ea typeface="Calibri"/>
                <a:cs typeface="Calibri"/>
                <a:sym typeface="Calibri"/>
              </a:rPr>
              <a:t>unctional thinking </a:t>
            </a:r>
            <a:r>
              <a:rPr sz="1800" b="1" dirty="0">
                <a:latin typeface="Calibri"/>
                <a:ea typeface="Calibri"/>
                <a:cs typeface="Calibri"/>
                <a:sym typeface="Calibri"/>
              </a:rPr>
              <a:t>e</a:t>
            </a:r>
            <a:r>
              <a:rPr sz="1800" dirty="0">
                <a:latin typeface="Calibri"/>
                <a:ea typeface="Calibri"/>
                <a:cs typeface="Calibri"/>
                <a:sym typeface="Calibri"/>
              </a:rPr>
              <a:t>lectronic tool)</a:t>
            </a:r>
          </a:p>
        </p:txBody>
      </p:sp>
      <p:pic>
        <p:nvPicPr>
          <p:cNvPr id="7" name="pasted-image.pdf"/>
          <p:cNvPicPr/>
          <p:nvPr/>
        </p:nvPicPr>
        <p:blipFill>
          <a:blip r:embed="rId3"/>
          <a:stretch>
            <a:fillRect/>
          </a:stretch>
        </p:blipFill>
        <p:spPr>
          <a:xfrm>
            <a:off x="6566167" y="1247598"/>
            <a:ext cx="629006" cy="362273"/>
          </a:xfrm>
          <a:prstGeom prst="rect">
            <a:avLst/>
          </a:prstGeom>
          <a:ln w="12700">
            <a:miter lim="400000"/>
          </a:ln>
        </p:spPr>
      </p:pic>
      <p:pic>
        <p:nvPicPr>
          <p:cNvPr id="3" name="Grafik 2">
            <a:extLst>
              <a:ext uri="{FF2B5EF4-FFF2-40B4-BE49-F238E27FC236}">
                <a16:creationId xmlns:a16="http://schemas.microsoft.com/office/drawing/2014/main" id="{9D15F4E1-6CC1-9E49-935F-7A160CD32697}"/>
              </a:ext>
            </a:extLst>
          </p:cNvPr>
          <p:cNvPicPr>
            <a:picLocks noChangeAspect="1"/>
          </p:cNvPicPr>
          <p:nvPr/>
        </p:nvPicPr>
        <p:blipFill>
          <a:blip r:embed="rId4"/>
          <a:stretch>
            <a:fillRect/>
          </a:stretch>
        </p:blipFill>
        <p:spPr>
          <a:xfrm>
            <a:off x="7432310" y="1228803"/>
            <a:ext cx="1118779" cy="381068"/>
          </a:xfrm>
          <a:prstGeom prst="rect">
            <a:avLst/>
          </a:prstGeom>
        </p:spPr>
      </p:pic>
      <p:pic>
        <p:nvPicPr>
          <p:cNvPr id="10" name="Grafik 9">
            <a:extLst>
              <a:ext uri="{FF2B5EF4-FFF2-40B4-BE49-F238E27FC236}">
                <a16:creationId xmlns:a16="http://schemas.microsoft.com/office/drawing/2014/main" id="{67AF4A6F-F957-1D4D-AABD-D13690BE8B6F}"/>
              </a:ext>
            </a:extLst>
          </p:cNvPr>
          <p:cNvPicPr>
            <a:picLocks noChangeAspect="1"/>
          </p:cNvPicPr>
          <p:nvPr/>
        </p:nvPicPr>
        <p:blipFill>
          <a:blip r:embed="rId5"/>
          <a:stretch>
            <a:fillRect/>
          </a:stretch>
        </p:blipFill>
        <p:spPr>
          <a:xfrm>
            <a:off x="6954082" y="1805491"/>
            <a:ext cx="1817810" cy="1250433"/>
          </a:xfrm>
          <a:prstGeom prst="rect">
            <a:avLst/>
          </a:prstGeom>
          <a:ln>
            <a:solidFill>
              <a:srgbClr val="327A86"/>
            </a:solidFill>
          </a:ln>
        </p:spPr>
      </p:pic>
      <p:pic>
        <p:nvPicPr>
          <p:cNvPr id="11" name="Grafik 10">
            <a:extLst>
              <a:ext uri="{FF2B5EF4-FFF2-40B4-BE49-F238E27FC236}">
                <a16:creationId xmlns:a16="http://schemas.microsoft.com/office/drawing/2014/main" id="{47559B28-54D2-6E41-89CA-8750B1757CE7}"/>
              </a:ext>
            </a:extLst>
          </p:cNvPr>
          <p:cNvPicPr>
            <a:picLocks noChangeAspect="1"/>
          </p:cNvPicPr>
          <p:nvPr/>
        </p:nvPicPr>
        <p:blipFill>
          <a:blip r:embed="rId6"/>
          <a:stretch>
            <a:fillRect/>
          </a:stretch>
        </p:blipFill>
        <p:spPr>
          <a:xfrm>
            <a:off x="6954082" y="3102561"/>
            <a:ext cx="1834145" cy="1171575"/>
          </a:xfrm>
          <a:prstGeom prst="rect">
            <a:avLst/>
          </a:prstGeom>
          <a:ln>
            <a:solidFill>
              <a:srgbClr val="327A86"/>
            </a:solidFill>
          </a:ln>
        </p:spPr>
      </p:pic>
      <p:pic>
        <p:nvPicPr>
          <p:cNvPr id="12" name="Grafik 11">
            <a:extLst>
              <a:ext uri="{FF2B5EF4-FFF2-40B4-BE49-F238E27FC236}">
                <a16:creationId xmlns:a16="http://schemas.microsoft.com/office/drawing/2014/main" id="{9B375242-6DF9-8144-8F9B-A98C860E4AF1}"/>
              </a:ext>
            </a:extLst>
          </p:cNvPr>
          <p:cNvPicPr>
            <a:picLocks noChangeAspect="1"/>
          </p:cNvPicPr>
          <p:nvPr/>
        </p:nvPicPr>
        <p:blipFill>
          <a:blip r:embed="rId7"/>
          <a:stretch>
            <a:fillRect/>
          </a:stretch>
        </p:blipFill>
        <p:spPr>
          <a:xfrm>
            <a:off x="6956776" y="4384312"/>
            <a:ext cx="1831450" cy="1258482"/>
          </a:xfrm>
          <a:prstGeom prst="rect">
            <a:avLst/>
          </a:prstGeom>
          <a:ln>
            <a:solidFill>
              <a:srgbClr val="327A86"/>
            </a:solidFill>
          </a:ln>
        </p:spPr>
      </p:pic>
      <p:pic>
        <p:nvPicPr>
          <p:cNvPr id="13" name="Grafik 12">
            <a:extLst>
              <a:ext uri="{FF2B5EF4-FFF2-40B4-BE49-F238E27FC236}">
                <a16:creationId xmlns:a16="http://schemas.microsoft.com/office/drawing/2014/main" id="{24DDD591-362D-A844-8877-A218722AD0AF}"/>
              </a:ext>
            </a:extLst>
          </p:cNvPr>
          <p:cNvPicPr>
            <a:picLocks noChangeAspect="1"/>
          </p:cNvPicPr>
          <p:nvPr/>
        </p:nvPicPr>
        <p:blipFill>
          <a:blip r:embed="rId8"/>
          <a:stretch>
            <a:fillRect/>
          </a:stretch>
        </p:blipFill>
        <p:spPr>
          <a:xfrm>
            <a:off x="363290" y="1793073"/>
            <a:ext cx="4180883" cy="3135662"/>
          </a:xfrm>
          <a:prstGeom prst="rect">
            <a:avLst/>
          </a:prstGeom>
        </p:spPr>
      </p:pic>
      <p:pic>
        <p:nvPicPr>
          <p:cNvPr id="14" name="Bild 1">
            <a:hlinkClick r:id="rId9"/>
            <a:extLst>
              <a:ext uri="{FF2B5EF4-FFF2-40B4-BE49-F238E27FC236}">
                <a16:creationId xmlns:a16="http://schemas.microsoft.com/office/drawing/2014/main" id="{E58944E6-EA67-F846-8CB9-4070D6CC3206}"/>
              </a:ext>
            </a:extLst>
          </p:cNvPr>
          <p:cNvPicPr>
            <a:picLocks noChangeAspect="1"/>
          </p:cNvPicPr>
          <p:nvPr/>
        </p:nvPicPr>
        <p:blipFill>
          <a:blip r:embed="rId10"/>
          <a:stretch>
            <a:fillRect/>
          </a:stretch>
        </p:blipFill>
        <p:spPr>
          <a:xfrm>
            <a:off x="2267744" y="2060848"/>
            <a:ext cx="4080380" cy="3198079"/>
          </a:xfrm>
          <a:prstGeom prst="rect">
            <a:avLst/>
          </a:prstGeom>
        </p:spPr>
      </p:pic>
      <p:sp>
        <p:nvSpPr>
          <p:cNvPr id="6" name="Titel 5">
            <a:extLst>
              <a:ext uri="{FF2B5EF4-FFF2-40B4-BE49-F238E27FC236}">
                <a16:creationId xmlns:a16="http://schemas.microsoft.com/office/drawing/2014/main" id="{7FF8F3B8-A28C-A041-9F89-1441120B243B}"/>
              </a:ext>
            </a:extLst>
          </p:cNvPr>
          <p:cNvSpPr>
            <a:spLocks noGrp="1"/>
          </p:cNvSpPr>
          <p:nvPr>
            <p:ph type="title"/>
          </p:nvPr>
        </p:nvSpPr>
        <p:spPr/>
        <p:txBody>
          <a:bodyPr>
            <a:normAutofit/>
          </a:bodyPr>
          <a:lstStyle/>
          <a:p>
            <a:r>
              <a:rPr lang="de-DE" dirty="0">
                <a:ea typeface="Calibri"/>
                <a:sym typeface="Calibri"/>
              </a:rPr>
              <a:t>SAFE – ein Tool zur Selbstdiagnose und -förderung</a:t>
            </a:r>
            <a:endParaRPr lang="de-DE" dirty="0"/>
          </a:p>
        </p:txBody>
      </p:sp>
      <p:sp>
        <p:nvSpPr>
          <p:cNvPr id="5" name="Textplatzhalter 4">
            <a:extLst>
              <a:ext uri="{FF2B5EF4-FFF2-40B4-BE49-F238E27FC236}">
                <a16:creationId xmlns:a16="http://schemas.microsoft.com/office/drawing/2014/main" id="{52AF263B-CC27-7938-CA98-768B1B3F3342}"/>
              </a:ext>
            </a:extLst>
          </p:cNvPr>
          <p:cNvSpPr>
            <a:spLocks noGrp="1"/>
          </p:cNvSpPr>
          <p:nvPr>
            <p:ph type="body" sz="quarter" idx="10"/>
          </p:nvPr>
        </p:nvSpPr>
        <p:spPr/>
        <p:txBody>
          <a:bodyPr/>
          <a:lstStyle/>
          <a:p>
            <a:r>
              <a:rPr lang="de-DE" dirty="0"/>
              <a:t>(</a:t>
            </a:r>
            <a:r>
              <a:rPr lang="de-DE" sz="1100" dirty="0">
                <a:latin typeface="Calibri" panose="020F0502020204030204" pitchFamily="34" charset="0"/>
                <a:sym typeface="Calibri"/>
              </a:rPr>
              <a:t>Hana </a:t>
            </a:r>
            <a:r>
              <a:rPr lang="de-DE" sz="1100" dirty="0" err="1">
                <a:latin typeface="Calibri" panose="020F0502020204030204" pitchFamily="34" charset="0"/>
                <a:sym typeface="Calibri"/>
              </a:rPr>
              <a:t>Ruchniewicz</a:t>
            </a:r>
            <a:r>
              <a:rPr lang="de-DE" sz="1100" dirty="0">
                <a:latin typeface="Calibri" panose="020F0502020204030204" pitchFamily="34" charset="0"/>
                <a:sym typeface="Calibri"/>
              </a:rPr>
              <a:t>, 2021)</a:t>
            </a:r>
            <a:endParaRPr lang="de-DE" sz="1100" dirty="0">
              <a:latin typeface="Calibri" panose="020F0502020204030204" pitchFamily="34" charset="0"/>
            </a:endParaRPr>
          </a:p>
        </p:txBody>
      </p:sp>
      <p:sp>
        <p:nvSpPr>
          <p:cNvPr id="2" name="Rechteck 1">
            <a:extLst>
              <a:ext uri="{FF2B5EF4-FFF2-40B4-BE49-F238E27FC236}">
                <a16:creationId xmlns:a16="http://schemas.microsoft.com/office/drawing/2014/main" id="{48EE0B43-4155-DBC9-990B-95CAB9F1E470}"/>
              </a:ext>
            </a:extLst>
          </p:cNvPr>
          <p:cNvSpPr/>
          <p:nvPr/>
        </p:nvSpPr>
        <p:spPr bwMode="auto">
          <a:xfrm>
            <a:off x="-396552" y="5294469"/>
            <a:ext cx="6744676" cy="799175"/>
          </a:xfrm>
          <a:prstGeom prst="rect">
            <a:avLst/>
          </a:prstGeom>
          <a:solidFill>
            <a:schemeClr val="accent1">
              <a:alpha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schemeClr val="accent2"/>
              </a:solidFill>
              <a:latin typeface="Calibri" panose="020F0502020204030204" pitchFamily="34" charset="0"/>
            </a:endParaRPr>
          </a:p>
        </p:txBody>
      </p:sp>
      <p:sp>
        <p:nvSpPr>
          <p:cNvPr id="4" name="Textfeld 3">
            <a:extLst>
              <a:ext uri="{FF2B5EF4-FFF2-40B4-BE49-F238E27FC236}">
                <a16:creationId xmlns:a16="http://schemas.microsoft.com/office/drawing/2014/main" id="{9CF07F6F-65EA-A13A-6690-6656B433DEAB}"/>
              </a:ext>
            </a:extLst>
          </p:cNvPr>
          <p:cNvSpPr txBox="1"/>
          <p:nvPr/>
        </p:nvSpPr>
        <p:spPr>
          <a:xfrm>
            <a:off x="387912" y="5417057"/>
            <a:ext cx="5696256" cy="584775"/>
          </a:xfrm>
          <a:prstGeom prst="rect">
            <a:avLst/>
          </a:prstGeom>
          <a:noFill/>
        </p:spPr>
        <p:txBody>
          <a:bodyPr wrap="square" rtlCol="0">
            <a:spAutoFit/>
          </a:bodyPr>
          <a:lstStyle/>
          <a:p>
            <a:r>
              <a:rPr lang="de-DE" sz="1600" dirty="0">
                <a:latin typeface="Calibri" panose="020F0502020204030204" pitchFamily="34" charset="0"/>
              </a:rPr>
              <a:t>Welche Rolle spielt hier Digitalisierung  im Unterschied zu den bisherigen Beispielen? </a:t>
            </a:r>
          </a:p>
        </p:txBody>
      </p:sp>
    </p:spTree>
    <p:extLst>
      <p:ext uri="{BB962C8B-B14F-4D97-AF65-F5344CB8AC3E}">
        <p14:creationId xmlns:p14="http://schemas.microsoft.com/office/powerpoint/2010/main" val="2181998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extfeld 4"/>
          <p:cNvSpPr txBox="1"/>
          <p:nvPr/>
        </p:nvSpPr>
        <p:spPr>
          <a:xfrm>
            <a:off x="4355976" y="980727"/>
            <a:ext cx="4333714" cy="3785652"/>
          </a:xfrm>
          <a:prstGeom prst="rect">
            <a:avLst/>
          </a:prstGeom>
          <a:noFill/>
        </p:spPr>
        <p:txBody>
          <a:bodyPr wrap="square" rtlCol="0">
            <a:spAutoFit/>
          </a:bodyPr>
          <a:lstStyle/>
          <a:p>
            <a:r>
              <a:rPr lang="de-DE" sz="1600" b="1" dirty="0">
                <a:latin typeface="Calibri" panose="020F0502020204030204" pitchFamily="34" charset="0"/>
                <a:cs typeface="Calibri" panose="020F0502020204030204" pitchFamily="34" charset="0"/>
              </a:rPr>
              <a:t>Zum Inhaltlichen</a:t>
            </a:r>
          </a:p>
          <a:p>
            <a:pPr marL="285750" indent="-285750">
              <a:buClr>
                <a:srgbClr val="337987"/>
              </a:buClr>
              <a:buFont typeface="Wingdings" panose="05000000000000000000" pitchFamily="2" charset="2"/>
              <a:buChar char="§"/>
            </a:pPr>
            <a:r>
              <a:rPr lang="de-DE" sz="1600" dirty="0">
                <a:latin typeface="Calibri" panose="020F0502020204030204" pitchFamily="34" charset="0"/>
                <a:cs typeface="Calibri" panose="020F0502020204030204" pitchFamily="34" charset="0"/>
              </a:rPr>
              <a:t>Fehlkonzepte liegen </a:t>
            </a:r>
          </a:p>
          <a:p>
            <a:pPr marL="628650" lvl="1" indent="-285750">
              <a:buClr>
                <a:schemeClr val="bg1">
                  <a:lumMod val="65000"/>
                </a:schemeClr>
              </a:buClr>
              <a:buFont typeface="Wingdings" panose="05000000000000000000" pitchFamily="2" charset="2"/>
              <a:buChar char="§"/>
            </a:pPr>
            <a:r>
              <a:rPr lang="de-DE" sz="1600" dirty="0">
                <a:latin typeface="Calibri" panose="020F0502020204030204" pitchFamily="34" charset="0"/>
                <a:cs typeface="Calibri" panose="020F0502020204030204" pitchFamily="34" charset="0"/>
              </a:rPr>
              <a:t>an den nicht ausgebildeten Grundvorstellungen (Zuordnung, Kovariation)</a:t>
            </a:r>
          </a:p>
          <a:p>
            <a:pPr marL="628650" lvl="1" indent="-285750">
              <a:buClr>
                <a:schemeClr val="bg1">
                  <a:lumMod val="65000"/>
                </a:schemeClr>
              </a:buClr>
              <a:buFont typeface="Wingdings" panose="05000000000000000000" pitchFamily="2" charset="2"/>
              <a:buChar char="§"/>
            </a:pPr>
            <a:r>
              <a:rPr lang="de-DE" sz="1600" dirty="0">
                <a:latin typeface="Calibri" panose="020F0502020204030204" pitchFamily="34" charset="0"/>
                <a:cs typeface="Calibri" panose="020F0502020204030204" pitchFamily="34" charset="0"/>
              </a:rPr>
              <a:t>Fehlendes Verstehen </a:t>
            </a:r>
            <a:br>
              <a:rPr lang="de-DE" sz="1600" dirty="0">
                <a:latin typeface="Calibri" panose="020F0502020204030204" pitchFamily="34" charset="0"/>
                <a:cs typeface="Calibri" panose="020F0502020204030204" pitchFamily="34" charset="0"/>
              </a:rPr>
            </a:br>
            <a:r>
              <a:rPr lang="de-DE" sz="1600" dirty="0">
                <a:latin typeface="Calibri" panose="020F0502020204030204" pitchFamily="34" charset="0"/>
                <a:cs typeface="Calibri" panose="020F0502020204030204" pitchFamily="34" charset="0"/>
              </a:rPr>
              <a:t>der Abhängigkeit </a:t>
            </a:r>
            <a:br>
              <a:rPr lang="de-DE" sz="1600" dirty="0">
                <a:latin typeface="Calibri" panose="020F0502020204030204" pitchFamily="34" charset="0"/>
                <a:cs typeface="Calibri" panose="020F0502020204030204" pitchFamily="34" charset="0"/>
              </a:rPr>
            </a:br>
            <a:r>
              <a:rPr lang="de-DE" sz="1600" dirty="0">
                <a:latin typeface="Calibri" panose="020F0502020204030204" pitchFamily="34" charset="0"/>
                <a:cs typeface="Calibri" panose="020F0502020204030204" pitchFamily="34" charset="0"/>
              </a:rPr>
              <a:t>(unabhängige und abhängige Variable)</a:t>
            </a:r>
          </a:p>
          <a:p>
            <a:pPr marL="285750" indent="-285750">
              <a:buClr>
                <a:srgbClr val="337987"/>
              </a:buClr>
              <a:buFont typeface="Wingdings" panose="05000000000000000000" pitchFamily="2" charset="2"/>
              <a:buChar char="§"/>
            </a:pPr>
            <a:r>
              <a:rPr lang="de-DE" sz="1600" dirty="0">
                <a:latin typeface="Calibri" panose="020F0502020204030204" pitchFamily="34" charset="0"/>
                <a:cs typeface="Calibri" panose="020F0502020204030204" pitchFamily="34" charset="0"/>
              </a:rPr>
              <a:t>Es werden deutlich Fehler selbständig überwunden</a:t>
            </a:r>
            <a:br>
              <a:rPr lang="de-DE" sz="1600" dirty="0">
                <a:latin typeface="Calibri" panose="020F0502020204030204" pitchFamily="34" charset="0"/>
                <a:cs typeface="Calibri" panose="020F0502020204030204" pitchFamily="34" charset="0"/>
              </a:rPr>
            </a:br>
            <a:endParaRPr lang="de-DE" sz="1600" dirty="0">
              <a:latin typeface="Calibri" panose="020F0502020204030204" pitchFamily="34" charset="0"/>
              <a:cs typeface="Calibri" panose="020F0502020204030204" pitchFamily="34" charset="0"/>
            </a:endParaRPr>
          </a:p>
          <a:p>
            <a:r>
              <a:rPr lang="de-DE" sz="1600" b="1" dirty="0">
                <a:latin typeface="Calibri" panose="020F0502020204030204" pitchFamily="34" charset="0"/>
                <a:cs typeface="Calibri" panose="020F0502020204030204" pitchFamily="34" charset="0"/>
              </a:rPr>
              <a:t>Zum Selbst-Assessment:</a:t>
            </a:r>
          </a:p>
          <a:p>
            <a:pPr marL="197832" indent="-197832">
              <a:buFont typeface="Arial" charset="0"/>
              <a:buChar char="•"/>
            </a:pPr>
            <a:r>
              <a:rPr lang="de-DE" sz="1600" dirty="0">
                <a:latin typeface="Calibri" panose="020F0502020204030204" pitchFamily="34" charset="0"/>
                <a:cs typeface="Calibri" panose="020F0502020204030204" pitchFamily="34" charset="0"/>
              </a:rPr>
              <a:t>Stärken der Metakognition und damit der Lernenden durch angeleiteten Selbstcheck</a:t>
            </a:r>
          </a:p>
          <a:p>
            <a:endParaRPr lang="de-DE" sz="1600" dirty="0">
              <a:latin typeface="Calibri" panose="020F0502020204030204" pitchFamily="34" charset="0"/>
              <a:cs typeface="Calibri" panose="020F0502020204030204" pitchFamily="34" charset="0"/>
            </a:endParaRPr>
          </a:p>
        </p:txBody>
      </p:sp>
      <p:pic>
        <p:nvPicPr>
          <p:cNvPr id="9" name="Bild 1">
            <a:hlinkClick r:id="rId3"/>
            <a:extLst>
              <a:ext uri="{FF2B5EF4-FFF2-40B4-BE49-F238E27FC236}">
                <a16:creationId xmlns:a16="http://schemas.microsoft.com/office/drawing/2014/main" id="{2104357D-B6FE-B24C-85AD-D5779B83A65F}"/>
              </a:ext>
            </a:extLst>
          </p:cNvPr>
          <p:cNvPicPr>
            <a:picLocks noChangeAspect="1"/>
          </p:cNvPicPr>
          <p:nvPr/>
        </p:nvPicPr>
        <p:blipFill>
          <a:blip r:embed="rId4"/>
          <a:stretch>
            <a:fillRect/>
          </a:stretch>
        </p:blipFill>
        <p:spPr>
          <a:xfrm>
            <a:off x="329900" y="1124744"/>
            <a:ext cx="3766829" cy="2952328"/>
          </a:xfrm>
          <a:prstGeom prst="rect">
            <a:avLst/>
          </a:prstGeom>
        </p:spPr>
      </p:pic>
      <p:sp>
        <p:nvSpPr>
          <p:cNvPr id="6" name="Textfeld 5">
            <a:extLst>
              <a:ext uri="{FF2B5EF4-FFF2-40B4-BE49-F238E27FC236}">
                <a16:creationId xmlns:a16="http://schemas.microsoft.com/office/drawing/2014/main" id="{828FB28C-BADF-9245-A4C7-2CDCF3FFC938}"/>
              </a:ext>
            </a:extLst>
          </p:cNvPr>
          <p:cNvSpPr txBox="1"/>
          <p:nvPr/>
        </p:nvSpPr>
        <p:spPr>
          <a:xfrm>
            <a:off x="259956" y="4437112"/>
            <a:ext cx="8429734" cy="1815882"/>
          </a:xfrm>
          <a:prstGeom prst="rect">
            <a:avLst/>
          </a:prstGeom>
          <a:noFill/>
        </p:spPr>
        <p:txBody>
          <a:bodyPr wrap="square" rtlCol="0">
            <a:spAutoFit/>
          </a:bodyPr>
          <a:lstStyle/>
          <a:p>
            <a:r>
              <a:rPr lang="de-DE" sz="1600" b="1" dirty="0">
                <a:latin typeface="Calibri" panose="020F0502020204030204" pitchFamily="34" charset="0"/>
              </a:rPr>
              <a:t>Zur Rolle des Mediums:</a:t>
            </a:r>
          </a:p>
          <a:p>
            <a:pPr marL="285750" indent="-285750">
              <a:buClr>
                <a:srgbClr val="337987"/>
              </a:buClr>
              <a:buFont typeface="Wingdings" panose="05000000000000000000" pitchFamily="2" charset="2"/>
              <a:buChar char="§"/>
            </a:pPr>
            <a:r>
              <a:rPr lang="de-DE" sz="1600" u="sng" dirty="0">
                <a:latin typeface="Calibri" panose="020F0502020204030204" pitchFamily="34" charset="0"/>
              </a:rPr>
              <a:t>Austausch/ Kommunikation: </a:t>
            </a:r>
            <a:r>
              <a:rPr lang="de-DE" sz="1600" dirty="0">
                <a:latin typeface="Calibri" panose="020F0502020204030204" pitchFamily="34" charset="0"/>
              </a:rPr>
              <a:t>Ermöglichen individualisierter Lernprozesse durch Hyperlinkstruktur  </a:t>
            </a:r>
          </a:p>
          <a:p>
            <a:pPr marL="285750" indent="-285750">
              <a:buClr>
                <a:srgbClr val="337987"/>
              </a:buClr>
              <a:buFont typeface="Wingdings" panose="05000000000000000000" pitchFamily="2" charset="2"/>
              <a:buChar char="§"/>
            </a:pPr>
            <a:r>
              <a:rPr lang="de-DE" sz="1600" u="sng" dirty="0">
                <a:latin typeface="Calibri" panose="020F0502020204030204" pitchFamily="34" charset="0"/>
              </a:rPr>
              <a:t>Analyse/ Auswertung:</a:t>
            </a:r>
            <a:r>
              <a:rPr lang="de-DE" sz="1600" dirty="0">
                <a:latin typeface="Calibri" panose="020F0502020204030204" pitchFamily="34" charset="0"/>
              </a:rPr>
              <a:t>  Vorgabe von Lösungen, Hilfen an </a:t>
            </a:r>
            <a:r>
              <a:rPr lang="de-DE" sz="1600" dirty="0" err="1">
                <a:latin typeface="Calibri" panose="020F0502020204030204" pitchFamily="34" charset="0"/>
              </a:rPr>
              <a:t>SuS</a:t>
            </a:r>
            <a:r>
              <a:rPr lang="de-DE" sz="1600" dirty="0">
                <a:latin typeface="Calibri" panose="020F0502020204030204" pitchFamily="34" charset="0"/>
              </a:rPr>
              <a:t> &amp; Metadaten an </a:t>
            </a:r>
            <a:r>
              <a:rPr lang="de-DE" sz="1600" dirty="0" err="1">
                <a:latin typeface="Calibri" panose="020F0502020204030204" pitchFamily="34" charset="0"/>
              </a:rPr>
              <a:t>LuL</a:t>
            </a:r>
            <a:r>
              <a:rPr lang="de-DE" sz="1600" dirty="0">
                <a:latin typeface="Calibri" panose="020F0502020204030204" pitchFamily="34" charset="0"/>
              </a:rPr>
              <a:t>, </a:t>
            </a:r>
            <a:br>
              <a:rPr lang="de-DE" sz="1600" dirty="0">
                <a:latin typeface="Calibri" panose="020F0502020204030204" pitchFamily="34" charset="0"/>
              </a:rPr>
            </a:br>
            <a:r>
              <a:rPr lang="de-DE" sz="1600" dirty="0">
                <a:latin typeface="Calibri" panose="020F0502020204030204" pitchFamily="34" charset="0"/>
              </a:rPr>
              <a:t>ABER: Verantwortung für den Lernprozess bleibt in der Hand des Lernenden </a:t>
            </a:r>
          </a:p>
          <a:p>
            <a:pPr marL="285750" indent="-285750">
              <a:buClr>
                <a:srgbClr val="337987"/>
              </a:buClr>
              <a:buFont typeface="Wingdings" panose="05000000000000000000" pitchFamily="2" charset="2"/>
              <a:buChar char="§"/>
            </a:pPr>
            <a:r>
              <a:rPr lang="de-DE" sz="1600" u="sng" dirty="0">
                <a:latin typeface="Calibri" panose="020F0502020204030204" pitchFamily="34" charset="0"/>
              </a:rPr>
              <a:t>Angebot interaktiver Tools: </a:t>
            </a:r>
            <a:r>
              <a:rPr lang="de-DE" sz="1600" dirty="0">
                <a:latin typeface="Calibri" panose="020F0502020204030204" pitchFamily="34" charset="0"/>
              </a:rPr>
              <a:t>hier für Visualisierungen und Aufgabenformate (z. B. MC, Offen, </a:t>
            </a:r>
            <a:r>
              <a:rPr lang="de-DE" sz="1600" dirty="0" err="1">
                <a:latin typeface="Calibri" panose="020F0502020204030204" pitchFamily="34" charset="0"/>
              </a:rPr>
              <a:t>DragDrop</a:t>
            </a:r>
            <a:r>
              <a:rPr lang="de-DE" sz="1600" dirty="0">
                <a:latin typeface="Calibri" panose="020F0502020204030204" pitchFamily="34" charset="0"/>
              </a:rPr>
              <a:t>)   </a:t>
            </a:r>
          </a:p>
        </p:txBody>
      </p:sp>
      <p:sp>
        <p:nvSpPr>
          <p:cNvPr id="3" name="Titel 2">
            <a:extLst>
              <a:ext uri="{FF2B5EF4-FFF2-40B4-BE49-F238E27FC236}">
                <a16:creationId xmlns:a16="http://schemas.microsoft.com/office/drawing/2014/main" id="{A490BE5F-03A2-F742-BE3D-06FD39F397AB}"/>
              </a:ext>
            </a:extLst>
          </p:cNvPr>
          <p:cNvSpPr>
            <a:spLocks noGrp="1"/>
          </p:cNvSpPr>
          <p:nvPr>
            <p:ph type="title"/>
          </p:nvPr>
        </p:nvSpPr>
        <p:spPr/>
        <p:txBody>
          <a:bodyPr>
            <a:normAutofit/>
          </a:bodyPr>
          <a:lstStyle/>
          <a:p>
            <a:r>
              <a:rPr lang="de-DE" dirty="0">
                <a:ea typeface="Calibri"/>
                <a:sym typeface="Calibri"/>
              </a:rPr>
              <a:t>SAFE – ein Tool zur Selbstdiagnose und -förderung</a:t>
            </a:r>
            <a:endParaRPr lang="de-DE" dirty="0"/>
          </a:p>
        </p:txBody>
      </p:sp>
      <p:sp>
        <p:nvSpPr>
          <p:cNvPr id="4" name="Textplatzhalter 3">
            <a:extLst>
              <a:ext uri="{FF2B5EF4-FFF2-40B4-BE49-F238E27FC236}">
                <a16:creationId xmlns:a16="http://schemas.microsoft.com/office/drawing/2014/main" id="{87A50B50-A9E9-0554-498D-9D250DD31700}"/>
              </a:ext>
            </a:extLst>
          </p:cNvPr>
          <p:cNvSpPr>
            <a:spLocks noGrp="1"/>
          </p:cNvSpPr>
          <p:nvPr>
            <p:ph type="body" sz="quarter" idx="10"/>
          </p:nvPr>
        </p:nvSpPr>
        <p:spPr/>
        <p:txBody>
          <a:bodyPr/>
          <a:lstStyle/>
          <a:p>
            <a:endParaRPr lang="de-DE"/>
          </a:p>
        </p:txBody>
      </p:sp>
    </p:spTree>
    <p:extLst>
      <p:ext uri="{BB962C8B-B14F-4D97-AF65-F5344CB8AC3E}">
        <p14:creationId xmlns:p14="http://schemas.microsoft.com/office/powerpoint/2010/main" val="1393466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285750" indent="-285750"/>
            <a:r>
              <a:rPr lang="de-DE" sz="1400" dirty="0">
                <a:latin typeface="Calibri" panose="020F0502020204030204" pitchFamily="34" charset="0"/>
              </a:rPr>
              <a:t>Barzel, B. &amp; Schreiber, C. (2016): Digitale Medien im Mathematikunterricht. In: Barzel, B., Kramer, J., Riecke-</a:t>
            </a:r>
            <a:r>
              <a:rPr lang="de-DE" sz="1400" dirty="0" err="1">
                <a:latin typeface="Calibri" panose="020F0502020204030204" pitchFamily="34" charset="0"/>
              </a:rPr>
              <a:t>Baulecke</a:t>
            </a:r>
            <a:r>
              <a:rPr lang="de-DE" sz="1400" dirty="0">
                <a:latin typeface="Calibri" panose="020F0502020204030204" pitchFamily="34" charset="0"/>
              </a:rPr>
              <a:t>, T., </a:t>
            </a:r>
            <a:r>
              <a:rPr lang="de-DE" sz="1400" dirty="0" err="1">
                <a:latin typeface="Calibri" panose="020F0502020204030204" pitchFamily="34" charset="0"/>
              </a:rPr>
              <a:t>Rösken</a:t>
            </a:r>
            <a:r>
              <a:rPr lang="de-DE" sz="1400" dirty="0">
                <a:latin typeface="Calibri" panose="020F0502020204030204" pitchFamily="34" charset="0"/>
              </a:rPr>
              <a:t>-Winter, B. &amp; </a:t>
            </a:r>
            <a:r>
              <a:rPr lang="de-DE" sz="1400" dirty="0" err="1">
                <a:latin typeface="Calibri" panose="020F0502020204030204" pitchFamily="34" charset="0"/>
              </a:rPr>
              <a:t>Selter</a:t>
            </a:r>
            <a:r>
              <a:rPr lang="de-DE" sz="1400" dirty="0">
                <a:latin typeface="Calibri" panose="020F0502020204030204" pitchFamily="34" charset="0"/>
              </a:rPr>
              <a:t>, C. (Hrsg.), </a:t>
            </a:r>
            <a:r>
              <a:rPr lang="de-DE" sz="1400" i="1" dirty="0">
                <a:latin typeface="Calibri" panose="020F0502020204030204" pitchFamily="34" charset="0"/>
              </a:rPr>
              <a:t>Basiswissen Lehrerbildung - Mathematik unterrichten</a:t>
            </a:r>
            <a:r>
              <a:rPr lang="de-DE" sz="1400" dirty="0">
                <a:latin typeface="Calibri" panose="020F0502020204030204" pitchFamily="34" charset="0"/>
              </a:rPr>
              <a:t>. Seelze: Friedrich-Verlag. S. 200-215.</a:t>
            </a:r>
          </a:p>
          <a:p>
            <a:pPr marL="285750" indent="-285750">
              <a:buFont typeface="Arial" panose="020B0604020202020204" pitchFamily="34" charset="0"/>
              <a:buChar char="•"/>
            </a:pPr>
            <a:r>
              <a:rPr lang="de-DE" sz="1400" dirty="0">
                <a:latin typeface="Calibri" panose="020F0502020204030204" pitchFamily="34" charset="0"/>
              </a:rPr>
              <a:t>Barzel, B. (2011). </a:t>
            </a:r>
            <a:r>
              <a:rPr lang="de-DE" sz="1400" i="1" dirty="0">
                <a:latin typeface="Calibri" panose="020F0502020204030204" pitchFamily="34" charset="0"/>
              </a:rPr>
              <a:t>Computeralgebra im Mathematikunterricht - Ein Mehrwert - aber wann? </a:t>
            </a:r>
            <a:r>
              <a:rPr lang="de-DE" sz="1400" dirty="0">
                <a:latin typeface="Calibri" panose="020F0502020204030204" pitchFamily="34" charset="0"/>
              </a:rPr>
              <a:t>Münster: </a:t>
            </a:r>
            <a:r>
              <a:rPr lang="de-DE" sz="1400" dirty="0" err="1">
                <a:latin typeface="Calibri" panose="020F0502020204030204" pitchFamily="34" charset="0"/>
              </a:rPr>
              <a:t>Waxmann</a:t>
            </a:r>
            <a:r>
              <a:rPr lang="de-DE" sz="1400" dirty="0">
                <a:latin typeface="Calibri" panose="020F0502020204030204" pitchFamily="34" charset="0"/>
              </a:rPr>
              <a:t> </a:t>
            </a:r>
          </a:p>
          <a:p>
            <a:pPr marL="285750" indent="-285750">
              <a:buFont typeface="Arial" panose="020B0604020202020204" pitchFamily="34" charset="0"/>
              <a:buChar char="•"/>
            </a:pPr>
            <a:r>
              <a:rPr lang="de-DE" sz="1400" dirty="0">
                <a:latin typeface="Calibri" panose="020F0502020204030204" pitchFamily="34" charset="0"/>
              </a:rPr>
              <a:t>Black, P.; William, D. (2009). </a:t>
            </a:r>
            <a:r>
              <a:rPr lang="en-US" sz="1400" dirty="0"/>
              <a:t>Developing the theory of formative assessment. </a:t>
            </a:r>
            <a:r>
              <a:rPr lang="en-US" sz="1400" i="1" dirty="0"/>
              <a:t>Educ Asse Eval Acc</a:t>
            </a:r>
            <a:r>
              <a:rPr lang="en-US" sz="1400" dirty="0"/>
              <a:t> 21</a:t>
            </a:r>
            <a:r>
              <a:rPr lang="en-US" sz="1400" b="1" dirty="0"/>
              <a:t>, </a:t>
            </a:r>
            <a:r>
              <a:rPr lang="en-US" sz="1400" dirty="0"/>
              <a:t>5.</a:t>
            </a:r>
            <a:endParaRPr lang="de-DE" sz="1400" dirty="0">
              <a:latin typeface="Calibri" panose="020F0502020204030204" pitchFamily="34" charset="0"/>
            </a:endParaRPr>
          </a:p>
          <a:p>
            <a:pPr marL="285750" indent="-285750">
              <a:buFont typeface="Arial" panose="020B0604020202020204" pitchFamily="34" charset="0"/>
              <a:buChar char="•"/>
            </a:pPr>
            <a:r>
              <a:rPr lang="de-DE" sz="1400" dirty="0">
                <a:latin typeface="Calibri" panose="020F0502020204030204" pitchFamily="34" charset="0"/>
              </a:rPr>
              <a:t>Hattie, J. (2008). Visible Learning: A Synthesis </a:t>
            </a:r>
            <a:r>
              <a:rPr lang="de-DE" sz="1400" dirty="0" err="1">
                <a:latin typeface="Calibri" panose="020F0502020204030204" pitchFamily="34" charset="0"/>
              </a:rPr>
              <a:t>of</a:t>
            </a:r>
            <a:r>
              <a:rPr lang="de-DE" sz="1400" dirty="0">
                <a:latin typeface="Calibri" panose="020F0502020204030204" pitchFamily="34" charset="0"/>
              </a:rPr>
              <a:t> </a:t>
            </a:r>
            <a:r>
              <a:rPr lang="de-DE" sz="1400" dirty="0" err="1">
                <a:latin typeface="Calibri" panose="020F0502020204030204" pitchFamily="34" charset="0"/>
              </a:rPr>
              <a:t>over</a:t>
            </a:r>
            <a:r>
              <a:rPr lang="de-DE" sz="1400" dirty="0">
                <a:latin typeface="Calibri" panose="020F0502020204030204" pitchFamily="34" charset="0"/>
              </a:rPr>
              <a:t> 800 meta-</a:t>
            </a:r>
            <a:r>
              <a:rPr lang="de-DE" sz="1400" dirty="0" err="1">
                <a:latin typeface="Calibri" panose="020F0502020204030204" pitchFamily="34" charset="0"/>
              </a:rPr>
              <a:t>analyses</a:t>
            </a:r>
            <a:r>
              <a:rPr lang="de-DE" sz="1400" dirty="0">
                <a:latin typeface="Calibri" panose="020F0502020204030204" pitchFamily="34" charset="0"/>
              </a:rPr>
              <a:t> </a:t>
            </a:r>
            <a:r>
              <a:rPr lang="de-DE" sz="1400" dirty="0" err="1">
                <a:latin typeface="Calibri" panose="020F0502020204030204" pitchFamily="34" charset="0"/>
              </a:rPr>
              <a:t>relating</a:t>
            </a:r>
            <a:r>
              <a:rPr lang="de-DE" sz="1400" dirty="0">
                <a:latin typeface="Calibri" panose="020F0502020204030204" pitchFamily="34" charset="0"/>
              </a:rPr>
              <a:t> </a:t>
            </a:r>
            <a:r>
              <a:rPr lang="de-DE" sz="1400" dirty="0" err="1">
                <a:latin typeface="Calibri" panose="020F0502020204030204" pitchFamily="34" charset="0"/>
              </a:rPr>
              <a:t>to</a:t>
            </a:r>
            <a:r>
              <a:rPr lang="de-DE" sz="1400" dirty="0">
                <a:latin typeface="Calibri" panose="020F0502020204030204" pitchFamily="34" charset="0"/>
              </a:rPr>
              <a:t> </a:t>
            </a:r>
            <a:r>
              <a:rPr lang="de-DE" sz="1400" dirty="0" err="1">
                <a:latin typeface="Calibri" panose="020F0502020204030204" pitchFamily="34" charset="0"/>
              </a:rPr>
              <a:t>achievement</a:t>
            </a:r>
            <a:r>
              <a:rPr lang="de-DE" sz="1400" dirty="0">
                <a:latin typeface="Calibri" panose="020F0502020204030204" pitchFamily="34" charset="0"/>
              </a:rPr>
              <a:t>. London &amp; New York: Routledge, 2011.</a:t>
            </a:r>
          </a:p>
          <a:p>
            <a:pPr marL="285750" indent="-285750">
              <a:buFont typeface="Arial" panose="020B0604020202020204" pitchFamily="34" charset="0"/>
              <a:buChar char="•"/>
            </a:pPr>
            <a:r>
              <a:rPr lang="de-DE" sz="1400" dirty="0">
                <a:latin typeface="Calibri" panose="020F0502020204030204" pitchFamily="34" charset="0"/>
              </a:rPr>
              <a:t>Hattie , J. &amp; </a:t>
            </a:r>
            <a:r>
              <a:rPr lang="de-DE" sz="1400" dirty="0" err="1">
                <a:latin typeface="Calibri" panose="020F0502020204030204" pitchFamily="34" charset="0"/>
              </a:rPr>
              <a:t>Timperly</a:t>
            </a:r>
            <a:r>
              <a:rPr lang="de-DE" sz="1400" dirty="0">
                <a:latin typeface="Calibri" panose="020F0502020204030204" pitchFamily="34" charset="0"/>
              </a:rPr>
              <a:t>, H. (2007). The Power </a:t>
            </a:r>
            <a:r>
              <a:rPr lang="de-DE" sz="1400" dirty="0" err="1">
                <a:latin typeface="Calibri" panose="020F0502020204030204" pitchFamily="34" charset="0"/>
              </a:rPr>
              <a:t>of</a:t>
            </a:r>
            <a:r>
              <a:rPr lang="de-DE" sz="1400" dirty="0">
                <a:latin typeface="Calibri" panose="020F0502020204030204" pitchFamily="34" charset="0"/>
              </a:rPr>
              <a:t> Feedback. </a:t>
            </a:r>
            <a:r>
              <a:rPr lang="de-DE" sz="1400" i="1" dirty="0"/>
              <a:t>Review </a:t>
            </a:r>
            <a:r>
              <a:rPr lang="de-DE" sz="1400" i="1" dirty="0" err="1"/>
              <a:t>of</a:t>
            </a:r>
            <a:r>
              <a:rPr lang="de-DE" sz="1400" i="1" dirty="0"/>
              <a:t> Educational Research.</a:t>
            </a:r>
            <a:r>
              <a:rPr lang="en-US" sz="1400" i="1" dirty="0"/>
              <a:t> Vol. 77, No. 1, pp. 81-112. </a:t>
            </a:r>
            <a:r>
              <a:rPr lang="en-US" sz="1400" dirty="0"/>
              <a:t>University of Auckland.</a:t>
            </a:r>
            <a:endParaRPr lang="de-DE" sz="1400" dirty="0">
              <a:latin typeface="Calibri" panose="020F0502020204030204" pitchFamily="34" charset="0"/>
            </a:endParaRPr>
          </a:p>
          <a:p>
            <a:pPr marL="285750" indent="-285750">
              <a:buFont typeface="Arial" panose="020B0604020202020204" pitchFamily="34" charset="0"/>
              <a:buChar char="•"/>
            </a:pPr>
            <a:r>
              <a:rPr lang="de-DE" sz="1400" dirty="0" err="1">
                <a:latin typeface="Calibri" panose="020F0502020204030204" pitchFamily="34" charset="0"/>
              </a:rPr>
              <a:t>Hoyles</a:t>
            </a:r>
            <a:r>
              <a:rPr lang="de-DE" sz="1400" dirty="0">
                <a:latin typeface="Calibri" panose="020F0502020204030204" pitchFamily="34" charset="0"/>
              </a:rPr>
              <a:t>, C. &amp; Lagrange, J. B. (Hrsg.). (2010). </a:t>
            </a:r>
            <a:r>
              <a:rPr lang="de-DE" sz="1400" i="1" dirty="0" err="1">
                <a:latin typeface="Calibri" panose="020F0502020204030204" pitchFamily="34" charset="0"/>
              </a:rPr>
              <a:t>Mathematics</a:t>
            </a:r>
            <a:r>
              <a:rPr lang="de-DE" sz="1400" i="1" dirty="0">
                <a:latin typeface="Calibri" panose="020F0502020204030204" pitchFamily="34" charset="0"/>
              </a:rPr>
              <a:t> </a:t>
            </a:r>
            <a:r>
              <a:rPr lang="de-DE" sz="1400" i="1" dirty="0" err="1">
                <a:latin typeface="Calibri" panose="020F0502020204030204" pitchFamily="34" charset="0"/>
              </a:rPr>
              <a:t>education</a:t>
            </a:r>
            <a:r>
              <a:rPr lang="de-DE" sz="1400" i="1" dirty="0">
                <a:latin typeface="Calibri" panose="020F0502020204030204" pitchFamily="34" charset="0"/>
              </a:rPr>
              <a:t> </a:t>
            </a:r>
            <a:r>
              <a:rPr lang="de-DE" sz="1400" i="1" dirty="0" err="1">
                <a:latin typeface="Calibri" panose="020F0502020204030204" pitchFamily="34" charset="0"/>
              </a:rPr>
              <a:t>and</a:t>
            </a:r>
            <a:r>
              <a:rPr lang="de-DE" sz="1400" i="1" dirty="0">
                <a:latin typeface="Calibri" panose="020F0502020204030204" pitchFamily="34" charset="0"/>
              </a:rPr>
              <a:t> </a:t>
            </a:r>
            <a:r>
              <a:rPr lang="de-DE" sz="1400" i="1" dirty="0" err="1">
                <a:latin typeface="Calibri" panose="020F0502020204030204" pitchFamily="34" charset="0"/>
              </a:rPr>
              <a:t>technology</a:t>
            </a:r>
            <a:r>
              <a:rPr lang="de-DE" sz="1400" i="1" dirty="0">
                <a:latin typeface="Calibri" panose="020F0502020204030204" pitchFamily="34" charset="0"/>
              </a:rPr>
              <a:t>: </a:t>
            </a:r>
            <a:r>
              <a:rPr lang="de-DE" sz="1400" i="1" dirty="0" err="1">
                <a:latin typeface="Calibri" panose="020F0502020204030204" pitchFamily="34" charset="0"/>
              </a:rPr>
              <a:t>Rethinking</a:t>
            </a:r>
            <a:r>
              <a:rPr lang="de-DE" sz="1400" i="1" dirty="0">
                <a:latin typeface="Calibri" panose="020F0502020204030204" pitchFamily="34" charset="0"/>
              </a:rPr>
              <a:t> </a:t>
            </a:r>
            <a:r>
              <a:rPr lang="de-DE" sz="1400" i="1" dirty="0" err="1">
                <a:latin typeface="Calibri" panose="020F0502020204030204" pitchFamily="34" charset="0"/>
              </a:rPr>
              <a:t>the</a:t>
            </a:r>
            <a:r>
              <a:rPr lang="de-DE" sz="1400" i="1" dirty="0">
                <a:latin typeface="Calibri" panose="020F0502020204030204" pitchFamily="34" charset="0"/>
              </a:rPr>
              <a:t> </a:t>
            </a:r>
            <a:r>
              <a:rPr lang="de-DE" sz="1400" i="1" dirty="0" err="1">
                <a:latin typeface="Calibri" panose="020F0502020204030204" pitchFamily="34" charset="0"/>
              </a:rPr>
              <a:t>terrain</a:t>
            </a:r>
            <a:r>
              <a:rPr lang="de-DE" sz="1400" i="1" dirty="0">
                <a:latin typeface="Calibri" panose="020F0502020204030204" pitchFamily="34" charset="0"/>
              </a:rPr>
              <a:t>. </a:t>
            </a:r>
            <a:r>
              <a:rPr lang="de-DE" sz="1400" dirty="0">
                <a:latin typeface="Calibri" panose="020F0502020204030204" pitchFamily="34" charset="0"/>
              </a:rPr>
              <a:t>Berlin: Springer. </a:t>
            </a:r>
          </a:p>
          <a:p>
            <a:pPr marL="285750" indent="-285750">
              <a:buFont typeface="Arial" panose="020B0604020202020204" pitchFamily="34" charset="0"/>
              <a:buChar char="•"/>
            </a:pPr>
            <a:r>
              <a:rPr lang="de-DE" sz="1400" dirty="0">
                <a:latin typeface="Calibri" panose="020F0502020204030204" pitchFamily="34" charset="0"/>
              </a:rPr>
              <a:t>Kay, R. &amp; </a:t>
            </a:r>
            <a:r>
              <a:rPr lang="de-DE" sz="1400" dirty="0" err="1">
                <a:latin typeface="Calibri" panose="020F0502020204030204" pitchFamily="34" charset="0"/>
              </a:rPr>
              <a:t>LeSage</a:t>
            </a:r>
            <a:r>
              <a:rPr lang="de-DE" sz="1400" dirty="0">
                <a:latin typeface="Calibri" panose="020F0502020204030204" pitchFamily="34" charset="0"/>
              </a:rPr>
              <a:t>, A. (2009). </a:t>
            </a:r>
            <a:r>
              <a:rPr lang="de-DE" sz="1400" dirty="0" err="1">
                <a:latin typeface="Calibri" panose="020F0502020204030204" pitchFamily="34" charset="0"/>
              </a:rPr>
              <a:t>Examining</a:t>
            </a:r>
            <a:r>
              <a:rPr lang="de-DE" sz="1400" dirty="0">
                <a:latin typeface="Calibri" panose="020F0502020204030204" pitchFamily="34" charset="0"/>
              </a:rPr>
              <a:t> </a:t>
            </a:r>
            <a:r>
              <a:rPr lang="de-DE" sz="1400" dirty="0" err="1">
                <a:latin typeface="Calibri" panose="020F0502020204030204" pitchFamily="34" charset="0"/>
              </a:rPr>
              <a:t>the</a:t>
            </a:r>
            <a:r>
              <a:rPr lang="de-DE" sz="1400" dirty="0">
                <a:latin typeface="Calibri" panose="020F0502020204030204" pitchFamily="34" charset="0"/>
              </a:rPr>
              <a:t> </a:t>
            </a:r>
            <a:r>
              <a:rPr lang="de-DE" sz="1400" dirty="0" err="1">
                <a:latin typeface="Calibri" panose="020F0502020204030204" pitchFamily="34" charset="0"/>
              </a:rPr>
              <a:t>benefits</a:t>
            </a:r>
            <a:r>
              <a:rPr lang="de-DE" sz="1400" dirty="0">
                <a:latin typeface="Calibri" panose="020F0502020204030204" pitchFamily="34" charset="0"/>
              </a:rPr>
              <a:t> </a:t>
            </a:r>
            <a:r>
              <a:rPr lang="de-DE" sz="1400" dirty="0" err="1">
                <a:latin typeface="Calibri" panose="020F0502020204030204" pitchFamily="34" charset="0"/>
              </a:rPr>
              <a:t>and</a:t>
            </a:r>
            <a:r>
              <a:rPr lang="de-DE" sz="1400" dirty="0">
                <a:latin typeface="Calibri" panose="020F0502020204030204" pitchFamily="34" charset="0"/>
              </a:rPr>
              <a:t> </a:t>
            </a:r>
            <a:r>
              <a:rPr lang="de-DE" sz="1400" dirty="0" err="1">
                <a:latin typeface="Calibri" panose="020F0502020204030204" pitchFamily="34" charset="0"/>
              </a:rPr>
              <a:t>challenges</a:t>
            </a:r>
            <a:r>
              <a:rPr lang="de-DE" sz="1400" dirty="0">
                <a:latin typeface="Calibri" panose="020F0502020204030204" pitchFamily="34" charset="0"/>
              </a:rPr>
              <a:t> </a:t>
            </a:r>
            <a:r>
              <a:rPr lang="de-DE" sz="1400" dirty="0" err="1">
                <a:latin typeface="Calibri" panose="020F0502020204030204" pitchFamily="34" charset="0"/>
              </a:rPr>
              <a:t>of</a:t>
            </a:r>
            <a:r>
              <a:rPr lang="de-DE" sz="1400" dirty="0">
                <a:latin typeface="Calibri" panose="020F0502020204030204" pitchFamily="34" charset="0"/>
              </a:rPr>
              <a:t> </a:t>
            </a:r>
            <a:r>
              <a:rPr lang="de-DE" sz="1400" dirty="0" err="1">
                <a:latin typeface="Calibri" panose="020F0502020204030204" pitchFamily="34" charset="0"/>
              </a:rPr>
              <a:t>using</a:t>
            </a:r>
            <a:r>
              <a:rPr lang="de-DE" sz="1400" dirty="0">
                <a:latin typeface="Calibri" panose="020F0502020204030204" pitchFamily="34" charset="0"/>
              </a:rPr>
              <a:t> </a:t>
            </a:r>
            <a:r>
              <a:rPr lang="de-DE" sz="1400" dirty="0" err="1">
                <a:latin typeface="Calibri" panose="020F0502020204030204" pitchFamily="34" charset="0"/>
              </a:rPr>
              <a:t>audience</a:t>
            </a:r>
            <a:r>
              <a:rPr lang="de-DE" sz="1400" dirty="0">
                <a:latin typeface="Calibri" panose="020F0502020204030204" pitchFamily="34" charset="0"/>
              </a:rPr>
              <a:t> </a:t>
            </a:r>
            <a:r>
              <a:rPr lang="de-DE" sz="1400" dirty="0" err="1">
                <a:latin typeface="Calibri" panose="020F0502020204030204" pitchFamily="34" charset="0"/>
              </a:rPr>
              <a:t>response</a:t>
            </a:r>
            <a:r>
              <a:rPr lang="de-DE" sz="1400" dirty="0">
                <a:latin typeface="Calibri" panose="020F0502020204030204" pitchFamily="34" charset="0"/>
              </a:rPr>
              <a:t> </a:t>
            </a:r>
            <a:r>
              <a:rPr lang="de-DE" sz="1400" dirty="0" err="1">
                <a:latin typeface="Calibri" panose="020F0502020204030204" pitchFamily="34" charset="0"/>
              </a:rPr>
              <a:t>systems</a:t>
            </a:r>
            <a:r>
              <a:rPr lang="de-DE" sz="1400" dirty="0">
                <a:latin typeface="Calibri" panose="020F0502020204030204" pitchFamily="34" charset="0"/>
              </a:rPr>
              <a:t>: A </a:t>
            </a:r>
            <a:r>
              <a:rPr lang="de-DE" sz="1400" dirty="0" err="1">
                <a:latin typeface="Calibri" panose="020F0502020204030204" pitchFamily="34" charset="0"/>
              </a:rPr>
              <a:t>review</a:t>
            </a:r>
            <a:r>
              <a:rPr lang="de-DE" sz="1400" dirty="0">
                <a:latin typeface="Calibri" panose="020F0502020204030204" pitchFamily="34" charset="0"/>
              </a:rPr>
              <a:t> </a:t>
            </a:r>
            <a:r>
              <a:rPr lang="de-DE" sz="1400" dirty="0" err="1">
                <a:latin typeface="Calibri" panose="020F0502020204030204" pitchFamily="34" charset="0"/>
              </a:rPr>
              <a:t>of</a:t>
            </a:r>
            <a:r>
              <a:rPr lang="de-DE" sz="1400" dirty="0">
                <a:latin typeface="Calibri" panose="020F0502020204030204" pitchFamily="34" charset="0"/>
              </a:rPr>
              <a:t> </a:t>
            </a:r>
            <a:r>
              <a:rPr lang="de-DE" sz="1400" dirty="0" err="1">
                <a:latin typeface="Calibri" panose="020F0502020204030204" pitchFamily="34" charset="0"/>
              </a:rPr>
              <a:t>the</a:t>
            </a:r>
            <a:r>
              <a:rPr lang="de-DE" sz="1400" dirty="0">
                <a:latin typeface="Calibri" panose="020F0502020204030204" pitchFamily="34" charset="0"/>
              </a:rPr>
              <a:t> </a:t>
            </a:r>
            <a:r>
              <a:rPr lang="de-DE" sz="1400" dirty="0" err="1">
                <a:latin typeface="Calibri" panose="020F0502020204030204" pitchFamily="34" charset="0"/>
              </a:rPr>
              <a:t>literature</a:t>
            </a:r>
            <a:r>
              <a:rPr lang="de-DE" sz="1400" dirty="0">
                <a:latin typeface="Calibri" panose="020F0502020204030204" pitchFamily="34" charset="0"/>
              </a:rPr>
              <a:t>. In: Computers &amp; Education. Vol. 53 (3), p. 819-827.</a:t>
            </a:r>
          </a:p>
          <a:p>
            <a:pPr marL="285750" indent="-285750">
              <a:buFont typeface="Arial" panose="020B0604020202020204" pitchFamily="34" charset="0"/>
              <a:buChar char="•"/>
            </a:pPr>
            <a:r>
              <a:rPr lang="de-DE" sz="1400" dirty="0">
                <a:latin typeface="Calibri" panose="020F0502020204030204" pitchFamily="34" charset="0"/>
              </a:rPr>
              <a:t>Klinger, M. (2018). Funktionales Denken beim Übergang von Wiesbaden: Springer. </a:t>
            </a:r>
          </a:p>
          <a:p>
            <a:pPr marL="285750" indent="-285750">
              <a:buFont typeface="Arial" panose="020B0604020202020204" pitchFamily="34" charset="0"/>
              <a:buChar char="•"/>
            </a:pPr>
            <a:r>
              <a:rPr lang="de-DE" sz="1400" dirty="0">
                <a:latin typeface="Calibri" panose="020F0502020204030204" pitchFamily="34" charset="0"/>
              </a:rPr>
              <a:t>KMK (Sekretariat der Ständigen Konferenz der Kultusminister der Länder der Bundesrepublik Deutschland) (Hrsg.). (2004). Bildungsstandards im Fach Mathematik für den Mittleren Schulabschluss: Beschluss vom 4.12.2003.  Kluwer. </a:t>
            </a:r>
          </a:p>
          <a:p>
            <a:endParaRPr lang="de-DE" sz="1400" dirty="0">
              <a:latin typeface="Calibri" panose="020F0502020204030204" pitchFamily="34" charset="0"/>
              <a:cs typeface="Calibri" panose="020F0502020204030204" pitchFamily="34" charset="0"/>
            </a:endParaRPr>
          </a:p>
          <a:p>
            <a:endParaRPr lang="de-DE" sz="1400" dirty="0">
              <a:latin typeface="Calibri" panose="020F0502020204030204" pitchFamily="34" charset="0"/>
              <a:cs typeface="Calibri" panose="020F0502020204030204" pitchFamily="34" charset="0"/>
            </a:endParaRPr>
          </a:p>
          <a:p>
            <a:endParaRPr lang="is-IS" sz="1400" dirty="0">
              <a:latin typeface="Calibri" charset="0"/>
              <a:ea typeface="Calibri" charset="0"/>
              <a:cs typeface="Calibri" charset="0"/>
            </a:endParaRPr>
          </a:p>
          <a:p>
            <a:endParaRPr lang="de-DE" sz="1400" dirty="0"/>
          </a:p>
          <a:p>
            <a:pPr>
              <a:defRPr sz="1800"/>
            </a:pPr>
            <a:endParaRPr lang="de-DE" sz="1400" dirty="0"/>
          </a:p>
          <a:p>
            <a:endParaRPr lang="de-DE" sz="1400" dirty="0"/>
          </a:p>
        </p:txBody>
      </p:sp>
      <p:sp>
        <p:nvSpPr>
          <p:cNvPr id="3" name="Titel 2"/>
          <p:cNvSpPr>
            <a:spLocks noGrp="1"/>
          </p:cNvSpPr>
          <p:nvPr>
            <p:ph type="title"/>
          </p:nvPr>
        </p:nvSpPr>
        <p:spPr/>
        <p:txBody>
          <a:bodyPr>
            <a:normAutofit/>
          </a:bodyPr>
          <a:lstStyle/>
          <a:p>
            <a:r>
              <a:rPr lang="de-DE" dirty="0"/>
              <a:t>Literatur</a:t>
            </a:r>
          </a:p>
        </p:txBody>
      </p:sp>
      <p:sp>
        <p:nvSpPr>
          <p:cNvPr id="5" name="Textplatzhalter 4">
            <a:extLst>
              <a:ext uri="{FF2B5EF4-FFF2-40B4-BE49-F238E27FC236}">
                <a16:creationId xmlns:a16="http://schemas.microsoft.com/office/drawing/2014/main" id="{4B87B139-E9DF-EAE7-65C9-63A0D698E299}"/>
              </a:ext>
            </a:extLst>
          </p:cNvPr>
          <p:cNvSpPr>
            <a:spLocks noGrp="1"/>
          </p:cNvSpPr>
          <p:nvPr>
            <p:ph type="body" sz="quarter" idx="10"/>
          </p:nvPr>
        </p:nvSpPr>
        <p:spPr/>
        <p:txBody>
          <a:bodyPr/>
          <a:lstStyle/>
          <a:p>
            <a:endParaRPr lang="de-DE"/>
          </a:p>
        </p:txBody>
      </p:sp>
    </p:spTree>
    <p:extLst>
      <p:ext uri="{BB962C8B-B14F-4D97-AF65-F5344CB8AC3E}">
        <p14:creationId xmlns:p14="http://schemas.microsoft.com/office/powerpoint/2010/main" val="410576261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pPr marL="285750" indent="-285750">
              <a:buFont typeface="Arial" panose="020B0604020202020204" pitchFamily="34" charset="0"/>
              <a:buChar char="•"/>
            </a:pPr>
            <a:r>
              <a:rPr lang="de-DE" sz="1400" dirty="0">
                <a:latin typeface="Calibri" panose="020F0502020204030204" pitchFamily="34" charset="0"/>
              </a:rPr>
              <a:t>KMK (Sekretariat der Ständigen Konferenz der Kultusminister der Länder der Bundesrepublik Deutschland) (Hrsg.). (2015). Bildungsstandards im Fach Mathematik für die Allgemeine Hochschulreife: Beschluss der Kultusministerkonferenz vom 18.10.2012. Kluwer. </a:t>
            </a:r>
          </a:p>
          <a:p>
            <a:pPr marL="285750" indent="-285750">
              <a:buFont typeface="Arial" panose="020B0604020202020204" pitchFamily="34" charset="0"/>
              <a:buChar char="•"/>
            </a:pPr>
            <a:r>
              <a:rPr lang="de-DE" sz="1400" dirty="0" err="1">
                <a:latin typeface="Calibri" panose="020F0502020204030204" pitchFamily="34" charset="0"/>
              </a:rPr>
              <a:t>Lasry</a:t>
            </a:r>
            <a:r>
              <a:rPr lang="de-DE" sz="1400" dirty="0">
                <a:latin typeface="Calibri" panose="020F0502020204030204" pitchFamily="34" charset="0"/>
              </a:rPr>
              <a:t>, N., Mazur, E. &amp; Watkins. J. (2008). Peer </a:t>
            </a:r>
            <a:r>
              <a:rPr lang="de-DE" sz="1400" dirty="0" err="1">
                <a:latin typeface="Calibri" panose="020F0502020204030204" pitchFamily="34" charset="0"/>
              </a:rPr>
              <a:t>instruction</a:t>
            </a:r>
            <a:r>
              <a:rPr lang="de-DE" sz="1400" dirty="0">
                <a:latin typeface="Calibri" panose="020F0502020204030204" pitchFamily="34" charset="0"/>
              </a:rPr>
              <a:t>: </a:t>
            </a:r>
            <a:r>
              <a:rPr lang="de-DE" sz="1400" dirty="0" err="1">
                <a:latin typeface="Calibri" panose="020F0502020204030204" pitchFamily="34" charset="0"/>
              </a:rPr>
              <a:t>From</a:t>
            </a:r>
            <a:r>
              <a:rPr lang="de-DE" sz="1400" dirty="0">
                <a:latin typeface="Calibri" panose="020F0502020204030204" pitchFamily="34" charset="0"/>
              </a:rPr>
              <a:t> Harvard </a:t>
            </a:r>
            <a:r>
              <a:rPr lang="de-DE" sz="1400" dirty="0" err="1">
                <a:latin typeface="Calibri" panose="020F0502020204030204" pitchFamily="34" charset="0"/>
              </a:rPr>
              <a:t>to</a:t>
            </a:r>
            <a:r>
              <a:rPr lang="de-DE" sz="1400" dirty="0">
                <a:latin typeface="Calibri" panose="020F0502020204030204" pitchFamily="34" charset="0"/>
              </a:rPr>
              <a:t> </a:t>
            </a:r>
            <a:r>
              <a:rPr lang="de-DE" sz="1400" dirty="0" err="1">
                <a:latin typeface="Calibri" panose="020F0502020204030204" pitchFamily="34" charset="0"/>
              </a:rPr>
              <a:t>the</a:t>
            </a:r>
            <a:r>
              <a:rPr lang="de-DE" sz="1400" dirty="0">
                <a:latin typeface="Calibri" panose="020F0502020204030204" pitchFamily="34" charset="0"/>
              </a:rPr>
              <a:t> </a:t>
            </a:r>
            <a:r>
              <a:rPr lang="de-DE" sz="1400" dirty="0" err="1">
                <a:latin typeface="Calibri" panose="020F0502020204030204" pitchFamily="34" charset="0"/>
              </a:rPr>
              <a:t>two-year</a:t>
            </a:r>
            <a:r>
              <a:rPr lang="de-DE" sz="1400" dirty="0">
                <a:latin typeface="Calibri" panose="020F0502020204030204" pitchFamily="34" charset="0"/>
              </a:rPr>
              <a:t> </a:t>
            </a:r>
            <a:r>
              <a:rPr lang="de-DE" sz="1400" dirty="0" err="1">
                <a:latin typeface="Calibri" panose="020F0502020204030204" pitchFamily="34" charset="0"/>
              </a:rPr>
              <a:t>college</a:t>
            </a:r>
            <a:r>
              <a:rPr lang="de-DE" sz="1400" dirty="0">
                <a:latin typeface="Calibri" panose="020F0502020204030204" pitchFamily="34" charset="0"/>
              </a:rPr>
              <a:t>. In: American </a:t>
            </a:r>
            <a:r>
              <a:rPr lang="de-DE" sz="1400" dirty="0" err="1">
                <a:latin typeface="Calibri" panose="020F0502020204030204" pitchFamily="34" charset="0"/>
              </a:rPr>
              <a:t>Association</a:t>
            </a:r>
            <a:r>
              <a:rPr lang="de-DE" sz="1400" dirty="0">
                <a:latin typeface="Calibri" panose="020F0502020204030204" pitchFamily="34" charset="0"/>
              </a:rPr>
              <a:t> </a:t>
            </a:r>
            <a:r>
              <a:rPr lang="de-DE" sz="1400" dirty="0" err="1">
                <a:latin typeface="Calibri" panose="020F0502020204030204" pitchFamily="34" charset="0"/>
              </a:rPr>
              <a:t>of</a:t>
            </a:r>
            <a:r>
              <a:rPr lang="de-DE" sz="1400" dirty="0">
                <a:latin typeface="Calibri" panose="020F0502020204030204" pitchFamily="34" charset="0"/>
              </a:rPr>
              <a:t> Physics Teachers 76 (11). S. 1066-1068.</a:t>
            </a:r>
          </a:p>
          <a:p>
            <a:pPr marL="285750" indent="-285750">
              <a:buFont typeface="Arial" panose="020B0604020202020204" pitchFamily="34" charset="0"/>
              <a:buChar char="•"/>
            </a:pPr>
            <a:r>
              <a:rPr lang="de-DE" sz="1400" dirty="0" err="1">
                <a:latin typeface="Calibri" panose="020F0502020204030204" pitchFamily="34" charset="0"/>
              </a:rPr>
              <a:t>Ruchniewicz</a:t>
            </a:r>
            <a:r>
              <a:rPr lang="de-DE" sz="1400" dirty="0">
                <a:latin typeface="Calibri" panose="020F0502020204030204" pitchFamily="34" charset="0"/>
              </a:rPr>
              <a:t>, Hana (2021). </a:t>
            </a:r>
            <a:r>
              <a:rPr lang="de-DE" sz="1400" i="1" dirty="0">
                <a:latin typeface="Calibri" panose="020F0502020204030204" pitchFamily="34" charset="0"/>
              </a:rPr>
              <a:t>Sich selbst diagnostizieren und fördern mit digitalen Medien. Forschungsbasierte Entwicklung eines digitalen Tools zum formativen Selbst-Assessment am Beispiel funktionalen Denkens. </a:t>
            </a:r>
            <a:r>
              <a:rPr lang="de-DE" sz="1400" dirty="0">
                <a:latin typeface="Calibri" panose="020F0502020204030204" pitchFamily="34" charset="0"/>
              </a:rPr>
              <a:t>Berlin: Springer</a:t>
            </a:r>
          </a:p>
          <a:p>
            <a:pPr marL="285750" indent="-285750">
              <a:buFont typeface="Arial" panose="020B0604020202020204" pitchFamily="34" charset="0"/>
              <a:buChar char="•"/>
            </a:pPr>
            <a:r>
              <a:rPr lang="de-DE" sz="1400" dirty="0">
                <a:latin typeface="Calibri" panose="020F0502020204030204" pitchFamily="34" charset="0"/>
              </a:rPr>
              <a:t>Ruiz-Primo, M. A. &amp; Li, M. (2013). </a:t>
            </a:r>
            <a:r>
              <a:rPr lang="de-DE" sz="1400" dirty="0" err="1">
                <a:latin typeface="Calibri" panose="020F0502020204030204" pitchFamily="34" charset="0"/>
              </a:rPr>
              <a:t>Examing</a:t>
            </a:r>
            <a:r>
              <a:rPr lang="de-DE" sz="1400" dirty="0">
                <a:latin typeface="Calibri" panose="020F0502020204030204" pitchFamily="34" charset="0"/>
              </a:rPr>
              <a:t> Formative Feedback in </a:t>
            </a:r>
            <a:r>
              <a:rPr lang="de-DE" sz="1400" dirty="0" err="1">
                <a:latin typeface="Calibri" panose="020F0502020204030204" pitchFamily="34" charset="0"/>
              </a:rPr>
              <a:t>the</a:t>
            </a:r>
            <a:r>
              <a:rPr lang="de-DE" sz="1400" dirty="0">
                <a:latin typeface="Calibri" panose="020F0502020204030204" pitchFamily="34" charset="0"/>
              </a:rPr>
              <a:t> Classroom </a:t>
            </a:r>
            <a:r>
              <a:rPr lang="de-DE" sz="1400" dirty="0" err="1">
                <a:latin typeface="Calibri" panose="020F0502020204030204" pitchFamily="34" charset="0"/>
              </a:rPr>
              <a:t>Context</a:t>
            </a:r>
            <a:r>
              <a:rPr lang="de-DE" sz="1400" dirty="0">
                <a:latin typeface="Calibri" panose="020F0502020204030204" pitchFamily="34" charset="0"/>
              </a:rPr>
              <a:t>: New Research </a:t>
            </a:r>
            <a:r>
              <a:rPr lang="de-DE" sz="1400" dirty="0" err="1">
                <a:latin typeface="Calibri" panose="020F0502020204030204" pitchFamily="34" charset="0"/>
              </a:rPr>
              <a:t>Perspectives</a:t>
            </a:r>
            <a:r>
              <a:rPr lang="de-DE" sz="1400" dirty="0">
                <a:latin typeface="Calibri" panose="020F0502020204030204" pitchFamily="34" charset="0"/>
              </a:rPr>
              <a:t>. In J. H. McMillan (Hrsg.), </a:t>
            </a:r>
            <a:r>
              <a:rPr lang="de-DE" sz="1400" i="1" dirty="0">
                <a:latin typeface="Calibri" panose="020F0502020204030204" pitchFamily="34" charset="0"/>
              </a:rPr>
              <a:t>SAGE Handbook </a:t>
            </a:r>
            <a:r>
              <a:rPr lang="de-DE" sz="1400" i="1" dirty="0" err="1">
                <a:latin typeface="Calibri" panose="020F0502020204030204" pitchFamily="34" charset="0"/>
              </a:rPr>
              <a:t>of</a:t>
            </a:r>
            <a:r>
              <a:rPr lang="de-DE" sz="1400" i="1" dirty="0">
                <a:latin typeface="Calibri" panose="020F0502020204030204" pitchFamily="34" charset="0"/>
              </a:rPr>
              <a:t> Research on </a:t>
            </a:r>
            <a:r>
              <a:rPr lang="de-DE" sz="1400" i="1" dirty="0" err="1">
                <a:latin typeface="Calibri" panose="020F0502020204030204" pitchFamily="34" charset="0"/>
              </a:rPr>
              <a:t>Classroom</a:t>
            </a:r>
            <a:r>
              <a:rPr lang="de-DE" sz="1400" i="1" dirty="0">
                <a:latin typeface="Calibri" panose="020F0502020204030204" pitchFamily="34" charset="0"/>
              </a:rPr>
              <a:t> Assessment </a:t>
            </a:r>
            <a:r>
              <a:rPr lang="de-DE" sz="1400" dirty="0">
                <a:latin typeface="Calibri" panose="020F0502020204030204" pitchFamily="34" charset="0"/>
              </a:rPr>
              <a:t>(S. 215–232). SAGE Publications.</a:t>
            </a:r>
          </a:p>
          <a:p>
            <a:endParaRPr lang="de-DE" sz="1400" dirty="0">
              <a:latin typeface="Calibri" panose="020F0502020204030204" pitchFamily="34" charset="0"/>
              <a:cs typeface="Calibri" panose="020F0502020204030204" pitchFamily="34" charset="0"/>
            </a:endParaRPr>
          </a:p>
          <a:p>
            <a:endParaRPr lang="de-DE" sz="1400" dirty="0">
              <a:latin typeface="Calibri" panose="020F0502020204030204" pitchFamily="34" charset="0"/>
              <a:cs typeface="Calibri" panose="020F0502020204030204" pitchFamily="34" charset="0"/>
            </a:endParaRPr>
          </a:p>
          <a:p>
            <a:endParaRPr lang="is-IS" sz="1400" dirty="0">
              <a:latin typeface="Calibri" charset="0"/>
              <a:ea typeface="Calibri" charset="0"/>
              <a:cs typeface="Calibri" charset="0"/>
            </a:endParaRPr>
          </a:p>
          <a:p>
            <a:endParaRPr lang="de-DE" sz="1400" dirty="0"/>
          </a:p>
          <a:p>
            <a:pPr>
              <a:defRPr sz="1800"/>
            </a:pPr>
            <a:endParaRPr lang="de-DE" sz="1400" dirty="0"/>
          </a:p>
          <a:p>
            <a:endParaRPr lang="de-DE" sz="1400" dirty="0"/>
          </a:p>
        </p:txBody>
      </p:sp>
      <p:sp>
        <p:nvSpPr>
          <p:cNvPr id="3" name="Titel 2"/>
          <p:cNvSpPr>
            <a:spLocks noGrp="1"/>
          </p:cNvSpPr>
          <p:nvPr>
            <p:ph type="title"/>
          </p:nvPr>
        </p:nvSpPr>
        <p:spPr/>
        <p:txBody>
          <a:bodyPr>
            <a:normAutofit/>
          </a:bodyPr>
          <a:lstStyle/>
          <a:p>
            <a:r>
              <a:rPr lang="de-DE" dirty="0"/>
              <a:t>Literatur</a:t>
            </a:r>
          </a:p>
        </p:txBody>
      </p:sp>
      <p:sp>
        <p:nvSpPr>
          <p:cNvPr id="5" name="Textplatzhalter 4">
            <a:extLst>
              <a:ext uri="{FF2B5EF4-FFF2-40B4-BE49-F238E27FC236}">
                <a16:creationId xmlns:a16="http://schemas.microsoft.com/office/drawing/2014/main" id="{73C8FF24-A29C-661A-2807-FAEFE9E57117}"/>
              </a:ext>
            </a:extLst>
          </p:cNvPr>
          <p:cNvSpPr>
            <a:spLocks noGrp="1"/>
          </p:cNvSpPr>
          <p:nvPr>
            <p:ph type="body" sz="quarter" idx="10"/>
          </p:nvPr>
        </p:nvSpPr>
        <p:spPr/>
        <p:txBody>
          <a:bodyPr/>
          <a:lstStyle/>
          <a:p>
            <a:endParaRPr lang="de-DE"/>
          </a:p>
        </p:txBody>
      </p:sp>
    </p:spTree>
    <p:extLst>
      <p:ext uri="{BB962C8B-B14F-4D97-AF65-F5344CB8AC3E}">
        <p14:creationId xmlns:p14="http://schemas.microsoft.com/office/powerpoint/2010/main" val="382763261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p:cNvSpPr>
            <a:spLocks noGrp="1"/>
          </p:cNvSpPr>
          <p:nvPr>
            <p:ph idx="1"/>
          </p:nvPr>
        </p:nvSpPr>
        <p:spPr/>
        <p:txBody>
          <a:bodyPr/>
          <a:lstStyle/>
          <a:p>
            <a:r>
              <a:rPr lang="de-DE" sz="1500" dirty="0"/>
              <a:t>Abb. Folie 1 und 2: </a:t>
            </a:r>
            <a:r>
              <a:rPr lang="de-DE" sz="1500" dirty="0">
                <a:solidFill>
                  <a:srgbClr val="000000"/>
                </a:solidFill>
              </a:rPr>
              <a:t>Eigenkreation von Marcel Klinger</a:t>
            </a:r>
          </a:p>
          <a:p>
            <a:r>
              <a:rPr lang="de-DE" sz="1500" dirty="0">
                <a:solidFill>
                  <a:srgbClr val="000000"/>
                </a:solidFill>
              </a:rPr>
              <a:t>Abb. Folie 11: DZLM</a:t>
            </a:r>
          </a:p>
          <a:p>
            <a:r>
              <a:rPr lang="de-DE" sz="1500" dirty="0">
                <a:solidFill>
                  <a:srgbClr val="000000"/>
                </a:solidFill>
              </a:rPr>
              <a:t>Abb. Folie 13: frei verwendbar, CC0 1.0</a:t>
            </a:r>
          </a:p>
          <a:p>
            <a:r>
              <a:rPr lang="de-DE" sz="1500" dirty="0">
                <a:solidFill>
                  <a:srgbClr val="000000"/>
                </a:solidFill>
              </a:rPr>
              <a:t>Abb. Folie 14: Eigenkreation</a:t>
            </a:r>
          </a:p>
          <a:p>
            <a:r>
              <a:rPr lang="de-DE" sz="1500" dirty="0">
                <a:solidFill>
                  <a:srgbClr val="000000"/>
                </a:solidFill>
              </a:rPr>
              <a:t>Abb. Folie 33: Eigenkreation</a:t>
            </a:r>
          </a:p>
          <a:p>
            <a:r>
              <a:rPr lang="de-DE" sz="1500" dirty="0">
                <a:solidFill>
                  <a:srgbClr val="000000"/>
                </a:solidFill>
              </a:rPr>
              <a:t>Abb. Folie 35: Eigenkreationen und CC0 Public Domain</a:t>
            </a:r>
          </a:p>
          <a:p>
            <a:r>
              <a:rPr lang="de-DE" sz="1500" dirty="0">
                <a:solidFill>
                  <a:srgbClr val="000000"/>
                </a:solidFill>
              </a:rPr>
              <a:t>Abb. Folie 51: Genehmigung durch Marcel Klinger</a:t>
            </a:r>
          </a:p>
          <a:p>
            <a:r>
              <a:rPr lang="de-DE" sz="1500" dirty="0">
                <a:solidFill>
                  <a:srgbClr val="000000"/>
                </a:solidFill>
              </a:rPr>
              <a:t>Abb. Folie 54: Eigenkreation aus SMART-Projekt</a:t>
            </a:r>
          </a:p>
          <a:p>
            <a:r>
              <a:rPr lang="de-DE" sz="1500" dirty="0">
                <a:solidFill>
                  <a:srgbClr val="000000"/>
                </a:solidFill>
              </a:rPr>
              <a:t>Abb. Folie 55 und 56: Screenshot aus des </a:t>
            </a:r>
            <a:r>
              <a:rPr lang="de-DE" sz="1500" dirty="0" err="1">
                <a:solidFill>
                  <a:srgbClr val="000000"/>
                </a:solidFill>
              </a:rPr>
              <a:t>Fasmed</a:t>
            </a:r>
            <a:r>
              <a:rPr lang="de-DE" sz="1500" dirty="0">
                <a:solidFill>
                  <a:srgbClr val="000000"/>
                </a:solidFill>
              </a:rPr>
              <a:t>-Projektes zum Safe-Tool</a:t>
            </a:r>
          </a:p>
          <a:p>
            <a:pPr>
              <a:buNone/>
            </a:pPr>
            <a:endParaRPr lang="de-DE" dirty="0"/>
          </a:p>
        </p:txBody>
      </p:sp>
      <p:sp>
        <p:nvSpPr>
          <p:cNvPr id="3" name="Titel 2"/>
          <p:cNvSpPr>
            <a:spLocks noGrp="1"/>
          </p:cNvSpPr>
          <p:nvPr>
            <p:ph type="title"/>
          </p:nvPr>
        </p:nvSpPr>
        <p:spPr/>
        <p:txBody>
          <a:bodyPr>
            <a:normAutofit/>
          </a:bodyPr>
          <a:lstStyle/>
          <a:p>
            <a:r>
              <a:rPr lang="de-DE" dirty="0"/>
              <a:t>Abbildungsverzeichnis</a:t>
            </a:r>
          </a:p>
        </p:txBody>
      </p:sp>
      <p:sp>
        <p:nvSpPr>
          <p:cNvPr id="5" name="Textplatzhalter 4">
            <a:extLst>
              <a:ext uri="{FF2B5EF4-FFF2-40B4-BE49-F238E27FC236}">
                <a16:creationId xmlns:a16="http://schemas.microsoft.com/office/drawing/2014/main" id="{2D0FDED0-9EEF-6DB0-9005-8B173168D7B3}"/>
              </a:ext>
            </a:extLst>
          </p:cNvPr>
          <p:cNvSpPr>
            <a:spLocks noGrp="1"/>
          </p:cNvSpPr>
          <p:nvPr>
            <p:ph type="body" sz="quarter" idx="10"/>
          </p:nvPr>
        </p:nvSpPr>
        <p:spPr/>
        <p:txBody>
          <a:bodyPr/>
          <a:lstStyle/>
          <a:p>
            <a:endParaRPr lang="de-DE"/>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34C42F98-627F-A54E-AC82-F936B771E4BF}"/>
              </a:ext>
            </a:extLst>
          </p:cNvPr>
          <p:cNvSpPr>
            <a:spLocks noGrp="1"/>
          </p:cNvSpPr>
          <p:nvPr>
            <p:ph type="title"/>
          </p:nvPr>
        </p:nvSpPr>
        <p:spPr/>
        <p:txBody>
          <a:bodyPr>
            <a:normAutofit/>
          </a:bodyPr>
          <a:lstStyle/>
          <a:p>
            <a:r>
              <a:rPr lang="de-DE" dirty="0"/>
              <a:t>Mögliche Zeitstruktur für ein Online Seminar (90 Minuten)</a:t>
            </a:r>
          </a:p>
        </p:txBody>
      </p:sp>
      <p:sp>
        <p:nvSpPr>
          <p:cNvPr id="4" name="Textfeld 3">
            <a:extLst>
              <a:ext uri="{FF2B5EF4-FFF2-40B4-BE49-F238E27FC236}">
                <a16:creationId xmlns:a16="http://schemas.microsoft.com/office/drawing/2014/main" id="{7C911BC9-DFC4-A640-8DFF-35CF192DCB1F}"/>
              </a:ext>
            </a:extLst>
          </p:cNvPr>
          <p:cNvSpPr txBox="1"/>
          <p:nvPr/>
        </p:nvSpPr>
        <p:spPr>
          <a:xfrm>
            <a:off x="-108680" y="1196752"/>
            <a:ext cx="9577223" cy="1152128"/>
          </a:xfrm>
          <a:prstGeom prst="rect">
            <a:avLst/>
          </a:prstGeom>
          <a:solidFill>
            <a:srgbClr val="A6A6A6">
              <a:alpha val="25098"/>
            </a:srgbClr>
          </a:solidFill>
        </p:spPr>
        <p:txBody>
          <a:bodyPr wrap="square" rtlCol="0">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graphicFrame>
        <p:nvGraphicFramePr>
          <p:cNvPr id="7" name="Tabelle 6">
            <a:extLst>
              <a:ext uri="{FF2B5EF4-FFF2-40B4-BE49-F238E27FC236}">
                <a16:creationId xmlns:a16="http://schemas.microsoft.com/office/drawing/2014/main" id="{B5A124BF-9FF0-0536-0137-31155499C659}"/>
              </a:ext>
            </a:extLst>
          </p:cNvPr>
          <p:cNvGraphicFramePr>
            <a:graphicFrameLocks noGrp="1"/>
          </p:cNvGraphicFramePr>
          <p:nvPr>
            <p:extLst>
              <p:ext uri="{D42A27DB-BD31-4B8C-83A1-F6EECF244321}">
                <p14:modId xmlns:p14="http://schemas.microsoft.com/office/powerpoint/2010/main" val="3581602635"/>
              </p:ext>
            </p:extLst>
          </p:nvPr>
        </p:nvGraphicFramePr>
        <p:xfrm>
          <a:off x="268970" y="836712"/>
          <a:ext cx="8623029" cy="4184569"/>
        </p:xfrm>
        <a:graphic>
          <a:graphicData uri="http://schemas.openxmlformats.org/drawingml/2006/table">
            <a:tbl>
              <a:tblPr/>
              <a:tblGrid>
                <a:gridCol w="1001609">
                  <a:extLst>
                    <a:ext uri="{9D8B030D-6E8A-4147-A177-3AD203B41FA5}">
                      <a16:colId xmlns:a16="http://schemas.microsoft.com/office/drawing/2014/main" val="2894085847"/>
                    </a:ext>
                  </a:extLst>
                </a:gridCol>
                <a:gridCol w="5389653">
                  <a:extLst>
                    <a:ext uri="{9D8B030D-6E8A-4147-A177-3AD203B41FA5}">
                      <a16:colId xmlns:a16="http://schemas.microsoft.com/office/drawing/2014/main" val="3416798650"/>
                    </a:ext>
                  </a:extLst>
                </a:gridCol>
                <a:gridCol w="620003">
                  <a:extLst>
                    <a:ext uri="{9D8B030D-6E8A-4147-A177-3AD203B41FA5}">
                      <a16:colId xmlns:a16="http://schemas.microsoft.com/office/drawing/2014/main" val="1855999619"/>
                    </a:ext>
                  </a:extLst>
                </a:gridCol>
                <a:gridCol w="1611764">
                  <a:extLst>
                    <a:ext uri="{9D8B030D-6E8A-4147-A177-3AD203B41FA5}">
                      <a16:colId xmlns:a16="http://schemas.microsoft.com/office/drawing/2014/main" val="2841272377"/>
                    </a:ext>
                  </a:extLst>
                </a:gridCol>
              </a:tblGrid>
              <a:tr h="395739">
                <a:tc>
                  <a:txBody>
                    <a:bodyPr/>
                    <a:lstStyle/>
                    <a:p>
                      <a:pPr>
                        <a:lnSpc>
                          <a:spcPts val="1200"/>
                        </a:lnSpc>
                      </a:pPr>
                      <a:r>
                        <a:rPr lang="de-DE" sz="1200" b="1" dirty="0">
                          <a:effectLst/>
                          <a:latin typeface="Calibri" panose="020F0502020204030204" pitchFamily="34" charset="0"/>
                          <a:ea typeface="MS PGothic" panose="020B0600070205080204" pitchFamily="34" charset="-128"/>
                          <a:cs typeface="Times New Roman" panose="02020603050405020304" pitchFamily="18" charset="0"/>
                        </a:rPr>
                        <a:t>Zeit</a:t>
                      </a:r>
                    </a:p>
                  </a:txBody>
                  <a:tcPr marL="72000" marR="36000" marT="7200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effectLst/>
                          <a:latin typeface="Calibri" panose="020F0502020204030204" pitchFamily="34" charset="0"/>
                          <a:ea typeface="MS PGothic" panose="020B0600070205080204" pitchFamily="34" charset="-128"/>
                          <a:cs typeface="Times New Roman" panose="02020603050405020304" pitchFamily="18" charset="0"/>
                        </a:rPr>
                        <a:t>Phase / Aktivität</a:t>
                      </a:r>
                    </a:p>
                  </a:txBody>
                  <a:tcPr marL="72000" marR="36000" marT="7200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dirty="0">
                          <a:effectLst/>
                          <a:latin typeface="Calibri" panose="020F0502020204030204" pitchFamily="34" charset="0"/>
                          <a:ea typeface="MS PGothic" panose="020B0600070205080204" pitchFamily="34" charset="-128"/>
                          <a:cs typeface="Times New Roman" panose="02020603050405020304" pitchFamily="18" charset="0"/>
                        </a:rPr>
                        <a:t>Sozial-form</a:t>
                      </a:r>
                    </a:p>
                  </a:txBody>
                  <a:tcPr marL="72000" marR="36000" marT="7200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a:effectLst/>
                          <a:latin typeface="Calibri" panose="020F0502020204030204" pitchFamily="34" charset="0"/>
                          <a:ea typeface="MS PGothic" panose="020B0600070205080204" pitchFamily="34" charset="-128"/>
                          <a:cs typeface="Times New Roman" panose="02020603050405020304" pitchFamily="18" charset="0"/>
                        </a:rPr>
                        <a:t>Material / Medien</a:t>
                      </a:r>
                    </a:p>
                  </a:txBody>
                  <a:tcPr marL="72000" marR="36000" marT="72000" marB="0">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68019959"/>
                  </a:ext>
                </a:extLst>
              </a:tr>
              <a:tr h="1139571">
                <a:tc>
                  <a:txBody>
                    <a:bodyPr/>
                    <a:lstStyle/>
                    <a:p>
                      <a:pPr>
                        <a:lnSpc>
                          <a:spcPts val="1200"/>
                        </a:lnSpc>
                      </a:pPr>
                      <a:r>
                        <a:rPr lang="de-DE" sz="1200" b="0" kern="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50'</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A     Einstieg</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Zum Einstieg kann je nach Bedarf eine kleine Wiederholung zu BS1 stattfinden und dann wird direkt mit einer kleinen Arbeitsphase zum besseren Einfühlen gestartet. </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marL="342900" lvl="0" indent="-342900">
                        <a:spcAft>
                          <a:spcPts val="1200"/>
                        </a:spcAft>
                        <a:buClr>
                          <a:srgbClr val="327A86"/>
                        </a:buClr>
                        <a:buFont typeface="Wingdings" panose="05000000000000000000" pitchFamily="2" charset="2"/>
                        <a:buChar char=""/>
                        <a:tabLst>
                          <a:tab pos="228600" algn="l"/>
                        </a:tabLst>
                      </a:pPr>
                      <a:r>
                        <a:rPr lang="de-DE" sz="1200" kern="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Kennenlernen von ARS und Peer-</a:t>
                      </a:r>
                      <a:r>
                        <a:rPr lang="de-DE" sz="1200" kern="1200" dirty="0" err="1">
                          <a:solidFill>
                            <a:srgbClr val="000000"/>
                          </a:solidFill>
                          <a:effectLst/>
                          <a:latin typeface="Calibri" panose="020F0502020204030204" pitchFamily="34" charset="0"/>
                          <a:ea typeface="MS PGothic" panose="020B0600070205080204" pitchFamily="34" charset="-128"/>
                          <a:cs typeface="Calibri" panose="020F0502020204030204" pitchFamily="34" charset="0"/>
                        </a:rPr>
                        <a:t>Instruction</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kern="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PL/EA/GA</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kern="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kern="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             </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Folien im Abschnitt </a:t>
                      </a:r>
                      <a:b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br>
                      <a: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„A Einstieg“</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DZLM-DigMA-BS2-Folien.pptx</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kern="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ARS einrichten</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62473497"/>
                  </a:ext>
                </a:extLst>
              </a:tr>
              <a:tr h="985173">
                <a:tc>
                  <a:txBody>
                    <a:bodyPr/>
                    <a:lstStyle/>
                    <a:p>
                      <a:pPr>
                        <a:lnSpc>
                          <a:spcPts val="1200"/>
                        </a:lnSpc>
                      </a:pPr>
                      <a:r>
                        <a:rPr lang="de-DE" sz="1200" b="0" kern="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5'</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b="1" kern="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B     Audience Response Systeme</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p>
                      <a:r>
                        <a:rPr lang="de-DE" sz="1200" kern="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Es wird zwischen ARS die eine Internetanbindung erfordern und ARS, die keine erfordern unterschieden</a:t>
                      </a:r>
                      <a:r>
                        <a:rPr lang="de-DE" sz="1200" i="1" kern="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kern="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Außerdem werden kurz die gängigen Frageformate vorgestellt.</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kern="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PL</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Folien im Abschnitt </a:t>
                      </a:r>
                      <a:b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br>
                      <a: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„B </a:t>
                      </a:r>
                      <a:r>
                        <a:rPr lang="de-DE" sz="1200" kern="1200" dirty="0" err="1">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Audience</a:t>
                      </a:r>
                      <a: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 Response Systeme“</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kern="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DZLM-DigMA-BS2-Folien.pptx</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74446367"/>
                  </a:ext>
                </a:extLst>
              </a:tr>
              <a:tr h="827990">
                <a:tc>
                  <a:txBody>
                    <a:bodyPr/>
                    <a:lstStyle/>
                    <a:p>
                      <a:pPr>
                        <a:lnSpc>
                          <a:spcPts val="1200"/>
                        </a:lnSpc>
                      </a:pPr>
                      <a:r>
                        <a:rPr lang="de-DE" sz="1200" b="0" kern="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25'</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de-DE" sz="1200" b="1" kern="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C    Formative Assessment</a:t>
                      </a:r>
                      <a:endParaRPr lang="de-DE" sz="120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kern="1200">
                          <a:solidFill>
                            <a:srgbClr val="000000"/>
                          </a:solidFill>
                          <a:effectLst/>
                          <a:latin typeface="Calibri" panose="020F0502020204030204" pitchFamily="34" charset="0"/>
                          <a:ea typeface="MS Mincho" panose="02020609040205080304" pitchFamily="49" charset="-128"/>
                          <a:cs typeface="Calibri" panose="020F0502020204030204" pitchFamily="34" charset="0"/>
                        </a:rPr>
                        <a:t>Formative Assessment wird zunächst mit dem Blick in die Forschungswerkstatt betrachtet. Nach einigen Beispielen erfolgt eine kleine eigene Arbeitsphase.</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kern="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PL/PA</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Folien im Abschnitt </a:t>
                      </a:r>
                      <a:b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br>
                      <a: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„C Formative Assessment“</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kern="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DZLM-DigMA-BS2-Folien.pptx</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38365010"/>
                  </a:ext>
                </a:extLst>
              </a:tr>
              <a:tr h="827990">
                <a:tc>
                  <a:txBody>
                    <a:bodyPr/>
                    <a:lstStyle/>
                    <a:p>
                      <a:pPr>
                        <a:lnSpc>
                          <a:spcPts val="1200"/>
                        </a:lnSpc>
                      </a:pPr>
                      <a:r>
                        <a:rPr lang="de-DE" sz="1200" b="0" kern="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10'</a:t>
                      </a:r>
                      <a:endParaRPr lang="de-DE" sz="1200" b="1" dirty="0">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de-DE" sz="1200" b="1"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D    Abschluss</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kern="1200" dirty="0">
                          <a:solidFill>
                            <a:srgbClr val="000000"/>
                          </a:solidFill>
                          <a:effectLst/>
                          <a:latin typeface="Calibri" panose="020F0502020204030204" pitchFamily="34" charset="0"/>
                          <a:ea typeface="MS Mincho" panose="02020609040205080304" pitchFamily="49" charset="-128"/>
                          <a:cs typeface="Calibri" panose="020F0502020204030204" pitchFamily="34" charset="0"/>
                        </a:rPr>
                        <a:t>Es erfolgt eine abschließende Übersicht über die besprochenen Inhalte zu Formative Assessment und gemeinsame Reflexion über den Einsatz in allen Phasen. </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kern="1200">
                          <a:solidFill>
                            <a:srgbClr val="000000"/>
                          </a:solidFill>
                          <a:effectLst/>
                          <a:latin typeface="Calibri" panose="020F0502020204030204" pitchFamily="34" charset="0"/>
                          <a:ea typeface="MS PGothic" panose="020B0600070205080204" pitchFamily="34" charset="-128"/>
                          <a:cs typeface="Calibri" panose="020F0502020204030204" pitchFamily="34" charset="0"/>
                        </a:rPr>
                        <a:t>PL</a:t>
                      </a:r>
                      <a:endParaRPr lang="de-DE" sz="120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ts val="1200"/>
                        </a:lnSpc>
                      </a:pPr>
                      <a:r>
                        <a:rPr lang="de-DE" sz="1200" kern="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rPr>
                        <a:t>Folien im Abschnitt „D Abschluss“</a:t>
                      </a:r>
                      <a:endParaRPr lang="de-DE" sz="1200" dirty="0">
                        <a:effectLst/>
                        <a:latin typeface="Calibri" panose="020F0502020204030204" pitchFamily="34" charset="0"/>
                        <a:ea typeface="MS PGothic" panose="020B0600070205080204" pitchFamily="34" charset="-128"/>
                        <a:cs typeface="Times New Roman" panose="02020603050405020304" pitchFamily="18" charset="0"/>
                      </a:endParaRPr>
                    </a:p>
                    <a:p>
                      <a:pPr>
                        <a:lnSpc>
                          <a:spcPts val="1200"/>
                        </a:lnSpc>
                      </a:pPr>
                      <a:r>
                        <a:rPr lang="de-DE" sz="1200" kern="1200" dirty="0">
                          <a:solidFill>
                            <a:srgbClr val="000000"/>
                          </a:solidFill>
                          <a:effectLst/>
                          <a:latin typeface="Calibri" panose="020F0502020204030204" pitchFamily="34" charset="0"/>
                          <a:ea typeface="MS PGothic" panose="020B0600070205080204" pitchFamily="34" charset="-128"/>
                          <a:cs typeface="Calibri" panose="020F0502020204030204" pitchFamily="34" charset="0"/>
                        </a:rPr>
                        <a:t>DZLM-DigMA-BS2-Folien.pptx</a:t>
                      </a:r>
                      <a:endParaRPr lang="de-DE" sz="1200" dirty="0">
                        <a:solidFill>
                          <a:srgbClr val="000000"/>
                        </a:solidFill>
                        <a:effectLst/>
                        <a:latin typeface="Calibri" panose="020F0502020204030204" pitchFamily="34" charset="0"/>
                        <a:ea typeface="MS PGothic" panose="020B0600070205080204" pitchFamily="34" charset="-128"/>
                        <a:cs typeface="Times New Roman" panose="02020603050405020304" pitchFamily="18" charset="0"/>
                      </a:endParaRPr>
                    </a:p>
                  </a:txBody>
                  <a:tcPr marL="72000" marR="36000" marT="7200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51197438"/>
                  </a:ext>
                </a:extLst>
              </a:tr>
            </a:tbl>
          </a:graphicData>
        </a:graphic>
      </p:graphicFrame>
    </p:spTree>
    <p:extLst>
      <p:ext uri="{BB962C8B-B14F-4D97-AF65-F5344CB8AC3E}">
        <p14:creationId xmlns:p14="http://schemas.microsoft.com/office/powerpoint/2010/main" val="28722683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hteck 14">
            <a:extLst>
              <a:ext uri="{FF2B5EF4-FFF2-40B4-BE49-F238E27FC236}">
                <a16:creationId xmlns:a16="http://schemas.microsoft.com/office/drawing/2014/main" id="{34A42D18-EDE2-3043-BC23-EA4C83789EF9}"/>
              </a:ext>
            </a:extLst>
          </p:cNvPr>
          <p:cNvSpPr/>
          <p:nvPr/>
        </p:nvSpPr>
        <p:spPr bwMode="auto">
          <a:xfrm>
            <a:off x="-252536" y="988965"/>
            <a:ext cx="8424936" cy="55958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11" name="Rechteck 10"/>
          <p:cNvSpPr/>
          <p:nvPr/>
        </p:nvSpPr>
        <p:spPr bwMode="auto">
          <a:xfrm>
            <a:off x="0" y="1296145"/>
            <a:ext cx="683568" cy="5589239"/>
          </a:xfrm>
          <a:prstGeom prst="rect">
            <a:avLst/>
          </a:prstGeom>
          <a:solidFill>
            <a:srgbClr val="D6E4E7"/>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sz="2000" dirty="0" err="1">
              <a:solidFill>
                <a:prstClr val="black"/>
              </a:solidFill>
              <a:latin typeface="Calibri" panose="020F0502020204030204" pitchFamily="34" charset="0"/>
            </a:endParaRPr>
          </a:p>
        </p:txBody>
      </p:sp>
      <p:sp>
        <p:nvSpPr>
          <p:cNvPr id="9" name="Inhaltsplatzhalter 8"/>
          <p:cNvSpPr>
            <a:spLocks noGrp="1"/>
          </p:cNvSpPr>
          <p:nvPr>
            <p:ph type="body" sz="quarter" idx="10"/>
          </p:nvPr>
        </p:nvSpPr>
        <p:spPr/>
        <p:txBody>
          <a:bodyPr/>
          <a:lstStyle/>
          <a:p>
            <a:pPr marL="514350" indent="-514350">
              <a:buClr>
                <a:srgbClr val="327A86"/>
              </a:buClr>
              <a:buAutoNum type="arabicPeriod"/>
            </a:pPr>
            <a:r>
              <a:rPr lang="de-DE" sz="2400" dirty="0"/>
              <a:t>Einstieg</a:t>
            </a:r>
          </a:p>
          <a:p>
            <a:pPr marL="514350" indent="-514350">
              <a:buClr>
                <a:srgbClr val="327A86"/>
              </a:buClr>
              <a:buAutoNum type="arabicPeriod"/>
            </a:pPr>
            <a:r>
              <a:rPr lang="de-DE" sz="2400" dirty="0">
                <a:latin typeface="Calibri" panose="020F0502020204030204" pitchFamily="34" charset="0"/>
                <a:cs typeface="Calibri" panose="020F0502020204030204" pitchFamily="34" charset="0"/>
              </a:rPr>
              <a:t>Audience Response Systeme (ARS) </a:t>
            </a:r>
          </a:p>
          <a:p>
            <a:pPr marL="514350" indent="-514350">
              <a:buClr>
                <a:srgbClr val="327A86"/>
              </a:buClr>
              <a:buAutoNum type="arabicPeriod"/>
            </a:pPr>
            <a:r>
              <a:rPr lang="de-DE" sz="2400" dirty="0">
                <a:latin typeface="Calibri" panose="020F0502020204030204" pitchFamily="34" charset="0"/>
                <a:cs typeface="Calibri" panose="020F0502020204030204" pitchFamily="34" charset="0"/>
              </a:rPr>
              <a:t>Formatives Assessment mit Diagnosetools</a:t>
            </a:r>
          </a:p>
          <a:p>
            <a:pPr marL="514350" indent="-514350">
              <a:buClr>
                <a:srgbClr val="327A86"/>
              </a:buClr>
              <a:buAutoNum type="arabicPeriod"/>
            </a:pPr>
            <a:r>
              <a:rPr lang="de-DE" sz="2400" dirty="0">
                <a:latin typeface="Calibri" panose="020F0502020204030204" pitchFamily="34" charset="0"/>
                <a:cs typeface="Calibri" panose="020F0502020204030204" pitchFamily="34" charset="0"/>
              </a:rPr>
              <a:t>Abschluss</a:t>
            </a:r>
          </a:p>
        </p:txBody>
      </p:sp>
      <p:sp>
        <p:nvSpPr>
          <p:cNvPr id="13" name="Textfeld 12"/>
          <p:cNvSpPr txBox="1"/>
          <p:nvPr/>
        </p:nvSpPr>
        <p:spPr>
          <a:xfrm>
            <a:off x="6957391" y="132522"/>
            <a:ext cx="184731" cy="400110"/>
          </a:xfrm>
          <a:prstGeom prst="rect">
            <a:avLst/>
          </a:prstGeom>
          <a:noFill/>
        </p:spPr>
        <p:txBody>
          <a:bodyPr wrap="none" rtlCol="0">
            <a:spAutoFit/>
          </a:bodyPr>
          <a:lstStyle/>
          <a:p>
            <a:endParaRPr lang="de-DE" sz="2000" dirty="0">
              <a:latin typeface="Calibri" panose="020F0502020204030204" pitchFamily="34" charset="0"/>
            </a:endParaRPr>
          </a:p>
        </p:txBody>
      </p:sp>
      <p:sp>
        <p:nvSpPr>
          <p:cNvPr id="14" name="Textfeld 13"/>
          <p:cNvSpPr txBox="1"/>
          <p:nvPr/>
        </p:nvSpPr>
        <p:spPr>
          <a:xfrm>
            <a:off x="8812696" y="92765"/>
            <a:ext cx="184731" cy="400110"/>
          </a:xfrm>
          <a:prstGeom prst="rect">
            <a:avLst/>
          </a:prstGeom>
          <a:noFill/>
        </p:spPr>
        <p:txBody>
          <a:bodyPr wrap="none" rtlCol="0">
            <a:spAutoFit/>
          </a:bodyPr>
          <a:lstStyle/>
          <a:p>
            <a:endParaRPr lang="de-DE" sz="2000" dirty="0">
              <a:latin typeface="Calibri" panose="020F0502020204030204" pitchFamily="34" charset="0"/>
            </a:endParaRPr>
          </a:p>
        </p:txBody>
      </p:sp>
    </p:spTree>
    <p:extLst>
      <p:ext uri="{BB962C8B-B14F-4D97-AF65-F5344CB8AC3E}">
        <p14:creationId xmlns:p14="http://schemas.microsoft.com/office/powerpoint/2010/main" val="9786042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hteck: abgerundete Ecken 1218">
            <a:extLst>
              <a:ext uri="{FF2B5EF4-FFF2-40B4-BE49-F238E27FC236}">
                <a16:creationId xmlns:a16="http://schemas.microsoft.com/office/drawing/2014/main" id="{3BC582C5-03A9-D64C-9764-A5924180E021}"/>
              </a:ext>
            </a:extLst>
          </p:cNvPr>
          <p:cNvSpPr/>
          <p:nvPr/>
        </p:nvSpPr>
        <p:spPr bwMode="auto">
          <a:xfrm>
            <a:off x="3794316" y="5360337"/>
            <a:ext cx="3221258" cy="1346120"/>
          </a:xfrm>
          <a:prstGeom prst="roundRect">
            <a:avLst>
              <a:gd name="adj" fmla="val 11557"/>
            </a:avLst>
          </a:prstGeom>
          <a:solidFill>
            <a:srgbClr val="F8B44F"/>
          </a:solidFill>
          <a:ln w="952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de-DE" sz="1600" b="0" i="0" u="sng" strike="noStrike" kern="1200" cap="none" spc="0" normalizeH="0" baseline="0" noProof="0" dirty="0">
                <a:ln>
                  <a:noFill/>
                </a:ln>
                <a:solidFill>
                  <a:prstClr val="black"/>
                </a:solidFill>
                <a:effectLst/>
                <a:uLnTx/>
                <a:uFillTx/>
                <a:latin typeface="Calibri"/>
                <a:ea typeface="ＭＳ Ｐゴシック"/>
              </a:rPr>
              <a:t>Themenspezifisch:</a:t>
            </a:r>
          </a:p>
          <a:p>
            <a:pPr marL="0" marR="0" lvl="0" indent="0" algn="r" defTabSz="914400" rtl="0" eaLnBrk="0" fontAlgn="base" latinLnBrk="0" hangingPunct="0">
              <a:lnSpc>
                <a:spcPct val="100000"/>
              </a:lnSpc>
              <a:spcBef>
                <a:spcPct val="0"/>
              </a:spcBef>
              <a:spcAft>
                <a:spcPct val="0"/>
              </a:spcAft>
              <a:buClrTx/>
              <a:buSzTx/>
              <a:buFontTx/>
              <a:buNone/>
              <a:tabLst/>
              <a:defRPr/>
            </a:pPr>
            <a:r>
              <a:rPr kumimoji="0" lang="de-DE" sz="1600" b="0" i="0" u="none" strike="noStrike" kern="1200" cap="none" spc="0" normalizeH="0" baseline="0" noProof="0" dirty="0">
                <a:ln>
                  <a:noFill/>
                </a:ln>
                <a:solidFill>
                  <a:prstClr val="black"/>
                </a:solidFill>
                <a:effectLst/>
                <a:uLnTx/>
                <a:uFillTx/>
                <a:latin typeface="Calibri"/>
                <a:ea typeface="ＭＳ Ｐゴシック"/>
              </a:rPr>
              <a:t>Digitale Lernsysteme,  </a:t>
            </a:r>
            <a:br>
              <a:rPr kumimoji="0" lang="de-DE" sz="1600" b="0" i="0" u="none" strike="noStrike" kern="1200" cap="none" spc="0" normalizeH="0" baseline="0" noProof="0" dirty="0">
                <a:ln>
                  <a:noFill/>
                </a:ln>
                <a:solidFill>
                  <a:prstClr val="black"/>
                </a:solidFill>
                <a:effectLst/>
                <a:uLnTx/>
                <a:uFillTx/>
                <a:latin typeface="Calibri"/>
                <a:ea typeface="ＭＳ Ｐゴシック"/>
              </a:rPr>
            </a:br>
            <a:r>
              <a:rPr kumimoji="0" lang="de-DE" sz="1600" b="0" i="0" u="none" strike="noStrike" kern="1200" cap="none" spc="0" normalizeH="0" baseline="0" noProof="0" dirty="0">
                <a:ln>
                  <a:noFill/>
                </a:ln>
                <a:solidFill>
                  <a:prstClr val="black"/>
                </a:solidFill>
                <a:effectLst/>
                <a:uLnTx/>
                <a:uFillTx/>
                <a:latin typeface="Calibri"/>
                <a:ea typeface="ＭＳ Ｐゴシック"/>
              </a:rPr>
              <a:t>Simulationen, </a:t>
            </a:r>
          </a:p>
          <a:p>
            <a:pPr marL="0" marR="0" lvl="0" indent="0" algn="r" defTabSz="914400" rtl="0" eaLnBrk="0" fontAlgn="base" latinLnBrk="0" hangingPunct="0">
              <a:lnSpc>
                <a:spcPct val="100000"/>
              </a:lnSpc>
              <a:spcBef>
                <a:spcPct val="0"/>
              </a:spcBef>
              <a:spcAft>
                <a:spcPct val="0"/>
              </a:spcAft>
              <a:buClrTx/>
              <a:buSzTx/>
              <a:buFontTx/>
              <a:buNone/>
              <a:tabLst/>
              <a:defRPr/>
            </a:pPr>
            <a:r>
              <a:rPr kumimoji="0" lang="de-DE" sz="1600" b="0" i="0" u="none" strike="noStrike" kern="1200" cap="none" spc="0" normalizeH="0" baseline="0" noProof="0" dirty="0">
                <a:ln>
                  <a:noFill/>
                </a:ln>
                <a:solidFill>
                  <a:prstClr val="black"/>
                </a:solidFill>
                <a:effectLst/>
                <a:uLnTx/>
                <a:uFillTx/>
                <a:latin typeface="Calibri"/>
                <a:ea typeface="ＭＳ Ｐゴシック"/>
              </a:rPr>
              <a:t>Videos, </a:t>
            </a:r>
          </a:p>
          <a:p>
            <a:pPr marL="0" marR="0" lvl="0" indent="0" algn="r" defTabSz="914400" rtl="0" eaLnBrk="0" fontAlgn="base" latinLnBrk="0" hangingPunct="0">
              <a:lnSpc>
                <a:spcPct val="100000"/>
              </a:lnSpc>
              <a:spcBef>
                <a:spcPct val="0"/>
              </a:spcBef>
              <a:spcAft>
                <a:spcPct val="0"/>
              </a:spcAft>
              <a:buClrTx/>
              <a:buSzTx/>
              <a:buFontTx/>
              <a:buNone/>
              <a:tabLst/>
              <a:defRPr/>
            </a:pPr>
            <a:r>
              <a:rPr kumimoji="0" lang="de-DE" sz="1600" b="0" i="0" u="none" strike="noStrike" kern="1200" cap="none" spc="0" normalizeH="0" baseline="0" noProof="0" dirty="0">
                <a:ln>
                  <a:noFill/>
                </a:ln>
                <a:solidFill>
                  <a:prstClr val="black"/>
                </a:solidFill>
                <a:effectLst/>
                <a:uLnTx/>
                <a:uFillTx/>
                <a:latin typeface="Calibri"/>
                <a:ea typeface="ＭＳ Ｐゴシック"/>
              </a:rPr>
              <a:t>Übungssoftware, Apps </a:t>
            </a:r>
          </a:p>
        </p:txBody>
      </p:sp>
      <p:sp>
        <p:nvSpPr>
          <p:cNvPr id="11" name="Rechteck: abgerundete Ecken 1218">
            <a:extLst>
              <a:ext uri="{FF2B5EF4-FFF2-40B4-BE49-F238E27FC236}">
                <a16:creationId xmlns:a16="http://schemas.microsoft.com/office/drawing/2014/main" id="{1ABCD02C-F935-7244-B813-6F9B7EAF94AF}"/>
              </a:ext>
            </a:extLst>
          </p:cNvPr>
          <p:cNvSpPr/>
          <p:nvPr/>
        </p:nvSpPr>
        <p:spPr bwMode="auto">
          <a:xfrm>
            <a:off x="469076" y="5347459"/>
            <a:ext cx="3236431" cy="1346120"/>
          </a:xfrm>
          <a:prstGeom prst="roundRect">
            <a:avLst>
              <a:gd name="adj" fmla="val 12409"/>
            </a:avLst>
          </a:prstGeom>
          <a:solidFill>
            <a:srgbClr val="F8B44F"/>
          </a:solidFill>
          <a:ln w="952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600" b="0" i="0" u="sng" strike="noStrike" kern="1200" cap="none" spc="0" normalizeH="0" baseline="0" noProof="0" dirty="0" err="1">
                <a:ln>
                  <a:noFill/>
                </a:ln>
                <a:solidFill>
                  <a:prstClr val="black"/>
                </a:solidFill>
                <a:effectLst/>
                <a:uLnTx/>
                <a:uFillTx/>
                <a:latin typeface="Calibri"/>
                <a:ea typeface="ＭＳ Ｐゴシック"/>
              </a:rPr>
              <a:t>Dig</a:t>
            </a:r>
            <a:r>
              <a:rPr kumimoji="0" lang="de-DE" sz="1600" b="0" i="0" u="sng" strike="noStrike" kern="1200" cap="none" spc="0" normalizeH="0" baseline="0" noProof="0" dirty="0">
                <a:ln>
                  <a:noFill/>
                </a:ln>
                <a:solidFill>
                  <a:prstClr val="black"/>
                </a:solidFill>
                <a:effectLst/>
                <a:uLnTx/>
                <a:uFillTx/>
                <a:latin typeface="Calibri"/>
                <a:ea typeface="ＭＳ Ｐゴシック"/>
              </a:rPr>
              <a:t>. Mathematikwerkzeuge:</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600" b="0" i="0" u="none" strike="noStrike" kern="1200" cap="none" spc="0" normalizeH="0" baseline="0" noProof="0" dirty="0">
                <a:ln>
                  <a:noFill/>
                </a:ln>
                <a:solidFill>
                  <a:prstClr val="black"/>
                </a:solidFill>
                <a:effectLst/>
                <a:uLnTx/>
                <a:uFillTx/>
                <a:latin typeface="Calibri"/>
                <a:ea typeface="ＭＳ Ｐゴシック"/>
              </a:rPr>
              <a:t>Tabellenkalkulation</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600" b="0" i="0" u="none" strike="noStrike" kern="1200" cap="none" spc="0" normalizeH="0" baseline="0" noProof="0" dirty="0">
                <a:ln>
                  <a:noFill/>
                </a:ln>
                <a:solidFill>
                  <a:prstClr val="black"/>
                </a:solidFill>
                <a:effectLst/>
                <a:uLnTx/>
                <a:uFillTx/>
                <a:latin typeface="Calibri"/>
                <a:ea typeface="ＭＳ Ｐゴシック"/>
              </a:rPr>
              <a:t>Computeralgebra, </a:t>
            </a:r>
            <a:r>
              <a:rPr kumimoji="0" lang="de-DE" sz="1600" b="0" i="0" u="none" strike="noStrike" kern="1200" cap="none" spc="0" normalizeH="0" baseline="0" noProof="0" dirty="0" err="1">
                <a:ln>
                  <a:noFill/>
                </a:ln>
                <a:solidFill>
                  <a:prstClr val="black"/>
                </a:solidFill>
                <a:effectLst/>
                <a:uLnTx/>
                <a:uFillTx/>
                <a:latin typeface="Calibri"/>
                <a:ea typeface="ＭＳ Ｐゴシック"/>
              </a:rPr>
              <a:t>Fkt</a:t>
            </a:r>
            <a:r>
              <a:rPr kumimoji="0" lang="de-DE" sz="1600" b="0" i="0" u="none" strike="noStrike" kern="1200" cap="none" spc="0" normalizeH="0" baseline="0" noProof="0" dirty="0">
                <a:ln>
                  <a:noFill/>
                </a:ln>
                <a:solidFill>
                  <a:prstClr val="black"/>
                </a:solidFill>
                <a:effectLst/>
                <a:uLnTx/>
                <a:uFillTx/>
                <a:latin typeface="Calibri"/>
                <a:ea typeface="ＭＳ Ｐゴシック"/>
              </a:rPr>
              <a:t>-Plotter</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600" b="0" i="0" u="none" strike="noStrike" kern="1200" cap="none" spc="0" normalizeH="0" baseline="0" noProof="0" dirty="0">
                <a:ln>
                  <a:noFill/>
                </a:ln>
                <a:solidFill>
                  <a:prstClr val="black"/>
                </a:solidFill>
                <a:effectLst/>
                <a:uLnTx/>
                <a:uFillTx/>
                <a:latin typeface="Calibri"/>
                <a:ea typeface="ＭＳ Ｐゴシック"/>
              </a:rPr>
              <a:t>Geometriesoftware</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600" b="0" i="0" u="none" strike="noStrike" kern="1200" cap="none" spc="0" normalizeH="0" baseline="0" noProof="0" dirty="0">
                <a:ln>
                  <a:noFill/>
                </a:ln>
                <a:solidFill>
                  <a:prstClr val="black"/>
                </a:solidFill>
                <a:effectLst/>
                <a:uLnTx/>
                <a:uFillTx/>
                <a:latin typeface="Calibri"/>
                <a:ea typeface="ＭＳ Ｐゴシック"/>
              </a:rPr>
              <a:t>Statistiktools</a:t>
            </a:r>
          </a:p>
        </p:txBody>
      </p:sp>
      <p:sp>
        <p:nvSpPr>
          <p:cNvPr id="12" name="Rechteck: abgerundete Ecken 1762">
            <a:extLst>
              <a:ext uri="{FF2B5EF4-FFF2-40B4-BE49-F238E27FC236}">
                <a16:creationId xmlns:a16="http://schemas.microsoft.com/office/drawing/2014/main" id="{BB4EDD51-6582-574C-AE94-20B9FC24367C}"/>
              </a:ext>
            </a:extLst>
          </p:cNvPr>
          <p:cNvSpPr/>
          <p:nvPr/>
        </p:nvSpPr>
        <p:spPr bwMode="auto">
          <a:xfrm>
            <a:off x="7381652" y="3914143"/>
            <a:ext cx="1643099" cy="1093202"/>
          </a:xfrm>
          <a:prstGeom prst="roundRect">
            <a:avLst/>
          </a:prstGeom>
          <a:solidFill>
            <a:srgbClr val="327A86"/>
          </a:solidFill>
          <a:ln w="2857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600" b="0" i="0" u="none" strike="noStrike" kern="1200" cap="none" spc="0" normalizeH="0" baseline="0" noProof="0" dirty="0">
                <a:ln>
                  <a:noFill/>
                </a:ln>
                <a:solidFill>
                  <a:prstClr val="white"/>
                </a:solidFill>
                <a:effectLst/>
                <a:uLnTx/>
                <a:uFillTx/>
                <a:latin typeface="Calibri" panose="020F0502020204030204" pitchFamily="34" charset="0"/>
                <a:ea typeface="ＭＳ Ｐゴシック"/>
                <a:cs typeface="Calibri" panose="020F0502020204030204" pitchFamily="34" charset="0"/>
              </a:rPr>
              <a:t>Messenger:</a:t>
            </a:r>
          </a:p>
          <a:p>
            <a:pPr marL="139700" marR="0" lvl="0" indent="-1397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de-DE" sz="1600" b="0" i="0" u="none" strike="noStrike" kern="1200" cap="none" spc="0" normalizeH="0" baseline="0" noProof="0" dirty="0" err="1">
                <a:ln>
                  <a:noFill/>
                </a:ln>
                <a:solidFill>
                  <a:prstClr val="white"/>
                </a:solidFill>
                <a:effectLst/>
                <a:uLnTx/>
                <a:uFillTx/>
                <a:latin typeface="Calibri" panose="020F0502020204030204" pitchFamily="34" charset="0"/>
                <a:ea typeface="ＭＳ Ｐゴシック"/>
                <a:cs typeface="Calibri" panose="020F0502020204030204" pitchFamily="34" charset="0"/>
              </a:rPr>
              <a:t>Threema</a:t>
            </a:r>
            <a:r>
              <a:rPr kumimoji="0" lang="de-DE" sz="1600" b="0" i="0" u="none" strike="noStrike" kern="1200" cap="none" spc="0" normalizeH="0" baseline="0" noProof="0" dirty="0">
                <a:ln>
                  <a:noFill/>
                </a:ln>
                <a:solidFill>
                  <a:prstClr val="white"/>
                </a:solidFill>
                <a:effectLst/>
                <a:uLnTx/>
                <a:uFillTx/>
                <a:latin typeface="Calibri" panose="020F0502020204030204" pitchFamily="34" charset="0"/>
                <a:ea typeface="ＭＳ Ｐゴシック"/>
                <a:cs typeface="Calibri" panose="020F0502020204030204" pitchFamily="34" charset="0"/>
              </a:rPr>
              <a:t> </a:t>
            </a:r>
          </a:p>
          <a:p>
            <a:pPr marL="139700" marR="0" lvl="0" indent="-1397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de-DE" sz="1600" b="0" i="0" u="none" strike="noStrike" kern="1200" cap="none" spc="0" normalizeH="0" baseline="0" noProof="0" dirty="0" err="1">
                <a:ln>
                  <a:noFill/>
                </a:ln>
                <a:solidFill>
                  <a:prstClr val="white"/>
                </a:solidFill>
                <a:effectLst/>
                <a:uLnTx/>
                <a:uFillTx/>
                <a:latin typeface="Calibri" panose="020F0502020204030204" pitchFamily="34" charset="0"/>
                <a:ea typeface="ＭＳ Ｐゴシック"/>
                <a:cs typeface="Calibri" panose="020F0502020204030204" pitchFamily="34" charset="0"/>
              </a:rPr>
              <a:t>Telegram</a:t>
            </a:r>
            <a:endParaRPr kumimoji="0" lang="de-DE" sz="1600" b="0" i="0" u="none" strike="noStrike" kern="1200" cap="none" spc="0" normalizeH="0" baseline="0" noProof="0" dirty="0">
              <a:ln>
                <a:noFill/>
              </a:ln>
              <a:solidFill>
                <a:prstClr val="white"/>
              </a:solidFill>
              <a:effectLst/>
              <a:uLnTx/>
              <a:uFillTx/>
              <a:latin typeface="Calibri" panose="020F0502020204030204" pitchFamily="34" charset="0"/>
              <a:ea typeface="ＭＳ Ｐゴシック"/>
              <a:cs typeface="Calibri" panose="020F0502020204030204" pitchFamily="34" charset="0"/>
            </a:endParaRPr>
          </a:p>
          <a:p>
            <a:pPr marL="139700" marR="0" lvl="0" indent="-1397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de-DE" sz="1600" b="0" i="0" u="none" strike="noStrike" kern="1200" cap="none" spc="0" normalizeH="0" baseline="0" noProof="0" dirty="0">
                <a:ln>
                  <a:noFill/>
                </a:ln>
                <a:solidFill>
                  <a:prstClr val="white"/>
                </a:solidFill>
                <a:effectLst/>
                <a:uLnTx/>
                <a:uFillTx/>
                <a:latin typeface="Calibri" panose="020F0502020204030204" pitchFamily="34" charset="0"/>
                <a:ea typeface="ＭＳ Ｐゴシック"/>
                <a:cs typeface="Calibri" panose="020F0502020204030204" pitchFamily="34" charset="0"/>
              </a:rPr>
              <a:t>WA </a:t>
            </a:r>
            <a:endParaRPr kumimoji="0" lang="de-DE" sz="1600" b="0" i="0" u="none" strike="noStrike" kern="1200" cap="none" spc="0" normalizeH="0" baseline="0" noProof="0" dirty="0">
              <a:ln>
                <a:noFill/>
              </a:ln>
              <a:solidFill>
                <a:prstClr val="white"/>
              </a:solidFill>
              <a:effectLst/>
              <a:uLnTx/>
              <a:uFillTx/>
              <a:latin typeface="Calibri" panose="020F0502020204030204" pitchFamily="34" charset="0"/>
              <a:ea typeface="ＭＳ Ｐゴシック" charset="-128"/>
              <a:cs typeface="Calibri" panose="020F0502020204030204" pitchFamily="34" charset="0"/>
            </a:endParaRPr>
          </a:p>
        </p:txBody>
      </p:sp>
      <p:sp>
        <p:nvSpPr>
          <p:cNvPr id="13" name="Rechteck: abgerundete Ecken 1763">
            <a:extLst>
              <a:ext uri="{FF2B5EF4-FFF2-40B4-BE49-F238E27FC236}">
                <a16:creationId xmlns:a16="http://schemas.microsoft.com/office/drawing/2014/main" id="{82F73734-667A-784A-BB49-BFC53F79666A}"/>
              </a:ext>
            </a:extLst>
          </p:cNvPr>
          <p:cNvSpPr/>
          <p:nvPr/>
        </p:nvSpPr>
        <p:spPr bwMode="auto">
          <a:xfrm>
            <a:off x="7381652" y="2622687"/>
            <a:ext cx="1643099" cy="1229275"/>
          </a:xfrm>
          <a:prstGeom prst="roundRect">
            <a:avLst/>
          </a:prstGeom>
          <a:solidFill>
            <a:srgbClr val="327A86"/>
          </a:solidFill>
          <a:ln w="2857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600" b="0" i="0" u="none" strike="noStrike" kern="1200" cap="none" spc="0" normalizeH="0" baseline="0" noProof="0" dirty="0">
                <a:ln>
                  <a:noFill/>
                </a:ln>
                <a:solidFill>
                  <a:prstClr val="white"/>
                </a:solidFill>
                <a:effectLst/>
                <a:uLnTx/>
                <a:uFillTx/>
                <a:latin typeface="Calibri" panose="020F0502020204030204" pitchFamily="34" charset="0"/>
                <a:ea typeface="ＭＳ Ｐゴシック"/>
                <a:cs typeface="Calibri" panose="020F0502020204030204" pitchFamily="34" charset="0"/>
              </a:rPr>
              <a:t>ARS:</a:t>
            </a:r>
          </a:p>
          <a:p>
            <a:pPr marL="184150" marR="0" lvl="0" indent="-1841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de-DE" sz="1600" b="0" i="0" u="none" strike="noStrike" kern="1200" cap="none" spc="0" normalizeH="0" baseline="0" noProof="0" dirty="0" err="1">
                <a:ln>
                  <a:noFill/>
                </a:ln>
                <a:solidFill>
                  <a:prstClr val="white"/>
                </a:solidFill>
                <a:effectLst/>
                <a:uLnTx/>
                <a:uFillTx/>
                <a:latin typeface="Calibri" panose="020F0502020204030204" pitchFamily="34" charset="0"/>
                <a:ea typeface="ＭＳ Ｐゴシック"/>
                <a:cs typeface="Calibri" panose="020F0502020204030204" pitchFamily="34" charset="0"/>
              </a:rPr>
              <a:t>Plickers</a:t>
            </a:r>
            <a:endParaRPr kumimoji="0" lang="de-DE" sz="1600" b="0" i="0" u="none" strike="noStrike" kern="1200" cap="none" spc="0" normalizeH="0" baseline="0" noProof="0" dirty="0">
              <a:ln>
                <a:noFill/>
              </a:ln>
              <a:solidFill>
                <a:prstClr val="white"/>
              </a:solidFill>
              <a:effectLst/>
              <a:uLnTx/>
              <a:uFillTx/>
              <a:latin typeface="Calibri" panose="020F0502020204030204" pitchFamily="34" charset="0"/>
              <a:ea typeface="ＭＳ Ｐゴシック"/>
              <a:cs typeface="Calibri" panose="020F0502020204030204" pitchFamily="34" charset="0"/>
            </a:endParaRPr>
          </a:p>
          <a:p>
            <a:pPr marL="184150" marR="0" lvl="0" indent="-1841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de-DE" sz="1600" b="0" i="0" u="none" strike="noStrike" kern="1200" cap="none" spc="0" normalizeH="0" baseline="0" noProof="0" dirty="0" err="1">
                <a:ln>
                  <a:noFill/>
                </a:ln>
                <a:solidFill>
                  <a:prstClr val="white"/>
                </a:solidFill>
                <a:effectLst/>
                <a:uLnTx/>
                <a:uFillTx/>
                <a:latin typeface="Calibri" panose="020F0502020204030204" pitchFamily="34" charset="0"/>
                <a:ea typeface="ＭＳ Ｐゴシック"/>
                <a:cs typeface="Calibri" panose="020F0502020204030204" pitchFamily="34" charset="0"/>
              </a:rPr>
              <a:t>Quizizz</a:t>
            </a:r>
            <a:endParaRPr kumimoji="0" lang="de-DE" sz="1600" b="0" i="0" u="none" strike="noStrike" kern="1200" cap="none" spc="0" normalizeH="0" baseline="0" noProof="0" dirty="0">
              <a:ln>
                <a:noFill/>
              </a:ln>
              <a:solidFill>
                <a:prstClr val="white"/>
              </a:solidFill>
              <a:effectLst/>
              <a:uLnTx/>
              <a:uFillTx/>
              <a:latin typeface="Calibri" panose="020F0502020204030204" pitchFamily="34" charset="0"/>
              <a:ea typeface="ＭＳ Ｐゴシック"/>
              <a:cs typeface="Calibri" panose="020F0502020204030204" pitchFamily="34" charset="0"/>
            </a:endParaRPr>
          </a:p>
          <a:p>
            <a:pPr marL="184150" marR="0" lvl="0" indent="-1841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de-DE" sz="1600" b="0" i="0" u="none" strike="noStrike" kern="1200" cap="none" spc="0" normalizeH="0" baseline="0" noProof="0" dirty="0" err="1">
                <a:ln>
                  <a:noFill/>
                </a:ln>
                <a:solidFill>
                  <a:prstClr val="white"/>
                </a:solidFill>
                <a:effectLst/>
                <a:uLnTx/>
                <a:uFillTx/>
                <a:latin typeface="Calibri" panose="020F0502020204030204" pitchFamily="34" charset="0"/>
                <a:ea typeface="ＭＳ Ｐゴシック"/>
                <a:cs typeface="Calibri" panose="020F0502020204030204" pitchFamily="34" charset="0"/>
              </a:rPr>
              <a:t>Mentimeter</a:t>
            </a:r>
            <a:r>
              <a:rPr kumimoji="0" lang="de-DE" sz="1600" b="0" i="0" u="none" strike="noStrike" kern="1200" cap="none" spc="0" normalizeH="0" baseline="0" noProof="0" dirty="0">
                <a:ln>
                  <a:noFill/>
                </a:ln>
                <a:solidFill>
                  <a:prstClr val="white"/>
                </a:solidFill>
                <a:effectLst/>
                <a:uLnTx/>
                <a:uFillTx/>
                <a:latin typeface="Calibri" panose="020F0502020204030204" pitchFamily="34" charset="0"/>
                <a:ea typeface="ＭＳ Ｐゴシック"/>
                <a:cs typeface="Calibri" panose="020F0502020204030204" pitchFamily="34" charset="0"/>
              </a:rPr>
              <a:t> </a:t>
            </a:r>
            <a:endParaRPr kumimoji="0" lang="de-DE" sz="1600" b="0" i="0" u="none" strike="noStrike" kern="1200" cap="none" spc="0" normalizeH="0" baseline="0" noProof="0" dirty="0">
              <a:ln>
                <a:noFill/>
              </a:ln>
              <a:solidFill>
                <a:prstClr val="white"/>
              </a:solidFill>
              <a:effectLst/>
              <a:uLnTx/>
              <a:uFillTx/>
              <a:latin typeface="Calibri" panose="020F0502020204030204" pitchFamily="34" charset="0"/>
              <a:ea typeface="ＭＳ Ｐゴシック" charset="-128"/>
              <a:cs typeface="Calibri" panose="020F0502020204030204" pitchFamily="34" charset="0"/>
            </a:endParaRPr>
          </a:p>
        </p:txBody>
      </p:sp>
      <p:sp>
        <p:nvSpPr>
          <p:cNvPr id="14" name="Rechteck: abgerundete Ecken 1765">
            <a:extLst>
              <a:ext uri="{FF2B5EF4-FFF2-40B4-BE49-F238E27FC236}">
                <a16:creationId xmlns:a16="http://schemas.microsoft.com/office/drawing/2014/main" id="{570F6989-77DB-CE46-98BA-3DCBECD312C0}"/>
              </a:ext>
            </a:extLst>
          </p:cNvPr>
          <p:cNvSpPr/>
          <p:nvPr/>
        </p:nvSpPr>
        <p:spPr bwMode="auto">
          <a:xfrm>
            <a:off x="7381652" y="1690611"/>
            <a:ext cx="1643099" cy="869895"/>
          </a:xfrm>
          <a:prstGeom prst="roundRect">
            <a:avLst/>
          </a:prstGeom>
          <a:solidFill>
            <a:srgbClr val="327A86"/>
          </a:solidFill>
          <a:ln w="2857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600" b="0" i="0" u="none" strike="noStrike" kern="1200" cap="none" spc="0" normalizeH="0" baseline="0" noProof="0" dirty="0">
                <a:ln>
                  <a:noFill/>
                </a:ln>
                <a:solidFill>
                  <a:prstClr val="white"/>
                </a:solidFill>
                <a:effectLst/>
                <a:uLnTx/>
                <a:uFillTx/>
                <a:latin typeface="Calibri" panose="020F0502020204030204" pitchFamily="34" charset="0"/>
                <a:ea typeface="ＭＳ Ｐゴシック"/>
                <a:cs typeface="Calibri" panose="020F0502020204030204" pitchFamily="34" charset="0"/>
              </a:rPr>
              <a:t>Webkonferenz:</a:t>
            </a:r>
          </a:p>
          <a:p>
            <a:pPr marL="139700" marR="0" lvl="0" indent="-85725"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de-DE" sz="1600" b="0" i="0" u="none" strike="noStrike" kern="1200" cap="none" spc="0" normalizeH="0" baseline="0" noProof="0" dirty="0">
                <a:ln>
                  <a:noFill/>
                </a:ln>
                <a:solidFill>
                  <a:prstClr val="white"/>
                </a:solidFill>
                <a:effectLst/>
                <a:uLnTx/>
                <a:uFillTx/>
                <a:latin typeface="Calibri" panose="020F0502020204030204" pitchFamily="34" charset="0"/>
                <a:ea typeface="ＭＳ Ｐゴシック"/>
                <a:cs typeface="Calibri" panose="020F0502020204030204" pitchFamily="34" charset="0"/>
              </a:rPr>
              <a:t>BBB,</a:t>
            </a:r>
          </a:p>
          <a:p>
            <a:pPr marL="139700" marR="0" lvl="0" indent="-85725"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de-DE" sz="1600" b="0" i="0" u="none" strike="noStrike" kern="1200" cap="none" spc="0" normalizeH="0" baseline="0" noProof="0" dirty="0">
                <a:ln>
                  <a:noFill/>
                </a:ln>
                <a:solidFill>
                  <a:prstClr val="white"/>
                </a:solidFill>
                <a:effectLst/>
                <a:uLnTx/>
                <a:uFillTx/>
                <a:latin typeface="Calibri" panose="020F0502020204030204" pitchFamily="34" charset="0"/>
                <a:ea typeface="ＭＳ Ｐゴシック"/>
                <a:cs typeface="Calibri" panose="020F0502020204030204" pitchFamily="34" charset="0"/>
              </a:rPr>
              <a:t>Zoom, ...</a:t>
            </a:r>
            <a:endParaRPr kumimoji="0" lang="de-DE" sz="1600" b="0" i="0" u="none" strike="noStrike" kern="1200" cap="none" spc="0" normalizeH="0" baseline="0" noProof="0" dirty="0">
              <a:ln>
                <a:noFill/>
              </a:ln>
              <a:solidFill>
                <a:prstClr val="white"/>
              </a:solidFill>
              <a:effectLst/>
              <a:uLnTx/>
              <a:uFillTx/>
              <a:latin typeface="Calibri" panose="020F0502020204030204" pitchFamily="34" charset="0"/>
              <a:ea typeface="ＭＳ Ｐゴシック" charset="-128"/>
              <a:cs typeface="Calibri" panose="020F0502020204030204" pitchFamily="34" charset="0"/>
            </a:endParaRPr>
          </a:p>
        </p:txBody>
      </p:sp>
      <p:sp>
        <p:nvSpPr>
          <p:cNvPr id="15" name="Rechteck: abgerundete Ecken 1762">
            <a:extLst>
              <a:ext uri="{FF2B5EF4-FFF2-40B4-BE49-F238E27FC236}">
                <a16:creationId xmlns:a16="http://schemas.microsoft.com/office/drawing/2014/main" id="{EE45DF61-55A1-A64B-B51F-1FE2CEE48A20}"/>
              </a:ext>
            </a:extLst>
          </p:cNvPr>
          <p:cNvSpPr/>
          <p:nvPr/>
        </p:nvSpPr>
        <p:spPr bwMode="auto">
          <a:xfrm>
            <a:off x="7381652" y="5069527"/>
            <a:ext cx="1643100" cy="1624051"/>
          </a:xfrm>
          <a:prstGeom prst="roundRect">
            <a:avLst/>
          </a:prstGeom>
          <a:solidFill>
            <a:srgbClr val="327A86"/>
          </a:solidFill>
          <a:ln w="2857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600" b="0" i="0" u="none" strike="noStrike" kern="1200" cap="none" spc="0" normalizeH="0" baseline="0" noProof="0" dirty="0">
                <a:ln>
                  <a:noFill/>
                </a:ln>
                <a:solidFill>
                  <a:prstClr val="white"/>
                </a:solidFill>
                <a:effectLst/>
                <a:uLnTx/>
                <a:uFillTx/>
                <a:latin typeface="Calibri" panose="020F0502020204030204" pitchFamily="34" charset="0"/>
                <a:ea typeface="ＭＳ Ｐゴシック"/>
                <a:cs typeface="Calibri" panose="020F0502020204030204" pitchFamily="34" charset="0"/>
              </a:rPr>
              <a:t>Kooperations-tools:</a:t>
            </a:r>
          </a:p>
          <a:p>
            <a:pPr marL="139700" marR="0" lvl="0" indent="-1397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de-DE" sz="1600" b="0" i="0" u="none" strike="noStrike" kern="1200" cap="none" spc="0" normalizeH="0" baseline="0" noProof="0" dirty="0" err="1">
                <a:ln>
                  <a:noFill/>
                </a:ln>
                <a:solidFill>
                  <a:prstClr val="white"/>
                </a:solidFill>
                <a:effectLst/>
                <a:uLnTx/>
                <a:uFillTx/>
                <a:latin typeface="Calibri" panose="020F0502020204030204" pitchFamily="34" charset="0"/>
                <a:ea typeface="ＭＳ Ｐゴシック"/>
                <a:cs typeface="Calibri" panose="020F0502020204030204" pitchFamily="34" charset="0"/>
              </a:rPr>
              <a:t>Padlet</a:t>
            </a:r>
            <a:endParaRPr kumimoji="0" lang="de-DE" sz="1600" b="0" i="0" u="none" strike="noStrike" kern="1200" cap="none" spc="0" normalizeH="0" baseline="0" noProof="0" dirty="0">
              <a:ln>
                <a:noFill/>
              </a:ln>
              <a:solidFill>
                <a:prstClr val="white"/>
              </a:solidFill>
              <a:effectLst/>
              <a:uLnTx/>
              <a:uFillTx/>
              <a:latin typeface="Calibri" panose="020F0502020204030204" pitchFamily="34" charset="0"/>
              <a:ea typeface="ＭＳ Ｐゴシック"/>
              <a:cs typeface="Calibri" panose="020F0502020204030204" pitchFamily="34" charset="0"/>
            </a:endParaRPr>
          </a:p>
          <a:p>
            <a:pPr marL="139700" marR="0" lvl="0" indent="-1397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de-DE" sz="1600" b="0" i="0" u="none" strike="noStrike" kern="1200" cap="none" spc="0" normalizeH="0" baseline="0" noProof="0" dirty="0" err="1">
                <a:ln>
                  <a:noFill/>
                </a:ln>
                <a:solidFill>
                  <a:prstClr val="white"/>
                </a:solidFill>
                <a:effectLst/>
                <a:uLnTx/>
                <a:uFillTx/>
                <a:latin typeface="Calibri" panose="020F0502020204030204" pitchFamily="34" charset="0"/>
                <a:ea typeface="ＭＳ Ｐゴシック"/>
                <a:cs typeface="Calibri" panose="020F0502020204030204" pitchFamily="34" charset="0"/>
              </a:rPr>
              <a:t>Etherpad</a:t>
            </a:r>
            <a:endParaRPr kumimoji="0" lang="de-DE" sz="1600" b="0" i="0" u="none" strike="noStrike" kern="1200" cap="none" spc="0" normalizeH="0" baseline="0" noProof="0" dirty="0">
              <a:ln>
                <a:noFill/>
              </a:ln>
              <a:solidFill>
                <a:prstClr val="white"/>
              </a:solidFill>
              <a:effectLst/>
              <a:uLnTx/>
              <a:uFillTx/>
              <a:latin typeface="Calibri" panose="020F0502020204030204" pitchFamily="34" charset="0"/>
              <a:ea typeface="ＭＳ Ｐゴシック"/>
              <a:cs typeface="Calibri" panose="020F0502020204030204" pitchFamily="34" charset="0"/>
            </a:endParaRPr>
          </a:p>
          <a:p>
            <a:pPr marL="139700" marR="0" lvl="0" indent="-1397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de-DE" sz="1600" b="0" i="0" u="none" strike="noStrike" kern="1200" cap="none" spc="0" normalizeH="0" baseline="0" noProof="0" dirty="0" err="1">
                <a:ln>
                  <a:noFill/>
                </a:ln>
                <a:solidFill>
                  <a:prstClr val="white"/>
                </a:solidFill>
                <a:effectLst/>
                <a:uLnTx/>
                <a:uFillTx/>
                <a:latin typeface="Calibri" panose="020F0502020204030204" pitchFamily="34" charset="0"/>
                <a:ea typeface="ＭＳ Ｐゴシック"/>
                <a:cs typeface="Calibri" panose="020F0502020204030204" pitchFamily="34" charset="0"/>
              </a:rPr>
              <a:t>Googledocs</a:t>
            </a:r>
            <a:endParaRPr kumimoji="0" lang="de-DE" sz="1600" b="0" i="0" u="none" strike="noStrike" kern="1200" cap="none" spc="0" normalizeH="0" baseline="0" noProof="0" dirty="0">
              <a:ln>
                <a:noFill/>
              </a:ln>
              <a:solidFill>
                <a:prstClr val="white"/>
              </a:solidFill>
              <a:effectLst/>
              <a:uLnTx/>
              <a:uFillTx/>
              <a:latin typeface="Calibri" panose="020F0502020204030204" pitchFamily="34" charset="0"/>
              <a:ea typeface="ＭＳ Ｐゴシック"/>
              <a:cs typeface="Calibri" panose="020F0502020204030204" pitchFamily="34" charset="0"/>
            </a:endParaRPr>
          </a:p>
          <a:p>
            <a:pPr marL="139700" marR="0" lvl="0" indent="-1397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de-DE" sz="1600" b="0" i="0" u="none" strike="noStrike" kern="1200" cap="none" spc="0" normalizeH="0" baseline="0" noProof="0" dirty="0">
                <a:ln>
                  <a:noFill/>
                </a:ln>
                <a:solidFill>
                  <a:prstClr val="white"/>
                </a:solidFill>
                <a:effectLst/>
                <a:uLnTx/>
                <a:uFillTx/>
                <a:latin typeface="Calibri" panose="020F0502020204030204" pitchFamily="34" charset="0"/>
                <a:ea typeface="ＭＳ Ｐゴシック"/>
                <a:cs typeface="Calibri" panose="020F0502020204030204" pitchFamily="34" charset="0"/>
              </a:rPr>
              <a:t>Off 365</a:t>
            </a:r>
          </a:p>
        </p:txBody>
      </p:sp>
      <p:sp>
        <p:nvSpPr>
          <p:cNvPr id="17" name="Rechteck: abgerundete Ecken 1765">
            <a:extLst>
              <a:ext uri="{FF2B5EF4-FFF2-40B4-BE49-F238E27FC236}">
                <a16:creationId xmlns:a16="http://schemas.microsoft.com/office/drawing/2014/main" id="{EC56CBD8-5B47-F444-9CB6-FD2A554200CC}"/>
              </a:ext>
            </a:extLst>
          </p:cNvPr>
          <p:cNvSpPr/>
          <p:nvPr/>
        </p:nvSpPr>
        <p:spPr bwMode="auto">
          <a:xfrm>
            <a:off x="7381652" y="494112"/>
            <a:ext cx="1643098" cy="1134318"/>
          </a:xfrm>
          <a:prstGeom prst="roundRect">
            <a:avLst/>
          </a:prstGeom>
          <a:solidFill>
            <a:srgbClr val="327A86"/>
          </a:solidFill>
          <a:ln w="2857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sz="1600" b="0" i="0" u="none" strike="noStrike" kern="1200" cap="none" spc="0" normalizeH="0" baseline="0" noProof="0" dirty="0">
                <a:ln>
                  <a:noFill/>
                </a:ln>
                <a:solidFill>
                  <a:prstClr val="white"/>
                </a:solidFill>
                <a:effectLst/>
                <a:uLnTx/>
                <a:uFillTx/>
                <a:latin typeface="Calibri" panose="020F0502020204030204" pitchFamily="34" charset="0"/>
                <a:ea typeface="ＭＳ Ｐゴシック"/>
                <a:cs typeface="Calibri" panose="020F0502020204030204" pitchFamily="34" charset="0"/>
              </a:rPr>
              <a:t>Präsentation/ </a:t>
            </a:r>
            <a:r>
              <a:rPr kumimoji="0" lang="de-DE" sz="1600" b="0" i="0" u="none" strike="noStrike" kern="1200" cap="none" spc="0" normalizeH="0" baseline="0" noProof="0" dirty="0" err="1">
                <a:ln>
                  <a:noFill/>
                </a:ln>
                <a:solidFill>
                  <a:prstClr val="white"/>
                </a:solidFill>
                <a:effectLst/>
                <a:uLnTx/>
                <a:uFillTx/>
                <a:latin typeface="Calibri" panose="020F0502020204030204" pitchFamily="34" charset="0"/>
                <a:ea typeface="ＭＳ Ｐゴシック"/>
                <a:cs typeface="Calibri" panose="020F0502020204030204" pitchFamily="34" charset="0"/>
              </a:rPr>
              <a:t>Flipped</a:t>
            </a:r>
            <a:r>
              <a:rPr kumimoji="0" lang="de-DE" sz="1600" b="0" i="0" u="none" strike="noStrike" kern="1200" cap="none" spc="0" normalizeH="0" baseline="0" noProof="0" dirty="0">
                <a:ln>
                  <a:noFill/>
                </a:ln>
                <a:solidFill>
                  <a:prstClr val="white"/>
                </a:solidFill>
                <a:effectLst/>
                <a:uLnTx/>
                <a:uFillTx/>
                <a:latin typeface="Calibri" panose="020F0502020204030204" pitchFamily="34" charset="0"/>
                <a:ea typeface="ＭＳ Ｐゴシック"/>
                <a:cs typeface="Calibri" panose="020F0502020204030204" pitchFamily="34" charset="0"/>
              </a:rPr>
              <a:t> </a:t>
            </a:r>
            <a:r>
              <a:rPr kumimoji="0" lang="de-DE" sz="1600" b="0" i="0" u="none" strike="noStrike" kern="1200" cap="none" spc="0" normalizeH="0" baseline="0" noProof="0" dirty="0" err="1">
                <a:ln>
                  <a:noFill/>
                </a:ln>
                <a:solidFill>
                  <a:prstClr val="white"/>
                </a:solidFill>
                <a:effectLst/>
                <a:uLnTx/>
                <a:uFillTx/>
                <a:latin typeface="Calibri" panose="020F0502020204030204" pitchFamily="34" charset="0"/>
                <a:ea typeface="ＭＳ Ｐゴシック"/>
                <a:cs typeface="Calibri" panose="020F0502020204030204" pitchFamily="34" charset="0"/>
              </a:rPr>
              <a:t>Classroom</a:t>
            </a:r>
            <a:r>
              <a:rPr kumimoji="0" lang="de-DE" sz="1600" b="0" i="0" u="none" strike="noStrike" kern="1200" cap="none" spc="0" normalizeH="0" baseline="0" noProof="0" dirty="0">
                <a:ln>
                  <a:noFill/>
                </a:ln>
                <a:solidFill>
                  <a:prstClr val="white"/>
                </a:solidFill>
                <a:effectLst/>
                <a:uLnTx/>
                <a:uFillTx/>
                <a:latin typeface="Calibri" panose="020F0502020204030204" pitchFamily="34" charset="0"/>
                <a:ea typeface="ＭＳ Ｐゴシック"/>
                <a:cs typeface="Calibri" panose="020F0502020204030204" pitchFamily="34" charset="0"/>
              </a:rPr>
              <a:t>:</a:t>
            </a:r>
          </a:p>
          <a:p>
            <a:pPr marL="139700" marR="0" lvl="0" indent="-85725"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de-DE" sz="1600" b="0" i="0" u="none" strike="noStrike" kern="1200" cap="none" spc="0" normalizeH="0" baseline="0" noProof="0" dirty="0">
                <a:ln>
                  <a:noFill/>
                </a:ln>
                <a:solidFill>
                  <a:prstClr val="white"/>
                </a:solidFill>
                <a:effectLst/>
                <a:uLnTx/>
                <a:uFillTx/>
                <a:latin typeface="Calibri" panose="020F0502020204030204" pitchFamily="34" charset="0"/>
                <a:ea typeface="ＭＳ Ｐゴシック"/>
                <a:cs typeface="Calibri" panose="020F0502020204030204" pitchFamily="34" charset="0"/>
              </a:rPr>
              <a:t>H5P, ...</a:t>
            </a:r>
            <a:endParaRPr kumimoji="0" lang="de-DE" sz="1600" b="0" i="0" u="none" strike="noStrike" kern="1200" cap="none" spc="0" normalizeH="0" baseline="0" noProof="0" dirty="0">
              <a:ln>
                <a:noFill/>
              </a:ln>
              <a:solidFill>
                <a:prstClr val="white"/>
              </a:solidFill>
              <a:effectLst/>
              <a:uLnTx/>
              <a:uFillTx/>
              <a:latin typeface="Calibri" panose="020F0502020204030204" pitchFamily="34" charset="0"/>
              <a:ea typeface="ＭＳ Ｐゴシック" charset="-128"/>
              <a:cs typeface="Calibri" panose="020F0502020204030204" pitchFamily="34" charset="0"/>
            </a:endParaRPr>
          </a:p>
        </p:txBody>
      </p:sp>
      <p:sp>
        <p:nvSpPr>
          <p:cNvPr id="18" name="Gleichschenkliges Dreieck 2">
            <a:extLst>
              <a:ext uri="{FF2B5EF4-FFF2-40B4-BE49-F238E27FC236}">
                <a16:creationId xmlns:a16="http://schemas.microsoft.com/office/drawing/2014/main" id="{22BF93F7-91CA-F04E-985D-0E6E290741A3}"/>
              </a:ext>
            </a:extLst>
          </p:cNvPr>
          <p:cNvSpPr/>
          <p:nvPr/>
        </p:nvSpPr>
        <p:spPr bwMode="auto">
          <a:xfrm>
            <a:off x="323528" y="851679"/>
            <a:ext cx="6694339" cy="1261884"/>
          </a:xfrm>
          <a:prstGeom prst="triangle">
            <a:avLst>
              <a:gd name="adj" fmla="val 50180"/>
            </a:avLst>
          </a:prstGeom>
          <a:solidFill>
            <a:srgbClr val="327A86"/>
          </a:solidFill>
          <a:ln w="9525"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de-DE" sz="20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endParaRPr>
          </a:p>
        </p:txBody>
      </p:sp>
      <p:graphicFrame>
        <p:nvGraphicFramePr>
          <p:cNvPr id="19" name="Diagramm 4">
            <a:extLst>
              <a:ext uri="{FF2B5EF4-FFF2-40B4-BE49-F238E27FC236}">
                <a16:creationId xmlns:a16="http://schemas.microsoft.com/office/drawing/2014/main" id="{634C4BB4-467C-B646-B610-175891258B31}"/>
              </a:ext>
            </a:extLst>
          </p:cNvPr>
          <p:cNvGraphicFramePr/>
          <p:nvPr>
            <p:extLst>
              <p:ext uri="{D42A27DB-BD31-4B8C-83A1-F6EECF244321}">
                <p14:modId xmlns:p14="http://schemas.microsoft.com/office/powerpoint/2010/main" val="443355437"/>
              </p:ext>
            </p:extLst>
          </p:nvPr>
        </p:nvGraphicFramePr>
        <p:xfrm>
          <a:off x="1583266" y="2150094"/>
          <a:ext cx="4347517" cy="307747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0" name="Textfeld 19">
            <a:extLst>
              <a:ext uri="{FF2B5EF4-FFF2-40B4-BE49-F238E27FC236}">
                <a16:creationId xmlns:a16="http://schemas.microsoft.com/office/drawing/2014/main" id="{0A8C3AAC-431D-5C49-B2B1-ED7A800C607D}"/>
              </a:ext>
            </a:extLst>
          </p:cNvPr>
          <p:cNvSpPr txBox="1"/>
          <p:nvPr/>
        </p:nvSpPr>
        <p:spPr>
          <a:xfrm>
            <a:off x="782309" y="1139908"/>
            <a:ext cx="5807412" cy="126188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2000" b="0" i="0" u="sng" strike="noStrike" kern="1200" cap="none" spc="0" normalizeH="0" baseline="0" noProof="0" dirty="0">
                <a:ln>
                  <a:noFill/>
                </a:ln>
                <a:solidFill>
                  <a:srgbClr val="FFFFFF"/>
                </a:solidFill>
                <a:effectLst/>
                <a:uLnTx/>
                <a:uFillTx/>
                <a:latin typeface="Calibri" panose="020F0502020204030204" pitchFamily="34" charset="0"/>
                <a:ea typeface="ＭＳ Ｐゴシック"/>
                <a:cs typeface="Calibri" panose="020F0502020204030204" pitchFamily="34" charset="0"/>
              </a:rPr>
              <a:t>zur Kommunikation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2000" b="0" i="0" u="none" strike="noStrike" kern="1200" cap="none" spc="0" normalizeH="0" baseline="0" noProof="0" dirty="0">
                <a:ln>
                  <a:noFill/>
                </a:ln>
                <a:solidFill>
                  <a:srgbClr val="FFFFFF"/>
                </a:solidFill>
                <a:effectLst/>
                <a:uLnTx/>
                <a:uFillTx/>
                <a:latin typeface="Calibri" panose="020F0502020204030204" pitchFamily="34" charset="0"/>
                <a:ea typeface="ＭＳ Ｐゴシック"/>
                <a:cs typeface="Calibri" panose="020F0502020204030204" pitchFamily="34" charset="0"/>
              </a:rPr>
              <a:t>über  Lernplattformen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1600" b="0" i="0" u="none" strike="noStrike" kern="1200" cap="none" spc="0" normalizeH="0" baseline="0" noProof="0" dirty="0">
                <a:ln>
                  <a:noFill/>
                </a:ln>
                <a:solidFill>
                  <a:srgbClr val="FFFFFF"/>
                </a:solidFill>
                <a:effectLst/>
                <a:uLnTx/>
                <a:uFillTx/>
                <a:latin typeface="Calibri" panose="020F0502020204030204" pitchFamily="34" charset="0"/>
                <a:ea typeface="ＭＳ Ｐゴシック"/>
                <a:cs typeface="Calibri" panose="020F0502020204030204" pitchFamily="34" charset="0"/>
              </a:rPr>
              <a:t>(KMS, </a:t>
            </a:r>
            <a:r>
              <a:rPr kumimoji="0" lang="de-DE" sz="1600" b="0" i="0" u="none" strike="noStrike" kern="1200" cap="none" spc="0" normalizeH="0" baseline="0" noProof="0" dirty="0" err="1">
                <a:ln>
                  <a:noFill/>
                </a:ln>
                <a:solidFill>
                  <a:srgbClr val="FFFFFF"/>
                </a:solidFill>
                <a:effectLst/>
                <a:uLnTx/>
                <a:uFillTx/>
                <a:latin typeface="Calibri" panose="020F0502020204030204" pitchFamily="34" charset="0"/>
                <a:ea typeface="ＭＳ Ｐゴシック"/>
                <a:cs typeface="Calibri" panose="020F0502020204030204" pitchFamily="34" charset="0"/>
              </a:rPr>
              <a:t>Iserv</a:t>
            </a:r>
            <a:r>
              <a:rPr kumimoji="0" lang="de-DE" sz="1600" b="0" i="0" u="none" strike="noStrike" kern="1200" cap="none" spc="0" normalizeH="0" baseline="0" noProof="0" dirty="0">
                <a:ln>
                  <a:noFill/>
                </a:ln>
                <a:solidFill>
                  <a:srgbClr val="FFFFFF"/>
                </a:solidFill>
                <a:effectLst/>
                <a:uLnTx/>
                <a:uFillTx/>
                <a:latin typeface="Calibri" panose="020F0502020204030204" pitchFamily="34" charset="0"/>
                <a:ea typeface="ＭＳ Ｐゴシック"/>
                <a:cs typeface="Calibri" panose="020F0502020204030204" pitchFamily="34" charset="0"/>
              </a:rPr>
              <a:t>, Moodle, HPI-</a:t>
            </a:r>
            <a:r>
              <a:rPr kumimoji="0" lang="de-DE" sz="1600" b="0" i="0" u="none" strike="noStrike" kern="1200" cap="none" spc="0" normalizeH="0" baseline="0" noProof="0" dirty="0" err="1">
                <a:ln>
                  <a:noFill/>
                </a:ln>
                <a:solidFill>
                  <a:srgbClr val="FFFFFF"/>
                </a:solidFill>
                <a:effectLst/>
                <a:uLnTx/>
                <a:uFillTx/>
                <a:latin typeface="Calibri" panose="020F0502020204030204" pitchFamily="34" charset="0"/>
                <a:ea typeface="ＭＳ Ｐゴシック"/>
                <a:cs typeface="Calibri" panose="020F0502020204030204" pitchFamily="34" charset="0"/>
              </a:rPr>
              <a:t>Schulcloud</a:t>
            </a:r>
            <a:r>
              <a:rPr kumimoji="0" lang="de-DE" sz="1600" b="0" i="0" u="none" strike="noStrike" kern="1200" cap="none" spc="0" normalizeH="0" baseline="0" noProof="0" dirty="0">
                <a:ln>
                  <a:noFill/>
                </a:ln>
                <a:solidFill>
                  <a:srgbClr val="FFFFFF"/>
                </a:solidFill>
                <a:effectLst/>
                <a:uLnTx/>
                <a:uFillTx/>
                <a:latin typeface="Calibri" panose="020F0502020204030204" pitchFamily="34" charset="0"/>
                <a:ea typeface="ＭＳ Ｐゴシック"/>
                <a:cs typeface="Calibri" panose="020F0502020204030204" pitchFamily="34" charset="0"/>
              </a:rPr>
              <a:t>, Ilias, </a:t>
            </a:r>
            <a:r>
              <a:rPr kumimoji="0" lang="de-DE" sz="1600" b="0" i="0" u="none" strike="noStrike" kern="1200" cap="none" spc="0" normalizeH="0" baseline="0" noProof="0" dirty="0" err="1">
                <a:ln>
                  <a:noFill/>
                </a:ln>
                <a:solidFill>
                  <a:srgbClr val="FFFFFF"/>
                </a:solidFill>
                <a:effectLst/>
                <a:uLnTx/>
                <a:uFillTx/>
                <a:latin typeface="Calibri" panose="020F0502020204030204" pitchFamily="34" charset="0"/>
                <a:ea typeface="ＭＳ Ｐゴシック"/>
                <a:cs typeface="Calibri" panose="020F0502020204030204" pitchFamily="34" charset="0"/>
              </a:rPr>
              <a:t>Webweaver</a:t>
            </a:r>
            <a:r>
              <a:rPr kumimoji="0" lang="de-DE" sz="1600" b="0" i="0" u="none" strike="noStrike" kern="1200" cap="none" spc="0" normalizeH="0" baseline="0" noProof="0" dirty="0">
                <a:ln>
                  <a:noFill/>
                </a:ln>
                <a:solidFill>
                  <a:srgbClr val="FFFFFF"/>
                </a:solidFill>
                <a:effectLst/>
                <a:uLnTx/>
                <a:uFillTx/>
                <a:latin typeface="Calibri" panose="020F0502020204030204" pitchFamily="34" charset="0"/>
                <a:ea typeface="ＭＳ Ｐゴシック"/>
                <a:cs typeface="Calibri" panose="020F0502020204030204" pitchFamily="34" charset="0"/>
              </a:rPr>
              <a:t>)</a:t>
            </a:r>
            <a:endParaRPr kumimoji="0" lang="de-DE" sz="1600" b="0" i="0" u="none" strike="noStrike" kern="1200" cap="none" spc="0" normalizeH="0" baseline="0" noProof="0" dirty="0">
              <a:ln>
                <a:noFill/>
              </a:ln>
              <a:solidFill>
                <a:srgbClr val="FFFFFF"/>
              </a:solidFill>
              <a:effectLst/>
              <a:uLnTx/>
              <a:uFillTx/>
              <a:latin typeface="Calibri" panose="020F0502020204030204" pitchFamily="34" charset="0"/>
              <a:ea typeface="ＭＳ Ｐゴシック" charset="-128"/>
              <a:cs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000" b="0" i="0" u="none" strike="noStrike" kern="1200" cap="none" spc="0" normalizeH="0" baseline="0" noProof="0" dirty="0">
              <a:ln>
                <a:noFill/>
              </a:ln>
              <a:solidFill>
                <a:srgbClr val="FFFFFF"/>
              </a:solidFill>
              <a:effectLst/>
              <a:uLnTx/>
              <a:uFillTx/>
              <a:latin typeface="Calibri" panose="020F0502020204030204" pitchFamily="34" charset="0"/>
              <a:ea typeface="ＭＳ Ｐゴシック" charset="-128"/>
              <a:cs typeface="Calibri" panose="020F0502020204030204" pitchFamily="34" charset="0"/>
            </a:endParaRPr>
          </a:p>
        </p:txBody>
      </p:sp>
      <p:sp>
        <p:nvSpPr>
          <p:cNvPr id="2" name="Titel 1">
            <a:extLst>
              <a:ext uri="{FF2B5EF4-FFF2-40B4-BE49-F238E27FC236}">
                <a16:creationId xmlns:a16="http://schemas.microsoft.com/office/drawing/2014/main" id="{A8F61057-23BD-7729-5681-7FFD50D0A957}"/>
              </a:ext>
            </a:extLst>
          </p:cNvPr>
          <p:cNvSpPr>
            <a:spLocks noGrp="1"/>
          </p:cNvSpPr>
          <p:nvPr>
            <p:ph type="title"/>
          </p:nvPr>
        </p:nvSpPr>
        <p:spPr/>
        <p:txBody>
          <a:bodyPr/>
          <a:lstStyle/>
          <a:p>
            <a:r>
              <a:rPr lang="de-DE" kern="0" dirty="0">
                <a:ea typeface="ＭＳ Ｐゴシック"/>
              </a:rPr>
              <a:t>Überblick digitaler Medien</a:t>
            </a:r>
            <a:endParaRPr lang="de-DE" dirty="0"/>
          </a:p>
        </p:txBody>
      </p:sp>
    </p:spTree>
    <p:extLst>
      <p:ext uri="{BB962C8B-B14F-4D97-AF65-F5344CB8AC3E}">
        <p14:creationId xmlns:p14="http://schemas.microsoft.com/office/powerpoint/2010/main" val="449532931"/>
      </p:ext>
    </p:extLst>
  </p:cSld>
  <p:clrMapOvr>
    <a:overrideClrMapping bg1="lt1" tx1="dk1" bg2="lt2" tx2="dk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elle 8"/>
          <p:cNvGraphicFramePr>
            <a:graphicFrameLocks noGrp="1"/>
          </p:cNvGraphicFramePr>
          <p:nvPr>
            <p:extLst>
              <p:ext uri="{D42A27DB-BD31-4B8C-83A1-F6EECF244321}">
                <p14:modId xmlns:p14="http://schemas.microsoft.com/office/powerpoint/2010/main" val="3933746140"/>
              </p:ext>
            </p:extLst>
          </p:nvPr>
        </p:nvGraphicFramePr>
        <p:xfrm>
          <a:off x="247963" y="807013"/>
          <a:ext cx="8588779" cy="3194538"/>
        </p:xfrm>
        <a:graphic>
          <a:graphicData uri="http://schemas.openxmlformats.org/drawingml/2006/table">
            <a:tbl>
              <a:tblPr firstRow="1" bandRow="1">
                <a:tableStyleId>{5C22544A-7EE6-4342-B048-85BDC9FD1C3A}</a:tableStyleId>
              </a:tblPr>
              <a:tblGrid>
                <a:gridCol w="1541575">
                  <a:extLst>
                    <a:ext uri="{9D8B030D-6E8A-4147-A177-3AD203B41FA5}">
                      <a16:colId xmlns:a16="http://schemas.microsoft.com/office/drawing/2014/main" val="20000"/>
                    </a:ext>
                  </a:extLst>
                </a:gridCol>
                <a:gridCol w="3358178">
                  <a:extLst>
                    <a:ext uri="{9D8B030D-6E8A-4147-A177-3AD203B41FA5}">
                      <a16:colId xmlns:a16="http://schemas.microsoft.com/office/drawing/2014/main" val="20001"/>
                    </a:ext>
                  </a:extLst>
                </a:gridCol>
                <a:gridCol w="3689026">
                  <a:extLst>
                    <a:ext uri="{9D8B030D-6E8A-4147-A177-3AD203B41FA5}">
                      <a16:colId xmlns:a16="http://schemas.microsoft.com/office/drawing/2014/main" val="20002"/>
                    </a:ext>
                  </a:extLst>
                </a:gridCol>
              </a:tblGrid>
              <a:tr h="318501">
                <a:tc>
                  <a:txBody>
                    <a:bodyPr/>
                    <a:lstStyle/>
                    <a:p>
                      <a:pPr algn="l"/>
                      <a:r>
                        <a:rPr lang="de-DE" sz="1700" b="0" dirty="0">
                          <a:latin typeface="Calibri" pitchFamily="34" charset="0"/>
                        </a:rPr>
                        <a:t>Medien</a:t>
                      </a:r>
                    </a:p>
                  </a:txBody>
                  <a:tcPr marL="84406" marR="84406" marT="42203" marB="42203">
                    <a:solidFill>
                      <a:srgbClr val="337987"/>
                    </a:solidFill>
                  </a:tcPr>
                </a:tc>
                <a:tc>
                  <a:txBody>
                    <a:bodyPr/>
                    <a:lstStyle/>
                    <a:p>
                      <a:pPr algn="l"/>
                      <a:r>
                        <a:rPr lang="de-DE" sz="1700" b="0" dirty="0">
                          <a:latin typeface="Calibri" pitchFamily="34" charset="0"/>
                        </a:rPr>
                        <a:t>Allgemein</a:t>
                      </a:r>
                    </a:p>
                  </a:txBody>
                  <a:tcPr marL="84406" marR="84406" marT="42203" marB="42203">
                    <a:solidFill>
                      <a:srgbClr val="337987"/>
                    </a:solidFill>
                  </a:tcPr>
                </a:tc>
                <a:tc>
                  <a:txBody>
                    <a:bodyPr/>
                    <a:lstStyle/>
                    <a:p>
                      <a:pPr algn="l"/>
                      <a:r>
                        <a:rPr lang="de-DE" sz="1700" b="0" dirty="0">
                          <a:latin typeface="Calibri" pitchFamily="34" charset="0"/>
                        </a:rPr>
                        <a:t>MINT-spezifisch</a:t>
                      </a:r>
                    </a:p>
                  </a:txBody>
                  <a:tcPr marL="84406" marR="84406" marT="42203" marB="42203">
                    <a:solidFill>
                      <a:srgbClr val="337987"/>
                    </a:solidFill>
                  </a:tcPr>
                </a:tc>
                <a:extLst>
                  <a:ext uri="{0D108BD9-81ED-4DB2-BD59-A6C34878D82A}">
                    <a16:rowId xmlns:a16="http://schemas.microsoft.com/office/drawing/2014/main" val="10000"/>
                  </a:ext>
                </a:extLst>
              </a:tr>
              <a:tr h="1222351">
                <a:tc>
                  <a:txBody>
                    <a:bodyPr/>
                    <a:lstStyle/>
                    <a:p>
                      <a:pPr algn="l"/>
                      <a:r>
                        <a:rPr lang="de-DE" sz="1700" b="0" dirty="0">
                          <a:solidFill>
                            <a:schemeClr val="bg1"/>
                          </a:solidFill>
                          <a:latin typeface="Calibri" pitchFamily="34" charset="0"/>
                        </a:rPr>
                        <a:t>An Beruf und Alltag orientiert</a:t>
                      </a:r>
                    </a:p>
                  </a:txBody>
                  <a:tcPr marL="84406" marR="84406" marT="42203" marB="42203" anchor="ctr">
                    <a:solidFill>
                      <a:srgbClr val="337987"/>
                    </a:solidFill>
                  </a:tcPr>
                </a:tc>
                <a:tc>
                  <a:txBody>
                    <a:bodyPr/>
                    <a:lstStyle/>
                    <a:p>
                      <a:pPr algn="l"/>
                      <a:r>
                        <a:rPr lang="de-DE" sz="1600" dirty="0">
                          <a:latin typeface="Calibri" pitchFamily="34" charset="0"/>
                        </a:rPr>
                        <a:t>Kommunikation und Recherche</a:t>
                      </a:r>
                      <a:br>
                        <a:rPr lang="de-DE" sz="1600" dirty="0">
                          <a:latin typeface="Calibri" pitchFamily="34" charset="0"/>
                        </a:rPr>
                      </a:br>
                      <a:r>
                        <a:rPr lang="de-DE" sz="1600" dirty="0">
                          <a:latin typeface="Calibri" pitchFamily="34" charset="0"/>
                        </a:rPr>
                        <a:t>(Internet- und Netzwerkforen)</a:t>
                      </a:r>
                    </a:p>
                    <a:p>
                      <a:pPr algn="l"/>
                      <a:r>
                        <a:rPr lang="de-DE" sz="1600" dirty="0">
                          <a:latin typeface="Calibri" pitchFamily="34" charset="0"/>
                        </a:rPr>
                        <a:t>Präsentation (z. B. </a:t>
                      </a:r>
                      <a:r>
                        <a:rPr lang="de-DE" sz="1600" dirty="0" err="1">
                          <a:latin typeface="Calibri" pitchFamily="34" charset="0"/>
                        </a:rPr>
                        <a:t>pptx</a:t>
                      </a:r>
                      <a:r>
                        <a:rPr lang="de-DE" sz="1600" dirty="0">
                          <a:latin typeface="Calibri" pitchFamily="34" charset="0"/>
                        </a:rPr>
                        <a:t>, </a:t>
                      </a:r>
                      <a:r>
                        <a:rPr lang="de-DE" sz="1600" dirty="0" err="1">
                          <a:latin typeface="Calibri" pitchFamily="34" charset="0"/>
                        </a:rPr>
                        <a:t>prezi</a:t>
                      </a:r>
                      <a:r>
                        <a:rPr lang="de-DE" sz="1600" dirty="0">
                          <a:latin typeface="Calibri" pitchFamily="34" charset="0"/>
                        </a:rPr>
                        <a:t>, ...)</a:t>
                      </a:r>
                    </a:p>
                    <a:p>
                      <a:pPr algn="l"/>
                      <a:r>
                        <a:rPr lang="de-DE" sz="1600" dirty="0">
                          <a:latin typeface="Calibri" pitchFamily="34" charset="0"/>
                        </a:rPr>
                        <a:t>Dokumentation (in</a:t>
                      </a:r>
                      <a:r>
                        <a:rPr lang="de-DE" sz="1600" baseline="0" dirty="0">
                          <a:latin typeface="Calibri" pitchFamily="34" charset="0"/>
                        </a:rPr>
                        <a:t> </a:t>
                      </a:r>
                      <a:r>
                        <a:rPr lang="de-DE" sz="1600" dirty="0">
                          <a:latin typeface="Calibri" pitchFamily="34" charset="0"/>
                        </a:rPr>
                        <a:t>Wort / Audio / Foto / Video)</a:t>
                      </a:r>
                    </a:p>
                  </a:txBody>
                  <a:tcPr marL="84406" marR="84406" marT="42203" marB="42203">
                    <a:solidFill>
                      <a:schemeClr val="bg1">
                        <a:lumMod val="95000"/>
                      </a:schemeClr>
                    </a:solidFill>
                  </a:tcPr>
                </a:tc>
                <a:tc>
                  <a:txBody>
                    <a:bodyPr/>
                    <a:lstStyle/>
                    <a:p>
                      <a:pPr algn="l"/>
                      <a:r>
                        <a:rPr lang="de-DE" sz="1600" dirty="0">
                          <a:latin typeface="Calibri" pitchFamily="34" charset="0"/>
                        </a:rPr>
                        <a:t>Tabellenkalkulation (z. B. Excel)</a:t>
                      </a:r>
                    </a:p>
                    <a:p>
                      <a:pPr algn="l"/>
                      <a:r>
                        <a:rPr lang="de-DE" sz="1600" dirty="0">
                          <a:latin typeface="Calibri" pitchFamily="34" charset="0"/>
                        </a:rPr>
                        <a:t>„große CAS“ (z. B. Sage, </a:t>
                      </a:r>
                      <a:r>
                        <a:rPr lang="de-DE" sz="1600" dirty="0" err="1">
                          <a:latin typeface="Calibri" pitchFamily="34" charset="0"/>
                        </a:rPr>
                        <a:t>Maple</a:t>
                      </a:r>
                      <a:r>
                        <a:rPr lang="de-DE" sz="1600" dirty="0">
                          <a:latin typeface="Calibri" pitchFamily="34" charset="0"/>
                        </a:rPr>
                        <a:t>)  </a:t>
                      </a:r>
                    </a:p>
                    <a:p>
                      <a:pPr algn="l"/>
                      <a:r>
                        <a:rPr lang="de-DE" sz="1600" dirty="0">
                          <a:latin typeface="Calibri" pitchFamily="34" charset="0"/>
                        </a:rPr>
                        <a:t>Statistiktools (z. B.</a:t>
                      </a:r>
                      <a:r>
                        <a:rPr lang="de-DE" sz="1600" baseline="0" dirty="0">
                          <a:latin typeface="Calibri" pitchFamily="34" charset="0"/>
                        </a:rPr>
                        <a:t> </a:t>
                      </a:r>
                      <a:r>
                        <a:rPr lang="de-DE" sz="1600" dirty="0">
                          <a:latin typeface="Calibri" pitchFamily="34" charset="0"/>
                        </a:rPr>
                        <a:t>SPSS)</a:t>
                      </a:r>
                    </a:p>
                    <a:p>
                      <a:pPr algn="l"/>
                      <a:r>
                        <a:rPr lang="de-DE" sz="1600" dirty="0">
                          <a:latin typeface="Calibri" pitchFamily="34" charset="0"/>
                        </a:rPr>
                        <a:t>Tools zur Messwerterfassung</a:t>
                      </a:r>
                    </a:p>
                  </a:txBody>
                  <a:tcPr marL="84406" marR="84406" marT="42203" marB="42203">
                    <a:solidFill>
                      <a:schemeClr val="bg1">
                        <a:lumMod val="95000"/>
                      </a:schemeClr>
                    </a:solidFill>
                  </a:tcPr>
                </a:tc>
                <a:extLst>
                  <a:ext uri="{0D108BD9-81ED-4DB2-BD59-A6C34878D82A}">
                    <a16:rowId xmlns:a16="http://schemas.microsoft.com/office/drawing/2014/main" val="10001"/>
                  </a:ext>
                </a:extLst>
              </a:tr>
              <a:tr h="1497698">
                <a:tc>
                  <a:txBody>
                    <a:bodyPr/>
                    <a:lstStyle/>
                    <a:p>
                      <a:pPr algn="l"/>
                      <a:r>
                        <a:rPr lang="de-DE" sz="1700" b="0" dirty="0">
                          <a:solidFill>
                            <a:schemeClr val="bg1"/>
                          </a:solidFill>
                          <a:latin typeface="Calibri" pitchFamily="34" charset="0"/>
                        </a:rPr>
                        <a:t>Didaktisch orientiert</a:t>
                      </a:r>
                    </a:p>
                  </a:txBody>
                  <a:tcPr marL="84406" marR="84406" marT="42203" marB="42203" anchor="ctr">
                    <a:solidFill>
                      <a:srgbClr val="337987"/>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sz="1600" dirty="0">
                          <a:latin typeface="Calibri" pitchFamily="34" charset="0"/>
                        </a:rPr>
                        <a:t>Digitale Schulbücher</a:t>
                      </a:r>
                    </a:p>
                    <a:p>
                      <a:pPr marL="0" marR="0" indent="0" algn="l" defTabSz="914400" rtl="0" eaLnBrk="1" fontAlgn="auto" latinLnBrk="0" hangingPunct="1">
                        <a:lnSpc>
                          <a:spcPct val="100000"/>
                        </a:lnSpc>
                        <a:spcBef>
                          <a:spcPts val="0"/>
                        </a:spcBef>
                        <a:spcAft>
                          <a:spcPts val="0"/>
                        </a:spcAft>
                        <a:buClrTx/>
                        <a:buSzTx/>
                        <a:buFontTx/>
                        <a:buNone/>
                        <a:tabLst/>
                        <a:defRPr/>
                      </a:pPr>
                      <a:r>
                        <a:rPr lang="de-DE" sz="1600" dirty="0">
                          <a:latin typeface="Calibri" pitchFamily="34" charset="0"/>
                        </a:rPr>
                        <a:t>Lernvideos, Tutorielle Systeme</a:t>
                      </a:r>
                    </a:p>
                    <a:p>
                      <a:pPr algn="l"/>
                      <a:r>
                        <a:rPr lang="de-DE" sz="1600" dirty="0">
                          <a:latin typeface="Calibri" pitchFamily="34" charset="0"/>
                        </a:rPr>
                        <a:t>Lernpfade, Lernumgebungen, Lernplattformen</a:t>
                      </a:r>
                      <a:r>
                        <a:rPr lang="de-DE" sz="1600" baseline="0" dirty="0">
                          <a:latin typeface="Calibri" pitchFamily="34" charset="0"/>
                        </a:rPr>
                        <a:t> (</a:t>
                      </a:r>
                      <a:r>
                        <a:rPr lang="de-DE" sz="1600" dirty="0" err="1">
                          <a:latin typeface="Calibri" pitchFamily="34" charset="0"/>
                        </a:rPr>
                        <a:t>Moodle</a:t>
                      </a:r>
                      <a:r>
                        <a:rPr lang="de-DE" sz="1600" dirty="0">
                          <a:latin typeface="Calibri" pitchFamily="34" charset="0"/>
                        </a:rPr>
                        <a:t>),</a:t>
                      </a:r>
                    </a:p>
                    <a:p>
                      <a:pPr algn="l"/>
                      <a:r>
                        <a:rPr lang="de-DE" sz="1600" dirty="0" err="1">
                          <a:latin typeface="Calibri" pitchFamily="34" charset="0"/>
                        </a:rPr>
                        <a:t>Audience</a:t>
                      </a:r>
                      <a:r>
                        <a:rPr lang="de-DE" sz="1600" dirty="0">
                          <a:latin typeface="Calibri" pitchFamily="34" charset="0"/>
                        </a:rPr>
                        <a:t> Response Systeme</a:t>
                      </a:r>
                    </a:p>
                  </a:txBody>
                  <a:tcPr marL="84406" marR="84406" marT="42203" marB="42203">
                    <a:solidFill>
                      <a:schemeClr val="bg1">
                        <a:lumMod val="95000"/>
                      </a:schemeClr>
                    </a:solidFill>
                  </a:tcPr>
                </a:tc>
                <a:tc>
                  <a:txBody>
                    <a:bodyPr/>
                    <a:lstStyle/>
                    <a:p>
                      <a:pPr algn="l"/>
                      <a:r>
                        <a:rPr lang="de-DE" sz="1600" b="1" dirty="0">
                          <a:latin typeface="Calibri" pitchFamily="34" charset="0"/>
                        </a:rPr>
                        <a:t>Generelle Mathematikwerkzeuge: </a:t>
                      </a:r>
                    </a:p>
                    <a:p>
                      <a:pPr algn="l"/>
                      <a:r>
                        <a:rPr lang="de-DE" sz="1600" dirty="0">
                          <a:latin typeface="Calibri" pitchFamily="34" charset="0"/>
                        </a:rPr>
                        <a:t>Geometriesoftware, Funktionenplotter, „kleine CAS“ (z. B. GeoGebra, TI-</a:t>
                      </a:r>
                      <a:r>
                        <a:rPr lang="de-DE" sz="1600" dirty="0" err="1">
                          <a:latin typeface="Calibri" pitchFamily="34" charset="0"/>
                        </a:rPr>
                        <a:t>Nspire</a:t>
                      </a:r>
                      <a:r>
                        <a:rPr lang="de-DE" sz="1600" dirty="0">
                          <a:latin typeface="Calibri" pitchFamily="34" charset="0"/>
                        </a:rPr>
                        <a:t>, </a:t>
                      </a:r>
                      <a:r>
                        <a:rPr lang="de-DE" sz="1600" dirty="0" err="1">
                          <a:latin typeface="Calibri" pitchFamily="34" charset="0"/>
                        </a:rPr>
                        <a:t>Classpad</a:t>
                      </a:r>
                      <a:r>
                        <a:rPr lang="de-DE" sz="1600" dirty="0">
                          <a:latin typeface="Calibri" pitchFamily="34" charset="0"/>
                        </a:rPr>
                        <a:t>) und </a:t>
                      </a:r>
                      <a:r>
                        <a:rPr lang="de-DE" sz="1600" dirty="0" err="1">
                          <a:latin typeface="Calibri" pitchFamily="34" charset="0"/>
                        </a:rPr>
                        <a:t>Stochastiktools</a:t>
                      </a:r>
                      <a:r>
                        <a:rPr lang="de-DE" sz="1600" dirty="0">
                          <a:latin typeface="Calibri" pitchFamily="34" charset="0"/>
                        </a:rPr>
                        <a:t> (z. B. </a:t>
                      </a:r>
                      <a:r>
                        <a:rPr lang="de-DE" sz="1600" dirty="0" err="1">
                          <a:latin typeface="Calibri" pitchFamily="34" charset="0"/>
                        </a:rPr>
                        <a:t>Tinkerplots</a:t>
                      </a:r>
                      <a:r>
                        <a:rPr lang="de-DE" sz="1600" dirty="0">
                          <a:latin typeface="Calibri" pitchFamily="34" charset="0"/>
                        </a:rPr>
                        <a:t>, TI-</a:t>
                      </a:r>
                      <a:r>
                        <a:rPr lang="de-DE" sz="1600" dirty="0" err="1">
                          <a:latin typeface="Calibri" pitchFamily="34" charset="0"/>
                        </a:rPr>
                        <a:t>Nspire</a:t>
                      </a:r>
                      <a:r>
                        <a:rPr lang="de-DE" sz="1600" dirty="0">
                          <a:latin typeface="Calibri" pitchFamily="34" charset="0"/>
                        </a:rPr>
                        <a:t>)</a:t>
                      </a:r>
                    </a:p>
                    <a:p>
                      <a:pPr algn="l"/>
                      <a:r>
                        <a:rPr lang="de-DE" sz="1600" b="1" dirty="0">
                          <a:latin typeface="Calibri" pitchFamily="34" charset="0"/>
                        </a:rPr>
                        <a:t>Spezifische Werkzeuge </a:t>
                      </a:r>
                      <a:r>
                        <a:rPr lang="de-DE" sz="1600" dirty="0">
                          <a:latin typeface="Calibri" pitchFamily="34" charset="0"/>
                          <a:sym typeface="Wingdings" pitchFamily="2" charset="2"/>
                        </a:rPr>
                        <a:t>(z. B. Apps)</a:t>
                      </a:r>
                      <a:endParaRPr lang="de-DE" sz="1600" dirty="0">
                        <a:latin typeface="Calibri" pitchFamily="34" charset="0"/>
                      </a:endParaRPr>
                    </a:p>
                  </a:txBody>
                  <a:tcPr marL="84406" marR="84406" marT="42203" marB="42203">
                    <a:solidFill>
                      <a:schemeClr val="bg1">
                        <a:lumMod val="95000"/>
                      </a:schemeClr>
                    </a:solidFill>
                  </a:tcPr>
                </a:tc>
                <a:extLst>
                  <a:ext uri="{0D108BD9-81ED-4DB2-BD59-A6C34878D82A}">
                    <a16:rowId xmlns:a16="http://schemas.microsoft.com/office/drawing/2014/main" val="10002"/>
                  </a:ext>
                </a:extLst>
              </a:tr>
            </a:tbl>
          </a:graphicData>
        </a:graphic>
      </p:graphicFrame>
      <p:sp>
        <p:nvSpPr>
          <p:cNvPr id="5" name="Rechteck 4">
            <a:extLst>
              <a:ext uri="{FF2B5EF4-FFF2-40B4-BE49-F238E27FC236}">
                <a16:creationId xmlns:a16="http://schemas.microsoft.com/office/drawing/2014/main" id="{A300DC2E-7D89-9E4C-9608-EFF220D800E6}"/>
              </a:ext>
            </a:extLst>
          </p:cNvPr>
          <p:cNvSpPr/>
          <p:nvPr/>
        </p:nvSpPr>
        <p:spPr>
          <a:xfrm>
            <a:off x="247963" y="4565643"/>
            <a:ext cx="8572500" cy="1938992"/>
          </a:xfrm>
          <a:prstGeom prst="rect">
            <a:avLst/>
          </a:prstGeom>
          <a:solidFill>
            <a:schemeClr val="bg1"/>
          </a:solidFill>
          <a:ln w="38100">
            <a:solidFill>
              <a:srgbClr val="337987"/>
            </a:solidFill>
          </a:ln>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2400" b="1" i="0" u="none" strike="noStrike" kern="1200" cap="none" spc="0" normalizeH="0" baseline="0" noProof="0" dirty="0" err="1">
                <a:ln>
                  <a:noFill/>
                </a:ln>
                <a:solidFill>
                  <a:prstClr val="black"/>
                </a:solidFill>
                <a:effectLst/>
                <a:uLnTx/>
                <a:uFillTx/>
                <a:latin typeface="Calibri" pitchFamily="34" charset="0"/>
                <a:ea typeface="ＭＳ Ｐゴシック" charset="-128"/>
                <a:cs typeface="Calibri" pitchFamily="34" charset="0"/>
              </a:rPr>
              <a:t>LüM</a:t>
            </a:r>
            <a:r>
              <a:rPr kumimoji="0" lang="de-DE" sz="2400" b="1" i="0" u="none" strike="noStrike" kern="1200" cap="none" spc="0" normalizeH="0" baseline="0" noProof="0" dirty="0">
                <a:ln>
                  <a:noFill/>
                </a:ln>
                <a:solidFill>
                  <a:prstClr val="black"/>
                </a:solidFill>
                <a:effectLst/>
                <a:uLnTx/>
                <a:uFillTx/>
                <a:latin typeface="Calibri" pitchFamily="34" charset="0"/>
                <a:ea typeface="ＭＳ Ｐゴシック" charset="-128"/>
                <a:cs typeface="Calibri" pitchFamily="34" charset="0"/>
              </a:rPr>
              <a:t> (Lernen über Medien)</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1800" b="0" i="0" u="none" strike="noStrike" kern="1200" cap="none" spc="0" normalizeH="0" baseline="0" noProof="0" dirty="0">
                <a:ln>
                  <a:noFill/>
                </a:ln>
                <a:solidFill>
                  <a:prstClr val="black"/>
                </a:solidFill>
                <a:effectLst/>
                <a:uLnTx/>
                <a:uFillTx/>
                <a:latin typeface="Calibri" panose="020F0502020204030204" pitchFamily="34" charset="0"/>
                <a:ea typeface="ＭＳ Ｐゴシック" charset="-128"/>
                <a:cs typeface="Calibri" panose="020F0502020204030204" pitchFamily="34" charset="0"/>
              </a:rPr>
              <a:t>Schülerinnen und Schüler lernen Medien kennen, wählen sie passend zum Ziel aus, adaptieren sie ggf. und gehen bewusst und kritisch damit um.</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2400" b="1" i="0" u="none" strike="noStrike" kern="1200" cap="none" spc="0" normalizeH="0" baseline="0" noProof="0" dirty="0" err="1">
                <a:ln>
                  <a:noFill/>
                </a:ln>
                <a:solidFill>
                  <a:prstClr val="black"/>
                </a:solidFill>
                <a:effectLst/>
                <a:uLnTx/>
                <a:uFillTx/>
                <a:latin typeface="Calibri" pitchFamily="34" charset="0"/>
                <a:ea typeface="ＭＳ Ｐゴシック" charset="-128"/>
                <a:cs typeface="Calibri" pitchFamily="34" charset="0"/>
              </a:rPr>
              <a:t>LmM</a:t>
            </a:r>
            <a:r>
              <a:rPr kumimoji="0" lang="de-DE" sz="2400" b="1" i="0" u="none" strike="noStrike" kern="1200" cap="none" spc="0" normalizeH="0" baseline="0" noProof="0" dirty="0">
                <a:ln>
                  <a:noFill/>
                </a:ln>
                <a:solidFill>
                  <a:prstClr val="black"/>
                </a:solidFill>
                <a:effectLst/>
                <a:uLnTx/>
                <a:uFillTx/>
                <a:latin typeface="Calibri" pitchFamily="34" charset="0"/>
                <a:ea typeface="ＭＳ Ｐゴシック" charset="-128"/>
                <a:cs typeface="Calibri" pitchFamily="34" charset="0"/>
              </a:rPr>
              <a:t> (Lernen mit Medien)</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1800" b="0" i="0" u="none" strike="noStrike" kern="1200" cap="none" spc="0" normalizeH="0" baseline="0" noProof="0" dirty="0">
                <a:ln>
                  <a:noFill/>
                </a:ln>
                <a:solidFill>
                  <a:prstClr val="black"/>
                </a:solidFill>
                <a:effectLst/>
                <a:uLnTx/>
                <a:uFillTx/>
                <a:latin typeface="Calibri" pitchFamily="34" charset="0"/>
                <a:ea typeface="ＭＳ Ｐゴシック" charset="-128"/>
                <a:cs typeface="Calibri" pitchFamily="34" charset="0"/>
              </a:rPr>
              <a:t>Medien werden reflektiert eingesetzt, um kognitive Aktivitäten beim Lernen von Mathematik zu unterstützen oder neue zu ermöglichen.</a:t>
            </a:r>
          </a:p>
        </p:txBody>
      </p:sp>
      <p:sp>
        <p:nvSpPr>
          <p:cNvPr id="2" name="Geschweifte Klammer links 1">
            <a:extLst>
              <a:ext uri="{FF2B5EF4-FFF2-40B4-BE49-F238E27FC236}">
                <a16:creationId xmlns:a16="http://schemas.microsoft.com/office/drawing/2014/main" id="{A4C8F0F7-1E5F-A444-9649-EBB3BEEEC99D}"/>
              </a:ext>
            </a:extLst>
          </p:cNvPr>
          <p:cNvSpPr/>
          <p:nvPr/>
        </p:nvSpPr>
        <p:spPr bwMode="auto">
          <a:xfrm rot="16200000">
            <a:off x="4304105" y="-22725"/>
            <a:ext cx="460220" cy="8572500"/>
          </a:xfrm>
          <a:prstGeom prst="leftBrace">
            <a:avLst>
              <a:gd name="adj1" fmla="val 71922"/>
              <a:gd name="adj2" fmla="val 50693"/>
            </a:avLst>
          </a:prstGeom>
          <a:ln w="38100">
            <a:solidFill>
              <a:srgbClr val="337987"/>
            </a:solidFill>
            <a:headEnd type="none" w="med" len="med"/>
            <a:tailEnd type="none" w="med" len="med"/>
          </a:ln>
        </p:spPr>
        <p:style>
          <a:lnRef idx="1">
            <a:schemeClr val="accent2"/>
          </a:lnRef>
          <a:fillRef idx="0">
            <a:schemeClr val="accent2"/>
          </a:fillRef>
          <a:effectRef idx="0">
            <a:schemeClr val="accent2"/>
          </a:effectRef>
          <a:fontRef idx="minor">
            <a:schemeClr val="tx1"/>
          </a:fontRef>
        </p:style>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2400" b="0" i="0" u="none" strike="noStrike" kern="1200" cap="none" spc="0" normalizeH="0" baseline="0" noProof="0">
              <a:ln>
                <a:noFill/>
              </a:ln>
              <a:solidFill>
                <a:prstClr val="black"/>
              </a:solidFill>
              <a:effectLst/>
              <a:uLnTx/>
              <a:uFillTx/>
              <a:latin typeface="Arial" charset="0"/>
              <a:ea typeface="ＭＳ Ｐゴシック" charset="-128"/>
              <a:cs typeface="ＭＳ Ｐゴシック" charset="-128"/>
            </a:endParaRPr>
          </a:p>
        </p:txBody>
      </p:sp>
      <p:sp>
        <p:nvSpPr>
          <p:cNvPr id="3" name="Titel 2">
            <a:extLst>
              <a:ext uri="{FF2B5EF4-FFF2-40B4-BE49-F238E27FC236}">
                <a16:creationId xmlns:a16="http://schemas.microsoft.com/office/drawing/2014/main" id="{B9DF72BE-FC81-C770-D4A7-C28DC096C43D}"/>
              </a:ext>
            </a:extLst>
          </p:cNvPr>
          <p:cNvSpPr>
            <a:spLocks noGrp="1"/>
          </p:cNvSpPr>
          <p:nvPr>
            <p:ph type="title"/>
          </p:nvPr>
        </p:nvSpPr>
        <p:spPr/>
        <p:txBody>
          <a:bodyPr/>
          <a:lstStyle/>
          <a:p>
            <a:r>
              <a:rPr lang="de-DE" dirty="0">
                <a:solidFill>
                  <a:srgbClr val="337987"/>
                </a:solidFill>
              </a:rPr>
              <a:t>Überblick: Digitale Medien im Mathematikunterricht</a:t>
            </a:r>
            <a:br>
              <a:rPr lang="de-DE" dirty="0">
                <a:solidFill>
                  <a:srgbClr val="337987"/>
                </a:solidFill>
              </a:rPr>
            </a:br>
            <a:endParaRPr lang="de-DE" dirty="0"/>
          </a:p>
        </p:txBody>
      </p:sp>
    </p:spTree>
    <p:extLst>
      <p:ext uri="{BB962C8B-B14F-4D97-AF65-F5344CB8AC3E}">
        <p14:creationId xmlns:p14="http://schemas.microsoft.com/office/powerpoint/2010/main" val="2943583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animBg="1"/>
    </p:bldLst>
  </p:timing>
</p:sld>
</file>

<file path=ppt/theme/theme1.xml><?xml version="1.0" encoding="utf-8"?>
<a:theme xmlns:a="http://schemas.openxmlformats.org/drawingml/2006/main" name="Zwischenfolien für Fortbildende">
  <a:themeElements>
    <a:clrScheme name="DZLM">
      <a:dk1>
        <a:sysClr val="windowText" lastClr="000000"/>
      </a:dk1>
      <a:lt1>
        <a:srgbClr val="FFFFFF"/>
      </a:lt1>
      <a:dk2>
        <a:srgbClr val="327A86"/>
      </a:dk2>
      <a:lt2>
        <a:srgbClr val="F8B44F"/>
      </a:lt2>
      <a:accent1>
        <a:srgbClr val="737373"/>
      </a:accent1>
      <a:accent2>
        <a:srgbClr val="C8D2D8"/>
      </a:accent2>
      <a:accent3>
        <a:srgbClr val="A44168"/>
      </a:accent3>
      <a:accent4>
        <a:srgbClr val="CCDEE1"/>
      </a:accent4>
      <a:accent5>
        <a:srgbClr val="FDECD3"/>
      </a:accent5>
      <a:accent6>
        <a:srgbClr val="CDB987"/>
      </a:accent6>
      <a:hlink>
        <a:srgbClr val="327A86"/>
      </a:hlink>
      <a:folHlink>
        <a:srgbClr val="327A86"/>
      </a:folHlink>
    </a:clrScheme>
    <a:fontScheme name="DZLM">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9525" cap="flat" cmpd="sng" algn="ctr">
          <a:solidFill>
            <a:schemeClr val="tx2"/>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2000" b="0" i="0" u="none" strike="noStrike" cap="none" normalizeH="0" baseline="0" dirty="0" err="1"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txDef>
      <a:spPr>
        <a:noFill/>
      </a:spPr>
      <a:bodyPr wrap="square" rtlCol="0">
        <a:spAutoFit/>
      </a:bodyPr>
      <a:lstStyle>
        <a:defPPr marL="342900" indent="-342900">
          <a:spcBef>
            <a:spcPts val="400"/>
          </a:spcBef>
          <a:defRPr sz="1800" dirty="0">
            <a:latin typeface="Calibri"/>
            <a:cs typeface="Calibri"/>
          </a:defRPr>
        </a:defPPr>
      </a:lstStyle>
    </a:txDef>
  </a:objectDefaults>
  <a:extraClrSchemeLst>
    <a:extraClrScheme>
      <a:clrScheme name="Leere Prä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Leere Prä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Leere Prä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Leere Prä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Leere Prä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Leere Prä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Leere Prä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Leere Prä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Leere Prä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Leere Prä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Leere Prä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Leere Prä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DZLM_DiFStufe_Thema_Folien_Blankovorlage_220119.pptx" id="{4723AF96-0039-4EFF-BE54-A13E6DB0C4A4}" vid="{EDC3609A-2625-4A53-BCBA-9542746B2287}"/>
    </a:ext>
  </a:extLst>
</a:theme>
</file>

<file path=ppt/theme/theme2.xml><?xml version="1.0" encoding="utf-8"?>
<a:theme xmlns:a="http://schemas.openxmlformats.org/drawingml/2006/main" name="Titel- &amp; Schlussfolien">
  <a:themeElements>
    <a:clrScheme name="DZLM">
      <a:dk1>
        <a:sysClr val="windowText" lastClr="000000"/>
      </a:dk1>
      <a:lt1>
        <a:srgbClr val="FFFFFF"/>
      </a:lt1>
      <a:dk2>
        <a:srgbClr val="327A86"/>
      </a:dk2>
      <a:lt2>
        <a:srgbClr val="F8B44F"/>
      </a:lt2>
      <a:accent1>
        <a:srgbClr val="327A86"/>
      </a:accent1>
      <a:accent2>
        <a:srgbClr val="A44168"/>
      </a:accent2>
      <a:accent3>
        <a:srgbClr val="737373"/>
      </a:accent3>
      <a:accent4>
        <a:srgbClr val="F8B44F"/>
      </a:accent4>
      <a:accent5>
        <a:srgbClr val="000000"/>
      </a:accent5>
      <a:accent6>
        <a:srgbClr val="FFFFFF"/>
      </a:accent6>
      <a:hlink>
        <a:srgbClr val="327A86"/>
      </a:hlink>
      <a:folHlink>
        <a:srgbClr val="327A8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ZLM_DiFStufe_Thema_Folien_Blankovorlage_220119.pptx" id="{4723AF96-0039-4EFF-BE54-A13E6DB0C4A4}" vid="{EC19EBBE-A10A-41C5-92E9-27CD920416A5}"/>
    </a:ext>
  </a:extLst>
</a:theme>
</file>

<file path=ppt/theme/theme3.xml><?xml version="1.0" encoding="utf-8"?>
<a:theme xmlns:a="http://schemas.openxmlformats.org/drawingml/2006/main" name="1_Content Folien">
  <a:themeElements>
    <a:clrScheme name="DZLM">
      <a:dk1>
        <a:sysClr val="windowText" lastClr="000000"/>
      </a:dk1>
      <a:lt1>
        <a:srgbClr val="FFFFFF"/>
      </a:lt1>
      <a:dk2>
        <a:srgbClr val="327A86"/>
      </a:dk2>
      <a:lt2>
        <a:srgbClr val="F8B44F"/>
      </a:lt2>
      <a:accent1>
        <a:srgbClr val="327A86"/>
      </a:accent1>
      <a:accent2>
        <a:srgbClr val="A44168"/>
      </a:accent2>
      <a:accent3>
        <a:srgbClr val="737373"/>
      </a:accent3>
      <a:accent4>
        <a:srgbClr val="F8B44F"/>
      </a:accent4>
      <a:accent5>
        <a:srgbClr val="000000"/>
      </a:accent5>
      <a:accent6>
        <a:srgbClr val="FFFFFF"/>
      </a:accent6>
      <a:hlink>
        <a:srgbClr val="327A86"/>
      </a:hlink>
      <a:folHlink>
        <a:srgbClr val="327A86"/>
      </a:folHlink>
    </a:clrScheme>
    <a:fontScheme name="DZLM">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9525" cap="flat" cmpd="sng" algn="ctr">
          <a:solidFill>
            <a:schemeClr val="tx2"/>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sz="2000" b="0" i="0" u="none" strike="noStrike" cap="none" normalizeH="0" baseline="0" dirty="0" err="1"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txDef>
      <a:spPr>
        <a:noFill/>
      </a:spPr>
      <a:bodyPr wrap="square" rtlCol="0">
        <a:spAutoFit/>
      </a:bodyPr>
      <a:lstStyle>
        <a:defPPr marL="342900" indent="-342900">
          <a:spcBef>
            <a:spcPts val="400"/>
          </a:spcBef>
          <a:defRPr sz="1800" dirty="0">
            <a:latin typeface="Calibri"/>
            <a:cs typeface="Calibri"/>
          </a:defRPr>
        </a:defPPr>
      </a:lstStyle>
    </a:txDef>
  </a:objectDefaults>
  <a:extraClrSchemeLst>
    <a:extraClrScheme>
      <a:clrScheme name="Leere Prä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Leere Prä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Leere Prä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Leere Prä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Leere Prä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Leere Prä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Leere Prä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Leere Prä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Leere Prä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Leere Prä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Leere Prä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Leere Prä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DZLM_Materialvorlage-mit-Beispielseiten_2021-10-18.potx" id="{A0D54F44-059B-49F3-879C-4D58EE8C4FA4}" vid="{BF7B2B45-D649-4D22-B1CE-A734156E32F3}"/>
    </a:ext>
  </a:extLst>
</a:theme>
</file>

<file path=ppt/theme/theme4.xml><?xml version="1.0" encoding="utf-8"?>
<a:theme xmlns:a="http://schemas.openxmlformats.org/drawingml/2006/main" name="Office-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DZLM">
    <a:dk1>
      <a:sysClr val="windowText" lastClr="000000"/>
    </a:dk1>
    <a:lt1>
      <a:srgbClr val="FFFFFF"/>
    </a:lt1>
    <a:dk2>
      <a:srgbClr val="327A86"/>
    </a:dk2>
    <a:lt2>
      <a:srgbClr val="F8B44F"/>
    </a:lt2>
    <a:accent1>
      <a:srgbClr val="327A86"/>
    </a:accent1>
    <a:accent2>
      <a:srgbClr val="A44168"/>
    </a:accent2>
    <a:accent3>
      <a:srgbClr val="737373"/>
    </a:accent3>
    <a:accent4>
      <a:srgbClr val="F8B44F"/>
    </a:accent4>
    <a:accent5>
      <a:srgbClr val="000000"/>
    </a:accent5>
    <a:accent6>
      <a:srgbClr val="FFFFFF"/>
    </a:accent6>
    <a:hlink>
      <a:srgbClr val="327A86"/>
    </a:hlink>
    <a:folHlink>
      <a:srgbClr val="327A86"/>
    </a:folHlink>
  </a:clrScheme>
</a:themeOverride>
</file>

<file path=ppt/theme/themeOverride2.xml><?xml version="1.0" encoding="utf-8"?>
<a:themeOverride xmlns:a="http://schemas.openxmlformats.org/drawingml/2006/main">
  <a:clrScheme name="5_Larissa-Design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5_Larissa-Desig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DZLM_DigWerk_BS_1.potx</Template>
  <TotalTime>0</TotalTime>
  <Words>6365</Words>
  <Application>Microsoft Office PowerPoint</Application>
  <PresentationFormat>Bildschirmpräsentation (4:3)</PresentationFormat>
  <Paragraphs>1016</Paragraphs>
  <Slides>59</Slides>
  <Notes>53</Notes>
  <HiddenSlides>13</HiddenSlides>
  <MMClips>0</MMClips>
  <ScaleCrop>false</ScaleCrop>
  <HeadingPairs>
    <vt:vector size="6" baseType="variant">
      <vt:variant>
        <vt:lpstr>Verwendete Schriftarten</vt:lpstr>
      </vt:variant>
      <vt:variant>
        <vt:i4>8</vt:i4>
      </vt:variant>
      <vt:variant>
        <vt:lpstr>Design</vt:lpstr>
      </vt:variant>
      <vt:variant>
        <vt:i4>3</vt:i4>
      </vt:variant>
      <vt:variant>
        <vt:lpstr>Folientitel</vt:lpstr>
      </vt:variant>
      <vt:variant>
        <vt:i4>59</vt:i4>
      </vt:variant>
    </vt:vector>
  </HeadingPairs>
  <TitlesOfParts>
    <vt:vector size="70" baseType="lpstr">
      <vt:lpstr>Arial</vt:lpstr>
      <vt:lpstr>Calibri</vt:lpstr>
      <vt:lpstr>Calibri Normal</vt:lpstr>
      <vt:lpstr>Cambria</vt:lpstr>
      <vt:lpstr>Cambria Math</vt:lpstr>
      <vt:lpstr>Helvetica</vt:lpstr>
      <vt:lpstr>Palatino</vt:lpstr>
      <vt:lpstr>Wingdings</vt:lpstr>
      <vt:lpstr>Zwischenfolien für Fortbildende</vt:lpstr>
      <vt:lpstr>Titel- &amp; Schlussfolien</vt:lpstr>
      <vt:lpstr>1_Content Folien</vt:lpstr>
      <vt:lpstr>PowerPoint-Präsentation</vt:lpstr>
      <vt:lpstr>PowerPoint-Präsentation</vt:lpstr>
      <vt:lpstr>Hinweise zu den Lizenzbedingungen</vt:lpstr>
      <vt:lpstr>Mögliche Zeitstruktur für ein Online Seminar (90 Minuten)</vt:lpstr>
      <vt:lpstr>Überblick: DigMA - Digitale Medien zur kognitiven Aktivierung</vt:lpstr>
      <vt:lpstr>Mögliche Zeitstruktur für ein Online Seminar (90 Minuten)</vt:lpstr>
      <vt:lpstr>PowerPoint-Präsentation</vt:lpstr>
      <vt:lpstr>Überblick digitaler Medien</vt:lpstr>
      <vt:lpstr>Überblick: Digitale Medien im Mathematikunterricht </vt:lpstr>
      <vt:lpstr>Digitale Medien im Mathematikunterricht</vt:lpstr>
      <vt:lpstr>Drei Basisdimensionen guten Unterrichts</vt:lpstr>
      <vt:lpstr>Landkarte: Kognitive Aktivierung im Mathematikunterricht</vt:lpstr>
      <vt:lpstr>Was wird diagnostiziert? </vt:lpstr>
      <vt:lpstr>Peer Instruction beim Einsatz von Audience Response Systemen (ARS) </vt:lpstr>
      <vt:lpstr>Peer Instruction beim Einsatz von Audience Response Systemen (ARS)</vt:lpstr>
      <vt:lpstr>Peer Instruction beim Einsatz von Audience Response Systemen (ARS) </vt:lpstr>
      <vt:lpstr>Peer Instruction beim Einsatz von Audience Response Systemen (ARS)  </vt:lpstr>
      <vt:lpstr>Peer Instruction beim Einsatz von Audience Response Systemen (ARS) </vt:lpstr>
      <vt:lpstr>Peer Instruction beim Einsatz von Audience Response Systemen (ARS) </vt:lpstr>
      <vt:lpstr>Peer Instruction als ein Beispiel für den ARS-Einsatz </vt:lpstr>
      <vt:lpstr>Peer Instruction beim Einsatz von Audience Response Systemen (ARS) </vt:lpstr>
      <vt:lpstr>Peer Instruction beim Einsatz von Audience Response Systemen (ARS) </vt:lpstr>
      <vt:lpstr>Landkarte: Kognitive Aktivierung im Mathematikunterricht</vt:lpstr>
      <vt:lpstr>Mögliche Zeitstruktur für ein Online Seminar (90 Minuten)</vt:lpstr>
      <vt:lpstr>PowerPoint-Präsentation</vt:lpstr>
      <vt:lpstr>Audience Response Systeme </vt:lpstr>
      <vt:lpstr>Audience Response Systeme </vt:lpstr>
      <vt:lpstr>Audience Response Systeme </vt:lpstr>
      <vt:lpstr>Mögliche Zeitstruktur für ein Online Seminar (90 Minuten)</vt:lpstr>
      <vt:lpstr>PowerPoint-Präsentation</vt:lpstr>
      <vt:lpstr>Diagnose und Förderung: Formatives Assessment </vt:lpstr>
      <vt:lpstr>Formatives Assessment bei Hattie </vt:lpstr>
      <vt:lpstr>Diagnose und Förderung: Formatives Assessment </vt:lpstr>
      <vt:lpstr>Landkarte: Kognitive Aktivierung im Mathematikunterricht</vt:lpstr>
      <vt:lpstr>Lernziele klären, z. B. Schnittpunkte zwischen linearen und quadratischen Funktionen</vt:lpstr>
      <vt:lpstr>Aufgaben zu Lernzielen auswählen oder gestalten  </vt:lpstr>
      <vt:lpstr>Aufgaben zu Lernzielen auswählen oder gestalten  </vt:lpstr>
      <vt:lpstr>Aufgaben zu Lernzielen auswählen oder gestalten  </vt:lpstr>
      <vt:lpstr>Aufgaben zu Lernzielen auswählen oder gestalten  </vt:lpstr>
      <vt:lpstr>Aufgaben zu Lernzielen auswählen oder gestalten  </vt:lpstr>
      <vt:lpstr>Aufgaben zu Lernzielen auswählen oder gestalten  </vt:lpstr>
      <vt:lpstr>Aufgaben zu Lernzielen auswählen oder gestalten  </vt:lpstr>
      <vt:lpstr>Mögliche Zeitstruktur für ein Online Seminar (90 Minuten)</vt:lpstr>
      <vt:lpstr>PowerPoint-Präsentation</vt:lpstr>
      <vt:lpstr>Formatives Assessment</vt:lpstr>
      <vt:lpstr>In allen Phasen möglich </vt:lpstr>
      <vt:lpstr>Landkarte: Kognitive Aktivierung im Mathematikunterricht</vt:lpstr>
      <vt:lpstr>Bitte geben Sie uns Ihr Feedback und setzen Sie Ihre Zeichen</vt:lpstr>
      <vt:lpstr>PowerPoint-Präsentation</vt:lpstr>
      <vt:lpstr>Zu den Folgefolien:</vt:lpstr>
      <vt:lpstr>Eine Vorstellungsorientierte Diagnostik zum Beginn der Oberstufe (Analysis) </vt:lpstr>
      <vt:lpstr>Eine Vorstellungsorientierte Diagnostik zum Beginn der Oberstufe (Analysis) </vt:lpstr>
      <vt:lpstr>Eine Vorstellungsorientierte Diagnostik für Klassen 5 - 9: SMART – ein neues DZLM Projekt </vt:lpstr>
      <vt:lpstr>Eine Vorstellungsorientierte Diagnostik für Klassen 5 - 9: SMART – ein neues DZLM Projekt </vt:lpstr>
      <vt:lpstr>SAFE – ein Tool zur Selbstdiagnose und -förderung</vt:lpstr>
      <vt:lpstr>SAFE – ein Tool zur Selbstdiagnose und -förderung</vt:lpstr>
      <vt:lpstr>Literatur</vt:lpstr>
      <vt:lpstr>Literatur</vt:lpstr>
      <vt:lpstr>Abbildungsverzeichnis</vt:lpstr>
    </vt:vector>
  </TitlesOfParts>
  <Manager/>
  <Company>Microsoft</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Evtl. Untertitel (27 pt, weiß)</dc:title>
  <dc:subject/>
  <dc:creator>Henrik Wiedbusch</dc:creator>
  <cp:keywords/>
  <dc:description/>
  <cp:lastModifiedBy>Franziska Frenzel</cp:lastModifiedBy>
  <cp:revision>574</cp:revision>
  <cp:lastPrinted>2016-11-02T13:26:49Z</cp:lastPrinted>
  <dcterms:created xsi:type="dcterms:W3CDTF">2016-03-22T15:03:10Z</dcterms:created>
  <dcterms:modified xsi:type="dcterms:W3CDTF">2023-06-22T14:27:14Z</dcterms:modified>
  <cp:category/>
</cp:coreProperties>
</file>