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3.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4.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omments/comment1.xml" ContentType="application/vnd.openxmlformats-officedocument.presentationml.comment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9" r:id="rId1"/>
    <p:sldMasterId id="2147483754" r:id="rId2"/>
    <p:sldMasterId id="2147483758" r:id="rId3"/>
    <p:sldMasterId id="2147483762" r:id="rId4"/>
    <p:sldMasterId id="2147483768" r:id="rId5"/>
  </p:sldMasterIdLst>
  <p:notesMasterIdLst>
    <p:notesMasterId r:id="rId42"/>
  </p:notesMasterIdLst>
  <p:sldIdLst>
    <p:sldId id="2111" r:id="rId6"/>
    <p:sldId id="2112" r:id="rId7"/>
    <p:sldId id="2452" r:id="rId8"/>
    <p:sldId id="2006" r:id="rId9"/>
    <p:sldId id="1901" r:id="rId10"/>
    <p:sldId id="2013" r:id="rId11"/>
    <p:sldId id="2019" r:id="rId12"/>
    <p:sldId id="1880" r:id="rId13"/>
    <p:sldId id="1881" r:id="rId14"/>
    <p:sldId id="2110" r:id="rId15"/>
    <p:sldId id="1883" r:id="rId16"/>
    <p:sldId id="1898" r:id="rId17"/>
    <p:sldId id="2015" r:id="rId18"/>
    <p:sldId id="2503" r:id="rId19"/>
    <p:sldId id="2018" r:id="rId20"/>
    <p:sldId id="2453" r:id="rId21"/>
    <p:sldId id="1886" r:id="rId22"/>
    <p:sldId id="1900" r:id="rId23"/>
    <p:sldId id="2020" r:id="rId24"/>
    <p:sldId id="2454" r:id="rId25"/>
    <p:sldId id="1903" r:id="rId26"/>
    <p:sldId id="2016" r:id="rId27"/>
    <p:sldId id="1890" r:id="rId28"/>
    <p:sldId id="2456" r:id="rId29"/>
    <p:sldId id="1891" r:id="rId30"/>
    <p:sldId id="265" r:id="rId31"/>
    <p:sldId id="1892" r:id="rId32"/>
    <p:sldId id="2017" r:id="rId33"/>
    <p:sldId id="2502" r:id="rId34"/>
    <p:sldId id="2021" r:id="rId35"/>
    <p:sldId id="2455" r:id="rId36"/>
    <p:sldId id="1895" r:id="rId37"/>
    <p:sldId id="2501" r:id="rId38"/>
    <p:sldId id="2126" r:id="rId39"/>
    <p:sldId id="1872" r:id="rId40"/>
    <p:sldId id="1873" r:id="rId41"/>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0 Übersicht" id="{50206BA4-8143-442D-A5B1-80109E4BD89D}">
          <p14:sldIdLst>
            <p14:sldId id="2111"/>
            <p14:sldId id="2112"/>
            <p14:sldId id="2452"/>
            <p14:sldId id="2006"/>
            <p14:sldId id="1901"/>
            <p14:sldId id="2013"/>
            <p14:sldId id="2019"/>
          </p14:sldIdLst>
        </p14:section>
        <p14:section name="A - EInstieg" id="{2651E30B-E934-4B68-8473-EC9D868FECCD}">
          <p14:sldIdLst>
            <p14:sldId id="1880"/>
            <p14:sldId id="1881"/>
            <p14:sldId id="2110"/>
            <p14:sldId id="1883"/>
            <p14:sldId id="1898"/>
            <p14:sldId id="2015"/>
            <p14:sldId id="2503"/>
            <p14:sldId id="2018"/>
          </p14:sldIdLst>
        </p14:section>
        <p14:section name="B - Beispiele für Lernvideos" id="{B929D515-30B9-46EB-856E-9322AAEB6E16}">
          <p14:sldIdLst>
            <p14:sldId id="2453"/>
            <p14:sldId id="1886"/>
            <p14:sldId id="1900"/>
            <p14:sldId id="2020"/>
          </p14:sldIdLst>
        </p14:section>
        <p14:section name="C - Kriterien für Lernvideos" id="{A5B81E32-46F1-4504-81DE-68589566AB64}">
          <p14:sldIdLst>
            <p14:sldId id="2454"/>
            <p14:sldId id="1903"/>
            <p14:sldId id="2016"/>
            <p14:sldId id="1890"/>
            <p14:sldId id="2456"/>
            <p14:sldId id="1891"/>
            <p14:sldId id="265"/>
            <p14:sldId id="1892"/>
            <p14:sldId id="2017"/>
            <p14:sldId id="2502"/>
            <p14:sldId id="2021"/>
          </p14:sldIdLst>
        </p14:section>
        <p14:section name="D - Reflexion" id="{EB63DBBB-D152-4832-B910-308FC2B0EE94}">
          <p14:sldIdLst>
            <p14:sldId id="2455"/>
            <p14:sldId id="1895"/>
            <p14:sldId id="2501"/>
            <p14:sldId id="2126"/>
          </p14:sldIdLst>
        </p14:section>
        <p14:section name="Literatur" id="{2E30C838-81F4-403A-9FA7-7664A93EB66D}">
          <p14:sldIdLst>
            <p14:sldId id="1872"/>
            <p14:sldId id="1873"/>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10CE454-7733-6190-18BF-850CFD47762C}" name="Franziska Frenzel" initials="FF" userId="Franziska Frenzel" providerId="None"/>
  <p188:author id="{A08A7486-07E5-F826-6090-CF7A3D65CD06}" name="Katrin Klingbeil" initials="KK" userId="S::katrin.klingbeil@uni-due.de::0826d3dd-c8bd-4e60-8c40-d51c2aa05cca" providerId="AD"/>
  <p188:author id="{AA77E2A3-44B1-9BA1-41B9-9B437AEE8174}" name="Joyce Peters-Dasdemir" initials="JPD" userId="S::joyce.peters-dasdemir@uni-due.de::1b94d5f1-b871-4bc9-be79-5e1ffd123ed6" providerId="AD"/>
  <p188:author id="{B598F1A5-D5DB-595E-F779-7471A5D0B314}" name="Kirsten Scholle" initials="KS" userId="36ba6fd30f624478"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7" name="Franziska Siebel" initials="FS" lastIdx="5" clrIdx="7">
    <p:extLst>
      <p:ext uri="{19B8F6BF-5375-455C-9EA6-DF929625EA0E}">
        <p15:presenceInfo xmlns:p15="http://schemas.microsoft.com/office/powerpoint/2012/main" userId="Franziska Siebel" providerId="None"/>
      </p:ext>
    </p:extLst>
  </p:cmAuthor>
  <p:cmAuthor id="1" name="Maike Abshagen" initials="MA" lastIdx="4" clrIdx="0">
    <p:extLst>
      <p:ext uri="{19B8F6BF-5375-455C-9EA6-DF929625EA0E}">
        <p15:presenceInfo xmlns:p15="http://schemas.microsoft.com/office/powerpoint/2012/main" userId="c8782f0c40698865" providerId="Windows Live"/>
      </p:ext>
    </p:extLst>
  </p:cmAuthor>
  <p:cmAuthor id="2" name="Bärbel Barzel" initials="BB" lastIdx="7" clrIdx="1">
    <p:extLst>
      <p:ext uri="{19B8F6BF-5375-455C-9EA6-DF929625EA0E}">
        <p15:presenceInfo xmlns:p15="http://schemas.microsoft.com/office/powerpoint/2012/main" userId="S::baerbel.barzel@uni-due.de::ee4d417a-493b-427e-b347-b0d6ec79ec26" providerId="AD"/>
      </p:ext>
    </p:extLst>
  </p:cmAuthor>
  <p:cmAuthor id="3" name="Abshagen, Dr. Maike (IQSH)" initials="ADM(" lastIdx="11" clrIdx="3">
    <p:extLst>
      <p:ext uri="{19B8F6BF-5375-455C-9EA6-DF929625EA0E}">
        <p15:presenceInfo xmlns:p15="http://schemas.microsoft.com/office/powerpoint/2012/main" userId="S-1-5-21-1715567821-1935655697-1801674531-1457692" providerId="AD"/>
      </p:ext>
    </p:extLst>
  </p:cmAuthor>
  <p:cmAuthor id="4" name="Jens Lindström" initials="JL" lastIdx="6" clrIdx="4">
    <p:extLst>
      <p:ext uri="{19B8F6BF-5375-455C-9EA6-DF929625EA0E}">
        <p15:presenceInfo xmlns:p15="http://schemas.microsoft.com/office/powerpoint/2012/main" userId="9dfeb67c3fc27b9f" providerId="Windows Live"/>
      </p:ext>
    </p:extLst>
  </p:cmAuthor>
  <p:cmAuthor id="5" name="Windows User" initials="WU" lastIdx="17" clrIdx="5">
    <p:extLst>
      <p:ext uri="{19B8F6BF-5375-455C-9EA6-DF929625EA0E}">
        <p15:presenceInfo xmlns:p15="http://schemas.microsoft.com/office/powerpoint/2012/main" userId="Windows User" providerId="None"/>
      </p:ext>
    </p:extLst>
  </p:cmAuthor>
  <p:cmAuthor id="6" name="Julia Rosewich" initials="JR" lastIdx="4"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9109"/>
    <a:srgbClr val="327A86"/>
    <a:srgbClr val="225861"/>
    <a:srgbClr val="A1C2C7"/>
    <a:srgbClr val="CCDEE1"/>
    <a:srgbClr val="FFE599"/>
    <a:srgbClr val="C5E0B3"/>
    <a:srgbClr val="BDD6EE"/>
    <a:srgbClr val="FBE4D5"/>
    <a:srgbClr val="90BAB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Helle Formatvorlage 1 - Akz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A488322-F2BA-4B5B-9748-0D474271808F}" styleName="Mittlere Formatvorlage 3 - Akz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Designformatvorlage 1 - Akz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69012ECD-51FC-41F1-AA8D-1B2483CD663E}" styleName="Helle Formatvorlage 2 - Akz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99" autoAdjust="0"/>
    <p:restoredTop sz="82771" autoAdjust="0"/>
  </p:normalViewPr>
  <p:slideViewPr>
    <p:cSldViewPr snapToGrid="0">
      <p:cViewPr varScale="1">
        <p:scale>
          <a:sx n="51" d="100"/>
          <a:sy n="51" d="100"/>
        </p:scale>
        <p:origin x="1804" y="52"/>
      </p:cViewPr>
      <p:guideLst>
        <p:guide orient="horz" pos="2160"/>
        <p:guide pos="2880"/>
      </p:guideLst>
    </p:cSldViewPr>
  </p:slideViewPr>
  <p:notesTextViewPr>
    <p:cViewPr>
      <p:scale>
        <a:sx n="120" d="100"/>
        <a:sy n="120" d="100"/>
      </p:scale>
      <p:origin x="0" y="0"/>
    </p:cViewPr>
  </p:notesTextViewPr>
  <p:sorterViewPr>
    <p:cViewPr>
      <p:scale>
        <a:sx n="100" d="100"/>
        <a:sy n="100" d="100"/>
      </p:scale>
      <p:origin x="0" y="-713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commentAuthors" Target="commentAuthors.xml"/><Relationship Id="rId48" Type="http://schemas.microsoft.com/office/2018/10/relationships/authors" Targe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7" dt="2022-09-09T08:20:51.957" idx="4">
    <p:pos x="4915" y="1833"/>
    <p:text>Frage zu Tabellen: Warum Stern statt Malpunkt?
Könnte man die Felder farblich an den Rest der Folie anpassen: rot, blau, grün?</p:text>
    <p:extLst>
      <p:ext uri="{C676402C-5697-4E1C-873F-D02D1690AC5C}">
        <p15:threadingInfo xmlns:p15="http://schemas.microsoft.com/office/powerpoint/2012/main" timeZoneBias="-120"/>
      </p:ext>
    </p:extLs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2AA5146-DCFD-6846-87AA-244AFA5CBA89}" type="doc">
      <dgm:prSet loTypeId="urn:microsoft.com/office/officeart/2008/layout/VerticalCurvedList" loCatId="" qsTypeId="urn:microsoft.com/office/officeart/2005/8/quickstyle/simple1" qsCatId="simple" csTypeId="urn:microsoft.com/office/officeart/2005/8/colors/accent1_2" csCatId="accent1" phldr="1"/>
      <dgm:spPr/>
      <dgm:t>
        <a:bodyPr/>
        <a:lstStyle/>
        <a:p>
          <a:endParaRPr lang="de-DE"/>
        </a:p>
      </dgm:t>
    </dgm:pt>
    <dgm:pt modelId="{425FDFE9-02F4-BF4E-A617-47B733440750}">
      <dgm:prSet phldrT="[Text]" custT="1"/>
      <dgm:spPr>
        <a:solidFill>
          <a:srgbClr val="F8B44F"/>
        </a:solidFill>
        <a:ln>
          <a:noFill/>
        </a:ln>
      </dgm:spPr>
      <dgm:t>
        <a:bodyPr/>
        <a:lstStyle/>
        <a:p>
          <a:r>
            <a:rPr lang="de-DE" sz="1800" dirty="0"/>
            <a:t>1 Kognitiv aktivierende Aufgaben mit </a:t>
          </a:r>
          <a:r>
            <a:rPr lang="de-DE" sz="1800" i="1" dirty="0"/>
            <a:t>digitalen Werkzeugen</a:t>
          </a:r>
        </a:p>
      </dgm:t>
    </dgm:pt>
    <dgm:pt modelId="{7AB4AD74-4EA3-3647-A6D3-21A27E832477}" type="parTrans" cxnId="{862EE7FD-B22C-994A-A144-92451BE86CC5}">
      <dgm:prSet/>
      <dgm:spPr/>
      <dgm:t>
        <a:bodyPr/>
        <a:lstStyle/>
        <a:p>
          <a:endParaRPr lang="de-DE" sz="1800"/>
        </a:p>
      </dgm:t>
    </dgm:pt>
    <dgm:pt modelId="{41D358FD-8D20-2B45-B5AB-EC99F64C5B45}" type="sibTrans" cxnId="{862EE7FD-B22C-994A-A144-92451BE86CC5}">
      <dgm:prSet/>
      <dgm:spPr/>
      <dgm:t>
        <a:bodyPr/>
        <a:lstStyle/>
        <a:p>
          <a:endParaRPr lang="de-DE" sz="1800"/>
        </a:p>
      </dgm:t>
    </dgm:pt>
    <dgm:pt modelId="{055C05AE-C369-D745-BCFB-E0716D861FCF}">
      <dgm:prSet phldrT="[Text]" custT="1"/>
      <dgm:spPr>
        <a:solidFill>
          <a:schemeClr val="tx2"/>
        </a:solidFill>
        <a:ln w="28575">
          <a:noFill/>
        </a:ln>
      </dgm:spPr>
      <dgm:t>
        <a:bodyPr/>
        <a:lstStyle/>
        <a:p>
          <a:r>
            <a:rPr lang="de-DE" sz="1800" dirty="0"/>
            <a:t>2 Diagnose </a:t>
          </a:r>
          <a:r>
            <a:rPr lang="de-DE" sz="1800" i="0" dirty="0"/>
            <a:t>und Förderung mi</a:t>
          </a:r>
          <a:r>
            <a:rPr lang="de-DE" sz="1800" i="1" dirty="0"/>
            <a:t>t Diagnosetools</a:t>
          </a:r>
        </a:p>
      </dgm:t>
    </dgm:pt>
    <dgm:pt modelId="{DB6801FC-A6D2-7B47-BDF7-AA04F416E022}" type="parTrans" cxnId="{4008D1CA-C759-B643-A86F-8B3D1D76A7E4}">
      <dgm:prSet/>
      <dgm:spPr/>
      <dgm:t>
        <a:bodyPr/>
        <a:lstStyle/>
        <a:p>
          <a:endParaRPr lang="de-DE" sz="1800"/>
        </a:p>
      </dgm:t>
    </dgm:pt>
    <dgm:pt modelId="{A161F1B8-D0DA-A54C-B5DF-2533E02D1A65}" type="sibTrans" cxnId="{4008D1CA-C759-B643-A86F-8B3D1D76A7E4}">
      <dgm:prSet/>
      <dgm:spPr/>
      <dgm:t>
        <a:bodyPr/>
        <a:lstStyle/>
        <a:p>
          <a:endParaRPr lang="de-DE" sz="1800"/>
        </a:p>
      </dgm:t>
    </dgm:pt>
    <dgm:pt modelId="{42DEF008-6EAC-2941-B8D5-4F2A0C8A38E5}">
      <dgm:prSet phldrT="[Text]" custT="1"/>
      <dgm:spPr>
        <a:ln>
          <a:noFill/>
        </a:ln>
      </dgm:spPr>
      <dgm:t>
        <a:bodyPr/>
        <a:lstStyle/>
        <a:p>
          <a:r>
            <a:rPr lang="de-DE" sz="1800" dirty="0"/>
            <a:t>3 </a:t>
          </a:r>
          <a:r>
            <a:rPr lang="de-DE" sz="1800" i="1" dirty="0"/>
            <a:t>Apps</a:t>
          </a:r>
          <a:r>
            <a:rPr lang="de-DE" sz="1800" dirty="0"/>
            <a:t> </a:t>
          </a:r>
          <a:r>
            <a:rPr lang="de-DE" sz="1800" dirty="0" err="1"/>
            <a:t>kriteriengeleitet</a:t>
          </a:r>
          <a:r>
            <a:rPr lang="de-DE" sz="1800" dirty="0"/>
            <a:t> auswählen, beurteilen und erstellen</a:t>
          </a:r>
        </a:p>
      </dgm:t>
    </dgm:pt>
    <dgm:pt modelId="{3E22FA9D-9388-024C-BA4D-0989229CC901}" type="parTrans" cxnId="{FF5C5955-DA8B-8040-B8BF-EB55B66ED1CD}">
      <dgm:prSet/>
      <dgm:spPr/>
      <dgm:t>
        <a:bodyPr/>
        <a:lstStyle/>
        <a:p>
          <a:endParaRPr lang="de-DE" sz="1800"/>
        </a:p>
      </dgm:t>
    </dgm:pt>
    <dgm:pt modelId="{73966D20-200A-C144-A38E-D41E4500FA01}" type="sibTrans" cxnId="{FF5C5955-DA8B-8040-B8BF-EB55B66ED1CD}">
      <dgm:prSet/>
      <dgm:spPr/>
      <dgm:t>
        <a:bodyPr/>
        <a:lstStyle/>
        <a:p>
          <a:endParaRPr lang="de-DE" sz="1800"/>
        </a:p>
      </dgm:t>
    </dgm:pt>
    <dgm:pt modelId="{56095096-A783-C747-8B86-21DAB90BC76A}">
      <dgm:prSet custT="1"/>
      <dgm:spPr>
        <a:solidFill>
          <a:schemeClr val="tx2"/>
        </a:solidFill>
        <a:ln w="25400" cap="flat" cmpd="sng" algn="ctr">
          <a:solidFill>
            <a:schemeClr val="tx1"/>
          </a:solidFill>
          <a:prstDash val="solid"/>
        </a:ln>
        <a:effectLst/>
      </dgm:spPr>
      <dgm:t>
        <a:bodyPr spcFirstLastPara="0" vert="horz" wrap="square" lIns="415569" tIns="40640" rIns="40640" bIns="40640" numCol="1" spcCol="1270" anchor="ctr" anchorCtr="0"/>
        <a:lstStyle/>
        <a:p>
          <a:pPr marL="0" lvl="0" indent="0" algn="l" defTabSz="844550">
            <a:lnSpc>
              <a:spcPct val="90000"/>
            </a:lnSpc>
            <a:spcBef>
              <a:spcPct val="0"/>
            </a:spcBef>
            <a:spcAft>
              <a:spcPct val="35000"/>
            </a:spcAft>
          </a:pPr>
          <a:r>
            <a:rPr lang="de-DE" sz="1800" kern="1200" dirty="0">
              <a:solidFill>
                <a:prstClr val="white"/>
              </a:solidFill>
              <a:latin typeface="+mn-lt"/>
              <a:ea typeface="ＭＳ Ｐゴシック"/>
              <a:cs typeface="ＭＳ Ｐゴシック"/>
            </a:rPr>
            <a:t>4 </a:t>
          </a:r>
          <a:r>
            <a:rPr lang="de-DE" sz="1800" i="1" kern="1200" dirty="0">
              <a:latin typeface="+mn-lt"/>
            </a:rPr>
            <a:t>Videos</a:t>
          </a:r>
          <a:r>
            <a:rPr lang="de-DE" sz="1800" kern="1200" dirty="0">
              <a:latin typeface="+mn-lt"/>
            </a:rPr>
            <a:t> </a:t>
          </a:r>
          <a:r>
            <a:rPr lang="de-DE" sz="1800" kern="1200" dirty="0" err="1">
              <a:latin typeface="+mn-lt"/>
            </a:rPr>
            <a:t>kriteriengeleitet</a:t>
          </a:r>
          <a:r>
            <a:rPr lang="de-DE" sz="1800" kern="1200" dirty="0">
              <a:latin typeface="+mn-lt"/>
            </a:rPr>
            <a:t> auswählen und beurteilen</a:t>
          </a:r>
          <a:endParaRPr lang="de-DE" sz="1800" kern="1200" dirty="0">
            <a:solidFill>
              <a:prstClr val="white"/>
            </a:solidFill>
            <a:latin typeface="+mn-lt"/>
            <a:ea typeface="ＭＳ Ｐゴシック"/>
            <a:cs typeface="ＭＳ Ｐゴシック"/>
          </a:endParaRPr>
        </a:p>
      </dgm:t>
    </dgm:pt>
    <dgm:pt modelId="{330B1A45-5DD5-964E-85F0-34528D468928}" type="parTrans" cxnId="{8F6D1322-282D-4A4C-8009-AD0FC193A10A}">
      <dgm:prSet/>
      <dgm:spPr/>
      <dgm:t>
        <a:bodyPr/>
        <a:lstStyle/>
        <a:p>
          <a:endParaRPr lang="de-DE" sz="1800"/>
        </a:p>
      </dgm:t>
    </dgm:pt>
    <dgm:pt modelId="{42FDCF0B-C964-F149-B71D-8FC2318B21F4}" type="sibTrans" cxnId="{8F6D1322-282D-4A4C-8009-AD0FC193A10A}">
      <dgm:prSet/>
      <dgm:spPr/>
      <dgm:t>
        <a:bodyPr/>
        <a:lstStyle/>
        <a:p>
          <a:endParaRPr lang="de-DE" sz="1800"/>
        </a:p>
      </dgm:t>
    </dgm:pt>
    <dgm:pt modelId="{BA207732-BDCE-E54E-8405-D6DD4DAE3303}">
      <dgm:prSet custT="1"/>
      <dgm:spPr/>
      <dgm:t>
        <a:bodyPr/>
        <a:lstStyle/>
        <a:p>
          <a:pPr marL="0" lvl="0" indent="0" algn="l" defTabSz="844550">
            <a:lnSpc>
              <a:spcPct val="90000"/>
            </a:lnSpc>
            <a:spcBef>
              <a:spcPct val="0"/>
            </a:spcBef>
            <a:spcAft>
              <a:spcPct val="35000"/>
            </a:spcAft>
            <a:buNone/>
          </a:pPr>
          <a:r>
            <a:rPr lang="de-DE" sz="1800" i="0" dirty="0"/>
            <a:t> 6 </a:t>
          </a:r>
          <a:r>
            <a:rPr lang="de-DE" sz="1800" i="1" dirty="0"/>
            <a:t>OER </a:t>
          </a:r>
          <a:r>
            <a:rPr lang="de-DE" sz="1800" i="0" dirty="0"/>
            <a:t>– Fragen des Datenschutzes</a:t>
          </a:r>
        </a:p>
      </dgm:t>
    </dgm:pt>
    <dgm:pt modelId="{9F18E610-B095-C847-B978-B93247962D10}" type="parTrans" cxnId="{A9735E62-AE16-1643-AE04-888E3191F6DF}">
      <dgm:prSet/>
      <dgm:spPr/>
      <dgm:t>
        <a:bodyPr/>
        <a:lstStyle/>
        <a:p>
          <a:endParaRPr lang="de-DE" sz="1800"/>
        </a:p>
      </dgm:t>
    </dgm:pt>
    <dgm:pt modelId="{1963B811-F4B3-3947-8D6E-CAFF5146AF89}" type="sibTrans" cxnId="{A9735E62-AE16-1643-AE04-888E3191F6DF}">
      <dgm:prSet/>
      <dgm:spPr/>
      <dgm:t>
        <a:bodyPr/>
        <a:lstStyle/>
        <a:p>
          <a:endParaRPr lang="de-DE" sz="1800"/>
        </a:p>
      </dgm:t>
    </dgm:pt>
    <dgm:pt modelId="{84494ADE-C122-C14F-A6AB-6E61054CC7FF}">
      <dgm:prSet phldrT="[Text]" custT="1"/>
      <dgm:spPr>
        <a:solidFill>
          <a:schemeClr val="tx2"/>
        </a:solidFill>
      </dgm:spPr>
      <dgm:t>
        <a:bodyPr/>
        <a:lstStyle/>
        <a:p>
          <a:r>
            <a:rPr lang="de-DE" sz="1800" dirty="0">
              <a:solidFill>
                <a:prstClr val="white"/>
              </a:solidFill>
              <a:latin typeface="+mn-lt"/>
              <a:ea typeface="ＭＳ Ｐゴシック"/>
              <a:cs typeface="ＭＳ Ｐゴシック"/>
            </a:rPr>
            <a:t> 7 Mathematikunterricht im </a:t>
          </a:r>
          <a:r>
            <a:rPr lang="de-DE" sz="1800" i="1" dirty="0">
              <a:solidFill>
                <a:prstClr val="white"/>
              </a:solidFill>
              <a:latin typeface="+mn-lt"/>
              <a:ea typeface="ＭＳ Ｐゴシック"/>
              <a:cs typeface="ＭＳ Ｐゴシック"/>
            </a:rPr>
            <a:t>Learning Management System</a:t>
          </a:r>
          <a:r>
            <a:rPr lang="de-DE" sz="1800" dirty="0">
              <a:solidFill>
                <a:prstClr val="white"/>
              </a:solidFill>
              <a:latin typeface="+mn-lt"/>
              <a:ea typeface="ＭＳ Ｐゴシック"/>
              <a:cs typeface="ＭＳ Ｐゴシック"/>
            </a:rPr>
            <a:t> planen</a:t>
          </a:r>
          <a:endParaRPr lang="de-DE" sz="1800" dirty="0">
            <a:latin typeface="+mn-lt"/>
          </a:endParaRPr>
        </a:p>
      </dgm:t>
    </dgm:pt>
    <dgm:pt modelId="{3F020F65-9008-E041-904E-D1FD7798CDB1}" type="parTrans" cxnId="{9A737703-A02C-4349-BF82-503C6F8B383C}">
      <dgm:prSet/>
      <dgm:spPr/>
      <dgm:t>
        <a:bodyPr/>
        <a:lstStyle/>
        <a:p>
          <a:endParaRPr lang="de-DE" sz="1800"/>
        </a:p>
      </dgm:t>
    </dgm:pt>
    <dgm:pt modelId="{1289FF5C-A103-5C49-80E4-D5962EED8D20}" type="sibTrans" cxnId="{9A737703-A02C-4349-BF82-503C6F8B383C}">
      <dgm:prSet/>
      <dgm:spPr/>
      <dgm:t>
        <a:bodyPr/>
        <a:lstStyle/>
        <a:p>
          <a:endParaRPr lang="de-DE" sz="1800"/>
        </a:p>
      </dgm:t>
    </dgm:pt>
    <dgm:pt modelId="{1744BB61-EDC8-A34A-878C-FADEFDA97295}">
      <dgm:prSet custT="1"/>
      <dgm:spPr>
        <a:solidFill>
          <a:srgbClr val="F8B44F"/>
        </a:solidFill>
        <a:ln w="25400" cap="flat" cmpd="sng" algn="ctr">
          <a:solidFill>
            <a:prstClr val="white">
              <a:hueOff val="0"/>
              <a:satOff val="0"/>
              <a:lumOff val="0"/>
              <a:alphaOff val="0"/>
            </a:prstClr>
          </a:solidFill>
          <a:prstDash val="solid"/>
        </a:ln>
        <a:effectLst/>
      </dgm:spPr>
      <dgm:t>
        <a:bodyPr spcFirstLastPara="0" vert="horz" wrap="square" lIns="415569" tIns="40640" rIns="40640" bIns="40640" numCol="1" spcCol="1270" anchor="ctr" anchorCtr="0"/>
        <a:lstStyle/>
        <a:p>
          <a:pPr marL="0" lvl="0" indent="0" algn="l" defTabSz="844550">
            <a:lnSpc>
              <a:spcPct val="90000"/>
            </a:lnSpc>
            <a:spcBef>
              <a:spcPct val="0"/>
            </a:spcBef>
            <a:spcAft>
              <a:spcPct val="35000"/>
            </a:spcAft>
          </a:pPr>
          <a:r>
            <a:rPr lang="de-DE" sz="1800" kern="1200" dirty="0">
              <a:solidFill>
                <a:prstClr val="white"/>
              </a:solidFill>
              <a:latin typeface="+mn-lt"/>
              <a:ea typeface="ＭＳ Ｐゴシック"/>
              <a:cs typeface="ＭＳ Ｐゴシック"/>
            </a:rPr>
            <a:t>5 </a:t>
          </a:r>
          <a:r>
            <a:rPr lang="de-DE" sz="1800" i="1" kern="1200" dirty="0">
              <a:solidFill>
                <a:prstClr val="white"/>
              </a:solidFill>
              <a:latin typeface="+mn-lt"/>
              <a:ea typeface="ＭＳ Ｐゴシック"/>
              <a:cs typeface="ＭＳ Ｐゴシック"/>
            </a:rPr>
            <a:t>Lernvideos </a:t>
          </a:r>
          <a:r>
            <a:rPr lang="de-DE" sz="1800" kern="1200" dirty="0">
              <a:solidFill>
                <a:prstClr val="white"/>
              </a:solidFill>
              <a:latin typeface="+mn-lt"/>
              <a:ea typeface="ＭＳ Ｐゴシック"/>
              <a:cs typeface="ＭＳ Ｐゴシック"/>
            </a:rPr>
            <a:t>produzieren</a:t>
          </a:r>
        </a:p>
      </dgm:t>
    </dgm:pt>
    <dgm:pt modelId="{4DC359EE-C769-9546-A3F1-57C56F2E64C3}" type="parTrans" cxnId="{C9AC03B1-33D8-B946-ADB2-0082BA406F9E}">
      <dgm:prSet/>
      <dgm:spPr/>
      <dgm:t>
        <a:bodyPr/>
        <a:lstStyle/>
        <a:p>
          <a:endParaRPr lang="de-DE" sz="1800"/>
        </a:p>
      </dgm:t>
    </dgm:pt>
    <dgm:pt modelId="{A51AD1E9-4E77-C342-81C7-E6869E1E46C9}" type="sibTrans" cxnId="{C9AC03B1-33D8-B946-ADB2-0082BA406F9E}">
      <dgm:prSet/>
      <dgm:spPr/>
      <dgm:t>
        <a:bodyPr/>
        <a:lstStyle/>
        <a:p>
          <a:endParaRPr lang="de-DE" sz="1800"/>
        </a:p>
      </dgm:t>
    </dgm:pt>
    <dgm:pt modelId="{12FA5DD2-2C08-8947-A372-1E3E5B725537}">
      <dgm:prSet phldrT="[Text]"/>
      <dgm:spPr>
        <a:solidFill>
          <a:schemeClr val="tx2"/>
        </a:solidFill>
      </dgm:spPr>
      <dgm:t>
        <a:bodyPr/>
        <a:lstStyle/>
        <a:p>
          <a:endParaRPr lang="de-DE" sz="1800" dirty="0"/>
        </a:p>
      </dgm:t>
    </dgm:pt>
    <dgm:pt modelId="{BD2AAC79-5ADF-AF40-9162-0A47C79FA9BD}" type="sibTrans" cxnId="{DDC54668-9E2A-EC43-A84F-BCC9CA36C041}">
      <dgm:prSet/>
      <dgm:spPr/>
      <dgm:t>
        <a:bodyPr/>
        <a:lstStyle/>
        <a:p>
          <a:endParaRPr lang="de-DE" sz="1800"/>
        </a:p>
      </dgm:t>
    </dgm:pt>
    <dgm:pt modelId="{F5506FBE-F83C-E444-8A45-2BFAD063E254}" type="parTrans" cxnId="{DDC54668-9E2A-EC43-A84F-BCC9CA36C041}">
      <dgm:prSet/>
      <dgm:spPr/>
      <dgm:t>
        <a:bodyPr/>
        <a:lstStyle/>
        <a:p>
          <a:endParaRPr lang="de-DE" sz="1800"/>
        </a:p>
      </dgm:t>
    </dgm:pt>
    <dgm:pt modelId="{C0E2C0D0-1C26-1D4E-9868-E7564E23F449}">
      <dgm:prSet custT="1"/>
      <dgm:spPr>
        <a:solidFill>
          <a:srgbClr val="F1A63F"/>
        </a:solidFill>
        <a:ln w="25400" cap="flat" cmpd="sng" algn="ctr">
          <a:solidFill>
            <a:prstClr val="white">
              <a:hueOff val="0"/>
              <a:satOff val="0"/>
              <a:lumOff val="0"/>
              <a:alphaOff val="0"/>
            </a:prstClr>
          </a:solidFill>
          <a:prstDash val="solid"/>
        </a:ln>
        <a:effectLst/>
      </dgm:spPr>
      <dgm:t>
        <a:bodyPr/>
        <a:lstStyle/>
        <a:p>
          <a:endParaRPr lang="de-DE" sz="1800" dirty="0"/>
        </a:p>
      </dgm:t>
    </dgm:pt>
    <dgm:pt modelId="{A3374340-B72B-024D-99C2-98FEF8797728}" type="sibTrans" cxnId="{7A1A9D3F-9396-684C-98E4-A7D65ECF20F8}">
      <dgm:prSet/>
      <dgm:spPr/>
      <dgm:t>
        <a:bodyPr/>
        <a:lstStyle/>
        <a:p>
          <a:endParaRPr lang="de-DE" sz="1800"/>
        </a:p>
      </dgm:t>
    </dgm:pt>
    <dgm:pt modelId="{F8735AE8-B56A-5141-BCB9-23E12C35994C}" type="parTrans" cxnId="{7A1A9D3F-9396-684C-98E4-A7D65ECF20F8}">
      <dgm:prSet/>
      <dgm:spPr/>
      <dgm:t>
        <a:bodyPr/>
        <a:lstStyle/>
        <a:p>
          <a:endParaRPr lang="de-DE" sz="1800"/>
        </a:p>
      </dgm:t>
    </dgm:pt>
    <dgm:pt modelId="{0B5E8AB4-54A7-134C-A877-CDFC4E696BED}" type="pres">
      <dgm:prSet presAssocID="{82AA5146-DCFD-6846-87AA-244AFA5CBA89}" presName="Name0" presStyleCnt="0">
        <dgm:presLayoutVars>
          <dgm:chMax val="7"/>
          <dgm:chPref val="7"/>
          <dgm:dir/>
        </dgm:presLayoutVars>
      </dgm:prSet>
      <dgm:spPr/>
    </dgm:pt>
    <dgm:pt modelId="{C3A29190-6CEF-F149-B73E-62CD6B4F762F}" type="pres">
      <dgm:prSet presAssocID="{82AA5146-DCFD-6846-87AA-244AFA5CBA89}" presName="Name1" presStyleCnt="0"/>
      <dgm:spPr/>
    </dgm:pt>
    <dgm:pt modelId="{E3319054-94CC-B64F-BE47-ED76CF9B17EA}" type="pres">
      <dgm:prSet presAssocID="{82AA5146-DCFD-6846-87AA-244AFA5CBA89}" presName="cycle" presStyleCnt="0"/>
      <dgm:spPr/>
    </dgm:pt>
    <dgm:pt modelId="{56B8E500-E0A0-F846-B73C-96CBEAD8202F}" type="pres">
      <dgm:prSet presAssocID="{82AA5146-DCFD-6846-87AA-244AFA5CBA89}" presName="srcNode" presStyleLbl="node1" presStyleIdx="0" presStyleCnt="7"/>
      <dgm:spPr/>
    </dgm:pt>
    <dgm:pt modelId="{C585E4E2-7A83-A745-BABA-F3A6E2033FDE}" type="pres">
      <dgm:prSet presAssocID="{82AA5146-DCFD-6846-87AA-244AFA5CBA89}" presName="conn" presStyleLbl="parChTrans1D2" presStyleIdx="0" presStyleCnt="1"/>
      <dgm:spPr/>
    </dgm:pt>
    <dgm:pt modelId="{03D62A61-6A9A-7946-ABC7-817E07047C55}" type="pres">
      <dgm:prSet presAssocID="{82AA5146-DCFD-6846-87AA-244AFA5CBA89}" presName="extraNode" presStyleLbl="node1" presStyleIdx="0" presStyleCnt="7"/>
      <dgm:spPr/>
    </dgm:pt>
    <dgm:pt modelId="{5E1C2F4A-97BB-6248-B6D1-9D24FFE6496C}" type="pres">
      <dgm:prSet presAssocID="{82AA5146-DCFD-6846-87AA-244AFA5CBA89}" presName="dstNode" presStyleLbl="node1" presStyleIdx="0" presStyleCnt="7"/>
      <dgm:spPr/>
    </dgm:pt>
    <dgm:pt modelId="{14B3B2B1-6154-AA4C-9440-623153BCCFD4}" type="pres">
      <dgm:prSet presAssocID="{425FDFE9-02F4-BF4E-A617-47B733440750}" presName="text_1" presStyleLbl="node1" presStyleIdx="0" presStyleCnt="7">
        <dgm:presLayoutVars>
          <dgm:bulletEnabled val="1"/>
        </dgm:presLayoutVars>
      </dgm:prSet>
      <dgm:spPr/>
    </dgm:pt>
    <dgm:pt modelId="{9B71B12B-4A5E-B947-B8F8-88B101C0C984}" type="pres">
      <dgm:prSet presAssocID="{425FDFE9-02F4-BF4E-A617-47B733440750}" presName="accent_1" presStyleCnt="0"/>
      <dgm:spPr/>
    </dgm:pt>
    <dgm:pt modelId="{02D28AEA-860E-C641-A7D2-6777043CF7EF}" type="pres">
      <dgm:prSet presAssocID="{425FDFE9-02F4-BF4E-A617-47B733440750}" presName="accentRepeatNode" presStyleLbl="solidFgAcc1" presStyleIdx="0" presStyleCnt="7"/>
      <dgm:spPr>
        <a:ln>
          <a:solidFill>
            <a:srgbClr val="F8B44F"/>
          </a:solidFill>
        </a:ln>
      </dgm:spPr>
    </dgm:pt>
    <dgm:pt modelId="{5E0DDF12-2032-404D-AB4B-0EEF90160CF6}" type="pres">
      <dgm:prSet presAssocID="{055C05AE-C369-D745-BCFB-E0716D861FCF}" presName="text_2" presStyleLbl="node1" presStyleIdx="1" presStyleCnt="7">
        <dgm:presLayoutVars>
          <dgm:bulletEnabled val="1"/>
        </dgm:presLayoutVars>
      </dgm:prSet>
      <dgm:spPr/>
    </dgm:pt>
    <dgm:pt modelId="{7508E910-91EF-8946-9009-4CE0B29CF297}" type="pres">
      <dgm:prSet presAssocID="{055C05AE-C369-D745-BCFB-E0716D861FCF}" presName="accent_2" presStyleCnt="0"/>
      <dgm:spPr/>
    </dgm:pt>
    <dgm:pt modelId="{34D306BA-B2C6-244A-A6C9-BC1E392F3B4C}" type="pres">
      <dgm:prSet presAssocID="{055C05AE-C369-D745-BCFB-E0716D861FCF}" presName="accentRepeatNode" presStyleLbl="solidFgAcc1" presStyleIdx="1" presStyleCnt="7"/>
      <dgm:spPr>
        <a:ln w="28575">
          <a:solidFill>
            <a:schemeClr val="accent1"/>
          </a:solidFill>
        </a:ln>
      </dgm:spPr>
    </dgm:pt>
    <dgm:pt modelId="{7A14E4B8-7A46-E142-9B63-6C69564B6317}" type="pres">
      <dgm:prSet presAssocID="{42DEF008-6EAC-2941-B8D5-4F2A0C8A38E5}" presName="text_3" presStyleLbl="node1" presStyleIdx="2" presStyleCnt="7">
        <dgm:presLayoutVars>
          <dgm:bulletEnabled val="1"/>
        </dgm:presLayoutVars>
      </dgm:prSet>
      <dgm:spPr/>
    </dgm:pt>
    <dgm:pt modelId="{1C4646C8-15C9-6544-BA7F-E02880722EE0}" type="pres">
      <dgm:prSet presAssocID="{42DEF008-6EAC-2941-B8D5-4F2A0C8A38E5}" presName="accent_3" presStyleCnt="0"/>
      <dgm:spPr/>
    </dgm:pt>
    <dgm:pt modelId="{EC63B1E2-4780-B147-9199-C03452D40563}" type="pres">
      <dgm:prSet presAssocID="{42DEF008-6EAC-2941-B8D5-4F2A0C8A38E5}" presName="accentRepeatNode" presStyleLbl="solidFgAcc1" presStyleIdx="2" presStyleCnt="7"/>
      <dgm:spPr>
        <a:ln>
          <a:solidFill>
            <a:srgbClr val="327A86"/>
          </a:solidFill>
        </a:ln>
      </dgm:spPr>
    </dgm:pt>
    <dgm:pt modelId="{DB40304C-A743-3443-8345-BF241835FB7B}" type="pres">
      <dgm:prSet presAssocID="{56095096-A783-C747-8B86-21DAB90BC76A}" presName="text_4" presStyleLbl="node1" presStyleIdx="3" presStyleCnt="7">
        <dgm:presLayoutVars>
          <dgm:bulletEnabled val="1"/>
        </dgm:presLayoutVars>
      </dgm:prSet>
      <dgm:spPr>
        <a:xfrm>
          <a:off x="1221025" y="2618680"/>
          <a:ext cx="5926530" cy="523551"/>
        </a:xfrm>
        <a:prstGeom prst="rect">
          <a:avLst/>
        </a:prstGeom>
      </dgm:spPr>
    </dgm:pt>
    <dgm:pt modelId="{F8EB2057-631E-6242-BC46-168B17E56DA8}" type="pres">
      <dgm:prSet presAssocID="{56095096-A783-C747-8B86-21DAB90BC76A}" presName="accent_4" presStyleCnt="0"/>
      <dgm:spPr/>
    </dgm:pt>
    <dgm:pt modelId="{E56E2C3E-B6D1-C248-AEF9-FB2B327969B2}" type="pres">
      <dgm:prSet presAssocID="{56095096-A783-C747-8B86-21DAB90BC76A}" presName="accentRepeatNode" presStyleLbl="solidFgAcc1" presStyleIdx="3" presStyleCnt="7"/>
      <dgm:spPr>
        <a:xfrm>
          <a:off x="69375" y="3048203"/>
          <a:ext cx="781507" cy="781507"/>
        </a:xfrm>
        <a:prstGeom prst="ellipse">
          <a:avLst/>
        </a:prstGeom>
        <a:solidFill>
          <a:prstClr val="white">
            <a:hueOff val="0"/>
            <a:satOff val="0"/>
            <a:lumOff val="0"/>
            <a:alphaOff val="0"/>
          </a:prstClr>
        </a:solidFill>
        <a:ln w="25400" cap="flat" cmpd="sng" algn="ctr">
          <a:solidFill>
            <a:schemeClr val="tx1"/>
          </a:solidFill>
          <a:prstDash val="solid"/>
        </a:ln>
        <a:effectLst/>
      </dgm:spPr>
    </dgm:pt>
    <dgm:pt modelId="{5F305E3E-0884-4440-B909-0F47159B841F}" type="pres">
      <dgm:prSet presAssocID="{1744BB61-EDC8-A34A-878C-FADEFDA97295}" presName="text_5" presStyleLbl="node1" presStyleIdx="4" presStyleCnt="7">
        <dgm:presLayoutVars>
          <dgm:bulletEnabled val="1"/>
        </dgm:presLayoutVars>
      </dgm:prSet>
      <dgm:spPr/>
    </dgm:pt>
    <dgm:pt modelId="{4AEDCDAF-4079-694A-9F89-30633E5ED6AB}" type="pres">
      <dgm:prSet presAssocID="{1744BB61-EDC8-A34A-878C-FADEFDA97295}" presName="accent_5" presStyleCnt="0"/>
      <dgm:spPr/>
    </dgm:pt>
    <dgm:pt modelId="{990FF775-A53C-1248-BDBE-45AFF27EBCF9}" type="pres">
      <dgm:prSet presAssocID="{1744BB61-EDC8-A34A-878C-FADEFDA97295}" presName="accentRepeatNode" presStyleLbl="solidFgAcc1" presStyleIdx="4" presStyleCnt="7"/>
      <dgm:spPr>
        <a:ln>
          <a:solidFill>
            <a:srgbClr val="F8B44F"/>
          </a:solidFill>
        </a:ln>
      </dgm:spPr>
    </dgm:pt>
    <dgm:pt modelId="{8F365E70-E284-A843-9127-77E40E9FF377}" type="pres">
      <dgm:prSet presAssocID="{BA207732-BDCE-E54E-8405-D6DD4DAE3303}" presName="text_6" presStyleLbl="node1" presStyleIdx="5" presStyleCnt="7">
        <dgm:presLayoutVars>
          <dgm:bulletEnabled val="1"/>
        </dgm:presLayoutVars>
      </dgm:prSet>
      <dgm:spPr/>
    </dgm:pt>
    <dgm:pt modelId="{4C2DF7B8-C058-9D4A-9D89-CF52725788B8}" type="pres">
      <dgm:prSet presAssocID="{BA207732-BDCE-E54E-8405-D6DD4DAE3303}" presName="accent_6" presStyleCnt="0"/>
      <dgm:spPr/>
    </dgm:pt>
    <dgm:pt modelId="{DA8DA201-DC19-3F44-B796-A4863B201AF0}" type="pres">
      <dgm:prSet presAssocID="{BA207732-BDCE-E54E-8405-D6DD4DAE3303}" presName="accentRepeatNode" presStyleLbl="solidFgAcc1" presStyleIdx="5" presStyleCnt="7"/>
      <dgm:spPr/>
    </dgm:pt>
    <dgm:pt modelId="{872046F8-1CC7-0241-842F-D9AA2124631B}" type="pres">
      <dgm:prSet presAssocID="{84494ADE-C122-C14F-A6AB-6E61054CC7FF}" presName="text_7" presStyleLbl="node1" presStyleIdx="6" presStyleCnt="7">
        <dgm:presLayoutVars>
          <dgm:bulletEnabled val="1"/>
        </dgm:presLayoutVars>
      </dgm:prSet>
      <dgm:spPr/>
    </dgm:pt>
    <dgm:pt modelId="{7FD6706A-BE92-B74F-B757-84F12C40618A}" type="pres">
      <dgm:prSet presAssocID="{84494ADE-C122-C14F-A6AB-6E61054CC7FF}" presName="accent_7" presStyleCnt="0"/>
      <dgm:spPr/>
    </dgm:pt>
    <dgm:pt modelId="{456F5C5D-68EF-6E48-8FA6-F7A1CA4B5B4A}" type="pres">
      <dgm:prSet presAssocID="{84494ADE-C122-C14F-A6AB-6E61054CC7FF}" presName="accentRepeatNode" presStyleLbl="solidFgAcc1" presStyleIdx="6" presStyleCnt="7"/>
      <dgm:spPr/>
    </dgm:pt>
  </dgm:ptLst>
  <dgm:cxnLst>
    <dgm:cxn modelId="{9A737703-A02C-4349-BF82-503C6F8B383C}" srcId="{82AA5146-DCFD-6846-87AA-244AFA5CBA89}" destId="{84494ADE-C122-C14F-A6AB-6E61054CC7FF}" srcOrd="6" destOrd="0" parTransId="{3F020F65-9008-E041-904E-D1FD7798CDB1}" sibTransId="{1289FF5C-A103-5C49-80E4-D5962EED8D20}"/>
    <dgm:cxn modelId="{C0BC101F-EFD2-F047-A555-A28C01B639F4}" type="presOf" srcId="{82AA5146-DCFD-6846-87AA-244AFA5CBA89}" destId="{0B5E8AB4-54A7-134C-A877-CDFC4E696BED}" srcOrd="0" destOrd="0" presId="urn:microsoft.com/office/officeart/2008/layout/VerticalCurvedList"/>
    <dgm:cxn modelId="{EFC4E220-DD6E-844C-85DF-7269D4293B17}" type="presOf" srcId="{425FDFE9-02F4-BF4E-A617-47B733440750}" destId="{14B3B2B1-6154-AA4C-9440-623153BCCFD4}" srcOrd="0" destOrd="0" presId="urn:microsoft.com/office/officeart/2008/layout/VerticalCurvedList"/>
    <dgm:cxn modelId="{8F6D1322-282D-4A4C-8009-AD0FC193A10A}" srcId="{82AA5146-DCFD-6846-87AA-244AFA5CBA89}" destId="{56095096-A783-C747-8B86-21DAB90BC76A}" srcOrd="3" destOrd="0" parTransId="{330B1A45-5DD5-964E-85F0-34528D468928}" sibTransId="{42FDCF0B-C964-F149-B71D-8FC2318B21F4}"/>
    <dgm:cxn modelId="{5C344C38-2FA6-B242-A313-BF272086F8F5}" type="presOf" srcId="{56095096-A783-C747-8B86-21DAB90BC76A}" destId="{DB40304C-A743-3443-8345-BF241835FB7B}" srcOrd="0" destOrd="0" presId="urn:microsoft.com/office/officeart/2008/layout/VerticalCurvedList"/>
    <dgm:cxn modelId="{7A1A9D3F-9396-684C-98E4-A7D65ECF20F8}" srcId="{82AA5146-DCFD-6846-87AA-244AFA5CBA89}" destId="{C0E2C0D0-1C26-1D4E-9868-E7564E23F449}" srcOrd="8" destOrd="0" parTransId="{F8735AE8-B56A-5141-BCB9-23E12C35994C}" sibTransId="{A3374340-B72B-024D-99C2-98FEF8797728}"/>
    <dgm:cxn modelId="{A9735E62-AE16-1643-AE04-888E3191F6DF}" srcId="{82AA5146-DCFD-6846-87AA-244AFA5CBA89}" destId="{BA207732-BDCE-E54E-8405-D6DD4DAE3303}" srcOrd="5" destOrd="0" parTransId="{9F18E610-B095-C847-B978-B93247962D10}" sibTransId="{1963B811-F4B3-3947-8D6E-CAFF5146AF89}"/>
    <dgm:cxn modelId="{DDC54668-9E2A-EC43-A84F-BCC9CA36C041}" srcId="{82AA5146-DCFD-6846-87AA-244AFA5CBA89}" destId="{12FA5DD2-2C08-8947-A372-1E3E5B725537}" srcOrd="7" destOrd="0" parTransId="{F5506FBE-F83C-E444-8A45-2BFAD063E254}" sibTransId="{BD2AAC79-5ADF-AF40-9162-0A47C79FA9BD}"/>
    <dgm:cxn modelId="{38A5314F-7D23-5E45-B22C-0B9742B4AA5C}" type="presOf" srcId="{1744BB61-EDC8-A34A-878C-FADEFDA97295}" destId="{5F305E3E-0884-4440-B909-0F47159B841F}" srcOrd="0" destOrd="0" presId="urn:microsoft.com/office/officeart/2008/layout/VerticalCurvedList"/>
    <dgm:cxn modelId="{FF5C5955-DA8B-8040-B8BF-EB55B66ED1CD}" srcId="{82AA5146-DCFD-6846-87AA-244AFA5CBA89}" destId="{42DEF008-6EAC-2941-B8D5-4F2A0C8A38E5}" srcOrd="2" destOrd="0" parTransId="{3E22FA9D-9388-024C-BA4D-0989229CC901}" sibTransId="{73966D20-200A-C144-A38E-D41E4500FA01}"/>
    <dgm:cxn modelId="{C9AC03B1-33D8-B946-ADB2-0082BA406F9E}" srcId="{82AA5146-DCFD-6846-87AA-244AFA5CBA89}" destId="{1744BB61-EDC8-A34A-878C-FADEFDA97295}" srcOrd="4" destOrd="0" parTransId="{4DC359EE-C769-9546-A3F1-57C56F2E64C3}" sibTransId="{A51AD1E9-4E77-C342-81C7-E6869E1E46C9}"/>
    <dgm:cxn modelId="{4008D1CA-C759-B643-A86F-8B3D1D76A7E4}" srcId="{82AA5146-DCFD-6846-87AA-244AFA5CBA89}" destId="{055C05AE-C369-D745-BCFB-E0716D861FCF}" srcOrd="1" destOrd="0" parTransId="{DB6801FC-A6D2-7B47-BDF7-AA04F416E022}" sibTransId="{A161F1B8-D0DA-A54C-B5DF-2533E02D1A65}"/>
    <dgm:cxn modelId="{8DE8ECE4-ACD5-6147-BAEF-C43A447454EC}" type="presOf" srcId="{41D358FD-8D20-2B45-B5AB-EC99F64C5B45}" destId="{C585E4E2-7A83-A745-BABA-F3A6E2033FDE}" srcOrd="0" destOrd="0" presId="urn:microsoft.com/office/officeart/2008/layout/VerticalCurvedList"/>
    <dgm:cxn modelId="{1E7CECE9-98B7-0641-A82E-2904CE4C27D5}" type="presOf" srcId="{BA207732-BDCE-E54E-8405-D6DD4DAE3303}" destId="{8F365E70-E284-A843-9127-77E40E9FF377}" srcOrd="0" destOrd="0" presId="urn:microsoft.com/office/officeart/2008/layout/VerticalCurvedList"/>
    <dgm:cxn modelId="{89ECC3F0-5B49-884C-B287-732A59F3DC41}" type="presOf" srcId="{84494ADE-C122-C14F-A6AB-6E61054CC7FF}" destId="{872046F8-1CC7-0241-842F-D9AA2124631B}" srcOrd="0" destOrd="0" presId="urn:microsoft.com/office/officeart/2008/layout/VerticalCurvedList"/>
    <dgm:cxn modelId="{2E1727F3-1704-9B40-B20C-56C76B990BA0}" type="presOf" srcId="{055C05AE-C369-D745-BCFB-E0716D861FCF}" destId="{5E0DDF12-2032-404D-AB4B-0EEF90160CF6}" srcOrd="0" destOrd="0" presId="urn:microsoft.com/office/officeart/2008/layout/VerticalCurvedList"/>
    <dgm:cxn modelId="{9706AEF5-FBE6-C446-A0CA-D29F482E42B9}" type="presOf" srcId="{42DEF008-6EAC-2941-B8D5-4F2A0C8A38E5}" destId="{7A14E4B8-7A46-E142-9B63-6C69564B6317}" srcOrd="0" destOrd="0" presId="urn:microsoft.com/office/officeart/2008/layout/VerticalCurvedList"/>
    <dgm:cxn modelId="{862EE7FD-B22C-994A-A144-92451BE86CC5}" srcId="{82AA5146-DCFD-6846-87AA-244AFA5CBA89}" destId="{425FDFE9-02F4-BF4E-A617-47B733440750}" srcOrd="0" destOrd="0" parTransId="{7AB4AD74-4EA3-3647-A6D3-21A27E832477}" sibTransId="{41D358FD-8D20-2B45-B5AB-EC99F64C5B45}"/>
    <dgm:cxn modelId="{366731A2-AD70-6744-B0DD-53645535AB27}" type="presParOf" srcId="{0B5E8AB4-54A7-134C-A877-CDFC4E696BED}" destId="{C3A29190-6CEF-F149-B73E-62CD6B4F762F}" srcOrd="0" destOrd="0" presId="urn:microsoft.com/office/officeart/2008/layout/VerticalCurvedList"/>
    <dgm:cxn modelId="{AEA1DCC3-944A-244D-967A-18361BA21359}" type="presParOf" srcId="{C3A29190-6CEF-F149-B73E-62CD6B4F762F}" destId="{E3319054-94CC-B64F-BE47-ED76CF9B17EA}" srcOrd="0" destOrd="0" presId="urn:microsoft.com/office/officeart/2008/layout/VerticalCurvedList"/>
    <dgm:cxn modelId="{C5938C78-71A3-CD47-AFDF-EF1F46A9C8C1}" type="presParOf" srcId="{E3319054-94CC-B64F-BE47-ED76CF9B17EA}" destId="{56B8E500-E0A0-F846-B73C-96CBEAD8202F}" srcOrd="0" destOrd="0" presId="urn:microsoft.com/office/officeart/2008/layout/VerticalCurvedList"/>
    <dgm:cxn modelId="{F28708AB-7100-FC4D-85EC-A83495424A03}" type="presParOf" srcId="{E3319054-94CC-B64F-BE47-ED76CF9B17EA}" destId="{C585E4E2-7A83-A745-BABA-F3A6E2033FDE}" srcOrd="1" destOrd="0" presId="urn:microsoft.com/office/officeart/2008/layout/VerticalCurvedList"/>
    <dgm:cxn modelId="{EED3FF96-E310-3243-888E-4E7AE9ABACB0}" type="presParOf" srcId="{E3319054-94CC-B64F-BE47-ED76CF9B17EA}" destId="{03D62A61-6A9A-7946-ABC7-817E07047C55}" srcOrd="2" destOrd="0" presId="urn:microsoft.com/office/officeart/2008/layout/VerticalCurvedList"/>
    <dgm:cxn modelId="{C47776D0-A12A-2747-8064-760B92C8E0C1}" type="presParOf" srcId="{E3319054-94CC-B64F-BE47-ED76CF9B17EA}" destId="{5E1C2F4A-97BB-6248-B6D1-9D24FFE6496C}" srcOrd="3" destOrd="0" presId="urn:microsoft.com/office/officeart/2008/layout/VerticalCurvedList"/>
    <dgm:cxn modelId="{D5135CDC-2DA8-9640-A385-16A9BEE686EA}" type="presParOf" srcId="{C3A29190-6CEF-F149-B73E-62CD6B4F762F}" destId="{14B3B2B1-6154-AA4C-9440-623153BCCFD4}" srcOrd="1" destOrd="0" presId="urn:microsoft.com/office/officeart/2008/layout/VerticalCurvedList"/>
    <dgm:cxn modelId="{D62B00C2-C5A9-B846-92F9-E7ACD0AFE6D7}" type="presParOf" srcId="{C3A29190-6CEF-F149-B73E-62CD6B4F762F}" destId="{9B71B12B-4A5E-B947-B8F8-88B101C0C984}" srcOrd="2" destOrd="0" presId="urn:microsoft.com/office/officeart/2008/layout/VerticalCurvedList"/>
    <dgm:cxn modelId="{714EFF00-54CC-9746-9DEF-A30980474DCD}" type="presParOf" srcId="{9B71B12B-4A5E-B947-B8F8-88B101C0C984}" destId="{02D28AEA-860E-C641-A7D2-6777043CF7EF}" srcOrd="0" destOrd="0" presId="urn:microsoft.com/office/officeart/2008/layout/VerticalCurvedList"/>
    <dgm:cxn modelId="{FBBE8010-6DA7-9148-9BEA-519020EF906B}" type="presParOf" srcId="{C3A29190-6CEF-F149-B73E-62CD6B4F762F}" destId="{5E0DDF12-2032-404D-AB4B-0EEF90160CF6}" srcOrd="3" destOrd="0" presId="urn:microsoft.com/office/officeart/2008/layout/VerticalCurvedList"/>
    <dgm:cxn modelId="{F43B3D6C-6723-0343-B275-A4D7006022D0}" type="presParOf" srcId="{C3A29190-6CEF-F149-B73E-62CD6B4F762F}" destId="{7508E910-91EF-8946-9009-4CE0B29CF297}" srcOrd="4" destOrd="0" presId="urn:microsoft.com/office/officeart/2008/layout/VerticalCurvedList"/>
    <dgm:cxn modelId="{EE7CDF40-26A3-7C46-B57D-610D0E1FF5FB}" type="presParOf" srcId="{7508E910-91EF-8946-9009-4CE0B29CF297}" destId="{34D306BA-B2C6-244A-A6C9-BC1E392F3B4C}" srcOrd="0" destOrd="0" presId="urn:microsoft.com/office/officeart/2008/layout/VerticalCurvedList"/>
    <dgm:cxn modelId="{C1676DB3-1932-E945-8B7C-728890516887}" type="presParOf" srcId="{C3A29190-6CEF-F149-B73E-62CD6B4F762F}" destId="{7A14E4B8-7A46-E142-9B63-6C69564B6317}" srcOrd="5" destOrd="0" presId="urn:microsoft.com/office/officeart/2008/layout/VerticalCurvedList"/>
    <dgm:cxn modelId="{B81FCF2F-2125-8F4B-8F56-73DA5AE0B5D6}" type="presParOf" srcId="{C3A29190-6CEF-F149-B73E-62CD6B4F762F}" destId="{1C4646C8-15C9-6544-BA7F-E02880722EE0}" srcOrd="6" destOrd="0" presId="urn:microsoft.com/office/officeart/2008/layout/VerticalCurvedList"/>
    <dgm:cxn modelId="{C72703A8-2065-924C-A209-D460D3CDD228}" type="presParOf" srcId="{1C4646C8-15C9-6544-BA7F-E02880722EE0}" destId="{EC63B1E2-4780-B147-9199-C03452D40563}" srcOrd="0" destOrd="0" presId="urn:microsoft.com/office/officeart/2008/layout/VerticalCurvedList"/>
    <dgm:cxn modelId="{DCFAF4BD-A415-2F41-975C-BEE56ECA4CB2}" type="presParOf" srcId="{C3A29190-6CEF-F149-B73E-62CD6B4F762F}" destId="{DB40304C-A743-3443-8345-BF241835FB7B}" srcOrd="7" destOrd="0" presId="urn:microsoft.com/office/officeart/2008/layout/VerticalCurvedList"/>
    <dgm:cxn modelId="{F0C6CF57-BCA4-3C41-AD61-720AD000D289}" type="presParOf" srcId="{C3A29190-6CEF-F149-B73E-62CD6B4F762F}" destId="{F8EB2057-631E-6242-BC46-168B17E56DA8}" srcOrd="8" destOrd="0" presId="urn:microsoft.com/office/officeart/2008/layout/VerticalCurvedList"/>
    <dgm:cxn modelId="{9FA39251-7E66-6D48-8E06-F68861FFD484}" type="presParOf" srcId="{F8EB2057-631E-6242-BC46-168B17E56DA8}" destId="{E56E2C3E-B6D1-C248-AEF9-FB2B327969B2}" srcOrd="0" destOrd="0" presId="urn:microsoft.com/office/officeart/2008/layout/VerticalCurvedList"/>
    <dgm:cxn modelId="{8F7B19C6-656A-A342-A784-D5A800981708}" type="presParOf" srcId="{C3A29190-6CEF-F149-B73E-62CD6B4F762F}" destId="{5F305E3E-0884-4440-B909-0F47159B841F}" srcOrd="9" destOrd="0" presId="urn:microsoft.com/office/officeart/2008/layout/VerticalCurvedList"/>
    <dgm:cxn modelId="{00CB7AFE-9EF8-E94F-BED0-15B85C5CBC4D}" type="presParOf" srcId="{C3A29190-6CEF-F149-B73E-62CD6B4F762F}" destId="{4AEDCDAF-4079-694A-9F89-30633E5ED6AB}" srcOrd="10" destOrd="0" presId="urn:microsoft.com/office/officeart/2008/layout/VerticalCurvedList"/>
    <dgm:cxn modelId="{610EB8C4-47D7-D54A-B19F-0A4CA28A6B8A}" type="presParOf" srcId="{4AEDCDAF-4079-694A-9F89-30633E5ED6AB}" destId="{990FF775-A53C-1248-BDBE-45AFF27EBCF9}" srcOrd="0" destOrd="0" presId="urn:microsoft.com/office/officeart/2008/layout/VerticalCurvedList"/>
    <dgm:cxn modelId="{B2541480-F89B-4348-AE6B-DCAAF63CDC35}" type="presParOf" srcId="{C3A29190-6CEF-F149-B73E-62CD6B4F762F}" destId="{8F365E70-E284-A843-9127-77E40E9FF377}" srcOrd="11" destOrd="0" presId="urn:microsoft.com/office/officeart/2008/layout/VerticalCurvedList"/>
    <dgm:cxn modelId="{BBCD806A-359E-EA49-9ECB-B7887C817A05}" type="presParOf" srcId="{C3A29190-6CEF-F149-B73E-62CD6B4F762F}" destId="{4C2DF7B8-C058-9D4A-9D89-CF52725788B8}" srcOrd="12" destOrd="0" presId="urn:microsoft.com/office/officeart/2008/layout/VerticalCurvedList"/>
    <dgm:cxn modelId="{1660DB25-DE53-974E-BFD4-2B4E2E7F8E6F}" type="presParOf" srcId="{4C2DF7B8-C058-9D4A-9D89-CF52725788B8}" destId="{DA8DA201-DC19-3F44-B796-A4863B201AF0}" srcOrd="0" destOrd="0" presId="urn:microsoft.com/office/officeart/2008/layout/VerticalCurvedList"/>
    <dgm:cxn modelId="{69FFF9BA-8025-B44E-A148-478269EDB8D4}" type="presParOf" srcId="{C3A29190-6CEF-F149-B73E-62CD6B4F762F}" destId="{872046F8-1CC7-0241-842F-D9AA2124631B}" srcOrd="13" destOrd="0" presId="urn:microsoft.com/office/officeart/2008/layout/VerticalCurvedList"/>
    <dgm:cxn modelId="{377DCA09-145A-4F43-B9B9-2D62D817FA63}" type="presParOf" srcId="{C3A29190-6CEF-F149-B73E-62CD6B4F762F}" destId="{7FD6706A-BE92-B74F-B757-84F12C40618A}" srcOrd="14" destOrd="0" presId="urn:microsoft.com/office/officeart/2008/layout/VerticalCurvedList"/>
    <dgm:cxn modelId="{A47C1F84-94E4-0E44-A1B0-0ECB0D80E463}" type="presParOf" srcId="{7FD6706A-BE92-B74F-B757-84F12C40618A}" destId="{456F5C5D-68EF-6E48-8FA6-F7A1CA4B5B4A}"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85E4E2-7A83-A745-BABA-F3A6E2033FDE}">
      <dsp:nvSpPr>
        <dsp:cNvPr id="0" name=""/>
        <dsp:cNvSpPr/>
      </dsp:nvSpPr>
      <dsp:spPr>
        <a:xfrm>
          <a:off x="-6136053" y="-939439"/>
          <a:ext cx="7309339" cy="7309339"/>
        </a:xfrm>
        <a:prstGeom prst="blockArc">
          <a:avLst>
            <a:gd name="adj1" fmla="val 18900000"/>
            <a:gd name="adj2" fmla="val 2700000"/>
            <a:gd name="adj3" fmla="val 296"/>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4B3B2B1-6154-AA4C-9440-623153BCCFD4}">
      <dsp:nvSpPr>
        <dsp:cNvPr id="0" name=""/>
        <dsp:cNvSpPr/>
      </dsp:nvSpPr>
      <dsp:spPr>
        <a:xfrm>
          <a:off x="380946" y="246868"/>
          <a:ext cx="7176292" cy="493520"/>
        </a:xfrm>
        <a:prstGeom prst="rect">
          <a:avLst/>
        </a:prstGeom>
        <a:solidFill>
          <a:srgbClr val="F8B44F"/>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1732" tIns="45720" rIns="45720" bIns="45720" numCol="1" spcCol="1270" anchor="ctr" anchorCtr="0">
          <a:noAutofit/>
        </a:bodyPr>
        <a:lstStyle/>
        <a:p>
          <a:pPr marL="0" lvl="0" indent="0" algn="l" defTabSz="800100">
            <a:lnSpc>
              <a:spcPct val="90000"/>
            </a:lnSpc>
            <a:spcBef>
              <a:spcPct val="0"/>
            </a:spcBef>
            <a:spcAft>
              <a:spcPct val="35000"/>
            </a:spcAft>
            <a:buNone/>
          </a:pPr>
          <a:r>
            <a:rPr lang="de-DE" sz="1800" kern="1200" dirty="0"/>
            <a:t>1 Kognitiv aktivierende Aufgaben mit </a:t>
          </a:r>
          <a:r>
            <a:rPr lang="de-DE" sz="1800" i="1" kern="1200" dirty="0"/>
            <a:t>digitalen Werkzeugen</a:t>
          </a:r>
        </a:p>
      </dsp:txBody>
      <dsp:txXfrm>
        <a:off x="380946" y="246868"/>
        <a:ext cx="7176292" cy="493520"/>
      </dsp:txXfrm>
    </dsp:sp>
    <dsp:sp modelId="{02D28AEA-860E-C641-A7D2-6777043CF7EF}">
      <dsp:nvSpPr>
        <dsp:cNvPr id="0" name=""/>
        <dsp:cNvSpPr/>
      </dsp:nvSpPr>
      <dsp:spPr>
        <a:xfrm>
          <a:off x="72496" y="185178"/>
          <a:ext cx="616900" cy="616900"/>
        </a:xfrm>
        <a:prstGeom prst="ellipse">
          <a:avLst/>
        </a:prstGeom>
        <a:solidFill>
          <a:schemeClr val="lt1">
            <a:hueOff val="0"/>
            <a:satOff val="0"/>
            <a:lumOff val="0"/>
            <a:alphaOff val="0"/>
          </a:schemeClr>
        </a:solidFill>
        <a:ln w="25400" cap="flat" cmpd="sng" algn="ctr">
          <a:solidFill>
            <a:srgbClr val="F8B44F"/>
          </a:solidFill>
          <a:prstDash val="solid"/>
        </a:ln>
        <a:effectLst/>
      </dsp:spPr>
      <dsp:style>
        <a:lnRef idx="2">
          <a:scrgbClr r="0" g="0" b="0"/>
        </a:lnRef>
        <a:fillRef idx="1">
          <a:scrgbClr r="0" g="0" b="0"/>
        </a:fillRef>
        <a:effectRef idx="0">
          <a:scrgbClr r="0" g="0" b="0"/>
        </a:effectRef>
        <a:fontRef idx="minor"/>
      </dsp:style>
    </dsp:sp>
    <dsp:sp modelId="{5E0DDF12-2032-404D-AB4B-0EEF90160CF6}">
      <dsp:nvSpPr>
        <dsp:cNvPr id="0" name=""/>
        <dsp:cNvSpPr/>
      </dsp:nvSpPr>
      <dsp:spPr>
        <a:xfrm>
          <a:off x="827873" y="987583"/>
          <a:ext cx="6729365" cy="493520"/>
        </a:xfrm>
        <a:prstGeom prst="rect">
          <a:avLst/>
        </a:prstGeom>
        <a:solidFill>
          <a:schemeClr val="tx2"/>
        </a:solidFill>
        <a:ln w="28575"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1732" tIns="45720" rIns="45720" bIns="45720" numCol="1" spcCol="1270" anchor="ctr" anchorCtr="0">
          <a:noAutofit/>
        </a:bodyPr>
        <a:lstStyle/>
        <a:p>
          <a:pPr marL="0" lvl="0" indent="0" algn="l" defTabSz="800100">
            <a:lnSpc>
              <a:spcPct val="90000"/>
            </a:lnSpc>
            <a:spcBef>
              <a:spcPct val="0"/>
            </a:spcBef>
            <a:spcAft>
              <a:spcPct val="35000"/>
            </a:spcAft>
            <a:buNone/>
          </a:pPr>
          <a:r>
            <a:rPr lang="de-DE" sz="1800" kern="1200" dirty="0"/>
            <a:t>2 Diagnose </a:t>
          </a:r>
          <a:r>
            <a:rPr lang="de-DE" sz="1800" i="0" kern="1200" dirty="0"/>
            <a:t>und Förderung mi</a:t>
          </a:r>
          <a:r>
            <a:rPr lang="de-DE" sz="1800" i="1" kern="1200" dirty="0"/>
            <a:t>t Diagnosetools</a:t>
          </a:r>
        </a:p>
      </dsp:txBody>
      <dsp:txXfrm>
        <a:off x="827873" y="987583"/>
        <a:ext cx="6729365" cy="493520"/>
      </dsp:txXfrm>
    </dsp:sp>
    <dsp:sp modelId="{34D306BA-B2C6-244A-A6C9-BC1E392F3B4C}">
      <dsp:nvSpPr>
        <dsp:cNvPr id="0" name=""/>
        <dsp:cNvSpPr/>
      </dsp:nvSpPr>
      <dsp:spPr>
        <a:xfrm>
          <a:off x="519423" y="925893"/>
          <a:ext cx="616900" cy="616900"/>
        </a:xfrm>
        <a:prstGeom prst="ellipse">
          <a:avLst/>
        </a:prstGeom>
        <a:solidFill>
          <a:schemeClr val="lt1">
            <a:hueOff val="0"/>
            <a:satOff val="0"/>
            <a:lumOff val="0"/>
            <a:alphaOff val="0"/>
          </a:schemeClr>
        </a:solidFill>
        <a:ln w="28575" cap="flat" cmpd="sng" algn="ctr">
          <a:solidFill>
            <a:schemeClr val="accent1"/>
          </a:solidFill>
          <a:prstDash val="solid"/>
        </a:ln>
        <a:effectLst/>
      </dsp:spPr>
      <dsp:style>
        <a:lnRef idx="2">
          <a:scrgbClr r="0" g="0" b="0"/>
        </a:lnRef>
        <a:fillRef idx="1">
          <a:scrgbClr r="0" g="0" b="0"/>
        </a:fillRef>
        <a:effectRef idx="0">
          <a:scrgbClr r="0" g="0" b="0"/>
        </a:effectRef>
        <a:fontRef idx="minor"/>
      </dsp:style>
    </dsp:sp>
    <dsp:sp modelId="{7A14E4B8-7A46-E142-9B63-6C69564B6317}">
      <dsp:nvSpPr>
        <dsp:cNvPr id="0" name=""/>
        <dsp:cNvSpPr/>
      </dsp:nvSpPr>
      <dsp:spPr>
        <a:xfrm>
          <a:off x="1072787" y="1727755"/>
          <a:ext cx="6484451" cy="493520"/>
        </a:xfrm>
        <a:prstGeom prst="rect">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1732" tIns="45720" rIns="45720" bIns="45720" numCol="1" spcCol="1270" anchor="ctr" anchorCtr="0">
          <a:noAutofit/>
        </a:bodyPr>
        <a:lstStyle/>
        <a:p>
          <a:pPr marL="0" lvl="0" indent="0" algn="l" defTabSz="800100">
            <a:lnSpc>
              <a:spcPct val="90000"/>
            </a:lnSpc>
            <a:spcBef>
              <a:spcPct val="0"/>
            </a:spcBef>
            <a:spcAft>
              <a:spcPct val="35000"/>
            </a:spcAft>
            <a:buNone/>
          </a:pPr>
          <a:r>
            <a:rPr lang="de-DE" sz="1800" kern="1200" dirty="0"/>
            <a:t>3 </a:t>
          </a:r>
          <a:r>
            <a:rPr lang="de-DE" sz="1800" i="1" kern="1200" dirty="0"/>
            <a:t>Apps</a:t>
          </a:r>
          <a:r>
            <a:rPr lang="de-DE" sz="1800" kern="1200" dirty="0"/>
            <a:t> </a:t>
          </a:r>
          <a:r>
            <a:rPr lang="de-DE" sz="1800" kern="1200" dirty="0" err="1"/>
            <a:t>kriteriengeleitet</a:t>
          </a:r>
          <a:r>
            <a:rPr lang="de-DE" sz="1800" kern="1200" dirty="0"/>
            <a:t> auswählen, beurteilen und erstellen</a:t>
          </a:r>
        </a:p>
      </dsp:txBody>
      <dsp:txXfrm>
        <a:off x="1072787" y="1727755"/>
        <a:ext cx="6484451" cy="493520"/>
      </dsp:txXfrm>
    </dsp:sp>
    <dsp:sp modelId="{EC63B1E2-4780-B147-9199-C03452D40563}">
      <dsp:nvSpPr>
        <dsp:cNvPr id="0" name=""/>
        <dsp:cNvSpPr/>
      </dsp:nvSpPr>
      <dsp:spPr>
        <a:xfrm>
          <a:off x="764337" y="1666065"/>
          <a:ext cx="616900" cy="616900"/>
        </a:xfrm>
        <a:prstGeom prst="ellipse">
          <a:avLst/>
        </a:prstGeom>
        <a:solidFill>
          <a:schemeClr val="lt1">
            <a:hueOff val="0"/>
            <a:satOff val="0"/>
            <a:lumOff val="0"/>
            <a:alphaOff val="0"/>
          </a:schemeClr>
        </a:solidFill>
        <a:ln w="25400" cap="flat" cmpd="sng" algn="ctr">
          <a:solidFill>
            <a:srgbClr val="327A86"/>
          </a:solidFill>
          <a:prstDash val="solid"/>
        </a:ln>
        <a:effectLst/>
      </dsp:spPr>
      <dsp:style>
        <a:lnRef idx="2">
          <a:scrgbClr r="0" g="0" b="0"/>
        </a:lnRef>
        <a:fillRef idx="1">
          <a:scrgbClr r="0" g="0" b="0"/>
        </a:fillRef>
        <a:effectRef idx="0">
          <a:scrgbClr r="0" g="0" b="0"/>
        </a:effectRef>
        <a:fontRef idx="minor"/>
      </dsp:style>
    </dsp:sp>
    <dsp:sp modelId="{DB40304C-A743-3443-8345-BF241835FB7B}">
      <dsp:nvSpPr>
        <dsp:cNvPr id="0" name=""/>
        <dsp:cNvSpPr/>
      </dsp:nvSpPr>
      <dsp:spPr>
        <a:xfrm>
          <a:off x="1150986" y="2468470"/>
          <a:ext cx="6406253" cy="493520"/>
        </a:xfrm>
        <a:prstGeom prst="rect">
          <a:avLst/>
        </a:prstGeom>
        <a:solidFill>
          <a:schemeClr val="tx2"/>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5569" tIns="40640" rIns="40640" bIns="40640" numCol="1" spcCol="1270" anchor="ctr" anchorCtr="0">
          <a:noAutofit/>
        </a:bodyPr>
        <a:lstStyle/>
        <a:p>
          <a:pPr marL="0" lvl="0" indent="0" algn="l" defTabSz="844550">
            <a:lnSpc>
              <a:spcPct val="90000"/>
            </a:lnSpc>
            <a:spcBef>
              <a:spcPct val="0"/>
            </a:spcBef>
            <a:spcAft>
              <a:spcPct val="35000"/>
            </a:spcAft>
            <a:buNone/>
          </a:pPr>
          <a:r>
            <a:rPr lang="de-DE" sz="1800" kern="1200" dirty="0">
              <a:solidFill>
                <a:prstClr val="white"/>
              </a:solidFill>
              <a:latin typeface="+mn-lt"/>
              <a:ea typeface="ＭＳ Ｐゴシック"/>
              <a:cs typeface="ＭＳ Ｐゴシック"/>
            </a:rPr>
            <a:t>4 </a:t>
          </a:r>
          <a:r>
            <a:rPr lang="de-DE" sz="1800" i="1" kern="1200" dirty="0">
              <a:latin typeface="+mn-lt"/>
            </a:rPr>
            <a:t>Videos</a:t>
          </a:r>
          <a:r>
            <a:rPr lang="de-DE" sz="1800" kern="1200" dirty="0">
              <a:latin typeface="+mn-lt"/>
            </a:rPr>
            <a:t> </a:t>
          </a:r>
          <a:r>
            <a:rPr lang="de-DE" sz="1800" kern="1200" dirty="0" err="1">
              <a:latin typeface="+mn-lt"/>
            </a:rPr>
            <a:t>kriteriengeleitet</a:t>
          </a:r>
          <a:r>
            <a:rPr lang="de-DE" sz="1800" kern="1200" dirty="0">
              <a:latin typeface="+mn-lt"/>
            </a:rPr>
            <a:t> auswählen und beurteilen</a:t>
          </a:r>
          <a:endParaRPr lang="de-DE" sz="1800" kern="1200" dirty="0">
            <a:solidFill>
              <a:prstClr val="white"/>
            </a:solidFill>
            <a:latin typeface="+mn-lt"/>
            <a:ea typeface="ＭＳ Ｐゴシック"/>
            <a:cs typeface="ＭＳ Ｐゴシック"/>
          </a:endParaRPr>
        </a:p>
      </dsp:txBody>
      <dsp:txXfrm>
        <a:off x="1150986" y="2468470"/>
        <a:ext cx="6406253" cy="493520"/>
      </dsp:txXfrm>
    </dsp:sp>
    <dsp:sp modelId="{E56E2C3E-B6D1-C248-AEF9-FB2B327969B2}">
      <dsp:nvSpPr>
        <dsp:cNvPr id="0" name=""/>
        <dsp:cNvSpPr/>
      </dsp:nvSpPr>
      <dsp:spPr>
        <a:xfrm>
          <a:off x="842536" y="2406780"/>
          <a:ext cx="616900" cy="616900"/>
        </a:xfrm>
        <a:prstGeom prst="ellipse">
          <a:avLst/>
        </a:prstGeom>
        <a:solidFill>
          <a:prstClr val="white">
            <a:hueOff val="0"/>
            <a:satOff val="0"/>
            <a:lumOff val="0"/>
            <a:alphaOff val="0"/>
          </a:prst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dsp:style>
    </dsp:sp>
    <dsp:sp modelId="{5F305E3E-0884-4440-B909-0F47159B841F}">
      <dsp:nvSpPr>
        <dsp:cNvPr id="0" name=""/>
        <dsp:cNvSpPr/>
      </dsp:nvSpPr>
      <dsp:spPr>
        <a:xfrm>
          <a:off x="1072787" y="3209185"/>
          <a:ext cx="6484451" cy="493520"/>
        </a:xfrm>
        <a:prstGeom prst="rect">
          <a:avLst/>
        </a:prstGeom>
        <a:solidFill>
          <a:srgbClr val="F8B44F"/>
        </a:solidFill>
        <a:ln w="25400" cap="flat" cmpd="sng" algn="ctr">
          <a:solidFill>
            <a:prstClr val="white">
              <a:hueOff val="0"/>
              <a:satOff val="0"/>
              <a:lumOff val="0"/>
              <a:alphaOff val="0"/>
            </a:prst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5569" tIns="40640" rIns="40640" bIns="40640" numCol="1" spcCol="1270" anchor="ctr" anchorCtr="0">
          <a:noAutofit/>
        </a:bodyPr>
        <a:lstStyle/>
        <a:p>
          <a:pPr marL="0" lvl="0" indent="0" algn="l" defTabSz="844550">
            <a:lnSpc>
              <a:spcPct val="90000"/>
            </a:lnSpc>
            <a:spcBef>
              <a:spcPct val="0"/>
            </a:spcBef>
            <a:spcAft>
              <a:spcPct val="35000"/>
            </a:spcAft>
            <a:buNone/>
          </a:pPr>
          <a:r>
            <a:rPr lang="de-DE" sz="1800" kern="1200" dirty="0">
              <a:solidFill>
                <a:prstClr val="white"/>
              </a:solidFill>
              <a:latin typeface="+mn-lt"/>
              <a:ea typeface="ＭＳ Ｐゴシック"/>
              <a:cs typeface="ＭＳ Ｐゴシック"/>
            </a:rPr>
            <a:t>5 </a:t>
          </a:r>
          <a:r>
            <a:rPr lang="de-DE" sz="1800" i="1" kern="1200" dirty="0">
              <a:solidFill>
                <a:prstClr val="white"/>
              </a:solidFill>
              <a:latin typeface="+mn-lt"/>
              <a:ea typeface="ＭＳ Ｐゴシック"/>
              <a:cs typeface="ＭＳ Ｐゴシック"/>
            </a:rPr>
            <a:t>Lernvideos </a:t>
          </a:r>
          <a:r>
            <a:rPr lang="de-DE" sz="1800" kern="1200" dirty="0">
              <a:solidFill>
                <a:prstClr val="white"/>
              </a:solidFill>
              <a:latin typeface="+mn-lt"/>
              <a:ea typeface="ＭＳ Ｐゴシック"/>
              <a:cs typeface="ＭＳ Ｐゴシック"/>
            </a:rPr>
            <a:t>produzieren</a:t>
          </a:r>
        </a:p>
      </dsp:txBody>
      <dsp:txXfrm>
        <a:off x="1072787" y="3209185"/>
        <a:ext cx="6484451" cy="493520"/>
      </dsp:txXfrm>
    </dsp:sp>
    <dsp:sp modelId="{990FF775-A53C-1248-BDBE-45AFF27EBCF9}">
      <dsp:nvSpPr>
        <dsp:cNvPr id="0" name=""/>
        <dsp:cNvSpPr/>
      </dsp:nvSpPr>
      <dsp:spPr>
        <a:xfrm>
          <a:off x="764337" y="3147495"/>
          <a:ext cx="616900" cy="616900"/>
        </a:xfrm>
        <a:prstGeom prst="ellipse">
          <a:avLst/>
        </a:prstGeom>
        <a:solidFill>
          <a:schemeClr val="lt1">
            <a:hueOff val="0"/>
            <a:satOff val="0"/>
            <a:lumOff val="0"/>
            <a:alphaOff val="0"/>
          </a:schemeClr>
        </a:solidFill>
        <a:ln w="25400" cap="flat" cmpd="sng" algn="ctr">
          <a:solidFill>
            <a:srgbClr val="F8B44F"/>
          </a:solidFill>
          <a:prstDash val="solid"/>
        </a:ln>
        <a:effectLst/>
      </dsp:spPr>
      <dsp:style>
        <a:lnRef idx="2">
          <a:scrgbClr r="0" g="0" b="0"/>
        </a:lnRef>
        <a:fillRef idx="1">
          <a:scrgbClr r="0" g="0" b="0"/>
        </a:fillRef>
        <a:effectRef idx="0">
          <a:scrgbClr r="0" g="0" b="0"/>
        </a:effectRef>
        <a:fontRef idx="minor"/>
      </dsp:style>
    </dsp:sp>
    <dsp:sp modelId="{8F365E70-E284-A843-9127-77E40E9FF377}">
      <dsp:nvSpPr>
        <dsp:cNvPr id="0" name=""/>
        <dsp:cNvSpPr/>
      </dsp:nvSpPr>
      <dsp:spPr>
        <a:xfrm>
          <a:off x="827873" y="3949357"/>
          <a:ext cx="6729365" cy="49352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1732" tIns="45720" rIns="45720" bIns="45720" numCol="1" spcCol="1270" anchor="ctr" anchorCtr="0">
          <a:noAutofit/>
        </a:bodyPr>
        <a:lstStyle/>
        <a:p>
          <a:pPr marL="0" lvl="0" indent="0" algn="l" defTabSz="844550">
            <a:lnSpc>
              <a:spcPct val="90000"/>
            </a:lnSpc>
            <a:spcBef>
              <a:spcPct val="0"/>
            </a:spcBef>
            <a:spcAft>
              <a:spcPct val="35000"/>
            </a:spcAft>
            <a:buNone/>
          </a:pPr>
          <a:r>
            <a:rPr lang="de-DE" sz="1800" i="0" kern="1200" dirty="0"/>
            <a:t> 6 </a:t>
          </a:r>
          <a:r>
            <a:rPr lang="de-DE" sz="1800" i="1" kern="1200" dirty="0"/>
            <a:t>OER </a:t>
          </a:r>
          <a:r>
            <a:rPr lang="de-DE" sz="1800" i="0" kern="1200" dirty="0"/>
            <a:t>– Fragen des Datenschutzes</a:t>
          </a:r>
        </a:p>
      </dsp:txBody>
      <dsp:txXfrm>
        <a:off x="827873" y="3949357"/>
        <a:ext cx="6729365" cy="493520"/>
      </dsp:txXfrm>
    </dsp:sp>
    <dsp:sp modelId="{DA8DA201-DC19-3F44-B796-A4863B201AF0}">
      <dsp:nvSpPr>
        <dsp:cNvPr id="0" name=""/>
        <dsp:cNvSpPr/>
      </dsp:nvSpPr>
      <dsp:spPr>
        <a:xfrm>
          <a:off x="519423" y="3887667"/>
          <a:ext cx="616900" cy="61690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72046F8-1CC7-0241-842F-D9AA2124631B}">
      <dsp:nvSpPr>
        <dsp:cNvPr id="0" name=""/>
        <dsp:cNvSpPr/>
      </dsp:nvSpPr>
      <dsp:spPr>
        <a:xfrm>
          <a:off x="380946" y="4690071"/>
          <a:ext cx="7176292" cy="493520"/>
        </a:xfrm>
        <a:prstGeom prst="rect">
          <a:avLst/>
        </a:prstGeom>
        <a:solidFill>
          <a:schemeClr val="tx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1732" tIns="45720" rIns="45720" bIns="45720" numCol="1" spcCol="1270" anchor="ctr" anchorCtr="0">
          <a:noAutofit/>
        </a:bodyPr>
        <a:lstStyle/>
        <a:p>
          <a:pPr marL="0" lvl="0" indent="0" algn="l" defTabSz="800100">
            <a:lnSpc>
              <a:spcPct val="90000"/>
            </a:lnSpc>
            <a:spcBef>
              <a:spcPct val="0"/>
            </a:spcBef>
            <a:spcAft>
              <a:spcPct val="35000"/>
            </a:spcAft>
            <a:buNone/>
          </a:pPr>
          <a:r>
            <a:rPr lang="de-DE" sz="1800" kern="1200" dirty="0">
              <a:solidFill>
                <a:prstClr val="white"/>
              </a:solidFill>
              <a:latin typeface="+mn-lt"/>
              <a:ea typeface="ＭＳ Ｐゴシック"/>
              <a:cs typeface="ＭＳ Ｐゴシック"/>
            </a:rPr>
            <a:t> 7 Mathematikunterricht im </a:t>
          </a:r>
          <a:r>
            <a:rPr lang="de-DE" sz="1800" i="1" kern="1200" dirty="0">
              <a:solidFill>
                <a:prstClr val="white"/>
              </a:solidFill>
              <a:latin typeface="+mn-lt"/>
              <a:ea typeface="ＭＳ Ｐゴシック"/>
              <a:cs typeface="ＭＳ Ｐゴシック"/>
            </a:rPr>
            <a:t>Learning Management System</a:t>
          </a:r>
          <a:r>
            <a:rPr lang="de-DE" sz="1800" kern="1200" dirty="0">
              <a:solidFill>
                <a:prstClr val="white"/>
              </a:solidFill>
              <a:latin typeface="+mn-lt"/>
              <a:ea typeface="ＭＳ Ｐゴシック"/>
              <a:cs typeface="ＭＳ Ｐゴシック"/>
            </a:rPr>
            <a:t> planen</a:t>
          </a:r>
          <a:endParaRPr lang="de-DE" sz="1800" kern="1200" dirty="0">
            <a:latin typeface="+mn-lt"/>
          </a:endParaRPr>
        </a:p>
      </dsp:txBody>
      <dsp:txXfrm>
        <a:off x="380946" y="4690071"/>
        <a:ext cx="7176292" cy="493520"/>
      </dsp:txXfrm>
    </dsp:sp>
    <dsp:sp modelId="{456F5C5D-68EF-6E48-8FA6-F7A1CA4B5B4A}">
      <dsp:nvSpPr>
        <dsp:cNvPr id="0" name=""/>
        <dsp:cNvSpPr/>
      </dsp:nvSpPr>
      <dsp:spPr>
        <a:xfrm>
          <a:off x="72496" y="4628381"/>
          <a:ext cx="616900" cy="61690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CFDF4E5-4ED0-4D5D-AD0B-D949788E09C5}" type="datetimeFigureOut">
              <a:rPr lang="de-DE" smtClean="0"/>
              <a:pPr/>
              <a:t>26.05.2023</a:t>
            </a:fld>
            <a:endParaRPr lang="de-DE"/>
          </a:p>
        </p:txBody>
      </p:sp>
      <p:sp>
        <p:nvSpPr>
          <p:cNvPr id="4" name="Folienbildplatzhalt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3112E8-73F6-4579-8FD8-BEEB32293F38}" type="slidenum">
              <a:rPr lang="de-DE" smtClean="0"/>
              <a:pPr/>
              <a:t>‹Nr.›</a:t>
            </a:fld>
            <a:endParaRPr lang="de-DE"/>
          </a:p>
        </p:txBody>
      </p:sp>
    </p:spTree>
    <p:extLst>
      <p:ext uri="{BB962C8B-B14F-4D97-AF65-F5344CB8AC3E}">
        <p14:creationId xmlns:p14="http://schemas.microsoft.com/office/powerpoint/2010/main" val="1550621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youtube.com/watch?v=KwuaBSioQpY" TargetMode="External"/><Relationship Id="rId7" Type="http://schemas.openxmlformats.org/officeDocument/2006/relationships/hyperlink" Target="https://www.youtube.com/watch?v=voqErwaXNco" TargetMode="External"/><Relationship Id="rId2" Type="http://schemas.openxmlformats.org/officeDocument/2006/relationships/slide" Target="../slides/slide17.xml"/><Relationship Id="rId1" Type="http://schemas.openxmlformats.org/officeDocument/2006/relationships/notesMaster" Target="../notesMasters/notesMaster1.xml"/><Relationship Id="rId6" Type="http://schemas.openxmlformats.org/officeDocument/2006/relationships/hyperlink" Target="https://youtu.be/nUreK_d4maI" TargetMode="External"/><Relationship Id="rId5" Type="http://schemas.openxmlformats.org/officeDocument/2006/relationships/hyperlink" Target="https://youtu.be/C9H88aCwc2U" TargetMode="External"/><Relationship Id="rId4" Type="http://schemas.openxmlformats.org/officeDocument/2006/relationships/hyperlink" Target="https://youtu.be/eDnWxx0RvKk"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3</a:t>
            </a:fld>
            <a:endParaRPr kumimoji="0" lang="de-DE" sz="1200" b="0" i="0" u="none" strike="noStrike" kern="1200" cap="none" spc="0" normalizeH="0" baseline="0" noProof="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2567420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FAF12454-57A3-5346-8AD1-8A7E704F94A5}" type="slidenum">
              <a:rPr lang="de-DE" smtClean="0"/>
              <a:pPr/>
              <a:t>15</a:t>
            </a:fld>
            <a:endParaRPr lang="de-DE" dirty="0"/>
          </a:p>
        </p:txBody>
      </p:sp>
    </p:spTree>
    <p:extLst>
      <p:ext uri="{BB962C8B-B14F-4D97-AF65-F5344CB8AC3E}">
        <p14:creationId xmlns:p14="http://schemas.microsoft.com/office/powerpoint/2010/main" val="3141769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F12454-57A3-5346-8AD1-8A7E704F94A5}" type="slidenum">
              <a:rPr kumimoji="0" lang="de-D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de-D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035681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0" i="0" u="none" strike="noStrike" kern="1200" dirty="0">
                <a:solidFill>
                  <a:schemeClr val="tx1"/>
                </a:solidFill>
                <a:effectLst/>
                <a:latin typeface="+mn-lt"/>
                <a:ea typeface="+mn-ea"/>
                <a:cs typeface="+mn-cs"/>
              </a:rPr>
              <a:t>Hier wären ein paar Alternativen möglich, wenn der Zeitrahmen oder aber auch die Gruppengröße variiert (siehe unten „Weitere Videos“). Beispiel 1 kann aber auch sehr gut nach 2-3 min beendet werden, da die Grundidee des Lernvideos klar sein sollte.</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b="0" i="0" u="none" strike="noStrike" kern="1200" dirty="0">
                <a:solidFill>
                  <a:schemeClr val="tx1"/>
                </a:solidFill>
                <a:effectLst/>
                <a:latin typeface="+mn-lt"/>
                <a:ea typeface="+mn-ea"/>
                <a:cs typeface="+mn-cs"/>
              </a:rPr>
              <a:t>Die Gruppenarbeitsphase sollte in separaten Gruppenräume erfolgen (z. B. bei Zoom: Break-Out-Room). Mittels Whiteboard oder anderes Tool (bspw. </a:t>
            </a:r>
            <a:r>
              <a:rPr lang="de-DE" sz="1200" b="0" i="0" u="none" strike="noStrike" kern="1200" dirty="0" err="1">
                <a:solidFill>
                  <a:schemeClr val="tx1"/>
                </a:solidFill>
                <a:effectLst/>
                <a:latin typeface="+mn-lt"/>
                <a:ea typeface="+mn-ea"/>
                <a:cs typeface="+mn-cs"/>
              </a:rPr>
              <a:t>padlet</a:t>
            </a:r>
            <a:r>
              <a:rPr lang="de-DE" sz="1200" b="0" i="0" u="none" strike="noStrike" kern="1200" dirty="0">
                <a:solidFill>
                  <a:schemeClr val="tx1"/>
                </a:solidFill>
                <a:effectLst/>
                <a:latin typeface="+mn-lt"/>
                <a:ea typeface="+mn-ea"/>
                <a:cs typeface="+mn-cs"/>
              </a:rPr>
              <a:t>, ZUM, </a:t>
            </a:r>
            <a:r>
              <a:rPr lang="de-DE" sz="1200" b="0" i="0" u="none" strike="noStrike" kern="1200" dirty="0" err="1">
                <a:solidFill>
                  <a:schemeClr val="tx1"/>
                </a:solidFill>
                <a:effectLst/>
                <a:latin typeface="+mn-lt"/>
                <a:ea typeface="+mn-ea"/>
                <a:cs typeface="+mn-cs"/>
              </a:rPr>
              <a:t>T</a:t>
            </a:r>
            <a:r>
              <a:rPr lang="de-DE" sz="1200" kern="1200" dirty="0" err="1">
                <a:solidFill>
                  <a:schemeClr val="tx1"/>
                </a:solidFill>
                <a:effectLst/>
                <a:latin typeface="+mn-lt"/>
                <a:ea typeface="+mn-ea"/>
                <a:cs typeface="+mn-cs"/>
              </a:rPr>
              <a:t>askCards</a:t>
            </a:r>
            <a:r>
              <a:rPr lang="de-DE" sz="1200" b="0" i="0" u="none" strike="noStrike" kern="1200" dirty="0">
                <a:solidFill>
                  <a:schemeClr val="tx1"/>
                </a:solidFill>
                <a:effectLst/>
                <a:latin typeface="+mn-lt"/>
                <a:ea typeface="+mn-ea"/>
                <a:cs typeface="+mn-cs"/>
              </a:rPr>
              <a:t>) können während der GA direkt die Ergebnisse gesammelt werden. Sammeln Sie im Plenum alle Erkenntnisse ein und bringen Sie diese in eine geeignete Übersicht. </a:t>
            </a:r>
          </a:p>
          <a:p>
            <a:endParaRPr lang="de-DE" sz="1200" b="0" i="0" u="none" strike="noStrike" kern="1200" dirty="0">
              <a:solidFill>
                <a:schemeClr val="tx1"/>
              </a:solidFill>
              <a:effectLst/>
              <a:latin typeface="+mn-lt"/>
              <a:ea typeface="+mn-ea"/>
              <a:cs typeface="+mn-cs"/>
            </a:endParaRPr>
          </a:p>
          <a:p>
            <a:r>
              <a:rPr lang="de-DE" sz="1200" b="0" i="0" u="none" strike="noStrike" kern="1200" dirty="0">
                <a:solidFill>
                  <a:schemeClr val="tx1"/>
                </a:solidFill>
                <a:effectLst/>
                <a:latin typeface="+mn-lt"/>
                <a:ea typeface="+mn-ea"/>
                <a:cs typeface="+mn-cs"/>
              </a:rPr>
              <a:t>Weitere Videos</a:t>
            </a:r>
          </a:p>
          <a:p>
            <a:endParaRPr lang="de-DE" sz="1200" b="0" i="0" u="none" strike="noStrike" kern="1200" dirty="0">
              <a:solidFill>
                <a:schemeClr val="tx1"/>
              </a:solidFill>
              <a:effectLst/>
              <a:latin typeface="+mn-lt"/>
              <a:ea typeface="+mn-ea"/>
              <a:cs typeface="+mn-cs"/>
            </a:endParaRPr>
          </a:p>
          <a:p>
            <a:r>
              <a:rPr lang="de-DE" sz="1200" b="0" i="0" u="none" strike="noStrike" kern="1200" dirty="0">
                <a:solidFill>
                  <a:schemeClr val="tx1"/>
                </a:solidFill>
                <a:effectLst/>
                <a:latin typeface="+mn-lt"/>
                <a:ea typeface="+mn-ea"/>
                <a:cs typeface="+mn-cs"/>
              </a:rPr>
              <a:t>Brüche addieren von Sebastian Schmidt (5min)</a:t>
            </a:r>
            <a:br>
              <a:rPr lang="de-DE" sz="1200" b="0" i="0" u="none" strike="noStrike" kern="1200" dirty="0">
                <a:solidFill>
                  <a:schemeClr val="tx1"/>
                </a:solidFill>
                <a:effectLst/>
                <a:latin typeface="+mn-lt"/>
                <a:ea typeface="+mn-ea"/>
                <a:cs typeface="+mn-cs"/>
              </a:rPr>
            </a:br>
            <a:r>
              <a:rPr lang="de-DE" sz="1200" b="0" i="0" u="sng" strike="noStrike" kern="1200" dirty="0">
                <a:solidFill>
                  <a:schemeClr val="tx1"/>
                </a:solidFill>
                <a:effectLst/>
                <a:latin typeface="+mn-lt"/>
                <a:ea typeface="+mn-ea"/>
                <a:cs typeface="+mn-cs"/>
                <a:hlinkClick r:id="rId3"/>
              </a:rPr>
              <a:t>https://www.youtube.com/watch?v=KwuaBSioQpY</a:t>
            </a:r>
            <a:endParaRPr lang="de-DE" sz="1200" b="0" i="0" u="none" strike="noStrike" kern="1200" dirty="0">
              <a:solidFill>
                <a:schemeClr val="tx1"/>
              </a:solidFill>
              <a:effectLst/>
              <a:latin typeface="+mn-lt"/>
              <a:ea typeface="+mn-ea"/>
              <a:cs typeface="+mn-cs"/>
            </a:endParaRPr>
          </a:p>
          <a:p>
            <a:endParaRPr lang="de-DE" sz="1200" b="0" i="0" u="none" strike="noStrike" kern="1200" dirty="0">
              <a:solidFill>
                <a:schemeClr val="tx1"/>
              </a:solidFill>
              <a:effectLst/>
              <a:latin typeface="+mn-lt"/>
              <a:ea typeface="+mn-ea"/>
              <a:cs typeface="+mn-cs"/>
            </a:endParaRPr>
          </a:p>
          <a:p>
            <a:pPr marL="0" indent="0">
              <a:buNone/>
            </a:pPr>
            <a:r>
              <a:rPr lang="de-DE" sz="1200" b="0" i="0" u="none" strike="noStrike" kern="1200" dirty="0">
                <a:solidFill>
                  <a:schemeClr val="tx1"/>
                </a:solidFill>
                <a:effectLst/>
                <a:latin typeface="+mn-lt"/>
                <a:ea typeface="+mn-ea"/>
                <a:cs typeface="+mn-cs"/>
              </a:rPr>
              <a:t>Kommutativgesetz von der Schülerin Anna, 6. Klasse (2min)</a:t>
            </a:r>
            <a:br>
              <a:rPr lang="de-DE" sz="1200" b="0" i="0" u="none" strike="noStrike" kern="1200" dirty="0">
                <a:solidFill>
                  <a:schemeClr val="tx1"/>
                </a:solidFill>
                <a:effectLst/>
                <a:latin typeface="+mn-lt"/>
                <a:ea typeface="+mn-ea"/>
                <a:cs typeface="+mn-cs"/>
              </a:rPr>
            </a:br>
            <a:r>
              <a:rPr lang="de-DE" sz="1200" dirty="0">
                <a:hlinkClick r:id="rId4"/>
              </a:rPr>
              <a:t>https://youtu.be/eDnWxx0RvKk</a:t>
            </a:r>
            <a:endParaRPr lang="de-DE" sz="1200" dirty="0"/>
          </a:p>
          <a:p>
            <a:endParaRPr lang="de-DE" sz="1200" b="0" i="0" u="none" strike="noStrike" kern="1200" dirty="0">
              <a:solidFill>
                <a:schemeClr val="tx1"/>
              </a:solidFill>
              <a:effectLst/>
              <a:latin typeface="+mn-lt"/>
              <a:ea typeface="+mn-ea"/>
              <a:cs typeface="+mn-cs"/>
            </a:endParaRPr>
          </a:p>
          <a:p>
            <a:r>
              <a:rPr lang="de-DE" sz="1200" b="0" i="0" u="none" strike="noStrike" kern="1200" dirty="0">
                <a:solidFill>
                  <a:schemeClr val="tx1"/>
                </a:solidFill>
                <a:effectLst/>
                <a:latin typeface="+mn-lt"/>
                <a:ea typeface="+mn-ea"/>
                <a:cs typeface="+mn-cs"/>
              </a:rPr>
              <a:t>Vorrangrechenregel von innen nach außen von </a:t>
            </a:r>
            <a:r>
              <a:rPr lang="de-DE" sz="1200" b="0" i="0" u="none" strike="noStrike" kern="1200" dirty="0" err="1">
                <a:solidFill>
                  <a:schemeClr val="tx1"/>
                </a:solidFill>
                <a:effectLst/>
                <a:latin typeface="+mn-lt"/>
                <a:ea typeface="+mn-ea"/>
                <a:cs typeface="+mn-cs"/>
              </a:rPr>
              <a:t>kaeptnkeks</a:t>
            </a:r>
            <a:r>
              <a:rPr lang="de-DE" sz="1200" b="0" i="0" u="none" strike="noStrike" kern="1200" dirty="0">
                <a:solidFill>
                  <a:schemeClr val="tx1"/>
                </a:solidFill>
                <a:effectLst/>
                <a:latin typeface="+mn-lt"/>
                <a:ea typeface="+mn-ea"/>
                <a:cs typeface="+mn-cs"/>
              </a:rPr>
              <a:t> (2min)</a:t>
            </a:r>
            <a:br>
              <a:rPr lang="de-DE" sz="1200" b="0" i="0" u="none" strike="noStrike" kern="1200" dirty="0">
                <a:solidFill>
                  <a:schemeClr val="tx1"/>
                </a:solidFill>
                <a:effectLst/>
                <a:latin typeface="+mn-lt"/>
                <a:ea typeface="+mn-ea"/>
                <a:cs typeface="+mn-cs"/>
              </a:rPr>
            </a:br>
            <a:r>
              <a:rPr lang="de-DE" sz="1200" b="0" i="0" u="sng" strike="noStrike" kern="1200" dirty="0">
                <a:solidFill>
                  <a:schemeClr val="tx1"/>
                </a:solidFill>
                <a:effectLst/>
                <a:latin typeface="+mn-lt"/>
                <a:ea typeface="+mn-ea"/>
                <a:cs typeface="+mn-cs"/>
                <a:hlinkClick r:id="rId5"/>
              </a:rPr>
              <a:t>https://youtu.be/C9H88aCwc2U</a:t>
            </a:r>
            <a:endParaRPr lang="de-DE" sz="1200" b="0" i="0" u="none" strike="noStrike" kern="1200" dirty="0">
              <a:solidFill>
                <a:schemeClr val="tx1"/>
              </a:solidFill>
              <a:effectLst/>
              <a:latin typeface="+mn-lt"/>
              <a:ea typeface="+mn-ea"/>
              <a:cs typeface="+mn-cs"/>
            </a:endParaRPr>
          </a:p>
          <a:p>
            <a:endParaRPr lang="de-DE" sz="1200" b="0" i="0" u="none" strike="noStrike" kern="1200" dirty="0">
              <a:solidFill>
                <a:schemeClr val="tx1"/>
              </a:solidFill>
              <a:effectLst/>
              <a:latin typeface="+mn-lt"/>
              <a:ea typeface="+mn-ea"/>
              <a:cs typeface="+mn-cs"/>
            </a:endParaRPr>
          </a:p>
          <a:p>
            <a:r>
              <a:rPr lang="de-DE" sz="1200" b="0" i="0" u="none" strike="noStrike" kern="1200" dirty="0">
                <a:solidFill>
                  <a:schemeClr val="tx1"/>
                </a:solidFill>
                <a:effectLst/>
                <a:latin typeface="+mn-lt"/>
                <a:ea typeface="+mn-ea"/>
                <a:cs typeface="+mn-cs"/>
              </a:rPr>
              <a:t>Flächenberechnung in Vierecken von </a:t>
            </a:r>
            <a:r>
              <a:rPr lang="de-DE" sz="1200" b="0" i="0" u="none" strike="noStrike" kern="1200" dirty="0" err="1">
                <a:solidFill>
                  <a:schemeClr val="tx1"/>
                </a:solidFill>
                <a:effectLst/>
                <a:latin typeface="+mn-lt"/>
                <a:ea typeface="+mn-ea"/>
                <a:cs typeface="+mn-cs"/>
              </a:rPr>
              <a:t>machmermadde</a:t>
            </a:r>
            <a:r>
              <a:rPr lang="de-DE" sz="1200" b="0" i="0" u="none" strike="noStrike" kern="1200" dirty="0">
                <a:solidFill>
                  <a:schemeClr val="tx1"/>
                </a:solidFill>
                <a:effectLst/>
                <a:latin typeface="+mn-lt"/>
                <a:ea typeface="+mn-ea"/>
                <a:cs typeface="+mn-cs"/>
              </a:rPr>
              <a:t> (6min)</a:t>
            </a:r>
            <a:br>
              <a:rPr lang="de-DE" sz="1200" b="0" i="0" u="none" strike="noStrike" kern="1200" dirty="0">
                <a:solidFill>
                  <a:schemeClr val="tx1"/>
                </a:solidFill>
                <a:effectLst/>
                <a:latin typeface="+mn-lt"/>
                <a:ea typeface="+mn-ea"/>
                <a:cs typeface="+mn-cs"/>
              </a:rPr>
            </a:br>
            <a:r>
              <a:rPr lang="de-DE" sz="1200" b="0" i="0" u="sng" strike="noStrike" kern="1200" dirty="0">
                <a:solidFill>
                  <a:schemeClr val="tx1"/>
                </a:solidFill>
                <a:effectLst/>
                <a:latin typeface="+mn-lt"/>
                <a:ea typeface="+mn-ea"/>
                <a:cs typeface="+mn-cs"/>
                <a:hlinkClick r:id="rId6"/>
              </a:rPr>
              <a:t>https://youtu.be/nUreK_d4maI</a:t>
            </a:r>
            <a:endParaRPr lang="de-DE" sz="1200" b="0" i="0" u="sng" strike="noStrike" kern="1200" dirty="0">
              <a:solidFill>
                <a:schemeClr val="tx1"/>
              </a:solidFill>
              <a:effectLst/>
              <a:latin typeface="+mn-lt"/>
              <a:ea typeface="+mn-ea"/>
              <a:cs typeface="+mn-cs"/>
            </a:endParaRPr>
          </a:p>
          <a:p>
            <a:endParaRPr lang="de-DE" sz="1200" b="0" i="0" u="none" strike="noStrike" kern="1200" dirty="0">
              <a:solidFill>
                <a:schemeClr val="tx1"/>
              </a:solidFill>
              <a:effectLst/>
              <a:latin typeface="+mn-lt"/>
              <a:ea typeface="+mn-ea"/>
              <a:cs typeface="+mn-cs"/>
            </a:endParaRPr>
          </a:p>
          <a:p>
            <a:r>
              <a:rPr lang="de-DE" sz="1200" b="0" i="0" u="none" strike="noStrike" kern="1200" dirty="0">
                <a:solidFill>
                  <a:schemeClr val="tx1"/>
                </a:solidFill>
                <a:effectLst/>
                <a:latin typeface="+mn-lt"/>
                <a:ea typeface="+mn-ea"/>
                <a:cs typeface="+mn-cs"/>
              </a:rPr>
              <a:t>Einheitsmatrix von </a:t>
            </a:r>
            <a:r>
              <a:rPr lang="de-DE" sz="1200" b="0" i="0" u="none" strike="noStrike" kern="1200" dirty="0" err="1">
                <a:solidFill>
                  <a:schemeClr val="tx1"/>
                </a:solidFill>
                <a:effectLst/>
                <a:latin typeface="+mn-lt"/>
                <a:ea typeface="+mn-ea"/>
                <a:cs typeface="+mn-cs"/>
              </a:rPr>
              <a:t>Mathematiqua</a:t>
            </a:r>
            <a:r>
              <a:rPr lang="de-DE" sz="1200" b="0" i="0" u="none" strike="noStrike" kern="1200" dirty="0">
                <a:solidFill>
                  <a:schemeClr val="tx1"/>
                </a:solidFill>
                <a:effectLst/>
                <a:latin typeface="+mn-lt"/>
                <a:ea typeface="+mn-ea"/>
                <a:cs typeface="+mn-cs"/>
              </a:rPr>
              <a:t> (6min)</a:t>
            </a:r>
            <a:br>
              <a:rPr lang="de-DE" sz="1200" b="0" i="0" u="none" strike="noStrike" kern="1200" dirty="0">
                <a:solidFill>
                  <a:schemeClr val="tx1"/>
                </a:solidFill>
                <a:effectLst/>
                <a:latin typeface="+mn-lt"/>
                <a:ea typeface="+mn-ea"/>
                <a:cs typeface="+mn-cs"/>
              </a:rPr>
            </a:br>
            <a:r>
              <a:rPr lang="de-DE" sz="1200" b="0" i="0" u="sng" strike="noStrike" kern="1200" dirty="0">
                <a:solidFill>
                  <a:schemeClr val="tx1"/>
                </a:solidFill>
                <a:effectLst/>
                <a:latin typeface="+mn-lt"/>
                <a:ea typeface="+mn-ea"/>
                <a:cs typeface="+mn-cs"/>
                <a:hlinkClick r:id="rId7"/>
              </a:rPr>
              <a:t>https://www.youtube.com/watch?v=voqErwaXNco</a:t>
            </a:r>
            <a:endParaRPr lang="de-DE" sz="1200" b="0" i="0" u="none" strike="noStrike" kern="1200" dirty="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C3112E8-73F6-4579-8FD8-BEEB32293F38}" type="slidenum">
              <a:rPr kumimoji="0" lang="de-D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de-D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39492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Wichtig ist, das positive und negative Aspekte gleichermaßen aufgegriffen werden; Kritik fällt meistens leichter</a:t>
            </a:r>
          </a:p>
        </p:txBody>
      </p:sp>
      <p:sp>
        <p:nvSpPr>
          <p:cNvPr id="4" name="Foliennummernplatzhalter 3"/>
          <p:cNvSpPr>
            <a:spLocks noGrp="1"/>
          </p:cNvSpPr>
          <p:nvPr>
            <p:ph type="sldNum" sz="quarter" idx="5"/>
          </p:nvPr>
        </p:nvSpPr>
        <p:spPr/>
        <p:txBody>
          <a:bodyPr/>
          <a:lstStyle/>
          <a:p>
            <a:fld id="{9C3112E8-73F6-4579-8FD8-BEEB32293F38}" type="slidenum">
              <a:rPr lang="de-DE" smtClean="0"/>
              <a:pPr/>
              <a:t>18</a:t>
            </a:fld>
            <a:endParaRPr lang="de-DE"/>
          </a:p>
        </p:txBody>
      </p:sp>
    </p:spTree>
    <p:extLst>
      <p:ext uri="{BB962C8B-B14F-4D97-AF65-F5344CB8AC3E}">
        <p14:creationId xmlns:p14="http://schemas.microsoft.com/office/powerpoint/2010/main" val="42107454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FAF12454-57A3-5346-8AD1-8A7E704F94A5}" type="slidenum">
              <a:rPr lang="de-DE" smtClean="0"/>
              <a:pPr/>
              <a:t>19</a:t>
            </a:fld>
            <a:endParaRPr lang="de-DE" dirty="0"/>
          </a:p>
        </p:txBody>
      </p:sp>
    </p:spTree>
    <p:extLst>
      <p:ext uri="{BB962C8B-B14F-4D97-AF65-F5344CB8AC3E}">
        <p14:creationId xmlns:p14="http://schemas.microsoft.com/office/powerpoint/2010/main" val="42099912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F12454-57A3-5346-8AD1-8A7E704F94A5}" type="slidenum">
              <a:rPr kumimoji="0" lang="de-D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de-D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406570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Es geht darum, dass diese Fragen das breite Feld von Lernvideos verdeutlichen und den TN erste eigene Gedanken zu Kriterien im Kopf aufkommen lassen.</a:t>
            </a:r>
          </a:p>
        </p:txBody>
      </p:sp>
      <p:sp>
        <p:nvSpPr>
          <p:cNvPr id="4" name="Foliennummernplatzhalter 3"/>
          <p:cNvSpPr>
            <a:spLocks noGrp="1"/>
          </p:cNvSpPr>
          <p:nvPr>
            <p:ph type="sldNum" sz="quarter" idx="5"/>
          </p:nvPr>
        </p:nvSpPr>
        <p:spPr/>
        <p:txBody>
          <a:bodyPr/>
          <a:lstStyle/>
          <a:p>
            <a:fld id="{9C3112E8-73F6-4579-8FD8-BEEB32293F38}" type="slidenum">
              <a:rPr lang="de-DE" smtClean="0"/>
              <a:pPr/>
              <a:t>22</a:t>
            </a:fld>
            <a:endParaRPr lang="de-DE"/>
          </a:p>
        </p:txBody>
      </p:sp>
    </p:spTree>
    <p:extLst>
      <p:ext uri="{BB962C8B-B14F-4D97-AF65-F5344CB8AC3E}">
        <p14:creationId xmlns:p14="http://schemas.microsoft.com/office/powerpoint/2010/main" val="42536013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latin typeface="Calibri" panose="020F0502020204030204" pitchFamily="34" charset="0"/>
              </a:rPr>
              <a:t>Der Fragenkatalog bildet</a:t>
            </a:r>
            <a:r>
              <a:rPr lang="de-DE" baseline="0" dirty="0">
                <a:latin typeface="Calibri" panose="020F0502020204030204" pitchFamily="34" charset="0"/>
              </a:rPr>
              <a:t> </a:t>
            </a:r>
            <a:r>
              <a:rPr lang="de-DE" dirty="0">
                <a:latin typeface="Calibri" panose="020F0502020204030204" pitchFamily="34" charset="0"/>
              </a:rPr>
              <a:t>eine Grundlage, um zu beurteilen, ob die Tiefenstrukturen für das Lernen passend sind.</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latin typeface="Calibri" panose="020F0502020204030204" pitchFamily="34" charset="0"/>
              </a:rPr>
              <a:t>Durch die erste Arbeitsphase „Videos konsumieren“ wurden bereits einige Erkenntnisse festgehalten. Durch dieses Raster lässt sich dies weiter strukturieren. Das heißt in dieser Arbeitsphase sollte man die vorherigen Ergebnisse erneut aufgreifen.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latin typeface="Calibri" panose="020F0502020204030204" pitchFamily="34" charset="0"/>
              </a:rPr>
              <a:t>Kurze Austauschphase in Gruppenarbeit von ca. 5 Minuten (Break-Out-Räume). Anschließend sollte dann im Plenum kurz gesammelt werden. </a:t>
            </a:r>
          </a:p>
          <a:p>
            <a:pPr marL="0" lvl="0" indent="0" fontAlgn="auto">
              <a:spcBef>
                <a:spcPts val="0"/>
              </a:spcBef>
              <a:spcAft>
                <a:spcPts val="0"/>
              </a:spcAft>
              <a:buClrTx/>
              <a:buNone/>
              <a:defRPr/>
            </a:pPr>
            <a:endParaRPr lang="de-DE" dirty="0"/>
          </a:p>
          <a:p>
            <a:pPr marL="0" lvl="0" indent="0" fontAlgn="auto">
              <a:spcBef>
                <a:spcPts val="0"/>
              </a:spcBef>
              <a:spcAft>
                <a:spcPts val="0"/>
              </a:spcAft>
              <a:buClrTx/>
              <a:buNone/>
              <a:defRPr/>
            </a:pPr>
            <a:r>
              <a:rPr lang="de-DE" dirty="0"/>
              <a:t>Zu den Fragen des Arbeitsauftrags: </a:t>
            </a:r>
          </a:p>
          <a:p>
            <a:pPr marL="0" lvl="0" indent="0" fontAlgn="auto">
              <a:spcBef>
                <a:spcPts val="0"/>
              </a:spcBef>
              <a:spcAft>
                <a:spcPts val="0"/>
              </a:spcAft>
              <a:buClrTx/>
              <a:buNone/>
              <a:defRPr/>
            </a:pPr>
            <a:r>
              <a:rPr lang="de-DE" dirty="0"/>
              <a:t>Insbesondere die letzte Frage fokussiert die Orientierungen (Leitlinien) der Lehrperson.</a:t>
            </a:r>
          </a:p>
          <a:p>
            <a:pPr marL="0" lvl="0" indent="0" fontAlgn="auto">
              <a:spcBef>
                <a:spcPts val="0"/>
              </a:spcBef>
              <a:spcAft>
                <a:spcPts val="0"/>
              </a:spcAft>
              <a:buClrTx/>
              <a:buNone/>
              <a:defRPr/>
            </a:pPr>
            <a:endParaRPr lang="de-DE" dirty="0"/>
          </a:p>
          <a:p>
            <a:pPr marL="0" lvl="0" indent="0" fontAlgn="auto">
              <a:spcBef>
                <a:spcPts val="0"/>
              </a:spcBef>
              <a:spcAft>
                <a:spcPts val="0"/>
              </a:spcAft>
              <a:buClrTx/>
              <a:buNone/>
              <a:defRPr/>
            </a:pPr>
            <a:r>
              <a:rPr lang="de-DE"/>
              <a:t>Mögl. Zusatzmaterial</a:t>
            </a:r>
            <a:r>
              <a:rPr lang="de-DE" dirty="0"/>
              <a:t>: Katalog der Gruppe CAKE</a:t>
            </a:r>
          </a:p>
          <a:p>
            <a:pPr marL="0" lvl="0" indent="0" fontAlgn="auto">
              <a:spcBef>
                <a:spcPts val="0"/>
              </a:spcBef>
              <a:spcAft>
                <a:spcPts val="0"/>
              </a:spcAft>
              <a:buClrTx/>
              <a:buNone/>
              <a:defRPr/>
            </a:pPr>
            <a:r>
              <a:rPr lang="de-DE" dirty="0"/>
              <a:t>DZLM-DigMA-BS4-CAKE-ZB.pdf</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latin typeface="Calibri" panose="020F0502020204030204" pitchFamily="34" charset="0"/>
            </a:endParaRPr>
          </a:p>
          <a:p>
            <a:pPr marL="0" lvl="0" indent="0" fontAlgn="auto">
              <a:spcBef>
                <a:spcPts val="0"/>
              </a:spcBef>
              <a:spcAft>
                <a:spcPts val="0"/>
              </a:spcAft>
              <a:buClrTx/>
              <a:buNone/>
              <a:defRPr/>
            </a:pPr>
            <a:endParaRPr lang="de-DE" dirty="0"/>
          </a:p>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C3112E8-73F6-4579-8FD8-BEEB32293F38}" type="slidenum">
              <a:rPr kumimoji="0" lang="de-D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de-D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5241123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Neben dem Raster gibt es noch weitere tiefergehende Kriterien. Hier ein Beispiel zum Aspekt “Erklärung“. Das kann als Beispiel noch herangeführt werden, sollte es nicht von den TN aufgegriffen werden. Andernfalls ist diese Folie auch als Zusammenfassung gut nutzbar. </a:t>
            </a:r>
          </a:p>
        </p:txBody>
      </p:sp>
      <p:sp>
        <p:nvSpPr>
          <p:cNvPr id="4" name="Foliennummernplatzhalter 3"/>
          <p:cNvSpPr>
            <a:spLocks noGrp="1"/>
          </p:cNvSpPr>
          <p:nvPr>
            <p:ph type="sldNum" sz="quarter" idx="5"/>
          </p:nvPr>
        </p:nvSpPr>
        <p:spPr/>
        <p:txBody>
          <a:bodyPr/>
          <a:lstStyle/>
          <a:p>
            <a:fld id="{9C3112E8-73F6-4579-8FD8-BEEB32293F38}" type="slidenum">
              <a:rPr lang="de-DE" smtClean="0"/>
              <a:pPr/>
              <a:t>24</a:t>
            </a:fld>
            <a:endParaRPr lang="de-DE"/>
          </a:p>
        </p:txBody>
      </p:sp>
    </p:spTree>
    <p:extLst>
      <p:ext uri="{BB962C8B-B14F-4D97-AF65-F5344CB8AC3E}">
        <p14:creationId xmlns:p14="http://schemas.microsoft.com/office/powerpoint/2010/main" val="7178467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Zum weiteren Ausbau von Kriterien sollte man auch über Visualisierungsmöglichkeiten sprechen. </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kern="1200" dirty="0">
                <a:solidFill>
                  <a:schemeClr val="tx1"/>
                </a:solidFill>
                <a:effectLst/>
                <a:latin typeface="+mn-lt"/>
                <a:ea typeface="+mn-ea"/>
                <a:cs typeface="+mn-cs"/>
              </a:rPr>
              <a:t>Hier als Beispiel eine Ergänzung zu dem Video vom </a:t>
            </a:r>
            <a:r>
              <a:rPr lang="de-DE" sz="1200" kern="1200" dirty="0" err="1">
                <a:solidFill>
                  <a:schemeClr val="tx1"/>
                </a:solidFill>
                <a:effectLst/>
                <a:latin typeface="+mn-lt"/>
                <a:ea typeface="+mn-ea"/>
                <a:cs typeface="+mn-cs"/>
              </a:rPr>
              <a:t>Dorfuchs</a:t>
            </a:r>
            <a:r>
              <a:rPr lang="de-DE" sz="1200" kern="1200" dirty="0">
                <a:solidFill>
                  <a:schemeClr val="tx1"/>
                </a:solidFill>
                <a:effectLst/>
                <a:latin typeface="+mn-lt"/>
                <a:ea typeface="+mn-ea"/>
                <a:cs typeface="+mn-cs"/>
              </a:rPr>
              <a:t>, der nur die Formel thematisiert, aber keine Grundvorstellung dahinter. Hier findet sich zumindest ein Darstellungswechsel. </a:t>
            </a:r>
          </a:p>
          <a:p>
            <a:endParaRPr lang="de-DE" dirty="0"/>
          </a:p>
          <a:p>
            <a:r>
              <a:rPr lang="de-DE" dirty="0"/>
              <a:t>Mögliches Beispiel von Einbettungen in Lernvideos:</a:t>
            </a:r>
          </a:p>
          <a:p>
            <a:r>
              <a:rPr lang="de-DE" dirty="0"/>
              <a:t>Die tabellarische Darstellung hat den Vorteil, dass sie auch für (a-b)² und für (</a:t>
            </a:r>
            <a:r>
              <a:rPr lang="de-DE" dirty="0" err="1"/>
              <a:t>a+b</a:t>
            </a:r>
            <a:r>
              <a:rPr lang="de-DE" dirty="0"/>
              <a:t>)(a-b) verwendet werden kann und sogar auf mehr Faktoren erweiterbar ist. Sie ist eine direkte Übertragung des Ausmultiplizierens (Darstellung unten).</a:t>
            </a:r>
          </a:p>
          <a:p>
            <a:r>
              <a:rPr lang="de-DE" dirty="0"/>
              <a:t>Die Flächendarstellung ist für a + b als Seitenlänge sehr überzeugend und hilft daran zu denken, die “blauen Flächen“ nicht zu vergessen.</a:t>
            </a:r>
          </a:p>
          <a:p>
            <a:endParaRPr lang="de-DE" dirty="0"/>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C3112E8-73F6-4579-8FD8-BEEB32293F38}" type="slidenum">
              <a:rPr kumimoji="0" lang="de-D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de-D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726231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FAF12454-57A3-5346-8AD1-8A7E704F94A5}" type="slidenum">
              <a:rPr lang="de-DE" smtClean="0"/>
              <a:pPr/>
              <a:t>4</a:t>
            </a:fld>
            <a:endParaRPr lang="de-DE" dirty="0"/>
          </a:p>
        </p:txBody>
      </p:sp>
    </p:spTree>
    <p:extLst>
      <p:ext uri="{BB962C8B-B14F-4D97-AF65-F5344CB8AC3E}">
        <p14:creationId xmlns:p14="http://schemas.microsoft.com/office/powerpoint/2010/main" val="9225625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In Lernvideos lassen sich bereits sehr gut digitale Visualisierungen einbetten. Aber auch hier gilt es, Kriterien zu beachten. </a:t>
            </a:r>
          </a:p>
        </p:txBody>
      </p:sp>
      <p:sp>
        <p:nvSpPr>
          <p:cNvPr id="4" name="Foliennummernplatzhalter 3"/>
          <p:cNvSpPr>
            <a:spLocks noGrp="1"/>
          </p:cNvSpPr>
          <p:nvPr>
            <p:ph type="sldNum" sz="quarter" idx="5"/>
          </p:nvPr>
        </p:nvSpPr>
        <p:spPr/>
        <p:txBody>
          <a:bodyPr/>
          <a:lstStyle/>
          <a:p>
            <a:fld id="{9C3112E8-73F6-4579-8FD8-BEEB32293F38}" type="slidenum">
              <a:rPr lang="de-DE" smtClean="0"/>
              <a:pPr/>
              <a:t>26</a:t>
            </a:fld>
            <a:endParaRPr lang="de-DE"/>
          </a:p>
        </p:txBody>
      </p:sp>
    </p:spTree>
    <p:extLst>
      <p:ext uri="{BB962C8B-B14F-4D97-AF65-F5344CB8AC3E}">
        <p14:creationId xmlns:p14="http://schemas.microsoft.com/office/powerpoint/2010/main" val="13943106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Das Raster soll in einer GA weiter gedacht werden, hier sollten mind. 20 Minuten geplant werden. </a:t>
            </a:r>
          </a:p>
          <a:p>
            <a:endParaRPr lang="de-DE" dirty="0"/>
          </a:p>
          <a:p>
            <a:pPr marL="0" lvl="0" indent="0" fontAlgn="auto">
              <a:spcBef>
                <a:spcPts val="0"/>
              </a:spcBef>
              <a:spcAft>
                <a:spcPts val="0"/>
              </a:spcAft>
              <a:buClrTx/>
              <a:buNone/>
              <a:defRPr/>
            </a:pPr>
            <a:r>
              <a:rPr lang="de-DE" dirty="0"/>
              <a:t>Mögl. Zusatzmaterial: Katalog der Gruppe CAKE</a:t>
            </a:r>
          </a:p>
          <a:p>
            <a:pPr marL="0" lvl="0" indent="0" fontAlgn="auto">
              <a:spcBef>
                <a:spcPts val="0"/>
              </a:spcBef>
              <a:spcAft>
                <a:spcPts val="0"/>
              </a:spcAft>
              <a:buClrTx/>
              <a:buNone/>
              <a:defRPr/>
            </a:pPr>
            <a:r>
              <a:rPr lang="de-DE" dirty="0"/>
              <a:t>DZLM-DigMA-BS4-CAKE-ZB.pdf</a:t>
            </a:r>
          </a:p>
          <a:p>
            <a:endParaRPr lang="de-DE" dirty="0"/>
          </a:p>
          <a:p>
            <a:endParaRPr lang="de-DE" dirty="0"/>
          </a:p>
        </p:txBody>
      </p:sp>
      <p:sp>
        <p:nvSpPr>
          <p:cNvPr id="4" name="Foliennummernplatzhalter 3"/>
          <p:cNvSpPr>
            <a:spLocks noGrp="1"/>
          </p:cNvSpPr>
          <p:nvPr>
            <p:ph type="sldNum" sz="quarter" idx="5"/>
          </p:nvPr>
        </p:nvSpPr>
        <p:spPr/>
        <p:txBody>
          <a:bodyPr/>
          <a:lstStyle/>
          <a:p>
            <a:fld id="{9C3112E8-73F6-4579-8FD8-BEEB32293F38}" type="slidenum">
              <a:rPr lang="de-DE" smtClean="0"/>
              <a:pPr/>
              <a:t>27</a:t>
            </a:fld>
            <a:endParaRPr lang="de-DE"/>
          </a:p>
        </p:txBody>
      </p:sp>
    </p:spTree>
    <p:extLst>
      <p:ext uri="{BB962C8B-B14F-4D97-AF65-F5344CB8AC3E}">
        <p14:creationId xmlns:p14="http://schemas.microsoft.com/office/powerpoint/2010/main" val="2352905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Lernende wollen sich in der Regel dann Videos</a:t>
            </a:r>
            <a:r>
              <a:rPr lang="de-DE" baseline="0" dirty="0"/>
              <a:t> ansehen, wenn sie etwas nicht verstanden haben, daher </a:t>
            </a:r>
          </a:p>
          <a:p>
            <a:pPr marL="171450" indent="-171450">
              <a:buFontTx/>
              <a:buChar char="-"/>
            </a:pPr>
            <a:r>
              <a:rPr lang="de-DE" baseline="0" dirty="0"/>
              <a:t>können sie in der Regel nicht beurteilen, ob die Videos fehlerfrei sind,</a:t>
            </a:r>
          </a:p>
          <a:p>
            <a:pPr marL="171450" indent="-171450">
              <a:buFontTx/>
              <a:buChar char="-"/>
            </a:pPr>
            <a:r>
              <a:rPr lang="de-DE" baseline="0" dirty="0"/>
              <a:t>wissen sie nicht, ob das Video ein exemplarisches Beispiel verwendet, </a:t>
            </a:r>
          </a:p>
          <a:p>
            <a:pPr marL="171450" indent="-171450">
              <a:buFontTx/>
              <a:buChar char="-"/>
            </a:pPr>
            <a:r>
              <a:rPr lang="de-DE" baseline="0" dirty="0"/>
              <a:t>und sie wissen in der Regel nicht explizit, welche Grundvorstellungen sie erwerben sollen.</a:t>
            </a:r>
            <a:endParaRPr lang="de-DE" dirty="0"/>
          </a:p>
          <a:p>
            <a:endParaRPr lang="de-DE" dirty="0"/>
          </a:p>
        </p:txBody>
      </p:sp>
      <p:sp>
        <p:nvSpPr>
          <p:cNvPr id="4" name="Foliennummernplatzhalter 3"/>
          <p:cNvSpPr>
            <a:spLocks noGrp="1"/>
          </p:cNvSpPr>
          <p:nvPr>
            <p:ph type="sldNum" sz="quarter" idx="5"/>
          </p:nvPr>
        </p:nvSpPr>
        <p:spPr/>
        <p:txBody>
          <a:bodyPr/>
          <a:lstStyle/>
          <a:p>
            <a:fld id="{9C3112E8-73F6-4579-8FD8-BEEB32293F38}" type="slidenum">
              <a:rPr lang="de-DE" smtClean="0"/>
              <a:pPr/>
              <a:t>28</a:t>
            </a:fld>
            <a:endParaRPr lang="de-DE"/>
          </a:p>
        </p:txBody>
      </p:sp>
    </p:spTree>
    <p:extLst>
      <p:ext uri="{BB962C8B-B14F-4D97-AF65-F5344CB8AC3E}">
        <p14:creationId xmlns:p14="http://schemas.microsoft.com/office/powerpoint/2010/main" val="20407602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Vervollständigung der Landkarte zur Reflexion des ganzen Tages / Bausteins. </a:t>
            </a:r>
          </a:p>
        </p:txBody>
      </p:sp>
      <p:sp>
        <p:nvSpPr>
          <p:cNvPr id="4" name="Foliennummernplatzhalter 3"/>
          <p:cNvSpPr>
            <a:spLocks noGrp="1"/>
          </p:cNvSpPr>
          <p:nvPr>
            <p:ph type="sldNum" sz="quarter" idx="5"/>
          </p:nvPr>
        </p:nvSpPr>
        <p:spPr/>
        <p:txBody>
          <a:bodyPr/>
          <a:lstStyle/>
          <a:p>
            <a:fld id="{FAF12454-57A3-5346-8AD1-8A7E704F94A5}" type="slidenum">
              <a:rPr lang="de-DE" smtClean="0"/>
              <a:pPr/>
              <a:t>29</a:t>
            </a:fld>
            <a:endParaRPr lang="de-DE"/>
          </a:p>
        </p:txBody>
      </p:sp>
    </p:spTree>
    <p:extLst>
      <p:ext uri="{BB962C8B-B14F-4D97-AF65-F5344CB8AC3E}">
        <p14:creationId xmlns:p14="http://schemas.microsoft.com/office/powerpoint/2010/main" val="18991500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FAF12454-57A3-5346-8AD1-8A7E704F94A5}" type="slidenum">
              <a:rPr lang="de-DE" smtClean="0"/>
              <a:pPr/>
              <a:t>30</a:t>
            </a:fld>
            <a:endParaRPr lang="de-DE" dirty="0"/>
          </a:p>
        </p:txBody>
      </p:sp>
    </p:spTree>
    <p:extLst>
      <p:ext uri="{BB962C8B-B14F-4D97-AF65-F5344CB8AC3E}">
        <p14:creationId xmlns:p14="http://schemas.microsoft.com/office/powerpoint/2010/main" val="31765627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F12454-57A3-5346-8AD1-8A7E704F94A5}" type="slidenum">
              <a:rPr kumimoji="0" lang="de-D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de-D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20372104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C3112E8-73F6-4579-8FD8-BEEB32293F38}" type="slidenum">
              <a:rPr kumimoji="0" lang="de-D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de-D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02875687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Dieses Netz kann zur kurzen Evaluation genutzt werden. </a:t>
            </a:r>
          </a:p>
          <a:p>
            <a:endParaRPr lang="de-DE" dirty="0"/>
          </a:p>
        </p:txBody>
      </p:sp>
      <p:sp>
        <p:nvSpPr>
          <p:cNvPr id="4" name="Foliennummernplatzhalter 3"/>
          <p:cNvSpPr>
            <a:spLocks noGrp="1"/>
          </p:cNvSpPr>
          <p:nvPr>
            <p:ph type="sldNum" sz="quarter" idx="5"/>
          </p:nvPr>
        </p:nvSpPr>
        <p:spPr/>
        <p:txBody>
          <a:bodyPr/>
          <a:lstStyle/>
          <a:p>
            <a:fld id="{9C3112E8-73F6-4579-8FD8-BEEB32293F38}" type="slidenum">
              <a:rPr lang="de-DE" smtClean="0"/>
              <a:pPr/>
              <a:t>33</a:t>
            </a:fld>
            <a:endParaRPr lang="de-DE"/>
          </a:p>
        </p:txBody>
      </p:sp>
    </p:spTree>
    <p:extLst>
      <p:ext uri="{BB962C8B-B14F-4D97-AF65-F5344CB8AC3E}">
        <p14:creationId xmlns:p14="http://schemas.microsoft.com/office/powerpoint/2010/main" val="38531265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35</a:t>
            </a:fld>
            <a:endParaRPr lang="de-DE"/>
          </a:p>
        </p:txBody>
      </p:sp>
    </p:spTree>
    <p:extLst>
      <p:ext uri="{BB962C8B-B14F-4D97-AF65-F5344CB8AC3E}">
        <p14:creationId xmlns:p14="http://schemas.microsoft.com/office/powerpoint/2010/main" val="9483186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Zur Medienkompetenz nach KMK-Strategie im jeweiligen Bundesland eventuelle Ergänzungen vornehmen: Beispielsweise Ergänzungen zu den Fachanforderungen müssen in SH konkretisiert werden, daher muss es Teil der Veranstaltung sein</a:t>
            </a:r>
          </a:p>
          <a:p>
            <a:endParaRPr lang="de-DE" dirty="0"/>
          </a:p>
        </p:txBody>
      </p:sp>
      <p:sp>
        <p:nvSpPr>
          <p:cNvPr id="4" name="Foliennummernplatzhalter 3"/>
          <p:cNvSpPr>
            <a:spLocks noGrp="1"/>
          </p:cNvSpPr>
          <p:nvPr>
            <p:ph type="sldNum" sz="quarter" idx="5"/>
          </p:nvPr>
        </p:nvSpPr>
        <p:spPr/>
        <p:txBody>
          <a:bodyPr/>
          <a:lstStyle/>
          <a:p>
            <a:fld id="{9C3112E8-73F6-4579-8FD8-BEEB32293F38}" type="slidenum">
              <a:rPr lang="de-DE" smtClean="0"/>
              <a:pPr/>
              <a:t>5</a:t>
            </a:fld>
            <a:endParaRPr lang="de-DE"/>
          </a:p>
        </p:txBody>
      </p:sp>
    </p:spTree>
    <p:extLst>
      <p:ext uri="{BB962C8B-B14F-4D97-AF65-F5344CB8AC3E}">
        <p14:creationId xmlns:p14="http://schemas.microsoft.com/office/powerpoint/2010/main" val="42279089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FAF12454-57A3-5346-8AD1-8A7E704F94A5}" type="slidenum">
              <a:rPr lang="de-DE" smtClean="0"/>
              <a:pPr/>
              <a:t>7</a:t>
            </a:fld>
            <a:endParaRPr lang="de-DE" dirty="0"/>
          </a:p>
        </p:txBody>
      </p:sp>
    </p:spTree>
    <p:extLst>
      <p:ext uri="{BB962C8B-B14F-4D97-AF65-F5344CB8AC3E}">
        <p14:creationId xmlns:p14="http://schemas.microsoft.com/office/powerpoint/2010/main" val="17126901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F12454-57A3-5346-8AD1-8A7E704F94A5}" type="slidenum">
              <a:rPr kumimoji="0" lang="de-D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de-D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122028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Je nachdem, ob die anderen Bausteine vorher besprochen wurden, müssen eventuell Teile aus BS0 hier aufgegriffen werden. </a:t>
            </a:r>
            <a:br>
              <a:rPr lang="de-DE" dirty="0"/>
            </a:br>
            <a:r>
              <a:rPr lang="de-DE" dirty="0"/>
              <a:t>Vor allem der Teil „Überblick über das gesamte Fortbildungsprogramm“.</a:t>
            </a:r>
          </a:p>
          <a:p>
            <a:r>
              <a:rPr lang="de-DE" dirty="0"/>
              <a:t>Falls losgelöst von Fortbildungsreihe:</a:t>
            </a:r>
          </a:p>
          <a:p>
            <a:pPr marL="0" marR="0" lvl="0" indent="0" algn="l" defTabSz="914400" rtl="0" eaLnBrk="1" fontAlgn="base" latinLnBrk="0" hangingPunct="1">
              <a:lnSpc>
                <a:spcPct val="100000"/>
              </a:lnSpc>
              <a:spcBef>
                <a:spcPct val="30000"/>
              </a:spcBef>
              <a:spcAft>
                <a:spcPct val="0"/>
              </a:spcAft>
              <a:buClrTx/>
              <a:buSzTx/>
              <a:buFontTx/>
              <a:buNone/>
              <a:tabLst/>
              <a:defRPr/>
            </a:pPr>
            <a:r>
              <a:rPr lang="de-DE" baseline="0" dirty="0"/>
              <a:t>DZLM-DigMA-BS0-Überblick-LüM-LmM-ZB.docx</a:t>
            </a:r>
          </a:p>
          <a:p>
            <a:pPr marL="0" marR="0" lvl="0" indent="0" algn="l" defTabSz="914400" rtl="0" eaLnBrk="1" fontAlgn="base" latinLnBrk="0" hangingPunct="1">
              <a:lnSpc>
                <a:spcPct val="100000"/>
              </a:lnSpc>
              <a:spcBef>
                <a:spcPct val="30000"/>
              </a:spcBef>
              <a:spcAft>
                <a:spcPct val="0"/>
              </a:spcAft>
              <a:buClrTx/>
              <a:buSzTx/>
              <a:buFontTx/>
              <a:buNone/>
              <a:tabLst/>
              <a:defRPr/>
            </a:pPr>
            <a:r>
              <a:rPr lang="de-DE" baseline="0" dirty="0"/>
              <a:t>DZLM-DigMA-BS0-KMK-Kompetenzbereiche-ZB.docx</a:t>
            </a:r>
          </a:p>
          <a:p>
            <a:r>
              <a:rPr lang="de-DE" dirty="0"/>
              <a:t> </a:t>
            </a:r>
          </a:p>
          <a:p>
            <a:r>
              <a:rPr lang="de-DE" dirty="0"/>
              <a:t>Der Überblick kann je nach Kommunikationsplattform über den Tag hinaus sichtbar gemacht werden (bspw. bei Adobe Connect).</a:t>
            </a:r>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9</a:t>
            </a:fld>
            <a:endParaRPr kumimoji="0" lang="de-DE" sz="1200" b="0" i="0" u="none" strike="noStrike" kern="1200" cap="none" spc="0" normalizeH="0" baseline="0" noProof="0">
              <a:ln>
                <a:noFill/>
              </a:ln>
              <a:solidFill>
                <a:srgbClr val="000000"/>
              </a:solidFill>
              <a:effectLst/>
              <a:uLnTx/>
              <a:uFillTx/>
              <a:latin typeface="Arial" charset="0"/>
              <a:ea typeface="ＭＳ Ｐゴシック" charset="-128"/>
              <a:cs typeface="+mn-cs"/>
            </a:endParaRPr>
          </a:p>
        </p:txBody>
      </p:sp>
    </p:spTree>
    <p:extLst>
      <p:ext uri="{BB962C8B-B14F-4D97-AF65-F5344CB8AC3E}">
        <p14:creationId xmlns:p14="http://schemas.microsoft.com/office/powerpoint/2010/main" val="19485920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 gesamten Bausteine sollten vorab gezeigt werden und darauf verwiesen werden, welcher Baustein adressiert wird. </a:t>
            </a:r>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10</a:t>
            </a:fld>
            <a:endParaRPr kumimoji="0" lang="de-DE" sz="1200" b="0" i="0" u="none" strike="noStrike" kern="1200" cap="none" spc="0" normalizeH="0" baseline="0" noProof="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40794911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Diese Folie dient zum Abholen, womit sich beim ersten Baustein zur Thematik Videos beschäftigt wird. Es kann aber auch direkt mit den Beispielen begonnen werden. </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Häufig findet man in der Literatur statt Lernvideos auch den Begriff </a:t>
            </a:r>
            <a:r>
              <a:rPr lang="de-DE" dirty="0" err="1"/>
              <a:t>Erklärvideos</a:t>
            </a:r>
            <a:r>
              <a:rPr lang="de-DE"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Hier sind nur einige Stichpunkte. Wichtig wäre es, hier einige ausführlicher aufzugreifen: bspw. ausführlichere Videos müssen andere Gestaltungselemente haben wie z. B. eigenständige Zwischenarbeitsphasen.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Siehe auch zur Klassifizierung: </a:t>
            </a:r>
            <a:r>
              <a:rPr lang="de-DE" sz="1200" kern="1200" dirty="0">
                <a:solidFill>
                  <a:schemeClr val="tx1"/>
                </a:solidFill>
                <a:effectLst/>
                <a:latin typeface="+mn-lt"/>
                <a:ea typeface="+mn-ea"/>
                <a:cs typeface="+mn-cs"/>
              </a:rPr>
              <a:t>https://</a:t>
            </a:r>
            <a:r>
              <a:rPr lang="de-DE" sz="1200" kern="1200" dirty="0" err="1">
                <a:solidFill>
                  <a:schemeClr val="tx1"/>
                </a:solidFill>
                <a:effectLst/>
                <a:latin typeface="+mn-lt"/>
                <a:ea typeface="+mn-ea"/>
                <a:cs typeface="+mn-cs"/>
              </a:rPr>
              <a:t>www.uni-rostock.de</a:t>
            </a:r>
            <a:r>
              <a:rPr lang="de-DE" sz="1200" kern="1200" dirty="0">
                <a:solidFill>
                  <a:schemeClr val="tx1"/>
                </a:solidFill>
                <a:effectLst/>
                <a:latin typeface="+mn-lt"/>
                <a:ea typeface="+mn-ea"/>
                <a:cs typeface="+mn-cs"/>
              </a:rPr>
              <a:t>/</a:t>
            </a:r>
            <a:r>
              <a:rPr lang="de-DE" sz="1200" kern="1200" dirty="0" err="1">
                <a:solidFill>
                  <a:schemeClr val="tx1"/>
                </a:solidFill>
                <a:effectLst/>
                <a:latin typeface="+mn-lt"/>
                <a:ea typeface="+mn-ea"/>
                <a:cs typeface="+mn-cs"/>
              </a:rPr>
              <a:t>storages</a:t>
            </a:r>
            <a:r>
              <a:rPr lang="de-DE" sz="1200" kern="1200" dirty="0">
                <a:solidFill>
                  <a:schemeClr val="tx1"/>
                </a:solidFill>
                <a:effectLst/>
                <a:latin typeface="+mn-lt"/>
                <a:ea typeface="+mn-ea"/>
                <a:cs typeface="+mn-cs"/>
              </a:rPr>
              <a:t>/uni-rostock/</a:t>
            </a:r>
            <a:r>
              <a:rPr lang="de-DE" sz="1200" kern="1200" dirty="0" err="1">
                <a:solidFill>
                  <a:schemeClr val="tx1"/>
                </a:solidFill>
                <a:effectLst/>
                <a:latin typeface="+mn-lt"/>
                <a:ea typeface="+mn-ea"/>
                <a:cs typeface="+mn-cs"/>
              </a:rPr>
              <a:t>UniHome</a:t>
            </a:r>
            <a:r>
              <a:rPr lang="de-DE" sz="1200" kern="1200" dirty="0">
                <a:solidFill>
                  <a:schemeClr val="tx1"/>
                </a:solidFill>
                <a:effectLst/>
                <a:latin typeface="+mn-lt"/>
                <a:ea typeface="+mn-ea"/>
                <a:cs typeface="+mn-cs"/>
              </a:rPr>
              <a:t>/Weiterbildung/KOSMOS/</a:t>
            </a:r>
            <a:r>
              <a:rPr lang="de-DE" sz="1200" kern="1200" dirty="0" err="1">
                <a:solidFill>
                  <a:schemeClr val="tx1"/>
                </a:solidFill>
                <a:effectLst/>
                <a:latin typeface="+mn-lt"/>
                <a:ea typeface="+mn-ea"/>
                <a:cs typeface="+mn-cs"/>
              </a:rPr>
              <a:t>Lehrvideos.pdf</a:t>
            </a:r>
            <a:r>
              <a:rPr lang="de-DE" sz="1200" kern="1200" dirty="0">
                <a:solidFill>
                  <a:schemeClr val="tx1"/>
                </a:solidFill>
                <a:effectLst/>
                <a:latin typeface="+mn-lt"/>
                <a:ea typeface="+mn-ea"/>
                <a:cs typeface="+mn-cs"/>
              </a:rPr>
              <a:t> (</a:t>
            </a:r>
            <a:r>
              <a:rPr lang="de-DE" dirty="0"/>
              <a:t>Seite 12)</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kern="1200" dirty="0">
                <a:solidFill>
                  <a:schemeClr val="tx1"/>
                </a:solidFill>
                <a:effectLst/>
                <a:latin typeface="+mn-lt"/>
                <a:ea typeface="+mn-ea"/>
                <a:cs typeface="+mn-cs"/>
              </a:rPr>
              <a:t>Eventuell auch auf die Gefahr der passiven Nutzung hinweisen: Passive Nutzung: Inhalte können leicht rezipiert werden, dadurch nur oberflächliche Wahrnehmung.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kern="1200" dirty="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5"/>
          </p:nvPr>
        </p:nvSpPr>
        <p:spPr/>
        <p:txBody>
          <a:bodyPr/>
          <a:lstStyle/>
          <a:p>
            <a:fld id="{9C3112E8-73F6-4579-8FD8-BEEB32293F38}" type="slidenum">
              <a:rPr lang="de-DE" smtClean="0"/>
              <a:pPr/>
              <a:t>13</a:t>
            </a:fld>
            <a:endParaRPr lang="de-DE"/>
          </a:p>
        </p:txBody>
      </p:sp>
    </p:spTree>
    <p:extLst>
      <p:ext uri="{BB962C8B-B14F-4D97-AF65-F5344CB8AC3E}">
        <p14:creationId xmlns:p14="http://schemas.microsoft.com/office/powerpoint/2010/main" val="38186343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Vervollständigung der Landkarte zur Reflexion des ganzen Tages / Bausteins. </a:t>
            </a:r>
          </a:p>
        </p:txBody>
      </p:sp>
      <p:sp>
        <p:nvSpPr>
          <p:cNvPr id="4" name="Foliennummernplatzhalter 3"/>
          <p:cNvSpPr>
            <a:spLocks noGrp="1"/>
          </p:cNvSpPr>
          <p:nvPr>
            <p:ph type="sldNum" sz="quarter" idx="5"/>
          </p:nvPr>
        </p:nvSpPr>
        <p:spPr/>
        <p:txBody>
          <a:bodyPr/>
          <a:lstStyle/>
          <a:p>
            <a:fld id="{FAF12454-57A3-5346-8AD1-8A7E704F94A5}" type="slidenum">
              <a:rPr lang="de-DE" smtClean="0"/>
              <a:pPr/>
              <a:t>14</a:t>
            </a:fld>
            <a:endParaRPr lang="de-DE"/>
          </a:p>
        </p:txBody>
      </p:sp>
    </p:spTree>
    <p:extLst>
      <p:ext uri="{BB962C8B-B14F-4D97-AF65-F5344CB8AC3E}">
        <p14:creationId xmlns:p14="http://schemas.microsoft.com/office/powerpoint/2010/main" val="18991500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Überschrift + Content">
    <p:spTree>
      <p:nvGrpSpPr>
        <p:cNvPr id="1" name=""/>
        <p:cNvGrpSpPr/>
        <p:nvPr/>
      </p:nvGrpSpPr>
      <p:grpSpPr>
        <a:xfrm>
          <a:off x="0" y="0"/>
          <a:ext cx="0" cy="0"/>
          <a:chOff x="0" y="0"/>
          <a:chExt cx="0" cy="0"/>
        </a:xfrm>
      </p:grpSpPr>
      <p:sp>
        <p:nvSpPr>
          <p:cNvPr id="11" name="Textplatzhalter 9">
            <a:extLst>
              <a:ext uri="{FF2B5EF4-FFF2-40B4-BE49-F238E27FC236}">
                <a16:creationId xmlns:a16="http://schemas.microsoft.com/office/drawing/2014/main" id="{382A8CDF-E0F1-4356-BDC8-74C86B2789D5}"/>
              </a:ext>
            </a:extLst>
          </p:cNvPr>
          <p:cNvSpPr>
            <a:spLocks noGrp="1"/>
          </p:cNvSpPr>
          <p:nvPr>
            <p:ph idx="1" hasCustomPrompt="1"/>
          </p:nvPr>
        </p:nvSpPr>
        <p:spPr>
          <a:xfrm>
            <a:off x="252000" y="899999"/>
            <a:ext cx="8640000" cy="5580000"/>
          </a:xfrm>
          <a:prstGeom prst="rect">
            <a:avLst/>
          </a:prstGeom>
        </p:spPr>
        <p:txBody>
          <a:bodyPr vert="horz" wrap="square" lIns="0" tIns="0" rIns="0" bIns="0" rtlCol="0">
            <a:noAutofit/>
          </a:bodyPr>
          <a:lstStyle>
            <a:lvl1pPr marL="215900" indent="-215900">
              <a:spcAft>
                <a:spcPts val="600"/>
              </a:spcAft>
              <a:buClr>
                <a:schemeClr val="tx2"/>
              </a:buClr>
              <a:buSzPct val="85000"/>
              <a:buFont typeface="Wingdings" panose="05000000000000000000" pitchFamily="2" charset="2"/>
              <a:buChar char="§"/>
              <a:defRPr sz="1800"/>
            </a:lvl1pPr>
            <a:lvl2pPr marL="432000" indent="-216000">
              <a:spcAft>
                <a:spcPts val="600"/>
              </a:spcAft>
              <a:buClr>
                <a:schemeClr val="tx2"/>
              </a:buClr>
              <a:buSzPct val="85000"/>
              <a:buFont typeface="Wingdings" panose="05000000000000000000" pitchFamily="2" charset="2"/>
              <a:buChar char="§"/>
              <a:defRPr sz="1600"/>
            </a:lvl2pPr>
            <a:lvl3pPr marL="432000" indent="-216000">
              <a:spcAft>
                <a:spcPts val="600"/>
              </a:spcAft>
              <a:buClr>
                <a:schemeClr val="tx2"/>
              </a:buClr>
              <a:buSzPct val="85000"/>
              <a:buFont typeface="Wingdings" panose="05000000000000000000" pitchFamily="2" charset="2"/>
              <a:buChar char="§"/>
              <a:defRPr sz="1600"/>
            </a:lvl3pPr>
            <a:lvl4pPr marL="432000" indent="-216000">
              <a:spcAft>
                <a:spcPts val="600"/>
              </a:spcAft>
              <a:buClr>
                <a:schemeClr val="tx2"/>
              </a:buClr>
              <a:buSzPct val="85000"/>
              <a:buFont typeface="Wingdings" panose="05000000000000000000" pitchFamily="2" charset="2"/>
              <a:buChar char="§"/>
              <a:defRPr sz="1600"/>
            </a:lvl4pPr>
            <a:lvl5pPr marL="432000" indent="-216000">
              <a:buClr>
                <a:schemeClr val="tx2"/>
              </a:buClr>
              <a:buSzPct val="85000"/>
              <a:buFont typeface="Wingdings" panose="05000000000000000000" pitchFamily="2" charset="2"/>
              <a:buChar char="§"/>
              <a:defRPr sz="160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Titel 3">
            <a:extLst>
              <a:ext uri="{FF2B5EF4-FFF2-40B4-BE49-F238E27FC236}">
                <a16:creationId xmlns:a16="http://schemas.microsoft.com/office/drawing/2014/main" id="{635533BD-50D8-4441-8D56-AAF77F52FC4E}"/>
              </a:ext>
            </a:extLst>
          </p:cNvPr>
          <p:cNvSpPr>
            <a:spLocks noGrp="1"/>
          </p:cNvSpPr>
          <p:nvPr>
            <p:ph type="title"/>
          </p:nvPr>
        </p:nvSpPr>
        <p:spPr>
          <a:xfrm>
            <a:off x="252000" y="324000"/>
            <a:ext cx="8640000" cy="396000"/>
          </a:xfrm>
        </p:spPr>
        <p:txBody>
          <a:bodyPr anchor="t" anchorCtr="0"/>
          <a:lstStyle>
            <a:lvl1pPr>
              <a:defRPr sz="2200">
                <a:latin typeface="+mj-lt"/>
              </a:defRPr>
            </a:lvl1pPr>
          </a:lstStyle>
          <a:p>
            <a:r>
              <a:rPr lang="de-DE"/>
              <a:t>Mastertitelformat bearbeiten</a:t>
            </a:r>
            <a:endParaRPr lang="de-DE" dirty="0"/>
          </a:p>
        </p:txBody>
      </p:sp>
      <p:sp>
        <p:nvSpPr>
          <p:cNvPr id="9" name="Textplatzhalter 8">
            <a:extLst>
              <a:ext uri="{FF2B5EF4-FFF2-40B4-BE49-F238E27FC236}">
                <a16:creationId xmlns:a16="http://schemas.microsoft.com/office/drawing/2014/main" id="{89E50009-1B92-43EC-92E6-CB9C2D8224EC}"/>
              </a:ext>
            </a:extLst>
          </p:cNvPr>
          <p:cNvSpPr>
            <a:spLocks noGrp="1"/>
          </p:cNvSpPr>
          <p:nvPr>
            <p:ph type="body" sz="quarter" idx="10" hasCustomPrompt="1"/>
          </p:nvPr>
        </p:nvSpPr>
        <p:spPr>
          <a:xfrm>
            <a:off x="108000" y="6622950"/>
            <a:ext cx="8928000" cy="216000"/>
          </a:xfrm>
          <a:prstGeom prst="rect">
            <a:avLst/>
          </a:prstGeom>
        </p:spPr>
        <p:txBody>
          <a:bodyPr lIns="0" tIns="0" rIns="0" bIns="0"/>
          <a:lstStyle>
            <a:lvl1pPr marL="0" indent="0" algn="r">
              <a:spcBef>
                <a:spcPts val="0"/>
              </a:spcBef>
              <a:spcAft>
                <a:spcPts val="0"/>
              </a:spcAft>
              <a:buNone/>
              <a:defRPr sz="1100">
                <a:solidFill>
                  <a:schemeClr val="bg1">
                    <a:lumMod val="50000"/>
                  </a:schemeClr>
                </a:solidFill>
              </a:defRPr>
            </a:lvl1pPr>
          </a:lstStyle>
          <a:p>
            <a:pPr lvl="0"/>
            <a:r>
              <a:rPr lang="de-DE" dirty="0"/>
              <a:t>(&lt;Quelle&gt;, &lt;Jahr&gt;), (Bildquelle: &lt;Quelle&gt;, &lt;Jahr&gt;)</a:t>
            </a:r>
          </a:p>
        </p:txBody>
      </p:sp>
    </p:spTree>
    <p:extLst>
      <p:ext uri="{BB962C8B-B14F-4D97-AF65-F5344CB8AC3E}">
        <p14:creationId xmlns:p14="http://schemas.microsoft.com/office/powerpoint/2010/main" val="41903691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chluss">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05887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Überschrift + Content">
    <p:spTree>
      <p:nvGrpSpPr>
        <p:cNvPr id="1" name=""/>
        <p:cNvGrpSpPr/>
        <p:nvPr/>
      </p:nvGrpSpPr>
      <p:grpSpPr>
        <a:xfrm>
          <a:off x="0" y="0"/>
          <a:ext cx="0" cy="0"/>
          <a:chOff x="0" y="0"/>
          <a:chExt cx="0" cy="0"/>
        </a:xfrm>
      </p:grpSpPr>
      <p:sp>
        <p:nvSpPr>
          <p:cNvPr id="11" name="Textplatzhalter 9">
            <a:extLst>
              <a:ext uri="{FF2B5EF4-FFF2-40B4-BE49-F238E27FC236}">
                <a16:creationId xmlns:a16="http://schemas.microsoft.com/office/drawing/2014/main" id="{382A8CDF-E0F1-4356-BDC8-74C86B2789D5}"/>
              </a:ext>
            </a:extLst>
          </p:cNvPr>
          <p:cNvSpPr>
            <a:spLocks noGrp="1"/>
          </p:cNvSpPr>
          <p:nvPr>
            <p:ph idx="1" hasCustomPrompt="1"/>
          </p:nvPr>
        </p:nvSpPr>
        <p:spPr>
          <a:xfrm>
            <a:off x="252000" y="899999"/>
            <a:ext cx="8640000" cy="5580000"/>
          </a:xfrm>
          <a:prstGeom prst="rect">
            <a:avLst/>
          </a:prstGeom>
        </p:spPr>
        <p:txBody>
          <a:bodyPr vert="horz" wrap="square" lIns="0" tIns="0" rIns="0" bIns="0" rtlCol="0">
            <a:noAutofit/>
          </a:bodyPr>
          <a:lstStyle>
            <a:lvl1pPr marL="215900" indent="-215900">
              <a:spcAft>
                <a:spcPts val="600"/>
              </a:spcAft>
              <a:buClr>
                <a:schemeClr val="tx2"/>
              </a:buClr>
              <a:buSzPct val="85000"/>
              <a:buFont typeface="Wingdings" panose="05000000000000000000" pitchFamily="2" charset="2"/>
              <a:buChar char="§"/>
              <a:defRPr sz="1800"/>
            </a:lvl1pPr>
            <a:lvl2pPr marL="432000" indent="-216000">
              <a:spcAft>
                <a:spcPts val="600"/>
              </a:spcAft>
              <a:buClr>
                <a:schemeClr val="tx2"/>
              </a:buClr>
              <a:buSzPct val="85000"/>
              <a:buFont typeface="Wingdings" panose="05000000000000000000" pitchFamily="2" charset="2"/>
              <a:buChar char="§"/>
              <a:defRPr sz="1600"/>
            </a:lvl2pPr>
            <a:lvl3pPr marL="432000" indent="-216000">
              <a:spcAft>
                <a:spcPts val="600"/>
              </a:spcAft>
              <a:buClr>
                <a:schemeClr val="tx2"/>
              </a:buClr>
              <a:buSzPct val="85000"/>
              <a:buFont typeface="Wingdings" panose="05000000000000000000" pitchFamily="2" charset="2"/>
              <a:buChar char="§"/>
              <a:defRPr sz="1600"/>
            </a:lvl3pPr>
            <a:lvl4pPr marL="432000" indent="-216000">
              <a:spcAft>
                <a:spcPts val="600"/>
              </a:spcAft>
              <a:buClr>
                <a:schemeClr val="tx2"/>
              </a:buClr>
              <a:buSzPct val="85000"/>
              <a:buFont typeface="Wingdings" panose="05000000000000000000" pitchFamily="2" charset="2"/>
              <a:buChar char="§"/>
              <a:defRPr sz="1600"/>
            </a:lvl4pPr>
            <a:lvl5pPr marL="432000" indent="-216000">
              <a:buClr>
                <a:schemeClr val="tx2"/>
              </a:buClr>
              <a:buSzPct val="85000"/>
              <a:buFont typeface="Wingdings" panose="05000000000000000000" pitchFamily="2" charset="2"/>
              <a:buChar char="§"/>
              <a:defRPr sz="160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Titel 3">
            <a:extLst>
              <a:ext uri="{FF2B5EF4-FFF2-40B4-BE49-F238E27FC236}">
                <a16:creationId xmlns:a16="http://schemas.microsoft.com/office/drawing/2014/main" id="{635533BD-50D8-4441-8D56-AAF77F52FC4E}"/>
              </a:ext>
            </a:extLst>
          </p:cNvPr>
          <p:cNvSpPr>
            <a:spLocks noGrp="1"/>
          </p:cNvSpPr>
          <p:nvPr>
            <p:ph type="title"/>
          </p:nvPr>
        </p:nvSpPr>
        <p:spPr>
          <a:xfrm>
            <a:off x="252000" y="324000"/>
            <a:ext cx="8640000" cy="396000"/>
          </a:xfrm>
        </p:spPr>
        <p:txBody>
          <a:bodyPr anchor="t" anchorCtr="0"/>
          <a:lstStyle>
            <a:lvl1pPr>
              <a:defRPr sz="2200">
                <a:latin typeface="+mj-lt"/>
              </a:defRPr>
            </a:lvl1pPr>
          </a:lstStyle>
          <a:p>
            <a:r>
              <a:rPr lang="de-DE"/>
              <a:t>Titelmasterformat durch Klicken bearbeiten</a:t>
            </a:r>
            <a:endParaRPr lang="de-DE" dirty="0"/>
          </a:p>
        </p:txBody>
      </p:sp>
      <p:sp>
        <p:nvSpPr>
          <p:cNvPr id="9" name="Textplatzhalter 8">
            <a:extLst>
              <a:ext uri="{FF2B5EF4-FFF2-40B4-BE49-F238E27FC236}">
                <a16:creationId xmlns:a16="http://schemas.microsoft.com/office/drawing/2014/main" id="{89E50009-1B92-43EC-92E6-CB9C2D8224EC}"/>
              </a:ext>
            </a:extLst>
          </p:cNvPr>
          <p:cNvSpPr>
            <a:spLocks noGrp="1"/>
          </p:cNvSpPr>
          <p:nvPr>
            <p:ph type="body" sz="quarter" idx="10" hasCustomPrompt="1"/>
          </p:nvPr>
        </p:nvSpPr>
        <p:spPr>
          <a:xfrm>
            <a:off x="108000" y="6622950"/>
            <a:ext cx="8928000" cy="216000"/>
          </a:xfrm>
          <a:prstGeom prst="rect">
            <a:avLst/>
          </a:prstGeom>
        </p:spPr>
        <p:txBody>
          <a:bodyPr lIns="0" tIns="0" rIns="0" bIns="0"/>
          <a:lstStyle>
            <a:lvl1pPr marL="0" indent="0" algn="r">
              <a:spcBef>
                <a:spcPts val="0"/>
              </a:spcBef>
              <a:spcAft>
                <a:spcPts val="0"/>
              </a:spcAft>
              <a:buNone/>
              <a:defRPr sz="1100">
                <a:solidFill>
                  <a:schemeClr val="bg1">
                    <a:lumMod val="50000"/>
                  </a:schemeClr>
                </a:solidFill>
              </a:defRPr>
            </a:lvl1pPr>
          </a:lstStyle>
          <a:p>
            <a:pPr lvl="0"/>
            <a:r>
              <a:rPr lang="de-DE" dirty="0"/>
              <a:t>(&lt;Quelle&gt;, &lt;Jahr&gt;), (Bildquelle: &lt;Quelle&gt;, &lt;Jahr&gt;)</a:t>
            </a:r>
          </a:p>
        </p:txBody>
      </p:sp>
    </p:spTree>
    <p:extLst>
      <p:ext uri="{BB962C8B-B14F-4D97-AF65-F5344CB8AC3E}">
        <p14:creationId xmlns:p14="http://schemas.microsoft.com/office/powerpoint/2010/main" val="27670214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reie Gestaltung">
    <p:spTree>
      <p:nvGrpSpPr>
        <p:cNvPr id="1" name=""/>
        <p:cNvGrpSpPr/>
        <p:nvPr/>
      </p:nvGrpSpPr>
      <p:grpSpPr>
        <a:xfrm>
          <a:off x="0" y="0"/>
          <a:ext cx="0" cy="0"/>
          <a:chOff x="0" y="0"/>
          <a:chExt cx="0" cy="0"/>
        </a:xfrm>
      </p:grpSpPr>
      <p:sp>
        <p:nvSpPr>
          <p:cNvPr id="9" name="Textplatzhalter 8">
            <a:extLst>
              <a:ext uri="{FF2B5EF4-FFF2-40B4-BE49-F238E27FC236}">
                <a16:creationId xmlns:a16="http://schemas.microsoft.com/office/drawing/2014/main" id="{89E50009-1B92-43EC-92E6-CB9C2D8224EC}"/>
              </a:ext>
            </a:extLst>
          </p:cNvPr>
          <p:cNvSpPr>
            <a:spLocks noGrp="1"/>
          </p:cNvSpPr>
          <p:nvPr>
            <p:ph type="body" sz="quarter" idx="10" hasCustomPrompt="1"/>
          </p:nvPr>
        </p:nvSpPr>
        <p:spPr>
          <a:xfrm>
            <a:off x="108000" y="6622950"/>
            <a:ext cx="8928000" cy="216000"/>
          </a:xfrm>
          <a:prstGeom prst="rect">
            <a:avLst/>
          </a:prstGeom>
        </p:spPr>
        <p:txBody>
          <a:bodyPr lIns="0" tIns="0" rIns="0" bIns="0"/>
          <a:lstStyle>
            <a:lvl1pPr marL="0" indent="0" algn="r">
              <a:spcBef>
                <a:spcPts val="0"/>
              </a:spcBef>
              <a:spcAft>
                <a:spcPts val="0"/>
              </a:spcAft>
              <a:buNone/>
              <a:defRPr sz="1100">
                <a:solidFill>
                  <a:schemeClr val="bg1">
                    <a:lumMod val="50000"/>
                  </a:schemeClr>
                </a:solidFill>
              </a:defRPr>
            </a:lvl1pPr>
          </a:lstStyle>
          <a:p>
            <a:pPr lvl="0"/>
            <a:r>
              <a:rPr lang="de-DE" dirty="0"/>
              <a:t>(&lt;Quelle&gt;, &lt;Jahr&gt;), (Bildquelle: &lt;Quelle&gt;, &lt;Jahr&gt;)</a:t>
            </a:r>
          </a:p>
        </p:txBody>
      </p:sp>
    </p:spTree>
    <p:extLst>
      <p:ext uri="{BB962C8B-B14F-4D97-AF65-F5344CB8AC3E}">
        <p14:creationId xmlns:p14="http://schemas.microsoft.com/office/powerpoint/2010/main" val="34439334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Gliederung">
    <p:spTree>
      <p:nvGrpSpPr>
        <p:cNvPr id="1" name=""/>
        <p:cNvGrpSpPr/>
        <p:nvPr/>
      </p:nvGrpSpPr>
      <p:grpSpPr>
        <a:xfrm>
          <a:off x="0" y="0"/>
          <a:ext cx="0" cy="0"/>
          <a:chOff x="0" y="0"/>
          <a:chExt cx="0" cy="0"/>
        </a:xfrm>
      </p:grpSpPr>
      <p:sp>
        <p:nvSpPr>
          <p:cNvPr id="7" name="Textplatzhalter 6">
            <a:extLst>
              <a:ext uri="{FF2B5EF4-FFF2-40B4-BE49-F238E27FC236}">
                <a16:creationId xmlns:a16="http://schemas.microsoft.com/office/drawing/2014/main" id="{04AB2695-0266-47F0-ADA8-71BA5E328EDC}"/>
              </a:ext>
            </a:extLst>
          </p:cNvPr>
          <p:cNvSpPr>
            <a:spLocks noGrp="1"/>
          </p:cNvSpPr>
          <p:nvPr>
            <p:ph type="body" sz="quarter" idx="10" hasCustomPrompt="1"/>
          </p:nvPr>
        </p:nvSpPr>
        <p:spPr>
          <a:xfrm>
            <a:off x="252000" y="1116000"/>
            <a:ext cx="8640000" cy="5415819"/>
          </a:xfrm>
          <a:prstGeom prst="rect">
            <a:avLst/>
          </a:prstGeom>
        </p:spPr>
        <p:txBody>
          <a:bodyPr lIns="0" tIns="0" rIns="0" bIns="0"/>
          <a:lstStyle>
            <a:lvl1pPr marL="0" indent="-720000">
              <a:spcAft>
                <a:spcPts val="1200"/>
              </a:spcAft>
              <a:buClr>
                <a:schemeClr val="tx2"/>
              </a:buClr>
              <a:buSzPct val="100000"/>
              <a:buAutoNum type="arabicPeriod"/>
              <a:defRPr sz="2200" b="1">
                <a:solidFill>
                  <a:schemeClr val="tx1"/>
                </a:solidFill>
                <a:latin typeface="+mj-lt"/>
              </a:defRPr>
            </a:lvl1pPr>
          </a:lstStyle>
          <a:p>
            <a:pPr lvl="0"/>
            <a:r>
              <a:rPr lang="de-DE" dirty="0"/>
              <a:t>Kapitel 1</a:t>
            </a:r>
          </a:p>
          <a:p>
            <a:pPr lvl="0"/>
            <a:r>
              <a:rPr lang="de-DE" dirty="0"/>
              <a:t>Kapitel 2</a:t>
            </a:r>
          </a:p>
          <a:p>
            <a:pPr lvl="0"/>
            <a:r>
              <a:rPr lang="de-DE" dirty="0"/>
              <a:t>Kapitel 3</a:t>
            </a:r>
          </a:p>
        </p:txBody>
      </p:sp>
      <p:sp>
        <p:nvSpPr>
          <p:cNvPr id="12" name="Textfeld 11">
            <a:extLst>
              <a:ext uri="{FF2B5EF4-FFF2-40B4-BE49-F238E27FC236}">
                <a16:creationId xmlns:a16="http://schemas.microsoft.com/office/drawing/2014/main" id="{05676AEE-8D32-4703-B4BE-A61DF5AB84C3}"/>
              </a:ext>
            </a:extLst>
          </p:cNvPr>
          <p:cNvSpPr txBox="1"/>
          <p:nvPr userDrawn="1"/>
        </p:nvSpPr>
        <p:spPr>
          <a:xfrm>
            <a:off x="252000" y="324000"/>
            <a:ext cx="8640000" cy="396000"/>
          </a:xfrm>
          <a:prstGeom prst="rect">
            <a:avLst/>
          </a:prstGeom>
          <a:noFill/>
        </p:spPr>
        <p:txBody>
          <a:bodyPr wrap="square" lIns="0" tIns="0" rIns="0" bIns="0" rtlCol="0">
            <a:noAutofit/>
          </a:bodyPr>
          <a:lstStyle/>
          <a:p>
            <a:pPr marL="0" indent="0">
              <a:spcBef>
                <a:spcPts val="0"/>
              </a:spcBef>
            </a:pPr>
            <a:r>
              <a:rPr lang="de-DE" sz="2200" b="1" cap="none" baseline="0" dirty="0">
                <a:solidFill>
                  <a:schemeClr val="tx2"/>
                </a:solidFill>
                <a:latin typeface="+mj-lt"/>
              </a:rPr>
              <a:t>Gliederung</a:t>
            </a:r>
            <a:endParaRPr lang="de-DE" sz="2200" b="1" cap="none" baseline="0" dirty="0">
              <a:solidFill>
                <a:schemeClr val="tx2"/>
              </a:solidFill>
              <a:latin typeface="+mj-lt"/>
              <a:cs typeface="Calibri"/>
            </a:endParaRPr>
          </a:p>
        </p:txBody>
      </p:sp>
    </p:spTree>
    <p:extLst>
      <p:ext uri="{BB962C8B-B14F-4D97-AF65-F5344CB8AC3E}">
        <p14:creationId xmlns:p14="http://schemas.microsoft.com/office/powerpoint/2010/main" val="28429030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Ü | freie Gestaltung">
    <p:spTree>
      <p:nvGrpSpPr>
        <p:cNvPr id="1" name=""/>
        <p:cNvGrpSpPr/>
        <p:nvPr/>
      </p:nvGrpSpPr>
      <p:grpSpPr>
        <a:xfrm>
          <a:off x="0" y="0"/>
          <a:ext cx="0" cy="0"/>
          <a:chOff x="0" y="0"/>
          <a:chExt cx="0" cy="0"/>
        </a:xfrm>
      </p:grpSpPr>
      <p:sp>
        <p:nvSpPr>
          <p:cNvPr id="9" name="Titelplatzhalter 2"/>
          <p:cNvSpPr>
            <a:spLocks noGrp="1"/>
          </p:cNvSpPr>
          <p:nvPr>
            <p:ph type="title"/>
          </p:nvPr>
        </p:nvSpPr>
        <p:spPr>
          <a:xfrm>
            <a:off x="323528" y="417587"/>
            <a:ext cx="8424936" cy="490861"/>
          </a:xfrm>
          <a:prstGeom prst="rect">
            <a:avLst/>
          </a:prstGeom>
        </p:spPr>
        <p:txBody>
          <a:bodyPr vert="horz" lIns="91440" tIns="45720" rIns="91440" bIns="45720" rtlCol="0" anchor="ctr">
            <a:normAutofit/>
          </a:bodyPr>
          <a:lstStyle>
            <a:lvl1pPr>
              <a:defRPr b="1"/>
            </a:lvl1pPr>
          </a:lstStyle>
          <a:p>
            <a:r>
              <a:rPr lang="de-DE"/>
              <a:t>Titelmasterformat durch Klicken bearbeiten</a:t>
            </a:r>
            <a:endParaRPr lang="de-DE" dirty="0"/>
          </a:p>
        </p:txBody>
      </p:sp>
    </p:spTree>
    <p:extLst>
      <p:ext uri="{BB962C8B-B14F-4D97-AF65-F5344CB8AC3E}">
        <p14:creationId xmlns:p14="http://schemas.microsoft.com/office/powerpoint/2010/main" val="1936012216"/>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B93BD064-48F9-421C-8361-F347B8ABA8F4}" type="datetimeFigureOut">
              <a:rPr lang="de-DE" smtClean="0"/>
              <a:t>26.05.2023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r>
              <a:rPr lang="de-DE" dirty="0"/>
              <a:t>Prof. Dr. Lars </a:t>
            </a:r>
            <a:r>
              <a:rPr lang="de-DE" dirty="0" err="1"/>
              <a:t>HOlzäpfel</a:t>
            </a:r>
            <a:endParaRPr lang="de-DE" dirty="0"/>
          </a:p>
        </p:txBody>
      </p:sp>
    </p:spTree>
    <p:extLst>
      <p:ext uri="{BB962C8B-B14F-4D97-AF65-F5344CB8AC3E}">
        <p14:creationId xmlns:p14="http://schemas.microsoft.com/office/powerpoint/2010/main" val="36278707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el mit Banner">
    <p:spTree>
      <p:nvGrpSpPr>
        <p:cNvPr id="1" name=""/>
        <p:cNvGrpSpPr/>
        <p:nvPr/>
      </p:nvGrpSpPr>
      <p:grpSpPr>
        <a:xfrm>
          <a:off x="0" y="0"/>
          <a:ext cx="0" cy="0"/>
          <a:chOff x="0" y="0"/>
          <a:chExt cx="0" cy="0"/>
        </a:xfrm>
      </p:grpSpPr>
      <p:sp>
        <p:nvSpPr>
          <p:cNvPr id="8" name="Bildplatzhalter 7">
            <a:extLst>
              <a:ext uri="{FF2B5EF4-FFF2-40B4-BE49-F238E27FC236}">
                <a16:creationId xmlns:a16="http://schemas.microsoft.com/office/drawing/2014/main" id="{18171CF6-F673-4A39-822A-64E64830DF2B}"/>
              </a:ext>
            </a:extLst>
          </p:cNvPr>
          <p:cNvSpPr>
            <a:spLocks noGrp="1"/>
          </p:cNvSpPr>
          <p:nvPr>
            <p:ph type="pic" sz="quarter" idx="10" hasCustomPrompt="1"/>
          </p:nvPr>
        </p:nvSpPr>
        <p:spPr>
          <a:xfrm>
            <a:off x="0" y="935999"/>
            <a:ext cx="9144000" cy="3051801"/>
          </a:xfrm>
          <a:prstGeom prst="rect">
            <a:avLst/>
          </a:prstGeom>
        </p:spPr>
        <p:txBody>
          <a:bodyPr/>
          <a:lstStyle>
            <a:lvl1pPr marL="0" indent="0" algn="ctr">
              <a:buFontTx/>
              <a:buNone/>
              <a:defRPr sz="1800"/>
            </a:lvl1pPr>
          </a:lstStyle>
          <a:p>
            <a:r>
              <a:rPr lang="de-DE" dirty="0"/>
              <a:t>Bild mit Klick auf das Symbol einfügen</a:t>
            </a:r>
          </a:p>
          <a:p>
            <a:r>
              <a:rPr lang="de-DE" dirty="0"/>
              <a:t>Eine Vorauswahl an Bildern liegt dem Material bei</a:t>
            </a:r>
          </a:p>
          <a:p>
            <a:r>
              <a:rPr lang="de-DE" dirty="0"/>
              <a:t>Eigene Gestaltungen sind möglich (Copyright beachten)</a:t>
            </a:r>
          </a:p>
        </p:txBody>
      </p:sp>
      <p:sp>
        <p:nvSpPr>
          <p:cNvPr id="10" name="Textplatzhalter 9">
            <a:extLst>
              <a:ext uri="{FF2B5EF4-FFF2-40B4-BE49-F238E27FC236}">
                <a16:creationId xmlns:a16="http://schemas.microsoft.com/office/drawing/2014/main" id="{BB8CB1B0-9B77-4351-BEC7-0D207FE318D2}"/>
              </a:ext>
            </a:extLst>
          </p:cNvPr>
          <p:cNvSpPr>
            <a:spLocks noGrp="1"/>
          </p:cNvSpPr>
          <p:nvPr>
            <p:ph type="body" sz="quarter" idx="11" hasCustomPrompt="1"/>
          </p:nvPr>
        </p:nvSpPr>
        <p:spPr>
          <a:xfrm>
            <a:off x="252000" y="4437976"/>
            <a:ext cx="6372000" cy="484312"/>
          </a:xfrm>
          <a:prstGeom prst="rect">
            <a:avLst/>
          </a:prstGeom>
        </p:spPr>
        <p:txBody>
          <a:bodyPr lIns="0" tIns="0" rIns="0" bIns="0"/>
          <a:lstStyle>
            <a:lvl1pPr marL="0" indent="0">
              <a:buNone/>
              <a:defRPr sz="2200" b="1">
                <a:solidFill>
                  <a:schemeClr val="bg1"/>
                </a:solidFill>
              </a:defRPr>
            </a:lvl1pPr>
          </a:lstStyle>
          <a:p>
            <a:pPr lvl="0"/>
            <a:r>
              <a:rPr lang="de-DE" dirty="0"/>
              <a:t>Titel</a:t>
            </a:r>
          </a:p>
        </p:txBody>
      </p:sp>
      <p:sp>
        <p:nvSpPr>
          <p:cNvPr id="11" name="Textplatzhalter 9">
            <a:extLst>
              <a:ext uri="{FF2B5EF4-FFF2-40B4-BE49-F238E27FC236}">
                <a16:creationId xmlns:a16="http://schemas.microsoft.com/office/drawing/2014/main" id="{848F5FDB-966D-48A9-8F9D-F874FB75D1A9}"/>
              </a:ext>
            </a:extLst>
          </p:cNvPr>
          <p:cNvSpPr>
            <a:spLocks noGrp="1"/>
          </p:cNvSpPr>
          <p:nvPr>
            <p:ph type="body" sz="quarter" idx="12" hasCustomPrompt="1"/>
          </p:nvPr>
        </p:nvSpPr>
        <p:spPr>
          <a:xfrm>
            <a:off x="252000" y="5044731"/>
            <a:ext cx="6372000" cy="473445"/>
          </a:xfrm>
          <a:prstGeom prst="rect">
            <a:avLst/>
          </a:prstGeom>
        </p:spPr>
        <p:txBody>
          <a:bodyPr lIns="0" tIns="0" rIns="0" bIns="0"/>
          <a:lstStyle>
            <a:lvl1pPr marL="0" indent="0">
              <a:buNone/>
              <a:defRPr sz="1800" b="1">
                <a:solidFill>
                  <a:schemeClr val="bg1"/>
                </a:solidFill>
              </a:defRPr>
            </a:lvl1pPr>
          </a:lstStyle>
          <a:p>
            <a:pPr lvl="0"/>
            <a:r>
              <a:rPr lang="de-DE" dirty="0" err="1"/>
              <a:t>Subtitel</a:t>
            </a:r>
            <a:endParaRPr lang="de-DE" dirty="0"/>
          </a:p>
        </p:txBody>
      </p:sp>
      <p:sp>
        <p:nvSpPr>
          <p:cNvPr id="13" name="Textplatzhalter 9">
            <a:extLst>
              <a:ext uri="{FF2B5EF4-FFF2-40B4-BE49-F238E27FC236}">
                <a16:creationId xmlns:a16="http://schemas.microsoft.com/office/drawing/2014/main" id="{2947E9A8-8C15-4CCD-9BCA-364EB75353FD}"/>
              </a:ext>
            </a:extLst>
          </p:cNvPr>
          <p:cNvSpPr>
            <a:spLocks noGrp="1"/>
          </p:cNvSpPr>
          <p:nvPr>
            <p:ph type="body" sz="quarter" idx="13" hasCustomPrompt="1"/>
          </p:nvPr>
        </p:nvSpPr>
        <p:spPr>
          <a:xfrm>
            <a:off x="252000" y="5640620"/>
            <a:ext cx="6372000" cy="785120"/>
          </a:xfrm>
          <a:prstGeom prst="rect">
            <a:avLst/>
          </a:prstGeom>
        </p:spPr>
        <p:txBody>
          <a:bodyPr lIns="0" tIns="0" rIns="0" bIns="0"/>
          <a:lstStyle>
            <a:lvl1pPr marL="0" indent="0">
              <a:buNone/>
              <a:defRPr sz="1800" b="0">
                <a:solidFill>
                  <a:schemeClr val="bg1"/>
                </a:solidFill>
              </a:defRPr>
            </a:lvl1pPr>
          </a:lstStyle>
          <a:p>
            <a:pPr lvl="0"/>
            <a:r>
              <a:rPr lang="de-DE" dirty="0"/>
              <a:t>Autorenschaft</a:t>
            </a:r>
          </a:p>
        </p:txBody>
      </p:sp>
    </p:spTree>
    <p:extLst>
      <p:ext uri="{BB962C8B-B14F-4D97-AF65-F5344CB8AC3E}">
        <p14:creationId xmlns:p14="http://schemas.microsoft.com/office/powerpoint/2010/main" val="31416516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el ohne Banner">
    <p:spTree>
      <p:nvGrpSpPr>
        <p:cNvPr id="1" name=""/>
        <p:cNvGrpSpPr/>
        <p:nvPr/>
      </p:nvGrpSpPr>
      <p:grpSpPr>
        <a:xfrm>
          <a:off x="0" y="0"/>
          <a:ext cx="0" cy="0"/>
          <a:chOff x="0" y="0"/>
          <a:chExt cx="0" cy="0"/>
        </a:xfrm>
      </p:grpSpPr>
      <p:sp>
        <p:nvSpPr>
          <p:cNvPr id="5" name="Textplatzhalter 9">
            <a:extLst>
              <a:ext uri="{FF2B5EF4-FFF2-40B4-BE49-F238E27FC236}">
                <a16:creationId xmlns:a16="http://schemas.microsoft.com/office/drawing/2014/main" id="{CC4632DB-DFF5-47E9-B973-118479BB4FB7}"/>
              </a:ext>
            </a:extLst>
          </p:cNvPr>
          <p:cNvSpPr>
            <a:spLocks noGrp="1"/>
          </p:cNvSpPr>
          <p:nvPr>
            <p:ph type="body" sz="quarter" idx="13" hasCustomPrompt="1"/>
          </p:nvPr>
        </p:nvSpPr>
        <p:spPr>
          <a:xfrm>
            <a:off x="252000" y="1488501"/>
            <a:ext cx="6372000" cy="345263"/>
          </a:xfrm>
          <a:prstGeom prst="rect">
            <a:avLst/>
          </a:prstGeom>
        </p:spPr>
        <p:txBody>
          <a:bodyPr lIns="0" tIns="0" rIns="0" bIns="0"/>
          <a:lstStyle>
            <a:lvl1pPr marL="0" indent="0">
              <a:buNone/>
              <a:defRPr sz="2200" b="1">
                <a:solidFill>
                  <a:schemeClr val="tx2"/>
                </a:solidFill>
              </a:defRPr>
            </a:lvl1pPr>
          </a:lstStyle>
          <a:p>
            <a:pPr lvl="0"/>
            <a:r>
              <a:rPr lang="de-DE" dirty="0"/>
              <a:t>Titel</a:t>
            </a:r>
          </a:p>
        </p:txBody>
      </p:sp>
      <p:sp>
        <p:nvSpPr>
          <p:cNvPr id="6" name="Textplatzhalter 9">
            <a:extLst>
              <a:ext uri="{FF2B5EF4-FFF2-40B4-BE49-F238E27FC236}">
                <a16:creationId xmlns:a16="http://schemas.microsoft.com/office/drawing/2014/main" id="{98AF38D2-BB0C-40FA-983F-7776B0F5EC7F}"/>
              </a:ext>
            </a:extLst>
          </p:cNvPr>
          <p:cNvSpPr>
            <a:spLocks noGrp="1"/>
          </p:cNvSpPr>
          <p:nvPr>
            <p:ph type="body" sz="quarter" idx="14" hasCustomPrompt="1"/>
          </p:nvPr>
        </p:nvSpPr>
        <p:spPr>
          <a:xfrm>
            <a:off x="252000" y="2096901"/>
            <a:ext cx="6372000" cy="345263"/>
          </a:xfrm>
          <a:prstGeom prst="rect">
            <a:avLst/>
          </a:prstGeom>
        </p:spPr>
        <p:txBody>
          <a:bodyPr lIns="0" tIns="0" rIns="0" bIns="0"/>
          <a:lstStyle>
            <a:lvl1pPr marL="0" indent="0">
              <a:buNone/>
              <a:defRPr sz="1800" b="0">
                <a:solidFill>
                  <a:schemeClr val="tx2"/>
                </a:solidFill>
              </a:defRPr>
            </a:lvl1pPr>
          </a:lstStyle>
          <a:p>
            <a:pPr lvl="0"/>
            <a:r>
              <a:rPr lang="de-DE" dirty="0" err="1"/>
              <a:t>Subtitel</a:t>
            </a:r>
            <a:endParaRPr lang="de-DE" dirty="0"/>
          </a:p>
        </p:txBody>
      </p:sp>
      <p:sp>
        <p:nvSpPr>
          <p:cNvPr id="7" name="Textplatzhalter 9">
            <a:extLst>
              <a:ext uri="{FF2B5EF4-FFF2-40B4-BE49-F238E27FC236}">
                <a16:creationId xmlns:a16="http://schemas.microsoft.com/office/drawing/2014/main" id="{2947E9A8-8C15-4CCD-9BCA-364EB75353FD}"/>
              </a:ext>
            </a:extLst>
          </p:cNvPr>
          <p:cNvSpPr>
            <a:spLocks noGrp="1"/>
          </p:cNvSpPr>
          <p:nvPr>
            <p:ph type="body" sz="quarter" idx="15" hasCustomPrompt="1"/>
          </p:nvPr>
        </p:nvSpPr>
        <p:spPr>
          <a:xfrm>
            <a:off x="252000" y="4438800"/>
            <a:ext cx="6372000" cy="785120"/>
          </a:xfrm>
          <a:prstGeom prst="rect">
            <a:avLst/>
          </a:prstGeom>
        </p:spPr>
        <p:txBody>
          <a:bodyPr lIns="0" tIns="0" rIns="0" bIns="0"/>
          <a:lstStyle>
            <a:lvl1pPr marL="0" indent="0">
              <a:buNone/>
              <a:defRPr sz="1800" b="0">
                <a:solidFill>
                  <a:schemeClr val="bg1"/>
                </a:solidFill>
              </a:defRPr>
            </a:lvl1pPr>
          </a:lstStyle>
          <a:p>
            <a:pPr lvl="0"/>
            <a:r>
              <a:rPr lang="de-DE" dirty="0"/>
              <a:t>Autorenschaft</a:t>
            </a:r>
          </a:p>
        </p:txBody>
      </p:sp>
    </p:spTree>
    <p:extLst>
      <p:ext uri="{BB962C8B-B14F-4D97-AF65-F5344CB8AC3E}">
        <p14:creationId xmlns:p14="http://schemas.microsoft.com/office/powerpoint/2010/main" val="28571993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Schluss">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44748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halt">
    <p:spTree>
      <p:nvGrpSpPr>
        <p:cNvPr id="1" name=""/>
        <p:cNvGrpSpPr/>
        <p:nvPr/>
      </p:nvGrpSpPr>
      <p:grpSpPr>
        <a:xfrm>
          <a:off x="0" y="0"/>
          <a:ext cx="0" cy="0"/>
          <a:chOff x="0" y="0"/>
          <a:chExt cx="0" cy="0"/>
        </a:xfrm>
      </p:grpSpPr>
      <p:sp>
        <p:nvSpPr>
          <p:cNvPr id="11" name="Textplatzhalter 9">
            <a:extLst>
              <a:ext uri="{FF2B5EF4-FFF2-40B4-BE49-F238E27FC236}">
                <a16:creationId xmlns:a16="http://schemas.microsoft.com/office/drawing/2014/main" id="{382A8CDF-E0F1-4356-BDC8-74C86B2789D5}"/>
              </a:ext>
            </a:extLst>
          </p:cNvPr>
          <p:cNvSpPr>
            <a:spLocks noGrp="1"/>
          </p:cNvSpPr>
          <p:nvPr>
            <p:ph idx="1" hasCustomPrompt="1"/>
          </p:nvPr>
        </p:nvSpPr>
        <p:spPr>
          <a:xfrm>
            <a:off x="252000" y="323999"/>
            <a:ext cx="8640000" cy="6156000"/>
          </a:xfrm>
          <a:prstGeom prst="rect">
            <a:avLst/>
          </a:prstGeom>
        </p:spPr>
        <p:txBody>
          <a:bodyPr vert="horz" wrap="square" lIns="0" tIns="0" rIns="0" bIns="0" rtlCol="0">
            <a:noAutofit/>
          </a:bodyPr>
          <a:lstStyle>
            <a:lvl1pPr marL="215900" indent="-215900">
              <a:spcAft>
                <a:spcPts val="600"/>
              </a:spcAft>
              <a:buClr>
                <a:schemeClr val="tx2"/>
              </a:buClr>
              <a:buSzPct val="85000"/>
              <a:buFont typeface="Wingdings" panose="05000000000000000000" pitchFamily="2" charset="2"/>
              <a:buChar char="§"/>
              <a:defRPr sz="1800"/>
            </a:lvl1pPr>
            <a:lvl2pPr marL="432000" indent="-216000">
              <a:spcAft>
                <a:spcPts val="600"/>
              </a:spcAft>
              <a:buClr>
                <a:schemeClr val="tx2"/>
              </a:buClr>
              <a:buSzPct val="85000"/>
              <a:buFont typeface="Wingdings" panose="05000000000000000000" pitchFamily="2" charset="2"/>
              <a:buChar char="§"/>
              <a:defRPr sz="1600"/>
            </a:lvl2pPr>
            <a:lvl3pPr marL="432000" indent="-216000">
              <a:spcAft>
                <a:spcPts val="600"/>
              </a:spcAft>
              <a:buClr>
                <a:schemeClr val="tx2"/>
              </a:buClr>
              <a:buSzPct val="85000"/>
              <a:buFont typeface="Wingdings" panose="05000000000000000000" pitchFamily="2" charset="2"/>
              <a:buChar char="§"/>
              <a:defRPr sz="1600"/>
            </a:lvl3pPr>
            <a:lvl4pPr marL="432000" indent="-216000">
              <a:spcAft>
                <a:spcPts val="600"/>
              </a:spcAft>
              <a:buClr>
                <a:schemeClr val="tx2"/>
              </a:buClr>
              <a:buSzPct val="85000"/>
              <a:buFont typeface="Wingdings" panose="05000000000000000000" pitchFamily="2" charset="2"/>
              <a:buChar char="§"/>
              <a:defRPr sz="1600"/>
            </a:lvl4pPr>
            <a:lvl5pPr marL="432000" indent="-216000">
              <a:buClr>
                <a:schemeClr val="tx2"/>
              </a:buClr>
              <a:buSzPct val="85000"/>
              <a:buFont typeface="Wingdings" panose="05000000000000000000" pitchFamily="2" charset="2"/>
              <a:buChar char="§"/>
              <a:defRPr sz="160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Textplatzhalter 8">
            <a:extLst>
              <a:ext uri="{FF2B5EF4-FFF2-40B4-BE49-F238E27FC236}">
                <a16:creationId xmlns:a16="http://schemas.microsoft.com/office/drawing/2014/main" id="{89E50009-1B92-43EC-92E6-CB9C2D8224EC}"/>
              </a:ext>
            </a:extLst>
          </p:cNvPr>
          <p:cNvSpPr>
            <a:spLocks noGrp="1"/>
          </p:cNvSpPr>
          <p:nvPr>
            <p:ph type="body" sz="quarter" idx="10" hasCustomPrompt="1"/>
          </p:nvPr>
        </p:nvSpPr>
        <p:spPr>
          <a:xfrm>
            <a:off x="108000" y="6622950"/>
            <a:ext cx="8928000" cy="216000"/>
          </a:xfrm>
          <a:prstGeom prst="rect">
            <a:avLst/>
          </a:prstGeom>
        </p:spPr>
        <p:txBody>
          <a:bodyPr lIns="0" tIns="0" rIns="0" bIns="0"/>
          <a:lstStyle>
            <a:lvl1pPr marL="0" indent="0" algn="r">
              <a:spcBef>
                <a:spcPts val="0"/>
              </a:spcBef>
              <a:spcAft>
                <a:spcPts val="0"/>
              </a:spcAft>
              <a:buNone/>
              <a:defRPr sz="1100">
                <a:solidFill>
                  <a:schemeClr val="bg1">
                    <a:lumMod val="50000"/>
                  </a:schemeClr>
                </a:solidFill>
              </a:defRPr>
            </a:lvl1pPr>
          </a:lstStyle>
          <a:p>
            <a:pPr lvl="0"/>
            <a:r>
              <a:rPr lang="de-DE" dirty="0"/>
              <a:t>(&lt;Quelle&gt;, &lt;Jahr&gt;), (Bildquelle: &lt;Quelle&gt;, &lt;Jahr&gt;)</a:t>
            </a:r>
          </a:p>
        </p:txBody>
      </p:sp>
    </p:spTree>
    <p:extLst>
      <p:ext uri="{BB962C8B-B14F-4D97-AF65-F5344CB8AC3E}">
        <p14:creationId xmlns:p14="http://schemas.microsoft.com/office/powerpoint/2010/main" val="38150632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reie Gestaltung">
    <p:spTree>
      <p:nvGrpSpPr>
        <p:cNvPr id="1" name=""/>
        <p:cNvGrpSpPr/>
        <p:nvPr/>
      </p:nvGrpSpPr>
      <p:grpSpPr>
        <a:xfrm>
          <a:off x="0" y="0"/>
          <a:ext cx="0" cy="0"/>
          <a:chOff x="0" y="0"/>
          <a:chExt cx="0" cy="0"/>
        </a:xfrm>
      </p:grpSpPr>
      <p:sp>
        <p:nvSpPr>
          <p:cNvPr id="9" name="Textplatzhalter 8">
            <a:extLst>
              <a:ext uri="{FF2B5EF4-FFF2-40B4-BE49-F238E27FC236}">
                <a16:creationId xmlns:a16="http://schemas.microsoft.com/office/drawing/2014/main" id="{89E50009-1B92-43EC-92E6-CB9C2D8224EC}"/>
              </a:ext>
            </a:extLst>
          </p:cNvPr>
          <p:cNvSpPr>
            <a:spLocks noGrp="1"/>
          </p:cNvSpPr>
          <p:nvPr>
            <p:ph type="body" sz="quarter" idx="10" hasCustomPrompt="1"/>
          </p:nvPr>
        </p:nvSpPr>
        <p:spPr>
          <a:xfrm>
            <a:off x="108000" y="6622950"/>
            <a:ext cx="8928000" cy="216000"/>
          </a:xfrm>
          <a:prstGeom prst="rect">
            <a:avLst/>
          </a:prstGeom>
        </p:spPr>
        <p:txBody>
          <a:bodyPr lIns="0" tIns="0" rIns="0" bIns="0"/>
          <a:lstStyle>
            <a:lvl1pPr marL="0" indent="0" algn="r">
              <a:spcBef>
                <a:spcPts val="0"/>
              </a:spcBef>
              <a:spcAft>
                <a:spcPts val="0"/>
              </a:spcAft>
              <a:buNone/>
              <a:defRPr sz="1100">
                <a:solidFill>
                  <a:schemeClr val="bg1">
                    <a:lumMod val="50000"/>
                  </a:schemeClr>
                </a:solidFill>
              </a:defRPr>
            </a:lvl1pPr>
          </a:lstStyle>
          <a:p>
            <a:pPr lvl="0"/>
            <a:r>
              <a:rPr lang="de-DE" dirty="0"/>
              <a:t>(&lt;Quelle&gt;, &lt;Jahr&gt;), (Bildquelle: &lt;Quelle&gt;, &lt;Jahr&gt;)</a:t>
            </a:r>
          </a:p>
        </p:txBody>
      </p:sp>
    </p:spTree>
    <p:extLst>
      <p:ext uri="{BB962C8B-B14F-4D97-AF65-F5344CB8AC3E}">
        <p14:creationId xmlns:p14="http://schemas.microsoft.com/office/powerpoint/2010/main" val="21542076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Gliederung">
    <p:spTree>
      <p:nvGrpSpPr>
        <p:cNvPr id="1" name=""/>
        <p:cNvGrpSpPr/>
        <p:nvPr/>
      </p:nvGrpSpPr>
      <p:grpSpPr>
        <a:xfrm>
          <a:off x="0" y="0"/>
          <a:ext cx="0" cy="0"/>
          <a:chOff x="0" y="0"/>
          <a:chExt cx="0" cy="0"/>
        </a:xfrm>
      </p:grpSpPr>
      <p:sp>
        <p:nvSpPr>
          <p:cNvPr id="7" name="Textplatzhalter 6">
            <a:extLst>
              <a:ext uri="{FF2B5EF4-FFF2-40B4-BE49-F238E27FC236}">
                <a16:creationId xmlns:a16="http://schemas.microsoft.com/office/drawing/2014/main" id="{04AB2695-0266-47F0-ADA8-71BA5E328EDC}"/>
              </a:ext>
            </a:extLst>
          </p:cNvPr>
          <p:cNvSpPr>
            <a:spLocks noGrp="1"/>
          </p:cNvSpPr>
          <p:nvPr>
            <p:ph type="body" sz="quarter" idx="10" hasCustomPrompt="1"/>
          </p:nvPr>
        </p:nvSpPr>
        <p:spPr>
          <a:xfrm>
            <a:off x="252000" y="1116000"/>
            <a:ext cx="8640000" cy="5415819"/>
          </a:xfrm>
          <a:prstGeom prst="rect">
            <a:avLst/>
          </a:prstGeom>
        </p:spPr>
        <p:txBody>
          <a:bodyPr lIns="0" tIns="0" rIns="0" bIns="0"/>
          <a:lstStyle>
            <a:lvl1pPr marL="0" indent="-720000">
              <a:spcAft>
                <a:spcPts val="1200"/>
              </a:spcAft>
              <a:buClr>
                <a:schemeClr val="tx2"/>
              </a:buClr>
              <a:buSzPct val="100000"/>
              <a:buAutoNum type="arabicPeriod"/>
              <a:defRPr sz="2200" b="1">
                <a:solidFill>
                  <a:schemeClr val="tx1"/>
                </a:solidFill>
                <a:latin typeface="+mj-lt"/>
              </a:defRPr>
            </a:lvl1pPr>
          </a:lstStyle>
          <a:p>
            <a:pPr lvl="0"/>
            <a:r>
              <a:rPr lang="de-DE" dirty="0"/>
              <a:t>Kapitel 1</a:t>
            </a:r>
          </a:p>
          <a:p>
            <a:pPr lvl="0"/>
            <a:r>
              <a:rPr lang="de-DE" dirty="0"/>
              <a:t>Kapitel 2</a:t>
            </a:r>
          </a:p>
          <a:p>
            <a:pPr lvl="0"/>
            <a:r>
              <a:rPr lang="de-DE" dirty="0"/>
              <a:t>Kapitel 3</a:t>
            </a:r>
          </a:p>
        </p:txBody>
      </p:sp>
      <p:sp>
        <p:nvSpPr>
          <p:cNvPr id="12" name="Textfeld 11">
            <a:extLst>
              <a:ext uri="{FF2B5EF4-FFF2-40B4-BE49-F238E27FC236}">
                <a16:creationId xmlns:a16="http://schemas.microsoft.com/office/drawing/2014/main" id="{05676AEE-8D32-4703-B4BE-A61DF5AB84C3}"/>
              </a:ext>
            </a:extLst>
          </p:cNvPr>
          <p:cNvSpPr txBox="1"/>
          <p:nvPr userDrawn="1"/>
        </p:nvSpPr>
        <p:spPr>
          <a:xfrm>
            <a:off x="252000" y="324000"/>
            <a:ext cx="8640000" cy="396000"/>
          </a:xfrm>
          <a:prstGeom prst="rect">
            <a:avLst/>
          </a:prstGeom>
          <a:noFill/>
        </p:spPr>
        <p:txBody>
          <a:bodyPr wrap="square" lIns="0" tIns="0" rIns="0" bIns="0" rtlCol="0">
            <a:noAutofit/>
          </a:bodyPr>
          <a:lstStyle/>
          <a:p>
            <a:pPr marL="0" marR="0" lvl="0" indent="0" algn="l" defTabSz="914400" rtl="0" eaLnBrk="0" fontAlgn="base" latinLnBrk="0" hangingPunct="0">
              <a:lnSpc>
                <a:spcPct val="100000"/>
              </a:lnSpc>
              <a:spcBef>
                <a:spcPts val="0"/>
              </a:spcBef>
              <a:spcAft>
                <a:spcPct val="0"/>
              </a:spcAft>
              <a:buClrTx/>
              <a:buSzTx/>
              <a:buFontTx/>
              <a:buNone/>
              <a:tabLst/>
              <a:defRPr/>
            </a:pPr>
            <a:r>
              <a:rPr kumimoji="0" lang="de-DE" sz="2200" b="1" i="0" u="none" strike="noStrike" kern="1200" cap="none" spc="0" normalizeH="0" baseline="0" noProof="0" dirty="0">
                <a:ln>
                  <a:noFill/>
                </a:ln>
                <a:solidFill>
                  <a:srgbClr val="327A86"/>
                </a:solidFill>
                <a:effectLst/>
                <a:uLnTx/>
                <a:uFillTx/>
                <a:latin typeface="Calibri"/>
                <a:ea typeface="ＭＳ Ｐゴシック" charset="-128"/>
              </a:rPr>
              <a:t>Gliederung</a:t>
            </a:r>
            <a:endParaRPr kumimoji="0" lang="de-DE" sz="2200" b="1" i="0" u="none" strike="noStrike" kern="1200" cap="none" spc="0" normalizeH="0" baseline="0" noProof="0" dirty="0">
              <a:ln>
                <a:noFill/>
              </a:ln>
              <a:solidFill>
                <a:srgbClr val="327A86"/>
              </a:solidFill>
              <a:effectLst/>
              <a:uLnTx/>
              <a:uFillTx/>
              <a:latin typeface="Calibri"/>
              <a:ea typeface="ＭＳ Ｐゴシック" charset="-128"/>
              <a:cs typeface="Calibri"/>
            </a:endParaRPr>
          </a:p>
        </p:txBody>
      </p:sp>
    </p:spTree>
    <p:extLst>
      <p:ext uri="{BB962C8B-B14F-4D97-AF65-F5344CB8AC3E}">
        <p14:creationId xmlns:p14="http://schemas.microsoft.com/office/powerpoint/2010/main" val="21010128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Zwischenfolie Überschrift + Content">
    <p:spTree>
      <p:nvGrpSpPr>
        <p:cNvPr id="1" name=""/>
        <p:cNvGrpSpPr/>
        <p:nvPr/>
      </p:nvGrpSpPr>
      <p:grpSpPr>
        <a:xfrm>
          <a:off x="0" y="0"/>
          <a:ext cx="0" cy="0"/>
          <a:chOff x="0" y="0"/>
          <a:chExt cx="0" cy="0"/>
        </a:xfrm>
      </p:grpSpPr>
      <p:sp>
        <p:nvSpPr>
          <p:cNvPr id="11" name="Textplatzhalter 9">
            <a:extLst>
              <a:ext uri="{FF2B5EF4-FFF2-40B4-BE49-F238E27FC236}">
                <a16:creationId xmlns:a16="http://schemas.microsoft.com/office/drawing/2014/main" id="{382A8CDF-E0F1-4356-BDC8-74C86B2789D5}"/>
              </a:ext>
            </a:extLst>
          </p:cNvPr>
          <p:cNvSpPr>
            <a:spLocks noGrp="1"/>
          </p:cNvSpPr>
          <p:nvPr>
            <p:ph idx="1" hasCustomPrompt="1"/>
          </p:nvPr>
        </p:nvSpPr>
        <p:spPr>
          <a:xfrm>
            <a:off x="252000" y="900000"/>
            <a:ext cx="8640000" cy="5796000"/>
          </a:xfrm>
          <a:prstGeom prst="rect">
            <a:avLst/>
          </a:prstGeom>
        </p:spPr>
        <p:txBody>
          <a:bodyPr vert="horz" wrap="square" lIns="0" tIns="0" rIns="0" bIns="0" rtlCol="0">
            <a:noAutofit/>
          </a:bodyPr>
          <a:lstStyle>
            <a:lvl1pPr marL="215900" indent="-215900">
              <a:spcAft>
                <a:spcPts val="600"/>
              </a:spcAft>
              <a:buClr>
                <a:schemeClr val="accent1"/>
              </a:buClr>
              <a:buSzPct val="85000"/>
              <a:buFont typeface="Wingdings" panose="05000000000000000000" pitchFamily="2" charset="2"/>
              <a:buChar char="§"/>
              <a:defRPr sz="1800">
                <a:solidFill>
                  <a:schemeClr val="accent1"/>
                </a:solidFill>
              </a:defRPr>
            </a:lvl1pPr>
            <a:lvl2pPr marL="432000" indent="-216000">
              <a:spcAft>
                <a:spcPts val="600"/>
              </a:spcAft>
              <a:buClr>
                <a:schemeClr val="accent1"/>
              </a:buClr>
              <a:buSzPct val="85000"/>
              <a:buFont typeface="Wingdings" panose="05000000000000000000" pitchFamily="2" charset="2"/>
              <a:buChar char="§"/>
              <a:defRPr sz="1600">
                <a:solidFill>
                  <a:schemeClr val="accent1"/>
                </a:solidFill>
              </a:defRPr>
            </a:lvl2pPr>
            <a:lvl3pPr marL="432000" indent="-216000">
              <a:spcAft>
                <a:spcPts val="600"/>
              </a:spcAft>
              <a:buClr>
                <a:schemeClr val="accent1"/>
              </a:buClr>
              <a:buSzPct val="85000"/>
              <a:buFont typeface="Wingdings" panose="05000000000000000000" pitchFamily="2" charset="2"/>
              <a:buChar char="§"/>
              <a:defRPr sz="1600">
                <a:solidFill>
                  <a:schemeClr val="accent1"/>
                </a:solidFill>
              </a:defRPr>
            </a:lvl3pPr>
            <a:lvl4pPr marL="432000" indent="-216000">
              <a:spcAft>
                <a:spcPts val="600"/>
              </a:spcAft>
              <a:buClr>
                <a:schemeClr val="accent1"/>
              </a:buClr>
              <a:buSzPct val="85000"/>
              <a:buFont typeface="Wingdings" panose="05000000000000000000" pitchFamily="2" charset="2"/>
              <a:buChar char="§"/>
              <a:defRPr sz="1600">
                <a:solidFill>
                  <a:schemeClr val="accent1"/>
                </a:solidFill>
              </a:defRPr>
            </a:lvl4pPr>
            <a:lvl5pPr marL="432000" indent="-216000">
              <a:buClr>
                <a:schemeClr val="accent1"/>
              </a:buClr>
              <a:buSzPct val="85000"/>
              <a:buFont typeface="Wingdings" panose="05000000000000000000" pitchFamily="2" charset="2"/>
              <a:buChar char="§"/>
              <a:defRPr sz="1600">
                <a:solidFill>
                  <a:schemeClr val="accent1"/>
                </a:solidFill>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Titel 3">
            <a:extLst>
              <a:ext uri="{FF2B5EF4-FFF2-40B4-BE49-F238E27FC236}">
                <a16:creationId xmlns:a16="http://schemas.microsoft.com/office/drawing/2014/main" id="{635533BD-50D8-4441-8D56-AAF77F52FC4E}"/>
              </a:ext>
            </a:extLst>
          </p:cNvPr>
          <p:cNvSpPr>
            <a:spLocks noGrp="1"/>
          </p:cNvSpPr>
          <p:nvPr>
            <p:ph type="title"/>
          </p:nvPr>
        </p:nvSpPr>
        <p:spPr>
          <a:xfrm>
            <a:off x="252000" y="324000"/>
            <a:ext cx="8640000" cy="396000"/>
          </a:xfrm>
        </p:spPr>
        <p:txBody>
          <a:bodyPr anchor="t" anchorCtr="0"/>
          <a:lstStyle>
            <a:lvl1pPr>
              <a:defRPr sz="2200">
                <a:latin typeface="+mj-lt"/>
              </a:defRPr>
            </a:lvl1pPr>
          </a:lstStyle>
          <a:p>
            <a:r>
              <a:rPr lang="de-DE" dirty="0"/>
              <a:t>Mastertitelformat bearbeiten</a:t>
            </a:r>
          </a:p>
        </p:txBody>
      </p:sp>
    </p:spTree>
    <p:extLst>
      <p:ext uri="{BB962C8B-B14F-4D97-AF65-F5344CB8AC3E}">
        <p14:creationId xmlns:p14="http://schemas.microsoft.com/office/powerpoint/2010/main" val="15354998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Zwischenfolie Content">
    <p:spTree>
      <p:nvGrpSpPr>
        <p:cNvPr id="1" name=""/>
        <p:cNvGrpSpPr/>
        <p:nvPr/>
      </p:nvGrpSpPr>
      <p:grpSpPr>
        <a:xfrm>
          <a:off x="0" y="0"/>
          <a:ext cx="0" cy="0"/>
          <a:chOff x="0" y="0"/>
          <a:chExt cx="0" cy="0"/>
        </a:xfrm>
      </p:grpSpPr>
      <p:sp>
        <p:nvSpPr>
          <p:cNvPr id="11" name="Textplatzhalter 9">
            <a:extLst>
              <a:ext uri="{FF2B5EF4-FFF2-40B4-BE49-F238E27FC236}">
                <a16:creationId xmlns:a16="http://schemas.microsoft.com/office/drawing/2014/main" id="{382A8CDF-E0F1-4356-BDC8-74C86B2789D5}"/>
              </a:ext>
            </a:extLst>
          </p:cNvPr>
          <p:cNvSpPr>
            <a:spLocks noGrp="1"/>
          </p:cNvSpPr>
          <p:nvPr>
            <p:ph idx="1" hasCustomPrompt="1"/>
          </p:nvPr>
        </p:nvSpPr>
        <p:spPr>
          <a:xfrm>
            <a:off x="252000" y="324000"/>
            <a:ext cx="8640000" cy="6372000"/>
          </a:xfrm>
          <a:prstGeom prst="rect">
            <a:avLst/>
          </a:prstGeom>
        </p:spPr>
        <p:txBody>
          <a:bodyPr vert="horz" wrap="square" lIns="0" tIns="0" rIns="0" bIns="0" rtlCol="0">
            <a:noAutofit/>
          </a:bodyPr>
          <a:lstStyle>
            <a:lvl1pPr marL="215900" indent="-215900">
              <a:spcAft>
                <a:spcPts val="600"/>
              </a:spcAft>
              <a:buClr>
                <a:schemeClr val="accent1"/>
              </a:buClr>
              <a:buSzPct val="85000"/>
              <a:buFont typeface="Wingdings" panose="05000000000000000000" pitchFamily="2" charset="2"/>
              <a:buChar char="§"/>
              <a:defRPr sz="1800">
                <a:solidFill>
                  <a:schemeClr val="accent1"/>
                </a:solidFill>
              </a:defRPr>
            </a:lvl1pPr>
            <a:lvl2pPr marL="432000" indent="-216000">
              <a:spcAft>
                <a:spcPts val="600"/>
              </a:spcAft>
              <a:buClr>
                <a:schemeClr val="accent1"/>
              </a:buClr>
              <a:buSzPct val="85000"/>
              <a:buFont typeface="Wingdings" panose="05000000000000000000" pitchFamily="2" charset="2"/>
              <a:buChar char="§"/>
              <a:defRPr sz="1600">
                <a:solidFill>
                  <a:schemeClr val="accent1"/>
                </a:solidFill>
              </a:defRPr>
            </a:lvl2pPr>
            <a:lvl3pPr marL="432000" indent="-216000">
              <a:spcAft>
                <a:spcPts val="600"/>
              </a:spcAft>
              <a:buClr>
                <a:schemeClr val="accent1"/>
              </a:buClr>
              <a:buSzPct val="85000"/>
              <a:buFont typeface="Wingdings" panose="05000000000000000000" pitchFamily="2" charset="2"/>
              <a:buChar char="§"/>
              <a:defRPr sz="1600">
                <a:solidFill>
                  <a:schemeClr val="accent1"/>
                </a:solidFill>
              </a:defRPr>
            </a:lvl3pPr>
            <a:lvl4pPr marL="432000" indent="-216000">
              <a:spcAft>
                <a:spcPts val="600"/>
              </a:spcAft>
              <a:buClr>
                <a:schemeClr val="accent1"/>
              </a:buClr>
              <a:buSzPct val="85000"/>
              <a:buFont typeface="Wingdings" panose="05000000000000000000" pitchFamily="2" charset="2"/>
              <a:buChar char="§"/>
              <a:defRPr sz="1600">
                <a:solidFill>
                  <a:schemeClr val="accent1"/>
                </a:solidFill>
              </a:defRPr>
            </a:lvl4pPr>
            <a:lvl5pPr marL="432000" indent="-216000">
              <a:buClr>
                <a:schemeClr val="accent1"/>
              </a:buClr>
              <a:buSzPct val="85000"/>
              <a:buFont typeface="Wingdings" panose="05000000000000000000" pitchFamily="2" charset="2"/>
              <a:buChar char="§"/>
              <a:defRPr sz="1600">
                <a:solidFill>
                  <a:schemeClr val="accent1"/>
                </a:solidFill>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34725220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Zwischenfolie freie Gestaltung">
    <p:spTree>
      <p:nvGrpSpPr>
        <p:cNvPr id="1" name=""/>
        <p:cNvGrpSpPr/>
        <p:nvPr/>
      </p:nvGrpSpPr>
      <p:grpSpPr>
        <a:xfrm>
          <a:off x="0" y="0"/>
          <a:ext cx="0" cy="0"/>
          <a:chOff x="0" y="0"/>
          <a:chExt cx="0" cy="0"/>
        </a:xfrm>
      </p:grpSpPr>
    </p:spTree>
    <p:extLst>
      <p:ext uri="{BB962C8B-B14F-4D97-AF65-F5344CB8AC3E}">
        <p14:creationId xmlns:p14="http://schemas.microsoft.com/office/powerpoint/2010/main" val="6772062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el mit Banner">
    <p:spTree>
      <p:nvGrpSpPr>
        <p:cNvPr id="1" name=""/>
        <p:cNvGrpSpPr/>
        <p:nvPr/>
      </p:nvGrpSpPr>
      <p:grpSpPr>
        <a:xfrm>
          <a:off x="0" y="0"/>
          <a:ext cx="0" cy="0"/>
          <a:chOff x="0" y="0"/>
          <a:chExt cx="0" cy="0"/>
        </a:xfrm>
      </p:grpSpPr>
      <p:sp>
        <p:nvSpPr>
          <p:cNvPr id="8" name="Bildplatzhalter 7">
            <a:extLst>
              <a:ext uri="{FF2B5EF4-FFF2-40B4-BE49-F238E27FC236}">
                <a16:creationId xmlns:a16="http://schemas.microsoft.com/office/drawing/2014/main" id="{18171CF6-F673-4A39-822A-64E64830DF2B}"/>
              </a:ext>
            </a:extLst>
          </p:cNvPr>
          <p:cNvSpPr>
            <a:spLocks noGrp="1"/>
          </p:cNvSpPr>
          <p:nvPr>
            <p:ph type="pic" sz="quarter" idx="10" hasCustomPrompt="1"/>
          </p:nvPr>
        </p:nvSpPr>
        <p:spPr>
          <a:xfrm>
            <a:off x="0" y="935999"/>
            <a:ext cx="9144000" cy="3051801"/>
          </a:xfrm>
          <a:prstGeom prst="rect">
            <a:avLst/>
          </a:prstGeom>
        </p:spPr>
        <p:txBody>
          <a:bodyPr/>
          <a:lstStyle>
            <a:lvl1pPr marL="0" indent="0" algn="ctr">
              <a:buFontTx/>
              <a:buNone/>
              <a:defRPr sz="1800"/>
            </a:lvl1pPr>
          </a:lstStyle>
          <a:p>
            <a:r>
              <a:rPr lang="de-DE" dirty="0"/>
              <a:t>Bild mit Klick auf das Symbol einfügen</a:t>
            </a:r>
          </a:p>
          <a:p>
            <a:r>
              <a:rPr lang="de-DE" dirty="0"/>
              <a:t>Eine Vorauswahl an Bildern liegt dem Material bei</a:t>
            </a:r>
          </a:p>
          <a:p>
            <a:r>
              <a:rPr lang="de-DE" dirty="0"/>
              <a:t>Eigene Gestaltungen sind möglich (Copyright beachten)</a:t>
            </a:r>
          </a:p>
        </p:txBody>
      </p:sp>
      <p:sp>
        <p:nvSpPr>
          <p:cNvPr id="10" name="Textplatzhalter 9">
            <a:extLst>
              <a:ext uri="{FF2B5EF4-FFF2-40B4-BE49-F238E27FC236}">
                <a16:creationId xmlns:a16="http://schemas.microsoft.com/office/drawing/2014/main" id="{BB8CB1B0-9B77-4351-BEC7-0D207FE318D2}"/>
              </a:ext>
            </a:extLst>
          </p:cNvPr>
          <p:cNvSpPr>
            <a:spLocks noGrp="1"/>
          </p:cNvSpPr>
          <p:nvPr>
            <p:ph type="body" sz="quarter" idx="11" hasCustomPrompt="1"/>
          </p:nvPr>
        </p:nvSpPr>
        <p:spPr>
          <a:xfrm>
            <a:off x="252000" y="4437976"/>
            <a:ext cx="6372000" cy="484312"/>
          </a:xfrm>
          <a:prstGeom prst="rect">
            <a:avLst/>
          </a:prstGeom>
        </p:spPr>
        <p:txBody>
          <a:bodyPr lIns="0" tIns="0" rIns="0" bIns="0"/>
          <a:lstStyle>
            <a:lvl1pPr marL="0" indent="0">
              <a:buNone/>
              <a:defRPr sz="2200" b="1">
                <a:solidFill>
                  <a:schemeClr val="bg1"/>
                </a:solidFill>
              </a:defRPr>
            </a:lvl1pPr>
          </a:lstStyle>
          <a:p>
            <a:pPr lvl="0"/>
            <a:r>
              <a:rPr lang="de-DE" dirty="0"/>
              <a:t>Titel</a:t>
            </a:r>
          </a:p>
        </p:txBody>
      </p:sp>
      <p:sp>
        <p:nvSpPr>
          <p:cNvPr id="11" name="Textplatzhalter 9">
            <a:extLst>
              <a:ext uri="{FF2B5EF4-FFF2-40B4-BE49-F238E27FC236}">
                <a16:creationId xmlns:a16="http://schemas.microsoft.com/office/drawing/2014/main" id="{848F5FDB-966D-48A9-8F9D-F874FB75D1A9}"/>
              </a:ext>
            </a:extLst>
          </p:cNvPr>
          <p:cNvSpPr>
            <a:spLocks noGrp="1"/>
          </p:cNvSpPr>
          <p:nvPr>
            <p:ph type="body" sz="quarter" idx="12" hasCustomPrompt="1"/>
          </p:nvPr>
        </p:nvSpPr>
        <p:spPr>
          <a:xfrm>
            <a:off x="252000" y="5044731"/>
            <a:ext cx="6372000" cy="473445"/>
          </a:xfrm>
          <a:prstGeom prst="rect">
            <a:avLst/>
          </a:prstGeom>
        </p:spPr>
        <p:txBody>
          <a:bodyPr lIns="0" tIns="0" rIns="0" bIns="0"/>
          <a:lstStyle>
            <a:lvl1pPr marL="0" indent="0">
              <a:buNone/>
              <a:defRPr sz="1800" b="1">
                <a:solidFill>
                  <a:schemeClr val="bg1"/>
                </a:solidFill>
              </a:defRPr>
            </a:lvl1pPr>
          </a:lstStyle>
          <a:p>
            <a:pPr lvl="0"/>
            <a:r>
              <a:rPr lang="de-DE" dirty="0" err="1"/>
              <a:t>Subtitel</a:t>
            </a:r>
            <a:endParaRPr lang="de-DE" dirty="0"/>
          </a:p>
        </p:txBody>
      </p:sp>
      <p:sp>
        <p:nvSpPr>
          <p:cNvPr id="13" name="Textplatzhalter 9">
            <a:extLst>
              <a:ext uri="{FF2B5EF4-FFF2-40B4-BE49-F238E27FC236}">
                <a16:creationId xmlns:a16="http://schemas.microsoft.com/office/drawing/2014/main" id="{2947E9A8-8C15-4CCD-9BCA-364EB75353FD}"/>
              </a:ext>
            </a:extLst>
          </p:cNvPr>
          <p:cNvSpPr>
            <a:spLocks noGrp="1"/>
          </p:cNvSpPr>
          <p:nvPr>
            <p:ph type="body" sz="quarter" idx="13" hasCustomPrompt="1"/>
          </p:nvPr>
        </p:nvSpPr>
        <p:spPr>
          <a:xfrm>
            <a:off x="252000" y="5640620"/>
            <a:ext cx="6372000" cy="785120"/>
          </a:xfrm>
          <a:prstGeom prst="rect">
            <a:avLst/>
          </a:prstGeom>
        </p:spPr>
        <p:txBody>
          <a:bodyPr lIns="0" tIns="0" rIns="0" bIns="0"/>
          <a:lstStyle>
            <a:lvl1pPr marL="0" indent="0">
              <a:buNone/>
              <a:defRPr sz="1800" b="0">
                <a:solidFill>
                  <a:schemeClr val="bg1"/>
                </a:solidFill>
              </a:defRPr>
            </a:lvl1pPr>
          </a:lstStyle>
          <a:p>
            <a:pPr lvl="0"/>
            <a:r>
              <a:rPr lang="de-DE" dirty="0"/>
              <a:t>Autorenschaft</a:t>
            </a:r>
          </a:p>
        </p:txBody>
      </p:sp>
    </p:spTree>
    <p:extLst>
      <p:ext uri="{BB962C8B-B14F-4D97-AF65-F5344CB8AC3E}">
        <p14:creationId xmlns:p14="http://schemas.microsoft.com/office/powerpoint/2010/main" val="40849680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el ohne Banner">
    <p:spTree>
      <p:nvGrpSpPr>
        <p:cNvPr id="1" name=""/>
        <p:cNvGrpSpPr/>
        <p:nvPr/>
      </p:nvGrpSpPr>
      <p:grpSpPr>
        <a:xfrm>
          <a:off x="0" y="0"/>
          <a:ext cx="0" cy="0"/>
          <a:chOff x="0" y="0"/>
          <a:chExt cx="0" cy="0"/>
        </a:xfrm>
      </p:grpSpPr>
      <p:sp>
        <p:nvSpPr>
          <p:cNvPr id="5" name="Textplatzhalter 9">
            <a:extLst>
              <a:ext uri="{FF2B5EF4-FFF2-40B4-BE49-F238E27FC236}">
                <a16:creationId xmlns:a16="http://schemas.microsoft.com/office/drawing/2014/main" id="{CC4632DB-DFF5-47E9-B973-118479BB4FB7}"/>
              </a:ext>
            </a:extLst>
          </p:cNvPr>
          <p:cNvSpPr>
            <a:spLocks noGrp="1"/>
          </p:cNvSpPr>
          <p:nvPr>
            <p:ph type="body" sz="quarter" idx="13" hasCustomPrompt="1"/>
          </p:nvPr>
        </p:nvSpPr>
        <p:spPr>
          <a:xfrm>
            <a:off x="252000" y="1488501"/>
            <a:ext cx="6372000" cy="345263"/>
          </a:xfrm>
          <a:prstGeom prst="rect">
            <a:avLst/>
          </a:prstGeom>
        </p:spPr>
        <p:txBody>
          <a:bodyPr lIns="0" tIns="0" rIns="0" bIns="0"/>
          <a:lstStyle>
            <a:lvl1pPr marL="0" indent="0">
              <a:buNone/>
              <a:defRPr sz="2200" b="1">
                <a:solidFill>
                  <a:schemeClr val="tx2"/>
                </a:solidFill>
              </a:defRPr>
            </a:lvl1pPr>
          </a:lstStyle>
          <a:p>
            <a:pPr lvl="0"/>
            <a:r>
              <a:rPr lang="de-DE" dirty="0"/>
              <a:t>Titel</a:t>
            </a:r>
          </a:p>
        </p:txBody>
      </p:sp>
      <p:sp>
        <p:nvSpPr>
          <p:cNvPr id="6" name="Textplatzhalter 9">
            <a:extLst>
              <a:ext uri="{FF2B5EF4-FFF2-40B4-BE49-F238E27FC236}">
                <a16:creationId xmlns:a16="http://schemas.microsoft.com/office/drawing/2014/main" id="{98AF38D2-BB0C-40FA-983F-7776B0F5EC7F}"/>
              </a:ext>
            </a:extLst>
          </p:cNvPr>
          <p:cNvSpPr>
            <a:spLocks noGrp="1"/>
          </p:cNvSpPr>
          <p:nvPr>
            <p:ph type="body" sz="quarter" idx="14" hasCustomPrompt="1"/>
          </p:nvPr>
        </p:nvSpPr>
        <p:spPr>
          <a:xfrm>
            <a:off x="252000" y="2096901"/>
            <a:ext cx="6372000" cy="345263"/>
          </a:xfrm>
          <a:prstGeom prst="rect">
            <a:avLst/>
          </a:prstGeom>
        </p:spPr>
        <p:txBody>
          <a:bodyPr lIns="0" tIns="0" rIns="0" bIns="0"/>
          <a:lstStyle>
            <a:lvl1pPr marL="0" indent="0">
              <a:buNone/>
              <a:defRPr sz="1800" b="0">
                <a:solidFill>
                  <a:schemeClr val="tx2"/>
                </a:solidFill>
              </a:defRPr>
            </a:lvl1pPr>
          </a:lstStyle>
          <a:p>
            <a:pPr lvl="0"/>
            <a:r>
              <a:rPr lang="de-DE" dirty="0" err="1"/>
              <a:t>Subtitel</a:t>
            </a:r>
            <a:endParaRPr lang="de-DE" dirty="0"/>
          </a:p>
        </p:txBody>
      </p:sp>
      <p:sp>
        <p:nvSpPr>
          <p:cNvPr id="7" name="Textplatzhalter 9">
            <a:extLst>
              <a:ext uri="{FF2B5EF4-FFF2-40B4-BE49-F238E27FC236}">
                <a16:creationId xmlns:a16="http://schemas.microsoft.com/office/drawing/2014/main" id="{2947E9A8-8C15-4CCD-9BCA-364EB75353FD}"/>
              </a:ext>
            </a:extLst>
          </p:cNvPr>
          <p:cNvSpPr>
            <a:spLocks noGrp="1"/>
          </p:cNvSpPr>
          <p:nvPr>
            <p:ph type="body" sz="quarter" idx="15" hasCustomPrompt="1"/>
          </p:nvPr>
        </p:nvSpPr>
        <p:spPr>
          <a:xfrm>
            <a:off x="252000" y="4438800"/>
            <a:ext cx="6372000" cy="785120"/>
          </a:xfrm>
          <a:prstGeom prst="rect">
            <a:avLst/>
          </a:prstGeom>
        </p:spPr>
        <p:txBody>
          <a:bodyPr lIns="0" tIns="0" rIns="0" bIns="0"/>
          <a:lstStyle>
            <a:lvl1pPr marL="0" indent="0">
              <a:buNone/>
              <a:defRPr sz="1800" b="0">
                <a:solidFill>
                  <a:schemeClr val="bg1"/>
                </a:solidFill>
              </a:defRPr>
            </a:lvl1pPr>
          </a:lstStyle>
          <a:p>
            <a:pPr lvl="0"/>
            <a:r>
              <a:rPr lang="de-DE" dirty="0"/>
              <a:t>Autorenschaft</a:t>
            </a:r>
          </a:p>
        </p:txBody>
      </p:sp>
    </p:spTree>
    <p:extLst>
      <p:ext uri="{BB962C8B-B14F-4D97-AF65-F5344CB8AC3E}">
        <p14:creationId xmlns:p14="http://schemas.microsoft.com/office/powerpoint/2010/main" val="119087332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10.xml"/><Relationship Id="rId7" Type="http://schemas.openxmlformats.org/officeDocument/2006/relationships/image" Target="../media/image5.jpg"/><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13.xml"/><Relationship Id="rId7"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theme" Target="../theme/theme4.xml"/><Relationship Id="rId5" Type="http://schemas.openxmlformats.org/officeDocument/2006/relationships/slideLayout" Target="../slideLayouts/slideLayout15.xml"/><Relationship Id="rId4" Type="http://schemas.openxmlformats.org/officeDocument/2006/relationships/slideLayout" Target="../slideLayouts/slideLayout14.xml"/></Relationships>
</file>

<file path=ppt/slideMasters/_rels/slideMaster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18.xml"/><Relationship Id="rId7" Type="http://schemas.openxmlformats.org/officeDocument/2006/relationships/image" Target="../media/image5.jpg"/><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 name="Rectangle 17">
            <a:extLst>
              <a:ext uri="{FF2B5EF4-FFF2-40B4-BE49-F238E27FC236}">
                <a16:creationId xmlns:a16="http://schemas.microsoft.com/office/drawing/2014/main" id="{F8507B4C-A618-42D3-8D77-B3C591413FED}"/>
              </a:ext>
            </a:extLst>
          </p:cNvPr>
          <p:cNvSpPr>
            <a:spLocks noChangeArrowheads="1"/>
          </p:cNvSpPr>
          <p:nvPr userDrawn="1"/>
        </p:nvSpPr>
        <p:spPr bwMode="auto">
          <a:xfrm>
            <a:off x="0" y="0"/>
            <a:ext cx="9144000" cy="144000"/>
          </a:xfrm>
          <a:prstGeom prst="rect">
            <a:avLst/>
          </a:prstGeom>
          <a:solidFill>
            <a:srgbClr val="327A86"/>
          </a:solidFill>
          <a:ln w="9525">
            <a:noFill/>
            <a:miter lim="800000"/>
            <a:headEnd/>
            <a:tailEnd/>
          </a:ln>
        </p:spPr>
        <p:txBody>
          <a:bodyPr wrap="none" anchor="ctr">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dirty="0">
              <a:ln>
                <a:noFill/>
              </a:ln>
              <a:solidFill>
                <a:prstClr val="black"/>
              </a:solidFill>
              <a:effectLst/>
              <a:uLnTx/>
              <a:uFillTx/>
              <a:latin typeface="Calibri Normal" charset="0"/>
              <a:ea typeface="ＭＳ Ｐゴシック" charset="-128"/>
            </a:endParaRPr>
          </a:p>
        </p:txBody>
      </p:sp>
      <p:sp>
        <p:nvSpPr>
          <p:cNvPr id="4" name="Titelplatzhalter 3">
            <a:extLst>
              <a:ext uri="{FF2B5EF4-FFF2-40B4-BE49-F238E27FC236}">
                <a16:creationId xmlns:a16="http://schemas.microsoft.com/office/drawing/2014/main" id="{7FA8522D-0AE8-4959-AA60-6A22BFE2DF88}"/>
              </a:ext>
            </a:extLst>
          </p:cNvPr>
          <p:cNvSpPr>
            <a:spLocks noGrp="1"/>
          </p:cNvSpPr>
          <p:nvPr>
            <p:ph type="title"/>
          </p:nvPr>
        </p:nvSpPr>
        <p:spPr>
          <a:xfrm>
            <a:off x="252000" y="324000"/>
            <a:ext cx="8640000" cy="396000"/>
          </a:xfrm>
          <a:prstGeom prst="rect">
            <a:avLst/>
          </a:prstGeom>
        </p:spPr>
        <p:txBody>
          <a:bodyPr vert="horz" lIns="0" tIns="0" rIns="0" bIns="0" rtlCol="0" anchor="t" anchorCtr="0">
            <a:noAutofit/>
          </a:bodyPr>
          <a:lstStyle/>
          <a:p>
            <a:r>
              <a:rPr lang="de-DE" dirty="0"/>
              <a:t>Mastertitelformat bearbeiten</a:t>
            </a:r>
          </a:p>
        </p:txBody>
      </p:sp>
    </p:spTree>
    <p:extLst>
      <p:ext uri="{BB962C8B-B14F-4D97-AF65-F5344CB8AC3E}">
        <p14:creationId xmlns:p14="http://schemas.microsoft.com/office/powerpoint/2010/main" val="4103898939"/>
      </p:ext>
    </p:extLst>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Lst>
  <p:hf sldNum="0" hdr="0" dt="0"/>
  <p:txStyles>
    <p:titleStyle>
      <a:lvl1pPr algn="l" rtl="0" eaLnBrk="1" fontAlgn="base" hangingPunct="1">
        <a:spcBef>
          <a:spcPct val="0"/>
        </a:spcBef>
        <a:spcAft>
          <a:spcPct val="0"/>
        </a:spcAft>
        <a:defRPr sz="2200" b="1">
          <a:solidFill>
            <a:srgbClr val="327A86"/>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p:titleStyle>
    <p:bodyStyle>
      <a:lvl1pPr marL="342000" indent="-342900" algn="l" rtl="0" eaLnBrk="1" fontAlgn="base" hangingPunct="1">
        <a:lnSpc>
          <a:spcPct val="100000"/>
        </a:lnSpc>
        <a:spcBef>
          <a:spcPts val="576"/>
        </a:spcBef>
        <a:spcAft>
          <a:spcPts val="600"/>
        </a:spcAft>
        <a:buClr>
          <a:srgbClr val="327A86"/>
        </a:buClr>
        <a:buFont typeface="Wingdings" charset="2"/>
        <a:buChar char="§"/>
        <a:defRPr sz="2000">
          <a:solidFill>
            <a:schemeClr val="tx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6"/>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7"/>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7"/>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7"/>
        </a:buBlip>
        <a:defRPr sz="12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 name="Rectangle 17">
            <a:extLst>
              <a:ext uri="{FF2B5EF4-FFF2-40B4-BE49-F238E27FC236}">
                <a16:creationId xmlns:a16="http://schemas.microsoft.com/office/drawing/2014/main" id="{F8507B4C-A618-42D3-8D77-B3C591413FED}"/>
              </a:ext>
            </a:extLst>
          </p:cNvPr>
          <p:cNvSpPr>
            <a:spLocks noChangeArrowheads="1"/>
          </p:cNvSpPr>
          <p:nvPr userDrawn="1"/>
        </p:nvSpPr>
        <p:spPr bwMode="auto">
          <a:xfrm>
            <a:off x="0" y="0"/>
            <a:ext cx="9144000" cy="144000"/>
          </a:xfrm>
          <a:prstGeom prst="rect">
            <a:avLst/>
          </a:prstGeom>
          <a:solidFill>
            <a:schemeClr val="accent1"/>
          </a:solidFill>
          <a:ln w="9525">
            <a:noFill/>
            <a:miter lim="800000"/>
            <a:headEnd/>
            <a:tailEnd/>
          </a:ln>
        </p:spPr>
        <p:txBody>
          <a:bodyPr wrap="none" anchor="ctr">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dirty="0">
              <a:ln>
                <a:noFill/>
              </a:ln>
              <a:solidFill>
                <a:prstClr val="black"/>
              </a:solidFill>
              <a:effectLst/>
              <a:uLnTx/>
              <a:uFillTx/>
              <a:latin typeface="Calibri Normal" charset="0"/>
              <a:ea typeface="ＭＳ Ｐゴシック" charset="-128"/>
            </a:endParaRPr>
          </a:p>
        </p:txBody>
      </p:sp>
      <p:sp>
        <p:nvSpPr>
          <p:cNvPr id="4" name="Titelplatzhalter 3">
            <a:extLst>
              <a:ext uri="{FF2B5EF4-FFF2-40B4-BE49-F238E27FC236}">
                <a16:creationId xmlns:a16="http://schemas.microsoft.com/office/drawing/2014/main" id="{7FA8522D-0AE8-4959-AA60-6A22BFE2DF88}"/>
              </a:ext>
            </a:extLst>
          </p:cNvPr>
          <p:cNvSpPr>
            <a:spLocks noGrp="1"/>
          </p:cNvSpPr>
          <p:nvPr>
            <p:ph type="title"/>
          </p:nvPr>
        </p:nvSpPr>
        <p:spPr>
          <a:xfrm>
            <a:off x="252000" y="324000"/>
            <a:ext cx="8640000" cy="396000"/>
          </a:xfrm>
          <a:prstGeom prst="rect">
            <a:avLst/>
          </a:prstGeom>
        </p:spPr>
        <p:txBody>
          <a:bodyPr vert="horz" lIns="0" tIns="0" rIns="0" bIns="0" rtlCol="0" anchor="t" anchorCtr="0">
            <a:noAutofit/>
          </a:bodyPr>
          <a:lstStyle/>
          <a:p>
            <a:r>
              <a:rPr lang="de-DE" dirty="0"/>
              <a:t>Mastertitelformat bearbeiten</a:t>
            </a:r>
          </a:p>
        </p:txBody>
      </p:sp>
      <p:sp>
        <p:nvSpPr>
          <p:cNvPr id="2" name="Textfeld 1">
            <a:extLst>
              <a:ext uri="{FF2B5EF4-FFF2-40B4-BE49-F238E27FC236}">
                <a16:creationId xmlns:a16="http://schemas.microsoft.com/office/drawing/2014/main" id="{FFFFA397-5075-4704-AC03-52FA84968699}"/>
              </a:ext>
            </a:extLst>
          </p:cNvPr>
          <p:cNvSpPr txBox="1"/>
          <p:nvPr userDrawn="1"/>
        </p:nvSpPr>
        <p:spPr>
          <a:xfrm>
            <a:off x="7153275" y="6350"/>
            <a:ext cx="1738725" cy="138499"/>
          </a:xfrm>
          <a:prstGeom prst="rect">
            <a:avLst/>
          </a:prstGeom>
          <a:noFill/>
        </p:spPr>
        <p:txBody>
          <a:bodyPr wrap="square" lIns="0" tIns="0" rIns="0" bIns="0" rtlCol="0">
            <a:spAutoFit/>
          </a:bodyPr>
          <a:lstStyle/>
          <a:p>
            <a:pPr marL="342900" marR="0" lvl="0" indent="-342900" algn="r" defTabSz="914400" rtl="0" eaLnBrk="0" fontAlgn="base" latinLnBrk="0" hangingPunct="0">
              <a:lnSpc>
                <a:spcPct val="100000"/>
              </a:lnSpc>
              <a:spcBef>
                <a:spcPts val="400"/>
              </a:spcBef>
              <a:spcAft>
                <a:spcPct val="0"/>
              </a:spcAft>
              <a:buClrTx/>
              <a:buSzTx/>
              <a:buFontTx/>
              <a:buNone/>
              <a:tabLst/>
              <a:defRPr/>
            </a:pPr>
            <a:r>
              <a:rPr kumimoji="0" lang="de-DE" sz="900" b="1" i="0" u="none" strike="noStrike" kern="1200" cap="all" spc="0" normalizeH="0" baseline="0" noProof="0" dirty="0">
                <a:ln>
                  <a:noFill/>
                </a:ln>
                <a:solidFill>
                  <a:srgbClr val="FFFFFF"/>
                </a:solidFill>
                <a:effectLst/>
                <a:uLnTx/>
                <a:uFillTx/>
                <a:latin typeface="Calibri"/>
                <a:ea typeface="ＭＳ Ｐゴシック" charset="-128"/>
                <a:cs typeface="Calibri"/>
              </a:rPr>
              <a:t>Ausgeblendete Folie</a:t>
            </a:r>
          </a:p>
        </p:txBody>
      </p:sp>
    </p:spTree>
    <p:extLst>
      <p:ext uri="{BB962C8B-B14F-4D97-AF65-F5344CB8AC3E}">
        <p14:creationId xmlns:p14="http://schemas.microsoft.com/office/powerpoint/2010/main" val="1434224846"/>
      </p:ext>
    </p:extLst>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Lst>
  <p:hf sldNum="0" hdr="0" dt="0"/>
  <p:txStyles>
    <p:titleStyle>
      <a:lvl1pPr algn="l" rtl="0" eaLnBrk="1" fontAlgn="base" hangingPunct="1">
        <a:spcBef>
          <a:spcPct val="0"/>
        </a:spcBef>
        <a:spcAft>
          <a:spcPct val="0"/>
        </a:spcAft>
        <a:defRPr sz="2200" b="1">
          <a:solidFill>
            <a:schemeClr val="accent1"/>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p:titleStyle>
    <p:bodyStyle>
      <a:lvl1pPr marL="342000" indent="-342900" algn="l" rtl="0" eaLnBrk="1" fontAlgn="base" hangingPunct="1">
        <a:lnSpc>
          <a:spcPct val="100000"/>
        </a:lnSpc>
        <a:spcBef>
          <a:spcPts val="576"/>
        </a:spcBef>
        <a:spcAft>
          <a:spcPts val="600"/>
        </a:spcAft>
        <a:buClr>
          <a:srgbClr val="327A86"/>
        </a:buClr>
        <a:buFont typeface="Wingdings" charset="2"/>
        <a:buChar char="§"/>
        <a:defRPr sz="2000">
          <a:solidFill>
            <a:schemeClr val="tx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5"/>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6"/>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6"/>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6"/>
        </a:buBlip>
        <a:defRPr sz="12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Rechteck 11">
            <a:extLst>
              <a:ext uri="{FF2B5EF4-FFF2-40B4-BE49-F238E27FC236}">
                <a16:creationId xmlns:a16="http://schemas.microsoft.com/office/drawing/2014/main" id="{52D288C3-76E7-407C-93DF-B1113D92C85D}"/>
              </a:ext>
            </a:extLst>
          </p:cNvPr>
          <p:cNvSpPr/>
          <p:nvPr userDrawn="1"/>
        </p:nvSpPr>
        <p:spPr bwMode="auto">
          <a:xfrm>
            <a:off x="7056271" y="4130402"/>
            <a:ext cx="2087730" cy="2598198"/>
          </a:xfrm>
          <a:prstGeom prst="rect">
            <a:avLst/>
          </a:prstGeom>
          <a:solidFill>
            <a:srgbClr val="C8D2D8"/>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dirty="0">
              <a:ln>
                <a:noFill/>
              </a:ln>
              <a:solidFill>
                <a:prstClr val="black"/>
              </a:solidFill>
              <a:effectLst/>
              <a:uLnTx/>
              <a:uFillTx/>
              <a:latin typeface="Calibri Normal" charset="0"/>
              <a:ea typeface="ＭＳ Ｐゴシック" charset="-128"/>
            </a:endParaRPr>
          </a:p>
        </p:txBody>
      </p:sp>
      <p:sp>
        <p:nvSpPr>
          <p:cNvPr id="14" name="Rectangle 19">
            <a:extLst>
              <a:ext uri="{FF2B5EF4-FFF2-40B4-BE49-F238E27FC236}">
                <a16:creationId xmlns:a16="http://schemas.microsoft.com/office/drawing/2014/main" id="{D85768C5-BBB6-4ACD-A6A0-97D1C115FFC4}"/>
              </a:ext>
            </a:extLst>
          </p:cNvPr>
          <p:cNvSpPr>
            <a:spLocks noChangeArrowheads="1"/>
          </p:cNvSpPr>
          <p:nvPr userDrawn="1"/>
        </p:nvSpPr>
        <p:spPr bwMode="auto">
          <a:xfrm>
            <a:off x="0" y="4131424"/>
            <a:ext cx="6911738" cy="2597175"/>
          </a:xfrm>
          <a:prstGeom prst="rect">
            <a:avLst/>
          </a:prstGeom>
          <a:solidFill>
            <a:srgbClr val="327A86"/>
          </a:solidFill>
          <a:ln w="9525">
            <a:noFill/>
            <a:miter lim="800000"/>
            <a:headEnd/>
            <a:tailEnd/>
          </a:ln>
        </p:spPr>
        <p:txBody>
          <a:bodyPr wrap="none" anchor="ctr">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dirty="0">
              <a:ln>
                <a:noFill/>
              </a:ln>
              <a:solidFill>
                <a:prstClr val="black"/>
              </a:solidFill>
              <a:effectLst/>
              <a:uLnTx/>
              <a:uFillTx/>
              <a:latin typeface="Calibri Normal" charset="0"/>
              <a:ea typeface="ＭＳ Ｐゴシック" charset="-128"/>
            </a:endParaRPr>
          </a:p>
        </p:txBody>
      </p:sp>
      <p:pic>
        <p:nvPicPr>
          <p:cNvPr id="33" name="Grafik 32">
            <a:extLst>
              <a:ext uri="{FF2B5EF4-FFF2-40B4-BE49-F238E27FC236}">
                <a16:creationId xmlns:a16="http://schemas.microsoft.com/office/drawing/2014/main" id="{8FFC185C-665F-465C-9F56-F2B9CCB0E842}"/>
              </a:ext>
            </a:extLst>
          </p:cNvPr>
          <p:cNvPicPr>
            <a:picLocks noChangeAspect="1"/>
          </p:cNvPicPr>
          <p:nvPr userDrawn="1"/>
        </p:nvPicPr>
        <p:blipFill>
          <a:blip r:embed="rId5"/>
          <a:stretch>
            <a:fillRect/>
          </a:stretch>
        </p:blipFill>
        <p:spPr>
          <a:xfrm>
            <a:off x="252000" y="98528"/>
            <a:ext cx="2812232" cy="326922"/>
          </a:xfrm>
          <a:prstGeom prst="rect">
            <a:avLst/>
          </a:prstGeom>
        </p:spPr>
      </p:pic>
      <p:grpSp>
        <p:nvGrpSpPr>
          <p:cNvPr id="13" name="Gruppieren 12">
            <a:extLst>
              <a:ext uri="{FF2B5EF4-FFF2-40B4-BE49-F238E27FC236}">
                <a16:creationId xmlns:a16="http://schemas.microsoft.com/office/drawing/2014/main" id="{7BD18C07-A9AC-4500-AE30-B941923EA9EE}"/>
              </a:ext>
            </a:extLst>
          </p:cNvPr>
          <p:cNvGrpSpPr>
            <a:grpSpLocks noChangeAspect="1"/>
          </p:cNvGrpSpPr>
          <p:nvPr userDrawn="1"/>
        </p:nvGrpSpPr>
        <p:grpSpPr>
          <a:xfrm>
            <a:off x="6109200" y="262800"/>
            <a:ext cx="2783442" cy="518450"/>
            <a:chOff x="5148064" y="468000"/>
            <a:chExt cx="3575602" cy="666000"/>
          </a:xfrm>
        </p:grpSpPr>
        <p:pic>
          <p:nvPicPr>
            <p:cNvPr id="15" name="Grafik 14">
              <a:extLst>
                <a:ext uri="{FF2B5EF4-FFF2-40B4-BE49-F238E27FC236}">
                  <a16:creationId xmlns:a16="http://schemas.microsoft.com/office/drawing/2014/main" id="{4BBEAAA8-F70F-4536-92FB-37C6B39FD89C}"/>
                </a:ext>
              </a:extLst>
            </p:cNvPr>
            <p:cNvPicPr>
              <a:picLocks noChangeAspect="1"/>
            </p:cNvPicPr>
            <p:nvPr userDrawn="1"/>
          </p:nvPicPr>
          <p:blipFill>
            <a:blip r:embed="rId6"/>
            <a:stretch>
              <a:fillRect/>
            </a:stretch>
          </p:blipFill>
          <p:spPr>
            <a:xfrm>
              <a:off x="6299446" y="469857"/>
              <a:ext cx="2424220" cy="659594"/>
            </a:xfrm>
            <a:prstGeom prst="rect">
              <a:avLst/>
            </a:prstGeom>
          </p:spPr>
        </p:pic>
        <p:pic>
          <p:nvPicPr>
            <p:cNvPr id="16" name="Grafik 15">
              <a:extLst>
                <a:ext uri="{FF2B5EF4-FFF2-40B4-BE49-F238E27FC236}">
                  <a16:creationId xmlns:a16="http://schemas.microsoft.com/office/drawing/2014/main" id="{88240224-7C0D-46FE-94EE-0B73986AE520}"/>
                </a:ext>
              </a:extLst>
            </p:cNvPr>
            <p:cNvPicPr>
              <a:picLocks noChangeAspect="1"/>
            </p:cNvPicPr>
            <p:nvPr userDrawn="1"/>
          </p:nvPicPr>
          <p:blipFill>
            <a:blip r:embed="rId7"/>
            <a:stretch>
              <a:fillRect/>
            </a:stretch>
          </p:blipFill>
          <p:spPr>
            <a:xfrm>
              <a:off x="5148064" y="468000"/>
              <a:ext cx="839245" cy="666000"/>
            </a:xfrm>
            <a:prstGeom prst="rect">
              <a:avLst/>
            </a:prstGeom>
          </p:spPr>
        </p:pic>
      </p:grpSp>
      <p:pic>
        <p:nvPicPr>
          <p:cNvPr id="3" name="Grafik 2">
            <a:extLst>
              <a:ext uri="{FF2B5EF4-FFF2-40B4-BE49-F238E27FC236}">
                <a16:creationId xmlns:a16="http://schemas.microsoft.com/office/drawing/2014/main" id="{35A958EA-A893-45A9-8A6C-0FE8B0B3DFF4}"/>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251358" y="361063"/>
            <a:ext cx="2983285" cy="327600"/>
          </a:xfrm>
          <a:prstGeom prst="rect">
            <a:avLst/>
          </a:prstGeom>
        </p:spPr>
      </p:pic>
      <p:sp>
        <p:nvSpPr>
          <p:cNvPr id="20" name="Rectangle 17">
            <a:extLst>
              <a:ext uri="{FF2B5EF4-FFF2-40B4-BE49-F238E27FC236}">
                <a16:creationId xmlns:a16="http://schemas.microsoft.com/office/drawing/2014/main" id="{CAA35721-7747-4232-99D4-AF0DD23682F7}"/>
              </a:ext>
            </a:extLst>
          </p:cNvPr>
          <p:cNvSpPr>
            <a:spLocks noChangeArrowheads="1"/>
          </p:cNvSpPr>
          <p:nvPr userDrawn="1"/>
        </p:nvSpPr>
        <p:spPr bwMode="auto">
          <a:xfrm>
            <a:off x="0" y="0"/>
            <a:ext cx="9144000" cy="144000"/>
          </a:xfrm>
          <a:prstGeom prst="rect">
            <a:avLst/>
          </a:prstGeom>
          <a:solidFill>
            <a:srgbClr val="327A86"/>
          </a:solidFill>
          <a:ln w="9525">
            <a:noFill/>
            <a:miter lim="800000"/>
            <a:headEnd/>
            <a:tailEnd/>
          </a:ln>
        </p:spPr>
        <p:txBody>
          <a:bodyPr wrap="none" anchor="ctr">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dirty="0">
              <a:ln>
                <a:noFill/>
              </a:ln>
              <a:solidFill>
                <a:prstClr val="black"/>
              </a:solidFill>
              <a:effectLst/>
              <a:uLnTx/>
              <a:uFillTx/>
              <a:latin typeface="Calibri Normal" charset="0"/>
              <a:ea typeface="ＭＳ Ｐゴシック" charset="-128"/>
            </a:endParaRPr>
          </a:p>
        </p:txBody>
      </p:sp>
    </p:spTree>
    <p:extLst>
      <p:ext uri="{BB962C8B-B14F-4D97-AF65-F5344CB8AC3E}">
        <p14:creationId xmlns:p14="http://schemas.microsoft.com/office/powerpoint/2010/main" val="3120293594"/>
      </p:ext>
    </p:extLst>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 name="Rectangle 17">
            <a:extLst>
              <a:ext uri="{FF2B5EF4-FFF2-40B4-BE49-F238E27FC236}">
                <a16:creationId xmlns:a16="http://schemas.microsoft.com/office/drawing/2014/main" id="{F8507B4C-A618-42D3-8D77-B3C591413FED}"/>
              </a:ext>
            </a:extLst>
          </p:cNvPr>
          <p:cNvSpPr>
            <a:spLocks noChangeArrowheads="1"/>
          </p:cNvSpPr>
          <p:nvPr userDrawn="1"/>
        </p:nvSpPr>
        <p:spPr bwMode="auto">
          <a:xfrm>
            <a:off x="0" y="0"/>
            <a:ext cx="9144000" cy="144000"/>
          </a:xfrm>
          <a:prstGeom prst="rect">
            <a:avLst/>
          </a:prstGeom>
          <a:solidFill>
            <a:srgbClr val="327A86"/>
          </a:solidFill>
          <a:ln w="9525">
            <a:noFill/>
            <a:miter lim="800000"/>
            <a:headEnd/>
            <a:tailEnd/>
          </a:ln>
        </p:spPr>
        <p:txBody>
          <a:bodyPr wrap="none" anchor="ctr">
            <a:prstTxWarp prst="textNoShape">
              <a:avLst/>
            </a:prstTxWarp>
          </a:bodyPr>
          <a:lstStyle/>
          <a:p>
            <a:endParaRPr lang="de-DE" b="0" i="0" dirty="0">
              <a:latin typeface="Calibri Normal" charset="0"/>
            </a:endParaRPr>
          </a:p>
        </p:txBody>
      </p:sp>
      <p:sp>
        <p:nvSpPr>
          <p:cNvPr id="4" name="Titelplatzhalter 3">
            <a:extLst>
              <a:ext uri="{FF2B5EF4-FFF2-40B4-BE49-F238E27FC236}">
                <a16:creationId xmlns:a16="http://schemas.microsoft.com/office/drawing/2014/main" id="{7FA8522D-0AE8-4959-AA60-6A22BFE2DF88}"/>
              </a:ext>
            </a:extLst>
          </p:cNvPr>
          <p:cNvSpPr>
            <a:spLocks noGrp="1"/>
          </p:cNvSpPr>
          <p:nvPr>
            <p:ph type="title"/>
          </p:nvPr>
        </p:nvSpPr>
        <p:spPr>
          <a:xfrm>
            <a:off x="252000" y="324000"/>
            <a:ext cx="8640000" cy="396000"/>
          </a:xfrm>
          <a:prstGeom prst="rect">
            <a:avLst/>
          </a:prstGeom>
        </p:spPr>
        <p:txBody>
          <a:bodyPr vert="horz" lIns="0" tIns="0" rIns="0" bIns="0" rtlCol="0" anchor="t" anchorCtr="0">
            <a:noAutofit/>
          </a:bodyPr>
          <a:lstStyle/>
          <a:p>
            <a:r>
              <a:rPr lang="de-DE" dirty="0"/>
              <a:t>Mastertitelformat bearbeiten</a:t>
            </a:r>
          </a:p>
        </p:txBody>
      </p:sp>
    </p:spTree>
    <p:extLst>
      <p:ext uri="{BB962C8B-B14F-4D97-AF65-F5344CB8AC3E}">
        <p14:creationId xmlns:p14="http://schemas.microsoft.com/office/powerpoint/2010/main" val="745887237"/>
      </p:ext>
    </p:extLst>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Lst>
  <p:hf sldNum="0" hdr="0" dt="0"/>
  <p:txStyles>
    <p:titleStyle>
      <a:lvl1pPr algn="l" rtl="0" eaLnBrk="1" fontAlgn="base" hangingPunct="1">
        <a:spcBef>
          <a:spcPct val="0"/>
        </a:spcBef>
        <a:spcAft>
          <a:spcPct val="0"/>
        </a:spcAft>
        <a:defRPr sz="2200" b="1">
          <a:solidFill>
            <a:srgbClr val="327A86"/>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p:titleStyle>
    <p:bodyStyle>
      <a:lvl1pPr marL="342000" indent="-342900" algn="l" rtl="0" eaLnBrk="1" fontAlgn="base" hangingPunct="1">
        <a:lnSpc>
          <a:spcPct val="100000"/>
        </a:lnSpc>
        <a:spcBef>
          <a:spcPts val="576"/>
        </a:spcBef>
        <a:spcAft>
          <a:spcPts val="600"/>
        </a:spcAft>
        <a:buClr>
          <a:srgbClr val="327A86"/>
        </a:buClr>
        <a:buFont typeface="Wingdings" charset="2"/>
        <a:buChar char="§"/>
        <a:defRPr sz="2000">
          <a:solidFill>
            <a:schemeClr val="tx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7"/>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8"/>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8"/>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8"/>
        </a:buBlip>
        <a:defRPr sz="12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Rechteck 11">
            <a:extLst>
              <a:ext uri="{FF2B5EF4-FFF2-40B4-BE49-F238E27FC236}">
                <a16:creationId xmlns:a16="http://schemas.microsoft.com/office/drawing/2014/main" id="{52D288C3-76E7-407C-93DF-B1113D92C85D}"/>
              </a:ext>
            </a:extLst>
          </p:cNvPr>
          <p:cNvSpPr/>
          <p:nvPr/>
        </p:nvSpPr>
        <p:spPr bwMode="auto">
          <a:xfrm>
            <a:off x="7056271" y="4130402"/>
            <a:ext cx="2087730" cy="2598198"/>
          </a:xfrm>
          <a:prstGeom prst="rect">
            <a:avLst/>
          </a:prstGeom>
          <a:solidFill>
            <a:srgbClr val="C8D2D8"/>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dirty="0">
              <a:ln>
                <a:noFill/>
              </a:ln>
              <a:solidFill>
                <a:prstClr val="black"/>
              </a:solidFill>
              <a:effectLst/>
              <a:uLnTx/>
              <a:uFillTx/>
              <a:latin typeface="Calibri Normal" charset="0"/>
              <a:ea typeface="ＭＳ Ｐゴシック" charset="-128"/>
            </a:endParaRPr>
          </a:p>
        </p:txBody>
      </p:sp>
      <p:sp>
        <p:nvSpPr>
          <p:cNvPr id="14" name="Rectangle 19">
            <a:extLst>
              <a:ext uri="{FF2B5EF4-FFF2-40B4-BE49-F238E27FC236}">
                <a16:creationId xmlns:a16="http://schemas.microsoft.com/office/drawing/2014/main" id="{D85768C5-BBB6-4ACD-A6A0-97D1C115FFC4}"/>
              </a:ext>
            </a:extLst>
          </p:cNvPr>
          <p:cNvSpPr>
            <a:spLocks noChangeArrowheads="1"/>
          </p:cNvSpPr>
          <p:nvPr/>
        </p:nvSpPr>
        <p:spPr bwMode="auto">
          <a:xfrm>
            <a:off x="0" y="4131424"/>
            <a:ext cx="6911738" cy="2597175"/>
          </a:xfrm>
          <a:prstGeom prst="rect">
            <a:avLst/>
          </a:prstGeom>
          <a:solidFill>
            <a:srgbClr val="327A86"/>
          </a:solidFill>
          <a:ln w="9525">
            <a:noFill/>
            <a:miter lim="800000"/>
            <a:headEnd/>
            <a:tailEnd/>
          </a:ln>
        </p:spPr>
        <p:txBody>
          <a:bodyPr wrap="none" anchor="ctr">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dirty="0">
              <a:ln>
                <a:noFill/>
              </a:ln>
              <a:solidFill>
                <a:prstClr val="black"/>
              </a:solidFill>
              <a:effectLst/>
              <a:uLnTx/>
              <a:uFillTx/>
              <a:latin typeface="Calibri Normal" charset="0"/>
              <a:ea typeface="ＭＳ Ｐゴシック" charset="-128"/>
            </a:endParaRPr>
          </a:p>
        </p:txBody>
      </p:sp>
      <p:pic>
        <p:nvPicPr>
          <p:cNvPr id="33" name="Grafik 32">
            <a:extLst>
              <a:ext uri="{FF2B5EF4-FFF2-40B4-BE49-F238E27FC236}">
                <a16:creationId xmlns:a16="http://schemas.microsoft.com/office/drawing/2014/main" id="{8FFC185C-665F-465C-9F56-F2B9CCB0E842}"/>
              </a:ext>
            </a:extLst>
          </p:cNvPr>
          <p:cNvPicPr>
            <a:picLocks noChangeAspect="1"/>
          </p:cNvPicPr>
          <p:nvPr/>
        </p:nvPicPr>
        <p:blipFill>
          <a:blip r:embed="rId5"/>
          <a:stretch>
            <a:fillRect/>
          </a:stretch>
        </p:blipFill>
        <p:spPr>
          <a:xfrm>
            <a:off x="252000" y="98528"/>
            <a:ext cx="2812232" cy="326922"/>
          </a:xfrm>
          <a:prstGeom prst="rect">
            <a:avLst/>
          </a:prstGeom>
        </p:spPr>
      </p:pic>
      <p:grpSp>
        <p:nvGrpSpPr>
          <p:cNvPr id="13" name="Gruppieren 12">
            <a:extLst>
              <a:ext uri="{FF2B5EF4-FFF2-40B4-BE49-F238E27FC236}">
                <a16:creationId xmlns:a16="http://schemas.microsoft.com/office/drawing/2014/main" id="{7BD18C07-A9AC-4500-AE30-B941923EA9EE}"/>
              </a:ext>
            </a:extLst>
          </p:cNvPr>
          <p:cNvGrpSpPr>
            <a:grpSpLocks noChangeAspect="1"/>
          </p:cNvGrpSpPr>
          <p:nvPr/>
        </p:nvGrpSpPr>
        <p:grpSpPr>
          <a:xfrm>
            <a:off x="6109200" y="262800"/>
            <a:ext cx="2783442" cy="518450"/>
            <a:chOff x="5148064" y="468000"/>
            <a:chExt cx="3575602" cy="666000"/>
          </a:xfrm>
        </p:grpSpPr>
        <p:pic>
          <p:nvPicPr>
            <p:cNvPr id="15" name="Grafik 14">
              <a:extLst>
                <a:ext uri="{FF2B5EF4-FFF2-40B4-BE49-F238E27FC236}">
                  <a16:creationId xmlns:a16="http://schemas.microsoft.com/office/drawing/2014/main" id="{4BBEAAA8-F70F-4536-92FB-37C6B39FD89C}"/>
                </a:ext>
              </a:extLst>
            </p:cNvPr>
            <p:cNvPicPr>
              <a:picLocks noChangeAspect="1"/>
            </p:cNvPicPr>
            <p:nvPr userDrawn="1"/>
          </p:nvPicPr>
          <p:blipFill>
            <a:blip r:embed="rId6"/>
            <a:stretch>
              <a:fillRect/>
            </a:stretch>
          </p:blipFill>
          <p:spPr>
            <a:xfrm>
              <a:off x="6299446" y="469857"/>
              <a:ext cx="2424220" cy="659594"/>
            </a:xfrm>
            <a:prstGeom prst="rect">
              <a:avLst/>
            </a:prstGeom>
          </p:spPr>
        </p:pic>
        <p:pic>
          <p:nvPicPr>
            <p:cNvPr id="16" name="Grafik 15">
              <a:extLst>
                <a:ext uri="{FF2B5EF4-FFF2-40B4-BE49-F238E27FC236}">
                  <a16:creationId xmlns:a16="http://schemas.microsoft.com/office/drawing/2014/main" id="{88240224-7C0D-46FE-94EE-0B73986AE520}"/>
                </a:ext>
              </a:extLst>
            </p:cNvPr>
            <p:cNvPicPr>
              <a:picLocks noChangeAspect="1"/>
            </p:cNvPicPr>
            <p:nvPr userDrawn="1"/>
          </p:nvPicPr>
          <p:blipFill>
            <a:blip r:embed="rId7"/>
            <a:stretch>
              <a:fillRect/>
            </a:stretch>
          </p:blipFill>
          <p:spPr>
            <a:xfrm>
              <a:off x="5148064" y="468000"/>
              <a:ext cx="839245" cy="666000"/>
            </a:xfrm>
            <a:prstGeom prst="rect">
              <a:avLst/>
            </a:prstGeom>
          </p:spPr>
        </p:pic>
      </p:grpSp>
      <p:pic>
        <p:nvPicPr>
          <p:cNvPr id="3" name="Grafik 2">
            <a:extLst>
              <a:ext uri="{FF2B5EF4-FFF2-40B4-BE49-F238E27FC236}">
                <a16:creationId xmlns:a16="http://schemas.microsoft.com/office/drawing/2014/main" id="{35A958EA-A893-45A9-8A6C-0FE8B0B3DFF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51358" y="361063"/>
            <a:ext cx="2983285" cy="327600"/>
          </a:xfrm>
          <a:prstGeom prst="rect">
            <a:avLst/>
          </a:prstGeom>
        </p:spPr>
      </p:pic>
      <p:sp>
        <p:nvSpPr>
          <p:cNvPr id="20" name="Rectangle 17">
            <a:extLst>
              <a:ext uri="{FF2B5EF4-FFF2-40B4-BE49-F238E27FC236}">
                <a16:creationId xmlns:a16="http://schemas.microsoft.com/office/drawing/2014/main" id="{CAA35721-7747-4232-99D4-AF0DD23682F7}"/>
              </a:ext>
            </a:extLst>
          </p:cNvPr>
          <p:cNvSpPr>
            <a:spLocks noChangeArrowheads="1"/>
          </p:cNvSpPr>
          <p:nvPr/>
        </p:nvSpPr>
        <p:spPr bwMode="auto">
          <a:xfrm>
            <a:off x="0" y="0"/>
            <a:ext cx="9144000" cy="144000"/>
          </a:xfrm>
          <a:prstGeom prst="rect">
            <a:avLst/>
          </a:prstGeom>
          <a:solidFill>
            <a:srgbClr val="327A86"/>
          </a:solidFill>
          <a:ln w="9525">
            <a:noFill/>
            <a:miter lim="800000"/>
            <a:headEnd/>
            <a:tailEnd/>
          </a:ln>
        </p:spPr>
        <p:txBody>
          <a:bodyPr wrap="none" anchor="ctr">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400" b="0" i="0" u="none" strike="noStrike" kern="1200" cap="none" spc="0" normalizeH="0" baseline="0" noProof="0" dirty="0">
              <a:ln>
                <a:noFill/>
              </a:ln>
              <a:solidFill>
                <a:prstClr val="black"/>
              </a:solidFill>
              <a:effectLst/>
              <a:uLnTx/>
              <a:uFillTx/>
              <a:latin typeface="Calibri Normal" charset="0"/>
              <a:ea typeface="ＭＳ Ｐゴシック" charset="-128"/>
            </a:endParaRPr>
          </a:p>
        </p:txBody>
      </p:sp>
    </p:spTree>
    <p:extLst>
      <p:ext uri="{BB962C8B-B14F-4D97-AF65-F5344CB8AC3E}">
        <p14:creationId xmlns:p14="http://schemas.microsoft.com/office/powerpoint/2010/main" val="3926924785"/>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1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1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hyperlink" Target="https://www.youtube.com/watch?v=_dX1WOZZsYs" TargetMode="External"/><Relationship Id="rId7"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11.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hyperlink" Target="https://www.youtube.com/watch?v=EYbvhWEG6kE"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15.xml"/><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11.xml"/><Relationship Id="rId4" Type="http://schemas.openxmlformats.org/officeDocument/2006/relationships/comments" Target="../comments/commen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11.xml"/><Relationship Id="rId4" Type="http://schemas.openxmlformats.org/officeDocument/2006/relationships/image" Target="../media/image15.sv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3.xml"/><Relationship Id="rId1" Type="http://schemas.openxmlformats.org/officeDocument/2006/relationships/slideLayout" Target="../slideLayouts/slideLayout1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hyperlink" Target="http://dzlm.de/" TargetMode="External"/><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8.xml"/><Relationship Id="rId4" Type="http://schemas.openxmlformats.org/officeDocument/2006/relationships/image" Target="../media/image8.png"/></Relationships>
</file>

<file path=ppt/slides/_rels/slide35.xml.rels><?xml version="1.0" encoding="UTF-8" standalone="yes"?>
<Relationships xmlns="http://schemas.openxmlformats.org/package/2006/relationships"><Relationship Id="rId3" Type="http://schemas.openxmlformats.org/officeDocument/2006/relationships/hyperlink" Target="https://doi.org/10.1007/978-1-4020-5267-5_9" TargetMode="External"/><Relationship Id="rId2" Type="http://schemas.openxmlformats.org/officeDocument/2006/relationships/notesSlide" Target="../notesSlides/notesSlide28.xml"/><Relationship Id="rId1" Type="http://schemas.openxmlformats.org/officeDocument/2006/relationships/slideLayout" Target="../slideLayouts/slideLayout11.xml"/><Relationship Id="rId6" Type="http://schemas.openxmlformats.org/officeDocument/2006/relationships/hyperlink" Target="https://lehrplan.lernnetz.de/index.php?wahl=214" TargetMode="External"/><Relationship Id="rId5" Type="http://schemas.openxmlformats.org/officeDocument/2006/relationships/hyperlink" Target="https://doi.org/10.1007/s11165-018-9787-7" TargetMode="External"/><Relationship Id="rId4" Type="http://schemas.openxmlformats.org/officeDocument/2006/relationships/hyperlink" Target="https://www.kom.tu-darmstadt.de/fileadmin/Externer_Bereich/Research/e-learning/KATALOG_GMW2015.pdf" TargetMode="External"/></Relationships>
</file>

<file path=ppt/slides/_rels/slide36.xml.rels><?xml version="1.0" encoding="UTF-8" standalone="yes"?>
<Relationships xmlns="http://schemas.openxmlformats.org/package/2006/relationships"><Relationship Id="rId2" Type="http://schemas.openxmlformats.org/officeDocument/2006/relationships/hyperlink" Target="https://www.geogebra.org/m/WEEdZyfV" TargetMode="Externa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Bildplatzhalter 9">
            <a:extLst>
              <a:ext uri="{FF2B5EF4-FFF2-40B4-BE49-F238E27FC236}">
                <a16:creationId xmlns:a16="http://schemas.microsoft.com/office/drawing/2014/main" id="{7D2C5097-098D-0693-2250-8778038FE542}"/>
              </a:ext>
            </a:extLst>
          </p:cNvPr>
          <p:cNvPicPr>
            <a:picLocks noGrp="1" noChangeAspect="1"/>
          </p:cNvPicPr>
          <p:nvPr>
            <p:ph type="pic" sz="quarter" idx="10"/>
          </p:nvPr>
        </p:nvPicPr>
        <p:blipFill rotWithShape="1">
          <a:blip r:embed="rId2"/>
          <a:srcRect t="13598" b="13598"/>
          <a:stretch/>
        </p:blipFill>
        <p:spPr>
          <a:prstGeom prst="rect">
            <a:avLst/>
          </a:prstGeom>
        </p:spPr>
      </p:pic>
      <p:sp>
        <p:nvSpPr>
          <p:cNvPr id="6" name="Textplatzhalter 5">
            <a:extLst>
              <a:ext uri="{FF2B5EF4-FFF2-40B4-BE49-F238E27FC236}">
                <a16:creationId xmlns:a16="http://schemas.microsoft.com/office/drawing/2014/main" id="{16AEE6E6-AF73-BB0B-60CE-6D9196860A1A}"/>
              </a:ext>
            </a:extLst>
          </p:cNvPr>
          <p:cNvSpPr>
            <a:spLocks noGrp="1"/>
          </p:cNvSpPr>
          <p:nvPr>
            <p:ph type="body" sz="quarter" idx="11"/>
          </p:nvPr>
        </p:nvSpPr>
        <p:spPr/>
        <p:txBody>
          <a:bodyPr/>
          <a:lstStyle/>
          <a:p>
            <a:r>
              <a:rPr lang="de-DE" dirty="0"/>
              <a:t>Digitale Medien zur kognitiven Aktivierung im Mathematikunterricht (</a:t>
            </a:r>
            <a:r>
              <a:rPr lang="de-DE" dirty="0" err="1"/>
              <a:t>DigMA</a:t>
            </a:r>
            <a:r>
              <a:rPr lang="de-DE" dirty="0"/>
              <a:t>) </a:t>
            </a:r>
          </a:p>
        </p:txBody>
      </p:sp>
      <p:sp>
        <p:nvSpPr>
          <p:cNvPr id="8" name="Textplatzhalter 7">
            <a:extLst>
              <a:ext uri="{FF2B5EF4-FFF2-40B4-BE49-F238E27FC236}">
                <a16:creationId xmlns:a16="http://schemas.microsoft.com/office/drawing/2014/main" id="{45964E99-C46B-4118-4A92-635077CC6B49}"/>
              </a:ext>
            </a:extLst>
          </p:cNvPr>
          <p:cNvSpPr>
            <a:spLocks noGrp="1"/>
          </p:cNvSpPr>
          <p:nvPr>
            <p:ph type="body" sz="quarter" idx="12"/>
          </p:nvPr>
        </p:nvSpPr>
        <p:spPr/>
        <p:txBody>
          <a:bodyPr/>
          <a:lstStyle/>
          <a:p>
            <a:pPr>
              <a:spcBef>
                <a:spcPts val="0"/>
              </a:spcBef>
              <a:spcAft>
                <a:spcPts val="0"/>
              </a:spcAft>
            </a:pPr>
            <a:r>
              <a:rPr lang="de-DE" sz="1600" b="0" i="1" dirty="0"/>
              <a:t>Universität Duisburg-Essen</a:t>
            </a:r>
            <a:r>
              <a:rPr lang="de-DE" sz="1600" b="0" dirty="0"/>
              <a:t>: Bärbel Barzel, Patrick Ebers, Marius Friedemann, Lisa Göbel, Joyce Peters-Dasdemir, Miriam Romberg, Florian Schacht, Daniel Thurm und Oliver Wagener</a:t>
            </a:r>
            <a:br>
              <a:rPr lang="de-DE" sz="1600" b="0" dirty="0"/>
            </a:br>
            <a:br>
              <a:rPr lang="de-DE" sz="200" b="0" dirty="0"/>
            </a:br>
            <a:r>
              <a:rPr lang="de-DE" sz="1600" b="0" i="1" dirty="0"/>
              <a:t>Universität Potsdam: </a:t>
            </a:r>
            <a:r>
              <a:rPr lang="de-DE" sz="1600" b="0" dirty="0"/>
              <a:t>Chris Dohrmann, Ulrich Kortenkamp und Peter Mahns</a:t>
            </a:r>
            <a:br>
              <a:rPr lang="de-DE" sz="1600" b="0" dirty="0"/>
            </a:br>
            <a:endParaRPr lang="de-DE" sz="200" b="0" dirty="0"/>
          </a:p>
          <a:p>
            <a:pPr>
              <a:spcBef>
                <a:spcPts val="0"/>
              </a:spcBef>
              <a:spcAft>
                <a:spcPts val="0"/>
              </a:spcAft>
            </a:pPr>
            <a:r>
              <a:rPr lang="de-DE" sz="1600" b="0" i="1" dirty="0"/>
              <a:t>Institut für Qualitätsentwicklung an Schulen Schleswig-Holstein (IQSH): </a:t>
            </a:r>
            <a:r>
              <a:rPr lang="de-DE" sz="1600" b="0" dirty="0"/>
              <a:t>Maike </a:t>
            </a:r>
            <a:r>
              <a:rPr lang="de-DE" sz="1600" b="0" dirty="0" err="1"/>
              <a:t>Abshagen</a:t>
            </a:r>
            <a:r>
              <a:rPr lang="de-DE" sz="1600" b="0" dirty="0"/>
              <a:t> und Jens Lindström</a:t>
            </a:r>
            <a:endParaRPr lang="de-DE" b="0" dirty="0"/>
          </a:p>
          <a:p>
            <a:endParaRPr lang="de-DE" sz="1600" dirty="0"/>
          </a:p>
        </p:txBody>
      </p:sp>
      <p:grpSp>
        <p:nvGrpSpPr>
          <p:cNvPr id="11" name="Gruppieren 10">
            <a:extLst>
              <a:ext uri="{FF2B5EF4-FFF2-40B4-BE49-F238E27FC236}">
                <a16:creationId xmlns:a16="http://schemas.microsoft.com/office/drawing/2014/main" id="{3E459073-8EE7-0B1E-3342-721A6F834F7C}"/>
              </a:ext>
            </a:extLst>
          </p:cNvPr>
          <p:cNvGrpSpPr/>
          <p:nvPr/>
        </p:nvGrpSpPr>
        <p:grpSpPr>
          <a:xfrm>
            <a:off x="7092280" y="4641683"/>
            <a:ext cx="1921814" cy="1748665"/>
            <a:chOff x="7092280" y="4641683"/>
            <a:chExt cx="1921814" cy="1748665"/>
          </a:xfrm>
        </p:grpSpPr>
        <p:sp>
          <p:nvSpPr>
            <p:cNvPr id="12" name="Textfeld 11">
              <a:extLst>
                <a:ext uri="{FF2B5EF4-FFF2-40B4-BE49-F238E27FC236}">
                  <a16:creationId xmlns:a16="http://schemas.microsoft.com/office/drawing/2014/main" id="{3EB0B60D-9C32-693F-441A-50AA258EC3F4}"/>
                </a:ext>
              </a:extLst>
            </p:cNvPr>
            <p:cNvSpPr txBox="1"/>
            <p:nvPr/>
          </p:nvSpPr>
          <p:spPr>
            <a:xfrm>
              <a:off x="7092280" y="4641683"/>
              <a:ext cx="1098849" cy="223138"/>
            </a:xfrm>
            <a:prstGeom prst="rect">
              <a:avLst/>
            </a:prstGeom>
            <a:noFill/>
          </p:spPr>
          <p:txBody>
            <a:bodyPr wrap="square" rtlCol="0">
              <a:sp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de-DE" sz="85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rPr>
                <a:t>In Kooperation mit</a:t>
              </a:r>
            </a:p>
          </p:txBody>
        </p:sp>
        <p:sp>
          <p:nvSpPr>
            <p:cNvPr id="13" name="Textfeld 12">
              <a:extLst>
                <a:ext uri="{FF2B5EF4-FFF2-40B4-BE49-F238E27FC236}">
                  <a16:creationId xmlns:a16="http://schemas.microsoft.com/office/drawing/2014/main" id="{600115F5-AF5E-684F-E588-164A14A223F5}"/>
                </a:ext>
              </a:extLst>
            </p:cNvPr>
            <p:cNvSpPr txBox="1"/>
            <p:nvPr/>
          </p:nvSpPr>
          <p:spPr>
            <a:xfrm>
              <a:off x="7178398" y="5251575"/>
              <a:ext cx="1835696" cy="1138773"/>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800" b="1" i="0" u="none" strike="noStrike" kern="1200" cap="none" spc="0" normalizeH="0" baseline="0" noProof="0" dirty="0">
                  <a:ln>
                    <a:noFill/>
                  </a:ln>
                  <a:solidFill>
                    <a:prstClr val="black"/>
                  </a:solidFill>
                  <a:effectLst/>
                  <a:uLnTx/>
                  <a:uFillTx/>
                  <a:latin typeface="Arial" charset="0"/>
                  <a:ea typeface="ＭＳ Ｐゴシック" charset="-128"/>
                </a:rPr>
                <a:t>Institut für Qualitätsentwicklung an Schulen</a:t>
              </a:r>
              <a:r>
                <a:rPr kumimoji="0" lang="de-DE" sz="800" b="0" i="0" u="none" strike="noStrike" kern="1200" cap="none" spc="0" normalizeH="0" baseline="0" noProof="0" dirty="0">
                  <a:ln>
                    <a:noFill/>
                  </a:ln>
                  <a:solidFill>
                    <a:prstClr val="black"/>
                  </a:solidFill>
                  <a:effectLst/>
                  <a:uLnTx/>
                  <a:uFillTx/>
                  <a:latin typeface="Arial" charset="0"/>
                  <a:ea typeface="ＭＳ Ｐゴシック" charset="-128"/>
                </a:rPr>
                <a:t>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800" b="1" i="0" u="none" strike="noStrike" kern="1200" cap="none" spc="0" normalizeH="0" baseline="0" noProof="0" dirty="0">
                  <a:ln>
                    <a:noFill/>
                  </a:ln>
                  <a:solidFill>
                    <a:prstClr val="black"/>
                  </a:solidFill>
                  <a:effectLst/>
                  <a:uLnTx/>
                  <a:uFillTx/>
                  <a:latin typeface="Arial" charset="0"/>
                  <a:ea typeface="ＭＳ Ｐゴシック" charset="-128"/>
                </a:rPr>
                <a:t>Schleswig-Holstein</a:t>
              </a:r>
              <a:r>
                <a:rPr kumimoji="0" lang="de-DE" sz="800" b="0" i="0" u="none" strike="noStrike" kern="1200" cap="none" spc="0" normalizeH="0" baseline="0" noProof="0" dirty="0">
                  <a:ln>
                    <a:noFill/>
                  </a:ln>
                  <a:solidFill>
                    <a:prstClr val="black"/>
                  </a:solidFill>
                  <a:effectLst/>
                  <a:uLnTx/>
                  <a:uFillTx/>
                  <a:latin typeface="Arial" charset="0"/>
                  <a:ea typeface="ＭＳ Ｐゴシック" charset="-128"/>
                </a:rPr>
                <a:t> (IQSH)</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800" b="0" i="0" u="none" strike="noStrike" kern="1200" cap="none" spc="0" normalizeH="0" baseline="0" noProof="0" dirty="0">
                  <a:ln>
                    <a:noFill/>
                  </a:ln>
                  <a:solidFill>
                    <a:prstClr val="black"/>
                  </a:solidFill>
                  <a:effectLst/>
                  <a:uLnTx/>
                  <a:uFillTx/>
                  <a:latin typeface="Arial" charset="0"/>
                  <a:ea typeface="ＭＳ Ｐゴシック" charset="-128"/>
                </a:rPr>
                <a:t>des Ministeriums für Bildung, Wissenschaft und Kultur</a:t>
              </a:r>
              <a:br>
                <a:rPr kumimoji="0" lang="de-DE" sz="800" b="0" i="0" u="none" strike="noStrike" kern="1200" cap="none" spc="0" normalizeH="0" baseline="0" noProof="0" dirty="0">
                  <a:ln>
                    <a:noFill/>
                  </a:ln>
                  <a:solidFill>
                    <a:prstClr val="black"/>
                  </a:solidFill>
                  <a:effectLst/>
                  <a:uLnTx/>
                  <a:uFillTx/>
                  <a:latin typeface="Arial" charset="0"/>
                  <a:ea typeface="ＭＳ Ｐゴシック" charset="-128"/>
                </a:rPr>
              </a:br>
              <a:r>
                <a:rPr kumimoji="0" lang="de-DE" sz="800" b="0" i="0" u="none" strike="noStrike" kern="1200" cap="none" spc="0" normalizeH="0" baseline="0" noProof="0" dirty="0">
                  <a:ln>
                    <a:noFill/>
                  </a:ln>
                  <a:solidFill>
                    <a:prstClr val="black"/>
                  </a:solidFill>
                  <a:effectLst/>
                  <a:uLnTx/>
                  <a:uFillTx/>
                  <a:latin typeface="Arial" charset="0"/>
                  <a:ea typeface="ＭＳ Ｐゴシック" charset="-128"/>
                </a:rPr>
                <a:t>des Landes Schleswig-Holstein</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pic>
          <p:nvPicPr>
            <p:cNvPr id="14" name="Grafik 13">
              <a:extLst>
                <a:ext uri="{FF2B5EF4-FFF2-40B4-BE49-F238E27FC236}">
                  <a16:creationId xmlns:a16="http://schemas.microsoft.com/office/drawing/2014/main" id="{8B153D2D-DFB9-0BF5-D116-2BA60187DFA8}"/>
                </a:ext>
              </a:extLst>
            </p:cNvPr>
            <p:cNvPicPr/>
            <p:nvPr/>
          </p:nvPicPr>
          <p:blipFill>
            <a:blip r:embed="rId3" cstate="email">
              <a:extLst>
                <a:ext uri="{28A0092B-C50C-407E-A947-70E740481C1C}">
                  <a14:useLocalDpi xmlns:a14="http://schemas.microsoft.com/office/drawing/2010/main" val="0"/>
                </a:ext>
              </a:extLst>
            </a:blip>
            <a:stretch>
              <a:fillRect/>
            </a:stretch>
          </p:blipFill>
          <p:spPr>
            <a:xfrm>
              <a:off x="7272809" y="4882407"/>
              <a:ext cx="985709" cy="369168"/>
            </a:xfrm>
            <a:prstGeom prst="rect">
              <a:avLst/>
            </a:prstGeom>
          </p:spPr>
        </p:pic>
      </p:grpSp>
    </p:spTree>
    <p:extLst>
      <p:ext uri="{BB962C8B-B14F-4D97-AF65-F5344CB8AC3E}">
        <p14:creationId xmlns:p14="http://schemas.microsoft.com/office/powerpoint/2010/main" val="33119486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9"/>
          <p:cNvSpPr>
            <a:spLocks noGrp="1"/>
          </p:cNvSpPr>
          <p:nvPr>
            <p:ph type="title"/>
          </p:nvPr>
        </p:nvSpPr>
        <p:spPr/>
        <p:txBody>
          <a:bodyPr>
            <a:normAutofit/>
          </a:bodyPr>
          <a:lstStyle/>
          <a:p>
            <a:r>
              <a:rPr lang="de-DE" dirty="0"/>
              <a:t>Überblick: </a:t>
            </a:r>
            <a:r>
              <a:rPr lang="de-DE" dirty="0" err="1"/>
              <a:t>DigMA</a:t>
            </a:r>
            <a:r>
              <a:rPr lang="de-DE" dirty="0"/>
              <a:t> - Digitale Medien zur kognitiven Aktivierung</a:t>
            </a:r>
            <a:endParaRPr lang="de-DE" sz="2500" dirty="0"/>
          </a:p>
        </p:txBody>
      </p:sp>
      <p:sp>
        <p:nvSpPr>
          <p:cNvPr id="4" name="Textplatzhalter 3">
            <a:extLst>
              <a:ext uri="{FF2B5EF4-FFF2-40B4-BE49-F238E27FC236}">
                <a16:creationId xmlns:a16="http://schemas.microsoft.com/office/drawing/2014/main" id="{F99D6777-6C09-880C-B173-21C50F64829B}"/>
              </a:ext>
            </a:extLst>
          </p:cNvPr>
          <p:cNvSpPr>
            <a:spLocks noGrp="1"/>
          </p:cNvSpPr>
          <p:nvPr>
            <p:ph type="body" sz="quarter" idx="10"/>
          </p:nvPr>
        </p:nvSpPr>
        <p:spPr/>
        <p:txBody>
          <a:bodyPr/>
          <a:lstStyle/>
          <a:p>
            <a:endParaRPr lang="de-DE"/>
          </a:p>
        </p:txBody>
      </p:sp>
      <p:graphicFrame>
        <p:nvGraphicFramePr>
          <p:cNvPr id="2" name="Diagramm 1">
            <a:extLst>
              <a:ext uri="{FF2B5EF4-FFF2-40B4-BE49-F238E27FC236}">
                <a16:creationId xmlns:a16="http://schemas.microsoft.com/office/drawing/2014/main" id="{0DA6184A-5CC8-E842-A034-6C4F55DCD53B}"/>
              </a:ext>
            </a:extLst>
          </p:cNvPr>
          <p:cNvGraphicFramePr/>
          <p:nvPr>
            <p:extLst>
              <p:ext uri="{D42A27DB-BD31-4B8C-83A1-F6EECF244321}">
                <p14:modId xmlns:p14="http://schemas.microsoft.com/office/powerpoint/2010/main" val="730522448"/>
              </p:ext>
            </p:extLst>
          </p:nvPr>
        </p:nvGraphicFramePr>
        <p:xfrm>
          <a:off x="1123327" y="766927"/>
          <a:ext cx="7629736" cy="54304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feld 6">
            <a:extLst>
              <a:ext uri="{FF2B5EF4-FFF2-40B4-BE49-F238E27FC236}">
                <a16:creationId xmlns:a16="http://schemas.microsoft.com/office/drawing/2014/main" id="{34BEF256-A4BD-1B49-AA94-C634660AAF69}"/>
              </a:ext>
            </a:extLst>
          </p:cNvPr>
          <p:cNvSpPr txBox="1"/>
          <p:nvPr/>
        </p:nvSpPr>
        <p:spPr>
          <a:xfrm>
            <a:off x="929089" y="2952766"/>
            <a:ext cx="736099" cy="400110"/>
          </a:xfrm>
          <a:prstGeom prst="rect">
            <a:avLst/>
          </a:prstGeom>
          <a:solidFill>
            <a:srgbClr val="F8B44F"/>
          </a:solid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sz="20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charset="-128"/>
              </a:rPr>
              <a:t>3h</a:t>
            </a:r>
          </a:p>
        </p:txBody>
      </p:sp>
      <p:sp>
        <p:nvSpPr>
          <p:cNvPr id="16" name="Textfeld 15">
            <a:extLst>
              <a:ext uri="{FF2B5EF4-FFF2-40B4-BE49-F238E27FC236}">
                <a16:creationId xmlns:a16="http://schemas.microsoft.com/office/drawing/2014/main" id="{D92EDBD6-DE4F-8240-A4FA-47EC81BBC47A}"/>
              </a:ext>
            </a:extLst>
          </p:cNvPr>
          <p:cNvSpPr txBox="1"/>
          <p:nvPr/>
        </p:nvSpPr>
        <p:spPr>
          <a:xfrm>
            <a:off x="935039" y="3679496"/>
            <a:ext cx="736099" cy="400110"/>
          </a:xfrm>
          <a:prstGeom prst="rect">
            <a:avLst/>
          </a:prstGeom>
          <a:solidFill>
            <a:srgbClr val="327A86"/>
          </a:solid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20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charset="-128"/>
              </a:rPr>
              <a:t>1 ½ h</a:t>
            </a:r>
          </a:p>
        </p:txBody>
      </p:sp>
      <p:grpSp>
        <p:nvGrpSpPr>
          <p:cNvPr id="11" name="Gruppieren 10">
            <a:extLst>
              <a:ext uri="{FF2B5EF4-FFF2-40B4-BE49-F238E27FC236}">
                <a16:creationId xmlns:a16="http://schemas.microsoft.com/office/drawing/2014/main" id="{3C11FF04-1352-A749-835A-7CC0EBAAC0CD}"/>
              </a:ext>
            </a:extLst>
          </p:cNvPr>
          <p:cNvGrpSpPr/>
          <p:nvPr/>
        </p:nvGrpSpPr>
        <p:grpSpPr>
          <a:xfrm>
            <a:off x="1123325" y="6165304"/>
            <a:ext cx="7560000" cy="468000"/>
            <a:chOff x="398150" y="4901882"/>
            <a:chExt cx="6880968" cy="515808"/>
          </a:xfrm>
          <a:solidFill>
            <a:srgbClr val="337A87"/>
          </a:solidFill>
        </p:grpSpPr>
        <p:sp>
          <p:nvSpPr>
            <p:cNvPr id="12" name="Rechteck 11">
              <a:extLst>
                <a:ext uri="{FF2B5EF4-FFF2-40B4-BE49-F238E27FC236}">
                  <a16:creationId xmlns:a16="http://schemas.microsoft.com/office/drawing/2014/main" id="{357FFDAC-0D8F-9745-94C2-6DA287C7A0D2}"/>
                </a:ext>
              </a:extLst>
            </p:cNvPr>
            <p:cNvSpPr/>
            <p:nvPr/>
          </p:nvSpPr>
          <p:spPr>
            <a:xfrm>
              <a:off x="398150" y="4901882"/>
              <a:ext cx="6880968" cy="515808"/>
            </a:xfrm>
            <a:prstGeom prst="rect">
              <a:avLst/>
            </a:prstGeom>
            <a:grpFill/>
            <a:ln w="25400" cap="flat" cmpd="sng" algn="ctr">
              <a:solidFill>
                <a:prstClr val="white">
                  <a:hueOff val="0"/>
                  <a:satOff val="0"/>
                  <a:lumOff val="0"/>
                  <a:alphaOff val="0"/>
                </a:prstClr>
              </a:solidFill>
              <a:prstDash val="solid"/>
            </a:ln>
            <a:effectLst/>
          </p:spPr>
          <p:style>
            <a:lnRef idx="2">
              <a:scrgbClr r="0" g="0" b="0"/>
            </a:lnRef>
            <a:fillRef idx="1">
              <a:scrgbClr r="0" g="0" b="0"/>
            </a:fillRef>
            <a:effectRef idx="0">
              <a:scrgbClr r="0" g="0" b="0"/>
            </a:effectRef>
            <a:fontRef idx="minor">
              <a:schemeClr val="lt1"/>
            </a:fontRef>
          </p:style>
        </p:sp>
        <p:sp>
          <p:nvSpPr>
            <p:cNvPr id="13" name="Textfeld 12">
              <a:extLst>
                <a:ext uri="{FF2B5EF4-FFF2-40B4-BE49-F238E27FC236}">
                  <a16:creationId xmlns:a16="http://schemas.microsoft.com/office/drawing/2014/main" id="{B1CFB9D2-1A94-FF4C-AD85-5412BE679045}"/>
                </a:ext>
              </a:extLst>
            </p:cNvPr>
            <p:cNvSpPr txBox="1"/>
            <p:nvPr/>
          </p:nvSpPr>
          <p:spPr>
            <a:xfrm>
              <a:off x="398150" y="4901882"/>
              <a:ext cx="6880968" cy="515808"/>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5569" tIns="40640" rIns="40640" bIns="40640" numCol="1" spcCol="1270" anchor="ctr" anchorCtr="0">
              <a:noAutofit/>
            </a:bodyPr>
            <a:lstStyle/>
            <a:p>
              <a:pPr marL="0" marR="0" lvl="0" indent="0" algn="l" defTabSz="711200" rtl="0" eaLnBrk="0" fontAlgn="base" latinLnBrk="0" hangingPunct="0">
                <a:lnSpc>
                  <a:spcPct val="90000"/>
                </a:lnSpc>
                <a:spcBef>
                  <a:spcPct val="0"/>
                </a:spcBef>
                <a:spcAft>
                  <a:spcPct val="35000"/>
                </a:spcAft>
                <a:buClrTx/>
                <a:buSzTx/>
                <a:buFontTx/>
                <a:buNone/>
                <a:tabLst/>
                <a:defRPr/>
              </a:pPr>
              <a:endParaRPr kumimoji="0" lang="de-DE" sz="1700" b="0" i="0" u="none" strike="noStrike" kern="1200" cap="none" spc="0" normalizeH="0" baseline="0" noProof="0" dirty="0">
                <a:ln>
                  <a:noFill/>
                </a:ln>
                <a:solidFill>
                  <a:prstClr val="white"/>
                </a:solidFill>
                <a:effectLst/>
                <a:uLnTx/>
                <a:uFillTx/>
                <a:latin typeface="Arial"/>
                <a:ea typeface="ＭＳ Ｐゴシック"/>
                <a:cs typeface="ＭＳ Ｐゴシック"/>
              </a:endParaRPr>
            </a:p>
          </p:txBody>
        </p:sp>
      </p:grpSp>
      <p:sp>
        <p:nvSpPr>
          <p:cNvPr id="14" name="Oval 13">
            <a:extLst>
              <a:ext uri="{FF2B5EF4-FFF2-40B4-BE49-F238E27FC236}">
                <a16:creationId xmlns:a16="http://schemas.microsoft.com/office/drawing/2014/main" id="{8232745A-3187-D547-B8B1-348C9D65A355}"/>
              </a:ext>
            </a:extLst>
          </p:cNvPr>
          <p:cNvSpPr>
            <a:spLocks noChangeAspect="1"/>
          </p:cNvSpPr>
          <p:nvPr/>
        </p:nvSpPr>
        <p:spPr>
          <a:xfrm>
            <a:off x="769090" y="6073081"/>
            <a:ext cx="634558" cy="617945"/>
          </a:xfrm>
          <a:prstGeom prst="ellipse">
            <a:avLst/>
          </a:prstGeom>
          <a:ln>
            <a:solidFill>
              <a:srgbClr val="337A87"/>
            </a:solidFill>
          </a:ln>
        </p:spPr>
        <p:style>
          <a:lnRef idx="2">
            <a:scrgbClr r="0" g="0" b="0"/>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5" name="Textfeld 14">
            <a:extLst>
              <a:ext uri="{FF2B5EF4-FFF2-40B4-BE49-F238E27FC236}">
                <a16:creationId xmlns:a16="http://schemas.microsoft.com/office/drawing/2014/main" id="{3AFDA949-E9F8-4248-885C-DD3B346C6A83}"/>
              </a:ext>
            </a:extLst>
          </p:cNvPr>
          <p:cNvSpPr txBox="1"/>
          <p:nvPr/>
        </p:nvSpPr>
        <p:spPr>
          <a:xfrm>
            <a:off x="1493404" y="6197387"/>
            <a:ext cx="6480720" cy="369332"/>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1800" b="0" i="0" u="none" strike="noStrike" kern="1200" cap="none" spc="0" normalizeH="0" baseline="0" noProof="0" dirty="0">
                <a:ln>
                  <a:noFill/>
                </a:ln>
                <a:solidFill>
                  <a:srgbClr val="FFFFFF"/>
                </a:solidFill>
                <a:effectLst/>
                <a:uLnTx/>
                <a:uFillTx/>
                <a:latin typeface="Calibri"/>
                <a:ea typeface="ＭＳ Ｐゴシック" charset="-128"/>
              </a:rPr>
              <a:t>8 Einsatz von Videos am Beispiel von </a:t>
            </a:r>
            <a:r>
              <a:rPr kumimoji="0" lang="de-DE" sz="1800" b="0" i="1" u="none" strike="noStrike" kern="1200" cap="none" spc="0" normalizeH="0" baseline="0" noProof="0" dirty="0" err="1">
                <a:ln>
                  <a:noFill/>
                </a:ln>
                <a:solidFill>
                  <a:srgbClr val="FFFFFF"/>
                </a:solidFill>
                <a:effectLst/>
                <a:uLnTx/>
                <a:uFillTx/>
                <a:latin typeface="Calibri"/>
                <a:ea typeface="ＭＳ Ｐゴシック" charset="-128"/>
              </a:rPr>
              <a:t>Flipped</a:t>
            </a:r>
            <a:r>
              <a:rPr kumimoji="0" lang="de-DE" sz="1800" b="0" i="1" u="none" strike="noStrike" kern="1200" cap="none" spc="0" normalizeH="0" baseline="0" noProof="0" dirty="0">
                <a:ln>
                  <a:noFill/>
                </a:ln>
                <a:solidFill>
                  <a:srgbClr val="FFFFFF"/>
                </a:solidFill>
                <a:effectLst/>
                <a:uLnTx/>
                <a:uFillTx/>
                <a:latin typeface="Calibri"/>
                <a:ea typeface="ＭＳ Ｐゴシック" charset="-128"/>
              </a:rPr>
              <a:t> </a:t>
            </a:r>
            <a:r>
              <a:rPr kumimoji="0" lang="de-DE" sz="1800" b="0" i="1" u="none" strike="noStrike" kern="1200" cap="none" spc="0" normalizeH="0" baseline="0" noProof="0" dirty="0" err="1">
                <a:ln>
                  <a:noFill/>
                </a:ln>
                <a:solidFill>
                  <a:srgbClr val="FFFFFF"/>
                </a:solidFill>
                <a:effectLst/>
                <a:uLnTx/>
                <a:uFillTx/>
                <a:latin typeface="Calibri"/>
                <a:ea typeface="ＭＳ Ｐゴシック" charset="-128"/>
              </a:rPr>
              <a:t>Classroom</a:t>
            </a:r>
            <a:endParaRPr kumimoji="0" lang="de-DE" sz="1800" b="0" i="1" u="none" strike="noStrike" kern="1200" cap="none" spc="0" normalizeH="0" baseline="0" noProof="0" dirty="0">
              <a:ln>
                <a:noFill/>
              </a:ln>
              <a:solidFill>
                <a:srgbClr val="FFFFFF"/>
              </a:solidFill>
              <a:effectLst/>
              <a:uLnTx/>
              <a:uFillTx/>
              <a:latin typeface="Calibri"/>
              <a:ea typeface="ＭＳ Ｐゴシック" charset="-128"/>
            </a:endParaRPr>
          </a:p>
        </p:txBody>
      </p:sp>
    </p:spTree>
    <p:extLst>
      <p:ext uri="{BB962C8B-B14F-4D97-AF65-F5344CB8AC3E}">
        <p14:creationId xmlns:p14="http://schemas.microsoft.com/office/powerpoint/2010/main" val="6912181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252000" y="1446835"/>
            <a:ext cx="8640000" cy="5033163"/>
          </a:xfrm>
        </p:spPr>
        <p:txBody>
          <a:bodyPr/>
          <a:lstStyle/>
          <a:p>
            <a:pPr marL="0" indent="0">
              <a:buNone/>
            </a:pPr>
            <a:r>
              <a:rPr lang="de-DE" sz="2400" dirty="0"/>
              <a:t>Bitte stellen Sie sich kurz vor und ergänzen Sie dann:</a:t>
            </a:r>
          </a:p>
          <a:p>
            <a:pPr marL="0" indent="0">
              <a:buNone/>
            </a:pPr>
            <a:r>
              <a:rPr lang="de-DE" sz="2400" dirty="0"/>
              <a:t>Ich möchte Lernvideos einsetzen, um …</a:t>
            </a:r>
          </a:p>
        </p:txBody>
      </p:sp>
      <p:sp>
        <p:nvSpPr>
          <p:cNvPr id="3" name="Titel 2"/>
          <p:cNvSpPr>
            <a:spLocks noGrp="1"/>
          </p:cNvSpPr>
          <p:nvPr>
            <p:ph type="title"/>
          </p:nvPr>
        </p:nvSpPr>
        <p:spPr/>
        <p:txBody>
          <a:bodyPr/>
          <a:lstStyle/>
          <a:p>
            <a:r>
              <a:rPr lang="de-DE" dirty="0"/>
              <a:t>Einstieg</a:t>
            </a:r>
          </a:p>
        </p:txBody>
      </p:sp>
      <p:sp>
        <p:nvSpPr>
          <p:cNvPr id="4" name="Textplatzhalter 3">
            <a:extLst>
              <a:ext uri="{FF2B5EF4-FFF2-40B4-BE49-F238E27FC236}">
                <a16:creationId xmlns:a16="http://schemas.microsoft.com/office/drawing/2014/main" id="{4AEFCC54-AF60-9193-5125-35113DDD36B6}"/>
              </a:ext>
            </a:extLst>
          </p:cNvPr>
          <p:cNvSpPr>
            <a:spLocks noGrp="1"/>
          </p:cNvSpPr>
          <p:nvPr>
            <p:ph type="body" sz="quarter" idx="10"/>
          </p:nvPr>
        </p:nvSpPr>
        <p:spPr/>
        <p:txBody>
          <a:bodyPr/>
          <a:lstStyle/>
          <a:p>
            <a:endParaRPr lang="de-DE"/>
          </a:p>
        </p:txBody>
      </p:sp>
      <p:sp>
        <p:nvSpPr>
          <p:cNvPr id="5" name="Rechteck 4"/>
          <p:cNvSpPr/>
          <p:nvPr/>
        </p:nvSpPr>
        <p:spPr bwMode="auto">
          <a:xfrm>
            <a:off x="-163250" y="1169705"/>
            <a:ext cx="8024715" cy="1573494"/>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8B44F"/>
              </a:solidFill>
              <a:effectLst/>
              <a:uLnTx/>
              <a:uFillTx/>
              <a:latin typeface="Calibri" panose="020F0502020204030204" pitchFamily="34" charset="0"/>
              <a:ea typeface="ＭＳ Ｐゴシック"/>
            </a:endParaRPr>
          </a:p>
        </p:txBody>
      </p:sp>
    </p:spTree>
    <p:extLst>
      <p:ext uri="{BB962C8B-B14F-4D97-AF65-F5344CB8AC3E}">
        <p14:creationId xmlns:p14="http://schemas.microsoft.com/office/powerpoint/2010/main" val="21616224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D8BEA559-4204-514F-BA58-7E2959E42760}"/>
              </a:ext>
            </a:extLst>
          </p:cNvPr>
          <p:cNvSpPr>
            <a:spLocks noGrp="1"/>
          </p:cNvSpPr>
          <p:nvPr>
            <p:ph idx="1"/>
          </p:nvPr>
        </p:nvSpPr>
        <p:spPr/>
        <p:txBody>
          <a:bodyPr/>
          <a:lstStyle/>
          <a:p>
            <a:pPr marL="0" indent="0">
              <a:buNone/>
            </a:pPr>
            <a:r>
              <a:rPr lang="de-DE" dirty="0"/>
              <a:t>Ich möchte Lernvideos einsetzen, um …</a:t>
            </a:r>
          </a:p>
          <a:p>
            <a:pPr marL="0" indent="0">
              <a:buNone/>
            </a:pPr>
            <a:endParaRPr lang="de-DE" dirty="0"/>
          </a:p>
          <a:p>
            <a:r>
              <a:rPr lang="de-DE" dirty="0"/>
              <a:t>Lernende beim Lernen/Wiederholen zu unterstützen</a:t>
            </a:r>
          </a:p>
          <a:p>
            <a:r>
              <a:rPr lang="de-DE" dirty="0"/>
              <a:t>nicht nur ein Lernvideo im Unterricht immer wieder abspielen zu müssen</a:t>
            </a:r>
          </a:p>
          <a:p>
            <a:r>
              <a:rPr lang="de-DE" dirty="0"/>
              <a:t>Fachsprache zu vertiefen</a:t>
            </a:r>
          </a:p>
          <a:p>
            <a:r>
              <a:rPr lang="de-DE" dirty="0" err="1"/>
              <a:t>Flipped</a:t>
            </a:r>
            <a:r>
              <a:rPr lang="de-DE" dirty="0"/>
              <a:t> Classroom einzusetzen, den Unterricht zu entlasten </a:t>
            </a:r>
            <a:br>
              <a:rPr lang="de-DE" dirty="0"/>
            </a:br>
            <a:r>
              <a:rPr lang="de-DE" dirty="0"/>
              <a:t>(</a:t>
            </a:r>
            <a:r>
              <a:rPr lang="de-DE" dirty="0">
                <a:sym typeface="Wingdings" panose="05000000000000000000" pitchFamily="2" charset="2"/>
              </a:rPr>
              <a:t></a:t>
            </a:r>
            <a:r>
              <a:rPr lang="de-DE" dirty="0"/>
              <a:t> Baustein 8: Unterrichtsmethodik für den Einsatz von Videos)</a:t>
            </a:r>
          </a:p>
          <a:p>
            <a:r>
              <a:rPr lang="de-DE" dirty="0"/>
              <a:t>den Lernenden durch die Produktion eines Lernvideos Gelegenheit zu geben, Inhalte zu reflektieren </a:t>
            </a:r>
            <a:br>
              <a:rPr lang="de-DE" dirty="0"/>
            </a:br>
            <a:r>
              <a:rPr lang="de-DE" dirty="0"/>
              <a:t>(</a:t>
            </a:r>
            <a:r>
              <a:rPr lang="de-DE" dirty="0">
                <a:sym typeface="Wingdings" panose="05000000000000000000" pitchFamily="2" charset="2"/>
              </a:rPr>
              <a:t> </a:t>
            </a:r>
            <a:r>
              <a:rPr lang="de-DE" dirty="0"/>
              <a:t>Baustein 5: Lernvideos produzieren)</a:t>
            </a:r>
          </a:p>
        </p:txBody>
      </p:sp>
      <p:sp>
        <p:nvSpPr>
          <p:cNvPr id="3" name="Titel 2">
            <a:extLst>
              <a:ext uri="{FF2B5EF4-FFF2-40B4-BE49-F238E27FC236}">
                <a16:creationId xmlns:a16="http://schemas.microsoft.com/office/drawing/2014/main" id="{5D710167-BECE-F64D-9028-53FFC1192FE1}"/>
              </a:ext>
            </a:extLst>
          </p:cNvPr>
          <p:cNvSpPr>
            <a:spLocks noGrp="1"/>
          </p:cNvSpPr>
          <p:nvPr>
            <p:ph type="title"/>
          </p:nvPr>
        </p:nvSpPr>
        <p:spPr/>
        <p:txBody>
          <a:bodyPr/>
          <a:lstStyle/>
          <a:p>
            <a:r>
              <a:rPr lang="de-DE" dirty="0"/>
              <a:t>Mögliche Antworten</a:t>
            </a:r>
          </a:p>
        </p:txBody>
      </p:sp>
    </p:spTree>
    <p:extLst>
      <p:ext uri="{BB962C8B-B14F-4D97-AF65-F5344CB8AC3E}">
        <p14:creationId xmlns:p14="http://schemas.microsoft.com/office/powerpoint/2010/main" val="8838256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750E72C7-A9A4-534A-AEB7-8AA6482ACDE3}"/>
              </a:ext>
            </a:extLst>
          </p:cNvPr>
          <p:cNvSpPr>
            <a:spLocks noGrp="1"/>
          </p:cNvSpPr>
          <p:nvPr>
            <p:ph idx="1"/>
          </p:nvPr>
        </p:nvSpPr>
        <p:spPr/>
        <p:txBody>
          <a:bodyPr/>
          <a:lstStyle/>
          <a:p>
            <a:r>
              <a:rPr lang="de-DE" dirty="0"/>
              <a:t>Oft kurze Videos, Dauer ca. 2-5 Min.; können auch ausführlicher sein</a:t>
            </a:r>
          </a:p>
          <a:p>
            <a:r>
              <a:rPr lang="de-DE" dirty="0"/>
              <a:t>Manchmal „</a:t>
            </a:r>
            <a:r>
              <a:rPr lang="de-DE" dirty="0" err="1"/>
              <a:t>storytelling</a:t>
            </a:r>
            <a:r>
              <a:rPr lang="de-DE" dirty="0"/>
              <a:t>“ (kurze Geschichte, kognitive und affektive Ansprache)</a:t>
            </a:r>
          </a:p>
          <a:p>
            <a:r>
              <a:rPr lang="de-DE" dirty="0"/>
              <a:t>Im Fokus: Vermittlung deklarativen Wissens (</a:t>
            </a:r>
            <a:r>
              <a:rPr lang="de-DE" dirty="0" err="1"/>
              <a:t>Kuglemeyer</a:t>
            </a:r>
            <a:r>
              <a:rPr lang="de-DE" dirty="0"/>
              <a:t>, 2018), aber auch „Was?“, „Wie?“ oder „Warum?“ (Wagner &amp; </a:t>
            </a:r>
            <a:r>
              <a:rPr lang="de-DE" dirty="0" err="1"/>
              <a:t>Wörn</a:t>
            </a:r>
            <a:r>
              <a:rPr lang="de-DE" dirty="0"/>
              <a:t>, 2011)</a:t>
            </a:r>
          </a:p>
          <a:p>
            <a:r>
              <a:rPr lang="de-DE" dirty="0"/>
              <a:t>Erstellt von Lehrpersonen, Experten und Expertinnen oder Lernenden selbst</a:t>
            </a:r>
          </a:p>
          <a:p>
            <a:r>
              <a:rPr lang="de-DE" dirty="0"/>
              <a:t>Frei zugänglich oder intern auf Lernplattformen</a:t>
            </a:r>
          </a:p>
          <a:p>
            <a:r>
              <a:rPr lang="de-DE" dirty="0"/>
              <a:t>Nutzung: eigenständig/individualisiert oder auch im Unterricht </a:t>
            </a:r>
          </a:p>
          <a:p>
            <a:pPr marL="0" indent="0">
              <a:buNone/>
            </a:pPr>
            <a:r>
              <a:rPr lang="de-DE" sz="1400" dirty="0"/>
              <a:t>				                               	</a:t>
            </a:r>
          </a:p>
          <a:p>
            <a:endParaRPr lang="de-DE" dirty="0"/>
          </a:p>
        </p:txBody>
      </p:sp>
      <p:sp>
        <p:nvSpPr>
          <p:cNvPr id="3" name="Titel 2">
            <a:extLst>
              <a:ext uri="{FF2B5EF4-FFF2-40B4-BE49-F238E27FC236}">
                <a16:creationId xmlns:a16="http://schemas.microsoft.com/office/drawing/2014/main" id="{B3E3A108-4B0E-0A49-8F77-CE7D8B133BC0}"/>
              </a:ext>
            </a:extLst>
          </p:cNvPr>
          <p:cNvSpPr>
            <a:spLocks noGrp="1"/>
          </p:cNvSpPr>
          <p:nvPr>
            <p:ph type="title"/>
          </p:nvPr>
        </p:nvSpPr>
        <p:spPr/>
        <p:txBody>
          <a:bodyPr>
            <a:normAutofit/>
          </a:bodyPr>
          <a:lstStyle/>
          <a:p>
            <a:r>
              <a:rPr lang="de-DE" dirty="0"/>
              <a:t>Was sind Lernvideos?</a:t>
            </a:r>
          </a:p>
        </p:txBody>
      </p:sp>
      <p:sp>
        <p:nvSpPr>
          <p:cNvPr id="4" name="Textplatzhalter 3">
            <a:extLst>
              <a:ext uri="{FF2B5EF4-FFF2-40B4-BE49-F238E27FC236}">
                <a16:creationId xmlns:a16="http://schemas.microsoft.com/office/drawing/2014/main" id="{05375A27-C2E2-302C-CD51-80662554155A}"/>
              </a:ext>
            </a:extLst>
          </p:cNvPr>
          <p:cNvSpPr>
            <a:spLocks noGrp="1"/>
          </p:cNvSpPr>
          <p:nvPr>
            <p:ph type="body" sz="quarter" idx="10"/>
          </p:nvPr>
        </p:nvSpPr>
        <p:spPr/>
        <p:txBody>
          <a:bodyPr/>
          <a:lstStyle/>
          <a:p>
            <a:r>
              <a:rPr lang="de-DE" sz="1100" dirty="0"/>
              <a:t> (vgl. u.a. </a:t>
            </a:r>
            <a:r>
              <a:rPr lang="de-DE" sz="1100" dirty="0" err="1"/>
              <a:t>Kuglemeyer</a:t>
            </a:r>
            <a:r>
              <a:rPr lang="de-DE" sz="1100" dirty="0"/>
              <a:t>, 2018) </a:t>
            </a:r>
            <a:endParaRPr lang="de-DE" dirty="0"/>
          </a:p>
        </p:txBody>
      </p:sp>
    </p:spTree>
    <p:extLst>
      <p:ext uri="{BB962C8B-B14F-4D97-AF65-F5344CB8AC3E}">
        <p14:creationId xmlns:p14="http://schemas.microsoft.com/office/powerpoint/2010/main" val="11059441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BC6E5E55-5A75-784B-9441-C05BB039333A}"/>
              </a:ext>
            </a:extLst>
          </p:cNvPr>
          <p:cNvSpPr>
            <a:spLocks noGrp="1"/>
          </p:cNvSpPr>
          <p:nvPr>
            <p:ph type="title"/>
          </p:nvPr>
        </p:nvSpPr>
        <p:spPr/>
        <p:txBody>
          <a:bodyPr/>
          <a:lstStyle/>
          <a:p>
            <a:r>
              <a:rPr lang="de-DE" dirty="0"/>
              <a:t>Landkarte: Kognitive Aktivierung im Mathematikunterricht</a:t>
            </a:r>
          </a:p>
        </p:txBody>
      </p:sp>
      <p:sp>
        <p:nvSpPr>
          <p:cNvPr id="38" name="Textfeld 37">
            <a:extLst>
              <a:ext uri="{FF2B5EF4-FFF2-40B4-BE49-F238E27FC236}">
                <a16:creationId xmlns:a16="http://schemas.microsoft.com/office/drawing/2014/main" id="{8C760559-C404-3745-B98F-BCA615D4BA51}"/>
              </a:ext>
            </a:extLst>
          </p:cNvPr>
          <p:cNvSpPr txBox="1"/>
          <p:nvPr/>
        </p:nvSpPr>
        <p:spPr>
          <a:xfrm>
            <a:off x="5480419" y="885488"/>
            <a:ext cx="1692000" cy="523220"/>
          </a:xfrm>
          <a:prstGeom prst="rect">
            <a:avLst/>
          </a:prstGeom>
          <a:solidFill>
            <a:srgbClr val="F7B44E"/>
          </a:solidFill>
        </p:spPr>
        <p:txBody>
          <a:bodyPr wrap="square" rtlCol="0">
            <a:spAutoFit/>
          </a:bodyPr>
          <a:lstStyle>
            <a:defPPr>
              <a:defRPr lang="de-DE"/>
            </a:defPPr>
            <a:lvl1pPr marL="0" marR="0" lvl="0" indent="0" defTabSz="914400" latinLnBrk="0">
              <a:lnSpc>
                <a:spcPct val="100000"/>
              </a:lnSpc>
              <a:spcBef>
                <a:spcPts val="600"/>
              </a:spcBef>
              <a:buClrTx/>
              <a:buSzTx/>
              <a:buFontTx/>
              <a:buNone/>
              <a:tabLst/>
              <a:defRPr kumimoji="0" sz="1400" b="1" i="0" u="none" strike="noStrike" cap="none" spc="0" normalizeH="0" baseline="0">
                <a:ln>
                  <a:noFill/>
                </a:ln>
                <a:solidFill>
                  <a:schemeClr val="bg1"/>
                </a:solidFill>
                <a:effectLst/>
                <a:uLnTx/>
                <a:uFillTx/>
                <a:latin typeface="Calibri" panose="020F0502020204030204" pitchFamily="34" charset="0"/>
              </a:defRPr>
            </a:lvl1pPr>
          </a:lstStyle>
          <a:p>
            <a:pPr algn="ctr"/>
            <a:r>
              <a:rPr lang="de-DE" dirty="0"/>
              <a:t>Medien beurteilen und auswählen</a:t>
            </a:r>
          </a:p>
        </p:txBody>
      </p:sp>
      <p:sp>
        <p:nvSpPr>
          <p:cNvPr id="39" name="Textfeld 38">
            <a:extLst>
              <a:ext uri="{FF2B5EF4-FFF2-40B4-BE49-F238E27FC236}">
                <a16:creationId xmlns:a16="http://schemas.microsoft.com/office/drawing/2014/main" id="{38F4F744-E9AA-1C4A-8FA5-898B09C318B4}"/>
              </a:ext>
            </a:extLst>
          </p:cNvPr>
          <p:cNvSpPr txBox="1"/>
          <p:nvPr/>
        </p:nvSpPr>
        <p:spPr>
          <a:xfrm>
            <a:off x="1995401" y="887720"/>
            <a:ext cx="1692000" cy="518757"/>
          </a:xfrm>
          <a:prstGeom prst="rect">
            <a:avLst/>
          </a:prstGeom>
          <a:solidFill>
            <a:schemeClr val="accent3">
              <a:lumMod val="60000"/>
              <a:lumOff val="40000"/>
            </a:schemeClr>
          </a:solidFill>
        </p:spPr>
        <p:txBody>
          <a:bodyPr wrap="square" rtlCol="0" anchor="ctr" anchorCtr="0">
            <a:noAutofit/>
          </a:bodyPr>
          <a:lstStyle>
            <a:defPPr>
              <a:defRPr lang="de-DE"/>
            </a:defPPr>
            <a:lvl1pPr marL="0" marR="0" lvl="0" indent="0" defTabSz="914400" latinLnBrk="0">
              <a:lnSpc>
                <a:spcPct val="100000"/>
              </a:lnSpc>
              <a:spcBef>
                <a:spcPts val="600"/>
              </a:spcBef>
              <a:buClrTx/>
              <a:buSzTx/>
              <a:buFontTx/>
              <a:buNone/>
              <a:tabLst/>
              <a:defRPr kumimoji="0" sz="1400" b="1" i="0" u="none" strike="noStrike" cap="none" spc="0" normalizeH="0" baseline="0">
                <a:ln>
                  <a:noFill/>
                </a:ln>
                <a:solidFill>
                  <a:schemeClr val="bg1"/>
                </a:solidFill>
                <a:effectLst/>
                <a:uLnTx/>
                <a:uFillTx/>
                <a:latin typeface="Calibri" panose="020F0502020204030204" pitchFamily="34" charset="0"/>
              </a:defRPr>
            </a:lvl1pPr>
          </a:lstStyle>
          <a:p>
            <a:pPr algn="ctr"/>
            <a:r>
              <a:rPr lang="de-DE" dirty="0"/>
              <a:t>Medien bedienen</a:t>
            </a:r>
          </a:p>
        </p:txBody>
      </p:sp>
      <p:sp>
        <p:nvSpPr>
          <p:cNvPr id="40" name="Textfeld 39">
            <a:extLst>
              <a:ext uri="{FF2B5EF4-FFF2-40B4-BE49-F238E27FC236}">
                <a16:creationId xmlns:a16="http://schemas.microsoft.com/office/drawing/2014/main" id="{B9C53117-FE03-3E43-9BC3-D33FFF8AE8A8}"/>
              </a:ext>
            </a:extLst>
          </p:cNvPr>
          <p:cNvSpPr txBox="1"/>
          <p:nvPr/>
        </p:nvSpPr>
        <p:spPr>
          <a:xfrm>
            <a:off x="7236296" y="885488"/>
            <a:ext cx="1692000" cy="523220"/>
          </a:xfrm>
          <a:prstGeom prst="rect">
            <a:avLst/>
          </a:prstGeom>
          <a:solidFill>
            <a:srgbClr val="F8B44F"/>
          </a:solidFill>
        </p:spPr>
        <p:txBody>
          <a:bodyPr wrap="square" rtlCol="0">
            <a:spAutoFit/>
          </a:bodyPr>
          <a:lstStyle/>
          <a:p>
            <a:pPr marL="0" marR="0" lvl="0" indent="0" algn="ctr" defTabSz="914400" rtl="0" eaLnBrk="0" fontAlgn="base" latinLnBrk="0" hangingPunct="0">
              <a:lnSpc>
                <a:spcPct val="100000"/>
              </a:lnSpc>
              <a:spcBef>
                <a:spcPts val="600"/>
              </a:spcBef>
              <a:spcAft>
                <a:spcPct val="0"/>
              </a:spcAft>
              <a:buClrTx/>
              <a:buSzTx/>
              <a:buFontTx/>
              <a:buNone/>
              <a:tabLst/>
              <a:defRPr/>
            </a:pPr>
            <a:r>
              <a:rPr lang="de-DE" sz="1400" b="1" dirty="0">
                <a:solidFill>
                  <a:schemeClr val="bg1"/>
                </a:solidFill>
                <a:latin typeface="Calibri" panose="020F0502020204030204" pitchFamily="34" charset="0"/>
              </a:rPr>
              <a:t>M</a:t>
            </a:r>
            <a:r>
              <a:rPr kumimoji="0" lang="de-DE" sz="1400" b="1" i="0" u="none" strike="noStrike" kern="1200" cap="none" spc="0" normalizeH="0" baseline="0" dirty="0">
                <a:ln>
                  <a:noFill/>
                </a:ln>
                <a:solidFill>
                  <a:schemeClr val="bg1"/>
                </a:solidFill>
                <a:effectLst/>
                <a:uLnTx/>
                <a:uFillTx/>
                <a:latin typeface="Calibri" panose="020F0502020204030204" pitchFamily="34" charset="0"/>
                <a:ea typeface="ＭＳ Ｐゴシック" charset="-128"/>
              </a:rPr>
              <a:t>edien</a:t>
            </a:r>
            <a:r>
              <a:rPr kumimoji="0" lang="de-DE" sz="1400" b="1" i="0" u="none" strike="noStrike" kern="1200" cap="none" spc="0" normalizeH="0" dirty="0">
                <a:ln>
                  <a:noFill/>
                </a:ln>
                <a:solidFill>
                  <a:schemeClr val="bg1"/>
                </a:solidFill>
                <a:effectLst/>
                <a:uLnTx/>
                <a:uFillTx/>
                <a:latin typeface="Calibri" panose="020F0502020204030204" pitchFamily="34" charset="0"/>
                <a:ea typeface="ＭＳ Ｐゴシック" charset="-128"/>
              </a:rPr>
              <a:t> </a:t>
            </a:r>
            <a:r>
              <a:rPr kumimoji="0" lang="de-DE" sz="1400" b="1" i="0" u="none" strike="noStrike" kern="1200" cap="none" spc="0" normalizeH="0" baseline="0" dirty="0">
                <a:ln>
                  <a:noFill/>
                </a:ln>
                <a:solidFill>
                  <a:schemeClr val="bg1"/>
                </a:solidFill>
                <a:effectLst/>
                <a:uLnTx/>
                <a:uFillTx/>
                <a:latin typeface="Calibri" panose="020F0502020204030204" pitchFamily="34" charset="0"/>
                <a:ea typeface="ＭＳ Ｐゴシック" charset="-128"/>
              </a:rPr>
              <a:t> für </a:t>
            </a:r>
            <a:r>
              <a:rPr kumimoji="0" lang="de-DE" sz="1400" b="1" i="0" u="none" strike="noStrike" kern="1200" cap="none" spc="0" normalizeH="0" baseline="0" dirty="0" err="1">
                <a:ln>
                  <a:noFill/>
                </a:ln>
                <a:solidFill>
                  <a:schemeClr val="bg1"/>
                </a:solidFill>
                <a:effectLst/>
                <a:uLnTx/>
                <a:uFillTx/>
                <a:latin typeface="Calibri" panose="020F0502020204030204" pitchFamily="34" charset="0"/>
                <a:ea typeface="ＭＳ Ｐゴシック" charset="-128"/>
              </a:rPr>
              <a:t>fachl</a:t>
            </a:r>
            <a:r>
              <a:rPr kumimoji="0" lang="de-DE" sz="1400" b="1" i="0" u="none" strike="noStrike" kern="1200" cap="none" spc="0" normalizeH="0" baseline="0" dirty="0">
                <a:ln>
                  <a:noFill/>
                </a:ln>
                <a:solidFill>
                  <a:schemeClr val="bg1"/>
                </a:solidFill>
                <a:effectLst/>
                <a:uLnTx/>
                <a:uFillTx/>
                <a:latin typeface="Calibri" panose="020F0502020204030204" pitchFamily="34" charset="0"/>
                <a:ea typeface="ＭＳ Ｐゴシック" charset="-128"/>
              </a:rPr>
              <a:t>. Lernen nutzen</a:t>
            </a:r>
          </a:p>
        </p:txBody>
      </p:sp>
      <p:sp>
        <p:nvSpPr>
          <p:cNvPr id="41" name="Textfeld 40">
            <a:extLst>
              <a:ext uri="{FF2B5EF4-FFF2-40B4-BE49-F238E27FC236}">
                <a16:creationId xmlns:a16="http://schemas.microsoft.com/office/drawing/2014/main" id="{21251FC5-3F3C-4248-95AF-07B16A2078AB}"/>
              </a:ext>
            </a:extLst>
          </p:cNvPr>
          <p:cNvSpPr txBox="1"/>
          <p:nvPr/>
        </p:nvSpPr>
        <p:spPr>
          <a:xfrm>
            <a:off x="3737910" y="885488"/>
            <a:ext cx="1692000" cy="523220"/>
          </a:xfrm>
          <a:prstGeom prst="rect">
            <a:avLst/>
          </a:prstGeom>
          <a:solidFill>
            <a:schemeClr val="accent3">
              <a:lumMod val="60000"/>
              <a:lumOff val="40000"/>
            </a:schemeClr>
          </a:solidFill>
        </p:spPr>
        <p:txBody>
          <a:bodyPr wrap="square" rtlCol="0">
            <a:spAutoFit/>
          </a:bodyPr>
          <a:lstStyle/>
          <a:p>
            <a:pPr marL="0" marR="0" lvl="0" indent="0" algn="ctr" defTabSz="914400" rtl="0" eaLnBrk="0" fontAlgn="base" latinLnBrk="0" hangingPunct="0">
              <a:lnSpc>
                <a:spcPct val="100000"/>
              </a:lnSpc>
              <a:spcBef>
                <a:spcPts val="600"/>
              </a:spcBef>
              <a:spcAft>
                <a:spcPct val="0"/>
              </a:spcAft>
              <a:buClrTx/>
              <a:buSzTx/>
              <a:buFontTx/>
              <a:buNone/>
              <a:tabLst/>
              <a:defRPr/>
            </a:pPr>
            <a:r>
              <a:rPr kumimoji="0" lang="de-DE" sz="1400" b="1" i="0" u="none" strike="noStrike" kern="1200" cap="none" spc="0" normalizeH="0" baseline="0" dirty="0">
                <a:ln>
                  <a:noFill/>
                </a:ln>
                <a:solidFill>
                  <a:schemeClr val="bg1"/>
                </a:solidFill>
                <a:effectLst/>
                <a:uLnTx/>
                <a:uFillTx/>
                <a:latin typeface="Calibri" panose="020F0502020204030204" pitchFamily="34" charset="0"/>
                <a:ea typeface="ＭＳ Ｐゴシック" charset="-128"/>
              </a:rPr>
              <a:t>Medien adaptieren und gestalten</a:t>
            </a:r>
          </a:p>
        </p:txBody>
      </p:sp>
      <p:sp>
        <p:nvSpPr>
          <p:cNvPr id="31" name="Textfeld 30">
            <a:extLst>
              <a:ext uri="{FF2B5EF4-FFF2-40B4-BE49-F238E27FC236}">
                <a16:creationId xmlns:a16="http://schemas.microsoft.com/office/drawing/2014/main" id="{BBC083D5-0D89-144F-94B7-D0DBEC10B8AD}"/>
              </a:ext>
            </a:extLst>
          </p:cNvPr>
          <p:cNvSpPr txBox="1"/>
          <p:nvPr/>
        </p:nvSpPr>
        <p:spPr>
          <a:xfrm>
            <a:off x="1985914" y="1525887"/>
            <a:ext cx="1692000" cy="504057"/>
          </a:xfrm>
          <a:prstGeom prst="rect">
            <a:avLst/>
          </a:prstGeom>
          <a:solidFill>
            <a:srgbClr val="CDB987">
              <a:alpha val="64000"/>
            </a:srgbClr>
          </a:solidFill>
          <a:ln>
            <a:noFill/>
          </a:ln>
          <a:effectLst/>
        </p:spPr>
        <p:txBody>
          <a:bodyPr rot="0" spcFirstLastPara="0" vert="horz" wrap="square" lIns="36000" tIns="36000" rIns="36000" bIns="3600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600"/>
              </a:spcBef>
              <a:spcAft>
                <a:spcPts val="0"/>
              </a:spcAft>
              <a:buClrTx/>
              <a:buSzTx/>
              <a:buFontTx/>
              <a:buNone/>
              <a:tabLst/>
              <a:defRPr/>
            </a:pPr>
            <a:r>
              <a:rPr kumimoji="0" lang="de-DE" sz="1400" b="0" i="0" u="none" strike="noStrike" kern="0" cap="none" spc="0" normalizeH="0" baseline="0" noProof="0" dirty="0">
                <a:ln>
                  <a:noFill/>
                </a:ln>
                <a:solidFill>
                  <a:srgbClr val="CDB987">
                    <a:lumMod val="50000"/>
                  </a:srgbClr>
                </a:solidFill>
                <a:effectLst/>
                <a:uLnTx/>
                <a:uFillTx/>
                <a:latin typeface="Calibri" charset="0"/>
                <a:ea typeface="Times New Roman" charset="0"/>
                <a:cs typeface="Times New Roman" charset="0"/>
              </a:rPr>
              <a:t>KMK Kompetenzen</a:t>
            </a:r>
            <a:endParaRPr kumimoji="0" lang="de-DE" sz="1200" b="0" i="0" u="none" strike="noStrike" kern="0" cap="none" spc="0" normalizeH="0" baseline="0" noProof="0" dirty="0">
              <a:ln>
                <a:noFill/>
              </a:ln>
              <a:solidFill>
                <a:srgbClr val="CDB987">
                  <a:lumMod val="50000"/>
                </a:srgbClr>
              </a:solidFill>
              <a:effectLst/>
              <a:uLnTx/>
              <a:uFillTx/>
              <a:latin typeface="Cambria" charset="0"/>
              <a:ea typeface="Times New Roman" charset="0"/>
              <a:cs typeface="Times New Roman" charset="0"/>
            </a:endParaRPr>
          </a:p>
        </p:txBody>
      </p:sp>
      <p:sp>
        <p:nvSpPr>
          <p:cNvPr id="32" name="Textfeld 31">
            <a:extLst>
              <a:ext uri="{FF2B5EF4-FFF2-40B4-BE49-F238E27FC236}">
                <a16:creationId xmlns:a16="http://schemas.microsoft.com/office/drawing/2014/main" id="{93E95C6C-0E5B-B54F-9CDC-D5BFF8E81BC9}"/>
              </a:ext>
            </a:extLst>
          </p:cNvPr>
          <p:cNvSpPr txBox="1"/>
          <p:nvPr/>
        </p:nvSpPr>
        <p:spPr>
          <a:xfrm>
            <a:off x="1979773" y="2097164"/>
            <a:ext cx="1692000" cy="504057"/>
          </a:xfrm>
          <a:prstGeom prst="rect">
            <a:avLst/>
          </a:prstGeom>
          <a:solidFill>
            <a:srgbClr val="CDB987">
              <a:alpha val="64000"/>
            </a:srgbClr>
          </a:solidFill>
          <a:ln>
            <a:noFill/>
          </a:ln>
          <a:effectLst/>
        </p:spPr>
        <p:txBody>
          <a:bodyPr rot="0" spcFirstLastPara="0" vert="horz" wrap="square" lIns="36000" tIns="36000" rIns="36000" bIns="36000" numCol="1" spcCol="0" rtlCol="0" fromWordArt="0" anchor="t" anchorCtr="0" forceAA="0" compatLnSpc="1">
            <a:prstTxWarp prst="textNoShape">
              <a:avLst/>
            </a:prstTxWarp>
            <a:noAutofit/>
          </a:bodyPr>
          <a:lstStyle/>
          <a:p>
            <a:pPr marL="0" marR="0" lvl="0" indent="0" algn="ctr" defTabSz="914400" eaLnBrk="1" fontAlgn="auto" latinLnBrk="0" hangingPunct="1">
              <a:lnSpc>
                <a:spcPct val="100000"/>
              </a:lnSpc>
              <a:spcBef>
                <a:spcPts val="600"/>
              </a:spcBef>
              <a:spcAft>
                <a:spcPts val="0"/>
              </a:spcAft>
              <a:buClrTx/>
              <a:buSzTx/>
              <a:buFontTx/>
              <a:buNone/>
              <a:tabLst/>
              <a:defRPr/>
            </a:pPr>
            <a:r>
              <a:rPr kumimoji="0" lang="de-DE" sz="1400" b="0" i="0" u="none" strike="noStrike" kern="0" cap="none" spc="0" normalizeH="0" baseline="0" noProof="0" dirty="0">
                <a:ln>
                  <a:noFill/>
                </a:ln>
                <a:solidFill>
                  <a:srgbClr val="CDB987">
                    <a:lumMod val="50000"/>
                  </a:srgbClr>
                </a:solidFill>
                <a:effectLst/>
                <a:uLnTx/>
                <a:uFillTx/>
                <a:latin typeface="Calibri" charset="0"/>
                <a:ea typeface="Times New Roman" charset="0"/>
                <a:cs typeface="Times New Roman" charset="0"/>
              </a:rPr>
              <a:t>Übersicht: relevante Medien</a:t>
            </a:r>
            <a:endParaRPr kumimoji="0" lang="de-DE" sz="1200" b="0" i="0" u="none" strike="noStrike" kern="0" cap="none" spc="0" normalizeH="0" baseline="0" noProof="0" dirty="0">
              <a:ln>
                <a:noFill/>
              </a:ln>
              <a:solidFill>
                <a:srgbClr val="CDB987">
                  <a:lumMod val="50000"/>
                </a:srgbClr>
              </a:solidFill>
              <a:effectLst/>
              <a:uLnTx/>
              <a:uFillTx/>
              <a:latin typeface="Cambria" charset="0"/>
              <a:ea typeface="Times New Roman" charset="0"/>
              <a:cs typeface="Times New Roman" charset="0"/>
            </a:endParaRPr>
          </a:p>
        </p:txBody>
      </p:sp>
      <p:sp>
        <p:nvSpPr>
          <p:cNvPr id="6" name="Textfeld 5">
            <a:extLst>
              <a:ext uri="{FF2B5EF4-FFF2-40B4-BE49-F238E27FC236}">
                <a16:creationId xmlns:a16="http://schemas.microsoft.com/office/drawing/2014/main" id="{1C950E89-F75F-60B3-4677-B5F215CDE80F}"/>
              </a:ext>
            </a:extLst>
          </p:cNvPr>
          <p:cNvSpPr txBox="1"/>
          <p:nvPr/>
        </p:nvSpPr>
        <p:spPr>
          <a:xfrm>
            <a:off x="611560" y="831627"/>
            <a:ext cx="1066702" cy="630942"/>
          </a:xfrm>
          <a:prstGeom prst="rect">
            <a:avLst/>
          </a:prstGeom>
          <a:noFill/>
        </p:spPr>
        <p:txBody>
          <a:bodyPr wrap="none" rtlCol="0">
            <a:spAutoFit/>
          </a:bodyPr>
          <a:lstStyle/>
          <a:p>
            <a:pPr>
              <a:spcBef>
                <a:spcPts val="600"/>
              </a:spcBef>
              <a:defRPr/>
            </a:pPr>
            <a:r>
              <a:rPr lang="en-US" sz="1500" b="1" dirty="0" err="1">
                <a:solidFill>
                  <a:srgbClr val="F8B44F"/>
                </a:solidFill>
                <a:latin typeface="Calibri" panose="020F0502020204030204" pitchFamily="34" charset="0"/>
              </a:rPr>
              <a:t>Lehrkräfte</a:t>
            </a:r>
            <a:r>
              <a:rPr lang="en-US" sz="1500" b="1" dirty="0">
                <a:solidFill>
                  <a:srgbClr val="F8B44F"/>
                </a:solidFill>
                <a:latin typeface="Calibri" panose="020F0502020204030204" pitchFamily="34" charset="0"/>
              </a:rPr>
              <a:t>-</a:t>
            </a:r>
          </a:p>
          <a:p>
            <a:pPr>
              <a:spcBef>
                <a:spcPts val="600"/>
              </a:spcBef>
              <a:defRPr/>
            </a:pPr>
            <a:r>
              <a:rPr lang="en-US" sz="1500" b="1" dirty="0">
                <a:solidFill>
                  <a:srgbClr val="F8B44F"/>
                </a:solidFill>
                <a:latin typeface="Calibri" panose="020F0502020204030204" pitchFamily="34" charset="0"/>
              </a:rPr>
              <a:t>Jobs</a:t>
            </a:r>
            <a:r>
              <a:rPr lang="en-US" sz="1500" b="1" dirty="0">
                <a:solidFill>
                  <a:srgbClr val="C37700"/>
                </a:solidFill>
                <a:latin typeface="Calibri" panose="020F0502020204030204" pitchFamily="34" charset="0"/>
              </a:rPr>
              <a:t> </a:t>
            </a:r>
          </a:p>
        </p:txBody>
      </p:sp>
      <p:pic>
        <p:nvPicPr>
          <p:cNvPr id="8" name="Bild 15">
            <a:extLst>
              <a:ext uri="{FF2B5EF4-FFF2-40B4-BE49-F238E27FC236}">
                <a16:creationId xmlns:a16="http://schemas.microsoft.com/office/drawing/2014/main" id="{A1F35686-848F-F73D-3C3B-1F532C262D5D}"/>
              </a:ext>
            </a:extLst>
          </p:cNvPr>
          <p:cNvPicPr>
            <a:picLocks noChangeAspect="1"/>
          </p:cNvPicPr>
          <p:nvPr/>
        </p:nvPicPr>
        <p:blipFill>
          <a:blip r:embed="rId3" cstate="email">
            <a:duotone>
              <a:srgbClr val="F8B44F">
                <a:shade val="45000"/>
                <a:satMod val="135000"/>
              </a:srgbClr>
              <a:prstClr val="white"/>
            </a:duotone>
            <a:extLst>
              <a:ext uri="{28A0092B-C50C-407E-A947-70E740481C1C}">
                <a14:useLocalDpi xmlns:a14="http://schemas.microsoft.com/office/drawing/2010/main"/>
              </a:ext>
            </a:extLst>
          </a:blip>
          <a:stretch>
            <a:fillRect/>
          </a:stretch>
        </p:blipFill>
        <p:spPr>
          <a:xfrm>
            <a:off x="129385" y="845706"/>
            <a:ext cx="504057" cy="504057"/>
          </a:xfrm>
          <a:prstGeom prst="rect">
            <a:avLst/>
          </a:prstGeom>
        </p:spPr>
      </p:pic>
      <p:sp>
        <p:nvSpPr>
          <p:cNvPr id="10" name="Textfeld 9">
            <a:extLst>
              <a:ext uri="{FF2B5EF4-FFF2-40B4-BE49-F238E27FC236}">
                <a16:creationId xmlns:a16="http://schemas.microsoft.com/office/drawing/2014/main" id="{C55344C9-8051-650C-6B1C-4575D1F5D494}"/>
              </a:ext>
            </a:extLst>
          </p:cNvPr>
          <p:cNvSpPr txBox="1"/>
          <p:nvPr/>
        </p:nvSpPr>
        <p:spPr>
          <a:xfrm>
            <a:off x="611560" y="1772816"/>
            <a:ext cx="1111843" cy="553998"/>
          </a:xfrm>
          <a:prstGeom prst="rect">
            <a:avLst/>
          </a:prstGeom>
          <a:noFill/>
        </p:spPr>
        <p:txBody>
          <a:bodyPr wrap="none" rtlCol="0">
            <a:spAutoFit/>
          </a:bodyPr>
          <a:lstStyle/>
          <a:p>
            <a:pPr>
              <a:spcBef>
                <a:spcPts val="600"/>
              </a:spcBef>
              <a:defRPr/>
            </a:pPr>
            <a:r>
              <a:rPr lang="de-DE" sz="1500" b="1" dirty="0">
                <a:solidFill>
                  <a:srgbClr val="CDB987">
                    <a:lumMod val="75000"/>
                  </a:srgbClr>
                </a:solidFill>
                <a:latin typeface="Calibri" panose="020F0502020204030204" pitchFamily="34" charset="0"/>
              </a:rPr>
              <a:t>Didaktische</a:t>
            </a:r>
            <a:br>
              <a:rPr lang="de-DE" sz="1500" b="1" dirty="0">
                <a:solidFill>
                  <a:srgbClr val="CDB987">
                    <a:lumMod val="75000"/>
                  </a:srgbClr>
                </a:solidFill>
                <a:latin typeface="Calibri" panose="020F0502020204030204" pitchFamily="34" charset="0"/>
              </a:rPr>
            </a:br>
            <a:r>
              <a:rPr lang="de-DE" sz="1500" b="1" dirty="0">
                <a:solidFill>
                  <a:srgbClr val="CDB987">
                    <a:lumMod val="75000"/>
                  </a:srgbClr>
                </a:solidFill>
                <a:latin typeface="Calibri" panose="020F0502020204030204" pitchFamily="34" charset="0"/>
              </a:rPr>
              <a:t>Werkzeuge</a:t>
            </a:r>
          </a:p>
        </p:txBody>
      </p:sp>
      <p:pic>
        <p:nvPicPr>
          <p:cNvPr id="12" name="Bild 3">
            <a:extLst>
              <a:ext uri="{FF2B5EF4-FFF2-40B4-BE49-F238E27FC236}">
                <a16:creationId xmlns:a16="http://schemas.microsoft.com/office/drawing/2014/main" id="{F54C3AE0-5519-BAEE-72F4-93625CDFA367}"/>
              </a:ext>
            </a:extLst>
          </p:cNvPr>
          <p:cNvPicPr>
            <a:picLocks noChangeAspect="1"/>
          </p:cNvPicPr>
          <p:nvPr/>
        </p:nvPicPr>
        <p:blipFill>
          <a:blip r:embed="rId4" cstate="email">
            <a:duotone>
              <a:srgbClr val="CDB987">
                <a:shade val="45000"/>
                <a:satMod val="135000"/>
              </a:srgbClr>
              <a:prstClr val="white"/>
            </a:duotone>
            <a:extLst>
              <a:ext uri="{28A0092B-C50C-407E-A947-70E740481C1C}">
                <a14:useLocalDpi xmlns:a14="http://schemas.microsoft.com/office/drawing/2010/main"/>
              </a:ext>
            </a:extLst>
          </a:blip>
          <a:stretch>
            <a:fillRect/>
          </a:stretch>
        </p:blipFill>
        <p:spPr>
          <a:xfrm>
            <a:off x="129385" y="1772816"/>
            <a:ext cx="504057" cy="504057"/>
          </a:xfrm>
          <a:prstGeom prst="rect">
            <a:avLst/>
          </a:prstGeom>
        </p:spPr>
      </p:pic>
      <p:sp>
        <p:nvSpPr>
          <p:cNvPr id="14" name="Textfeld 13">
            <a:extLst>
              <a:ext uri="{FF2B5EF4-FFF2-40B4-BE49-F238E27FC236}">
                <a16:creationId xmlns:a16="http://schemas.microsoft.com/office/drawing/2014/main" id="{21CAC0B7-A434-6762-FE7D-DC7B1A9C833D}"/>
              </a:ext>
            </a:extLst>
          </p:cNvPr>
          <p:cNvSpPr txBox="1"/>
          <p:nvPr/>
        </p:nvSpPr>
        <p:spPr>
          <a:xfrm>
            <a:off x="611560" y="5809349"/>
            <a:ext cx="1399101" cy="323165"/>
          </a:xfrm>
          <a:prstGeom prst="rect">
            <a:avLst/>
          </a:prstGeom>
          <a:noFill/>
        </p:spPr>
        <p:txBody>
          <a:bodyPr wrap="none" rtlCol="0">
            <a:spAutoFit/>
          </a:bodyPr>
          <a:lstStyle/>
          <a:p>
            <a:pPr>
              <a:spcBef>
                <a:spcPts val="600"/>
              </a:spcBef>
              <a:defRPr/>
            </a:pPr>
            <a:r>
              <a:rPr lang="de-DE" sz="1500" b="1" dirty="0">
                <a:solidFill>
                  <a:srgbClr val="327A86"/>
                </a:solidFill>
                <a:latin typeface="Calibri" panose="020F0502020204030204" pitchFamily="34" charset="0"/>
              </a:rPr>
              <a:t>Orientierungen</a:t>
            </a:r>
          </a:p>
        </p:txBody>
      </p:sp>
      <p:pic>
        <p:nvPicPr>
          <p:cNvPr id="16" name="Bild 10">
            <a:extLst>
              <a:ext uri="{FF2B5EF4-FFF2-40B4-BE49-F238E27FC236}">
                <a16:creationId xmlns:a16="http://schemas.microsoft.com/office/drawing/2014/main" id="{39364685-670F-1232-EFAF-7B0275F612C0}"/>
              </a:ext>
            </a:extLst>
          </p:cNvPr>
          <p:cNvPicPr>
            <a:picLocks noChangeAspect="1"/>
          </p:cNvPicPr>
          <p:nvPr/>
        </p:nvPicPr>
        <p:blipFill>
          <a:blip r:embed="rId5" cstate="email">
            <a:duotone>
              <a:srgbClr val="327A86">
                <a:shade val="45000"/>
                <a:satMod val="135000"/>
              </a:srgbClr>
              <a:prstClr val="white"/>
            </a:duotone>
            <a:extLst>
              <a:ext uri="{28A0092B-C50C-407E-A947-70E740481C1C}">
                <a14:useLocalDpi xmlns:a14="http://schemas.microsoft.com/office/drawing/2010/main"/>
              </a:ext>
            </a:extLst>
          </a:blip>
          <a:stretch>
            <a:fillRect/>
          </a:stretch>
        </p:blipFill>
        <p:spPr>
          <a:xfrm>
            <a:off x="129385" y="5733255"/>
            <a:ext cx="504057" cy="504057"/>
          </a:xfrm>
          <a:prstGeom prst="rect">
            <a:avLst/>
          </a:prstGeom>
        </p:spPr>
      </p:pic>
      <p:sp>
        <p:nvSpPr>
          <p:cNvPr id="18" name="Textfeld 17">
            <a:extLst>
              <a:ext uri="{FF2B5EF4-FFF2-40B4-BE49-F238E27FC236}">
                <a16:creationId xmlns:a16="http://schemas.microsoft.com/office/drawing/2014/main" id="{13D00F1C-9A48-E246-D7D8-D4BAFBAE84BF}"/>
              </a:ext>
            </a:extLst>
          </p:cNvPr>
          <p:cNvSpPr txBox="1"/>
          <p:nvPr/>
        </p:nvSpPr>
        <p:spPr>
          <a:xfrm>
            <a:off x="611560" y="3508266"/>
            <a:ext cx="1509837" cy="784830"/>
          </a:xfrm>
          <a:prstGeom prst="rect">
            <a:avLst/>
          </a:prstGeom>
          <a:noFill/>
        </p:spPr>
        <p:txBody>
          <a:bodyPr wrap="none" rtlCol="0">
            <a:spAutoFit/>
          </a:bodyPr>
          <a:lstStyle/>
          <a:p>
            <a:pPr>
              <a:spcBef>
                <a:spcPts val="600"/>
              </a:spcBef>
              <a:defRPr/>
            </a:pPr>
            <a:r>
              <a:rPr lang="de-DE" sz="1500" b="1" dirty="0">
                <a:solidFill>
                  <a:prstClr val="black">
                    <a:lumMod val="50000"/>
                    <a:lumOff val="50000"/>
                  </a:prstClr>
                </a:solidFill>
                <a:latin typeface="Calibri" panose="020F0502020204030204" pitchFamily="34" charset="0"/>
              </a:rPr>
              <a:t>Denk- und </a:t>
            </a:r>
            <a:br>
              <a:rPr lang="de-DE" sz="1500" b="1" dirty="0">
                <a:solidFill>
                  <a:prstClr val="black">
                    <a:lumMod val="50000"/>
                    <a:lumOff val="50000"/>
                  </a:prstClr>
                </a:solidFill>
                <a:latin typeface="Calibri" panose="020F0502020204030204" pitchFamily="34" charset="0"/>
              </a:rPr>
            </a:br>
            <a:r>
              <a:rPr lang="de-DE" sz="1500" b="1" dirty="0">
                <a:solidFill>
                  <a:prstClr val="black">
                    <a:lumMod val="50000"/>
                    <a:lumOff val="50000"/>
                  </a:prstClr>
                </a:solidFill>
                <a:latin typeface="Calibri" panose="020F0502020204030204" pitchFamily="34" charset="0"/>
              </a:rPr>
              <a:t>Wahrnehmungs-</a:t>
            </a:r>
            <a:br>
              <a:rPr lang="de-DE" sz="1500" b="1" dirty="0">
                <a:solidFill>
                  <a:prstClr val="black">
                    <a:lumMod val="50000"/>
                    <a:lumOff val="50000"/>
                  </a:prstClr>
                </a:solidFill>
                <a:latin typeface="Calibri" panose="020F0502020204030204" pitchFamily="34" charset="0"/>
              </a:rPr>
            </a:br>
            <a:r>
              <a:rPr lang="de-DE" sz="1500" b="1" dirty="0" err="1">
                <a:solidFill>
                  <a:prstClr val="black">
                    <a:lumMod val="50000"/>
                    <a:lumOff val="50000"/>
                  </a:prstClr>
                </a:solidFill>
                <a:latin typeface="Calibri" panose="020F0502020204030204" pitchFamily="34" charset="0"/>
              </a:rPr>
              <a:t>kategorien</a:t>
            </a:r>
            <a:endParaRPr lang="de-DE" sz="1500" b="1" dirty="0">
              <a:solidFill>
                <a:prstClr val="black">
                  <a:lumMod val="50000"/>
                  <a:lumOff val="50000"/>
                </a:prstClr>
              </a:solidFill>
              <a:latin typeface="Calibri" panose="020F0502020204030204" pitchFamily="34" charset="0"/>
            </a:endParaRPr>
          </a:p>
        </p:txBody>
      </p:sp>
      <p:pic>
        <p:nvPicPr>
          <p:cNvPr id="20" name="Bild 13">
            <a:extLst>
              <a:ext uri="{FF2B5EF4-FFF2-40B4-BE49-F238E27FC236}">
                <a16:creationId xmlns:a16="http://schemas.microsoft.com/office/drawing/2014/main" id="{11D74226-19ED-E48F-6451-C034171AED66}"/>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29385" y="3644782"/>
            <a:ext cx="504057" cy="504057"/>
          </a:xfrm>
          <a:prstGeom prst="rect">
            <a:avLst/>
          </a:prstGeom>
        </p:spPr>
      </p:pic>
      <p:sp>
        <p:nvSpPr>
          <p:cNvPr id="45" name="Rechteck 44">
            <a:extLst>
              <a:ext uri="{FF2B5EF4-FFF2-40B4-BE49-F238E27FC236}">
                <a16:creationId xmlns:a16="http://schemas.microsoft.com/office/drawing/2014/main" id="{EE0FAD72-7990-FA47-95A5-1FF318DFDBB6}"/>
              </a:ext>
            </a:extLst>
          </p:cNvPr>
          <p:cNvSpPr/>
          <p:nvPr/>
        </p:nvSpPr>
        <p:spPr>
          <a:xfrm>
            <a:off x="6759091" y="3427190"/>
            <a:ext cx="1997445" cy="523220"/>
          </a:xfrm>
          <a:prstGeom prst="rect">
            <a:avLst/>
          </a:prstGeom>
          <a:solidFill>
            <a:schemeClr val="bg1"/>
          </a:solidFill>
          <a:ln w="25400">
            <a:solidFill>
              <a:schemeClr val="tx1">
                <a:lumMod val="50000"/>
                <a:lumOff val="50000"/>
              </a:schemeClr>
            </a:solidFill>
          </a:ln>
        </p:spPr>
        <p:txBody>
          <a:bodyPr wrap="square">
            <a:spAutoFit/>
          </a:bodyPr>
          <a:lstStyle/>
          <a:p>
            <a:pPr algn="ctr"/>
            <a:r>
              <a:rPr lang="de-DE" sz="1400" dirty="0" err="1">
                <a:latin typeface="Calibri" pitchFamily="34" charset="0"/>
                <a:cs typeface="Calibri" pitchFamily="34" charset="0"/>
              </a:rPr>
              <a:t>LüM</a:t>
            </a:r>
            <a:r>
              <a:rPr lang="de-DE" sz="1400" dirty="0">
                <a:latin typeface="Calibri" pitchFamily="34" charset="0"/>
                <a:cs typeface="Calibri" pitchFamily="34" charset="0"/>
              </a:rPr>
              <a:t> (Lernen über Medien)</a:t>
            </a:r>
          </a:p>
        </p:txBody>
      </p:sp>
      <p:sp>
        <p:nvSpPr>
          <p:cNvPr id="46" name="Rechteck 45">
            <a:extLst>
              <a:ext uri="{FF2B5EF4-FFF2-40B4-BE49-F238E27FC236}">
                <a16:creationId xmlns:a16="http://schemas.microsoft.com/office/drawing/2014/main" id="{630E55AE-EF09-BF4C-8635-5F0931B5AFC1}"/>
              </a:ext>
            </a:extLst>
          </p:cNvPr>
          <p:cNvSpPr/>
          <p:nvPr/>
        </p:nvSpPr>
        <p:spPr>
          <a:xfrm>
            <a:off x="6759091" y="4058367"/>
            <a:ext cx="1997445" cy="523220"/>
          </a:xfrm>
          <a:prstGeom prst="rect">
            <a:avLst/>
          </a:prstGeom>
          <a:solidFill>
            <a:schemeClr val="bg1"/>
          </a:solidFill>
          <a:ln w="25400">
            <a:solidFill>
              <a:schemeClr val="tx1">
                <a:lumMod val="50000"/>
                <a:lumOff val="50000"/>
              </a:schemeClr>
            </a:solidFill>
          </a:ln>
        </p:spPr>
        <p:txBody>
          <a:bodyPr wrap="square">
            <a:spAutoFit/>
          </a:bodyPr>
          <a:lstStyle/>
          <a:p>
            <a:pPr algn="ctr"/>
            <a:r>
              <a:rPr lang="de-DE" sz="1400" dirty="0" err="1">
                <a:latin typeface="Calibri" pitchFamily="34" charset="0"/>
                <a:cs typeface="Calibri" pitchFamily="34" charset="0"/>
              </a:rPr>
              <a:t>LmM</a:t>
            </a:r>
            <a:r>
              <a:rPr lang="de-DE" sz="1400" dirty="0">
                <a:latin typeface="Calibri" pitchFamily="34" charset="0"/>
                <a:cs typeface="Calibri" pitchFamily="34" charset="0"/>
              </a:rPr>
              <a:t> (Lernen mit Medien)</a:t>
            </a:r>
            <a:endParaRPr lang="de-DE" sz="1200" dirty="0">
              <a:latin typeface="Calibri" pitchFamily="34" charset="0"/>
              <a:cs typeface="Calibri" pitchFamily="34" charset="0"/>
            </a:endParaRPr>
          </a:p>
        </p:txBody>
      </p:sp>
    </p:spTree>
    <p:extLst>
      <p:ext uri="{BB962C8B-B14F-4D97-AF65-F5344CB8AC3E}">
        <p14:creationId xmlns:p14="http://schemas.microsoft.com/office/powerpoint/2010/main" val="12526170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4C42F98-627F-A54E-AC82-F936B771E4BF}"/>
              </a:ext>
            </a:extLst>
          </p:cNvPr>
          <p:cNvSpPr>
            <a:spLocks noGrp="1"/>
          </p:cNvSpPr>
          <p:nvPr>
            <p:ph type="title"/>
          </p:nvPr>
        </p:nvSpPr>
        <p:spPr/>
        <p:txBody>
          <a:bodyPr>
            <a:normAutofit/>
          </a:bodyPr>
          <a:lstStyle/>
          <a:p>
            <a:r>
              <a:rPr lang="de-DE" dirty="0"/>
              <a:t>Mögliche Zeitstruktur für ein Online-Seminar</a:t>
            </a:r>
          </a:p>
        </p:txBody>
      </p:sp>
      <p:sp>
        <p:nvSpPr>
          <p:cNvPr id="4" name="Textfeld 3">
            <a:extLst>
              <a:ext uri="{FF2B5EF4-FFF2-40B4-BE49-F238E27FC236}">
                <a16:creationId xmlns:a16="http://schemas.microsoft.com/office/drawing/2014/main" id="{84EB7ADE-9C7F-924C-9153-3D10EA2B90AB}"/>
              </a:ext>
            </a:extLst>
          </p:cNvPr>
          <p:cNvSpPr txBox="1"/>
          <p:nvPr/>
        </p:nvSpPr>
        <p:spPr>
          <a:xfrm>
            <a:off x="0" y="3847534"/>
            <a:ext cx="9444942" cy="539271"/>
          </a:xfrm>
          <a:prstGeom prst="rect">
            <a:avLst/>
          </a:prstGeom>
          <a:solidFill>
            <a:srgbClr val="A6A6A6">
              <a:alpha val="25098"/>
            </a:srgbClr>
          </a:solidFill>
        </p:spPr>
        <p:txBody>
          <a:bodyPr wrap="square" rtlCol="0">
            <a:no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graphicFrame>
        <p:nvGraphicFramePr>
          <p:cNvPr id="9" name="Tabelle 8">
            <a:extLst>
              <a:ext uri="{FF2B5EF4-FFF2-40B4-BE49-F238E27FC236}">
                <a16:creationId xmlns:a16="http://schemas.microsoft.com/office/drawing/2014/main" id="{F5495B71-B38F-7E4E-381F-A1BCBBB41D49}"/>
              </a:ext>
            </a:extLst>
          </p:cNvPr>
          <p:cNvGraphicFramePr>
            <a:graphicFrameLocks noGrp="1"/>
          </p:cNvGraphicFramePr>
          <p:nvPr>
            <p:extLst>
              <p:ext uri="{D42A27DB-BD31-4B8C-83A1-F6EECF244321}">
                <p14:modId xmlns:p14="http://schemas.microsoft.com/office/powerpoint/2010/main" val="3385707435"/>
              </p:ext>
            </p:extLst>
          </p:nvPr>
        </p:nvGraphicFramePr>
        <p:xfrm>
          <a:off x="252000" y="1022650"/>
          <a:ext cx="8640000" cy="4812700"/>
        </p:xfrm>
        <a:graphic>
          <a:graphicData uri="http://schemas.openxmlformats.org/drawingml/2006/table">
            <a:tbl>
              <a:tblPr/>
              <a:tblGrid>
                <a:gridCol w="856996">
                  <a:extLst>
                    <a:ext uri="{9D8B030D-6E8A-4147-A177-3AD203B41FA5}">
                      <a16:colId xmlns:a16="http://schemas.microsoft.com/office/drawing/2014/main" val="191078031"/>
                    </a:ext>
                  </a:extLst>
                </a:gridCol>
                <a:gridCol w="4388979">
                  <a:extLst>
                    <a:ext uri="{9D8B030D-6E8A-4147-A177-3AD203B41FA5}">
                      <a16:colId xmlns:a16="http://schemas.microsoft.com/office/drawing/2014/main" val="747598573"/>
                    </a:ext>
                  </a:extLst>
                </a:gridCol>
                <a:gridCol w="1215341">
                  <a:extLst>
                    <a:ext uri="{9D8B030D-6E8A-4147-A177-3AD203B41FA5}">
                      <a16:colId xmlns:a16="http://schemas.microsoft.com/office/drawing/2014/main" val="2845762318"/>
                    </a:ext>
                  </a:extLst>
                </a:gridCol>
                <a:gridCol w="2178684">
                  <a:extLst>
                    <a:ext uri="{9D8B030D-6E8A-4147-A177-3AD203B41FA5}">
                      <a16:colId xmlns:a16="http://schemas.microsoft.com/office/drawing/2014/main" val="881054670"/>
                    </a:ext>
                  </a:extLst>
                </a:gridCol>
              </a:tblGrid>
              <a:tr h="470541">
                <a:tc>
                  <a:txBody>
                    <a:bodyPr/>
                    <a:lstStyle/>
                    <a:p>
                      <a:pPr>
                        <a:lnSpc>
                          <a:spcPts val="1200"/>
                        </a:lnSpc>
                      </a:pPr>
                      <a:r>
                        <a:rPr lang="de-DE" sz="1400" b="1">
                          <a:effectLst/>
                          <a:latin typeface="Calibri" panose="020F0502020204030204" pitchFamily="34" charset="0"/>
                          <a:ea typeface="MS PGothic" panose="020B0600070205080204" pitchFamily="34" charset="-128"/>
                          <a:cs typeface="Times New Roman" panose="02020603050405020304" pitchFamily="18" charset="0"/>
                        </a:rPr>
                        <a:t>Zeit</a:t>
                      </a:r>
                    </a:p>
                  </a:txBody>
                  <a:tcPr marL="36000" marR="36000" marT="36000" marB="36000">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b="1">
                          <a:effectLst/>
                          <a:latin typeface="Calibri" panose="020F0502020204030204" pitchFamily="34" charset="0"/>
                          <a:ea typeface="MS PGothic" panose="020B0600070205080204" pitchFamily="34" charset="-128"/>
                          <a:cs typeface="Times New Roman" panose="02020603050405020304" pitchFamily="18" charset="0"/>
                        </a:rPr>
                        <a:t>Phase / Aktivität</a:t>
                      </a:r>
                    </a:p>
                  </a:txBody>
                  <a:tcPr marL="36000" marR="36000" marT="36000" marB="36000">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b="1">
                          <a:effectLst/>
                          <a:latin typeface="Calibri" panose="020F0502020204030204" pitchFamily="34" charset="0"/>
                          <a:ea typeface="MS PGothic" panose="020B0600070205080204" pitchFamily="34" charset="-128"/>
                          <a:cs typeface="Times New Roman" panose="02020603050405020304" pitchFamily="18" charset="0"/>
                        </a:rPr>
                        <a:t>Sozialform</a:t>
                      </a:r>
                    </a:p>
                  </a:txBody>
                  <a:tcPr marL="36000" marR="36000" marT="36000" marB="36000">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b="1">
                          <a:effectLst/>
                          <a:latin typeface="Calibri" panose="020F0502020204030204" pitchFamily="34" charset="0"/>
                          <a:ea typeface="MS PGothic" panose="020B0600070205080204" pitchFamily="34" charset="-128"/>
                          <a:cs typeface="Times New Roman" panose="02020603050405020304" pitchFamily="18" charset="0"/>
                        </a:rPr>
                        <a:t>Material / Medien</a:t>
                      </a:r>
                    </a:p>
                  </a:txBody>
                  <a:tcPr marL="36000" marR="36000" marT="36000" marB="36000">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03189200"/>
                  </a:ext>
                </a:extLst>
              </a:tr>
              <a:tr h="2362844">
                <a:tc>
                  <a:txBody>
                    <a:bodyPr/>
                    <a:lstStyle/>
                    <a:p>
                      <a:pPr>
                        <a:lnSpc>
                          <a:spcPts val="1200"/>
                        </a:lnSpc>
                      </a:pPr>
                      <a:r>
                        <a:rPr lang="de-DE" sz="1400" b="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10'</a:t>
                      </a:r>
                      <a:endParaRPr lang="de-DE" sz="1400" b="1" dirty="0">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b="1"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A     Einstieg: Vorstellung und Erwartungen</a:t>
                      </a:r>
                      <a:endParaRPr lang="de-DE" sz="1400" dirty="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400" b="1"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 </a:t>
                      </a:r>
                      <a:endParaRPr lang="de-DE" sz="14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lnSpc>
                          <a:spcPts val="1200"/>
                        </a:lnSpc>
                        <a:buClr>
                          <a:srgbClr val="327A86"/>
                        </a:buClr>
                        <a:buFont typeface="Wingdings" panose="05000000000000000000" pitchFamily="2" charset="2"/>
                        <a:buChar char=""/>
                      </a:pPr>
                      <a:r>
                        <a:rPr lang="de-DE" sz="14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Begrüßen und Kennenlernen</a:t>
                      </a:r>
                      <a:endParaRPr lang="de-DE" sz="1400" dirty="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400" dirty="0">
                          <a:effectLst/>
                          <a:latin typeface="Arial" panose="020B0604020202020204" pitchFamily="34" charset="0"/>
                          <a:ea typeface="MS PGothic" panose="020B0600070205080204" pitchFamily="34" charset="-128"/>
                          <a:cs typeface="Times New Roman" panose="02020603050405020304" pitchFamily="18" charset="0"/>
                        </a:rPr>
                        <a:t> </a:t>
                      </a:r>
                      <a:endParaRPr lang="de-DE" sz="1400" dirty="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4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Evtl. Vorstellen des DZLM und Überblick über die gesamte Reihe (BS0)</a:t>
                      </a:r>
                      <a:endParaRPr lang="de-DE" sz="14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PL</a:t>
                      </a:r>
                      <a:endParaRPr lang="de-DE" sz="14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Evtl. Folien</a:t>
                      </a:r>
                      <a:endParaRPr lang="de-DE" sz="140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4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Baustein 0</a:t>
                      </a:r>
                      <a:endParaRPr lang="de-DE" sz="140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4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Folien im Abschnitt „A Einstieg“</a:t>
                      </a:r>
                      <a:endParaRPr lang="de-DE" sz="140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4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 </a:t>
                      </a:r>
                      <a:endParaRPr lang="de-DE" sz="140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4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Evtl. Material: </a:t>
                      </a:r>
                      <a:endParaRPr lang="de-DE" sz="140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4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DZLM-DigMA-BS0-Überblick-LüM-LmM-ZB.docx</a:t>
                      </a:r>
                      <a:endParaRPr lang="de-DE" sz="140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400"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DZLM-DigMA-BS0-KMK-Kompetenzbereiche-ZB.docx</a:t>
                      </a:r>
                      <a:endParaRPr lang="de-DE" sz="14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3177548"/>
                  </a:ext>
                </a:extLst>
              </a:tr>
              <a:tr h="470541">
                <a:tc>
                  <a:txBody>
                    <a:bodyPr/>
                    <a:lstStyle/>
                    <a:p>
                      <a:pPr>
                        <a:lnSpc>
                          <a:spcPts val="1200"/>
                        </a:lnSpc>
                      </a:pPr>
                      <a:r>
                        <a:rPr lang="de-DE" sz="1400" b="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30'</a:t>
                      </a:r>
                      <a:endParaRPr lang="de-DE" sz="1400" b="1" dirty="0">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b="1"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B     Beispielvideos betrachten und reflektieren</a:t>
                      </a:r>
                      <a:endParaRPr lang="de-DE" sz="14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GA/PL</a:t>
                      </a:r>
                      <a:endParaRPr lang="de-DE" sz="14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Folien im Abschnitt „B Beispiele für Lernvideos“</a:t>
                      </a:r>
                      <a:endParaRPr lang="de-DE" sz="14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81540858"/>
                  </a:ext>
                </a:extLst>
              </a:tr>
              <a:tr h="1038233">
                <a:tc>
                  <a:txBody>
                    <a:bodyPr/>
                    <a:lstStyle/>
                    <a:p>
                      <a:pPr>
                        <a:lnSpc>
                          <a:spcPts val="1200"/>
                        </a:lnSpc>
                      </a:pPr>
                      <a:r>
                        <a:rPr lang="de-DE" sz="1400" b="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40'</a:t>
                      </a:r>
                      <a:endParaRPr lang="de-DE" sz="1400" b="1" dirty="0">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de-DE" sz="1400" b="1"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C     Kriterien für Lernvideos</a:t>
                      </a:r>
                      <a:endParaRPr lang="de-DE" sz="140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lnSpc>
                          <a:spcPts val="1200"/>
                        </a:lnSpc>
                        <a:buClr>
                          <a:srgbClr val="327A86"/>
                        </a:buClr>
                        <a:buFont typeface="Wingdings" panose="05000000000000000000" pitchFamily="2" charset="2"/>
                        <a:buChar char=""/>
                      </a:pPr>
                      <a:r>
                        <a:rPr lang="de-DE" sz="14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Anhand des Kriterienkatalogs die Videos betrachten</a:t>
                      </a:r>
                      <a:endParaRPr lang="de-DE" sz="140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lnSpc>
                          <a:spcPts val="1200"/>
                        </a:lnSpc>
                        <a:buClr>
                          <a:srgbClr val="327A86"/>
                        </a:buClr>
                        <a:buFont typeface="Wingdings" panose="05000000000000000000" pitchFamily="2" charset="2"/>
                        <a:buChar char=""/>
                      </a:pPr>
                      <a:r>
                        <a:rPr lang="de-DE" sz="14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Kriterien für Schülerinnen und Schüler anpassen (soweit möglich)</a:t>
                      </a:r>
                      <a:endParaRPr lang="de-DE" sz="1400">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PL/GA</a:t>
                      </a:r>
                      <a:endParaRPr lang="de-DE" sz="14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Folien im Abschnitt „C Kriterien für Lernvideos“</a:t>
                      </a:r>
                      <a:endParaRPr lang="de-DE" sz="14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4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Zusatzmaterial: </a:t>
                      </a:r>
                    </a:p>
                    <a:p>
                      <a:pPr>
                        <a:lnSpc>
                          <a:spcPts val="1200"/>
                        </a:lnSpc>
                      </a:pPr>
                      <a:r>
                        <a:rPr lang="de-DE" sz="14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DZLM-DigMA-BS4-CAKE-ZB.pdf</a:t>
                      </a: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2145429"/>
                  </a:ext>
                </a:extLst>
              </a:tr>
              <a:tr h="470541">
                <a:tc>
                  <a:txBody>
                    <a:bodyPr/>
                    <a:lstStyle/>
                    <a:p>
                      <a:pPr>
                        <a:lnSpc>
                          <a:spcPts val="1200"/>
                        </a:lnSpc>
                      </a:pPr>
                      <a:r>
                        <a:rPr lang="de-DE" sz="1400" b="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10' </a:t>
                      </a:r>
                      <a:endParaRPr lang="de-DE" sz="1400" b="1" dirty="0">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b="1"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D     Reflexion</a:t>
                      </a:r>
                      <a:endParaRPr lang="de-DE" sz="14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PL</a:t>
                      </a:r>
                      <a:endParaRPr lang="de-DE" sz="14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Folien im Abschnitt „D Reflexion“</a:t>
                      </a:r>
                      <a:endParaRPr lang="de-DE" sz="14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47032534"/>
                  </a:ext>
                </a:extLst>
              </a:tr>
            </a:tbl>
          </a:graphicData>
        </a:graphic>
      </p:graphicFrame>
    </p:spTree>
    <p:extLst>
      <p:ext uri="{BB962C8B-B14F-4D97-AF65-F5344CB8AC3E}">
        <p14:creationId xmlns:p14="http://schemas.microsoft.com/office/powerpoint/2010/main" val="37015657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hteck 14">
            <a:extLst>
              <a:ext uri="{FF2B5EF4-FFF2-40B4-BE49-F238E27FC236}">
                <a16:creationId xmlns:a16="http://schemas.microsoft.com/office/drawing/2014/main" id="{34A42D18-EDE2-3043-BC23-EA4C83789EF9}"/>
              </a:ext>
            </a:extLst>
          </p:cNvPr>
          <p:cNvSpPr/>
          <p:nvPr/>
        </p:nvSpPr>
        <p:spPr bwMode="auto">
          <a:xfrm>
            <a:off x="-648182" y="1597102"/>
            <a:ext cx="9460878" cy="576064"/>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err="1">
              <a:ln>
                <a:noFill/>
              </a:ln>
              <a:solidFill>
                <a:prstClr val="black"/>
              </a:solidFill>
              <a:effectLst/>
              <a:uLnTx/>
              <a:uFillTx/>
              <a:latin typeface="Calibri" panose="020F0502020204030204" pitchFamily="34" charset="0"/>
              <a:ea typeface="ＭＳ Ｐゴシック"/>
              <a:cs typeface="+mn-cs"/>
            </a:endParaRPr>
          </a:p>
        </p:txBody>
      </p:sp>
      <p:sp>
        <p:nvSpPr>
          <p:cNvPr id="11" name="Rechteck 10"/>
          <p:cNvSpPr/>
          <p:nvPr/>
        </p:nvSpPr>
        <p:spPr bwMode="auto">
          <a:xfrm>
            <a:off x="-197796" y="1029943"/>
            <a:ext cx="899592" cy="5949591"/>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err="1">
              <a:ln>
                <a:noFill/>
              </a:ln>
              <a:solidFill>
                <a:prstClr val="black"/>
              </a:solidFill>
              <a:effectLst/>
              <a:uLnTx/>
              <a:uFillTx/>
              <a:latin typeface="Calibri" panose="020F0502020204030204" pitchFamily="34" charset="0"/>
              <a:ea typeface="ＭＳ Ｐゴシック"/>
              <a:cs typeface="+mn-cs"/>
            </a:endParaRPr>
          </a:p>
        </p:txBody>
      </p:sp>
      <p:sp>
        <p:nvSpPr>
          <p:cNvPr id="9" name="Inhaltsplatzhalter 8"/>
          <p:cNvSpPr>
            <a:spLocks noGrp="1"/>
          </p:cNvSpPr>
          <p:nvPr>
            <p:ph type="body" sz="quarter" idx="10"/>
          </p:nvPr>
        </p:nvSpPr>
        <p:spPr/>
        <p:txBody>
          <a:bodyPr/>
          <a:lstStyle/>
          <a:p>
            <a:pPr marL="514350" indent="-514350">
              <a:buClr>
                <a:srgbClr val="327A86"/>
              </a:buClr>
              <a:buAutoNum type="arabicPeriod"/>
            </a:pPr>
            <a:r>
              <a:rPr lang="de-DE" sz="2400" dirty="0"/>
              <a:t>Einstieg</a:t>
            </a:r>
          </a:p>
          <a:p>
            <a:pPr marL="514350" indent="-514350">
              <a:buClr>
                <a:srgbClr val="327A86"/>
              </a:buClr>
              <a:buAutoNum type="arabicPeriod"/>
            </a:pPr>
            <a:r>
              <a:rPr lang="de-DE" sz="2400" dirty="0"/>
              <a:t>Beispiele für Lernvideos</a:t>
            </a:r>
          </a:p>
          <a:p>
            <a:pPr marL="514350" indent="-514350">
              <a:buClr>
                <a:srgbClr val="327A86"/>
              </a:buClr>
              <a:buFont typeface="Arial" panose="020B0604020202020204" pitchFamily="34" charset="0"/>
              <a:buAutoNum type="arabicPeriod"/>
            </a:pPr>
            <a:r>
              <a:rPr lang="de-DE" sz="2400" dirty="0"/>
              <a:t>Kriterien für</a:t>
            </a:r>
            <a:r>
              <a:rPr lang="de-DE" sz="2400" dirty="0">
                <a:latin typeface="Calibri" panose="020F0502020204030204" pitchFamily="34" charset="0"/>
                <a:cs typeface="Calibri" panose="020F0502020204030204" pitchFamily="34" charset="0"/>
              </a:rPr>
              <a:t> Lernvideos</a:t>
            </a:r>
          </a:p>
          <a:p>
            <a:pPr marL="514350" indent="-514350">
              <a:buClr>
                <a:srgbClr val="327A86"/>
              </a:buClr>
              <a:buAutoNum type="arabicPeriod"/>
            </a:pPr>
            <a:r>
              <a:rPr lang="de-DE" sz="2400" dirty="0">
                <a:latin typeface="Calibri" panose="020F0502020204030204" pitchFamily="34" charset="0"/>
                <a:cs typeface="Calibri" panose="020F0502020204030204" pitchFamily="34" charset="0"/>
              </a:rPr>
              <a:t>Reflexion</a:t>
            </a:r>
            <a:endParaRPr lang="de-DE" sz="2500" dirty="0"/>
          </a:p>
        </p:txBody>
      </p:sp>
      <p:sp>
        <p:nvSpPr>
          <p:cNvPr id="13" name="Textfeld 12"/>
          <p:cNvSpPr txBox="1"/>
          <p:nvPr/>
        </p:nvSpPr>
        <p:spPr>
          <a:xfrm>
            <a:off x="6957391" y="132522"/>
            <a:ext cx="184731"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a:cs typeface="+mn-cs"/>
            </a:endParaRPr>
          </a:p>
        </p:txBody>
      </p:sp>
      <p:sp>
        <p:nvSpPr>
          <p:cNvPr id="14" name="Textfeld 13"/>
          <p:cNvSpPr txBox="1"/>
          <p:nvPr/>
        </p:nvSpPr>
        <p:spPr>
          <a:xfrm>
            <a:off x="8812696" y="92765"/>
            <a:ext cx="184731"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a:cs typeface="+mn-cs"/>
            </a:endParaRPr>
          </a:p>
        </p:txBody>
      </p:sp>
    </p:spTree>
    <p:extLst>
      <p:ext uri="{BB962C8B-B14F-4D97-AF65-F5344CB8AC3E}">
        <p14:creationId xmlns:p14="http://schemas.microsoft.com/office/powerpoint/2010/main" val="10505202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p:cNvSpPr/>
          <p:nvPr/>
        </p:nvSpPr>
        <p:spPr bwMode="auto">
          <a:xfrm>
            <a:off x="-258226" y="1170455"/>
            <a:ext cx="9150225" cy="2199979"/>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8B44F"/>
              </a:solidFill>
              <a:effectLst/>
              <a:uLnTx/>
              <a:uFillTx/>
              <a:latin typeface="Calibri" panose="020F0502020204030204" pitchFamily="34" charset="0"/>
              <a:ea typeface="ＭＳ Ｐゴシック"/>
            </a:endParaRPr>
          </a:p>
        </p:txBody>
      </p:sp>
      <p:sp>
        <p:nvSpPr>
          <p:cNvPr id="3" name="Inhaltsplatzhalter 2">
            <a:extLst>
              <a:ext uri="{FF2B5EF4-FFF2-40B4-BE49-F238E27FC236}">
                <a16:creationId xmlns:a16="http://schemas.microsoft.com/office/drawing/2014/main" id="{C7988DF3-56B1-4E52-B5E4-B312A014B2A2}"/>
              </a:ext>
            </a:extLst>
          </p:cNvPr>
          <p:cNvSpPr>
            <a:spLocks noGrp="1"/>
          </p:cNvSpPr>
          <p:nvPr>
            <p:ph idx="1"/>
          </p:nvPr>
        </p:nvSpPr>
        <p:spPr>
          <a:xfrm>
            <a:off x="1191254" y="3525040"/>
            <a:ext cx="7700745" cy="2896393"/>
          </a:xfrm>
        </p:spPr>
        <p:txBody>
          <a:bodyPr>
            <a:normAutofit/>
          </a:bodyPr>
          <a:lstStyle/>
          <a:p>
            <a:pPr marL="0" indent="0">
              <a:buNone/>
            </a:pPr>
            <a:r>
              <a:rPr lang="de-DE" sz="2000" dirty="0"/>
              <a:t>Beispiel 1:</a:t>
            </a:r>
          </a:p>
          <a:p>
            <a:pPr marL="400950" lvl="1" indent="0">
              <a:buNone/>
            </a:pPr>
            <a:r>
              <a:rPr lang="de-DE" sz="2000" dirty="0"/>
              <a:t>Grundlagen der Geometrie (10min)</a:t>
            </a:r>
          </a:p>
          <a:p>
            <a:pPr marL="400950" lvl="1" indent="0">
              <a:buNone/>
            </a:pPr>
            <a:r>
              <a:rPr lang="de-DE" sz="1400" u="sng" dirty="0">
                <a:solidFill>
                  <a:srgbClr val="327A86"/>
                </a:solidFill>
                <a:hlinkClick r:id="rId3"/>
              </a:rPr>
              <a:t>https://www.youtube.com/watch?v=_dX1WOZZsYs</a:t>
            </a:r>
            <a:endParaRPr lang="de-DE" sz="2000" dirty="0"/>
          </a:p>
          <a:p>
            <a:pPr marL="0" indent="0">
              <a:buNone/>
            </a:pPr>
            <a:r>
              <a:rPr lang="de-DE" sz="2000" dirty="0"/>
              <a:t>Beispiel 2:</a:t>
            </a:r>
          </a:p>
          <a:p>
            <a:pPr marL="400950" lvl="1" indent="0">
              <a:buNone/>
            </a:pPr>
            <a:r>
              <a:rPr lang="de-DE" sz="2000" dirty="0"/>
              <a:t>Mathe-Song binomische Formeln (2min)</a:t>
            </a:r>
          </a:p>
          <a:p>
            <a:pPr marL="400950" lvl="1" indent="0">
              <a:buNone/>
            </a:pPr>
            <a:r>
              <a:rPr lang="de-DE" sz="1400" u="sng" dirty="0">
                <a:solidFill>
                  <a:srgbClr val="327A86"/>
                </a:solidFill>
                <a:hlinkClick r:id="rId4"/>
              </a:rPr>
              <a:t>https://www.youtube.com/watch?v=EYbvhWEG6kE</a:t>
            </a:r>
            <a:endParaRPr lang="de-DE" sz="1400" u="sng" dirty="0">
              <a:solidFill>
                <a:srgbClr val="327A86"/>
              </a:solidFill>
            </a:endParaRPr>
          </a:p>
          <a:p>
            <a:pPr marL="0" indent="0">
              <a:buNone/>
            </a:pPr>
            <a:endParaRPr lang="de-DE" sz="1600" dirty="0"/>
          </a:p>
        </p:txBody>
      </p:sp>
      <p:sp>
        <p:nvSpPr>
          <p:cNvPr id="2" name="Titel 1">
            <a:extLst>
              <a:ext uri="{FF2B5EF4-FFF2-40B4-BE49-F238E27FC236}">
                <a16:creationId xmlns:a16="http://schemas.microsoft.com/office/drawing/2014/main" id="{7B1A075A-19C6-40DD-A8A1-C7F95C322D19}"/>
              </a:ext>
            </a:extLst>
          </p:cNvPr>
          <p:cNvSpPr>
            <a:spLocks noGrp="1"/>
          </p:cNvSpPr>
          <p:nvPr>
            <p:ph type="title"/>
          </p:nvPr>
        </p:nvSpPr>
        <p:spPr/>
        <p:txBody>
          <a:bodyPr>
            <a:normAutofit/>
          </a:bodyPr>
          <a:lstStyle/>
          <a:p>
            <a:r>
              <a:rPr lang="de-DE" dirty="0"/>
              <a:t>Videos konsumieren</a:t>
            </a:r>
          </a:p>
        </p:txBody>
      </p:sp>
      <p:sp>
        <p:nvSpPr>
          <p:cNvPr id="6" name="Titel 5"/>
          <p:cNvSpPr txBox="1">
            <a:spLocks/>
          </p:cNvSpPr>
          <p:nvPr/>
        </p:nvSpPr>
        <p:spPr>
          <a:xfrm>
            <a:off x="1191255" y="1093153"/>
            <a:ext cx="7846695" cy="2354585"/>
          </a:xfrm>
          <a:prstGeom prst="rect">
            <a:avLst/>
          </a:prstGeom>
        </p:spPr>
        <p:txBody>
          <a:bodyPr vert="horz" lIns="91440" tIns="45720" rIns="91440" bIns="45720" rtlCol="0" anchor="ctr">
            <a:normAutofit/>
          </a:bodyPr>
          <a:lstStyle>
            <a:lvl1pPr algn="l" rtl="0" eaLnBrk="1" fontAlgn="base" hangingPunct="1">
              <a:spcBef>
                <a:spcPct val="0"/>
              </a:spcBef>
              <a:spcAft>
                <a:spcPct val="0"/>
              </a:spcAft>
              <a:defRPr sz="2800" b="1">
                <a:solidFill>
                  <a:srgbClr val="327A86"/>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2000" b="1" i="0" u="none" strike="noStrike" kern="0" cap="none" spc="0" normalizeH="0" baseline="0" noProof="0" dirty="0">
                <a:ln>
                  <a:noFill/>
                </a:ln>
                <a:solidFill>
                  <a:prstClr val="black">
                    <a:lumMod val="95000"/>
                    <a:lumOff val="5000"/>
                  </a:prstClr>
                </a:solidFill>
                <a:effectLst/>
                <a:uLnTx/>
                <a:uFillTx/>
                <a:latin typeface="Calibri"/>
                <a:ea typeface="ＭＳ Ｐゴシック"/>
                <a:cs typeface="Calibri"/>
              </a:rPr>
              <a:t>Arbeitsauftrag: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2000" b="0" i="0" u="none" strike="noStrike" kern="0" cap="none" spc="0" normalizeH="0" baseline="0" noProof="0" dirty="0">
                <a:ln>
                  <a:noFill/>
                </a:ln>
                <a:solidFill>
                  <a:prstClr val="black">
                    <a:lumMod val="95000"/>
                    <a:lumOff val="5000"/>
                  </a:prstClr>
                </a:solidFill>
                <a:effectLst/>
                <a:uLnTx/>
                <a:uFillTx/>
                <a:latin typeface="Calibri"/>
                <a:ea typeface="ＭＳ Ｐゴシック"/>
                <a:cs typeface="Calibri"/>
              </a:rPr>
              <a:t>Wählen Sie sich als Gruppe ein Video aus und betrachten Sie es. </a:t>
            </a:r>
            <a:br>
              <a:rPr kumimoji="0" lang="de-DE" sz="2000" b="0" i="0" u="none" strike="noStrike" kern="0" cap="none" spc="0" normalizeH="0" baseline="0" noProof="0" dirty="0">
                <a:ln>
                  <a:noFill/>
                </a:ln>
                <a:solidFill>
                  <a:prstClr val="black">
                    <a:lumMod val="95000"/>
                    <a:lumOff val="5000"/>
                  </a:prstClr>
                </a:solidFill>
                <a:effectLst/>
                <a:uLnTx/>
                <a:uFillTx/>
                <a:latin typeface="Calibri"/>
                <a:ea typeface="ＭＳ Ｐゴシック"/>
                <a:cs typeface="Calibri"/>
              </a:rPr>
            </a:br>
            <a:r>
              <a:rPr kumimoji="0" lang="de-DE" sz="2000" b="0" i="0" u="none" strike="noStrike" kern="0" cap="none" spc="0" normalizeH="0" baseline="0" noProof="0" dirty="0">
                <a:ln>
                  <a:noFill/>
                </a:ln>
                <a:solidFill>
                  <a:prstClr val="black">
                    <a:lumMod val="95000"/>
                    <a:lumOff val="5000"/>
                  </a:prstClr>
                </a:solidFill>
                <a:effectLst/>
                <a:uLnTx/>
                <a:uFillTx/>
                <a:latin typeface="Calibri"/>
                <a:ea typeface="ＭＳ Ｐゴシック"/>
                <a:cs typeface="Calibri"/>
              </a:rPr>
              <a:t>Tauschen Sie sich anschließend in Ihrer Gruppe aus und machen Sie Notizen:</a:t>
            </a:r>
          </a:p>
          <a:p>
            <a:pPr marL="342900" marR="0" lvl="0" indent="-342900" algn="l" defTabSz="914400" rtl="0" eaLnBrk="1" fontAlgn="base" latinLnBrk="0" hangingPunct="1">
              <a:lnSpc>
                <a:spcPct val="100000"/>
              </a:lnSpc>
              <a:spcBef>
                <a:spcPct val="0"/>
              </a:spcBef>
              <a:spcAft>
                <a:spcPct val="0"/>
              </a:spcAft>
              <a:buClr>
                <a:srgbClr val="327A86"/>
              </a:buClr>
              <a:buSzTx/>
              <a:buFont typeface="Wingdings" panose="05000000000000000000" pitchFamily="2" charset="2"/>
              <a:buChar char="§"/>
              <a:tabLst/>
              <a:defRPr/>
            </a:pPr>
            <a:r>
              <a:rPr kumimoji="0" lang="de-DE" sz="2000" b="0" i="0" u="none" strike="noStrike" kern="0" cap="none" spc="0" normalizeH="0" baseline="0" noProof="0" dirty="0">
                <a:ln>
                  <a:noFill/>
                </a:ln>
                <a:solidFill>
                  <a:prstClr val="black">
                    <a:lumMod val="95000"/>
                    <a:lumOff val="5000"/>
                  </a:prstClr>
                </a:solidFill>
                <a:effectLst/>
                <a:uLnTx/>
                <a:uFillTx/>
                <a:latin typeface="Calibri"/>
                <a:ea typeface="ＭＳ Ｐゴシック"/>
                <a:cs typeface="Calibri"/>
              </a:rPr>
              <a:t>Was hat Ihnen an dem Video gefallen? </a:t>
            </a:r>
          </a:p>
          <a:p>
            <a:pPr marL="342900" marR="0" lvl="0" indent="-342900" algn="l" defTabSz="914400" rtl="0" eaLnBrk="1" fontAlgn="base" latinLnBrk="0" hangingPunct="1">
              <a:lnSpc>
                <a:spcPct val="100000"/>
              </a:lnSpc>
              <a:spcBef>
                <a:spcPct val="0"/>
              </a:spcBef>
              <a:spcAft>
                <a:spcPct val="0"/>
              </a:spcAft>
              <a:buClr>
                <a:srgbClr val="327A86"/>
              </a:buClr>
              <a:buSzTx/>
              <a:buFont typeface="Wingdings" panose="05000000000000000000" pitchFamily="2" charset="2"/>
              <a:buChar char="§"/>
              <a:tabLst/>
              <a:defRPr/>
            </a:pPr>
            <a:r>
              <a:rPr kumimoji="0" lang="de-DE" sz="2000" b="0" i="0" u="none" strike="noStrike" kern="0" cap="none" spc="0" normalizeH="0" baseline="0" noProof="0" dirty="0">
                <a:ln>
                  <a:noFill/>
                </a:ln>
                <a:solidFill>
                  <a:prstClr val="black">
                    <a:lumMod val="95000"/>
                    <a:lumOff val="5000"/>
                  </a:prstClr>
                </a:solidFill>
                <a:effectLst/>
                <a:uLnTx/>
                <a:uFillTx/>
                <a:latin typeface="Calibri"/>
                <a:ea typeface="ＭＳ Ｐゴシック"/>
                <a:cs typeface="Calibri"/>
              </a:rPr>
              <a:t>Was leistet das Video und was leistet es nicht?</a:t>
            </a:r>
          </a:p>
        </p:txBody>
      </p:sp>
      <p:pic>
        <p:nvPicPr>
          <p:cNvPr id="7" name="Grafik 6" descr="Kundenbewertung">
            <a:extLst>
              <a:ext uri="{FF2B5EF4-FFF2-40B4-BE49-F238E27FC236}">
                <a16:creationId xmlns:a16="http://schemas.microsoft.com/office/drawing/2014/main" id="{6B787D4C-372A-7F46-B2DC-28752165793D}"/>
              </a:ext>
            </a:extLst>
          </p:cNvPr>
          <p:cNvPicPr>
            <a:picLocks noChangeAspect="1"/>
          </p:cNvPicPr>
          <p:nvPr/>
        </p:nvPicPr>
        <p:blipFill>
          <a:blip r:embed="rId5" cstate="print">
            <a:extLst>
              <a:ext uri="{96DAC541-7B7A-43D3-8B79-37D633B846F1}">
                <asvg:svgBlip xmlns:asvg="http://schemas.microsoft.com/office/drawing/2016/SVG/main" r:embed="rId6"/>
              </a:ext>
            </a:extLst>
          </a:blip>
          <a:stretch>
            <a:fillRect/>
          </a:stretch>
        </p:blipFill>
        <p:spPr>
          <a:xfrm>
            <a:off x="106050" y="1356044"/>
            <a:ext cx="914400" cy="914400"/>
          </a:xfrm>
          <a:prstGeom prst="rect">
            <a:avLst/>
          </a:prstGeom>
        </p:spPr>
      </p:pic>
      <p:pic>
        <p:nvPicPr>
          <p:cNvPr id="9" name="Grafik 8">
            <a:extLst>
              <a:ext uri="{FF2B5EF4-FFF2-40B4-BE49-F238E27FC236}">
                <a16:creationId xmlns:a16="http://schemas.microsoft.com/office/drawing/2014/main" id="{352DDD61-DAFE-124E-66AE-941E129F43E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384648" y="3370434"/>
            <a:ext cx="1507351" cy="1507351"/>
          </a:xfrm>
          <a:prstGeom prst="rect">
            <a:avLst/>
          </a:prstGeom>
        </p:spPr>
      </p:pic>
      <p:pic>
        <p:nvPicPr>
          <p:cNvPr id="11" name="Grafik 10">
            <a:extLst>
              <a:ext uri="{FF2B5EF4-FFF2-40B4-BE49-F238E27FC236}">
                <a16:creationId xmlns:a16="http://schemas.microsoft.com/office/drawing/2014/main" id="{95BC862D-2E1B-F70B-2BD5-6DFB35EC9D6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423948" y="4877785"/>
            <a:ext cx="1428749" cy="1428749"/>
          </a:xfrm>
          <a:prstGeom prst="rect">
            <a:avLst/>
          </a:prstGeom>
        </p:spPr>
      </p:pic>
    </p:spTree>
    <p:extLst>
      <p:ext uri="{BB962C8B-B14F-4D97-AF65-F5344CB8AC3E}">
        <p14:creationId xmlns:p14="http://schemas.microsoft.com/office/powerpoint/2010/main" val="3370253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Inhaltsplatzhalter 3">
            <a:extLst>
              <a:ext uri="{FF2B5EF4-FFF2-40B4-BE49-F238E27FC236}">
                <a16:creationId xmlns:a16="http://schemas.microsoft.com/office/drawing/2014/main" id="{4BAACC30-437F-1849-B72F-1C6E60720B84}"/>
              </a:ext>
            </a:extLst>
          </p:cNvPr>
          <p:cNvSpPr>
            <a:spLocks noGrp="1"/>
          </p:cNvSpPr>
          <p:nvPr>
            <p:ph idx="1"/>
          </p:nvPr>
        </p:nvSpPr>
        <p:spPr/>
        <p:txBody>
          <a:bodyPr/>
          <a:lstStyle/>
          <a:p>
            <a:pPr marL="0" lvl="0" indent="0">
              <a:buNone/>
            </a:pPr>
            <a:r>
              <a:rPr lang="de-DE" sz="1600" dirty="0"/>
              <a:t>Gruppenräume öffnen, Gruppen betrachten ein Video und tauschen sich aus. Die Stichworte werden gesammelt (z. B. auf einem Whiteboard im Gruppenraum); anschließend stellen die Gruppen ihr Video mit ihren Bemerkungen gegenseitig vor. Folgende Aspekte können dabei aufgegriffen werden:</a:t>
            </a:r>
          </a:p>
          <a:p>
            <a:pPr marL="0" lvl="0" indent="0">
              <a:buNone/>
            </a:pPr>
            <a:r>
              <a:rPr lang="de-DE" sz="1600" dirty="0"/>
              <a:t>Beispiel 1: </a:t>
            </a:r>
          </a:p>
          <a:p>
            <a:pPr lvl="0"/>
            <a:r>
              <a:rPr lang="de-DE" sz="1600" dirty="0"/>
              <a:t>Langsames, gut verständliches Vorgehen, zum Wiederholen geeignet</a:t>
            </a:r>
          </a:p>
          <a:p>
            <a:pPr lvl="0"/>
            <a:r>
              <a:rPr lang="de-DE" sz="1600" dirty="0"/>
              <a:t>Gut geeignet zum direkten Nachmachen, zum Festigen der Begriffe und der Vorgehensweise</a:t>
            </a:r>
          </a:p>
          <a:p>
            <a:pPr lvl="0"/>
            <a:r>
              <a:rPr lang="de-DE" sz="1600" dirty="0" err="1"/>
              <a:t>Unaufwändig</a:t>
            </a:r>
            <a:r>
              <a:rPr lang="de-DE" sz="1600" dirty="0"/>
              <a:t> in der Produktion (als Vorlage für eigene Videos geeignet) vs. Länge</a:t>
            </a:r>
          </a:p>
          <a:p>
            <a:pPr lvl="0"/>
            <a:r>
              <a:rPr lang="de-DE" sz="1600" dirty="0"/>
              <a:t>Punkte aber nicht als Kreuze, sondern als Flecken</a:t>
            </a:r>
          </a:p>
          <a:p>
            <a:pPr lvl="0"/>
            <a:r>
              <a:rPr lang="de-DE" sz="1600" dirty="0"/>
              <a:t>Parallele Strecken: Grundvorstellung überall gleicher Abstand, schneiden sich nicht</a:t>
            </a:r>
          </a:p>
          <a:p>
            <a:pPr marL="0" lvl="0" indent="0">
              <a:buNone/>
            </a:pPr>
            <a:r>
              <a:rPr lang="de-DE" sz="1600" dirty="0"/>
              <a:t>Beispiel 2:</a:t>
            </a:r>
          </a:p>
          <a:p>
            <a:pPr lvl="0"/>
            <a:r>
              <a:rPr lang="de-DE" sz="1600" dirty="0"/>
              <a:t>Einprägsam! Und fachlich (und fachsprachlich) korrekt.</a:t>
            </a:r>
          </a:p>
          <a:p>
            <a:pPr lvl="0"/>
            <a:r>
              <a:rPr lang="de-DE" sz="1600" dirty="0"/>
              <a:t>Fokus auf Schema, kein Darstellungswechsel, keine Vermittlung von Grundvorstellungen </a:t>
            </a:r>
          </a:p>
          <a:p>
            <a:pPr lvl="0"/>
            <a:r>
              <a:rPr lang="de-DE" sz="1600" dirty="0"/>
              <a:t>Bei Schülerinnen und Schülern recht beliebt, weil diese selten ein Bedürfnis haben, Grundvorstellungen zu erwerben, sie wollen nur den nächsten Test schaffen (bleibt meist nur kurzfristig im Gedächtnis)</a:t>
            </a:r>
            <a:br>
              <a:rPr lang="de-DE" sz="1600" dirty="0"/>
            </a:br>
            <a:endParaRPr lang="de-DE" sz="1600" dirty="0"/>
          </a:p>
          <a:p>
            <a:pPr lvl="0"/>
            <a:r>
              <a:rPr lang="de-DE" sz="1600" dirty="0"/>
              <a:t>Technische Umsetzung ist in beiden Fällen gut gelungen (Ton- und Darstellungsqualität)</a:t>
            </a:r>
          </a:p>
          <a:p>
            <a:endParaRPr lang="de-DE" sz="1600" dirty="0"/>
          </a:p>
        </p:txBody>
      </p:sp>
      <p:sp>
        <p:nvSpPr>
          <p:cNvPr id="3" name="Titel 2">
            <a:extLst>
              <a:ext uri="{FF2B5EF4-FFF2-40B4-BE49-F238E27FC236}">
                <a16:creationId xmlns:a16="http://schemas.microsoft.com/office/drawing/2014/main" id="{8CC3713D-3377-4F47-97E4-6F0D963F9985}"/>
              </a:ext>
            </a:extLst>
          </p:cNvPr>
          <p:cNvSpPr>
            <a:spLocks noGrp="1"/>
          </p:cNvSpPr>
          <p:nvPr>
            <p:ph type="title"/>
          </p:nvPr>
        </p:nvSpPr>
        <p:spPr/>
        <p:txBody>
          <a:bodyPr/>
          <a:lstStyle/>
          <a:p>
            <a:r>
              <a:rPr lang="de-DE" dirty="0"/>
              <a:t>Kommentarfolie</a:t>
            </a:r>
          </a:p>
        </p:txBody>
      </p:sp>
    </p:spTree>
    <p:extLst>
      <p:ext uri="{BB962C8B-B14F-4D97-AF65-F5344CB8AC3E}">
        <p14:creationId xmlns:p14="http://schemas.microsoft.com/office/powerpoint/2010/main" val="37702773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4C42F98-627F-A54E-AC82-F936B771E4BF}"/>
              </a:ext>
            </a:extLst>
          </p:cNvPr>
          <p:cNvSpPr>
            <a:spLocks noGrp="1"/>
          </p:cNvSpPr>
          <p:nvPr>
            <p:ph type="title"/>
          </p:nvPr>
        </p:nvSpPr>
        <p:spPr/>
        <p:txBody>
          <a:bodyPr>
            <a:normAutofit/>
          </a:bodyPr>
          <a:lstStyle/>
          <a:p>
            <a:r>
              <a:rPr lang="de-DE" dirty="0"/>
              <a:t>Mögliche Zeitstruktur für ein Online-Seminar (90 Minuten)</a:t>
            </a:r>
          </a:p>
        </p:txBody>
      </p:sp>
      <p:sp>
        <p:nvSpPr>
          <p:cNvPr id="7" name="Textfeld 6">
            <a:extLst>
              <a:ext uri="{FF2B5EF4-FFF2-40B4-BE49-F238E27FC236}">
                <a16:creationId xmlns:a16="http://schemas.microsoft.com/office/drawing/2014/main" id="{A1D6B108-863C-5D42-A5F9-4E025727DD4F}"/>
              </a:ext>
            </a:extLst>
          </p:cNvPr>
          <p:cNvSpPr txBox="1"/>
          <p:nvPr/>
        </p:nvSpPr>
        <p:spPr>
          <a:xfrm>
            <a:off x="-120253" y="4300959"/>
            <a:ext cx="9715666" cy="1058119"/>
          </a:xfrm>
          <a:prstGeom prst="rect">
            <a:avLst/>
          </a:prstGeom>
          <a:solidFill>
            <a:srgbClr val="A6A6A6">
              <a:alpha val="25098"/>
            </a:srgbClr>
          </a:solidFill>
        </p:spPr>
        <p:txBody>
          <a:bodyPr wrap="square" rtlCol="0">
            <a:no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graphicFrame>
        <p:nvGraphicFramePr>
          <p:cNvPr id="6" name="Tabelle 5">
            <a:extLst>
              <a:ext uri="{FF2B5EF4-FFF2-40B4-BE49-F238E27FC236}">
                <a16:creationId xmlns:a16="http://schemas.microsoft.com/office/drawing/2014/main" id="{ECB2A4A6-D5EF-B8E5-D6CF-BDF890D291F4}"/>
              </a:ext>
            </a:extLst>
          </p:cNvPr>
          <p:cNvGraphicFramePr>
            <a:graphicFrameLocks noGrp="1"/>
          </p:cNvGraphicFramePr>
          <p:nvPr>
            <p:extLst>
              <p:ext uri="{D42A27DB-BD31-4B8C-83A1-F6EECF244321}">
                <p14:modId xmlns:p14="http://schemas.microsoft.com/office/powerpoint/2010/main" val="560679646"/>
              </p:ext>
            </p:extLst>
          </p:nvPr>
        </p:nvGraphicFramePr>
        <p:xfrm>
          <a:off x="252000" y="1022650"/>
          <a:ext cx="8640000" cy="4812700"/>
        </p:xfrm>
        <a:graphic>
          <a:graphicData uri="http://schemas.openxmlformats.org/drawingml/2006/table">
            <a:tbl>
              <a:tblPr/>
              <a:tblGrid>
                <a:gridCol w="856996">
                  <a:extLst>
                    <a:ext uri="{9D8B030D-6E8A-4147-A177-3AD203B41FA5}">
                      <a16:colId xmlns:a16="http://schemas.microsoft.com/office/drawing/2014/main" val="191078031"/>
                    </a:ext>
                  </a:extLst>
                </a:gridCol>
                <a:gridCol w="4388979">
                  <a:extLst>
                    <a:ext uri="{9D8B030D-6E8A-4147-A177-3AD203B41FA5}">
                      <a16:colId xmlns:a16="http://schemas.microsoft.com/office/drawing/2014/main" val="747598573"/>
                    </a:ext>
                  </a:extLst>
                </a:gridCol>
                <a:gridCol w="1215341">
                  <a:extLst>
                    <a:ext uri="{9D8B030D-6E8A-4147-A177-3AD203B41FA5}">
                      <a16:colId xmlns:a16="http://schemas.microsoft.com/office/drawing/2014/main" val="2845762318"/>
                    </a:ext>
                  </a:extLst>
                </a:gridCol>
                <a:gridCol w="2178684">
                  <a:extLst>
                    <a:ext uri="{9D8B030D-6E8A-4147-A177-3AD203B41FA5}">
                      <a16:colId xmlns:a16="http://schemas.microsoft.com/office/drawing/2014/main" val="881054670"/>
                    </a:ext>
                  </a:extLst>
                </a:gridCol>
              </a:tblGrid>
              <a:tr h="470541">
                <a:tc>
                  <a:txBody>
                    <a:bodyPr/>
                    <a:lstStyle/>
                    <a:p>
                      <a:pPr>
                        <a:lnSpc>
                          <a:spcPts val="1200"/>
                        </a:lnSpc>
                      </a:pPr>
                      <a:r>
                        <a:rPr lang="de-DE" sz="1400" b="1">
                          <a:effectLst/>
                          <a:latin typeface="Calibri" panose="020F0502020204030204" pitchFamily="34" charset="0"/>
                          <a:ea typeface="MS PGothic" panose="020B0600070205080204" pitchFamily="34" charset="-128"/>
                          <a:cs typeface="Times New Roman" panose="02020603050405020304" pitchFamily="18" charset="0"/>
                        </a:rPr>
                        <a:t>Zeit</a:t>
                      </a:r>
                    </a:p>
                  </a:txBody>
                  <a:tcPr marL="36000" marR="36000" marT="36000" marB="36000">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b="1">
                          <a:effectLst/>
                          <a:latin typeface="Calibri" panose="020F0502020204030204" pitchFamily="34" charset="0"/>
                          <a:ea typeface="MS PGothic" panose="020B0600070205080204" pitchFamily="34" charset="-128"/>
                          <a:cs typeface="Times New Roman" panose="02020603050405020304" pitchFamily="18" charset="0"/>
                        </a:rPr>
                        <a:t>Phase / Aktivität</a:t>
                      </a:r>
                    </a:p>
                  </a:txBody>
                  <a:tcPr marL="36000" marR="36000" marT="36000" marB="36000">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b="1">
                          <a:effectLst/>
                          <a:latin typeface="Calibri" panose="020F0502020204030204" pitchFamily="34" charset="0"/>
                          <a:ea typeface="MS PGothic" panose="020B0600070205080204" pitchFamily="34" charset="-128"/>
                          <a:cs typeface="Times New Roman" panose="02020603050405020304" pitchFamily="18" charset="0"/>
                        </a:rPr>
                        <a:t>Sozialform</a:t>
                      </a:r>
                    </a:p>
                  </a:txBody>
                  <a:tcPr marL="36000" marR="36000" marT="36000" marB="36000">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b="1">
                          <a:effectLst/>
                          <a:latin typeface="Calibri" panose="020F0502020204030204" pitchFamily="34" charset="0"/>
                          <a:ea typeface="MS PGothic" panose="020B0600070205080204" pitchFamily="34" charset="-128"/>
                          <a:cs typeface="Times New Roman" panose="02020603050405020304" pitchFamily="18" charset="0"/>
                        </a:rPr>
                        <a:t>Material / Medien</a:t>
                      </a:r>
                    </a:p>
                  </a:txBody>
                  <a:tcPr marL="36000" marR="36000" marT="36000" marB="36000">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03189200"/>
                  </a:ext>
                </a:extLst>
              </a:tr>
              <a:tr h="2362844">
                <a:tc>
                  <a:txBody>
                    <a:bodyPr/>
                    <a:lstStyle/>
                    <a:p>
                      <a:pPr>
                        <a:lnSpc>
                          <a:spcPts val="1200"/>
                        </a:lnSpc>
                      </a:pPr>
                      <a:r>
                        <a:rPr lang="de-DE" sz="1400" b="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10'</a:t>
                      </a:r>
                      <a:endParaRPr lang="de-DE" sz="1400" b="1" dirty="0">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b="1"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A     Einstieg: Vorstellung und Erwartungen</a:t>
                      </a:r>
                      <a:endParaRPr lang="de-DE" sz="1400" dirty="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400" b="1"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 </a:t>
                      </a:r>
                      <a:endParaRPr lang="de-DE" sz="14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lnSpc>
                          <a:spcPts val="1200"/>
                        </a:lnSpc>
                        <a:buClr>
                          <a:srgbClr val="327A86"/>
                        </a:buClr>
                        <a:buFont typeface="Wingdings" panose="05000000000000000000" pitchFamily="2" charset="2"/>
                        <a:buChar char=""/>
                      </a:pPr>
                      <a:r>
                        <a:rPr lang="de-DE" sz="14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Begrüßen und Kennenlernen</a:t>
                      </a:r>
                      <a:endParaRPr lang="de-DE" sz="1400" dirty="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400" dirty="0">
                          <a:effectLst/>
                          <a:latin typeface="Arial" panose="020B0604020202020204" pitchFamily="34" charset="0"/>
                          <a:ea typeface="MS PGothic" panose="020B0600070205080204" pitchFamily="34" charset="-128"/>
                          <a:cs typeface="Times New Roman" panose="02020603050405020304" pitchFamily="18" charset="0"/>
                        </a:rPr>
                        <a:t> </a:t>
                      </a:r>
                      <a:endParaRPr lang="de-DE" sz="1400" dirty="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4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Evtl. Vorstellen des DZLM und Überblick über die gesamte Reihe (BS0)</a:t>
                      </a:r>
                      <a:endParaRPr lang="de-DE" sz="14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PL</a:t>
                      </a:r>
                      <a:endParaRPr lang="de-DE" sz="14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Evtl. Folien</a:t>
                      </a:r>
                      <a:endParaRPr lang="de-DE" sz="140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4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Baustein 0</a:t>
                      </a:r>
                      <a:endParaRPr lang="de-DE" sz="140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4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Folien im Abschnitt „A Einstieg“</a:t>
                      </a:r>
                      <a:endParaRPr lang="de-DE" sz="140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4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 </a:t>
                      </a:r>
                      <a:endParaRPr lang="de-DE" sz="140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4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Evtl. Material: </a:t>
                      </a:r>
                      <a:endParaRPr lang="de-DE" sz="140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4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DZLM-DigMA-BS0-Überblick-LüM-LmM-ZB.docx</a:t>
                      </a:r>
                      <a:endParaRPr lang="de-DE" sz="140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400"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DZLM-DigMA-BS0-KMK-Kompetenzbereiche-ZB.docx</a:t>
                      </a:r>
                      <a:endParaRPr lang="de-DE" sz="14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3177548"/>
                  </a:ext>
                </a:extLst>
              </a:tr>
              <a:tr h="470541">
                <a:tc>
                  <a:txBody>
                    <a:bodyPr/>
                    <a:lstStyle/>
                    <a:p>
                      <a:pPr>
                        <a:lnSpc>
                          <a:spcPts val="1200"/>
                        </a:lnSpc>
                      </a:pPr>
                      <a:r>
                        <a:rPr lang="de-DE" sz="1400" b="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30'</a:t>
                      </a:r>
                      <a:endParaRPr lang="de-DE" sz="1400" b="1" dirty="0">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b="1"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B     Beispielvideos betrachten und reflektieren</a:t>
                      </a:r>
                      <a:endParaRPr lang="de-DE" sz="14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GA/PL</a:t>
                      </a:r>
                      <a:endParaRPr lang="de-DE" sz="14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Folien im Abschnitt „B Beispiele für Lernvideos“</a:t>
                      </a:r>
                      <a:endParaRPr lang="de-DE" sz="14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81540858"/>
                  </a:ext>
                </a:extLst>
              </a:tr>
              <a:tr h="1038233">
                <a:tc>
                  <a:txBody>
                    <a:bodyPr/>
                    <a:lstStyle/>
                    <a:p>
                      <a:pPr>
                        <a:lnSpc>
                          <a:spcPts val="1200"/>
                        </a:lnSpc>
                      </a:pPr>
                      <a:r>
                        <a:rPr lang="de-DE" sz="1400" b="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40'</a:t>
                      </a:r>
                      <a:endParaRPr lang="de-DE" sz="1400" b="1" dirty="0">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de-DE" sz="1400" b="1"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C     Kriterien für Lernvideos</a:t>
                      </a:r>
                      <a:endParaRPr lang="de-DE" sz="140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lnSpc>
                          <a:spcPts val="1200"/>
                        </a:lnSpc>
                        <a:buClr>
                          <a:srgbClr val="327A86"/>
                        </a:buClr>
                        <a:buFont typeface="Wingdings" panose="05000000000000000000" pitchFamily="2" charset="2"/>
                        <a:buChar char=""/>
                      </a:pPr>
                      <a:r>
                        <a:rPr lang="de-DE" sz="14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Anhand des Kriterienkatalogs die Videos betrachten</a:t>
                      </a:r>
                      <a:endParaRPr lang="de-DE" sz="140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lnSpc>
                          <a:spcPts val="1200"/>
                        </a:lnSpc>
                        <a:buClr>
                          <a:srgbClr val="327A86"/>
                        </a:buClr>
                        <a:buFont typeface="Wingdings" panose="05000000000000000000" pitchFamily="2" charset="2"/>
                        <a:buChar char=""/>
                      </a:pPr>
                      <a:r>
                        <a:rPr lang="de-DE" sz="14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Kriterien für Schülerinnen und Schüler anpassen (soweit möglich)</a:t>
                      </a:r>
                      <a:endParaRPr lang="de-DE" sz="1400">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PL/GA</a:t>
                      </a:r>
                      <a:endParaRPr lang="de-DE" sz="14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Folien im Abschnitt „C Kriterien für Lernvideos“</a:t>
                      </a:r>
                      <a:endParaRPr lang="de-DE" sz="14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4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Zusatzmaterial: </a:t>
                      </a:r>
                    </a:p>
                    <a:p>
                      <a:pPr>
                        <a:lnSpc>
                          <a:spcPts val="1200"/>
                        </a:lnSpc>
                      </a:pPr>
                      <a:r>
                        <a:rPr lang="de-DE" sz="14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DZLM-DigMA-BS4-CAKE-ZB.pdf</a:t>
                      </a: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2145429"/>
                  </a:ext>
                </a:extLst>
              </a:tr>
              <a:tr h="470541">
                <a:tc>
                  <a:txBody>
                    <a:bodyPr/>
                    <a:lstStyle/>
                    <a:p>
                      <a:pPr>
                        <a:lnSpc>
                          <a:spcPts val="1200"/>
                        </a:lnSpc>
                      </a:pPr>
                      <a:r>
                        <a:rPr lang="de-DE" sz="1400" b="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10' </a:t>
                      </a:r>
                      <a:endParaRPr lang="de-DE" sz="1400" b="1" dirty="0">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b="1"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D     Reflexion</a:t>
                      </a:r>
                      <a:endParaRPr lang="de-DE" sz="14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PL</a:t>
                      </a:r>
                      <a:endParaRPr lang="de-DE" sz="14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Folien im Abschnitt „D Reflexion“</a:t>
                      </a:r>
                      <a:endParaRPr lang="de-DE" sz="14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47032534"/>
                  </a:ext>
                </a:extLst>
              </a:tr>
            </a:tbl>
          </a:graphicData>
        </a:graphic>
      </p:graphicFrame>
    </p:spTree>
    <p:extLst>
      <p:ext uri="{BB962C8B-B14F-4D97-AF65-F5344CB8AC3E}">
        <p14:creationId xmlns:p14="http://schemas.microsoft.com/office/powerpoint/2010/main" val="42586673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Bildplatzhalter 9">
            <a:extLst>
              <a:ext uri="{FF2B5EF4-FFF2-40B4-BE49-F238E27FC236}">
                <a16:creationId xmlns:a16="http://schemas.microsoft.com/office/drawing/2014/main" id="{737E7080-3652-A067-8AE6-3717729936DA}"/>
              </a:ext>
            </a:extLst>
          </p:cNvPr>
          <p:cNvPicPr>
            <a:picLocks noGrp="1" noChangeAspect="1"/>
          </p:cNvPicPr>
          <p:nvPr>
            <p:ph type="pic" sz="quarter" idx="10"/>
          </p:nvPr>
        </p:nvPicPr>
        <p:blipFill rotWithShape="1">
          <a:blip r:embed="rId2"/>
          <a:srcRect t="13598" b="13598"/>
          <a:stretch/>
        </p:blipFill>
        <p:spPr>
          <a:prstGeom prst="rect">
            <a:avLst/>
          </a:prstGeom>
        </p:spPr>
      </p:pic>
      <p:sp>
        <p:nvSpPr>
          <p:cNvPr id="10" name="Textplatzhalter 5">
            <a:extLst>
              <a:ext uri="{FF2B5EF4-FFF2-40B4-BE49-F238E27FC236}">
                <a16:creationId xmlns:a16="http://schemas.microsoft.com/office/drawing/2014/main" id="{0FB6CED5-CAC1-7A50-D4B3-5B7522A8E76D}"/>
              </a:ext>
            </a:extLst>
          </p:cNvPr>
          <p:cNvSpPr>
            <a:spLocks noGrp="1"/>
          </p:cNvSpPr>
          <p:nvPr>
            <p:ph type="body" sz="quarter" idx="11"/>
          </p:nvPr>
        </p:nvSpPr>
        <p:spPr/>
        <p:txBody>
          <a:bodyPr/>
          <a:lstStyle/>
          <a:p>
            <a:r>
              <a:rPr lang="de-DE" dirty="0"/>
              <a:t>Digitale Medien zur kognitiven Aktivierung im Mathematikunterricht (</a:t>
            </a:r>
            <a:r>
              <a:rPr lang="de-DE" dirty="0" err="1"/>
              <a:t>DigMA</a:t>
            </a:r>
            <a:r>
              <a:rPr lang="de-DE" dirty="0"/>
              <a:t>) </a:t>
            </a:r>
          </a:p>
        </p:txBody>
      </p:sp>
      <p:sp>
        <p:nvSpPr>
          <p:cNvPr id="7" name="Textplatzhalter 6">
            <a:extLst>
              <a:ext uri="{FF2B5EF4-FFF2-40B4-BE49-F238E27FC236}">
                <a16:creationId xmlns:a16="http://schemas.microsoft.com/office/drawing/2014/main" id="{ACA87CCF-56B6-FA33-2094-D8B11973EDBD}"/>
              </a:ext>
            </a:extLst>
          </p:cNvPr>
          <p:cNvSpPr>
            <a:spLocks noGrp="1"/>
          </p:cNvSpPr>
          <p:nvPr>
            <p:ph type="body" sz="quarter" idx="12"/>
          </p:nvPr>
        </p:nvSpPr>
        <p:spPr/>
        <p:txBody>
          <a:bodyPr/>
          <a:lstStyle/>
          <a:p>
            <a:r>
              <a:rPr lang="de-DE" dirty="0"/>
              <a:t>Baustein 4 | Videos kriteriengeleitet auswählen und beurteilen</a:t>
            </a:r>
            <a:br>
              <a:rPr lang="de-DE" dirty="0"/>
            </a:br>
            <a:r>
              <a:rPr lang="de-DE" b="0" dirty="0"/>
              <a:t>(Online-Seminar)</a:t>
            </a:r>
          </a:p>
        </p:txBody>
      </p:sp>
      <p:sp>
        <p:nvSpPr>
          <p:cNvPr id="8" name="Textplatzhalter 7">
            <a:extLst>
              <a:ext uri="{FF2B5EF4-FFF2-40B4-BE49-F238E27FC236}">
                <a16:creationId xmlns:a16="http://schemas.microsoft.com/office/drawing/2014/main" id="{BE9F192E-3E64-196B-F9C9-C69DEAA0B11C}"/>
              </a:ext>
            </a:extLst>
          </p:cNvPr>
          <p:cNvSpPr>
            <a:spLocks noGrp="1"/>
          </p:cNvSpPr>
          <p:nvPr>
            <p:ph type="body" sz="quarter" idx="13"/>
          </p:nvPr>
        </p:nvSpPr>
        <p:spPr/>
        <p:txBody>
          <a:bodyPr/>
          <a:lstStyle/>
          <a:p>
            <a:r>
              <a:rPr lang="de-DE" sz="1800" dirty="0"/>
              <a:t>Maike </a:t>
            </a:r>
            <a:r>
              <a:rPr lang="de-DE" sz="1800" dirty="0" err="1"/>
              <a:t>Abshagen</a:t>
            </a:r>
            <a:r>
              <a:rPr lang="de-DE" sz="1800" dirty="0"/>
              <a:t> und Jens Lindström</a:t>
            </a:r>
          </a:p>
          <a:p>
            <a:endParaRPr lang="de-DE" dirty="0"/>
          </a:p>
        </p:txBody>
      </p:sp>
      <p:grpSp>
        <p:nvGrpSpPr>
          <p:cNvPr id="11" name="Gruppieren 10">
            <a:extLst>
              <a:ext uri="{FF2B5EF4-FFF2-40B4-BE49-F238E27FC236}">
                <a16:creationId xmlns:a16="http://schemas.microsoft.com/office/drawing/2014/main" id="{EED603AB-61A2-BF97-AB0A-C15164DF21C8}"/>
              </a:ext>
            </a:extLst>
          </p:cNvPr>
          <p:cNvGrpSpPr/>
          <p:nvPr/>
        </p:nvGrpSpPr>
        <p:grpSpPr>
          <a:xfrm>
            <a:off x="7092280" y="4641683"/>
            <a:ext cx="1921814" cy="1748665"/>
            <a:chOff x="7092280" y="4641683"/>
            <a:chExt cx="1921814" cy="1748665"/>
          </a:xfrm>
        </p:grpSpPr>
        <p:sp>
          <p:nvSpPr>
            <p:cNvPr id="12" name="Textfeld 11">
              <a:extLst>
                <a:ext uri="{FF2B5EF4-FFF2-40B4-BE49-F238E27FC236}">
                  <a16:creationId xmlns:a16="http://schemas.microsoft.com/office/drawing/2014/main" id="{A7A4E0AB-2294-DCD7-FAB1-0F88685792F8}"/>
                </a:ext>
              </a:extLst>
            </p:cNvPr>
            <p:cNvSpPr txBox="1"/>
            <p:nvPr/>
          </p:nvSpPr>
          <p:spPr>
            <a:xfrm>
              <a:off x="7092280" y="4641683"/>
              <a:ext cx="1098849" cy="223138"/>
            </a:xfrm>
            <a:prstGeom prst="rect">
              <a:avLst/>
            </a:prstGeom>
            <a:noFill/>
          </p:spPr>
          <p:txBody>
            <a:bodyPr wrap="square" rtlCol="0">
              <a:sp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de-DE" sz="85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rPr>
                <a:t>In Kooperation mit</a:t>
              </a:r>
            </a:p>
          </p:txBody>
        </p:sp>
        <p:sp>
          <p:nvSpPr>
            <p:cNvPr id="13" name="Textfeld 12">
              <a:extLst>
                <a:ext uri="{FF2B5EF4-FFF2-40B4-BE49-F238E27FC236}">
                  <a16:creationId xmlns:a16="http://schemas.microsoft.com/office/drawing/2014/main" id="{1EAD6A82-99C1-7463-6C7D-2E069106880F}"/>
                </a:ext>
              </a:extLst>
            </p:cNvPr>
            <p:cNvSpPr txBox="1"/>
            <p:nvPr/>
          </p:nvSpPr>
          <p:spPr>
            <a:xfrm>
              <a:off x="7178398" y="5251575"/>
              <a:ext cx="1835696" cy="1138773"/>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800" b="1" i="0" u="none" strike="noStrike" kern="1200" cap="none" spc="0" normalizeH="0" baseline="0" noProof="0" dirty="0">
                  <a:ln>
                    <a:noFill/>
                  </a:ln>
                  <a:solidFill>
                    <a:prstClr val="black"/>
                  </a:solidFill>
                  <a:effectLst/>
                  <a:uLnTx/>
                  <a:uFillTx/>
                  <a:latin typeface="Arial" charset="0"/>
                  <a:ea typeface="ＭＳ Ｐゴシック" charset="-128"/>
                </a:rPr>
                <a:t>Institut für Qualitätsentwicklung an Schulen</a:t>
              </a:r>
              <a:r>
                <a:rPr kumimoji="0" lang="de-DE" sz="800" b="0" i="0" u="none" strike="noStrike" kern="1200" cap="none" spc="0" normalizeH="0" baseline="0" noProof="0" dirty="0">
                  <a:ln>
                    <a:noFill/>
                  </a:ln>
                  <a:solidFill>
                    <a:prstClr val="black"/>
                  </a:solidFill>
                  <a:effectLst/>
                  <a:uLnTx/>
                  <a:uFillTx/>
                  <a:latin typeface="Arial" charset="0"/>
                  <a:ea typeface="ＭＳ Ｐゴシック" charset="-128"/>
                </a:rPr>
                <a:t>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800" b="1" i="0" u="none" strike="noStrike" kern="1200" cap="none" spc="0" normalizeH="0" baseline="0" noProof="0" dirty="0">
                  <a:ln>
                    <a:noFill/>
                  </a:ln>
                  <a:solidFill>
                    <a:prstClr val="black"/>
                  </a:solidFill>
                  <a:effectLst/>
                  <a:uLnTx/>
                  <a:uFillTx/>
                  <a:latin typeface="Arial" charset="0"/>
                  <a:ea typeface="ＭＳ Ｐゴシック" charset="-128"/>
                </a:rPr>
                <a:t>Schleswig-Holstein</a:t>
              </a:r>
              <a:r>
                <a:rPr kumimoji="0" lang="de-DE" sz="800" b="0" i="0" u="none" strike="noStrike" kern="1200" cap="none" spc="0" normalizeH="0" baseline="0" noProof="0" dirty="0">
                  <a:ln>
                    <a:noFill/>
                  </a:ln>
                  <a:solidFill>
                    <a:prstClr val="black"/>
                  </a:solidFill>
                  <a:effectLst/>
                  <a:uLnTx/>
                  <a:uFillTx/>
                  <a:latin typeface="Arial" charset="0"/>
                  <a:ea typeface="ＭＳ Ｐゴシック" charset="-128"/>
                </a:rPr>
                <a:t> (IQSH)</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800" b="0" i="0" u="none" strike="noStrike" kern="1200" cap="none" spc="0" normalizeH="0" baseline="0" noProof="0" dirty="0">
                  <a:ln>
                    <a:noFill/>
                  </a:ln>
                  <a:solidFill>
                    <a:prstClr val="black"/>
                  </a:solidFill>
                  <a:effectLst/>
                  <a:uLnTx/>
                  <a:uFillTx/>
                  <a:latin typeface="Arial" charset="0"/>
                  <a:ea typeface="ＭＳ Ｐゴシック" charset="-128"/>
                </a:rPr>
                <a:t>des Ministeriums für Bildung, Wissenschaft und Kultur</a:t>
              </a:r>
              <a:br>
                <a:rPr kumimoji="0" lang="de-DE" sz="800" b="0" i="0" u="none" strike="noStrike" kern="1200" cap="none" spc="0" normalizeH="0" baseline="0" noProof="0" dirty="0">
                  <a:ln>
                    <a:noFill/>
                  </a:ln>
                  <a:solidFill>
                    <a:prstClr val="black"/>
                  </a:solidFill>
                  <a:effectLst/>
                  <a:uLnTx/>
                  <a:uFillTx/>
                  <a:latin typeface="Arial" charset="0"/>
                  <a:ea typeface="ＭＳ Ｐゴシック" charset="-128"/>
                </a:rPr>
              </a:br>
              <a:r>
                <a:rPr kumimoji="0" lang="de-DE" sz="800" b="0" i="0" u="none" strike="noStrike" kern="1200" cap="none" spc="0" normalizeH="0" baseline="0" noProof="0" dirty="0">
                  <a:ln>
                    <a:noFill/>
                  </a:ln>
                  <a:solidFill>
                    <a:prstClr val="black"/>
                  </a:solidFill>
                  <a:effectLst/>
                  <a:uLnTx/>
                  <a:uFillTx/>
                  <a:latin typeface="Arial" charset="0"/>
                  <a:ea typeface="ＭＳ Ｐゴシック" charset="-128"/>
                </a:rPr>
                <a:t>des Landes Schleswig-Holstein</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pic>
          <p:nvPicPr>
            <p:cNvPr id="14" name="Grafik 13">
              <a:extLst>
                <a:ext uri="{FF2B5EF4-FFF2-40B4-BE49-F238E27FC236}">
                  <a16:creationId xmlns:a16="http://schemas.microsoft.com/office/drawing/2014/main" id="{7D8F716B-CFE4-3AFF-BDDE-CC2B29864AE6}"/>
                </a:ext>
              </a:extLst>
            </p:cNvPr>
            <p:cNvPicPr/>
            <p:nvPr/>
          </p:nvPicPr>
          <p:blipFill>
            <a:blip r:embed="rId3" cstate="email">
              <a:extLst>
                <a:ext uri="{28A0092B-C50C-407E-A947-70E740481C1C}">
                  <a14:useLocalDpi xmlns:a14="http://schemas.microsoft.com/office/drawing/2010/main" val="0"/>
                </a:ext>
              </a:extLst>
            </a:blip>
            <a:stretch>
              <a:fillRect/>
            </a:stretch>
          </p:blipFill>
          <p:spPr>
            <a:xfrm>
              <a:off x="7272809" y="4882407"/>
              <a:ext cx="985709" cy="369168"/>
            </a:xfrm>
            <a:prstGeom prst="rect">
              <a:avLst/>
            </a:prstGeom>
          </p:spPr>
        </p:pic>
      </p:grpSp>
    </p:spTree>
    <p:extLst>
      <p:ext uri="{BB962C8B-B14F-4D97-AF65-F5344CB8AC3E}">
        <p14:creationId xmlns:p14="http://schemas.microsoft.com/office/powerpoint/2010/main" val="3962855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hteck 14">
            <a:extLst>
              <a:ext uri="{FF2B5EF4-FFF2-40B4-BE49-F238E27FC236}">
                <a16:creationId xmlns:a16="http://schemas.microsoft.com/office/drawing/2014/main" id="{34A42D18-EDE2-3043-BC23-EA4C83789EF9}"/>
              </a:ext>
            </a:extLst>
          </p:cNvPr>
          <p:cNvSpPr/>
          <p:nvPr/>
        </p:nvSpPr>
        <p:spPr bwMode="auto">
          <a:xfrm>
            <a:off x="-648182" y="2198986"/>
            <a:ext cx="9460878" cy="576064"/>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err="1">
              <a:ln>
                <a:noFill/>
              </a:ln>
              <a:solidFill>
                <a:prstClr val="black"/>
              </a:solidFill>
              <a:effectLst/>
              <a:uLnTx/>
              <a:uFillTx/>
              <a:latin typeface="Calibri" panose="020F0502020204030204" pitchFamily="34" charset="0"/>
              <a:ea typeface="ＭＳ Ｐゴシック"/>
              <a:cs typeface="+mn-cs"/>
            </a:endParaRPr>
          </a:p>
        </p:txBody>
      </p:sp>
      <p:sp>
        <p:nvSpPr>
          <p:cNvPr id="11" name="Rechteck 10"/>
          <p:cNvSpPr/>
          <p:nvPr/>
        </p:nvSpPr>
        <p:spPr bwMode="auto">
          <a:xfrm>
            <a:off x="-197796" y="1029943"/>
            <a:ext cx="899592" cy="5949591"/>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err="1">
              <a:ln>
                <a:noFill/>
              </a:ln>
              <a:solidFill>
                <a:prstClr val="black"/>
              </a:solidFill>
              <a:effectLst/>
              <a:uLnTx/>
              <a:uFillTx/>
              <a:latin typeface="Calibri" panose="020F0502020204030204" pitchFamily="34" charset="0"/>
              <a:ea typeface="ＭＳ Ｐゴシック"/>
              <a:cs typeface="+mn-cs"/>
            </a:endParaRPr>
          </a:p>
        </p:txBody>
      </p:sp>
      <p:sp>
        <p:nvSpPr>
          <p:cNvPr id="9" name="Inhaltsplatzhalter 8"/>
          <p:cNvSpPr>
            <a:spLocks noGrp="1"/>
          </p:cNvSpPr>
          <p:nvPr>
            <p:ph type="body" sz="quarter" idx="10"/>
          </p:nvPr>
        </p:nvSpPr>
        <p:spPr/>
        <p:txBody>
          <a:bodyPr/>
          <a:lstStyle/>
          <a:p>
            <a:pPr marL="514350" indent="-514350">
              <a:buClr>
                <a:srgbClr val="327A86"/>
              </a:buClr>
              <a:buAutoNum type="arabicPeriod"/>
            </a:pPr>
            <a:r>
              <a:rPr lang="de-DE" sz="2400" dirty="0"/>
              <a:t>Einstieg</a:t>
            </a:r>
          </a:p>
          <a:p>
            <a:pPr marL="514350" indent="-514350">
              <a:buClr>
                <a:srgbClr val="327A86"/>
              </a:buClr>
              <a:buAutoNum type="arabicPeriod"/>
            </a:pPr>
            <a:r>
              <a:rPr lang="de-DE" sz="2400" dirty="0"/>
              <a:t>Beispiele für Lernvideos</a:t>
            </a:r>
          </a:p>
          <a:p>
            <a:pPr marL="514350" indent="-514350">
              <a:buClr>
                <a:srgbClr val="327A86"/>
              </a:buClr>
              <a:buFont typeface="Arial" panose="020B0604020202020204" pitchFamily="34" charset="0"/>
              <a:buAutoNum type="arabicPeriod"/>
            </a:pPr>
            <a:r>
              <a:rPr lang="de-DE" sz="2400" dirty="0"/>
              <a:t>Kriterien für</a:t>
            </a:r>
            <a:r>
              <a:rPr lang="de-DE" sz="2400" dirty="0">
                <a:latin typeface="Calibri" panose="020F0502020204030204" pitchFamily="34" charset="0"/>
                <a:cs typeface="Calibri" panose="020F0502020204030204" pitchFamily="34" charset="0"/>
              </a:rPr>
              <a:t> Lernvideos</a:t>
            </a:r>
          </a:p>
          <a:p>
            <a:pPr marL="514350" indent="-514350">
              <a:buClr>
                <a:srgbClr val="327A86"/>
              </a:buClr>
              <a:buAutoNum type="arabicPeriod"/>
            </a:pPr>
            <a:r>
              <a:rPr lang="de-DE" sz="2400" dirty="0">
                <a:latin typeface="Calibri" panose="020F0502020204030204" pitchFamily="34" charset="0"/>
                <a:cs typeface="Calibri" panose="020F0502020204030204" pitchFamily="34" charset="0"/>
              </a:rPr>
              <a:t>Reflexion</a:t>
            </a:r>
            <a:endParaRPr lang="de-DE" sz="2500" dirty="0"/>
          </a:p>
        </p:txBody>
      </p:sp>
      <p:sp>
        <p:nvSpPr>
          <p:cNvPr id="13" name="Textfeld 12"/>
          <p:cNvSpPr txBox="1"/>
          <p:nvPr/>
        </p:nvSpPr>
        <p:spPr>
          <a:xfrm>
            <a:off x="6957391" y="132522"/>
            <a:ext cx="184731"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a:cs typeface="+mn-cs"/>
            </a:endParaRPr>
          </a:p>
        </p:txBody>
      </p:sp>
      <p:sp>
        <p:nvSpPr>
          <p:cNvPr id="14" name="Textfeld 13"/>
          <p:cNvSpPr txBox="1"/>
          <p:nvPr/>
        </p:nvSpPr>
        <p:spPr>
          <a:xfrm>
            <a:off x="8812696" y="92765"/>
            <a:ext cx="184731"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a:cs typeface="+mn-cs"/>
            </a:endParaRPr>
          </a:p>
        </p:txBody>
      </p:sp>
    </p:spTree>
    <p:extLst>
      <p:ext uri="{BB962C8B-B14F-4D97-AF65-F5344CB8AC3E}">
        <p14:creationId xmlns:p14="http://schemas.microsoft.com/office/powerpoint/2010/main" val="9387057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11DB5DEE-3AF0-BD44-B331-7B5F439DFBB0}"/>
              </a:ext>
            </a:extLst>
          </p:cNvPr>
          <p:cNvSpPr>
            <a:spLocks noGrp="1"/>
          </p:cNvSpPr>
          <p:nvPr>
            <p:ph idx="1"/>
          </p:nvPr>
        </p:nvSpPr>
        <p:spPr/>
        <p:txBody>
          <a:bodyPr/>
          <a:lstStyle/>
          <a:p>
            <a:pPr>
              <a:spcBef>
                <a:spcPts val="0"/>
              </a:spcBef>
            </a:pPr>
            <a:r>
              <a:rPr lang="de-DE" dirty="0">
                <a:latin typeface="Calibri" panose="020F0502020204030204" pitchFamily="34" charset="0"/>
              </a:rPr>
              <a:t>Ziel eines Lernvideos ist, dass die Schülerinnen und Schüler einen Sachverhalt nachhaltig verstehen. </a:t>
            </a:r>
          </a:p>
          <a:p>
            <a:pPr>
              <a:spcBef>
                <a:spcPts val="0"/>
              </a:spcBef>
            </a:pPr>
            <a:r>
              <a:rPr lang="de-DE" dirty="0">
                <a:latin typeface="Calibri" panose="020F0502020204030204" pitchFamily="34" charset="0"/>
              </a:rPr>
              <a:t>Damit dies geschieht, sollte </a:t>
            </a:r>
          </a:p>
          <a:p>
            <a:pPr lvl="1">
              <a:spcBef>
                <a:spcPts val="0"/>
              </a:spcBef>
            </a:pPr>
            <a:r>
              <a:rPr lang="de-DE" dirty="0">
                <a:latin typeface="Calibri" panose="020F0502020204030204" pitchFamily="34" charset="0"/>
              </a:rPr>
              <a:t>das Video fehlerfrei sein, </a:t>
            </a:r>
          </a:p>
          <a:p>
            <a:pPr lvl="1">
              <a:spcBef>
                <a:spcPts val="0"/>
              </a:spcBef>
            </a:pPr>
            <a:r>
              <a:rPr lang="de-DE" dirty="0">
                <a:latin typeface="Calibri" panose="020F0502020204030204" pitchFamily="34" charset="0"/>
              </a:rPr>
              <a:t>das Beispiel, das verwendet wird, gut ausgewählt sein und etwas erklären, </a:t>
            </a:r>
          </a:p>
          <a:p>
            <a:pPr lvl="1">
              <a:spcBef>
                <a:spcPts val="0"/>
              </a:spcBef>
            </a:pPr>
            <a:r>
              <a:rPr lang="de-DE" dirty="0">
                <a:latin typeface="Calibri" panose="020F0502020204030204" pitchFamily="34" charset="0"/>
              </a:rPr>
              <a:t>verschiedene Darstellungen verwenden,</a:t>
            </a:r>
          </a:p>
          <a:p>
            <a:pPr lvl="1">
              <a:spcBef>
                <a:spcPts val="0"/>
              </a:spcBef>
            </a:pPr>
            <a:r>
              <a:rPr lang="de-DE" dirty="0">
                <a:latin typeface="Calibri" panose="020F0502020204030204" pitchFamily="34" charset="0"/>
              </a:rPr>
              <a:t>zum Aufbau von Grundvorstellungen beitragen.</a:t>
            </a:r>
          </a:p>
          <a:p>
            <a:pPr>
              <a:spcBef>
                <a:spcPts val="0"/>
              </a:spcBef>
            </a:pPr>
            <a:r>
              <a:rPr lang="de-DE" dirty="0">
                <a:latin typeface="Calibri" panose="020F0502020204030204" pitchFamily="34" charset="0"/>
              </a:rPr>
              <a:t>Bei der technischen Umsetzung geht es nicht um Perfektion, sondern </a:t>
            </a:r>
          </a:p>
          <a:p>
            <a:pPr lvl="1">
              <a:spcBef>
                <a:spcPts val="0"/>
              </a:spcBef>
            </a:pPr>
            <a:r>
              <a:rPr lang="de-DE" dirty="0">
                <a:latin typeface="Calibri" panose="020F0502020204030204" pitchFamily="34" charset="0"/>
              </a:rPr>
              <a:t>um eine klare (zieltransparente) Darstellung, </a:t>
            </a:r>
          </a:p>
          <a:p>
            <a:pPr lvl="1">
              <a:spcBef>
                <a:spcPts val="0"/>
              </a:spcBef>
            </a:pPr>
            <a:r>
              <a:rPr lang="de-DE" dirty="0">
                <a:latin typeface="Calibri" panose="020F0502020204030204" pitchFamily="34" charset="0"/>
              </a:rPr>
              <a:t>um eine verständliche und schülergerechte Darstellung, </a:t>
            </a:r>
          </a:p>
          <a:p>
            <a:pPr lvl="2">
              <a:spcBef>
                <a:spcPts val="0"/>
              </a:spcBef>
            </a:pPr>
            <a:r>
              <a:rPr lang="de-DE" dirty="0">
                <a:latin typeface="Calibri" panose="020F0502020204030204" pitchFamily="34" charset="0"/>
              </a:rPr>
              <a:t>die an ihr Vorwissen anknüpft, </a:t>
            </a:r>
          </a:p>
          <a:p>
            <a:pPr lvl="2">
              <a:spcBef>
                <a:spcPts val="0"/>
              </a:spcBef>
            </a:pPr>
            <a:r>
              <a:rPr lang="de-DE" dirty="0">
                <a:latin typeface="Calibri" panose="020F0502020204030204" pitchFamily="34" charset="0"/>
              </a:rPr>
              <a:t>die vom Tempo und Schwierigkeitsgrad sprachlich und fachlich passend ist, </a:t>
            </a:r>
          </a:p>
          <a:p>
            <a:pPr lvl="2">
              <a:spcBef>
                <a:spcPts val="0"/>
              </a:spcBef>
            </a:pPr>
            <a:r>
              <a:rPr lang="de-DE" dirty="0">
                <a:latin typeface="Calibri" panose="020F0502020204030204" pitchFamily="34" charset="0"/>
              </a:rPr>
              <a:t>die Schülerinnen und Schüler kognitiv aktiviert (Mitdenken ermöglicht). </a:t>
            </a:r>
          </a:p>
          <a:p>
            <a:endParaRPr lang="de-DE" dirty="0"/>
          </a:p>
        </p:txBody>
      </p:sp>
      <p:sp>
        <p:nvSpPr>
          <p:cNvPr id="3" name="Titel 2">
            <a:extLst>
              <a:ext uri="{FF2B5EF4-FFF2-40B4-BE49-F238E27FC236}">
                <a16:creationId xmlns:a16="http://schemas.microsoft.com/office/drawing/2014/main" id="{B6DE81F7-D942-9B4B-974F-42CA8E062EA2}"/>
              </a:ext>
            </a:extLst>
          </p:cNvPr>
          <p:cNvSpPr>
            <a:spLocks noGrp="1"/>
          </p:cNvSpPr>
          <p:nvPr>
            <p:ph type="title"/>
          </p:nvPr>
        </p:nvSpPr>
        <p:spPr/>
        <p:txBody>
          <a:bodyPr/>
          <a:lstStyle/>
          <a:p>
            <a:r>
              <a:rPr lang="de-DE" dirty="0"/>
              <a:t>Kommentarfolie</a:t>
            </a:r>
          </a:p>
        </p:txBody>
      </p:sp>
    </p:spTree>
    <p:extLst>
      <p:ext uri="{BB962C8B-B14F-4D97-AF65-F5344CB8AC3E}">
        <p14:creationId xmlns:p14="http://schemas.microsoft.com/office/powerpoint/2010/main" val="11210447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975D5366-49C2-2A48-B483-2832BE04946E}"/>
              </a:ext>
            </a:extLst>
          </p:cNvPr>
          <p:cNvSpPr>
            <a:spLocks noGrp="1"/>
          </p:cNvSpPr>
          <p:nvPr>
            <p:ph idx="1"/>
          </p:nvPr>
        </p:nvSpPr>
        <p:spPr/>
        <p:txBody>
          <a:bodyPr/>
          <a:lstStyle/>
          <a:p>
            <a:pPr marL="0" indent="0">
              <a:buNone/>
            </a:pPr>
            <a:r>
              <a:rPr lang="de-DE" b="1" dirty="0"/>
              <a:t>Kernfrage: Was zeichnet ein Video gegenüber traditionellen Medien aus? Welche Besonderheiten hat ein Video gegenüber traditionellen Medien?</a:t>
            </a:r>
            <a:endParaRPr lang="de-DE" dirty="0"/>
          </a:p>
          <a:p>
            <a:pPr marL="0" indent="0">
              <a:buNone/>
            </a:pPr>
            <a:r>
              <a:rPr lang="de-DE" dirty="0"/>
              <a:t>Kritische Fragen sind u. a.:</a:t>
            </a:r>
          </a:p>
          <a:p>
            <a:r>
              <a:rPr lang="de-DE" dirty="0"/>
              <a:t>Geht es über das Prinzip Vormachen – Nachmachen (analog zu Tafel bzw. Whiteboard) hinaus?</a:t>
            </a:r>
          </a:p>
          <a:p>
            <a:r>
              <a:rPr lang="de-DE" dirty="0"/>
              <a:t>Werden die Videos interaktiv genutzt (d. h. mit Unterbrechungen für Fragen usw.)?</a:t>
            </a:r>
          </a:p>
          <a:p>
            <a:r>
              <a:rPr lang="de-DE" dirty="0"/>
              <a:t>Werden die Potenziale des Digitalen (Dynamik, individuelle Adaptivität, intelligente Systeme …) ausgeschöpft?</a:t>
            </a:r>
          </a:p>
          <a:p>
            <a:endParaRPr lang="de-DE" dirty="0"/>
          </a:p>
        </p:txBody>
      </p:sp>
      <p:sp>
        <p:nvSpPr>
          <p:cNvPr id="3" name="Titel 2">
            <a:extLst>
              <a:ext uri="{FF2B5EF4-FFF2-40B4-BE49-F238E27FC236}">
                <a16:creationId xmlns:a16="http://schemas.microsoft.com/office/drawing/2014/main" id="{652E3851-A41D-7247-A2F8-6F7238CE77FD}"/>
              </a:ext>
            </a:extLst>
          </p:cNvPr>
          <p:cNvSpPr>
            <a:spLocks noGrp="1"/>
          </p:cNvSpPr>
          <p:nvPr>
            <p:ph type="title"/>
          </p:nvPr>
        </p:nvSpPr>
        <p:spPr/>
        <p:txBody>
          <a:bodyPr>
            <a:normAutofit/>
          </a:bodyPr>
          <a:lstStyle/>
          <a:p>
            <a:r>
              <a:rPr lang="de-DE" dirty="0"/>
              <a:t>Beurteilung von Lernvideos</a:t>
            </a:r>
          </a:p>
        </p:txBody>
      </p:sp>
      <p:sp>
        <p:nvSpPr>
          <p:cNvPr id="4" name="Textplatzhalter 3">
            <a:extLst>
              <a:ext uri="{FF2B5EF4-FFF2-40B4-BE49-F238E27FC236}">
                <a16:creationId xmlns:a16="http://schemas.microsoft.com/office/drawing/2014/main" id="{4A341A5C-468E-B1D1-B185-4A917DA3D3BD}"/>
              </a:ext>
            </a:extLst>
          </p:cNvPr>
          <p:cNvSpPr>
            <a:spLocks noGrp="1"/>
          </p:cNvSpPr>
          <p:nvPr>
            <p:ph type="body" sz="quarter" idx="10"/>
          </p:nvPr>
        </p:nvSpPr>
        <p:spPr/>
        <p:txBody>
          <a:bodyPr/>
          <a:lstStyle/>
          <a:p>
            <a:r>
              <a:rPr lang="de-DE" sz="1100" dirty="0"/>
              <a:t>(Vgl. u. a. Wittwer &amp; Renkl, 2008)</a:t>
            </a:r>
          </a:p>
          <a:p>
            <a:endParaRPr lang="de-DE" dirty="0"/>
          </a:p>
        </p:txBody>
      </p:sp>
    </p:spTree>
    <p:extLst>
      <p:ext uri="{BB962C8B-B14F-4D97-AF65-F5344CB8AC3E}">
        <p14:creationId xmlns:p14="http://schemas.microsoft.com/office/powerpoint/2010/main" val="5690907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bwMode="auto">
          <a:xfrm>
            <a:off x="-1198795" y="786437"/>
            <a:ext cx="4306101" cy="3866585"/>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8B44F"/>
              </a:solidFill>
              <a:effectLst/>
              <a:uLnTx/>
              <a:uFillTx/>
              <a:latin typeface="Calibri" panose="020F0502020204030204" pitchFamily="34" charset="0"/>
              <a:ea typeface="ＭＳ Ｐゴシック"/>
            </a:endParaRPr>
          </a:p>
        </p:txBody>
      </p:sp>
      <p:graphicFrame>
        <p:nvGraphicFramePr>
          <p:cNvPr id="4" name="Inhaltsplatzhalter 3"/>
          <p:cNvGraphicFramePr>
            <a:graphicFrameLocks noGrp="1"/>
          </p:cNvGraphicFramePr>
          <p:nvPr>
            <p:ph idx="1"/>
            <p:extLst>
              <p:ext uri="{D42A27DB-BD31-4B8C-83A1-F6EECF244321}">
                <p14:modId xmlns:p14="http://schemas.microsoft.com/office/powerpoint/2010/main" val="418856110"/>
              </p:ext>
            </p:extLst>
          </p:nvPr>
        </p:nvGraphicFramePr>
        <p:xfrm>
          <a:off x="3234626" y="786438"/>
          <a:ext cx="5657373" cy="5425440"/>
        </p:xfrm>
        <a:graphic>
          <a:graphicData uri="http://schemas.openxmlformats.org/drawingml/2006/table">
            <a:tbl>
              <a:tblPr firstRow="1" bandRow="1">
                <a:tableStyleId>{69012ECD-51FC-41F1-AA8D-1B2483CD663E}</a:tableStyleId>
              </a:tblPr>
              <a:tblGrid>
                <a:gridCol w="5657373">
                  <a:extLst>
                    <a:ext uri="{9D8B030D-6E8A-4147-A177-3AD203B41FA5}">
                      <a16:colId xmlns:a16="http://schemas.microsoft.com/office/drawing/2014/main" val="60705781"/>
                    </a:ext>
                  </a:extLst>
                </a:gridCol>
              </a:tblGrid>
              <a:tr h="330179">
                <a:tc>
                  <a:txBody>
                    <a:bodyPr/>
                    <a:lstStyle/>
                    <a:p>
                      <a:r>
                        <a:rPr lang="de-DE" sz="1600" dirty="0"/>
                        <a:t>Zieltransparenz</a:t>
                      </a:r>
                      <a:endParaRPr lang="de-DE" sz="16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4005487491"/>
                  </a:ext>
                </a:extLst>
              </a:tr>
              <a:tr h="330179">
                <a:tc>
                  <a:txBody>
                    <a:bodyPr/>
                    <a:lstStyle/>
                    <a:p>
                      <a:r>
                        <a:rPr lang="de-DE" sz="1600" dirty="0"/>
                        <a:t>Das Ziel ist transparent, ein roter Faden zu erkennen.</a:t>
                      </a:r>
                      <a:endParaRPr lang="de-DE" sz="16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393959943"/>
                  </a:ext>
                </a:extLst>
              </a:tr>
              <a:tr h="330179">
                <a:tc>
                  <a:txBody>
                    <a:bodyPr/>
                    <a:lstStyle/>
                    <a:p>
                      <a:r>
                        <a:rPr lang="de-DE" sz="1600" b="1" dirty="0">
                          <a:solidFill>
                            <a:schemeClr val="bg1"/>
                          </a:solidFill>
                        </a:rPr>
                        <a:t>Fehlerfreiheit</a:t>
                      </a:r>
                      <a:endParaRPr lang="de-DE" sz="1600" b="1" dirty="0">
                        <a:solidFill>
                          <a:schemeClr val="bg1"/>
                        </a:solidFill>
                        <a:latin typeface="Calibri" panose="020F0502020204030204" pitchFamily="34" charset="0"/>
                        <a:cs typeface="Calibri" panose="020F0502020204030204" pitchFamily="34" charset="0"/>
                      </a:endParaRPr>
                    </a:p>
                  </a:txBody>
                  <a:tcPr>
                    <a:solidFill>
                      <a:srgbClr val="327A86"/>
                    </a:solidFill>
                  </a:tcPr>
                </a:tc>
                <a:extLst>
                  <a:ext uri="{0D108BD9-81ED-4DB2-BD59-A6C34878D82A}">
                    <a16:rowId xmlns:a16="http://schemas.microsoft.com/office/drawing/2014/main" val="1314405688"/>
                  </a:ext>
                </a:extLst>
              </a:tr>
              <a:tr h="330179">
                <a:tc>
                  <a:txBody>
                    <a:bodyPr/>
                    <a:lstStyle/>
                    <a:p>
                      <a:r>
                        <a:rPr lang="de-DE" sz="1600" dirty="0"/>
                        <a:t>Das</a:t>
                      </a:r>
                      <a:r>
                        <a:rPr lang="de-DE" sz="1600" baseline="0" dirty="0"/>
                        <a:t> Video ist inhaltlich fehlerfrei.</a:t>
                      </a:r>
                      <a:endParaRPr lang="de-DE" sz="16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220342682"/>
                  </a:ext>
                </a:extLst>
              </a:tr>
              <a:tr h="330179">
                <a:tc>
                  <a:txBody>
                    <a:bodyPr/>
                    <a:lstStyle/>
                    <a:p>
                      <a:r>
                        <a:rPr lang="de-DE" sz="1600" dirty="0"/>
                        <a:t>Fachbegriffe werden verwendet und verständlich erklärt.</a:t>
                      </a:r>
                      <a:endParaRPr lang="de-DE" sz="16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572935158"/>
                  </a:ext>
                </a:extLst>
              </a:tr>
              <a:tr h="330179">
                <a:tc>
                  <a:txBody>
                    <a:bodyPr/>
                    <a:lstStyle/>
                    <a:p>
                      <a:r>
                        <a:rPr lang="de-DE" sz="1600" b="1" dirty="0">
                          <a:solidFill>
                            <a:schemeClr val="bg1"/>
                          </a:solidFill>
                        </a:rPr>
                        <a:t>Erklärung</a:t>
                      </a:r>
                      <a:endParaRPr lang="de-DE" sz="1600" b="1" dirty="0">
                        <a:solidFill>
                          <a:schemeClr val="bg1"/>
                        </a:solidFill>
                        <a:latin typeface="Calibri" panose="020F0502020204030204" pitchFamily="34" charset="0"/>
                        <a:cs typeface="Calibri" panose="020F0502020204030204" pitchFamily="34" charset="0"/>
                      </a:endParaRPr>
                    </a:p>
                  </a:txBody>
                  <a:tcPr>
                    <a:solidFill>
                      <a:srgbClr val="327A86"/>
                    </a:solidFill>
                  </a:tcPr>
                </a:tc>
                <a:extLst>
                  <a:ext uri="{0D108BD9-81ED-4DB2-BD59-A6C34878D82A}">
                    <a16:rowId xmlns:a16="http://schemas.microsoft.com/office/drawing/2014/main" val="3552933564"/>
                  </a:ext>
                </a:extLst>
              </a:tr>
              <a:tr h="330179">
                <a:tc>
                  <a:txBody>
                    <a:bodyPr/>
                    <a:lstStyle/>
                    <a:p>
                      <a:r>
                        <a:rPr lang="de-DE" sz="1600" dirty="0"/>
                        <a:t>Im Film wird etwas erklärt (und nicht nur beschrieben).</a:t>
                      </a:r>
                      <a:endParaRPr lang="de-DE" sz="16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951527889"/>
                  </a:ext>
                </a:extLst>
              </a:tr>
              <a:tr h="330179">
                <a:tc>
                  <a:txBody>
                    <a:bodyPr/>
                    <a:lstStyle/>
                    <a:p>
                      <a:r>
                        <a:rPr lang="de-DE" sz="1600" dirty="0"/>
                        <a:t>Es wird ein Bezug zu Grundvorstellungen hergestellt.</a:t>
                      </a:r>
                      <a:endParaRPr lang="de-DE" sz="16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59051941"/>
                  </a:ext>
                </a:extLst>
              </a:tr>
              <a:tr h="570310">
                <a:tc>
                  <a:txBody>
                    <a:bodyPr/>
                    <a:lstStyle/>
                    <a:p>
                      <a:r>
                        <a:rPr lang="de-DE" sz="1600" dirty="0"/>
                        <a:t>Verschiedene Darstellungen (Bild,</a:t>
                      </a:r>
                      <a:r>
                        <a:rPr lang="de-DE" sz="1600" baseline="0" dirty="0"/>
                        <a:t> Graph, Term, Tabelle, Text) werden verwendet.</a:t>
                      </a:r>
                      <a:endParaRPr lang="de-DE" sz="16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672449031"/>
                  </a:ext>
                </a:extLst>
              </a:tr>
              <a:tr h="570310">
                <a:tc>
                  <a:txBody>
                    <a:bodyPr/>
                    <a:lstStyle/>
                    <a:p>
                      <a:r>
                        <a:rPr lang="de-DE" sz="1600" dirty="0"/>
                        <a:t>Das Beispiel</a:t>
                      </a:r>
                      <a:r>
                        <a:rPr lang="de-DE" sz="1600" baseline="0" dirty="0"/>
                        <a:t> ist exemplarisch (besonders gut ausgewählt und trifft den Kern).</a:t>
                      </a:r>
                      <a:endParaRPr lang="de-DE" sz="16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600556302"/>
                  </a:ext>
                </a:extLst>
              </a:tr>
              <a:tr h="330179">
                <a:tc>
                  <a:txBody>
                    <a:bodyPr/>
                    <a:lstStyle/>
                    <a:p>
                      <a:r>
                        <a:rPr lang="de-DE" sz="1600" b="1" dirty="0">
                          <a:solidFill>
                            <a:schemeClr val="bg1"/>
                          </a:solidFill>
                        </a:rPr>
                        <a:t>Darstellung</a:t>
                      </a:r>
                      <a:endParaRPr lang="de-DE" sz="1600" b="1" dirty="0">
                        <a:solidFill>
                          <a:schemeClr val="bg1"/>
                        </a:solidFill>
                        <a:latin typeface="Calibri" panose="020F0502020204030204" pitchFamily="34" charset="0"/>
                        <a:cs typeface="Calibri" panose="020F0502020204030204" pitchFamily="34" charset="0"/>
                      </a:endParaRPr>
                    </a:p>
                  </a:txBody>
                  <a:tcPr>
                    <a:solidFill>
                      <a:srgbClr val="327A86"/>
                    </a:solidFill>
                  </a:tcPr>
                </a:tc>
                <a:extLst>
                  <a:ext uri="{0D108BD9-81ED-4DB2-BD59-A6C34878D82A}">
                    <a16:rowId xmlns:a16="http://schemas.microsoft.com/office/drawing/2014/main" val="551788215"/>
                  </a:ext>
                </a:extLst>
              </a:tr>
              <a:tr h="570310">
                <a:tc>
                  <a:txBody>
                    <a:bodyPr/>
                    <a:lstStyle/>
                    <a:p>
                      <a:r>
                        <a:rPr lang="de-DE" sz="1600" dirty="0"/>
                        <a:t>Die Darstellung ist technisch gut (Ausleuchtung, Bildführung, Schärfe).</a:t>
                      </a:r>
                      <a:endParaRPr lang="de-DE" sz="16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76586034"/>
                  </a:ext>
                </a:extLst>
              </a:tr>
              <a:tr h="330179">
                <a:tc>
                  <a:txBody>
                    <a:bodyPr/>
                    <a:lstStyle/>
                    <a:p>
                      <a:r>
                        <a:rPr lang="de-DE" sz="1600" dirty="0"/>
                        <a:t>Die Sprache ist gut zu verstehen, </a:t>
                      </a:r>
                      <a:r>
                        <a:rPr lang="de-DE" sz="1600" dirty="0" err="1"/>
                        <a:t>lernendengerecht</a:t>
                      </a:r>
                      <a:r>
                        <a:rPr lang="de-DE" sz="1600" dirty="0"/>
                        <a:t>.</a:t>
                      </a:r>
                      <a:endParaRPr lang="de-DE" sz="16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4091272665"/>
                  </a:ext>
                </a:extLst>
              </a:tr>
              <a:tr h="330179">
                <a:tc>
                  <a:txBody>
                    <a:bodyPr/>
                    <a:lstStyle/>
                    <a:p>
                      <a:r>
                        <a:rPr lang="de-DE" sz="1600" dirty="0"/>
                        <a:t>Die Schrift ist gut zu lesen.</a:t>
                      </a:r>
                      <a:endParaRPr lang="de-DE" sz="16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551353605"/>
                  </a:ext>
                </a:extLst>
              </a:tr>
            </a:tbl>
          </a:graphicData>
        </a:graphic>
      </p:graphicFrame>
      <p:sp>
        <p:nvSpPr>
          <p:cNvPr id="3" name="Titel 2"/>
          <p:cNvSpPr>
            <a:spLocks noGrp="1"/>
          </p:cNvSpPr>
          <p:nvPr>
            <p:ph type="title"/>
          </p:nvPr>
        </p:nvSpPr>
        <p:spPr/>
        <p:txBody>
          <a:bodyPr>
            <a:normAutofit/>
          </a:bodyPr>
          <a:lstStyle/>
          <a:p>
            <a:r>
              <a:rPr lang="de-DE" dirty="0"/>
              <a:t>Raster zur Bewertung von Lernvideos </a:t>
            </a:r>
          </a:p>
        </p:txBody>
      </p:sp>
      <p:sp>
        <p:nvSpPr>
          <p:cNvPr id="5" name="Textplatzhalter 4">
            <a:extLst>
              <a:ext uri="{FF2B5EF4-FFF2-40B4-BE49-F238E27FC236}">
                <a16:creationId xmlns:a16="http://schemas.microsoft.com/office/drawing/2014/main" id="{D7D62533-47FC-FACC-DFED-134CFF2F8915}"/>
              </a:ext>
            </a:extLst>
          </p:cNvPr>
          <p:cNvSpPr>
            <a:spLocks noGrp="1"/>
          </p:cNvSpPr>
          <p:nvPr>
            <p:ph type="body" sz="quarter" idx="10"/>
          </p:nvPr>
        </p:nvSpPr>
        <p:spPr>
          <a:xfrm>
            <a:off x="108000" y="6318000"/>
            <a:ext cx="8928000" cy="216000"/>
          </a:xfrm>
        </p:spPr>
        <p:txBody>
          <a:bodyPr/>
          <a:lstStyle/>
          <a:p>
            <a:r>
              <a:rPr lang="de-DE" dirty="0"/>
              <a:t>(Raster zur Bewertung von Lernvideos In Anlehnung an einen Katalog der © Gruppe CAKE der TU Darmstadt mit Regina Bruder, Petra Grell, Johannes </a:t>
            </a:r>
            <a:r>
              <a:rPr lang="de-DE" dirty="0" err="1"/>
              <a:t>Konert</a:t>
            </a:r>
            <a:r>
              <a:rPr lang="de-DE" dirty="0"/>
              <a:t>, Christoph Rensing und Josef </a:t>
            </a:r>
            <a:r>
              <a:rPr lang="de-DE" dirty="0" err="1"/>
              <a:t>Wiemeyer</a:t>
            </a:r>
            <a:r>
              <a:rPr lang="de-DE" dirty="0"/>
              <a:t>, entwickelt und diskutiert mit der AG Fachdidaktik Mathematik an der TU Darmstadt und im Rahmen einer Hausarbeit von Lena Schwarzer 2015 dokumentiert.)</a:t>
            </a:r>
          </a:p>
          <a:p>
            <a:endParaRPr lang="de-DE" dirty="0"/>
          </a:p>
        </p:txBody>
      </p:sp>
      <p:sp>
        <p:nvSpPr>
          <p:cNvPr id="7" name="Titel 5"/>
          <p:cNvSpPr txBox="1">
            <a:spLocks/>
          </p:cNvSpPr>
          <p:nvPr/>
        </p:nvSpPr>
        <p:spPr>
          <a:xfrm>
            <a:off x="252000" y="830026"/>
            <a:ext cx="2699544" cy="4355432"/>
          </a:xfrm>
          <a:prstGeom prst="rect">
            <a:avLst/>
          </a:prstGeom>
        </p:spPr>
        <p:txBody>
          <a:bodyPr vert="horz" lIns="91440" tIns="45720" rIns="91440" bIns="45720" rtlCol="0" anchor="ctr">
            <a:normAutofit/>
          </a:bodyPr>
          <a:lstStyle>
            <a:lvl1pPr algn="l" rtl="0" eaLnBrk="1" fontAlgn="base" hangingPunct="1">
              <a:spcBef>
                <a:spcPct val="0"/>
              </a:spcBef>
              <a:spcAft>
                <a:spcPct val="0"/>
              </a:spcAft>
              <a:defRPr sz="2800" b="1">
                <a:solidFill>
                  <a:srgbClr val="327A86"/>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2000" b="1" i="0" u="none" strike="noStrike" kern="0" cap="none" spc="0" normalizeH="0" baseline="0" noProof="0" dirty="0">
                <a:ln>
                  <a:noFill/>
                </a:ln>
                <a:solidFill>
                  <a:prstClr val="black">
                    <a:lumMod val="95000"/>
                    <a:lumOff val="5000"/>
                  </a:prstClr>
                </a:solidFill>
                <a:effectLst/>
                <a:uLnTx/>
                <a:uFillTx/>
                <a:latin typeface="Calibri"/>
                <a:ea typeface="ＭＳ Ｐゴシック"/>
                <a:cs typeface="Calibri"/>
              </a:rPr>
              <a:t>Arbeitsauftrag:</a:t>
            </a:r>
          </a:p>
          <a:p>
            <a:pPr marL="342900" marR="0" lvl="0" indent="-342900" algn="l" defTabSz="914400" rtl="0" eaLnBrk="1" fontAlgn="base" latinLnBrk="0" hangingPunct="1">
              <a:lnSpc>
                <a:spcPct val="100000"/>
              </a:lnSpc>
              <a:spcBef>
                <a:spcPct val="0"/>
              </a:spcBef>
              <a:spcAft>
                <a:spcPct val="0"/>
              </a:spcAft>
              <a:buClr>
                <a:srgbClr val="327A86"/>
              </a:buClr>
              <a:buSzTx/>
              <a:buFont typeface="Wingdings" panose="05000000000000000000" pitchFamily="2" charset="2"/>
              <a:buChar char="§"/>
              <a:tabLst/>
              <a:defRPr/>
            </a:pPr>
            <a:r>
              <a:rPr kumimoji="0" lang="de-DE" sz="2000" b="0" i="0" u="none" strike="noStrike" kern="0" cap="none" spc="0" normalizeH="0" baseline="0" noProof="0" dirty="0">
                <a:ln>
                  <a:noFill/>
                </a:ln>
                <a:solidFill>
                  <a:prstClr val="black">
                    <a:lumMod val="95000"/>
                    <a:lumOff val="5000"/>
                  </a:prstClr>
                </a:solidFill>
                <a:effectLst/>
                <a:uLnTx/>
                <a:uFillTx/>
                <a:latin typeface="Calibri"/>
                <a:ea typeface="ＭＳ Ｐゴシック"/>
                <a:cs typeface="Calibri"/>
              </a:rPr>
              <a:t>Welche Elemente der Videos waren gut?</a:t>
            </a:r>
          </a:p>
          <a:p>
            <a:pPr marL="342900" marR="0" lvl="0" indent="-342900" algn="l" defTabSz="914400" rtl="0" eaLnBrk="1" fontAlgn="base" latinLnBrk="0" hangingPunct="1">
              <a:lnSpc>
                <a:spcPct val="100000"/>
              </a:lnSpc>
              <a:spcBef>
                <a:spcPct val="0"/>
              </a:spcBef>
              <a:spcAft>
                <a:spcPct val="0"/>
              </a:spcAft>
              <a:buClr>
                <a:srgbClr val="327A86"/>
              </a:buClr>
              <a:buSzTx/>
              <a:buFont typeface="Wingdings" panose="05000000000000000000" pitchFamily="2" charset="2"/>
              <a:buChar char="§"/>
              <a:tabLst/>
              <a:defRPr/>
            </a:pPr>
            <a:r>
              <a:rPr kumimoji="0" lang="de-DE" sz="2000" b="0" i="0" u="none" strike="noStrike" kern="0" cap="none" spc="0" normalizeH="0" baseline="0" noProof="0" dirty="0">
                <a:ln>
                  <a:noFill/>
                </a:ln>
                <a:solidFill>
                  <a:prstClr val="black">
                    <a:lumMod val="95000"/>
                    <a:lumOff val="5000"/>
                  </a:prstClr>
                </a:solidFill>
                <a:effectLst/>
                <a:uLnTx/>
                <a:uFillTx/>
                <a:latin typeface="Calibri"/>
                <a:ea typeface="ＭＳ Ｐゴシック"/>
                <a:cs typeface="Calibri"/>
              </a:rPr>
              <a:t>Was könnte man besser machen?</a:t>
            </a:r>
          </a:p>
          <a:p>
            <a:pPr marL="342900" marR="0" lvl="0" indent="-342900" algn="l" defTabSz="914400" rtl="0" eaLnBrk="1" fontAlgn="base" latinLnBrk="0" hangingPunct="1">
              <a:lnSpc>
                <a:spcPct val="100000"/>
              </a:lnSpc>
              <a:spcBef>
                <a:spcPct val="0"/>
              </a:spcBef>
              <a:spcAft>
                <a:spcPct val="0"/>
              </a:spcAft>
              <a:buClr>
                <a:srgbClr val="327A86"/>
              </a:buClr>
              <a:buSzTx/>
              <a:buFont typeface="Wingdings" panose="05000000000000000000" pitchFamily="2" charset="2"/>
              <a:buChar char="§"/>
              <a:tabLst/>
              <a:defRPr/>
            </a:pPr>
            <a:r>
              <a:rPr kumimoji="0" lang="de-DE" sz="2000" b="0" i="0" u="none" strike="noStrike" kern="0" cap="none" spc="0" normalizeH="0" baseline="0" noProof="0" dirty="0">
                <a:ln>
                  <a:noFill/>
                </a:ln>
                <a:solidFill>
                  <a:prstClr val="black">
                    <a:lumMod val="95000"/>
                    <a:lumOff val="5000"/>
                  </a:prstClr>
                </a:solidFill>
                <a:effectLst/>
                <a:uLnTx/>
                <a:uFillTx/>
                <a:latin typeface="Calibri"/>
                <a:ea typeface="ＭＳ Ｐゴシック"/>
                <a:cs typeface="Calibri"/>
              </a:rPr>
              <a:t>Welche Ansprüche stellen wir an ein Video?</a:t>
            </a:r>
          </a:p>
          <a:p>
            <a:pPr marL="342900" marR="0" lvl="0" indent="-342900" algn="l" defTabSz="914400" rtl="0" eaLnBrk="1" fontAlgn="base" latinLnBrk="0" hangingPunct="1">
              <a:lnSpc>
                <a:spcPct val="100000"/>
              </a:lnSpc>
              <a:spcBef>
                <a:spcPct val="0"/>
              </a:spcBef>
              <a:spcAft>
                <a:spcPct val="0"/>
              </a:spcAft>
              <a:buClr>
                <a:srgbClr val="327A86"/>
              </a:buClr>
              <a:buSzTx/>
              <a:buFont typeface="Wingdings" panose="05000000000000000000" pitchFamily="2" charset="2"/>
              <a:buChar char="§"/>
              <a:tabLst/>
              <a:defRPr/>
            </a:pPr>
            <a:endParaRPr kumimoji="0" lang="de-DE" sz="2000" b="0" i="0" u="none" strike="noStrike" kern="0" cap="none" spc="0" normalizeH="0" baseline="0" noProof="0" dirty="0">
              <a:ln>
                <a:noFill/>
              </a:ln>
              <a:solidFill>
                <a:prstClr val="black">
                  <a:lumMod val="95000"/>
                  <a:lumOff val="5000"/>
                </a:prstClr>
              </a:solidFill>
              <a:effectLst/>
              <a:uLnTx/>
              <a:uFillTx/>
              <a:latin typeface="Calibri"/>
              <a:ea typeface="ＭＳ Ｐゴシック"/>
              <a:cs typeface="Calibri"/>
            </a:endParaRPr>
          </a:p>
          <a:p>
            <a:pPr marL="342900" marR="0" lvl="0" indent="-342900" algn="l" defTabSz="914400" rtl="0" eaLnBrk="1" fontAlgn="base" latinLnBrk="0" hangingPunct="1">
              <a:lnSpc>
                <a:spcPct val="100000"/>
              </a:lnSpc>
              <a:spcBef>
                <a:spcPct val="0"/>
              </a:spcBef>
              <a:spcAft>
                <a:spcPct val="0"/>
              </a:spcAft>
              <a:buClr>
                <a:srgbClr val="327A86"/>
              </a:buClr>
              <a:buSzTx/>
              <a:buFont typeface="Wingdings" panose="05000000000000000000" pitchFamily="2" charset="2"/>
              <a:buChar char="§"/>
              <a:tabLst/>
              <a:defRPr/>
            </a:pPr>
            <a:endParaRPr kumimoji="0" lang="de-DE" sz="2000" b="0" i="0" u="none" strike="noStrike" kern="0" cap="none" spc="0" normalizeH="0" baseline="0" noProof="0" dirty="0">
              <a:ln>
                <a:noFill/>
              </a:ln>
              <a:solidFill>
                <a:prstClr val="black">
                  <a:lumMod val="95000"/>
                  <a:lumOff val="5000"/>
                </a:prstClr>
              </a:solidFill>
              <a:effectLst/>
              <a:uLnTx/>
              <a:uFillTx/>
              <a:latin typeface="Calibri"/>
              <a:ea typeface="ＭＳ Ｐゴシック"/>
              <a:cs typeface="Calibri"/>
            </a:endParaRPr>
          </a:p>
        </p:txBody>
      </p:sp>
    </p:spTree>
    <p:extLst>
      <p:ext uri="{BB962C8B-B14F-4D97-AF65-F5344CB8AC3E}">
        <p14:creationId xmlns:p14="http://schemas.microsoft.com/office/powerpoint/2010/main" val="17923804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Qualitätskriterien </a:t>
            </a:r>
            <a:r>
              <a:rPr lang="de-DE" dirty="0" err="1"/>
              <a:t>instruktionaler</a:t>
            </a:r>
            <a:r>
              <a:rPr lang="de-DE" dirty="0"/>
              <a:t> Erklärungen</a:t>
            </a:r>
          </a:p>
        </p:txBody>
      </p:sp>
      <p:sp>
        <p:nvSpPr>
          <p:cNvPr id="3" name="Inhaltsplatzhalter 2"/>
          <p:cNvSpPr>
            <a:spLocks noGrp="1"/>
          </p:cNvSpPr>
          <p:nvPr>
            <p:ph idx="1"/>
          </p:nvPr>
        </p:nvSpPr>
        <p:spPr>
          <a:xfrm>
            <a:off x="5029201" y="860256"/>
            <a:ext cx="4114799" cy="5436000"/>
          </a:xfrm>
        </p:spPr>
        <p:txBody>
          <a:bodyPr>
            <a:normAutofit/>
          </a:bodyPr>
          <a:lstStyle/>
          <a:p>
            <a:pPr marL="0" indent="0">
              <a:lnSpc>
                <a:spcPct val="90000"/>
              </a:lnSpc>
              <a:spcBef>
                <a:spcPts val="1000"/>
              </a:spcBef>
              <a:spcAft>
                <a:spcPts val="0"/>
              </a:spcAft>
              <a:buNone/>
            </a:pPr>
            <a:r>
              <a:rPr lang="de-DE" sz="1800" b="1" kern="1200" dirty="0">
                <a:latin typeface="+mn-lt"/>
                <a:cs typeface="+mn-cs"/>
              </a:rPr>
              <a:t>Sprachliche Kohärenz</a:t>
            </a:r>
          </a:p>
          <a:p>
            <a:r>
              <a:rPr lang="de-DE" sz="1800" kern="1200" dirty="0"/>
              <a:t>Lokale Kohärenz (u. a. sprachliche Bezugsobjekte werden deutlich, relationale Kohäsionsmittel (Konnektoren) werden verwendet, Syntax)</a:t>
            </a:r>
          </a:p>
          <a:p>
            <a:r>
              <a:rPr lang="de-DE" sz="1800" kern="1200" dirty="0"/>
              <a:t>Globale Kohärenz (u. a. logischer Aufbau, nachvollziehbare Gliederung)</a:t>
            </a:r>
          </a:p>
          <a:p>
            <a:pPr marL="0" indent="0">
              <a:lnSpc>
                <a:spcPct val="90000"/>
              </a:lnSpc>
              <a:spcBef>
                <a:spcPts val="1000"/>
              </a:spcBef>
              <a:spcAft>
                <a:spcPts val="0"/>
              </a:spcAft>
              <a:buNone/>
            </a:pPr>
            <a:r>
              <a:rPr lang="de-DE" sz="1800" b="1" kern="1200" dirty="0">
                <a:latin typeface="+mn-lt"/>
                <a:cs typeface="+mn-cs"/>
              </a:rPr>
              <a:t>Adressatenorientierung</a:t>
            </a:r>
          </a:p>
          <a:p>
            <a:r>
              <a:rPr lang="de-DE" sz="1800" kern="1200" dirty="0"/>
              <a:t>Aktivierung von Vorwissen</a:t>
            </a:r>
          </a:p>
          <a:p>
            <a:r>
              <a:rPr lang="de-DE" sz="1800" kern="1200" dirty="0"/>
              <a:t>Anregung kognitiver Aktivität</a:t>
            </a:r>
          </a:p>
          <a:p>
            <a:endParaRPr lang="de-DE" sz="1800" dirty="0"/>
          </a:p>
          <a:p>
            <a:endParaRPr lang="de-DE" sz="1800" dirty="0"/>
          </a:p>
        </p:txBody>
      </p:sp>
      <p:sp>
        <p:nvSpPr>
          <p:cNvPr id="4" name="Inhaltsplatzhalter 2"/>
          <p:cNvSpPr txBox="1">
            <a:spLocks/>
          </p:cNvSpPr>
          <p:nvPr/>
        </p:nvSpPr>
        <p:spPr>
          <a:xfrm>
            <a:off x="323528" y="860257"/>
            <a:ext cx="4705673" cy="4460204"/>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1800" b="1" dirty="0"/>
              <a:t>Fachlicher Gehalt</a:t>
            </a:r>
          </a:p>
          <a:p>
            <a:pPr marL="342000" indent="-342900" fontAlgn="base">
              <a:lnSpc>
                <a:spcPct val="100000"/>
              </a:lnSpc>
              <a:spcBef>
                <a:spcPts val="576"/>
              </a:spcBef>
              <a:spcAft>
                <a:spcPts val="600"/>
              </a:spcAft>
              <a:buClr>
                <a:srgbClr val="327A86"/>
              </a:buClr>
              <a:buFont typeface="Wingdings" charset="2"/>
              <a:buChar char="§"/>
            </a:pPr>
            <a:r>
              <a:rPr lang="de-DE" sz="1800" dirty="0">
                <a:latin typeface="Calibri"/>
                <a:cs typeface="Calibri"/>
              </a:rPr>
              <a:t>Fachliche Korrektheit (u. a. keine Ungenauigkeiten, fachlich-logischer Aufbau)</a:t>
            </a:r>
          </a:p>
          <a:p>
            <a:pPr marL="342000" indent="-342900" fontAlgn="base">
              <a:lnSpc>
                <a:spcPct val="100000"/>
              </a:lnSpc>
              <a:spcBef>
                <a:spcPts val="576"/>
              </a:spcBef>
              <a:spcAft>
                <a:spcPts val="600"/>
              </a:spcAft>
              <a:buClr>
                <a:srgbClr val="327A86"/>
              </a:buClr>
              <a:buFont typeface="Wingdings" charset="2"/>
              <a:buChar char="§"/>
            </a:pPr>
            <a:r>
              <a:rPr lang="de-DE" sz="1800" dirty="0">
                <a:latin typeface="Calibri"/>
                <a:cs typeface="Calibri"/>
              </a:rPr>
              <a:t>Fachliche Vollständigkeit (u. a. Begriffsbezeichner werden genannt, Definitionen, Grundvorstellungen, Sinnstiftung und Relevanz, Übertragbarkeit)</a:t>
            </a:r>
          </a:p>
          <a:p>
            <a:pPr marL="0" indent="0">
              <a:buNone/>
            </a:pPr>
            <a:endParaRPr lang="de-DE" sz="1800" b="1" dirty="0"/>
          </a:p>
          <a:p>
            <a:pPr marL="0" indent="0">
              <a:buNone/>
            </a:pPr>
            <a:r>
              <a:rPr lang="de-DE" sz="1800" b="1" dirty="0"/>
              <a:t>Prinzipienorientierung</a:t>
            </a:r>
          </a:p>
          <a:p>
            <a:pPr marL="342000" indent="-342900" fontAlgn="base">
              <a:lnSpc>
                <a:spcPct val="100000"/>
              </a:lnSpc>
              <a:spcBef>
                <a:spcPts val="576"/>
              </a:spcBef>
              <a:spcAft>
                <a:spcPts val="600"/>
              </a:spcAft>
              <a:buClr>
                <a:srgbClr val="327A86"/>
              </a:buClr>
              <a:buFont typeface="Wingdings" charset="2"/>
              <a:buChar char="§"/>
            </a:pPr>
            <a:r>
              <a:rPr lang="de-DE" sz="1800" dirty="0">
                <a:latin typeface="Calibri"/>
                <a:cs typeface="Calibri"/>
              </a:rPr>
              <a:t>Wissen, „wie und warum“</a:t>
            </a:r>
          </a:p>
          <a:p>
            <a:pPr marL="342000" indent="-342900" fontAlgn="base">
              <a:lnSpc>
                <a:spcPct val="100000"/>
              </a:lnSpc>
              <a:spcBef>
                <a:spcPts val="576"/>
              </a:spcBef>
              <a:spcAft>
                <a:spcPts val="600"/>
              </a:spcAft>
              <a:buClr>
                <a:srgbClr val="327A86"/>
              </a:buClr>
              <a:buFont typeface="Wingdings" charset="2"/>
              <a:buChar char="§"/>
            </a:pPr>
            <a:r>
              <a:rPr lang="de-DE" sz="1800" dirty="0">
                <a:latin typeface="Calibri"/>
                <a:cs typeface="Calibri"/>
              </a:rPr>
              <a:t>Rückgriff auf mathematische Sätze und Gesetze (prinzipienbasierte Regeln)</a:t>
            </a:r>
          </a:p>
          <a:p>
            <a:pPr marL="342000" indent="-342900" fontAlgn="base">
              <a:lnSpc>
                <a:spcPct val="100000"/>
              </a:lnSpc>
              <a:spcBef>
                <a:spcPts val="576"/>
              </a:spcBef>
              <a:spcAft>
                <a:spcPts val="600"/>
              </a:spcAft>
              <a:buClr>
                <a:srgbClr val="327A86"/>
              </a:buClr>
              <a:buFont typeface="Wingdings" charset="2"/>
              <a:buChar char="§"/>
            </a:pPr>
            <a:r>
              <a:rPr lang="de-DE" sz="1800" dirty="0">
                <a:latin typeface="Calibri"/>
                <a:cs typeface="Calibri"/>
              </a:rPr>
              <a:t>Problematisch dabei „Schritt-für-Schritt-Erklärung“ (vgl. </a:t>
            </a:r>
            <a:r>
              <a:rPr lang="de-DE" sz="1800" dirty="0" err="1">
                <a:latin typeface="Calibri"/>
                <a:cs typeface="Calibri"/>
              </a:rPr>
              <a:t>Dutke</a:t>
            </a:r>
            <a:r>
              <a:rPr lang="de-DE" sz="1800" dirty="0">
                <a:latin typeface="Calibri"/>
                <a:cs typeface="Calibri"/>
              </a:rPr>
              <a:t> &amp; Reimer, 2000)</a:t>
            </a:r>
          </a:p>
          <a:p>
            <a:pPr marL="342000" indent="-342900" fontAlgn="base">
              <a:lnSpc>
                <a:spcPct val="100000"/>
              </a:lnSpc>
              <a:spcBef>
                <a:spcPts val="576"/>
              </a:spcBef>
              <a:spcAft>
                <a:spcPts val="600"/>
              </a:spcAft>
              <a:buClr>
                <a:srgbClr val="327A86"/>
              </a:buClr>
              <a:buFont typeface="Wingdings" charset="2"/>
              <a:buChar char="§"/>
            </a:pPr>
            <a:endParaRPr lang="de-DE" sz="1800" dirty="0">
              <a:latin typeface="Calibri"/>
              <a:cs typeface="Calibri"/>
            </a:endParaRPr>
          </a:p>
          <a:p>
            <a:endParaRPr lang="de-DE" sz="1800" dirty="0"/>
          </a:p>
          <a:p>
            <a:endParaRPr lang="de-DE" sz="1800" dirty="0"/>
          </a:p>
          <a:p>
            <a:endParaRPr lang="de-DE" sz="1800" dirty="0"/>
          </a:p>
          <a:p>
            <a:endParaRPr lang="de-DE" sz="1800" dirty="0"/>
          </a:p>
        </p:txBody>
      </p:sp>
      <p:sp>
        <p:nvSpPr>
          <p:cNvPr id="5" name="Textfeld 4"/>
          <p:cNvSpPr txBox="1"/>
          <p:nvPr/>
        </p:nvSpPr>
        <p:spPr>
          <a:xfrm>
            <a:off x="4921200" y="6577340"/>
            <a:ext cx="4114800" cy="261610"/>
          </a:xfrm>
          <a:prstGeom prst="rect">
            <a:avLst/>
          </a:prstGeom>
        </p:spPr>
        <p:txBody>
          <a:bodyPr lIns="0" tIns="0" rIns="0" bIns="0"/>
          <a:lstStyle>
            <a:lvl1pPr indent="0" algn="r" fontAlgn="base">
              <a:lnSpc>
                <a:spcPct val="100000"/>
              </a:lnSpc>
              <a:spcBef>
                <a:spcPts val="0"/>
              </a:spcBef>
              <a:spcAft>
                <a:spcPts val="0"/>
              </a:spcAft>
              <a:buClr>
                <a:srgbClr val="327A86"/>
              </a:buClr>
              <a:buFont typeface="Wingdings" charset="2"/>
              <a:buNone/>
              <a:defRPr sz="1100">
                <a:solidFill>
                  <a:schemeClr val="bg1">
                    <a:lumMod val="50000"/>
                  </a:schemeClr>
                </a:solidFill>
                <a:latin typeface="Calibri"/>
                <a:cs typeface="Calibri"/>
              </a:defRPr>
            </a:lvl1pPr>
            <a:lvl2pPr marL="742950" indent="-285750" fontAlgn="base">
              <a:lnSpc>
                <a:spcPct val="100000"/>
              </a:lnSpc>
              <a:spcBef>
                <a:spcPct val="20000"/>
              </a:spcBef>
              <a:spcAft>
                <a:spcPts val="600"/>
              </a:spcAft>
              <a:buClr>
                <a:srgbClr val="737373"/>
              </a:buClr>
              <a:buFont typeface="Wingdings" charset="2"/>
              <a:buChar char="§"/>
              <a:defRPr>
                <a:latin typeface="Calibri"/>
                <a:cs typeface="Calibri"/>
              </a:defRPr>
            </a:lvl2pPr>
            <a:lvl3pPr marL="1143000" indent="-228600" fontAlgn="base">
              <a:lnSpc>
                <a:spcPct val="100000"/>
              </a:lnSpc>
              <a:spcBef>
                <a:spcPct val="20000"/>
              </a:spcBef>
              <a:spcAft>
                <a:spcPts val="600"/>
              </a:spcAft>
              <a:buClr>
                <a:srgbClr val="CBB98A"/>
              </a:buClr>
              <a:buFont typeface="Wingdings" charset="2"/>
              <a:buChar char="§"/>
              <a:defRPr>
                <a:latin typeface="Calibri"/>
                <a:cs typeface="Calibri"/>
              </a:defRPr>
            </a:lvl3pPr>
            <a:lvl4pPr marL="1600200" indent="-228600" fontAlgn="base">
              <a:lnSpc>
                <a:spcPct val="100000"/>
              </a:lnSpc>
              <a:spcBef>
                <a:spcPct val="20000"/>
              </a:spcBef>
              <a:spcAft>
                <a:spcPts val="600"/>
              </a:spcAft>
              <a:buClr>
                <a:srgbClr val="CBB98A"/>
              </a:buClr>
              <a:buFont typeface="Wingdings" charset="2"/>
              <a:buChar char="§"/>
              <a:defRPr>
                <a:latin typeface="Calibri"/>
                <a:cs typeface="Calibri"/>
              </a:defRPr>
            </a:lvl4pPr>
            <a:lvl5pPr marL="2057400" indent="-228600" fontAlgn="base">
              <a:lnSpc>
                <a:spcPct val="100000"/>
              </a:lnSpc>
              <a:spcBef>
                <a:spcPct val="20000"/>
              </a:spcBef>
              <a:spcAft>
                <a:spcPts val="600"/>
              </a:spcAft>
              <a:buClr>
                <a:srgbClr val="CBB98A"/>
              </a:buClr>
              <a:buFont typeface="Wingdings" charset="2"/>
              <a:buChar char="§"/>
              <a:defRPr>
                <a:latin typeface="Calibri"/>
                <a:cs typeface="Calibri"/>
              </a:defRPr>
            </a:lvl5pPr>
            <a:lvl6pPr marL="2514600" indent="-228600" fontAlgn="base">
              <a:spcBef>
                <a:spcPct val="20000"/>
              </a:spcBef>
              <a:spcAft>
                <a:spcPct val="0"/>
              </a:spcAft>
              <a:buBlip>
                <a:blip r:embed="rId3"/>
              </a:buBlip>
              <a:defRPr sz="1200"/>
            </a:lvl6pPr>
            <a:lvl7pPr marL="2971800" indent="-228600" fontAlgn="base">
              <a:spcBef>
                <a:spcPct val="20000"/>
              </a:spcBef>
              <a:spcAft>
                <a:spcPct val="0"/>
              </a:spcAft>
              <a:buBlip>
                <a:blip r:embed="rId4"/>
              </a:buBlip>
              <a:defRPr sz="1200"/>
            </a:lvl7pPr>
            <a:lvl8pPr marL="3429000" indent="-228600" fontAlgn="base">
              <a:spcBef>
                <a:spcPct val="20000"/>
              </a:spcBef>
              <a:spcAft>
                <a:spcPct val="0"/>
              </a:spcAft>
              <a:buBlip>
                <a:blip r:embed="rId4"/>
              </a:buBlip>
              <a:defRPr sz="1200"/>
            </a:lvl8pPr>
            <a:lvl9pPr marL="3886200" indent="-228600" fontAlgn="base">
              <a:spcBef>
                <a:spcPct val="20000"/>
              </a:spcBef>
              <a:spcAft>
                <a:spcPct val="0"/>
              </a:spcAft>
              <a:buBlip>
                <a:blip r:embed="rId4"/>
              </a:buBlip>
              <a:defRPr sz="1200"/>
            </a:lvl9pPr>
          </a:lstStyle>
          <a:p>
            <a:r>
              <a:rPr lang="de-DE" dirty="0"/>
              <a:t>(Vgl. u.a. Wittwer &amp; </a:t>
            </a:r>
            <a:r>
              <a:rPr lang="de-DE" dirty="0" err="1"/>
              <a:t>Renkl</a:t>
            </a:r>
            <a:r>
              <a:rPr lang="de-DE" dirty="0"/>
              <a:t>, 2008)</a:t>
            </a:r>
          </a:p>
        </p:txBody>
      </p:sp>
      <p:sp>
        <p:nvSpPr>
          <p:cNvPr id="14" name="Textplatzhalter 3">
            <a:extLst>
              <a:ext uri="{FF2B5EF4-FFF2-40B4-BE49-F238E27FC236}">
                <a16:creationId xmlns:a16="http://schemas.microsoft.com/office/drawing/2014/main" id="{A41233B5-CCBA-3196-9BD1-C6A2E9038E57}"/>
              </a:ext>
            </a:extLst>
          </p:cNvPr>
          <p:cNvSpPr txBox="1">
            <a:spLocks/>
          </p:cNvSpPr>
          <p:nvPr/>
        </p:nvSpPr>
        <p:spPr>
          <a:xfrm>
            <a:off x="108000" y="6622950"/>
            <a:ext cx="8928000" cy="216000"/>
          </a:xfr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dirty="0"/>
          </a:p>
        </p:txBody>
      </p:sp>
    </p:spTree>
    <p:extLst>
      <p:ext uri="{BB962C8B-B14F-4D97-AF65-F5344CB8AC3E}">
        <p14:creationId xmlns:p14="http://schemas.microsoft.com/office/powerpoint/2010/main" val="27776558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81276662-BBE0-462B-A673-CF8A6DA2FC44}"/>
              </a:ext>
            </a:extLst>
          </p:cNvPr>
          <p:cNvSpPr>
            <a:spLocks noGrp="1"/>
          </p:cNvSpPr>
          <p:nvPr>
            <p:ph idx="1"/>
          </p:nvPr>
        </p:nvSpPr>
        <p:spPr>
          <a:xfrm>
            <a:off x="252000" y="1548895"/>
            <a:ext cx="8640000" cy="4973636"/>
          </a:xfrm>
        </p:spPr>
        <p:txBody>
          <a:bodyPr>
            <a:noAutofit/>
          </a:bodyPr>
          <a:lstStyle/>
          <a:p>
            <a:pPr marL="0" indent="0">
              <a:buNone/>
            </a:pPr>
            <a:endParaRPr lang="de-DE" sz="2400" dirty="0"/>
          </a:p>
          <a:p>
            <a:pPr marL="0" indent="0">
              <a:buNone/>
            </a:pPr>
            <a:r>
              <a:rPr lang="de-DE" dirty="0"/>
              <a:t>Darstellungswechsel: (</a:t>
            </a:r>
            <a:r>
              <a:rPr lang="de-DE" u="sng" dirty="0">
                <a:solidFill>
                  <a:srgbClr val="327A86"/>
                </a:solidFill>
              </a:rPr>
              <a:t>https://www.geogebra.org/m/WEEdZyfV</a:t>
            </a:r>
            <a:r>
              <a:rPr lang="de-DE" dirty="0"/>
              <a:t>)</a:t>
            </a:r>
          </a:p>
          <a:p>
            <a:pPr>
              <a:buFont typeface="Symbol" panose="05050102010706020507" pitchFamily="18" charset="2"/>
              <a:buChar char="Þ"/>
            </a:pPr>
            <a:endParaRPr lang="de-DE" sz="2400" dirty="0"/>
          </a:p>
          <a:p>
            <a:pPr>
              <a:buFont typeface="Symbol" panose="05050102010706020507" pitchFamily="18" charset="2"/>
              <a:buChar char="Þ"/>
            </a:pPr>
            <a:endParaRPr lang="de-DE" sz="2400" dirty="0"/>
          </a:p>
          <a:p>
            <a:pPr>
              <a:buFont typeface="Symbol" panose="05050102010706020507" pitchFamily="18" charset="2"/>
              <a:buChar char="Þ"/>
            </a:pPr>
            <a:endParaRPr lang="de-DE" sz="2400" dirty="0"/>
          </a:p>
          <a:p>
            <a:pPr>
              <a:buFont typeface="Symbol" panose="05050102010706020507" pitchFamily="18" charset="2"/>
              <a:buChar char="Þ"/>
            </a:pPr>
            <a:endParaRPr lang="de-DE" sz="2400" dirty="0"/>
          </a:p>
          <a:p>
            <a:pPr>
              <a:buFont typeface="Symbol" panose="05050102010706020507" pitchFamily="18" charset="2"/>
              <a:buChar char="Þ"/>
            </a:pPr>
            <a:endParaRPr lang="de-DE" sz="2400" dirty="0"/>
          </a:p>
          <a:p>
            <a:pPr>
              <a:buFont typeface="Symbol" panose="05050102010706020507" pitchFamily="18" charset="2"/>
              <a:buChar char="Þ"/>
            </a:pPr>
            <a:endParaRPr lang="de-DE" sz="2400" dirty="0"/>
          </a:p>
          <a:p>
            <a:pPr marL="0" indent="0">
              <a:buNone/>
            </a:pPr>
            <a:r>
              <a:rPr lang="de-DE" sz="2400" dirty="0"/>
              <a:t>    (a + b)² = (a + b)(a + b) = </a:t>
            </a:r>
            <a:r>
              <a:rPr lang="de-DE" sz="2400" dirty="0">
                <a:solidFill>
                  <a:srgbClr val="FF0000"/>
                </a:solidFill>
              </a:rPr>
              <a:t>a²</a:t>
            </a:r>
            <a:r>
              <a:rPr lang="de-DE" sz="2400" dirty="0"/>
              <a:t> </a:t>
            </a:r>
            <a:r>
              <a:rPr lang="de-DE" sz="2400" dirty="0">
                <a:solidFill>
                  <a:schemeClr val="accent5">
                    <a:lumMod val="75000"/>
                  </a:schemeClr>
                </a:solidFill>
              </a:rPr>
              <a:t>+ ab + </a:t>
            </a:r>
            <a:r>
              <a:rPr lang="de-DE" sz="2400" dirty="0" err="1">
                <a:solidFill>
                  <a:schemeClr val="accent5">
                    <a:lumMod val="75000"/>
                  </a:schemeClr>
                </a:solidFill>
              </a:rPr>
              <a:t>ba</a:t>
            </a:r>
            <a:r>
              <a:rPr lang="de-DE" sz="2400" dirty="0">
                <a:solidFill>
                  <a:schemeClr val="accent5">
                    <a:lumMod val="75000"/>
                  </a:schemeClr>
                </a:solidFill>
              </a:rPr>
              <a:t> </a:t>
            </a:r>
            <a:r>
              <a:rPr lang="de-DE" sz="2400" dirty="0">
                <a:solidFill>
                  <a:srgbClr val="00B050"/>
                </a:solidFill>
              </a:rPr>
              <a:t>+ b²</a:t>
            </a:r>
            <a:r>
              <a:rPr lang="de-DE" sz="2400" dirty="0"/>
              <a:t> = </a:t>
            </a:r>
            <a:r>
              <a:rPr lang="de-DE" sz="2400" dirty="0">
                <a:solidFill>
                  <a:srgbClr val="FF0000"/>
                </a:solidFill>
              </a:rPr>
              <a:t>a²</a:t>
            </a:r>
            <a:r>
              <a:rPr lang="de-DE" sz="2400" dirty="0"/>
              <a:t> </a:t>
            </a:r>
            <a:r>
              <a:rPr lang="de-DE" sz="2400" dirty="0">
                <a:solidFill>
                  <a:schemeClr val="accent5">
                    <a:lumMod val="75000"/>
                  </a:schemeClr>
                </a:solidFill>
              </a:rPr>
              <a:t>+ 2ab </a:t>
            </a:r>
            <a:r>
              <a:rPr lang="de-DE" sz="2400" dirty="0">
                <a:solidFill>
                  <a:srgbClr val="00B050"/>
                </a:solidFill>
              </a:rPr>
              <a:t>+ b²</a:t>
            </a:r>
          </a:p>
          <a:p>
            <a:pPr>
              <a:buFont typeface="Symbol" panose="05050102010706020507" pitchFamily="18" charset="2"/>
              <a:buChar char="Þ"/>
            </a:pPr>
            <a:endParaRPr lang="de-DE" sz="2400" dirty="0"/>
          </a:p>
          <a:p>
            <a:pPr>
              <a:buFont typeface="Symbol" panose="05050102010706020507" pitchFamily="18" charset="2"/>
              <a:buChar char="Þ"/>
            </a:pPr>
            <a:endParaRPr lang="de-DE" sz="2400" dirty="0"/>
          </a:p>
        </p:txBody>
      </p:sp>
      <p:sp>
        <p:nvSpPr>
          <p:cNvPr id="2" name="Titel 1">
            <a:extLst>
              <a:ext uri="{FF2B5EF4-FFF2-40B4-BE49-F238E27FC236}">
                <a16:creationId xmlns:a16="http://schemas.microsoft.com/office/drawing/2014/main" id="{ED84BFEF-ED16-4946-8C3D-A22345328E0D}"/>
              </a:ext>
            </a:extLst>
          </p:cNvPr>
          <p:cNvSpPr>
            <a:spLocks noGrp="1"/>
          </p:cNvSpPr>
          <p:nvPr>
            <p:ph type="title"/>
          </p:nvPr>
        </p:nvSpPr>
        <p:spPr>
          <a:xfrm>
            <a:off x="252000" y="274756"/>
            <a:ext cx="8640000" cy="396000"/>
          </a:xfrm>
        </p:spPr>
        <p:txBody>
          <a:bodyPr>
            <a:normAutofit/>
          </a:bodyPr>
          <a:lstStyle/>
          <a:p>
            <a:r>
              <a:rPr lang="de-DE" dirty="0"/>
              <a:t>Beispiel: Binomische Formel</a:t>
            </a:r>
          </a:p>
        </p:txBody>
      </p:sp>
      <p:sp>
        <p:nvSpPr>
          <p:cNvPr id="6" name="Textplatzhalter 5">
            <a:extLst>
              <a:ext uri="{FF2B5EF4-FFF2-40B4-BE49-F238E27FC236}">
                <a16:creationId xmlns:a16="http://schemas.microsoft.com/office/drawing/2014/main" id="{7EF1945F-C6A2-F22D-0A54-1756F41EE547}"/>
              </a:ext>
            </a:extLst>
          </p:cNvPr>
          <p:cNvSpPr>
            <a:spLocks noGrp="1"/>
          </p:cNvSpPr>
          <p:nvPr>
            <p:ph type="body" sz="quarter" idx="10"/>
          </p:nvPr>
        </p:nvSpPr>
        <p:spPr/>
        <p:txBody>
          <a:bodyPr/>
          <a:lstStyle/>
          <a:p>
            <a:endParaRPr lang="de-DE"/>
          </a:p>
        </p:txBody>
      </p:sp>
      <p:pic>
        <p:nvPicPr>
          <p:cNvPr id="4" name="Grafik 3">
            <a:extLst>
              <a:ext uri="{FF2B5EF4-FFF2-40B4-BE49-F238E27FC236}">
                <a16:creationId xmlns:a16="http://schemas.microsoft.com/office/drawing/2014/main" id="{C23B6EE2-1BEC-4ACB-BB47-B1A8A5AE234A}"/>
              </a:ext>
            </a:extLst>
          </p:cNvPr>
          <p:cNvPicPr>
            <a:picLocks noChangeAspect="1"/>
          </p:cNvPicPr>
          <p:nvPr/>
        </p:nvPicPr>
        <p:blipFill>
          <a:blip r:embed="rId3" cstate="print"/>
          <a:stretch>
            <a:fillRect/>
          </a:stretch>
        </p:blipFill>
        <p:spPr>
          <a:xfrm>
            <a:off x="269509" y="2600983"/>
            <a:ext cx="6500253" cy="2750654"/>
          </a:xfrm>
          <a:prstGeom prst="rect">
            <a:avLst/>
          </a:prstGeom>
        </p:spPr>
      </p:pic>
      <p:graphicFrame>
        <p:nvGraphicFramePr>
          <p:cNvPr id="5" name="Tabelle 4">
            <a:extLst>
              <a:ext uri="{FF2B5EF4-FFF2-40B4-BE49-F238E27FC236}">
                <a16:creationId xmlns:a16="http://schemas.microsoft.com/office/drawing/2014/main" id="{E357B3B1-70DB-4513-B9E1-60F16D3B8B02}"/>
              </a:ext>
            </a:extLst>
          </p:cNvPr>
          <p:cNvGraphicFramePr>
            <a:graphicFrameLocks noGrp="1"/>
          </p:cNvGraphicFramePr>
          <p:nvPr/>
        </p:nvGraphicFramePr>
        <p:xfrm>
          <a:off x="6769763" y="2877215"/>
          <a:ext cx="1978701" cy="1112520"/>
        </p:xfrm>
        <a:graphic>
          <a:graphicData uri="http://schemas.openxmlformats.org/drawingml/2006/table">
            <a:tbl>
              <a:tblPr firstRow="1" bandRow="1">
                <a:tableStyleId>{5940675A-B579-460E-94D1-54222C63F5DA}</a:tableStyleId>
              </a:tblPr>
              <a:tblGrid>
                <a:gridCol w="659567">
                  <a:extLst>
                    <a:ext uri="{9D8B030D-6E8A-4147-A177-3AD203B41FA5}">
                      <a16:colId xmlns:a16="http://schemas.microsoft.com/office/drawing/2014/main" val="789841956"/>
                    </a:ext>
                  </a:extLst>
                </a:gridCol>
                <a:gridCol w="659567">
                  <a:extLst>
                    <a:ext uri="{9D8B030D-6E8A-4147-A177-3AD203B41FA5}">
                      <a16:colId xmlns:a16="http://schemas.microsoft.com/office/drawing/2014/main" val="2305603517"/>
                    </a:ext>
                  </a:extLst>
                </a:gridCol>
                <a:gridCol w="659567">
                  <a:extLst>
                    <a:ext uri="{9D8B030D-6E8A-4147-A177-3AD203B41FA5}">
                      <a16:colId xmlns:a16="http://schemas.microsoft.com/office/drawing/2014/main" val="3405826213"/>
                    </a:ext>
                  </a:extLst>
                </a:gridCol>
              </a:tblGrid>
              <a:tr h="370840">
                <a:tc>
                  <a:txBody>
                    <a:bodyPr/>
                    <a:lstStyle/>
                    <a:p>
                      <a:pPr algn="ctr"/>
                      <a:r>
                        <a:rPr lang="de-DE" sz="1600" dirty="0"/>
                        <a:t>*</a:t>
                      </a:r>
                    </a:p>
                  </a:txBody>
                  <a:tcPr/>
                </a:tc>
                <a:tc>
                  <a:txBody>
                    <a:bodyPr/>
                    <a:lstStyle/>
                    <a:p>
                      <a:pPr algn="ctr"/>
                      <a:r>
                        <a:rPr lang="de-DE" sz="1600" dirty="0"/>
                        <a:t>a</a:t>
                      </a:r>
                    </a:p>
                  </a:txBody>
                  <a:tcPr/>
                </a:tc>
                <a:tc>
                  <a:txBody>
                    <a:bodyPr/>
                    <a:lstStyle/>
                    <a:p>
                      <a:pPr algn="ctr"/>
                      <a:r>
                        <a:rPr lang="de-DE" sz="1600" dirty="0"/>
                        <a:t>+b</a:t>
                      </a:r>
                    </a:p>
                  </a:txBody>
                  <a:tcPr/>
                </a:tc>
                <a:extLst>
                  <a:ext uri="{0D108BD9-81ED-4DB2-BD59-A6C34878D82A}">
                    <a16:rowId xmlns:a16="http://schemas.microsoft.com/office/drawing/2014/main" val="571582922"/>
                  </a:ext>
                </a:extLst>
              </a:tr>
              <a:tr h="370840">
                <a:tc>
                  <a:txBody>
                    <a:bodyPr/>
                    <a:lstStyle/>
                    <a:p>
                      <a:pPr algn="ctr"/>
                      <a:r>
                        <a:rPr lang="de-DE" sz="1600" dirty="0"/>
                        <a:t>a</a:t>
                      </a:r>
                    </a:p>
                  </a:txBody>
                  <a:tcPr/>
                </a:tc>
                <a:tc>
                  <a:txBody>
                    <a:bodyPr/>
                    <a:lstStyle/>
                    <a:p>
                      <a:pPr algn="ctr"/>
                      <a:r>
                        <a:rPr lang="de-DE" sz="1600" dirty="0"/>
                        <a:t>a²</a:t>
                      </a:r>
                    </a:p>
                  </a:txBody>
                  <a:tcPr>
                    <a:solidFill>
                      <a:srgbClr val="FF7C80"/>
                    </a:solidFill>
                  </a:tcPr>
                </a:tc>
                <a:tc>
                  <a:txBody>
                    <a:bodyPr/>
                    <a:lstStyle/>
                    <a:p>
                      <a:pPr algn="ctr"/>
                      <a:r>
                        <a:rPr lang="de-DE" sz="1600" dirty="0"/>
                        <a:t>ab</a:t>
                      </a:r>
                    </a:p>
                  </a:txBody>
                  <a:tcPr>
                    <a:solidFill>
                      <a:schemeClr val="accent5">
                        <a:lumMod val="20000"/>
                        <a:lumOff val="80000"/>
                      </a:schemeClr>
                    </a:solidFill>
                  </a:tcPr>
                </a:tc>
                <a:extLst>
                  <a:ext uri="{0D108BD9-81ED-4DB2-BD59-A6C34878D82A}">
                    <a16:rowId xmlns:a16="http://schemas.microsoft.com/office/drawing/2014/main" val="655846428"/>
                  </a:ext>
                </a:extLst>
              </a:tr>
              <a:tr h="370840">
                <a:tc>
                  <a:txBody>
                    <a:bodyPr/>
                    <a:lstStyle/>
                    <a:p>
                      <a:pPr algn="ctr"/>
                      <a:r>
                        <a:rPr lang="de-DE" sz="1600" dirty="0"/>
                        <a:t>+b</a:t>
                      </a:r>
                    </a:p>
                  </a:txBody>
                  <a:tcPr/>
                </a:tc>
                <a:tc>
                  <a:txBody>
                    <a:bodyPr/>
                    <a:lstStyle/>
                    <a:p>
                      <a:pPr algn="ctr"/>
                      <a:r>
                        <a:rPr lang="de-DE" sz="1600" dirty="0"/>
                        <a:t>ab</a:t>
                      </a:r>
                    </a:p>
                  </a:txBody>
                  <a:tcPr>
                    <a:solidFill>
                      <a:schemeClr val="accent5">
                        <a:lumMod val="20000"/>
                        <a:lumOff val="80000"/>
                      </a:schemeClr>
                    </a:solidFill>
                  </a:tcPr>
                </a:tc>
                <a:tc>
                  <a:txBody>
                    <a:bodyPr/>
                    <a:lstStyle/>
                    <a:p>
                      <a:pPr algn="ctr"/>
                      <a:r>
                        <a:rPr lang="de-DE" sz="1600" dirty="0"/>
                        <a:t>b²</a:t>
                      </a:r>
                    </a:p>
                  </a:txBody>
                  <a:tcPr>
                    <a:solidFill>
                      <a:schemeClr val="accent6">
                        <a:lumMod val="40000"/>
                        <a:lumOff val="60000"/>
                      </a:schemeClr>
                    </a:solidFill>
                  </a:tcPr>
                </a:tc>
                <a:extLst>
                  <a:ext uri="{0D108BD9-81ED-4DB2-BD59-A6C34878D82A}">
                    <a16:rowId xmlns:a16="http://schemas.microsoft.com/office/drawing/2014/main" val="1616089945"/>
                  </a:ext>
                </a:extLst>
              </a:tr>
            </a:tbl>
          </a:graphicData>
        </a:graphic>
      </p:graphicFrame>
      <p:graphicFrame>
        <p:nvGraphicFramePr>
          <p:cNvPr id="7" name="Tabelle 6">
            <a:extLst>
              <a:ext uri="{FF2B5EF4-FFF2-40B4-BE49-F238E27FC236}">
                <a16:creationId xmlns:a16="http://schemas.microsoft.com/office/drawing/2014/main" id="{AABEB943-F83A-41A7-BEDD-CCCCB31E9F64}"/>
              </a:ext>
            </a:extLst>
          </p:cNvPr>
          <p:cNvGraphicFramePr>
            <a:graphicFrameLocks noGrp="1"/>
          </p:cNvGraphicFramePr>
          <p:nvPr/>
        </p:nvGraphicFramePr>
        <p:xfrm>
          <a:off x="6769762" y="4248959"/>
          <a:ext cx="1978701" cy="1112520"/>
        </p:xfrm>
        <a:graphic>
          <a:graphicData uri="http://schemas.openxmlformats.org/drawingml/2006/table">
            <a:tbl>
              <a:tblPr firstRow="1" bandRow="1">
                <a:tableStyleId>{5940675A-B579-460E-94D1-54222C63F5DA}</a:tableStyleId>
              </a:tblPr>
              <a:tblGrid>
                <a:gridCol w="659567">
                  <a:extLst>
                    <a:ext uri="{9D8B030D-6E8A-4147-A177-3AD203B41FA5}">
                      <a16:colId xmlns:a16="http://schemas.microsoft.com/office/drawing/2014/main" val="789841956"/>
                    </a:ext>
                  </a:extLst>
                </a:gridCol>
                <a:gridCol w="659567">
                  <a:extLst>
                    <a:ext uri="{9D8B030D-6E8A-4147-A177-3AD203B41FA5}">
                      <a16:colId xmlns:a16="http://schemas.microsoft.com/office/drawing/2014/main" val="2305603517"/>
                    </a:ext>
                  </a:extLst>
                </a:gridCol>
                <a:gridCol w="659567">
                  <a:extLst>
                    <a:ext uri="{9D8B030D-6E8A-4147-A177-3AD203B41FA5}">
                      <a16:colId xmlns:a16="http://schemas.microsoft.com/office/drawing/2014/main" val="3405826213"/>
                    </a:ext>
                  </a:extLst>
                </a:gridCol>
              </a:tblGrid>
              <a:tr h="370840">
                <a:tc>
                  <a:txBody>
                    <a:bodyPr/>
                    <a:lstStyle/>
                    <a:p>
                      <a:pPr algn="ctr"/>
                      <a:r>
                        <a:rPr lang="de-DE" sz="1600" dirty="0"/>
                        <a:t>*</a:t>
                      </a:r>
                    </a:p>
                  </a:txBody>
                  <a:tcPr/>
                </a:tc>
                <a:tc>
                  <a:txBody>
                    <a:bodyPr/>
                    <a:lstStyle/>
                    <a:p>
                      <a:pPr algn="ctr"/>
                      <a:r>
                        <a:rPr lang="de-DE" sz="1600" dirty="0"/>
                        <a:t>4</a:t>
                      </a:r>
                    </a:p>
                  </a:txBody>
                  <a:tcPr/>
                </a:tc>
                <a:tc>
                  <a:txBody>
                    <a:bodyPr/>
                    <a:lstStyle/>
                    <a:p>
                      <a:pPr algn="ctr"/>
                      <a:r>
                        <a:rPr lang="de-DE" sz="1600" dirty="0"/>
                        <a:t>+6</a:t>
                      </a:r>
                    </a:p>
                  </a:txBody>
                  <a:tcPr/>
                </a:tc>
                <a:extLst>
                  <a:ext uri="{0D108BD9-81ED-4DB2-BD59-A6C34878D82A}">
                    <a16:rowId xmlns:a16="http://schemas.microsoft.com/office/drawing/2014/main" val="571582922"/>
                  </a:ext>
                </a:extLst>
              </a:tr>
              <a:tr h="370840">
                <a:tc>
                  <a:txBody>
                    <a:bodyPr/>
                    <a:lstStyle/>
                    <a:p>
                      <a:pPr algn="ctr"/>
                      <a:r>
                        <a:rPr lang="de-DE" sz="1600" dirty="0"/>
                        <a:t>4</a:t>
                      </a:r>
                    </a:p>
                  </a:txBody>
                  <a:tcPr/>
                </a:tc>
                <a:tc>
                  <a:txBody>
                    <a:bodyPr/>
                    <a:lstStyle/>
                    <a:p>
                      <a:pPr algn="ctr"/>
                      <a:r>
                        <a:rPr lang="de-DE" sz="1600" dirty="0"/>
                        <a:t>16</a:t>
                      </a:r>
                    </a:p>
                  </a:txBody>
                  <a:tcPr>
                    <a:solidFill>
                      <a:srgbClr val="FF7C80"/>
                    </a:solidFill>
                  </a:tcPr>
                </a:tc>
                <a:tc>
                  <a:txBody>
                    <a:bodyPr/>
                    <a:lstStyle/>
                    <a:p>
                      <a:pPr algn="ctr"/>
                      <a:r>
                        <a:rPr lang="de-DE" sz="1600" dirty="0"/>
                        <a:t>24</a:t>
                      </a:r>
                    </a:p>
                  </a:txBody>
                  <a:tcPr>
                    <a:solidFill>
                      <a:schemeClr val="accent5">
                        <a:lumMod val="20000"/>
                        <a:lumOff val="80000"/>
                      </a:schemeClr>
                    </a:solidFill>
                  </a:tcPr>
                </a:tc>
                <a:extLst>
                  <a:ext uri="{0D108BD9-81ED-4DB2-BD59-A6C34878D82A}">
                    <a16:rowId xmlns:a16="http://schemas.microsoft.com/office/drawing/2014/main" val="655846428"/>
                  </a:ext>
                </a:extLst>
              </a:tr>
              <a:tr h="370840">
                <a:tc>
                  <a:txBody>
                    <a:bodyPr/>
                    <a:lstStyle/>
                    <a:p>
                      <a:pPr algn="ctr"/>
                      <a:r>
                        <a:rPr lang="de-DE" sz="1600" dirty="0"/>
                        <a:t>+6</a:t>
                      </a:r>
                    </a:p>
                  </a:txBody>
                  <a:tcPr/>
                </a:tc>
                <a:tc>
                  <a:txBody>
                    <a:bodyPr/>
                    <a:lstStyle/>
                    <a:p>
                      <a:pPr algn="ctr"/>
                      <a:r>
                        <a:rPr lang="de-DE" sz="1600" dirty="0"/>
                        <a:t>24</a:t>
                      </a:r>
                    </a:p>
                  </a:txBody>
                  <a:tcPr>
                    <a:solidFill>
                      <a:schemeClr val="accent5">
                        <a:lumMod val="20000"/>
                        <a:lumOff val="80000"/>
                      </a:schemeClr>
                    </a:solidFill>
                  </a:tcPr>
                </a:tc>
                <a:tc>
                  <a:txBody>
                    <a:bodyPr/>
                    <a:lstStyle/>
                    <a:p>
                      <a:pPr algn="ctr"/>
                      <a:r>
                        <a:rPr lang="de-DE" sz="1600" dirty="0"/>
                        <a:t>36</a:t>
                      </a:r>
                    </a:p>
                  </a:txBody>
                  <a:tcPr>
                    <a:solidFill>
                      <a:schemeClr val="accent6">
                        <a:lumMod val="40000"/>
                        <a:lumOff val="60000"/>
                      </a:schemeClr>
                    </a:solidFill>
                  </a:tcPr>
                </a:tc>
                <a:extLst>
                  <a:ext uri="{0D108BD9-81ED-4DB2-BD59-A6C34878D82A}">
                    <a16:rowId xmlns:a16="http://schemas.microsoft.com/office/drawing/2014/main" val="1616089945"/>
                  </a:ext>
                </a:extLst>
              </a:tr>
            </a:tbl>
          </a:graphicData>
        </a:graphic>
      </p:graphicFrame>
      <p:sp>
        <p:nvSpPr>
          <p:cNvPr id="11" name="Pfeil: nach oben gekrümmt 10">
            <a:extLst>
              <a:ext uri="{FF2B5EF4-FFF2-40B4-BE49-F238E27FC236}">
                <a16:creationId xmlns:a16="http://schemas.microsoft.com/office/drawing/2014/main" id="{75A6091F-02EC-432E-8FE4-CF4FF61E12EC}"/>
              </a:ext>
            </a:extLst>
          </p:cNvPr>
          <p:cNvSpPr/>
          <p:nvPr/>
        </p:nvSpPr>
        <p:spPr>
          <a:xfrm flipV="1">
            <a:off x="1862521" y="5319070"/>
            <a:ext cx="792752" cy="336404"/>
          </a:xfrm>
          <a:prstGeom prst="curvedUpArrow">
            <a:avLst>
              <a:gd name="adj1" fmla="val 0"/>
              <a:gd name="adj2" fmla="val 27649"/>
              <a:gd name="adj3" fmla="val 12193"/>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Arial"/>
              <a:ea typeface="ＭＳ Ｐゴシック"/>
            </a:endParaRPr>
          </a:p>
        </p:txBody>
      </p:sp>
      <p:sp>
        <p:nvSpPr>
          <p:cNvPr id="12" name="Pfeil: nach oben gekrümmt 11">
            <a:extLst>
              <a:ext uri="{FF2B5EF4-FFF2-40B4-BE49-F238E27FC236}">
                <a16:creationId xmlns:a16="http://schemas.microsoft.com/office/drawing/2014/main" id="{533BF0FA-14EE-4F15-96B2-10FECA6580CB}"/>
              </a:ext>
            </a:extLst>
          </p:cNvPr>
          <p:cNvSpPr/>
          <p:nvPr/>
        </p:nvSpPr>
        <p:spPr>
          <a:xfrm flipV="1">
            <a:off x="2313019" y="5313960"/>
            <a:ext cx="798948" cy="325485"/>
          </a:xfrm>
          <a:prstGeom prst="curvedUpArrow">
            <a:avLst>
              <a:gd name="adj1" fmla="val 0"/>
              <a:gd name="adj2" fmla="val 27649"/>
              <a:gd name="adj3" fmla="val 12193"/>
            </a:avLst>
          </a:prstGeom>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Arial"/>
              <a:ea typeface="ＭＳ Ｐゴシック"/>
            </a:endParaRPr>
          </a:p>
        </p:txBody>
      </p:sp>
      <p:sp>
        <p:nvSpPr>
          <p:cNvPr id="13" name="Pfeil: nach oben gekrümmt 12">
            <a:extLst>
              <a:ext uri="{FF2B5EF4-FFF2-40B4-BE49-F238E27FC236}">
                <a16:creationId xmlns:a16="http://schemas.microsoft.com/office/drawing/2014/main" id="{CA36C65E-C2AB-4105-82F4-C100C0135ABF}"/>
              </a:ext>
            </a:extLst>
          </p:cNvPr>
          <p:cNvSpPr/>
          <p:nvPr/>
        </p:nvSpPr>
        <p:spPr>
          <a:xfrm>
            <a:off x="2269386" y="5982889"/>
            <a:ext cx="384200" cy="196219"/>
          </a:xfrm>
          <a:prstGeom prst="curvedUpArrow">
            <a:avLst>
              <a:gd name="adj1" fmla="val 0"/>
              <a:gd name="adj2" fmla="val 27649"/>
              <a:gd name="adj3" fmla="val 12193"/>
            </a:avLst>
          </a:prstGeom>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Arial"/>
              <a:ea typeface="ＭＳ Ｐゴシック"/>
            </a:endParaRPr>
          </a:p>
        </p:txBody>
      </p:sp>
      <p:sp>
        <p:nvSpPr>
          <p:cNvPr id="14" name="Pfeil: nach oben gekrümmt 13">
            <a:extLst>
              <a:ext uri="{FF2B5EF4-FFF2-40B4-BE49-F238E27FC236}">
                <a16:creationId xmlns:a16="http://schemas.microsoft.com/office/drawing/2014/main" id="{78A0C48B-FA2F-4ABC-AFA2-0F4A7B638C97}"/>
              </a:ext>
            </a:extLst>
          </p:cNvPr>
          <p:cNvSpPr/>
          <p:nvPr/>
        </p:nvSpPr>
        <p:spPr>
          <a:xfrm>
            <a:off x="1862521" y="5976361"/>
            <a:ext cx="1249446" cy="408627"/>
          </a:xfrm>
          <a:prstGeom prst="curvedUpArrow">
            <a:avLst>
              <a:gd name="adj1" fmla="val 0"/>
              <a:gd name="adj2" fmla="val 27649"/>
              <a:gd name="adj3" fmla="val 12193"/>
            </a:avLst>
          </a:prstGeom>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Arial"/>
              <a:ea typeface="ＭＳ Ｐゴシック"/>
            </a:endParaRPr>
          </a:p>
        </p:txBody>
      </p:sp>
      <p:sp>
        <p:nvSpPr>
          <p:cNvPr id="15" name="Rechteck 14"/>
          <p:cNvSpPr/>
          <p:nvPr/>
        </p:nvSpPr>
        <p:spPr bwMode="auto">
          <a:xfrm>
            <a:off x="-861962" y="1038462"/>
            <a:ext cx="5008959" cy="451858"/>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8B44F"/>
              </a:solidFill>
              <a:effectLst/>
              <a:uLnTx/>
              <a:uFillTx/>
              <a:latin typeface="Calibri" panose="020F0502020204030204" pitchFamily="34" charset="0"/>
              <a:ea typeface="ＭＳ Ｐゴシック"/>
            </a:endParaRPr>
          </a:p>
        </p:txBody>
      </p:sp>
      <p:sp>
        <p:nvSpPr>
          <p:cNvPr id="16" name="Titel 5"/>
          <p:cNvSpPr txBox="1">
            <a:spLocks/>
          </p:cNvSpPr>
          <p:nvPr/>
        </p:nvSpPr>
        <p:spPr>
          <a:xfrm>
            <a:off x="323528" y="1060604"/>
            <a:ext cx="3308314" cy="429716"/>
          </a:xfrm>
          <a:prstGeom prst="rect">
            <a:avLst/>
          </a:prstGeom>
        </p:spPr>
        <p:txBody>
          <a:bodyPr vert="horz" lIns="91440" tIns="45720" rIns="91440" bIns="45720" rtlCol="0" anchor="ctr">
            <a:normAutofit/>
          </a:bodyPr>
          <a:lstStyle>
            <a:lvl1pPr algn="l" rtl="0" eaLnBrk="1" fontAlgn="base" hangingPunct="1">
              <a:spcBef>
                <a:spcPct val="0"/>
              </a:spcBef>
              <a:spcAft>
                <a:spcPct val="0"/>
              </a:spcAft>
              <a:defRPr sz="2800" b="1">
                <a:solidFill>
                  <a:srgbClr val="327A86"/>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2000" b="1" i="0" u="none" strike="noStrike" kern="0" cap="none" spc="0" normalizeH="0" baseline="0" noProof="0" dirty="0">
                <a:ln>
                  <a:noFill/>
                </a:ln>
                <a:solidFill>
                  <a:prstClr val="black">
                    <a:lumMod val="95000"/>
                    <a:lumOff val="5000"/>
                  </a:prstClr>
                </a:solidFill>
                <a:effectLst/>
                <a:uLnTx/>
                <a:uFillTx/>
                <a:latin typeface="Calibri"/>
                <a:ea typeface="ＭＳ Ｐゴシック"/>
                <a:cs typeface="Calibri"/>
              </a:rPr>
              <a:t>Was würden Sie erwarten?</a:t>
            </a:r>
            <a:endParaRPr kumimoji="0" lang="de-DE" sz="2000" b="0" i="0" u="none" strike="noStrike" kern="0" cap="none" spc="0" normalizeH="0" baseline="0" noProof="0" dirty="0">
              <a:ln>
                <a:noFill/>
              </a:ln>
              <a:solidFill>
                <a:prstClr val="black">
                  <a:lumMod val="95000"/>
                  <a:lumOff val="5000"/>
                </a:prstClr>
              </a:solidFill>
              <a:effectLst/>
              <a:uLnTx/>
              <a:uFillTx/>
              <a:latin typeface="Calibri"/>
              <a:ea typeface="ＭＳ Ｐゴシック"/>
              <a:cs typeface="Calibri"/>
            </a:endParaRPr>
          </a:p>
        </p:txBody>
      </p:sp>
    </p:spTree>
    <p:extLst>
      <p:ext uri="{BB962C8B-B14F-4D97-AF65-F5344CB8AC3E}">
        <p14:creationId xmlns:p14="http://schemas.microsoft.com/office/powerpoint/2010/main" val="12426227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normAutofit/>
          </a:bodyPr>
          <a:lstStyle/>
          <a:p>
            <a:pPr marL="0" indent="0">
              <a:buNone/>
            </a:pPr>
            <a:r>
              <a:rPr lang="de-DE" b="1" dirty="0"/>
              <a:t>Eignung der Visualisierung</a:t>
            </a:r>
          </a:p>
          <a:p>
            <a:r>
              <a:rPr lang="de-DE" dirty="0"/>
              <a:t>Übersichtlichkeit</a:t>
            </a:r>
          </a:p>
          <a:p>
            <a:r>
              <a:rPr lang="de-DE" dirty="0"/>
              <a:t>Korrektheit</a:t>
            </a:r>
          </a:p>
          <a:p>
            <a:r>
              <a:rPr lang="de-DE" dirty="0"/>
              <a:t>Vollständigkeit: alle relevanten Aspekte</a:t>
            </a:r>
          </a:p>
          <a:p>
            <a:endParaRPr lang="de-DE" dirty="0"/>
          </a:p>
          <a:p>
            <a:pPr marL="0" indent="0">
              <a:buNone/>
            </a:pPr>
            <a:r>
              <a:rPr lang="de-DE" b="1" dirty="0"/>
              <a:t>Verwendung</a:t>
            </a:r>
          </a:p>
          <a:p>
            <a:r>
              <a:rPr lang="de-DE" dirty="0"/>
              <a:t>Durchgängigkeit</a:t>
            </a:r>
          </a:p>
          <a:p>
            <a:r>
              <a:rPr lang="de-DE" dirty="0"/>
              <a:t>Sukzessiver Aufbau oder komplette Darstellung von Beginn an</a:t>
            </a:r>
          </a:p>
          <a:p>
            <a:endParaRPr lang="de-DE" dirty="0"/>
          </a:p>
          <a:p>
            <a:pPr marL="0" indent="0">
              <a:buNone/>
            </a:pPr>
            <a:r>
              <a:rPr lang="de-DE" b="1" dirty="0"/>
              <a:t>Verknüpfung </a:t>
            </a:r>
          </a:p>
          <a:p>
            <a:r>
              <a:rPr lang="de-DE" dirty="0"/>
              <a:t>Bezüge zwischen Darstellung und Sprache bzw. algebraischer Darstellung</a:t>
            </a:r>
          </a:p>
          <a:p>
            <a:r>
              <a:rPr lang="de-DE" dirty="0"/>
              <a:t>Verweise (</a:t>
            </a:r>
            <a:r>
              <a:rPr lang="de-DE" dirty="0" err="1"/>
              <a:t>Signaling</a:t>
            </a:r>
            <a:r>
              <a:rPr lang="de-DE" dirty="0"/>
              <a:t>)</a:t>
            </a:r>
          </a:p>
          <a:p>
            <a:endParaRPr lang="de-DE" dirty="0"/>
          </a:p>
          <a:p>
            <a:endParaRPr lang="de-DE" dirty="0"/>
          </a:p>
          <a:p>
            <a:endParaRPr lang="de-DE" dirty="0"/>
          </a:p>
          <a:p>
            <a:endParaRPr lang="de-DE" dirty="0"/>
          </a:p>
        </p:txBody>
      </p:sp>
      <p:sp>
        <p:nvSpPr>
          <p:cNvPr id="2" name="Titel 1"/>
          <p:cNvSpPr>
            <a:spLocks noGrp="1"/>
          </p:cNvSpPr>
          <p:nvPr>
            <p:ph type="title"/>
          </p:nvPr>
        </p:nvSpPr>
        <p:spPr/>
        <p:txBody>
          <a:bodyPr/>
          <a:lstStyle/>
          <a:p>
            <a:r>
              <a:rPr lang="de-DE" dirty="0"/>
              <a:t>Verwendung von Visualisierungen </a:t>
            </a:r>
          </a:p>
        </p:txBody>
      </p:sp>
      <p:sp>
        <p:nvSpPr>
          <p:cNvPr id="5" name="Textplatzhalter 4">
            <a:extLst>
              <a:ext uri="{FF2B5EF4-FFF2-40B4-BE49-F238E27FC236}">
                <a16:creationId xmlns:a16="http://schemas.microsoft.com/office/drawing/2014/main" id="{99954802-C42D-F1F3-AB32-EB6269730834}"/>
              </a:ext>
            </a:extLst>
          </p:cNvPr>
          <p:cNvSpPr>
            <a:spLocks noGrp="1"/>
          </p:cNvSpPr>
          <p:nvPr>
            <p:ph type="body" sz="quarter" idx="10"/>
          </p:nvPr>
        </p:nvSpPr>
        <p:spPr/>
        <p:txBody>
          <a:bodyPr/>
          <a:lstStyle/>
          <a:p>
            <a:r>
              <a:rPr lang="de-DE" sz="1100" dirty="0"/>
              <a:t>(Vgl. u.a. Ainsworth, 2008)</a:t>
            </a:r>
          </a:p>
          <a:p>
            <a:endParaRPr lang="de-DE" dirty="0"/>
          </a:p>
        </p:txBody>
      </p:sp>
    </p:spTree>
    <p:extLst>
      <p:ext uri="{BB962C8B-B14F-4D97-AF65-F5344CB8AC3E}">
        <p14:creationId xmlns:p14="http://schemas.microsoft.com/office/powerpoint/2010/main" val="35271900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bwMode="auto">
          <a:xfrm>
            <a:off x="-392530" y="1833217"/>
            <a:ext cx="9267955" cy="2391542"/>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F8B44F"/>
              </a:solidFill>
              <a:effectLst/>
              <a:uLnTx/>
              <a:uFillTx/>
              <a:latin typeface="Calibri" panose="020F0502020204030204" pitchFamily="34" charset="0"/>
              <a:ea typeface="ＭＳ Ｐゴシック"/>
            </a:endParaRPr>
          </a:p>
        </p:txBody>
      </p:sp>
      <p:sp>
        <p:nvSpPr>
          <p:cNvPr id="2" name="Titel 1"/>
          <p:cNvSpPr>
            <a:spLocks noGrp="1"/>
          </p:cNvSpPr>
          <p:nvPr>
            <p:ph type="title"/>
          </p:nvPr>
        </p:nvSpPr>
        <p:spPr/>
        <p:txBody>
          <a:bodyPr>
            <a:normAutofit/>
          </a:bodyPr>
          <a:lstStyle/>
          <a:p>
            <a:r>
              <a:rPr lang="de-DE" dirty="0"/>
              <a:t>Auswahl von Lernvideos durch Schülerinnen und Schüler</a:t>
            </a:r>
          </a:p>
        </p:txBody>
      </p:sp>
      <p:sp>
        <p:nvSpPr>
          <p:cNvPr id="7" name="Textplatzhalter 6">
            <a:extLst>
              <a:ext uri="{FF2B5EF4-FFF2-40B4-BE49-F238E27FC236}">
                <a16:creationId xmlns:a16="http://schemas.microsoft.com/office/drawing/2014/main" id="{DC4B53EA-3F88-20A9-8A73-0B059E0994D5}"/>
              </a:ext>
            </a:extLst>
          </p:cNvPr>
          <p:cNvSpPr>
            <a:spLocks noGrp="1"/>
          </p:cNvSpPr>
          <p:nvPr>
            <p:ph type="body" sz="quarter" idx="10"/>
          </p:nvPr>
        </p:nvSpPr>
        <p:spPr/>
        <p:txBody>
          <a:bodyPr/>
          <a:lstStyle/>
          <a:p>
            <a:endParaRPr lang="de-DE"/>
          </a:p>
        </p:txBody>
      </p:sp>
      <p:sp>
        <p:nvSpPr>
          <p:cNvPr id="3" name="Textfeld 2"/>
          <p:cNvSpPr txBox="1"/>
          <p:nvPr/>
        </p:nvSpPr>
        <p:spPr>
          <a:xfrm>
            <a:off x="1380344" y="1963711"/>
            <a:ext cx="7495082" cy="1983620"/>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de-DE" sz="24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a:rPr>
              <a:t>Diskutieren Sie:</a:t>
            </a:r>
          </a:p>
          <a:p>
            <a:pPr marL="342900" marR="0" lvl="0" indent="-342900" algn="l" defTabSz="914400" rtl="0" eaLnBrk="1" fontAlgn="auto" latinLnBrk="0" hangingPunct="1">
              <a:lnSpc>
                <a:spcPct val="150000"/>
              </a:lnSpc>
              <a:spcBef>
                <a:spcPts val="0"/>
              </a:spcBef>
              <a:spcAft>
                <a:spcPts val="0"/>
              </a:spcAft>
              <a:buClr>
                <a:srgbClr val="327A86"/>
              </a:buClr>
              <a:buSzTx/>
              <a:buFont typeface="Wingdings" panose="05000000000000000000" pitchFamily="2" charset="2"/>
              <a:buChar char="§"/>
              <a:tabLst/>
              <a:defRPr/>
            </a:pPr>
            <a:r>
              <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a:rPr>
              <a:t>Welche Kriterien können Schülerinnen und Schüler beurteilen?</a:t>
            </a:r>
          </a:p>
          <a:p>
            <a:pPr marL="342900" marR="0" lvl="0" indent="-342900" algn="l" defTabSz="914400" rtl="0" eaLnBrk="1" fontAlgn="auto" latinLnBrk="0" hangingPunct="1">
              <a:lnSpc>
                <a:spcPct val="150000"/>
              </a:lnSpc>
              <a:spcBef>
                <a:spcPts val="0"/>
              </a:spcBef>
              <a:spcAft>
                <a:spcPts val="0"/>
              </a:spcAft>
              <a:buClr>
                <a:srgbClr val="327A86"/>
              </a:buClr>
              <a:buSzTx/>
              <a:buFont typeface="Wingdings" panose="05000000000000000000" pitchFamily="2" charset="2"/>
              <a:buChar char="§"/>
              <a:tabLst/>
              <a:defRPr/>
            </a:pPr>
            <a:r>
              <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a:rPr>
              <a:t>Wann sollten Sie die Suche nach Lernvideos für Ihre Schülerinnen und Schüler übernehmen?</a:t>
            </a:r>
          </a:p>
        </p:txBody>
      </p:sp>
      <p:pic>
        <p:nvPicPr>
          <p:cNvPr id="5" name="Grafik 4" descr="Kundenbewertung">
            <a:extLst>
              <a:ext uri="{FF2B5EF4-FFF2-40B4-BE49-F238E27FC236}">
                <a16:creationId xmlns:a16="http://schemas.microsoft.com/office/drawing/2014/main" id="{30883A6B-D246-A440-A478-3C6232E999EF}"/>
              </a:ext>
            </a:extLst>
          </p:cNvPr>
          <p:cNvPicPr>
            <a:picLocks noChangeAspect="1"/>
          </p:cNvPicPr>
          <p:nvPr/>
        </p:nvPicPr>
        <p:blipFill>
          <a:blip r:embed="rId3" cstate="print">
            <a:extLst>
              <a:ext uri="{96DAC541-7B7A-43D3-8B79-37D633B846F1}">
                <asvg:svgBlip xmlns:asvg="http://schemas.microsoft.com/office/drawing/2016/SVG/main" r:embed="rId4"/>
              </a:ext>
            </a:extLst>
          </a:blip>
          <a:stretch>
            <a:fillRect/>
          </a:stretch>
        </p:blipFill>
        <p:spPr>
          <a:xfrm>
            <a:off x="167177" y="1970809"/>
            <a:ext cx="914400" cy="914400"/>
          </a:xfrm>
          <a:prstGeom prst="rect">
            <a:avLst/>
          </a:prstGeom>
        </p:spPr>
      </p:pic>
    </p:spTree>
    <p:extLst>
      <p:ext uri="{BB962C8B-B14F-4D97-AF65-F5344CB8AC3E}">
        <p14:creationId xmlns:p14="http://schemas.microsoft.com/office/powerpoint/2010/main" val="41685639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F1CA45CE-4213-5B4F-B6BD-F2798044EB78}"/>
              </a:ext>
            </a:extLst>
          </p:cNvPr>
          <p:cNvSpPr>
            <a:spLocks noGrp="1"/>
          </p:cNvSpPr>
          <p:nvPr>
            <p:ph type="title"/>
          </p:nvPr>
        </p:nvSpPr>
        <p:spPr/>
        <p:txBody>
          <a:bodyPr/>
          <a:lstStyle/>
          <a:p>
            <a:r>
              <a:rPr lang="de-DE" dirty="0"/>
              <a:t>Kriterien für Lernvideos für Schülerinnen und Schüler</a:t>
            </a:r>
          </a:p>
        </p:txBody>
      </p:sp>
      <p:graphicFrame>
        <p:nvGraphicFramePr>
          <p:cNvPr id="4" name="Inhaltsplatzhalter 3">
            <a:extLst>
              <a:ext uri="{FF2B5EF4-FFF2-40B4-BE49-F238E27FC236}">
                <a16:creationId xmlns:a16="http://schemas.microsoft.com/office/drawing/2014/main" id="{1CEB0254-DB2A-2946-A5D9-992978F536C1}"/>
              </a:ext>
            </a:extLst>
          </p:cNvPr>
          <p:cNvGraphicFramePr>
            <a:graphicFrameLocks/>
          </p:cNvGraphicFramePr>
          <p:nvPr>
            <p:extLst>
              <p:ext uri="{D42A27DB-BD31-4B8C-83A1-F6EECF244321}">
                <p14:modId xmlns:p14="http://schemas.microsoft.com/office/powerpoint/2010/main" val="2051936156"/>
              </p:ext>
            </p:extLst>
          </p:nvPr>
        </p:nvGraphicFramePr>
        <p:xfrm>
          <a:off x="252000" y="843023"/>
          <a:ext cx="8673189" cy="5436383"/>
        </p:xfrm>
        <a:graphic>
          <a:graphicData uri="http://schemas.openxmlformats.org/drawingml/2006/table">
            <a:tbl>
              <a:tblPr firstRow="1" bandRow="1">
                <a:tableStyleId>{2D5ABB26-0587-4C30-8999-92F81FD0307C}</a:tableStyleId>
              </a:tblPr>
              <a:tblGrid>
                <a:gridCol w="3500513">
                  <a:extLst>
                    <a:ext uri="{9D8B030D-6E8A-4147-A177-3AD203B41FA5}">
                      <a16:colId xmlns:a16="http://schemas.microsoft.com/office/drawing/2014/main" val="60705781"/>
                    </a:ext>
                  </a:extLst>
                </a:gridCol>
                <a:gridCol w="5172676">
                  <a:extLst>
                    <a:ext uri="{9D8B030D-6E8A-4147-A177-3AD203B41FA5}">
                      <a16:colId xmlns:a16="http://schemas.microsoft.com/office/drawing/2014/main" val="3176970932"/>
                    </a:ext>
                  </a:extLst>
                </a:gridCol>
              </a:tblGrid>
              <a:tr h="313683">
                <a:tc>
                  <a:txBody>
                    <a:bodyPr/>
                    <a:lstStyle/>
                    <a:p>
                      <a:r>
                        <a:rPr lang="de-DE" sz="1400" dirty="0">
                          <a:latin typeface="Calibri" panose="020F0502020204030204" pitchFamily="34" charset="0"/>
                          <a:cs typeface="Calibri" panose="020F0502020204030204" pitchFamily="34" charset="0"/>
                        </a:rPr>
                        <a:t>Das Ziel ist transparent, ein roter Faden zu erkennen.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sz="1400" b="1" i="1" kern="1200" dirty="0">
                          <a:solidFill>
                            <a:schemeClr val="accent1"/>
                          </a:solidFill>
                          <a:latin typeface="Calibri" panose="020F0502020204030204" pitchFamily="34" charset="0"/>
                          <a:ea typeface="+mn-ea"/>
                          <a:cs typeface="Calibri" panose="020F0502020204030204" pitchFamily="34" charset="0"/>
                        </a:rPr>
                        <a:t>Mir war gleich klar, was das Ziel des Films war.</a:t>
                      </a:r>
                    </a:p>
                    <a:p>
                      <a:pPr marL="0" marR="0" lvl="0" indent="0" algn="l" defTabSz="457200" rtl="0" eaLnBrk="1" fontAlgn="auto" latinLnBrk="0" hangingPunct="1">
                        <a:lnSpc>
                          <a:spcPct val="100000"/>
                        </a:lnSpc>
                        <a:spcBef>
                          <a:spcPts val="0"/>
                        </a:spcBef>
                        <a:spcAft>
                          <a:spcPts val="0"/>
                        </a:spcAft>
                        <a:buClrTx/>
                        <a:buSzTx/>
                        <a:buFontTx/>
                        <a:buNone/>
                        <a:tabLst/>
                        <a:defRPr/>
                      </a:pPr>
                      <a:r>
                        <a:rPr lang="de-DE" sz="1400" b="1" i="1" kern="1200" dirty="0">
                          <a:solidFill>
                            <a:schemeClr val="accent1"/>
                          </a:solidFill>
                          <a:latin typeface="Calibri" panose="020F0502020204030204" pitchFamily="34" charset="0"/>
                          <a:ea typeface="+mn-ea"/>
                          <a:cs typeface="Calibri" panose="020F0502020204030204" pitchFamily="34" charset="0"/>
                        </a:rPr>
                        <a:t>Ich konnte dem Film gut folgen, habe nicht den Faden verloren.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93959943"/>
                  </a:ext>
                </a:extLst>
              </a:tr>
              <a:tr h="313683">
                <a:tc>
                  <a:txBody>
                    <a:bodyPr/>
                    <a:lstStyle/>
                    <a:p>
                      <a:r>
                        <a:rPr lang="de-DE" sz="1400" dirty="0">
                          <a:latin typeface="Calibri" panose="020F0502020204030204" pitchFamily="34" charset="0"/>
                          <a:cs typeface="Calibri" panose="020F0502020204030204" pitchFamily="34" charset="0"/>
                        </a:rPr>
                        <a:t>Das</a:t>
                      </a:r>
                      <a:r>
                        <a:rPr lang="de-DE" sz="1400" baseline="0" dirty="0">
                          <a:latin typeface="Calibri" panose="020F0502020204030204" pitchFamily="34" charset="0"/>
                          <a:cs typeface="Calibri" panose="020F0502020204030204" pitchFamily="34" charset="0"/>
                        </a:rPr>
                        <a:t> Video ist inhaltlich fehlerfrei.</a:t>
                      </a:r>
                      <a:endParaRPr lang="de-DE" sz="1400" dirty="0">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de-DE" sz="1400" b="1" i="1" kern="1200" dirty="0">
                        <a:solidFill>
                          <a:schemeClr val="accent1"/>
                        </a:solidFill>
                        <a:latin typeface="Calibri" panose="020F0502020204030204" pitchFamily="34" charset="0"/>
                        <a:ea typeface="+mn-ea"/>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20342682"/>
                  </a:ext>
                </a:extLst>
              </a:tr>
              <a:tr h="313683">
                <a:tc>
                  <a:txBody>
                    <a:bodyPr/>
                    <a:lstStyle/>
                    <a:p>
                      <a:r>
                        <a:rPr lang="de-DE" sz="1400" dirty="0">
                          <a:latin typeface="Calibri" panose="020F0502020204030204" pitchFamily="34" charset="0"/>
                          <a:cs typeface="Calibri" panose="020F0502020204030204" pitchFamily="34" charset="0"/>
                        </a:rPr>
                        <a:t>Fachbegriffe werden verwendet und verständlich erklärt.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sz="1400" b="1" i="1" kern="1200" dirty="0">
                          <a:solidFill>
                            <a:schemeClr val="accent1"/>
                          </a:solidFill>
                          <a:latin typeface="Calibri" panose="020F0502020204030204" pitchFamily="34" charset="0"/>
                          <a:ea typeface="+mn-ea"/>
                          <a:cs typeface="Calibri" panose="020F0502020204030204" pitchFamily="34" charset="0"/>
                        </a:rPr>
                        <a:t>Es wurden Fachbegriffe verwendet und erklärt.</a:t>
                      </a:r>
                    </a:p>
                    <a:p>
                      <a:pPr marL="0" marR="0" lvl="0" indent="0" algn="l" defTabSz="457200" rtl="0" eaLnBrk="1" fontAlgn="auto" latinLnBrk="0" hangingPunct="1">
                        <a:lnSpc>
                          <a:spcPct val="100000"/>
                        </a:lnSpc>
                        <a:spcBef>
                          <a:spcPts val="0"/>
                        </a:spcBef>
                        <a:spcAft>
                          <a:spcPts val="0"/>
                        </a:spcAft>
                        <a:buClrTx/>
                        <a:buSzTx/>
                        <a:buFontTx/>
                        <a:buNone/>
                        <a:tabLst/>
                        <a:defRPr/>
                      </a:pPr>
                      <a:r>
                        <a:rPr lang="de-DE" sz="1400" b="1" i="1" kern="1200" dirty="0">
                          <a:solidFill>
                            <a:schemeClr val="accent1"/>
                          </a:solidFill>
                          <a:latin typeface="Calibri" panose="020F0502020204030204" pitchFamily="34" charset="0"/>
                          <a:ea typeface="+mn-ea"/>
                          <a:cs typeface="Calibri" panose="020F0502020204030204" pitchFamily="34" charset="0"/>
                        </a:rPr>
                        <a:t>Nachdem ich den Film geguckt hatte, fand ich die erklärenden Texte im Buch besser verständlich.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72935158"/>
                  </a:ext>
                </a:extLst>
              </a:tr>
              <a:tr h="313683">
                <a:tc>
                  <a:txBody>
                    <a:bodyPr/>
                    <a:lstStyle/>
                    <a:p>
                      <a:r>
                        <a:rPr lang="de-DE" sz="1400" dirty="0">
                          <a:latin typeface="Calibri" panose="020F0502020204030204" pitchFamily="34" charset="0"/>
                          <a:cs typeface="Calibri" panose="020F0502020204030204" pitchFamily="34" charset="0"/>
                        </a:rPr>
                        <a:t>Im Film wird etwas erklärt (und nicht nur beschrieben).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sz="1400" b="1" i="1" kern="1200" dirty="0">
                          <a:solidFill>
                            <a:schemeClr val="accent1"/>
                          </a:solidFill>
                          <a:latin typeface="Calibri" panose="020F0502020204030204" pitchFamily="34" charset="0"/>
                          <a:ea typeface="+mn-ea"/>
                          <a:cs typeface="Calibri" panose="020F0502020204030204" pitchFamily="34" charset="0"/>
                        </a:rPr>
                        <a:t>Im Film wird Mathematik erklärt – und nicht nur beschrieben, wie etwas gemacht werden kann.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51527889"/>
                  </a:ext>
                </a:extLst>
              </a:tr>
              <a:tr h="313683">
                <a:tc>
                  <a:txBody>
                    <a:bodyPr/>
                    <a:lstStyle/>
                    <a:p>
                      <a:r>
                        <a:rPr lang="de-DE" sz="1400" dirty="0">
                          <a:latin typeface="Calibri" panose="020F0502020204030204" pitchFamily="34" charset="0"/>
                          <a:cs typeface="Calibri" panose="020F0502020204030204" pitchFamily="34" charset="0"/>
                        </a:rPr>
                        <a:t>Es wird ein Bezug zu Grundvorstellungen hergestellt.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de-DE" sz="1400" b="1" i="1" kern="1200" dirty="0">
                        <a:solidFill>
                          <a:schemeClr val="accent1"/>
                        </a:solidFill>
                        <a:latin typeface="Calibri" panose="020F0502020204030204" pitchFamily="34" charset="0"/>
                        <a:ea typeface="+mn-ea"/>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9051941"/>
                  </a:ext>
                </a:extLst>
              </a:tr>
              <a:tr h="541817">
                <a:tc>
                  <a:txBody>
                    <a:bodyPr/>
                    <a:lstStyle/>
                    <a:p>
                      <a:r>
                        <a:rPr lang="de-DE" sz="1400" dirty="0">
                          <a:latin typeface="Calibri" panose="020F0502020204030204" pitchFamily="34" charset="0"/>
                          <a:cs typeface="Calibri" panose="020F0502020204030204" pitchFamily="34" charset="0"/>
                        </a:rPr>
                        <a:t>Verschiedene Darstellungen (Bild,</a:t>
                      </a:r>
                      <a:r>
                        <a:rPr lang="de-DE" sz="1400" baseline="0" dirty="0">
                          <a:latin typeface="Calibri" panose="020F0502020204030204" pitchFamily="34" charset="0"/>
                          <a:cs typeface="Calibri" panose="020F0502020204030204" pitchFamily="34" charset="0"/>
                        </a:rPr>
                        <a:t> Graph, Term, Tabelle, Text) werden verwendet.</a:t>
                      </a:r>
                      <a:endParaRPr lang="de-DE" sz="1400" dirty="0">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sz="1400" b="1" i="1" kern="1200" dirty="0">
                          <a:solidFill>
                            <a:schemeClr val="accent1"/>
                          </a:solidFill>
                          <a:latin typeface="Calibri" panose="020F0502020204030204" pitchFamily="34" charset="0"/>
                          <a:ea typeface="+mn-ea"/>
                          <a:cs typeface="Calibri" panose="020F0502020204030204" pitchFamily="34" charset="0"/>
                        </a:rPr>
                        <a:t>Im Film wird mit verschiedenen Darstellungen gearbeitet (z. B. mit Bildern, Graphen, Termen, Tabellen, Texten).</a:t>
                      </a:r>
                    </a:p>
                    <a:p>
                      <a:pPr marL="0" marR="0" lvl="0" indent="0" algn="l" defTabSz="457200" rtl="0" eaLnBrk="1" fontAlgn="auto" latinLnBrk="0" hangingPunct="1">
                        <a:lnSpc>
                          <a:spcPct val="100000"/>
                        </a:lnSpc>
                        <a:spcBef>
                          <a:spcPts val="0"/>
                        </a:spcBef>
                        <a:spcAft>
                          <a:spcPts val="0"/>
                        </a:spcAft>
                        <a:buClrTx/>
                        <a:buSzTx/>
                        <a:buFontTx/>
                        <a:buNone/>
                        <a:tabLst/>
                        <a:defRPr/>
                      </a:pPr>
                      <a:r>
                        <a:rPr lang="de-DE" sz="1400" b="1" i="1" kern="1200" dirty="0">
                          <a:solidFill>
                            <a:schemeClr val="accent1"/>
                          </a:solidFill>
                          <a:latin typeface="Calibri" panose="020F0502020204030204" pitchFamily="34" charset="0"/>
                          <a:ea typeface="+mn-ea"/>
                          <a:cs typeface="Calibri" panose="020F0502020204030204" pitchFamily="34" charset="0"/>
                        </a:rPr>
                        <a:t>Im Film wird erklärt, wie die verschiedenen Darstellungen zusammenhängen.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72449031"/>
                  </a:ext>
                </a:extLst>
              </a:tr>
              <a:tr h="541817">
                <a:tc>
                  <a:txBody>
                    <a:bodyPr/>
                    <a:lstStyle/>
                    <a:p>
                      <a:r>
                        <a:rPr lang="de-DE" sz="1400" dirty="0">
                          <a:latin typeface="Calibri" panose="020F0502020204030204" pitchFamily="34" charset="0"/>
                          <a:cs typeface="Calibri" panose="020F0502020204030204" pitchFamily="34" charset="0"/>
                        </a:rPr>
                        <a:t>Das Beispiel</a:t>
                      </a:r>
                      <a:r>
                        <a:rPr lang="de-DE" sz="1400" baseline="0" dirty="0">
                          <a:latin typeface="Calibri" panose="020F0502020204030204" pitchFamily="34" charset="0"/>
                          <a:cs typeface="Calibri" panose="020F0502020204030204" pitchFamily="34" charset="0"/>
                        </a:rPr>
                        <a:t> ist exemplarisch (besonders gut ausgewählt und trifft den Kern).</a:t>
                      </a:r>
                      <a:endParaRPr lang="de-DE" sz="1400" dirty="0">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sz="1400" b="1" i="1" kern="1200" dirty="0">
                          <a:solidFill>
                            <a:schemeClr val="accent1"/>
                          </a:solidFill>
                          <a:latin typeface="Calibri" panose="020F0502020204030204" pitchFamily="34" charset="0"/>
                          <a:ea typeface="+mn-ea"/>
                          <a:cs typeface="Calibri" panose="020F0502020204030204" pitchFamily="34" charset="0"/>
                        </a:rPr>
                        <a:t>Im Film wird mit einem Beispiel gearbeitet, das ich gut erinnern kann.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00556302"/>
                  </a:ext>
                </a:extLst>
              </a:tr>
              <a:tr h="0">
                <a:tc>
                  <a:txBody>
                    <a:bodyPr/>
                    <a:lstStyle/>
                    <a:p>
                      <a:r>
                        <a:rPr lang="de-DE" sz="1400" dirty="0">
                          <a:latin typeface="Calibri" panose="020F0502020204030204" pitchFamily="34" charset="0"/>
                          <a:cs typeface="Calibri" panose="020F0502020204030204" pitchFamily="34" charset="0"/>
                        </a:rPr>
                        <a:t>Die Darstellung ist technisch gut (Ausleuchtung, Bildführung, Schärfe).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de-DE" sz="1400" b="1" i="1" kern="1200" dirty="0">
                        <a:solidFill>
                          <a:schemeClr val="accent1"/>
                        </a:solidFill>
                        <a:latin typeface="Calibri" panose="020F0502020204030204" pitchFamily="34" charset="0"/>
                        <a:ea typeface="+mn-ea"/>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6586034"/>
                  </a:ext>
                </a:extLst>
              </a:tr>
              <a:tr h="313683">
                <a:tc>
                  <a:txBody>
                    <a:bodyPr/>
                    <a:lstStyle/>
                    <a:p>
                      <a:r>
                        <a:rPr lang="de-DE" sz="1400" dirty="0">
                          <a:latin typeface="Calibri" panose="020F0502020204030204" pitchFamily="34" charset="0"/>
                          <a:cs typeface="Calibri" panose="020F0502020204030204" pitchFamily="34" charset="0"/>
                        </a:rPr>
                        <a:t>Die Sprache ist gut zu verstehen, </a:t>
                      </a:r>
                      <a:r>
                        <a:rPr lang="de-DE" sz="1400" dirty="0" err="1">
                          <a:latin typeface="Calibri" panose="020F0502020204030204" pitchFamily="34" charset="0"/>
                          <a:cs typeface="Calibri" panose="020F0502020204030204" pitchFamily="34" charset="0"/>
                        </a:rPr>
                        <a:t>lernendengerecht</a:t>
                      </a:r>
                      <a:r>
                        <a:rPr lang="de-DE" sz="1400" dirty="0">
                          <a:latin typeface="Calibri" panose="020F0502020204030204" pitchFamily="34" charset="0"/>
                          <a:cs typeface="Calibri" panose="020F0502020204030204" pitchFamily="34"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sz="1400" b="1" i="1" kern="1200" dirty="0">
                          <a:solidFill>
                            <a:schemeClr val="accent1"/>
                          </a:solidFill>
                          <a:latin typeface="Calibri" panose="020F0502020204030204" pitchFamily="34" charset="0"/>
                          <a:ea typeface="+mn-ea"/>
                          <a:cs typeface="Calibri" panose="020F0502020204030204" pitchFamily="34" charset="0"/>
                        </a:rPr>
                        <a:t>Die Sprache konnte ich gut verstehen.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91272665"/>
                  </a:ext>
                </a:extLst>
              </a:tr>
              <a:tr h="313683">
                <a:tc>
                  <a:txBody>
                    <a:bodyPr/>
                    <a:lstStyle/>
                    <a:p>
                      <a:r>
                        <a:rPr lang="de-DE" sz="1400" dirty="0">
                          <a:latin typeface="Calibri" panose="020F0502020204030204" pitchFamily="34" charset="0"/>
                          <a:cs typeface="Calibri" panose="020F0502020204030204" pitchFamily="34" charset="0"/>
                        </a:rPr>
                        <a:t>Die Schrift ist gut zu lesen.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sz="1400" b="1" i="1" dirty="0">
                          <a:solidFill>
                            <a:schemeClr val="accent1"/>
                          </a:solidFill>
                          <a:latin typeface="Calibri" panose="020F0502020204030204" pitchFamily="34" charset="0"/>
                          <a:cs typeface="Calibri" panose="020F0502020204030204" pitchFamily="34" charset="0"/>
                        </a:rPr>
                        <a:t>Die Schrift konnte ich gut lesen.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51353605"/>
                  </a:ext>
                </a:extLst>
              </a:tr>
            </a:tbl>
          </a:graphicData>
        </a:graphic>
      </p:graphicFrame>
    </p:spTree>
    <p:extLst>
      <p:ext uri="{BB962C8B-B14F-4D97-AF65-F5344CB8AC3E}">
        <p14:creationId xmlns:p14="http://schemas.microsoft.com/office/powerpoint/2010/main" val="18131839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BC6E5E55-5A75-784B-9441-C05BB039333A}"/>
              </a:ext>
            </a:extLst>
          </p:cNvPr>
          <p:cNvSpPr>
            <a:spLocks noGrp="1"/>
          </p:cNvSpPr>
          <p:nvPr>
            <p:ph type="title"/>
          </p:nvPr>
        </p:nvSpPr>
        <p:spPr/>
        <p:txBody>
          <a:bodyPr/>
          <a:lstStyle/>
          <a:p>
            <a:r>
              <a:rPr lang="de-DE" dirty="0"/>
              <a:t>Landkarte: Kognitive Aktivierung im Mathematikunterricht</a:t>
            </a:r>
          </a:p>
        </p:txBody>
      </p:sp>
      <p:sp>
        <p:nvSpPr>
          <p:cNvPr id="134" name="Textfeld 133">
            <a:extLst>
              <a:ext uri="{FF2B5EF4-FFF2-40B4-BE49-F238E27FC236}">
                <a16:creationId xmlns:a16="http://schemas.microsoft.com/office/drawing/2014/main" id="{870C6FFE-A8DA-F848-8980-BDCEBA3867B0}"/>
              </a:ext>
            </a:extLst>
          </p:cNvPr>
          <p:cNvSpPr txBox="1"/>
          <p:nvPr/>
        </p:nvSpPr>
        <p:spPr>
          <a:xfrm>
            <a:off x="3731585" y="1525887"/>
            <a:ext cx="1692000" cy="504057"/>
          </a:xfrm>
          <a:prstGeom prst="rect">
            <a:avLst/>
          </a:prstGeom>
          <a:solidFill>
            <a:srgbClr val="CDB987">
              <a:alpha val="64000"/>
            </a:srgbClr>
          </a:solidFill>
          <a:ln>
            <a:noFill/>
          </a:ln>
          <a:effectLst/>
        </p:spPr>
        <p:txBody>
          <a:bodyPr rot="0" spcFirstLastPara="0" vert="horz" wrap="square" lIns="36000" tIns="36000" rIns="36000" bIns="36000" numCol="1" spcCol="0" rtlCol="0" fromWordArt="0" anchor="ctr" anchorCtr="0" forceAA="0" compatLnSpc="1">
            <a:prstTxWarp prst="textNoShape">
              <a:avLst/>
            </a:prstTxWarp>
            <a:noAutofit/>
          </a:bodyPr>
          <a:lstStyle>
            <a:defPPr>
              <a:defRPr lang="de-DE"/>
            </a:defPPr>
            <a:lvl1pPr marL="0" marR="0" lvl="0" indent="0" algn="ctr" defTabSz="914400" eaLnBrk="1" fontAlgn="auto" latinLnBrk="0" hangingPunct="1">
              <a:lnSpc>
                <a:spcPct val="100000"/>
              </a:lnSpc>
              <a:spcBef>
                <a:spcPts val="600"/>
              </a:spcBef>
              <a:spcAft>
                <a:spcPts val="0"/>
              </a:spcAft>
              <a:buClrTx/>
              <a:buSzTx/>
              <a:buFontTx/>
              <a:buNone/>
              <a:tabLst/>
              <a:defRPr kumimoji="0" sz="1400" b="0" i="0" u="none" strike="noStrike" kern="0" cap="none" spc="0" normalizeH="0" baseline="0">
                <a:ln>
                  <a:noFill/>
                </a:ln>
                <a:solidFill>
                  <a:srgbClr val="CDB987">
                    <a:lumMod val="50000"/>
                  </a:srgbClr>
                </a:solidFill>
                <a:effectLst/>
                <a:uLnTx/>
                <a:uFillTx/>
                <a:latin typeface="Calibri" charset="0"/>
                <a:ea typeface="Times New Roman" charset="0"/>
                <a:cs typeface="Times New Roman" charset="0"/>
              </a:defRPr>
            </a:lvl1pPr>
          </a:lstStyle>
          <a:p>
            <a:r>
              <a:rPr lang="de-DE" dirty="0"/>
              <a:t>Kognitive Aktivitäten </a:t>
            </a:r>
          </a:p>
        </p:txBody>
      </p:sp>
      <p:sp>
        <p:nvSpPr>
          <p:cNvPr id="38" name="Textfeld 37">
            <a:extLst>
              <a:ext uri="{FF2B5EF4-FFF2-40B4-BE49-F238E27FC236}">
                <a16:creationId xmlns:a16="http://schemas.microsoft.com/office/drawing/2014/main" id="{8C760559-C404-3745-B98F-BCA615D4BA51}"/>
              </a:ext>
            </a:extLst>
          </p:cNvPr>
          <p:cNvSpPr txBox="1"/>
          <p:nvPr/>
        </p:nvSpPr>
        <p:spPr>
          <a:xfrm>
            <a:off x="5480419" y="885488"/>
            <a:ext cx="1692000" cy="523220"/>
          </a:xfrm>
          <a:prstGeom prst="rect">
            <a:avLst/>
          </a:prstGeom>
          <a:solidFill>
            <a:srgbClr val="F7B44E"/>
          </a:solidFill>
        </p:spPr>
        <p:txBody>
          <a:bodyPr wrap="square" rtlCol="0">
            <a:spAutoFit/>
          </a:bodyPr>
          <a:lstStyle>
            <a:defPPr>
              <a:defRPr lang="de-DE"/>
            </a:defPPr>
            <a:lvl1pPr marL="0" marR="0" lvl="0" indent="0" defTabSz="914400" latinLnBrk="0">
              <a:lnSpc>
                <a:spcPct val="100000"/>
              </a:lnSpc>
              <a:spcBef>
                <a:spcPts val="600"/>
              </a:spcBef>
              <a:buClrTx/>
              <a:buSzTx/>
              <a:buFontTx/>
              <a:buNone/>
              <a:tabLst/>
              <a:defRPr kumimoji="0" sz="1400" b="1" i="0" u="none" strike="noStrike" cap="none" spc="0" normalizeH="0" baseline="0">
                <a:ln>
                  <a:noFill/>
                </a:ln>
                <a:solidFill>
                  <a:schemeClr val="bg1"/>
                </a:solidFill>
                <a:effectLst/>
                <a:uLnTx/>
                <a:uFillTx/>
                <a:latin typeface="Calibri" panose="020F0502020204030204" pitchFamily="34" charset="0"/>
              </a:defRPr>
            </a:lvl1pPr>
          </a:lstStyle>
          <a:p>
            <a:pPr algn="ctr"/>
            <a:r>
              <a:rPr lang="de-DE" dirty="0"/>
              <a:t>Medien beurteilen und auswählen</a:t>
            </a:r>
          </a:p>
        </p:txBody>
      </p:sp>
      <p:sp>
        <p:nvSpPr>
          <p:cNvPr id="39" name="Textfeld 38">
            <a:extLst>
              <a:ext uri="{FF2B5EF4-FFF2-40B4-BE49-F238E27FC236}">
                <a16:creationId xmlns:a16="http://schemas.microsoft.com/office/drawing/2014/main" id="{38F4F744-E9AA-1C4A-8FA5-898B09C318B4}"/>
              </a:ext>
            </a:extLst>
          </p:cNvPr>
          <p:cNvSpPr txBox="1"/>
          <p:nvPr/>
        </p:nvSpPr>
        <p:spPr>
          <a:xfrm>
            <a:off x="1995401" y="887720"/>
            <a:ext cx="1692000" cy="518757"/>
          </a:xfrm>
          <a:prstGeom prst="rect">
            <a:avLst/>
          </a:prstGeom>
          <a:solidFill>
            <a:schemeClr val="accent3">
              <a:lumMod val="60000"/>
              <a:lumOff val="40000"/>
            </a:schemeClr>
          </a:solidFill>
        </p:spPr>
        <p:txBody>
          <a:bodyPr wrap="square" rtlCol="0" anchor="ctr" anchorCtr="0">
            <a:noAutofit/>
          </a:bodyPr>
          <a:lstStyle>
            <a:defPPr>
              <a:defRPr lang="de-DE"/>
            </a:defPPr>
            <a:lvl1pPr marL="0" marR="0" lvl="0" indent="0" defTabSz="914400" latinLnBrk="0">
              <a:lnSpc>
                <a:spcPct val="100000"/>
              </a:lnSpc>
              <a:spcBef>
                <a:spcPts val="600"/>
              </a:spcBef>
              <a:buClrTx/>
              <a:buSzTx/>
              <a:buFontTx/>
              <a:buNone/>
              <a:tabLst/>
              <a:defRPr kumimoji="0" sz="1400" b="1" i="0" u="none" strike="noStrike" cap="none" spc="0" normalizeH="0" baseline="0">
                <a:ln>
                  <a:noFill/>
                </a:ln>
                <a:solidFill>
                  <a:schemeClr val="bg1"/>
                </a:solidFill>
                <a:effectLst/>
                <a:uLnTx/>
                <a:uFillTx/>
                <a:latin typeface="Calibri" panose="020F0502020204030204" pitchFamily="34" charset="0"/>
              </a:defRPr>
            </a:lvl1pPr>
          </a:lstStyle>
          <a:p>
            <a:pPr algn="ctr"/>
            <a:r>
              <a:rPr lang="de-DE" dirty="0"/>
              <a:t>Medien bedienen</a:t>
            </a:r>
          </a:p>
        </p:txBody>
      </p:sp>
      <p:sp>
        <p:nvSpPr>
          <p:cNvPr id="40" name="Textfeld 39">
            <a:extLst>
              <a:ext uri="{FF2B5EF4-FFF2-40B4-BE49-F238E27FC236}">
                <a16:creationId xmlns:a16="http://schemas.microsoft.com/office/drawing/2014/main" id="{B9C53117-FE03-3E43-9BC3-D33FFF8AE8A8}"/>
              </a:ext>
            </a:extLst>
          </p:cNvPr>
          <p:cNvSpPr txBox="1"/>
          <p:nvPr/>
        </p:nvSpPr>
        <p:spPr>
          <a:xfrm>
            <a:off x="7236296" y="885488"/>
            <a:ext cx="1692000" cy="523220"/>
          </a:xfrm>
          <a:prstGeom prst="rect">
            <a:avLst/>
          </a:prstGeom>
          <a:solidFill>
            <a:srgbClr val="F8B44F"/>
          </a:solidFill>
        </p:spPr>
        <p:txBody>
          <a:bodyPr wrap="square" rtlCol="0">
            <a:spAutoFit/>
          </a:bodyPr>
          <a:lstStyle/>
          <a:p>
            <a:pPr marL="0" marR="0" lvl="0" indent="0" algn="ctr" defTabSz="914400" rtl="0" eaLnBrk="0" fontAlgn="base" latinLnBrk="0" hangingPunct="0">
              <a:lnSpc>
                <a:spcPct val="100000"/>
              </a:lnSpc>
              <a:spcBef>
                <a:spcPts val="600"/>
              </a:spcBef>
              <a:spcAft>
                <a:spcPct val="0"/>
              </a:spcAft>
              <a:buClrTx/>
              <a:buSzTx/>
              <a:buFontTx/>
              <a:buNone/>
              <a:tabLst/>
              <a:defRPr/>
            </a:pPr>
            <a:r>
              <a:rPr lang="de-DE" sz="1400" b="1" dirty="0">
                <a:solidFill>
                  <a:schemeClr val="bg1"/>
                </a:solidFill>
                <a:latin typeface="Calibri" panose="020F0502020204030204" pitchFamily="34" charset="0"/>
              </a:rPr>
              <a:t>M</a:t>
            </a:r>
            <a:r>
              <a:rPr kumimoji="0" lang="de-DE" sz="1400" b="1" i="0" u="none" strike="noStrike" kern="1200" cap="none" spc="0" normalizeH="0" baseline="0" dirty="0">
                <a:ln>
                  <a:noFill/>
                </a:ln>
                <a:solidFill>
                  <a:schemeClr val="bg1"/>
                </a:solidFill>
                <a:effectLst/>
                <a:uLnTx/>
                <a:uFillTx/>
                <a:latin typeface="Calibri" panose="020F0502020204030204" pitchFamily="34" charset="0"/>
                <a:ea typeface="ＭＳ Ｐゴシック" charset="-128"/>
              </a:rPr>
              <a:t>edien</a:t>
            </a:r>
            <a:r>
              <a:rPr kumimoji="0" lang="de-DE" sz="1400" b="1" i="0" u="none" strike="noStrike" kern="1200" cap="none" spc="0" normalizeH="0" dirty="0">
                <a:ln>
                  <a:noFill/>
                </a:ln>
                <a:solidFill>
                  <a:schemeClr val="bg1"/>
                </a:solidFill>
                <a:effectLst/>
                <a:uLnTx/>
                <a:uFillTx/>
                <a:latin typeface="Calibri" panose="020F0502020204030204" pitchFamily="34" charset="0"/>
                <a:ea typeface="ＭＳ Ｐゴシック" charset="-128"/>
              </a:rPr>
              <a:t> </a:t>
            </a:r>
            <a:r>
              <a:rPr kumimoji="0" lang="de-DE" sz="1400" b="1" i="0" u="none" strike="noStrike" kern="1200" cap="none" spc="0" normalizeH="0" baseline="0" dirty="0">
                <a:ln>
                  <a:noFill/>
                </a:ln>
                <a:solidFill>
                  <a:schemeClr val="bg1"/>
                </a:solidFill>
                <a:effectLst/>
                <a:uLnTx/>
                <a:uFillTx/>
                <a:latin typeface="Calibri" panose="020F0502020204030204" pitchFamily="34" charset="0"/>
                <a:ea typeface="ＭＳ Ｐゴシック" charset="-128"/>
              </a:rPr>
              <a:t> für </a:t>
            </a:r>
            <a:r>
              <a:rPr kumimoji="0" lang="de-DE" sz="1400" b="1" i="0" u="none" strike="noStrike" kern="1200" cap="none" spc="0" normalizeH="0" baseline="0" dirty="0" err="1">
                <a:ln>
                  <a:noFill/>
                </a:ln>
                <a:solidFill>
                  <a:schemeClr val="bg1"/>
                </a:solidFill>
                <a:effectLst/>
                <a:uLnTx/>
                <a:uFillTx/>
                <a:latin typeface="Calibri" panose="020F0502020204030204" pitchFamily="34" charset="0"/>
                <a:ea typeface="ＭＳ Ｐゴシック" charset="-128"/>
              </a:rPr>
              <a:t>fachl</a:t>
            </a:r>
            <a:r>
              <a:rPr kumimoji="0" lang="de-DE" sz="1400" b="1" i="0" u="none" strike="noStrike" kern="1200" cap="none" spc="0" normalizeH="0" baseline="0" dirty="0">
                <a:ln>
                  <a:noFill/>
                </a:ln>
                <a:solidFill>
                  <a:schemeClr val="bg1"/>
                </a:solidFill>
                <a:effectLst/>
                <a:uLnTx/>
                <a:uFillTx/>
                <a:latin typeface="Calibri" panose="020F0502020204030204" pitchFamily="34" charset="0"/>
                <a:ea typeface="ＭＳ Ｐゴシック" charset="-128"/>
              </a:rPr>
              <a:t>. Lernen nutzen</a:t>
            </a:r>
          </a:p>
        </p:txBody>
      </p:sp>
      <p:sp>
        <p:nvSpPr>
          <p:cNvPr id="41" name="Textfeld 40">
            <a:extLst>
              <a:ext uri="{FF2B5EF4-FFF2-40B4-BE49-F238E27FC236}">
                <a16:creationId xmlns:a16="http://schemas.microsoft.com/office/drawing/2014/main" id="{21251FC5-3F3C-4248-95AF-07B16A2078AB}"/>
              </a:ext>
            </a:extLst>
          </p:cNvPr>
          <p:cNvSpPr txBox="1"/>
          <p:nvPr/>
        </p:nvSpPr>
        <p:spPr>
          <a:xfrm>
            <a:off x="3737910" y="885488"/>
            <a:ext cx="1692000" cy="523220"/>
          </a:xfrm>
          <a:prstGeom prst="rect">
            <a:avLst/>
          </a:prstGeom>
          <a:solidFill>
            <a:schemeClr val="accent3">
              <a:lumMod val="60000"/>
              <a:lumOff val="40000"/>
            </a:schemeClr>
          </a:solidFill>
        </p:spPr>
        <p:txBody>
          <a:bodyPr wrap="square" rtlCol="0">
            <a:spAutoFit/>
          </a:bodyPr>
          <a:lstStyle/>
          <a:p>
            <a:pPr marL="0" marR="0" lvl="0" indent="0" algn="ctr" defTabSz="914400" rtl="0" eaLnBrk="0" fontAlgn="base" latinLnBrk="0" hangingPunct="0">
              <a:lnSpc>
                <a:spcPct val="100000"/>
              </a:lnSpc>
              <a:spcBef>
                <a:spcPts val="600"/>
              </a:spcBef>
              <a:spcAft>
                <a:spcPct val="0"/>
              </a:spcAft>
              <a:buClrTx/>
              <a:buSzTx/>
              <a:buFontTx/>
              <a:buNone/>
              <a:tabLst/>
              <a:defRPr/>
            </a:pPr>
            <a:r>
              <a:rPr kumimoji="0" lang="de-DE" sz="1400" b="1" i="0" u="none" strike="noStrike" kern="1200" cap="none" spc="0" normalizeH="0" baseline="0" dirty="0">
                <a:ln>
                  <a:noFill/>
                </a:ln>
                <a:solidFill>
                  <a:schemeClr val="bg1"/>
                </a:solidFill>
                <a:effectLst/>
                <a:uLnTx/>
                <a:uFillTx/>
                <a:latin typeface="Calibri" panose="020F0502020204030204" pitchFamily="34" charset="0"/>
                <a:ea typeface="ＭＳ Ｐゴシック" charset="-128"/>
              </a:rPr>
              <a:t>Medien adaptieren und gestalten</a:t>
            </a:r>
          </a:p>
        </p:txBody>
      </p:sp>
      <p:sp>
        <p:nvSpPr>
          <p:cNvPr id="31" name="Textfeld 30">
            <a:extLst>
              <a:ext uri="{FF2B5EF4-FFF2-40B4-BE49-F238E27FC236}">
                <a16:creationId xmlns:a16="http://schemas.microsoft.com/office/drawing/2014/main" id="{BBC083D5-0D89-144F-94B7-D0DBEC10B8AD}"/>
              </a:ext>
            </a:extLst>
          </p:cNvPr>
          <p:cNvSpPr txBox="1"/>
          <p:nvPr/>
        </p:nvSpPr>
        <p:spPr>
          <a:xfrm>
            <a:off x="1985914" y="1525887"/>
            <a:ext cx="1692000" cy="504057"/>
          </a:xfrm>
          <a:prstGeom prst="rect">
            <a:avLst/>
          </a:prstGeom>
          <a:solidFill>
            <a:srgbClr val="CDB987">
              <a:alpha val="64000"/>
            </a:srgbClr>
          </a:solidFill>
          <a:ln>
            <a:noFill/>
          </a:ln>
          <a:effectLst/>
        </p:spPr>
        <p:txBody>
          <a:bodyPr rot="0" spcFirstLastPara="0" vert="horz" wrap="square" lIns="36000" tIns="36000" rIns="36000" bIns="3600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600"/>
              </a:spcBef>
              <a:spcAft>
                <a:spcPts val="0"/>
              </a:spcAft>
              <a:buClrTx/>
              <a:buSzTx/>
              <a:buFontTx/>
              <a:buNone/>
              <a:tabLst/>
              <a:defRPr/>
            </a:pPr>
            <a:r>
              <a:rPr kumimoji="0" lang="de-DE" sz="1400" b="0" i="0" u="none" strike="noStrike" kern="0" cap="none" spc="0" normalizeH="0" baseline="0" noProof="0" dirty="0">
                <a:ln>
                  <a:noFill/>
                </a:ln>
                <a:solidFill>
                  <a:srgbClr val="CDB987">
                    <a:lumMod val="50000"/>
                  </a:srgbClr>
                </a:solidFill>
                <a:effectLst/>
                <a:uLnTx/>
                <a:uFillTx/>
                <a:latin typeface="Calibri" charset="0"/>
                <a:ea typeface="Times New Roman" charset="0"/>
                <a:cs typeface="Times New Roman" charset="0"/>
              </a:rPr>
              <a:t>KMK Kompetenzen</a:t>
            </a:r>
            <a:endParaRPr kumimoji="0" lang="de-DE" sz="1200" b="0" i="0" u="none" strike="noStrike" kern="0" cap="none" spc="0" normalizeH="0" baseline="0" noProof="0" dirty="0">
              <a:ln>
                <a:noFill/>
              </a:ln>
              <a:solidFill>
                <a:srgbClr val="CDB987">
                  <a:lumMod val="50000"/>
                </a:srgbClr>
              </a:solidFill>
              <a:effectLst/>
              <a:uLnTx/>
              <a:uFillTx/>
              <a:latin typeface="Cambria" charset="0"/>
              <a:ea typeface="Times New Roman" charset="0"/>
              <a:cs typeface="Times New Roman" charset="0"/>
            </a:endParaRPr>
          </a:p>
        </p:txBody>
      </p:sp>
      <p:sp>
        <p:nvSpPr>
          <p:cNvPr id="32" name="Textfeld 31">
            <a:extLst>
              <a:ext uri="{FF2B5EF4-FFF2-40B4-BE49-F238E27FC236}">
                <a16:creationId xmlns:a16="http://schemas.microsoft.com/office/drawing/2014/main" id="{93E95C6C-0E5B-B54F-9CDC-D5BFF8E81BC9}"/>
              </a:ext>
            </a:extLst>
          </p:cNvPr>
          <p:cNvSpPr txBox="1"/>
          <p:nvPr/>
        </p:nvSpPr>
        <p:spPr>
          <a:xfrm>
            <a:off x="1979773" y="2097164"/>
            <a:ext cx="1692000" cy="504057"/>
          </a:xfrm>
          <a:prstGeom prst="rect">
            <a:avLst/>
          </a:prstGeom>
          <a:solidFill>
            <a:srgbClr val="CDB987">
              <a:alpha val="64000"/>
            </a:srgbClr>
          </a:solidFill>
          <a:ln>
            <a:noFill/>
          </a:ln>
          <a:effectLst/>
        </p:spPr>
        <p:txBody>
          <a:bodyPr rot="0" spcFirstLastPara="0" vert="horz" wrap="square" lIns="36000" tIns="36000" rIns="36000" bIns="36000" numCol="1" spcCol="0" rtlCol="0" fromWordArt="0" anchor="t" anchorCtr="0" forceAA="0" compatLnSpc="1">
            <a:prstTxWarp prst="textNoShape">
              <a:avLst/>
            </a:prstTxWarp>
            <a:noAutofit/>
          </a:bodyPr>
          <a:lstStyle/>
          <a:p>
            <a:pPr marL="0" marR="0" lvl="0" indent="0" algn="ctr" defTabSz="914400" eaLnBrk="1" fontAlgn="auto" latinLnBrk="0" hangingPunct="1">
              <a:lnSpc>
                <a:spcPct val="100000"/>
              </a:lnSpc>
              <a:spcBef>
                <a:spcPts val="600"/>
              </a:spcBef>
              <a:spcAft>
                <a:spcPts val="0"/>
              </a:spcAft>
              <a:buClrTx/>
              <a:buSzTx/>
              <a:buFontTx/>
              <a:buNone/>
              <a:tabLst/>
              <a:defRPr/>
            </a:pPr>
            <a:r>
              <a:rPr kumimoji="0" lang="de-DE" sz="1400" b="0" i="0" u="none" strike="noStrike" kern="0" cap="none" spc="0" normalizeH="0" baseline="0" noProof="0" dirty="0">
                <a:ln>
                  <a:noFill/>
                </a:ln>
                <a:solidFill>
                  <a:srgbClr val="CDB987">
                    <a:lumMod val="50000"/>
                  </a:srgbClr>
                </a:solidFill>
                <a:effectLst/>
                <a:uLnTx/>
                <a:uFillTx/>
                <a:latin typeface="Calibri" charset="0"/>
                <a:ea typeface="Times New Roman" charset="0"/>
                <a:cs typeface="Times New Roman" charset="0"/>
              </a:rPr>
              <a:t>Übersicht: relevante Medien</a:t>
            </a:r>
            <a:endParaRPr kumimoji="0" lang="de-DE" sz="1200" b="0" i="0" u="none" strike="noStrike" kern="0" cap="none" spc="0" normalizeH="0" baseline="0" noProof="0" dirty="0">
              <a:ln>
                <a:noFill/>
              </a:ln>
              <a:solidFill>
                <a:srgbClr val="CDB987">
                  <a:lumMod val="50000"/>
                </a:srgbClr>
              </a:solidFill>
              <a:effectLst/>
              <a:uLnTx/>
              <a:uFillTx/>
              <a:latin typeface="Cambria" charset="0"/>
              <a:ea typeface="Times New Roman" charset="0"/>
              <a:cs typeface="Times New Roman" charset="0"/>
            </a:endParaRPr>
          </a:p>
        </p:txBody>
      </p:sp>
      <p:sp>
        <p:nvSpPr>
          <p:cNvPr id="6" name="Textfeld 5">
            <a:extLst>
              <a:ext uri="{FF2B5EF4-FFF2-40B4-BE49-F238E27FC236}">
                <a16:creationId xmlns:a16="http://schemas.microsoft.com/office/drawing/2014/main" id="{1C950E89-F75F-60B3-4677-B5F215CDE80F}"/>
              </a:ext>
            </a:extLst>
          </p:cNvPr>
          <p:cNvSpPr txBox="1"/>
          <p:nvPr/>
        </p:nvSpPr>
        <p:spPr>
          <a:xfrm>
            <a:off x="611560" y="831627"/>
            <a:ext cx="1066702" cy="630942"/>
          </a:xfrm>
          <a:prstGeom prst="rect">
            <a:avLst/>
          </a:prstGeom>
          <a:noFill/>
        </p:spPr>
        <p:txBody>
          <a:bodyPr wrap="none" rtlCol="0">
            <a:spAutoFit/>
          </a:bodyPr>
          <a:lstStyle/>
          <a:p>
            <a:pPr>
              <a:spcBef>
                <a:spcPts val="600"/>
              </a:spcBef>
              <a:defRPr/>
            </a:pPr>
            <a:r>
              <a:rPr lang="en-US" sz="1500" b="1" dirty="0" err="1">
                <a:solidFill>
                  <a:srgbClr val="F8B44F"/>
                </a:solidFill>
                <a:latin typeface="Calibri" panose="020F0502020204030204" pitchFamily="34" charset="0"/>
              </a:rPr>
              <a:t>Lehrkräfte</a:t>
            </a:r>
            <a:r>
              <a:rPr lang="en-US" sz="1500" b="1" dirty="0">
                <a:solidFill>
                  <a:srgbClr val="F8B44F"/>
                </a:solidFill>
                <a:latin typeface="Calibri" panose="020F0502020204030204" pitchFamily="34" charset="0"/>
              </a:rPr>
              <a:t>-</a:t>
            </a:r>
          </a:p>
          <a:p>
            <a:pPr>
              <a:spcBef>
                <a:spcPts val="600"/>
              </a:spcBef>
              <a:defRPr/>
            </a:pPr>
            <a:r>
              <a:rPr lang="en-US" sz="1500" b="1" dirty="0">
                <a:solidFill>
                  <a:srgbClr val="F8B44F"/>
                </a:solidFill>
                <a:latin typeface="Calibri" panose="020F0502020204030204" pitchFamily="34" charset="0"/>
              </a:rPr>
              <a:t>Jobs</a:t>
            </a:r>
            <a:r>
              <a:rPr lang="en-US" sz="1500" b="1" dirty="0">
                <a:solidFill>
                  <a:srgbClr val="C37700"/>
                </a:solidFill>
                <a:latin typeface="Calibri" panose="020F0502020204030204" pitchFamily="34" charset="0"/>
              </a:rPr>
              <a:t> </a:t>
            </a:r>
          </a:p>
        </p:txBody>
      </p:sp>
      <p:pic>
        <p:nvPicPr>
          <p:cNvPr id="8" name="Bild 15">
            <a:extLst>
              <a:ext uri="{FF2B5EF4-FFF2-40B4-BE49-F238E27FC236}">
                <a16:creationId xmlns:a16="http://schemas.microsoft.com/office/drawing/2014/main" id="{A1F35686-848F-F73D-3C3B-1F532C262D5D}"/>
              </a:ext>
            </a:extLst>
          </p:cNvPr>
          <p:cNvPicPr>
            <a:picLocks noChangeAspect="1"/>
          </p:cNvPicPr>
          <p:nvPr/>
        </p:nvPicPr>
        <p:blipFill>
          <a:blip r:embed="rId3" cstate="email">
            <a:duotone>
              <a:srgbClr val="F8B44F">
                <a:shade val="45000"/>
                <a:satMod val="135000"/>
              </a:srgbClr>
              <a:prstClr val="white"/>
            </a:duotone>
            <a:extLst>
              <a:ext uri="{28A0092B-C50C-407E-A947-70E740481C1C}">
                <a14:useLocalDpi xmlns:a14="http://schemas.microsoft.com/office/drawing/2010/main"/>
              </a:ext>
            </a:extLst>
          </a:blip>
          <a:stretch>
            <a:fillRect/>
          </a:stretch>
        </p:blipFill>
        <p:spPr>
          <a:xfrm>
            <a:off x="129385" y="845706"/>
            <a:ext cx="504057" cy="504057"/>
          </a:xfrm>
          <a:prstGeom prst="rect">
            <a:avLst/>
          </a:prstGeom>
        </p:spPr>
      </p:pic>
      <p:sp>
        <p:nvSpPr>
          <p:cNvPr id="10" name="Textfeld 9">
            <a:extLst>
              <a:ext uri="{FF2B5EF4-FFF2-40B4-BE49-F238E27FC236}">
                <a16:creationId xmlns:a16="http://schemas.microsoft.com/office/drawing/2014/main" id="{C55344C9-8051-650C-6B1C-4575D1F5D494}"/>
              </a:ext>
            </a:extLst>
          </p:cNvPr>
          <p:cNvSpPr txBox="1"/>
          <p:nvPr/>
        </p:nvSpPr>
        <p:spPr>
          <a:xfrm>
            <a:off x="611560" y="1772816"/>
            <a:ext cx="1111843" cy="553998"/>
          </a:xfrm>
          <a:prstGeom prst="rect">
            <a:avLst/>
          </a:prstGeom>
          <a:noFill/>
        </p:spPr>
        <p:txBody>
          <a:bodyPr wrap="none" rtlCol="0">
            <a:spAutoFit/>
          </a:bodyPr>
          <a:lstStyle/>
          <a:p>
            <a:pPr>
              <a:spcBef>
                <a:spcPts val="600"/>
              </a:spcBef>
              <a:defRPr/>
            </a:pPr>
            <a:r>
              <a:rPr lang="de-DE" sz="1500" b="1" dirty="0">
                <a:solidFill>
                  <a:srgbClr val="CDB987">
                    <a:lumMod val="75000"/>
                  </a:srgbClr>
                </a:solidFill>
                <a:latin typeface="Calibri" panose="020F0502020204030204" pitchFamily="34" charset="0"/>
              </a:rPr>
              <a:t>Didaktische</a:t>
            </a:r>
            <a:br>
              <a:rPr lang="de-DE" sz="1500" b="1" dirty="0">
                <a:solidFill>
                  <a:srgbClr val="CDB987">
                    <a:lumMod val="75000"/>
                  </a:srgbClr>
                </a:solidFill>
                <a:latin typeface="Calibri" panose="020F0502020204030204" pitchFamily="34" charset="0"/>
              </a:rPr>
            </a:br>
            <a:r>
              <a:rPr lang="de-DE" sz="1500" b="1" dirty="0">
                <a:solidFill>
                  <a:srgbClr val="CDB987">
                    <a:lumMod val="75000"/>
                  </a:srgbClr>
                </a:solidFill>
                <a:latin typeface="Calibri" panose="020F0502020204030204" pitchFamily="34" charset="0"/>
              </a:rPr>
              <a:t>Werkzeuge</a:t>
            </a:r>
          </a:p>
        </p:txBody>
      </p:sp>
      <p:pic>
        <p:nvPicPr>
          <p:cNvPr id="12" name="Bild 3">
            <a:extLst>
              <a:ext uri="{FF2B5EF4-FFF2-40B4-BE49-F238E27FC236}">
                <a16:creationId xmlns:a16="http://schemas.microsoft.com/office/drawing/2014/main" id="{F54C3AE0-5519-BAEE-72F4-93625CDFA367}"/>
              </a:ext>
            </a:extLst>
          </p:cNvPr>
          <p:cNvPicPr>
            <a:picLocks noChangeAspect="1"/>
          </p:cNvPicPr>
          <p:nvPr/>
        </p:nvPicPr>
        <p:blipFill>
          <a:blip r:embed="rId4" cstate="email">
            <a:duotone>
              <a:srgbClr val="CDB987">
                <a:shade val="45000"/>
                <a:satMod val="135000"/>
              </a:srgbClr>
              <a:prstClr val="white"/>
            </a:duotone>
            <a:extLst>
              <a:ext uri="{28A0092B-C50C-407E-A947-70E740481C1C}">
                <a14:useLocalDpi xmlns:a14="http://schemas.microsoft.com/office/drawing/2010/main"/>
              </a:ext>
            </a:extLst>
          </a:blip>
          <a:stretch>
            <a:fillRect/>
          </a:stretch>
        </p:blipFill>
        <p:spPr>
          <a:xfrm>
            <a:off x="129385" y="1772816"/>
            <a:ext cx="504057" cy="504057"/>
          </a:xfrm>
          <a:prstGeom prst="rect">
            <a:avLst/>
          </a:prstGeom>
        </p:spPr>
      </p:pic>
      <p:sp>
        <p:nvSpPr>
          <p:cNvPr id="14" name="Textfeld 13">
            <a:extLst>
              <a:ext uri="{FF2B5EF4-FFF2-40B4-BE49-F238E27FC236}">
                <a16:creationId xmlns:a16="http://schemas.microsoft.com/office/drawing/2014/main" id="{21CAC0B7-A434-6762-FE7D-DC7B1A9C833D}"/>
              </a:ext>
            </a:extLst>
          </p:cNvPr>
          <p:cNvSpPr txBox="1"/>
          <p:nvPr/>
        </p:nvSpPr>
        <p:spPr>
          <a:xfrm>
            <a:off x="611560" y="5809349"/>
            <a:ext cx="1399101" cy="323165"/>
          </a:xfrm>
          <a:prstGeom prst="rect">
            <a:avLst/>
          </a:prstGeom>
          <a:noFill/>
        </p:spPr>
        <p:txBody>
          <a:bodyPr wrap="none" rtlCol="0">
            <a:spAutoFit/>
          </a:bodyPr>
          <a:lstStyle/>
          <a:p>
            <a:pPr>
              <a:spcBef>
                <a:spcPts val="600"/>
              </a:spcBef>
              <a:defRPr/>
            </a:pPr>
            <a:r>
              <a:rPr lang="de-DE" sz="1500" b="1" dirty="0">
                <a:solidFill>
                  <a:srgbClr val="327A86"/>
                </a:solidFill>
                <a:latin typeface="Calibri" panose="020F0502020204030204" pitchFamily="34" charset="0"/>
              </a:rPr>
              <a:t>Orientierungen</a:t>
            </a:r>
          </a:p>
        </p:txBody>
      </p:sp>
      <p:pic>
        <p:nvPicPr>
          <p:cNvPr id="16" name="Bild 10">
            <a:extLst>
              <a:ext uri="{FF2B5EF4-FFF2-40B4-BE49-F238E27FC236}">
                <a16:creationId xmlns:a16="http://schemas.microsoft.com/office/drawing/2014/main" id="{39364685-670F-1232-EFAF-7B0275F612C0}"/>
              </a:ext>
            </a:extLst>
          </p:cNvPr>
          <p:cNvPicPr>
            <a:picLocks noChangeAspect="1"/>
          </p:cNvPicPr>
          <p:nvPr/>
        </p:nvPicPr>
        <p:blipFill>
          <a:blip r:embed="rId5" cstate="email">
            <a:duotone>
              <a:srgbClr val="327A86">
                <a:shade val="45000"/>
                <a:satMod val="135000"/>
              </a:srgbClr>
              <a:prstClr val="white"/>
            </a:duotone>
            <a:extLst>
              <a:ext uri="{28A0092B-C50C-407E-A947-70E740481C1C}">
                <a14:useLocalDpi xmlns:a14="http://schemas.microsoft.com/office/drawing/2010/main"/>
              </a:ext>
            </a:extLst>
          </a:blip>
          <a:stretch>
            <a:fillRect/>
          </a:stretch>
        </p:blipFill>
        <p:spPr>
          <a:xfrm>
            <a:off x="129385" y="5733255"/>
            <a:ext cx="504057" cy="504057"/>
          </a:xfrm>
          <a:prstGeom prst="rect">
            <a:avLst/>
          </a:prstGeom>
        </p:spPr>
      </p:pic>
      <p:sp>
        <p:nvSpPr>
          <p:cNvPr id="18" name="Textfeld 17">
            <a:extLst>
              <a:ext uri="{FF2B5EF4-FFF2-40B4-BE49-F238E27FC236}">
                <a16:creationId xmlns:a16="http://schemas.microsoft.com/office/drawing/2014/main" id="{13D00F1C-9A48-E246-D7D8-D4BAFBAE84BF}"/>
              </a:ext>
            </a:extLst>
          </p:cNvPr>
          <p:cNvSpPr txBox="1"/>
          <p:nvPr/>
        </p:nvSpPr>
        <p:spPr>
          <a:xfrm>
            <a:off x="611560" y="3508266"/>
            <a:ext cx="1509837" cy="784830"/>
          </a:xfrm>
          <a:prstGeom prst="rect">
            <a:avLst/>
          </a:prstGeom>
          <a:noFill/>
        </p:spPr>
        <p:txBody>
          <a:bodyPr wrap="none" rtlCol="0">
            <a:spAutoFit/>
          </a:bodyPr>
          <a:lstStyle/>
          <a:p>
            <a:pPr>
              <a:spcBef>
                <a:spcPts val="600"/>
              </a:spcBef>
              <a:defRPr/>
            </a:pPr>
            <a:r>
              <a:rPr lang="de-DE" sz="1500" b="1" dirty="0">
                <a:solidFill>
                  <a:prstClr val="black">
                    <a:lumMod val="50000"/>
                    <a:lumOff val="50000"/>
                  </a:prstClr>
                </a:solidFill>
                <a:latin typeface="Calibri" panose="020F0502020204030204" pitchFamily="34" charset="0"/>
              </a:rPr>
              <a:t>Denk- und </a:t>
            </a:r>
            <a:br>
              <a:rPr lang="de-DE" sz="1500" b="1" dirty="0">
                <a:solidFill>
                  <a:prstClr val="black">
                    <a:lumMod val="50000"/>
                    <a:lumOff val="50000"/>
                  </a:prstClr>
                </a:solidFill>
                <a:latin typeface="Calibri" panose="020F0502020204030204" pitchFamily="34" charset="0"/>
              </a:rPr>
            </a:br>
            <a:r>
              <a:rPr lang="de-DE" sz="1500" b="1" dirty="0">
                <a:solidFill>
                  <a:prstClr val="black">
                    <a:lumMod val="50000"/>
                    <a:lumOff val="50000"/>
                  </a:prstClr>
                </a:solidFill>
                <a:latin typeface="Calibri" panose="020F0502020204030204" pitchFamily="34" charset="0"/>
              </a:rPr>
              <a:t>Wahrnehmungs-</a:t>
            </a:r>
            <a:br>
              <a:rPr lang="de-DE" sz="1500" b="1" dirty="0">
                <a:solidFill>
                  <a:prstClr val="black">
                    <a:lumMod val="50000"/>
                    <a:lumOff val="50000"/>
                  </a:prstClr>
                </a:solidFill>
                <a:latin typeface="Calibri" panose="020F0502020204030204" pitchFamily="34" charset="0"/>
              </a:rPr>
            </a:br>
            <a:r>
              <a:rPr lang="de-DE" sz="1500" b="1" dirty="0" err="1">
                <a:solidFill>
                  <a:prstClr val="black">
                    <a:lumMod val="50000"/>
                    <a:lumOff val="50000"/>
                  </a:prstClr>
                </a:solidFill>
                <a:latin typeface="Calibri" panose="020F0502020204030204" pitchFamily="34" charset="0"/>
              </a:rPr>
              <a:t>kategorien</a:t>
            </a:r>
            <a:endParaRPr lang="de-DE" sz="1500" b="1" dirty="0">
              <a:solidFill>
                <a:prstClr val="black">
                  <a:lumMod val="50000"/>
                  <a:lumOff val="50000"/>
                </a:prstClr>
              </a:solidFill>
              <a:latin typeface="Calibri" panose="020F0502020204030204" pitchFamily="34" charset="0"/>
            </a:endParaRPr>
          </a:p>
        </p:txBody>
      </p:sp>
      <p:pic>
        <p:nvPicPr>
          <p:cNvPr id="20" name="Bild 13">
            <a:extLst>
              <a:ext uri="{FF2B5EF4-FFF2-40B4-BE49-F238E27FC236}">
                <a16:creationId xmlns:a16="http://schemas.microsoft.com/office/drawing/2014/main" id="{11D74226-19ED-E48F-6451-C034171AED66}"/>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29385" y="3644782"/>
            <a:ext cx="504057" cy="504057"/>
          </a:xfrm>
          <a:prstGeom prst="rect">
            <a:avLst/>
          </a:prstGeom>
        </p:spPr>
      </p:pic>
      <p:sp>
        <p:nvSpPr>
          <p:cNvPr id="25" name="Textfeld 24">
            <a:extLst>
              <a:ext uri="{FF2B5EF4-FFF2-40B4-BE49-F238E27FC236}">
                <a16:creationId xmlns:a16="http://schemas.microsoft.com/office/drawing/2014/main" id="{A48D6D4F-7F08-8D46-8C2C-EE39ABFF0248}"/>
              </a:ext>
            </a:extLst>
          </p:cNvPr>
          <p:cNvSpPr txBox="1"/>
          <p:nvPr/>
        </p:nvSpPr>
        <p:spPr>
          <a:xfrm>
            <a:off x="5477256" y="1525887"/>
            <a:ext cx="1692000" cy="522000"/>
          </a:xfrm>
          <a:prstGeom prst="rect">
            <a:avLst/>
          </a:prstGeom>
          <a:solidFill>
            <a:srgbClr val="CDB987">
              <a:alpha val="64000"/>
            </a:srgbClr>
          </a:solidFill>
          <a:ln>
            <a:noFill/>
          </a:ln>
          <a:effectLst/>
        </p:spPr>
        <p:txBody>
          <a:bodyPr rot="0" spcFirstLastPara="0" vert="horz" wrap="square" lIns="36000" tIns="36000" rIns="36000" bIns="36000" numCol="1" spcCol="0" rtlCol="0" fromWordArt="0" anchor="ctr" anchorCtr="0" forceAA="0" compatLnSpc="1">
            <a:prstTxWarp prst="textNoShape">
              <a:avLst/>
            </a:prstTxWarp>
            <a:noAutofit/>
          </a:bodyPr>
          <a:lstStyle>
            <a:defPPr>
              <a:defRPr lang="de-DE"/>
            </a:defPPr>
            <a:lvl1pPr marL="0" marR="0" lvl="0" indent="0" algn="ctr" defTabSz="914400" eaLnBrk="1" fontAlgn="auto" latinLnBrk="0" hangingPunct="1">
              <a:lnSpc>
                <a:spcPct val="100000"/>
              </a:lnSpc>
              <a:spcBef>
                <a:spcPts val="600"/>
              </a:spcBef>
              <a:spcAft>
                <a:spcPts val="0"/>
              </a:spcAft>
              <a:buClrTx/>
              <a:buSzTx/>
              <a:buFontTx/>
              <a:buNone/>
              <a:tabLst/>
              <a:defRPr kumimoji="0" sz="1400" b="0" i="0" u="none" strike="noStrike" kern="0" cap="none" spc="0" normalizeH="0" baseline="0">
                <a:ln>
                  <a:noFill/>
                </a:ln>
                <a:solidFill>
                  <a:srgbClr val="CDB987">
                    <a:lumMod val="50000"/>
                  </a:srgbClr>
                </a:solidFill>
                <a:effectLst/>
                <a:uLnTx/>
                <a:uFillTx/>
                <a:latin typeface="Calibri" charset="0"/>
                <a:ea typeface="Times New Roman" charset="0"/>
                <a:cs typeface="Times New Roman" charset="0"/>
              </a:defRPr>
            </a:lvl1pPr>
          </a:lstStyle>
          <a:p>
            <a:r>
              <a:rPr lang="de-DE" dirty="0"/>
              <a:t>Bewertungsraster</a:t>
            </a:r>
          </a:p>
        </p:txBody>
      </p:sp>
      <p:sp>
        <p:nvSpPr>
          <p:cNvPr id="45" name="Rechteck 44">
            <a:extLst>
              <a:ext uri="{FF2B5EF4-FFF2-40B4-BE49-F238E27FC236}">
                <a16:creationId xmlns:a16="http://schemas.microsoft.com/office/drawing/2014/main" id="{EE0FAD72-7990-FA47-95A5-1FF318DFDBB6}"/>
              </a:ext>
            </a:extLst>
          </p:cNvPr>
          <p:cNvSpPr/>
          <p:nvPr/>
        </p:nvSpPr>
        <p:spPr>
          <a:xfrm>
            <a:off x="6759091" y="3427190"/>
            <a:ext cx="1997445" cy="523220"/>
          </a:xfrm>
          <a:prstGeom prst="rect">
            <a:avLst/>
          </a:prstGeom>
          <a:solidFill>
            <a:schemeClr val="bg1"/>
          </a:solidFill>
          <a:ln w="25400">
            <a:solidFill>
              <a:schemeClr val="tx1">
                <a:lumMod val="50000"/>
                <a:lumOff val="50000"/>
              </a:schemeClr>
            </a:solidFill>
          </a:ln>
        </p:spPr>
        <p:txBody>
          <a:bodyPr wrap="square">
            <a:spAutoFit/>
          </a:bodyPr>
          <a:lstStyle/>
          <a:p>
            <a:pPr algn="ctr"/>
            <a:r>
              <a:rPr lang="de-DE" sz="1400" dirty="0" err="1">
                <a:latin typeface="Calibri" pitchFamily="34" charset="0"/>
                <a:cs typeface="Calibri" pitchFamily="34" charset="0"/>
              </a:rPr>
              <a:t>LüM</a:t>
            </a:r>
            <a:r>
              <a:rPr lang="de-DE" sz="1400" dirty="0">
                <a:latin typeface="Calibri" pitchFamily="34" charset="0"/>
                <a:cs typeface="Calibri" pitchFamily="34" charset="0"/>
              </a:rPr>
              <a:t> (Lernen über Medien)</a:t>
            </a:r>
          </a:p>
        </p:txBody>
      </p:sp>
      <p:sp>
        <p:nvSpPr>
          <p:cNvPr id="46" name="Rechteck 45">
            <a:extLst>
              <a:ext uri="{FF2B5EF4-FFF2-40B4-BE49-F238E27FC236}">
                <a16:creationId xmlns:a16="http://schemas.microsoft.com/office/drawing/2014/main" id="{630E55AE-EF09-BF4C-8635-5F0931B5AFC1}"/>
              </a:ext>
            </a:extLst>
          </p:cNvPr>
          <p:cNvSpPr/>
          <p:nvPr/>
        </p:nvSpPr>
        <p:spPr>
          <a:xfrm>
            <a:off x="6759091" y="4058367"/>
            <a:ext cx="1997445" cy="523220"/>
          </a:xfrm>
          <a:prstGeom prst="rect">
            <a:avLst/>
          </a:prstGeom>
          <a:solidFill>
            <a:schemeClr val="bg1"/>
          </a:solidFill>
          <a:ln w="25400">
            <a:solidFill>
              <a:schemeClr val="tx1">
                <a:lumMod val="50000"/>
                <a:lumOff val="50000"/>
              </a:schemeClr>
            </a:solidFill>
          </a:ln>
        </p:spPr>
        <p:txBody>
          <a:bodyPr wrap="square">
            <a:spAutoFit/>
          </a:bodyPr>
          <a:lstStyle/>
          <a:p>
            <a:pPr algn="ctr"/>
            <a:r>
              <a:rPr lang="de-DE" sz="1400" dirty="0" err="1">
                <a:latin typeface="Calibri" pitchFamily="34" charset="0"/>
                <a:cs typeface="Calibri" pitchFamily="34" charset="0"/>
              </a:rPr>
              <a:t>LmM</a:t>
            </a:r>
            <a:r>
              <a:rPr lang="de-DE" sz="1400" dirty="0">
                <a:latin typeface="Calibri" pitchFamily="34" charset="0"/>
                <a:cs typeface="Calibri" pitchFamily="34" charset="0"/>
              </a:rPr>
              <a:t> (Lernen mit Medien)</a:t>
            </a:r>
            <a:endParaRPr lang="de-DE" sz="1200" dirty="0">
              <a:latin typeface="Calibri" pitchFamily="34" charset="0"/>
              <a:cs typeface="Calibri" pitchFamily="34" charset="0"/>
            </a:endParaRPr>
          </a:p>
        </p:txBody>
      </p:sp>
      <p:sp>
        <p:nvSpPr>
          <p:cNvPr id="49" name="Textfeld 48">
            <a:extLst>
              <a:ext uri="{FF2B5EF4-FFF2-40B4-BE49-F238E27FC236}">
                <a16:creationId xmlns:a16="http://schemas.microsoft.com/office/drawing/2014/main" id="{978B5F65-FEE3-C541-B833-8675C242A901}"/>
              </a:ext>
            </a:extLst>
          </p:cNvPr>
          <p:cNvSpPr txBox="1"/>
          <p:nvPr/>
        </p:nvSpPr>
        <p:spPr>
          <a:xfrm>
            <a:off x="3731585" y="5147538"/>
            <a:ext cx="1692000" cy="540000"/>
          </a:xfrm>
          <a:prstGeom prst="rect">
            <a:avLst/>
          </a:prstGeom>
          <a:solidFill>
            <a:schemeClr val="accent1"/>
          </a:solidFill>
          <a:ln>
            <a:solidFill>
              <a:sysClr val="window" lastClr="FFFFFF"/>
            </a:solidFill>
          </a:ln>
        </p:spPr>
        <p:txBody>
          <a:bodyPr wrap="squar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Kognitive Aktivierung</a:t>
            </a:r>
          </a:p>
        </p:txBody>
      </p:sp>
      <p:sp>
        <p:nvSpPr>
          <p:cNvPr id="50" name="Textfeld 49">
            <a:extLst>
              <a:ext uri="{FF2B5EF4-FFF2-40B4-BE49-F238E27FC236}">
                <a16:creationId xmlns:a16="http://schemas.microsoft.com/office/drawing/2014/main" id="{BC32AB28-5E22-DF4D-9C42-1B2ECEB5654E}"/>
              </a:ext>
            </a:extLst>
          </p:cNvPr>
          <p:cNvSpPr txBox="1"/>
          <p:nvPr/>
        </p:nvSpPr>
        <p:spPr>
          <a:xfrm>
            <a:off x="1979773" y="5147538"/>
            <a:ext cx="1692000" cy="540000"/>
          </a:xfrm>
          <a:prstGeom prst="rect">
            <a:avLst/>
          </a:prstGeom>
          <a:solidFill>
            <a:schemeClr val="accent1"/>
          </a:solidFill>
          <a:ln>
            <a:solidFill>
              <a:sysClr val="window" lastClr="FFFFFF"/>
            </a:solidFill>
          </a:ln>
        </p:spPr>
        <p:txBody>
          <a:bodyPr wrap="squar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Darstellungs-wechsel</a:t>
            </a:r>
          </a:p>
        </p:txBody>
      </p:sp>
      <p:sp>
        <p:nvSpPr>
          <p:cNvPr id="52" name="Textfeld 51">
            <a:extLst>
              <a:ext uri="{FF2B5EF4-FFF2-40B4-BE49-F238E27FC236}">
                <a16:creationId xmlns:a16="http://schemas.microsoft.com/office/drawing/2014/main" id="{AC975E3D-3074-064B-90F8-77DBBCF5C315}"/>
              </a:ext>
            </a:extLst>
          </p:cNvPr>
          <p:cNvSpPr txBox="1"/>
          <p:nvPr/>
        </p:nvSpPr>
        <p:spPr>
          <a:xfrm>
            <a:off x="1979773" y="5723288"/>
            <a:ext cx="1692000" cy="540000"/>
          </a:xfrm>
          <a:prstGeom prst="rect">
            <a:avLst/>
          </a:prstGeom>
          <a:solidFill>
            <a:schemeClr val="accent1"/>
          </a:solidFill>
          <a:ln>
            <a:solidFill>
              <a:sysClr val="window" lastClr="FFFFFF"/>
            </a:solidFill>
          </a:ln>
        </p:spPr>
        <p:txBody>
          <a:bodyPr wrap="squar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Potenziale und Grenzen</a:t>
            </a:r>
          </a:p>
        </p:txBody>
      </p:sp>
      <p:sp>
        <p:nvSpPr>
          <p:cNvPr id="53" name="Textfeld 52">
            <a:extLst>
              <a:ext uri="{FF2B5EF4-FFF2-40B4-BE49-F238E27FC236}">
                <a16:creationId xmlns:a16="http://schemas.microsoft.com/office/drawing/2014/main" id="{95BC7639-95D7-4740-A9A5-0546F5A69EF9}"/>
              </a:ext>
            </a:extLst>
          </p:cNvPr>
          <p:cNvSpPr txBox="1"/>
          <p:nvPr/>
        </p:nvSpPr>
        <p:spPr>
          <a:xfrm>
            <a:off x="3731585" y="5723288"/>
            <a:ext cx="1692000" cy="540000"/>
          </a:xfrm>
          <a:prstGeom prst="rect">
            <a:avLst/>
          </a:prstGeom>
          <a:solidFill>
            <a:schemeClr val="accent1"/>
          </a:solidFill>
          <a:ln>
            <a:solidFill>
              <a:sysClr val="window" lastClr="FFFFFF"/>
            </a:solidFill>
          </a:ln>
        </p:spPr>
        <p:txBody>
          <a:bodyPr wrap="squar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Überzeugung zu digitalen Medien</a:t>
            </a:r>
          </a:p>
        </p:txBody>
      </p:sp>
    </p:spTree>
    <p:extLst>
      <p:ext uri="{BB962C8B-B14F-4D97-AF65-F5344CB8AC3E}">
        <p14:creationId xmlns:p14="http://schemas.microsoft.com/office/powerpoint/2010/main" val="7307341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 name="Inhaltsplatzhalter 2"/>
          <p:cNvSpPr>
            <a:spLocks noGrp="1"/>
          </p:cNvSpPr>
          <p:nvPr>
            <p:ph idx="1"/>
          </p:nvPr>
        </p:nvSpPr>
        <p:spPr/>
        <p:txBody>
          <a:bodyPr>
            <a:noAutofit/>
          </a:bodyPr>
          <a:lstStyle/>
          <a:p>
            <a:pPr marL="0" indent="0">
              <a:buNone/>
            </a:pPr>
            <a:r>
              <a:rPr lang="de-DE" sz="1800" dirty="0"/>
              <a:t>Diese Folie gehört mit zum Material und darf nicht entfernt werden.</a:t>
            </a:r>
          </a:p>
          <a:p>
            <a:r>
              <a:rPr lang="de-DE" sz="1800" dirty="0"/>
              <a:t>Dieses Material wurde für das Deutsche Zentrum für Lehrkräftebildung Mathematik (DZLM) konzipiert und kann, soweit nicht anderweitig gekennzeichnet, unter der </a:t>
            </a:r>
            <a:r>
              <a:rPr lang="de-DE" sz="1800" dirty="0">
                <a:solidFill>
                  <a:schemeClr val="accent1"/>
                </a:solidFill>
              </a:rPr>
              <a:t>Creative Commons Namensnennung – Weitergabe unter gleichen Bedingungen 4.0 Internationale Lizenz </a:t>
            </a:r>
            <a:r>
              <a:rPr lang="de-DE" sz="1800" dirty="0"/>
              <a:t>weiterverwendet werden. </a:t>
            </a:r>
          </a:p>
          <a:p>
            <a:pPr marL="285750" indent="-285750"/>
            <a:r>
              <a:rPr lang="de-DE" sz="1800" dirty="0"/>
              <a:t>Das bedeutet insbesondere: Alle Folien und Materialien können für Zwecke der Aus- und Fortbildung gerne genutzt werden – unter der Voraussetzung, dass immer die Quellenhinweise aufgeführt bleiben. Bildnachweise und Zitatquellen finden Sie auf den jeweiligen Folien bzw. Zusatzmaterialien.</a:t>
            </a:r>
          </a:p>
          <a:p>
            <a:r>
              <a:rPr lang="de-DE" sz="1800" dirty="0"/>
              <a:t>An der Erstellung des Materials haben die folgenden Personen mitgewirkt: </a:t>
            </a:r>
            <a:br>
              <a:rPr lang="de-DE" sz="1800" dirty="0"/>
            </a:br>
            <a:r>
              <a:rPr lang="de-DE" sz="1800" i="1" dirty="0"/>
              <a:t>Institut für Qualitätsentwicklung an Schulen Schleswig-Holstein (IQSH): </a:t>
            </a:r>
            <a:r>
              <a:rPr lang="de-DE" sz="1800" dirty="0"/>
              <a:t>Maike </a:t>
            </a:r>
            <a:r>
              <a:rPr lang="de-DE" sz="1800" dirty="0" err="1"/>
              <a:t>Abshagen</a:t>
            </a:r>
            <a:r>
              <a:rPr lang="de-DE" sz="1800" dirty="0"/>
              <a:t> und Jens </a:t>
            </a:r>
            <a:r>
              <a:rPr lang="de-DE" sz="1800" dirty="0" err="1"/>
              <a:t>Lindström</a:t>
            </a:r>
            <a:br>
              <a:rPr lang="de-DE" sz="1800" dirty="0"/>
            </a:br>
            <a:r>
              <a:rPr lang="de-DE" sz="1800" i="1" dirty="0"/>
              <a:t>Universität Duisburg-Essen</a:t>
            </a:r>
            <a:r>
              <a:rPr lang="de-DE" sz="1800" dirty="0"/>
              <a:t>: Bärbel Barzel, Patrick Ebers, Marius Friedemann, Lisa Göbel, Joyce Peters-Dasdemir, Miriam Romberg, Julia </a:t>
            </a:r>
            <a:r>
              <a:rPr lang="de-DE" sz="1800" dirty="0" err="1"/>
              <a:t>Rosewich</a:t>
            </a:r>
            <a:r>
              <a:rPr lang="de-DE" sz="1800" dirty="0"/>
              <a:t>, Florian Schacht, Daniel Thurm und Oliver Wagener</a:t>
            </a:r>
            <a:br>
              <a:rPr lang="de-DE" sz="1800" dirty="0"/>
            </a:br>
            <a:r>
              <a:rPr lang="de-DE" sz="1800" i="1" dirty="0"/>
              <a:t>Universität Potsdam: </a:t>
            </a:r>
            <a:r>
              <a:rPr lang="de-DE" sz="1800" dirty="0"/>
              <a:t>Chris Dohrmann, Ulrich </a:t>
            </a:r>
            <a:r>
              <a:rPr lang="de-DE" sz="1800" dirty="0" err="1"/>
              <a:t>Kortenkamp</a:t>
            </a:r>
            <a:r>
              <a:rPr lang="de-DE" sz="1800" dirty="0"/>
              <a:t> und Peter Mahns</a:t>
            </a:r>
          </a:p>
          <a:p>
            <a:pPr marL="285750" indent="-285750"/>
            <a:r>
              <a:rPr lang="de-DE" sz="1800" dirty="0"/>
              <a:t>Weitere Hinweise und Informationen zum DZLM finden Sie unter </a:t>
            </a:r>
            <a:r>
              <a:rPr lang="de-DE" sz="1800" dirty="0">
                <a:solidFill>
                  <a:srgbClr val="337987"/>
                </a:solidFill>
                <a:hlinkClick r:id="rId3">
                  <a:extLst>
                    <a:ext uri="{A12FA001-AC4F-418D-AE19-62706E023703}">
                      <ahyp:hlinkClr xmlns:ahyp="http://schemas.microsoft.com/office/drawing/2018/hyperlinkcolor" val="tx"/>
                    </a:ext>
                  </a:extLst>
                </a:hlinkClick>
              </a:rPr>
              <a:t>dzlm.de</a:t>
            </a:r>
            <a:r>
              <a:rPr lang="de-DE" sz="1800" dirty="0">
                <a:solidFill>
                  <a:srgbClr val="337987"/>
                </a:solidFill>
              </a:rPr>
              <a:t>.</a:t>
            </a:r>
          </a:p>
        </p:txBody>
      </p:sp>
      <p:sp>
        <p:nvSpPr>
          <p:cNvPr id="5" name="Titel 4"/>
          <p:cNvSpPr>
            <a:spLocks noGrp="1"/>
          </p:cNvSpPr>
          <p:nvPr>
            <p:ph type="title"/>
          </p:nvPr>
        </p:nvSpPr>
        <p:spPr/>
        <p:txBody>
          <a:bodyPr>
            <a:noAutofit/>
          </a:bodyPr>
          <a:lstStyle/>
          <a:p>
            <a:r>
              <a:rPr lang="de-DE" sz="2500" dirty="0">
                <a:latin typeface="Calibri" panose="020F0502020204030204" pitchFamily="34" charset="0"/>
                <a:cs typeface="Calibri" panose="020F0502020204030204" pitchFamily="34" charset="0"/>
              </a:rPr>
              <a:t>Hinweise zu den Lizenzbedingungen</a:t>
            </a:r>
          </a:p>
        </p:txBody>
      </p:sp>
      <p:sp>
        <p:nvSpPr>
          <p:cNvPr id="12" name="Titel 1"/>
          <p:cNvSpPr txBox="1">
            <a:spLocks/>
          </p:cNvSpPr>
          <p:nvPr/>
        </p:nvSpPr>
        <p:spPr>
          <a:xfrm>
            <a:off x="323528" y="417587"/>
            <a:ext cx="8424936" cy="490861"/>
          </a:xfrm>
          <a:prstGeom prst="rect">
            <a:avLst/>
          </a:prstGeom>
        </p:spPr>
        <p:txBody>
          <a:bodyPr vert="horz" lIns="91440" tIns="45720" rIns="91440" bIns="45720" rtlCol="0" anchor="ctr">
            <a:normAutofit fontScale="97500" lnSpcReduction="10000"/>
          </a:bodyPr>
          <a:lstStyle>
            <a:lvl1pPr algn="l" rtl="0" eaLnBrk="1" fontAlgn="base" hangingPunct="1">
              <a:spcBef>
                <a:spcPct val="0"/>
              </a:spcBef>
              <a:spcAft>
                <a:spcPct val="0"/>
              </a:spcAft>
              <a:defRPr sz="2800" b="1">
                <a:solidFill>
                  <a:srgbClr val="327A86"/>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2800" b="1" i="0" u="none" strike="noStrike" kern="0" cap="none" spc="0" normalizeH="0" baseline="0" noProof="0" dirty="0">
              <a:ln>
                <a:noFill/>
              </a:ln>
              <a:solidFill>
                <a:srgbClr val="327A86"/>
              </a:solidFill>
              <a:effectLst/>
              <a:uLnTx/>
              <a:uFillTx/>
              <a:latin typeface="Calibri"/>
              <a:ea typeface="ＭＳ Ｐゴシック"/>
              <a:cs typeface="Calibri"/>
            </a:endParaRPr>
          </a:p>
        </p:txBody>
      </p:sp>
      <p:pic>
        <p:nvPicPr>
          <p:cNvPr id="7" name="Grafik 2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665833" y="6119508"/>
            <a:ext cx="1224136" cy="441491"/>
          </a:xfrm>
          <a:prstGeom prst="rect">
            <a:avLst/>
          </a:prstGeom>
        </p:spPr>
      </p:pic>
    </p:spTree>
    <p:extLst>
      <p:ext uri="{BB962C8B-B14F-4D97-AF65-F5344CB8AC3E}">
        <p14:creationId xmlns:p14="http://schemas.microsoft.com/office/powerpoint/2010/main" val="113140150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4C42F98-627F-A54E-AC82-F936B771E4BF}"/>
              </a:ext>
            </a:extLst>
          </p:cNvPr>
          <p:cNvSpPr>
            <a:spLocks noGrp="1"/>
          </p:cNvSpPr>
          <p:nvPr>
            <p:ph type="title"/>
          </p:nvPr>
        </p:nvSpPr>
        <p:spPr/>
        <p:txBody>
          <a:bodyPr>
            <a:normAutofit/>
          </a:bodyPr>
          <a:lstStyle/>
          <a:p>
            <a:r>
              <a:rPr lang="de-DE" dirty="0"/>
              <a:t>Mögliche Zeitstruktur für ein Online-Seminar (90 Minuten)</a:t>
            </a:r>
          </a:p>
        </p:txBody>
      </p:sp>
      <p:sp>
        <p:nvSpPr>
          <p:cNvPr id="6" name="Textfeld 5">
            <a:extLst>
              <a:ext uri="{FF2B5EF4-FFF2-40B4-BE49-F238E27FC236}">
                <a16:creationId xmlns:a16="http://schemas.microsoft.com/office/drawing/2014/main" id="{FA92EDA7-CCC2-E647-BD02-AB0E289B78B4}"/>
              </a:ext>
            </a:extLst>
          </p:cNvPr>
          <p:cNvSpPr txBox="1"/>
          <p:nvPr/>
        </p:nvSpPr>
        <p:spPr>
          <a:xfrm>
            <a:off x="-108679" y="5370893"/>
            <a:ext cx="9611493" cy="464458"/>
          </a:xfrm>
          <a:prstGeom prst="rect">
            <a:avLst/>
          </a:prstGeom>
          <a:solidFill>
            <a:srgbClr val="A6A6A6">
              <a:alpha val="25098"/>
            </a:srgbClr>
          </a:solidFill>
        </p:spPr>
        <p:txBody>
          <a:bodyPr wrap="square" rtlCol="0">
            <a:no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graphicFrame>
        <p:nvGraphicFramePr>
          <p:cNvPr id="7" name="Tabelle 6">
            <a:extLst>
              <a:ext uri="{FF2B5EF4-FFF2-40B4-BE49-F238E27FC236}">
                <a16:creationId xmlns:a16="http://schemas.microsoft.com/office/drawing/2014/main" id="{9A2D1D82-E08F-EDB2-C1CF-CF188CED1FAA}"/>
              </a:ext>
            </a:extLst>
          </p:cNvPr>
          <p:cNvGraphicFramePr>
            <a:graphicFrameLocks noGrp="1"/>
          </p:cNvGraphicFramePr>
          <p:nvPr>
            <p:extLst>
              <p:ext uri="{D42A27DB-BD31-4B8C-83A1-F6EECF244321}">
                <p14:modId xmlns:p14="http://schemas.microsoft.com/office/powerpoint/2010/main" val="1787592199"/>
              </p:ext>
            </p:extLst>
          </p:nvPr>
        </p:nvGraphicFramePr>
        <p:xfrm>
          <a:off x="252000" y="1022650"/>
          <a:ext cx="8640000" cy="4812700"/>
        </p:xfrm>
        <a:graphic>
          <a:graphicData uri="http://schemas.openxmlformats.org/drawingml/2006/table">
            <a:tbl>
              <a:tblPr/>
              <a:tblGrid>
                <a:gridCol w="856996">
                  <a:extLst>
                    <a:ext uri="{9D8B030D-6E8A-4147-A177-3AD203B41FA5}">
                      <a16:colId xmlns:a16="http://schemas.microsoft.com/office/drawing/2014/main" val="191078031"/>
                    </a:ext>
                  </a:extLst>
                </a:gridCol>
                <a:gridCol w="4388979">
                  <a:extLst>
                    <a:ext uri="{9D8B030D-6E8A-4147-A177-3AD203B41FA5}">
                      <a16:colId xmlns:a16="http://schemas.microsoft.com/office/drawing/2014/main" val="747598573"/>
                    </a:ext>
                  </a:extLst>
                </a:gridCol>
                <a:gridCol w="1215341">
                  <a:extLst>
                    <a:ext uri="{9D8B030D-6E8A-4147-A177-3AD203B41FA5}">
                      <a16:colId xmlns:a16="http://schemas.microsoft.com/office/drawing/2014/main" val="2845762318"/>
                    </a:ext>
                  </a:extLst>
                </a:gridCol>
                <a:gridCol w="2178684">
                  <a:extLst>
                    <a:ext uri="{9D8B030D-6E8A-4147-A177-3AD203B41FA5}">
                      <a16:colId xmlns:a16="http://schemas.microsoft.com/office/drawing/2014/main" val="881054670"/>
                    </a:ext>
                  </a:extLst>
                </a:gridCol>
              </a:tblGrid>
              <a:tr h="470541">
                <a:tc>
                  <a:txBody>
                    <a:bodyPr/>
                    <a:lstStyle/>
                    <a:p>
                      <a:pPr>
                        <a:lnSpc>
                          <a:spcPts val="1200"/>
                        </a:lnSpc>
                      </a:pPr>
                      <a:r>
                        <a:rPr lang="de-DE" sz="1400" b="1">
                          <a:effectLst/>
                          <a:latin typeface="Calibri" panose="020F0502020204030204" pitchFamily="34" charset="0"/>
                          <a:ea typeface="MS PGothic" panose="020B0600070205080204" pitchFamily="34" charset="-128"/>
                          <a:cs typeface="Times New Roman" panose="02020603050405020304" pitchFamily="18" charset="0"/>
                        </a:rPr>
                        <a:t>Zeit</a:t>
                      </a:r>
                    </a:p>
                  </a:txBody>
                  <a:tcPr marL="36000" marR="36000" marT="36000" marB="36000">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b="1">
                          <a:effectLst/>
                          <a:latin typeface="Calibri" panose="020F0502020204030204" pitchFamily="34" charset="0"/>
                          <a:ea typeface="MS PGothic" panose="020B0600070205080204" pitchFamily="34" charset="-128"/>
                          <a:cs typeface="Times New Roman" panose="02020603050405020304" pitchFamily="18" charset="0"/>
                        </a:rPr>
                        <a:t>Phase / Aktivität</a:t>
                      </a:r>
                    </a:p>
                  </a:txBody>
                  <a:tcPr marL="36000" marR="36000" marT="36000" marB="36000">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b="1">
                          <a:effectLst/>
                          <a:latin typeface="Calibri" panose="020F0502020204030204" pitchFamily="34" charset="0"/>
                          <a:ea typeface="MS PGothic" panose="020B0600070205080204" pitchFamily="34" charset="-128"/>
                          <a:cs typeface="Times New Roman" panose="02020603050405020304" pitchFamily="18" charset="0"/>
                        </a:rPr>
                        <a:t>Sozialform</a:t>
                      </a:r>
                    </a:p>
                  </a:txBody>
                  <a:tcPr marL="36000" marR="36000" marT="36000" marB="36000">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b="1">
                          <a:effectLst/>
                          <a:latin typeface="Calibri" panose="020F0502020204030204" pitchFamily="34" charset="0"/>
                          <a:ea typeface="MS PGothic" panose="020B0600070205080204" pitchFamily="34" charset="-128"/>
                          <a:cs typeface="Times New Roman" panose="02020603050405020304" pitchFamily="18" charset="0"/>
                        </a:rPr>
                        <a:t>Material / Medien</a:t>
                      </a:r>
                    </a:p>
                  </a:txBody>
                  <a:tcPr marL="36000" marR="36000" marT="36000" marB="36000">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03189200"/>
                  </a:ext>
                </a:extLst>
              </a:tr>
              <a:tr h="2362844">
                <a:tc>
                  <a:txBody>
                    <a:bodyPr/>
                    <a:lstStyle/>
                    <a:p>
                      <a:pPr>
                        <a:lnSpc>
                          <a:spcPts val="1200"/>
                        </a:lnSpc>
                      </a:pPr>
                      <a:r>
                        <a:rPr lang="de-DE" sz="1400" b="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10'</a:t>
                      </a:r>
                      <a:endParaRPr lang="de-DE" sz="1400" b="1" dirty="0">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b="1"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A     Einstieg: Vorstellung und Erwartungen</a:t>
                      </a:r>
                      <a:endParaRPr lang="de-DE" sz="1400" dirty="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400" b="1"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 </a:t>
                      </a:r>
                      <a:endParaRPr lang="de-DE" sz="14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lnSpc>
                          <a:spcPts val="1200"/>
                        </a:lnSpc>
                        <a:buClr>
                          <a:srgbClr val="327A86"/>
                        </a:buClr>
                        <a:buFont typeface="Wingdings" panose="05000000000000000000" pitchFamily="2" charset="2"/>
                        <a:buChar char=""/>
                      </a:pPr>
                      <a:r>
                        <a:rPr lang="de-DE" sz="14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Begrüßen und Kennenlernen</a:t>
                      </a:r>
                      <a:endParaRPr lang="de-DE" sz="1400" dirty="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400" dirty="0">
                          <a:effectLst/>
                          <a:latin typeface="Arial" panose="020B0604020202020204" pitchFamily="34" charset="0"/>
                          <a:ea typeface="MS PGothic" panose="020B0600070205080204" pitchFamily="34" charset="-128"/>
                          <a:cs typeface="Times New Roman" panose="02020603050405020304" pitchFamily="18" charset="0"/>
                        </a:rPr>
                        <a:t> </a:t>
                      </a:r>
                      <a:endParaRPr lang="de-DE" sz="1400" dirty="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400" kern="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Evtl. Vorstellen des DZLM und Überblick über die gesamte Reihe (BS0)</a:t>
                      </a:r>
                      <a:endParaRPr lang="de-DE" sz="1400" dirty="0">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PL</a:t>
                      </a:r>
                      <a:endParaRPr lang="de-DE" sz="14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Evtl. Folien</a:t>
                      </a:r>
                      <a:endParaRPr lang="de-DE" sz="140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4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Baustein 0</a:t>
                      </a:r>
                      <a:endParaRPr lang="de-DE" sz="140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4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Folien im Abschnitt „A Einstieg“</a:t>
                      </a:r>
                      <a:endParaRPr lang="de-DE" sz="140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4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 </a:t>
                      </a:r>
                      <a:endParaRPr lang="de-DE" sz="140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4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Evtl. Material: </a:t>
                      </a:r>
                      <a:endParaRPr lang="de-DE" sz="140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4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DZLM-DigMA-BS0-Überblick-LüM-LmM-ZB.docx</a:t>
                      </a:r>
                      <a:endParaRPr lang="de-DE" sz="1400">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400"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DZLM-DigMA-BS0-KMK-Kompetenzbereiche-ZB.docx</a:t>
                      </a:r>
                      <a:endParaRPr lang="de-DE" sz="14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3177548"/>
                  </a:ext>
                </a:extLst>
              </a:tr>
              <a:tr h="470541">
                <a:tc>
                  <a:txBody>
                    <a:bodyPr/>
                    <a:lstStyle/>
                    <a:p>
                      <a:pPr>
                        <a:lnSpc>
                          <a:spcPts val="1200"/>
                        </a:lnSpc>
                      </a:pPr>
                      <a:r>
                        <a:rPr lang="de-DE" sz="1400" b="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30'</a:t>
                      </a:r>
                      <a:endParaRPr lang="de-DE" sz="1400" b="1" dirty="0">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b="1"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B     Beispielvideos betrachten und reflektieren</a:t>
                      </a:r>
                      <a:endParaRPr lang="de-DE" sz="14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GA/PL</a:t>
                      </a:r>
                      <a:endParaRPr lang="de-DE" sz="14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Folien im Abschnitt „B Beispiele für Lernvideos“</a:t>
                      </a:r>
                      <a:endParaRPr lang="de-DE" sz="14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81540858"/>
                  </a:ext>
                </a:extLst>
              </a:tr>
              <a:tr h="1038233">
                <a:tc>
                  <a:txBody>
                    <a:bodyPr/>
                    <a:lstStyle/>
                    <a:p>
                      <a:pPr>
                        <a:lnSpc>
                          <a:spcPts val="1200"/>
                        </a:lnSpc>
                      </a:pPr>
                      <a:r>
                        <a:rPr lang="de-DE" sz="1400" b="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40'</a:t>
                      </a:r>
                      <a:endParaRPr lang="de-DE" sz="1400" b="1" dirty="0">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de-DE" sz="1400" b="1"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C     Kriterien für Lernvideos</a:t>
                      </a:r>
                      <a:endParaRPr lang="de-DE" sz="140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lnSpc>
                          <a:spcPts val="1200"/>
                        </a:lnSpc>
                        <a:buClr>
                          <a:srgbClr val="327A86"/>
                        </a:buClr>
                        <a:buFont typeface="Wingdings" panose="05000000000000000000" pitchFamily="2" charset="2"/>
                        <a:buChar char=""/>
                      </a:pPr>
                      <a:r>
                        <a:rPr lang="de-DE" sz="14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Anhand des Kriterienkatalogs die Videos betrachten</a:t>
                      </a:r>
                      <a:endParaRPr lang="de-DE" sz="140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lnSpc>
                          <a:spcPts val="1200"/>
                        </a:lnSpc>
                        <a:buClr>
                          <a:srgbClr val="327A86"/>
                        </a:buClr>
                        <a:buFont typeface="Wingdings" panose="05000000000000000000" pitchFamily="2" charset="2"/>
                        <a:buChar char=""/>
                      </a:pPr>
                      <a:r>
                        <a:rPr lang="de-DE" sz="1400" kern="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Kriterien für Schülerinnen und Schüler anpassen (soweit möglich)</a:t>
                      </a:r>
                      <a:endParaRPr lang="de-DE" sz="1400">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PL/GA</a:t>
                      </a:r>
                      <a:endParaRPr lang="de-DE" sz="14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Folien im Abschnitt „C Kriterien für Lernvideos“</a:t>
                      </a:r>
                      <a:endParaRPr lang="de-DE" sz="14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4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Zusatzmaterial: </a:t>
                      </a:r>
                    </a:p>
                    <a:p>
                      <a:pPr>
                        <a:lnSpc>
                          <a:spcPts val="1200"/>
                        </a:lnSpc>
                      </a:pPr>
                      <a:r>
                        <a:rPr lang="de-DE" sz="14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DZLM-DigMA-BS4-CAKE-ZB.pdf</a:t>
                      </a: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2145429"/>
                  </a:ext>
                </a:extLst>
              </a:tr>
              <a:tr h="470541">
                <a:tc>
                  <a:txBody>
                    <a:bodyPr/>
                    <a:lstStyle/>
                    <a:p>
                      <a:pPr>
                        <a:lnSpc>
                          <a:spcPts val="1200"/>
                        </a:lnSpc>
                      </a:pPr>
                      <a:r>
                        <a:rPr lang="de-DE" sz="1400" b="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10' </a:t>
                      </a:r>
                      <a:endParaRPr lang="de-DE" sz="1400" b="1" dirty="0">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b="1"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D     Reflexion</a:t>
                      </a:r>
                      <a:endParaRPr lang="de-DE" sz="14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kern="1200">
                          <a:solidFill>
                            <a:srgbClr val="000000"/>
                          </a:solidFill>
                          <a:effectLst/>
                          <a:latin typeface="Calibri" panose="020F0502020204030204" pitchFamily="34" charset="0"/>
                          <a:ea typeface="MS PGothic" panose="020B0600070205080204" pitchFamily="34" charset="-128"/>
                          <a:cs typeface="Calibri" panose="020F0502020204030204" pitchFamily="34" charset="0"/>
                        </a:rPr>
                        <a:t>PL</a:t>
                      </a:r>
                      <a:endParaRPr lang="de-DE" sz="14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kern="1200" dirty="0">
                          <a:solidFill>
                            <a:srgbClr val="000000"/>
                          </a:solidFill>
                          <a:effectLst/>
                          <a:latin typeface="Calibri" panose="020F0502020204030204" pitchFamily="34" charset="0"/>
                          <a:ea typeface="MS PGothic" panose="020B0600070205080204" pitchFamily="34" charset="-128"/>
                          <a:cs typeface="Calibri" panose="020F0502020204030204" pitchFamily="34" charset="0"/>
                        </a:rPr>
                        <a:t>Folien im Abschnitt „D Reflexion“</a:t>
                      </a:r>
                      <a:endParaRPr lang="de-DE" sz="14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47032534"/>
                  </a:ext>
                </a:extLst>
              </a:tr>
            </a:tbl>
          </a:graphicData>
        </a:graphic>
      </p:graphicFrame>
    </p:spTree>
    <p:extLst>
      <p:ext uri="{BB962C8B-B14F-4D97-AF65-F5344CB8AC3E}">
        <p14:creationId xmlns:p14="http://schemas.microsoft.com/office/powerpoint/2010/main" val="4818170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hteck 14">
            <a:extLst>
              <a:ext uri="{FF2B5EF4-FFF2-40B4-BE49-F238E27FC236}">
                <a16:creationId xmlns:a16="http://schemas.microsoft.com/office/drawing/2014/main" id="{34A42D18-EDE2-3043-BC23-EA4C83789EF9}"/>
              </a:ext>
            </a:extLst>
          </p:cNvPr>
          <p:cNvSpPr/>
          <p:nvPr/>
        </p:nvSpPr>
        <p:spPr bwMode="auto">
          <a:xfrm>
            <a:off x="-648182" y="2806636"/>
            <a:ext cx="9460878" cy="576064"/>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err="1">
              <a:ln>
                <a:noFill/>
              </a:ln>
              <a:solidFill>
                <a:prstClr val="black"/>
              </a:solidFill>
              <a:effectLst/>
              <a:uLnTx/>
              <a:uFillTx/>
              <a:latin typeface="Calibri" panose="020F0502020204030204" pitchFamily="34" charset="0"/>
              <a:ea typeface="ＭＳ Ｐゴシック"/>
              <a:cs typeface="+mn-cs"/>
            </a:endParaRPr>
          </a:p>
        </p:txBody>
      </p:sp>
      <p:sp>
        <p:nvSpPr>
          <p:cNvPr id="11" name="Rechteck 10"/>
          <p:cNvSpPr/>
          <p:nvPr/>
        </p:nvSpPr>
        <p:spPr bwMode="auto">
          <a:xfrm>
            <a:off x="-197796" y="1029943"/>
            <a:ext cx="899592" cy="5949591"/>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err="1">
              <a:ln>
                <a:noFill/>
              </a:ln>
              <a:solidFill>
                <a:prstClr val="black"/>
              </a:solidFill>
              <a:effectLst/>
              <a:uLnTx/>
              <a:uFillTx/>
              <a:latin typeface="Calibri" panose="020F0502020204030204" pitchFamily="34" charset="0"/>
              <a:ea typeface="ＭＳ Ｐゴシック"/>
              <a:cs typeface="+mn-cs"/>
            </a:endParaRPr>
          </a:p>
        </p:txBody>
      </p:sp>
      <p:sp>
        <p:nvSpPr>
          <p:cNvPr id="9" name="Inhaltsplatzhalter 8"/>
          <p:cNvSpPr>
            <a:spLocks noGrp="1"/>
          </p:cNvSpPr>
          <p:nvPr>
            <p:ph type="body" sz="quarter" idx="10"/>
          </p:nvPr>
        </p:nvSpPr>
        <p:spPr/>
        <p:txBody>
          <a:bodyPr/>
          <a:lstStyle/>
          <a:p>
            <a:pPr marL="514350" indent="-514350">
              <a:buClr>
                <a:srgbClr val="327A86"/>
              </a:buClr>
              <a:buAutoNum type="arabicPeriod"/>
            </a:pPr>
            <a:r>
              <a:rPr lang="de-DE" sz="2400" dirty="0"/>
              <a:t>Einstieg</a:t>
            </a:r>
          </a:p>
          <a:p>
            <a:pPr marL="514350" indent="-514350">
              <a:buClr>
                <a:srgbClr val="327A86"/>
              </a:buClr>
              <a:buAutoNum type="arabicPeriod"/>
            </a:pPr>
            <a:r>
              <a:rPr lang="de-DE" sz="2400" dirty="0"/>
              <a:t>Beispiele für Lernvideos</a:t>
            </a:r>
          </a:p>
          <a:p>
            <a:pPr marL="514350" indent="-514350">
              <a:buClr>
                <a:srgbClr val="327A86"/>
              </a:buClr>
              <a:buFont typeface="Arial" panose="020B0604020202020204" pitchFamily="34" charset="0"/>
              <a:buAutoNum type="arabicPeriod"/>
            </a:pPr>
            <a:r>
              <a:rPr lang="de-DE" sz="2400" dirty="0"/>
              <a:t>Kriterien für</a:t>
            </a:r>
            <a:r>
              <a:rPr lang="de-DE" sz="2400" dirty="0">
                <a:latin typeface="Calibri" panose="020F0502020204030204" pitchFamily="34" charset="0"/>
                <a:cs typeface="Calibri" panose="020F0502020204030204" pitchFamily="34" charset="0"/>
              </a:rPr>
              <a:t> Lernvideos</a:t>
            </a:r>
          </a:p>
          <a:p>
            <a:pPr marL="514350" indent="-514350">
              <a:buClr>
                <a:srgbClr val="327A86"/>
              </a:buClr>
              <a:buAutoNum type="arabicPeriod"/>
            </a:pPr>
            <a:r>
              <a:rPr lang="de-DE" sz="2400" dirty="0">
                <a:latin typeface="Calibri" panose="020F0502020204030204" pitchFamily="34" charset="0"/>
                <a:cs typeface="Calibri" panose="020F0502020204030204" pitchFamily="34" charset="0"/>
              </a:rPr>
              <a:t>Reflexion</a:t>
            </a:r>
            <a:endParaRPr lang="de-DE" sz="2500" dirty="0"/>
          </a:p>
        </p:txBody>
      </p:sp>
      <p:sp>
        <p:nvSpPr>
          <p:cNvPr id="13" name="Textfeld 12"/>
          <p:cNvSpPr txBox="1"/>
          <p:nvPr/>
        </p:nvSpPr>
        <p:spPr>
          <a:xfrm>
            <a:off x="6957391" y="132522"/>
            <a:ext cx="184731"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a:cs typeface="+mn-cs"/>
            </a:endParaRPr>
          </a:p>
        </p:txBody>
      </p:sp>
      <p:sp>
        <p:nvSpPr>
          <p:cNvPr id="14" name="Textfeld 13"/>
          <p:cNvSpPr txBox="1"/>
          <p:nvPr/>
        </p:nvSpPr>
        <p:spPr>
          <a:xfrm>
            <a:off x="8812696" y="92765"/>
            <a:ext cx="184731"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a:cs typeface="+mn-cs"/>
            </a:endParaRPr>
          </a:p>
        </p:txBody>
      </p:sp>
    </p:spTree>
    <p:extLst>
      <p:ext uri="{BB962C8B-B14F-4D97-AF65-F5344CB8AC3E}">
        <p14:creationId xmlns:p14="http://schemas.microsoft.com/office/powerpoint/2010/main" val="312543754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a:t>Reflexion</a:t>
            </a:r>
          </a:p>
        </p:txBody>
      </p:sp>
      <p:sp>
        <p:nvSpPr>
          <p:cNvPr id="12" name="Textplatzhalter 11">
            <a:extLst>
              <a:ext uri="{FF2B5EF4-FFF2-40B4-BE49-F238E27FC236}">
                <a16:creationId xmlns:a16="http://schemas.microsoft.com/office/drawing/2014/main" id="{792258F5-CE58-9E85-3AC4-5B390E827199}"/>
              </a:ext>
            </a:extLst>
          </p:cNvPr>
          <p:cNvSpPr>
            <a:spLocks noGrp="1"/>
          </p:cNvSpPr>
          <p:nvPr>
            <p:ph type="body" sz="quarter" idx="10"/>
          </p:nvPr>
        </p:nvSpPr>
        <p:spPr/>
        <p:txBody>
          <a:bodyPr/>
          <a:lstStyle/>
          <a:p>
            <a:endParaRPr lang="de-DE"/>
          </a:p>
        </p:txBody>
      </p:sp>
      <p:sp>
        <p:nvSpPr>
          <p:cNvPr id="2" name="Textfeld 1"/>
          <p:cNvSpPr txBox="1"/>
          <p:nvPr/>
        </p:nvSpPr>
        <p:spPr>
          <a:xfrm>
            <a:off x="323528" y="1379095"/>
            <a:ext cx="6932924" cy="440120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a:rPr>
              <a:t>Bitte ergänzen Sie: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a:endParaRPr>
          </a:p>
          <a:p>
            <a:pPr marL="342900" marR="0" lvl="0" indent="-342900" algn="l" defTabSz="914400" rtl="0" eaLnBrk="1" fontAlgn="auto" latinLnBrk="0" hangingPunct="1">
              <a:lnSpc>
                <a:spcPct val="100000"/>
              </a:lnSpc>
              <a:spcBef>
                <a:spcPts val="0"/>
              </a:spcBef>
              <a:spcAft>
                <a:spcPts val="0"/>
              </a:spcAft>
              <a:buClr>
                <a:srgbClr val="327A86"/>
              </a:buClr>
              <a:buSzTx/>
              <a:buFont typeface="Wingdings" pitchFamily="2" charset="2"/>
              <a:buChar char="§"/>
              <a:tabLst/>
              <a:defRPr/>
            </a:pPr>
            <a:r>
              <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a:rPr>
              <a:t>Die wesentliche Botschaft war für mich …</a:t>
            </a:r>
          </a:p>
          <a:p>
            <a:pPr marL="342900" marR="0" lvl="0" indent="-342900" algn="l" defTabSz="914400" rtl="0" eaLnBrk="1" fontAlgn="auto" latinLnBrk="0" hangingPunct="1">
              <a:lnSpc>
                <a:spcPct val="100000"/>
              </a:lnSpc>
              <a:spcBef>
                <a:spcPts val="0"/>
              </a:spcBef>
              <a:spcAft>
                <a:spcPts val="0"/>
              </a:spcAft>
              <a:buClr>
                <a:srgbClr val="327A86"/>
              </a:buClr>
              <a:buSzTx/>
              <a:buFont typeface="Wingdings" pitchFamily="2" charset="2"/>
              <a:buChar char="§"/>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a:endParaRPr>
          </a:p>
          <a:p>
            <a:pPr marL="342900" marR="0" lvl="0" indent="-342900" algn="l" defTabSz="914400" rtl="0" eaLnBrk="1" fontAlgn="auto" latinLnBrk="0" hangingPunct="1">
              <a:lnSpc>
                <a:spcPct val="100000"/>
              </a:lnSpc>
              <a:spcBef>
                <a:spcPts val="0"/>
              </a:spcBef>
              <a:spcAft>
                <a:spcPts val="0"/>
              </a:spcAft>
              <a:buClr>
                <a:srgbClr val="327A86"/>
              </a:buClr>
              <a:buSzTx/>
              <a:buFont typeface="Wingdings" pitchFamily="2" charset="2"/>
              <a:buChar char="§"/>
              <a:tabLst/>
              <a:defRPr/>
            </a:pPr>
            <a:r>
              <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a:rPr>
              <a:t>Ausprobieren möchte ich …</a:t>
            </a:r>
          </a:p>
          <a:p>
            <a:pPr marL="342900" marR="0" lvl="0" indent="-342900" algn="l" defTabSz="914400" rtl="0" eaLnBrk="1" fontAlgn="auto" latinLnBrk="0" hangingPunct="1">
              <a:lnSpc>
                <a:spcPct val="100000"/>
              </a:lnSpc>
              <a:spcBef>
                <a:spcPts val="0"/>
              </a:spcBef>
              <a:spcAft>
                <a:spcPts val="0"/>
              </a:spcAft>
              <a:buClr>
                <a:srgbClr val="327A86"/>
              </a:buClr>
              <a:buSzTx/>
              <a:buFont typeface="Wingdings" pitchFamily="2" charset="2"/>
              <a:buChar char="§"/>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a:endParaRPr>
          </a:p>
          <a:p>
            <a:pPr marL="342900" marR="0" lvl="0" indent="-342900" algn="l" defTabSz="914400" rtl="0" eaLnBrk="1" fontAlgn="auto" latinLnBrk="0" hangingPunct="1">
              <a:lnSpc>
                <a:spcPct val="100000"/>
              </a:lnSpc>
              <a:spcBef>
                <a:spcPts val="0"/>
              </a:spcBef>
              <a:spcAft>
                <a:spcPts val="0"/>
              </a:spcAft>
              <a:buClr>
                <a:srgbClr val="327A86"/>
              </a:buClr>
              <a:buSzTx/>
              <a:buFont typeface="Wingdings" pitchFamily="2" charset="2"/>
              <a:buChar char="§"/>
              <a:tabLst/>
              <a:defRPr/>
            </a:pPr>
            <a:r>
              <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a:rPr>
              <a:t>Ich möchte mich noch tiefer beschäftigen mit …</a:t>
            </a:r>
          </a:p>
          <a:p>
            <a:pPr marL="342900" marR="0" lvl="0" indent="-342900" algn="l" defTabSz="914400" rtl="0" eaLnBrk="1" fontAlgn="auto" latinLnBrk="0" hangingPunct="1">
              <a:lnSpc>
                <a:spcPct val="100000"/>
              </a:lnSpc>
              <a:spcBef>
                <a:spcPts val="0"/>
              </a:spcBef>
              <a:spcAft>
                <a:spcPts val="0"/>
              </a:spcAft>
              <a:buClr>
                <a:srgbClr val="327A86"/>
              </a:buClr>
              <a:buSzTx/>
              <a:buFont typeface="Wingdings" pitchFamily="2" charset="2"/>
              <a:buChar char="§"/>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a:endParaRPr>
          </a:p>
          <a:p>
            <a:pPr marL="342900" marR="0" lvl="0" indent="-342900" algn="l" defTabSz="914400" rtl="0" eaLnBrk="1" fontAlgn="auto" latinLnBrk="0" hangingPunct="1">
              <a:lnSpc>
                <a:spcPct val="100000"/>
              </a:lnSpc>
              <a:spcBef>
                <a:spcPts val="0"/>
              </a:spcBef>
              <a:spcAft>
                <a:spcPts val="0"/>
              </a:spcAft>
              <a:buClr>
                <a:srgbClr val="327A86"/>
              </a:buClr>
              <a:buSzTx/>
              <a:buFont typeface="Wingdings" pitchFamily="2" charset="2"/>
              <a:buChar char="§"/>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2000" i="0" u="none" strike="noStrike" kern="1200" cap="none" spc="0" normalizeH="0" baseline="0" noProof="0" dirty="0">
              <a:ln>
                <a:noFill/>
              </a:ln>
              <a:solidFill>
                <a:prstClr val="black"/>
              </a:solidFill>
              <a:effectLst/>
              <a:uLnTx/>
              <a:uFillTx/>
              <a:latin typeface="Calibri" panose="020F0502020204030204" pitchFamily="34" charset="0"/>
              <a:ea typeface="ＭＳ Ｐゴシック"/>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2000" dirty="0">
              <a:solidFill>
                <a:prstClr val="black"/>
              </a:solidFill>
              <a:latin typeface="Calibri" panose="020F0502020204030204" pitchFamily="34" charset="0"/>
              <a:ea typeface="ＭＳ Ｐゴシック"/>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000" i="1" u="none" strike="noStrike" kern="1200" cap="none" spc="0" normalizeH="0" baseline="0" noProof="0" dirty="0">
                <a:ln>
                  <a:noFill/>
                </a:ln>
                <a:solidFill>
                  <a:prstClr val="black"/>
                </a:solidFill>
                <a:effectLst/>
                <a:uLnTx/>
                <a:uFillTx/>
                <a:latin typeface="Calibri" panose="020F0502020204030204" pitchFamily="34" charset="0"/>
                <a:ea typeface="ＭＳ Ｐゴシック"/>
              </a:rPr>
              <a:t>Zur Erinnerung: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a:rPr>
              <a:t>Baustein 5 beschäftigt sich mit dem Erstellen von Lernvideos und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a:rPr>
              <a:t>Baustein 8 mit der unterrichtlichen Einbindung von Lernvideos.</a:t>
            </a:r>
          </a:p>
        </p:txBody>
      </p:sp>
      <p:sp>
        <p:nvSpPr>
          <p:cNvPr id="4" name="Rechteck 3">
            <a:extLst>
              <a:ext uri="{FF2B5EF4-FFF2-40B4-BE49-F238E27FC236}">
                <a16:creationId xmlns:a16="http://schemas.microsoft.com/office/drawing/2014/main" id="{5A5BC312-2FD5-0742-960E-5E4C62B90B5F}"/>
              </a:ext>
            </a:extLst>
          </p:cNvPr>
          <p:cNvSpPr/>
          <p:nvPr/>
        </p:nvSpPr>
        <p:spPr bwMode="auto">
          <a:xfrm>
            <a:off x="-392529" y="1219201"/>
            <a:ext cx="8849766" cy="2813996"/>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err="1">
              <a:ln>
                <a:noFill/>
              </a:ln>
              <a:solidFill>
                <a:srgbClr val="F8B44F"/>
              </a:solidFill>
              <a:effectLst/>
              <a:uLnTx/>
              <a:uFillTx/>
              <a:latin typeface="Calibri" panose="020F0502020204030204" pitchFamily="34" charset="0"/>
              <a:ea typeface="ＭＳ Ｐゴシック"/>
            </a:endParaRPr>
          </a:p>
        </p:txBody>
      </p:sp>
    </p:spTree>
    <p:extLst>
      <p:ext uri="{BB962C8B-B14F-4D97-AF65-F5344CB8AC3E}">
        <p14:creationId xmlns:p14="http://schemas.microsoft.com/office/powerpoint/2010/main" val="348602638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5AA3D4E-48A7-9D30-644E-5A2ECB38D206}"/>
              </a:ext>
            </a:extLst>
          </p:cNvPr>
          <p:cNvSpPr>
            <a:spLocks noGrp="1"/>
          </p:cNvSpPr>
          <p:nvPr>
            <p:ph type="title"/>
          </p:nvPr>
        </p:nvSpPr>
        <p:spPr/>
        <p:txBody>
          <a:bodyPr/>
          <a:lstStyle/>
          <a:p>
            <a:r>
              <a:rPr lang="de-DE" dirty="0">
                <a:latin typeface="Calibri" panose="020F0502020204030204" pitchFamily="34" charset="0"/>
                <a:cs typeface="Calibri" panose="020F0502020204030204" pitchFamily="34" charset="0"/>
              </a:rPr>
              <a:t>Bitte geben Sie uns Ihr Feedback und setzen Sie Ihre Zeichen</a:t>
            </a:r>
            <a:endParaRPr lang="de-DE" dirty="0"/>
          </a:p>
        </p:txBody>
      </p:sp>
      <p:sp>
        <p:nvSpPr>
          <p:cNvPr id="4" name="Textplatzhalter 3">
            <a:extLst>
              <a:ext uri="{FF2B5EF4-FFF2-40B4-BE49-F238E27FC236}">
                <a16:creationId xmlns:a16="http://schemas.microsoft.com/office/drawing/2014/main" id="{90F88EF9-15D8-0823-D518-33D739F75FDF}"/>
              </a:ext>
            </a:extLst>
          </p:cNvPr>
          <p:cNvSpPr>
            <a:spLocks noGrp="1"/>
          </p:cNvSpPr>
          <p:nvPr>
            <p:ph type="body" sz="quarter" idx="10"/>
          </p:nvPr>
        </p:nvSpPr>
        <p:spPr/>
        <p:txBody>
          <a:bodyPr/>
          <a:lstStyle/>
          <a:p>
            <a:endParaRPr lang="de-DE"/>
          </a:p>
        </p:txBody>
      </p:sp>
      <p:grpSp>
        <p:nvGrpSpPr>
          <p:cNvPr id="16" name="Gruppieren 15">
            <a:extLst>
              <a:ext uri="{FF2B5EF4-FFF2-40B4-BE49-F238E27FC236}">
                <a16:creationId xmlns:a16="http://schemas.microsoft.com/office/drawing/2014/main" id="{21DB1A11-9563-6719-79E5-C7FE6583B32E}"/>
              </a:ext>
            </a:extLst>
          </p:cNvPr>
          <p:cNvGrpSpPr/>
          <p:nvPr/>
        </p:nvGrpSpPr>
        <p:grpSpPr>
          <a:xfrm>
            <a:off x="527105" y="828206"/>
            <a:ext cx="8089790" cy="5955182"/>
            <a:chOff x="654441" y="828206"/>
            <a:chExt cx="8089790" cy="5955182"/>
          </a:xfrm>
        </p:grpSpPr>
        <p:pic>
          <p:nvPicPr>
            <p:cNvPr id="5" name="Grafik 4">
              <a:extLst>
                <a:ext uri="{FF2B5EF4-FFF2-40B4-BE49-F238E27FC236}">
                  <a16:creationId xmlns:a16="http://schemas.microsoft.com/office/drawing/2014/main" id="{D2C537AE-52E2-EEE0-9E2F-F9B4A98EE0D6}"/>
                </a:ext>
              </a:extLst>
            </p:cNvPr>
            <p:cNvPicPr>
              <a:picLocks noChangeAspect="1"/>
            </p:cNvPicPr>
            <p:nvPr/>
          </p:nvPicPr>
          <p:blipFill>
            <a:blip r:embed="rId3"/>
            <a:stretch>
              <a:fillRect/>
            </a:stretch>
          </p:blipFill>
          <p:spPr>
            <a:xfrm>
              <a:off x="1682607" y="828206"/>
              <a:ext cx="5955182" cy="5955182"/>
            </a:xfrm>
            <a:prstGeom prst="rect">
              <a:avLst/>
            </a:prstGeom>
          </p:spPr>
        </p:pic>
        <p:sp>
          <p:nvSpPr>
            <p:cNvPr id="7" name="Textfeld 4">
              <a:extLst>
                <a:ext uri="{FF2B5EF4-FFF2-40B4-BE49-F238E27FC236}">
                  <a16:creationId xmlns:a16="http://schemas.microsoft.com/office/drawing/2014/main" id="{895668AF-D3CE-74BB-CB48-B5E8AD827C0A}"/>
                </a:ext>
              </a:extLst>
            </p:cNvPr>
            <p:cNvSpPr txBox="1">
              <a:spLocks noChangeArrowheads="1"/>
            </p:cNvSpPr>
            <p:nvPr/>
          </p:nvSpPr>
          <p:spPr bwMode="auto">
            <a:xfrm>
              <a:off x="2186527" y="849514"/>
              <a:ext cx="143457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12700" indent="-12700">
                <a:spcBef>
                  <a:spcPts val="575"/>
                </a:spcBef>
                <a:spcAft>
                  <a:spcPts val="600"/>
                </a:spcAft>
                <a:buClr>
                  <a:srgbClr val="327A86"/>
                </a:buClr>
                <a:buFont typeface="Wingdings" charset="2"/>
                <a:buChar char="§"/>
                <a:defRPr sz="2000">
                  <a:solidFill>
                    <a:schemeClr val="tx1"/>
                  </a:solidFill>
                  <a:latin typeface="Calibri" charset="0"/>
                  <a:ea typeface="ＭＳ Ｐゴシック" charset="-128"/>
                  <a:cs typeface="Calibri" charset="0"/>
                </a:defRPr>
              </a:lvl1pPr>
              <a:lvl2pPr marL="742950" indent="-285750">
                <a:spcBef>
                  <a:spcPct val="20000"/>
                </a:spcBef>
                <a:spcAft>
                  <a:spcPts val="600"/>
                </a:spcAft>
                <a:buClr>
                  <a:srgbClr val="737373"/>
                </a:buClr>
                <a:buFont typeface="Wingdings" charset="2"/>
                <a:buChar char="§"/>
                <a:defRPr>
                  <a:solidFill>
                    <a:schemeClr val="tx1"/>
                  </a:solidFill>
                  <a:latin typeface="Calibri" charset="0"/>
                  <a:ea typeface="ＭＳ Ｐゴシック" charset="-128"/>
                  <a:cs typeface="Calibri" charset="0"/>
                </a:defRPr>
              </a:lvl2pPr>
              <a:lvl3pPr marL="1143000" indent="-22860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3pPr>
              <a:lvl4pPr marL="1600200" indent="-22860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4pPr>
              <a:lvl5pPr marL="2057400" indent="-22860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5pPr>
              <a:lvl6pPr marL="25146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6pPr>
              <a:lvl7pPr marL="29718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7pPr>
              <a:lvl8pPr marL="34290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8pPr>
              <a:lvl9pPr marL="38862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9pPr>
            </a:lstStyle>
            <a:p>
              <a:pPr algn="ctr">
                <a:spcBef>
                  <a:spcPts val="400"/>
                </a:spcBef>
                <a:spcAft>
                  <a:spcPct val="0"/>
                </a:spcAft>
                <a:buClrTx/>
                <a:buNone/>
              </a:pPr>
              <a:r>
                <a:rPr lang="de-DE" altLang="de-DE" sz="1800" dirty="0">
                  <a:solidFill>
                    <a:schemeClr val="tx2"/>
                  </a:solidFill>
                  <a:ea typeface="Calibri" charset="0"/>
                </a:rPr>
                <a:t>Gesamt-</a:t>
              </a:r>
              <a:br>
                <a:rPr lang="de-DE" altLang="de-DE" sz="1800" dirty="0">
                  <a:solidFill>
                    <a:schemeClr val="tx2"/>
                  </a:solidFill>
                  <a:ea typeface="Calibri" charset="0"/>
                </a:rPr>
              </a:br>
              <a:r>
                <a:rPr lang="de-DE" altLang="de-DE" sz="1800" dirty="0" err="1">
                  <a:solidFill>
                    <a:schemeClr val="tx2"/>
                  </a:solidFill>
                  <a:ea typeface="Calibri" charset="0"/>
                </a:rPr>
                <a:t>einschätzung</a:t>
              </a:r>
              <a:endParaRPr lang="de-DE" altLang="de-DE" sz="1800" dirty="0">
                <a:solidFill>
                  <a:schemeClr val="tx2"/>
                </a:solidFill>
                <a:ea typeface="Calibri" charset="0"/>
              </a:endParaRPr>
            </a:p>
          </p:txBody>
        </p:sp>
        <p:sp>
          <p:nvSpPr>
            <p:cNvPr id="8" name="Textfeld 5">
              <a:extLst>
                <a:ext uri="{FF2B5EF4-FFF2-40B4-BE49-F238E27FC236}">
                  <a16:creationId xmlns:a16="http://schemas.microsoft.com/office/drawing/2014/main" id="{F6B4389E-03ED-659D-BDE8-6202CBCB05A6}"/>
                </a:ext>
              </a:extLst>
            </p:cNvPr>
            <p:cNvSpPr txBox="1">
              <a:spLocks noChangeArrowheads="1"/>
            </p:cNvSpPr>
            <p:nvPr/>
          </p:nvSpPr>
          <p:spPr bwMode="auto">
            <a:xfrm>
              <a:off x="5609629" y="870850"/>
              <a:ext cx="175839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12700" indent="-12700">
                <a:spcBef>
                  <a:spcPts val="575"/>
                </a:spcBef>
                <a:spcAft>
                  <a:spcPts val="600"/>
                </a:spcAft>
                <a:buClr>
                  <a:srgbClr val="327A86"/>
                </a:buClr>
                <a:buFont typeface="Wingdings" charset="2"/>
                <a:buChar char="§"/>
                <a:defRPr sz="2000">
                  <a:solidFill>
                    <a:schemeClr val="tx1"/>
                  </a:solidFill>
                  <a:latin typeface="Calibri" charset="0"/>
                  <a:ea typeface="ＭＳ Ｐゴシック" charset="-128"/>
                  <a:cs typeface="Calibri" charset="0"/>
                </a:defRPr>
              </a:lvl1pPr>
              <a:lvl2pPr marL="742950" indent="-285750">
                <a:spcBef>
                  <a:spcPct val="20000"/>
                </a:spcBef>
                <a:spcAft>
                  <a:spcPts val="600"/>
                </a:spcAft>
                <a:buClr>
                  <a:srgbClr val="737373"/>
                </a:buClr>
                <a:buFont typeface="Wingdings" charset="2"/>
                <a:buChar char="§"/>
                <a:defRPr>
                  <a:solidFill>
                    <a:schemeClr val="tx1"/>
                  </a:solidFill>
                  <a:latin typeface="Calibri" charset="0"/>
                  <a:ea typeface="ＭＳ Ｐゴシック" charset="-128"/>
                  <a:cs typeface="Calibri" charset="0"/>
                </a:defRPr>
              </a:lvl2pPr>
              <a:lvl3pPr marL="1143000" indent="-22860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3pPr>
              <a:lvl4pPr marL="1600200" indent="-22860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4pPr>
              <a:lvl5pPr marL="2057400" indent="-22860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5pPr>
              <a:lvl6pPr marL="25146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6pPr>
              <a:lvl7pPr marL="29718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7pPr>
              <a:lvl8pPr marL="34290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8pPr>
              <a:lvl9pPr marL="38862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9pPr>
            </a:lstStyle>
            <a:p>
              <a:pPr algn="ctr">
                <a:spcBef>
                  <a:spcPts val="400"/>
                </a:spcBef>
                <a:spcAft>
                  <a:spcPct val="0"/>
                </a:spcAft>
                <a:buClrTx/>
                <a:buNone/>
              </a:pPr>
              <a:r>
                <a:rPr lang="de-DE" altLang="de-DE" sz="1800" dirty="0">
                  <a:solidFill>
                    <a:schemeClr val="tx2"/>
                  </a:solidFill>
                  <a:ea typeface="Calibri" charset="0"/>
                </a:rPr>
                <a:t>Relevanz für meinen Unterricht</a:t>
              </a:r>
            </a:p>
          </p:txBody>
        </p:sp>
        <p:sp>
          <p:nvSpPr>
            <p:cNvPr id="9" name="Textfeld 6">
              <a:extLst>
                <a:ext uri="{FF2B5EF4-FFF2-40B4-BE49-F238E27FC236}">
                  <a16:creationId xmlns:a16="http://schemas.microsoft.com/office/drawing/2014/main" id="{883DED31-4DF2-0407-7EF5-9BDE07756326}"/>
                </a:ext>
              </a:extLst>
            </p:cNvPr>
            <p:cNvSpPr txBox="1">
              <a:spLocks noChangeArrowheads="1"/>
            </p:cNvSpPr>
            <p:nvPr/>
          </p:nvSpPr>
          <p:spPr bwMode="auto">
            <a:xfrm>
              <a:off x="654441" y="3523027"/>
              <a:ext cx="123315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12700" indent="-12700">
                <a:spcBef>
                  <a:spcPts val="575"/>
                </a:spcBef>
                <a:spcAft>
                  <a:spcPts val="600"/>
                </a:spcAft>
                <a:buClr>
                  <a:srgbClr val="327A86"/>
                </a:buClr>
                <a:buFont typeface="Wingdings" charset="2"/>
                <a:buChar char="§"/>
                <a:defRPr sz="2000">
                  <a:solidFill>
                    <a:schemeClr val="tx1"/>
                  </a:solidFill>
                  <a:latin typeface="Calibri" charset="0"/>
                  <a:ea typeface="ＭＳ Ｐゴシック" charset="-128"/>
                  <a:cs typeface="Calibri" charset="0"/>
                </a:defRPr>
              </a:lvl1pPr>
              <a:lvl2pPr marL="742950" indent="-285750">
                <a:spcBef>
                  <a:spcPct val="20000"/>
                </a:spcBef>
                <a:spcAft>
                  <a:spcPts val="600"/>
                </a:spcAft>
                <a:buClr>
                  <a:srgbClr val="737373"/>
                </a:buClr>
                <a:buFont typeface="Wingdings" charset="2"/>
                <a:buChar char="§"/>
                <a:defRPr>
                  <a:solidFill>
                    <a:schemeClr val="tx1"/>
                  </a:solidFill>
                  <a:latin typeface="Calibri" charset="0"/>
                  <a:ea typeface="ＭＳ Ｐゴシック" charset="-128"/>
                  <a:cs typeface="Calibri" charset="0"/>
                </a:defRPr>
              </a:lvl2pPr>
              <a:lvl3pPr marL="1143000" indent="-22860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3pPr>
              <a:lvl4pPr marL="1600200" indent="-22860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4pPr>
              <a:lvl5pPr marL="2057400" indent="-22860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5pPr>
              <a:lvl6pPr marL="25146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6pPr>
              <a:lvl7pPr marL="29718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7pPr>
              <a:lvl8pPr marL="34290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8pPr>
              <a:lvl9pPr marL="38862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9pPr>
            </a:lstStyle>
            <a:p>
              <a:pPr algn="ctr">
                <a:spcBef>
                  <a:spcPts val="400"/>
                </a:spcBef>
                <a:spcAft>
                  <a:spcPct val="0"/>
                </a:spcAft>
                <a:buClrTx/>
                <a:buNone/>
              </a:pPr>
              <a:r>
                <a:rPr lang="de-DE" altLang="de-DE" sz="1800" dirty="0">
                  <a:solidFill>
                    <a:schemeClr val="tx2"/>
                  </a:solidFill>
                  <a:ea typeface="Calibri" charset="0"/>
                </a:rPr>
                <a:t>Substanz des</a:t>
              </a:r>
              <a:br>
                <a:rPr lang="de-DE" altLang="de-DE" sz="1800" dirty="0">
                  <a:solidFill>
                    <a:schemeClr val="tx2"/>
                  </a:solidFill>
                  <a:ea typeface="Calibri" charset="0"/>
                </a:rPr>
              </a:br>
              <a:r>
                <a:rPr lang="de-DE" altLang="de-DE" sz="1800" dirty="0">
                  <a:solidFill>
                    <a:schemeClr val="tx2"/>
                  </a:solidFill>
                  <a:ea typeface="Calibri" charset="0"/>
                </a:rPr>
                <a:t>Inputs</a:t>
              </a:r>
            </a:p>
          </p:txBody>
        </p:sp>
        <p:sp>
          <p:nvSpPr>
            <p:cNvPr id="10" name="Textfeld 7">
              <a:extLst>
                <a:ext uri="{FF2B5EF4-FFF2-40B4-BE49-F238E27FC236}">
                  <a16:creationId xmlns:a16="http://schemas.microsoft.com/office/drawing/2014/main" id="{24B5F0A8-11B7-34E5-4209-272160868ACC}"/>
                </a:ext>
              </a:extLst>
            </p:cNvPr>
            <p:cNvSpPr txBox="1">
              <a:spLocks noChangeArrowheads="1"/>
            </p:cNvSpPr>
            <p:nvPr/>
          </p:nvSpPr>
          <p:spPr bwMode="auto">
            <a:xfrm>
              <a:off x="7301400" y="3523027"/>
              <a:ext cx="144283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12700" indent="-12700">
                <a:spcBef>
                  <a:spcPts val="575"/>
                </a:spcBef>
                <a:spcAft>
                  <a:spcPts val="600"/>
                </a:spcAft>
                <a:buClr>
                  <a:srgbClr val="327A86"/>
                </a:buClr>
                <a:buFont typeface="Wingdings" charset="2"/>
                <a:buChar char="§"/>
                <a:defRPr sz="2000">
                  <a:solidFill>
                    <a:schemeClr val="tx1"/>
                  </a:solidFill>
                  <a:latin typeface="Calibri" charset="0"/>
                  <a:ea typeface="ＭＳ Ｐゴシック" charset="-128"/>
                  <a:cs typeface="Calibri" charset="0"/>
                </a:defRPr>
              </a:lvl1pPr>
              <a:lvl2pPr marL="742950" indent="-285750">
                <a:spcBef>
                  <a:spcPct val="20000"/>
                </a:spcBef>
                <a:spcAft>
                  <a:spcPts val="600"/>
                </a:spcAft>
                <a:buClr>
                  <a:srgbClr val="737373"/>
                </a:buClr>
                <a:buFont typeface="Wingdings" charset="2"/>
                <a:buChar char="§"/>
                <a:defRPr>
                  <a:solidFill>
                    <a:schemeClr val="tx1"/>
                  </a:solidFill>
                  <a:latin typeface="Calibri" charset="0"/>
                  <a:ea typeface="ＭＳ Ｐゴシック" charset="-128"/>
                  <a:cs typeface="Calibri" charset="0"/>
                </a:defRPr>
              </a:lvl2pPr>
              <a:lvl3pPr marL="1143000" indent="-22860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3pPr>
              <a:lvl4pPr marL="1600200" indent="-22860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4pPr>
              <a:lvl5pPr marL="2057400" indent="-22860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5pPr>
              <a:lvl6pPr marL="25146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6pPr>
              <a:lvl7pPr marL="29718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7pPr>
              <a:lvl8pPr marL="34290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8pPr>
              <a:lvl9pPr marL="38862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9pPr>
            </a:lstStyle>
            <a:p>
              <a:pPr algn="ctr">
                <a:spcBef>
                  <a:spcPts val="400"/>
                </a:spcBef>
                <a:spcAft>
                  <a:spcPct val="0"/>
                </a:spcAft>
                <a:buClrTx/>
                <a:buNone/>
              </a:pPr>
              <a:r>
                <a:rPr lang="de-DE" altLang="de-DE" sz="1800" dirty="0">
                  <a:solidFill>
                    <a:schemeClr val="tx2"/>
                  </a:solidFill>
                  <a:ea typeface="Calibri" charset="0"/>
                </a:rPr>
                <a:t>Umsetzbarkeit </a:t>
              </a:r>
              <a:br>
                <a:rPr lang="de-DE" altLang="de-DE" sz="1800" dirty="0">
                  <a:solidFill>
                    <a:schemeClr val="tx2"/>
                  </a:solidFill>
                  <a:ea typeface="Calibri" charset="0"/>
                </a:rPr>
              </a:br>
              <a:r>
                <a:rPr lang="de-DE" altLang="de-DE" sz="1800" dirty="0">
                  <a:solidFill>
                    <a:schemeClr val="tx2"/>
                  </a:solidFill>
                  <a:ea typeface="Calibri" charset="0"/>
                </a:rPr>
                <a:t>der Ansätze</a:t>
              </a:r>
            </a:p>
          </p:txBody>
        </p:sp>
        <p:sp>
          <p:nvSpPr>
            <p:cNvPr id="11" name="Textfeld 8">
              <a:extLst>
                <a:ext uri="{FF2B5EF4-FFF2-40B4-BE49-F238E27FC236}">
                  <a16:creationId xmlns:a16="http://schemas.microsoft.com/office/drawing/2014/main" id="{7D7EADFC-5415-44EB-00DB-8C25620325BE}"/>
                </a:ext>
              </a:extLst>
            </p:cNvPr>
            <p:cNvSpPr txBox="1">
              <a:spLocks noChangeArrowheads="1"/>
            </p:cNvSpPr>
            <p:nvPr/>
          </p:nvSpPr>
          <p:spPr bwMode="auto">
            <a:xfrm>
              <a:off x="1906123" y="5946920"/>
              <a:ext cx="1637371"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12700" indent="-12700">
                <a:spcBef>
                  <a:spcPts val="575"/>
                </a:spcBef>
                <a:spcAft>
                  <a:spcPts val="600"/>
                </a:spcAft>
                <a:buClr>
                  <a:srgbClr val="327A86"/>
                </a:buClr>
                <a:buFont typeface="Wingdings" charset="2"/>
                <a:buChar char="§"/>
                <a:defRPr sz="2000">
                  <a:solidFill>
                    <a:schemeClr val="tx1"/>
                  </a:solidFill>
                  <a:latin typeface="Calibri" charset="0"/>
                  <a:ea typeface="ＭＳ Ｐゴシック" charset="-128"/>
                  <a:cs typeface="Calibri" charset="0"/>
                </a:defRPr>
              </a:lvl1pPr>
              <a:lvl2pPr marL="742950" indent="-285750">
                <a:spcBef>
                  <a:spcPct val="20000"/>
                </a:spcBef>
                <a:spcAft>
                  <a:spcPts val="600"/>
                </a:spcAft>
                <a:buClr>
                  <a:srgbClr val="737373"/>
                </a:buClr>
                <a:buFont typeface="Wingdings" charset="2"/>
                <a:buChar char="§"/>
                <a:defRPr>
                  <a:solidFill>
                    <a:schemeClr val="tx1"/>
                  </a:solidFill>
                  <a:latin typeface="Calibri" charset="0"/>
                  <a:ea typeface="ＭＳ Ｐゴシック" charset="-128"/>
                  <a:cs typeface="Calibri" charset="0"/>
                </a:defRPr>
              </a:lvl2pPr>
              <a:lvl3pPr marL="1143000" indent="-22860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3pPr>
              <a:lvl4pPr marL="1600200" indent="-22860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4pPr>
              <a:lvl5pPr marL="2057400" indent="-22860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5pPr>
              <a:lvl6pPr marL="25146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6pPr>
              <a:lvl7pPr marL="29718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7pPr>
              <a:lvl8pPr marL="34290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8pPr>
              <a:lvl9pPr marL="38862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9pPr>
            </a:lstStyle>
            <a:p>
              <a:pPr algn="ctr">
                <a:spcBef>
                  <a:spcPts val="400"/>
                </a:spcBef>
                <a:spcAft>
                  <a:spcPct val="0"/>
                </a:spcAft>
                <a:buClrTx/>
                <a:buNone/>
              </a:pPr>
              <a:r>
                <a:rPr lang="de-DE" altLang="de-DE" sz="1800" dirty="0">
                  <a:solidFill>
                    <a:schemeClr val="tx2"/>
                  </a:solidFill>
                  <a:ea typeface="Calibri" charset="0"/>
                </a:rPr>
                <a:t>Angemessenheit </a:t>
              </a:r>
              <a:br>
                <a:rPr lang="de-DE" altLang="de-DE" sz="1800" dirty="0">
                  <a:solidFill>
                    <a:schemeClr val="tx2"/>
                  </a:solidFill>
                  <a:ea typeface="Calibri" charset="0"/>
                </a:rPr>
              </a:br>
              <a:r>
                <a:rPr lang="de-DE" altLang="de-DE" sz="1800" dirty="0">
                  <a:solidFill>
                    <a:schemeClr val="tx2"/>
                  </a:solidFill>
                  <a:ea typeface="Calibri" charset="0"/>
                </a:rPr>
                <a:t>der Aktivitäten</a:t>
              </a:r>
            </a:p>
          </p:txBody>
        </p:sp>
        <p:sp>
          <p:nvSpPr>
            <p:cNvPr id="12" name="Textfeld 9">
              <a:extLst>
                <a:ext uri="{FF2B5EF4-FFF2-40B4-BE49-F238E27FC236}">
                  <a16:creationId xmlns:a16="http://schemas.microsoft.com/office/drawing/2014/main" id="{2BA70A6B-A242-6716-B12F-ED19ED285BC9}"/>
                </a:ext>
              </a:extLst>
            </p:cNvPr>
            <p:cNvSpPr txBox="1">
              <a:spLocks noChangeArrowheads="1"/>
            </p:cNvSpPr>
            <p:nvPr/>
          </p:nvSpPr>
          <p:spPr bwMode="auto">
            <a:xfrm>
              <a:off x="5698100" y="5968256"/>
              <a:ext cx="157177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marL="12700" indent="-12700">
                <a:spcBef>
                  <a:spcPts val="575"/>
                </a:spcBef>
                <a:spcAft>
                  <a:spcPts val="600"/>
                </a:spcAft>
                <a:buClr>
                  <a:srgbClr val="327A86"/>
                </a:buClr>
                <a:buFont typeface="Wingdings" charset="2"/>
                <a:buChar char="§"/>
                <a:defRPr sz="2000">
                  <a:solidFill>
                    <a:schemeClr val="tx1"/>
                  </a:solidFill>
                  <a:latin typeface="Calibri" charset="0"/>
                  <a:ea typeface="ＭＳ Ｐゴシック" charset="-128"/>
                  <a:cs typeface="Calibri" charset="0"/>
                </a:defRPr>
              </a:lvl1pPr>
              <a:lvl2pPr marL="742950" indent="-285750">
                <a:spcBef>
                  <a:spcPct val="20000"/>
                </a:spcBef>
                <a:spcAft>
                  <a:spcPts val="600"/>
                </a:spcAft>
                <a:buClr>
                  <a:srgbClr val="737373"/>
                </a:buClr>
                <a:buFont typeface="Wingdings" charset="2"/>
                <a:buChar char="§"/>
                <a:defRPr>
                  <a:solidFill>
                    <a:schemeClr val="tx1"/>
                  </a:solidFill>
                  <a:latin typeface="Calibri" charset="0"/>
                  <a:ea typeface="ＭＳ Ｐゴシック" charset="-128"/>
                  <a:cs typeface="Calibri" charset="0"/>
                </a:defRPr>
              </a:lvl2pPr>
              <a:lvl3pPr marL="1143000" indent="-22860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3pPr>
              <a:lvl4pPr marL="1600200" indent="-22860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4pPr>
              <a:lvl5pPr marL="2057400" indent="-22860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5pPr>
              <a:lvl6pPr marL="25146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6pPr>
              <a:lvl7pPr marL="29718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7pPr>
              <a:lvl8pPr marL="34290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8pPr>
              <a:lvl9pPr marL="38862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9pPr>
            </a:lstStyle>
            <a:p>
              <a:pPr algn="ctr">
                <a:spcBef>
                  <a:spcPts val="400"/>
                </a:spcBef>
                <a:spcAft>
                  <a:spcPct val="0"/>
                </a:spcAft>
                <a:buClrTx/>
                <a:buNone/>
              </a:pPr>
              <a:r>
                <a:rPr lang="de-DE" altLang="de-DE" sz="1800" dirty="0">
                  <a:solidFill>
                    <a:schemeClr val="tx2"/>
                  </a:solidFill>
                  <a:ea typeface="Calibri" charset="0"/>
                </a:rPr>
                <a:t>Atmosphäre </a:t>
              </a:r>
              <a:br>
                <a:rPr lang="de-DE" altLang="de-DE" sz="1800" dirty="0">
                  <a:solidFill>
                    <a:schemeClr val="tx2"/>
                  </a:solidFill>
                  <a:ea typeface="Calibri" charset="0"/>
                </a:rPr>
              </a:br>
              <a:r>
                <a:rPr lang="de-DE" altLang="de-DE" sz="1800" dirty="0">
                  <a:solidFill>
                    <a:schemeClr val="tx2"/>
                  </a:solidFill>
                  <a:ea typeface="Calibri" charset="0"/>
                </a:rPr>
                <a:t>und Moderation</a:t>
              </a:r>
            </a:p>
          </p:txBody>
        </p:sp>
        <p:sp>
          <p:nvSpPr>
            <p:cNvPr id="13" name="Textfeld 11">
              <a:extLst>
                <a:ext uri="{FF2B5EF4-FFF2-40B4-BE49-F238E27FC236}">
                  <a16:creationId xmlns:a16="http://schemas.microsoft.com/office/drawing/2014/main" id="{B883BAED-8DF7-336A-5D98-594891D9F5DA}"/>
                </a:ext>
              </a:extLst>
            </p:cNvPr>
            <p:cNvSpPr txBox="1">
              <a:spLocks noChangeArrowheads="1"/>
            </p:cNvSpPr>
            <p:nvPr/>
          </p:nvSpPr>
          <p:spPr bwMode="auto">
            <a:xfrm>
              <a:off x="4036083" y="3322264"/>
              <a:ext cx="1165982" cy="841913"/>
            </a:xfrm>
            <a:prstGeom prst="roundRect">
              <a:avLst/>
            </a:prstGeom>
            <a:solidFill>
              <a:schemeClr val="bg1">
                <a:lumMod val="95000"/>
              </a:schemeClr>
            </a:solidFill>
            <a:ln>
              <a:noFill/>
            </a:ln>
          </p:spPr>
          <p:txBody>
            <a:bodyPr wrap="square" lIns="0" tIns="72000" rIns="0" bIns="72000">
              <a:spAutoFit/>
            </a:bodyPr>
            <a:lstStyle>
              <a:lvl1pPr marL="342900" indent="-342900">
                <a:spcBef>
                  <a:spcPts val="575"/>
                </a:spcBef>
                <a:spcAft>
                  <a:spcPts val="600"/>
                </a:spcAft>
                <a:buClr>
                  <a:srgbClr val="327A86"/>
                </a:buClr>
                <a:buFont typeface="Wingdings" charset="2"/>
                <a:buChar char="§"/>
                <a:defRPr sz="2000">
                  <a:solidFill>
                    <a:schemeClr val="tx1"/>
                  </a:solidFill>
                  <a:latin typeface="Calibri" charset="0"/>
                  <a:ea typeface="ＭＳ Ｐゴシック" charset="-128"/>
                  <a:cs typeface="Calibri" charset="0"/>
                </a:defRPr>
              </a:lvl1pPr>
              <a:lvl2pPr marL="742950" indent="-285750">
                <a:spcBef>
                  <a:spcPct val="20000"/>
                </a:spcBef>
                <a:spcAft>
                  <a:spcPts val="600"/>
                </a:spcAft>
                <a:buClr>
                  <a:srgbClr val="737373"/>
                </a:buClr>
                <a:buFont typeface="Wingdings" charset="2"/>
                <a:buChar char="§"/>
                <a:defRPr>
                  <a:solidFill>
                    <a:schemeClr val="tx1"/>
                  </a:solidFill>
                  <a:latin typeface="Calibri" charset="0"/>
                  <a:ea typeface="ＭＳ Ｐゴシック" charset="-128"/>
                  <a:cs typeface="Calibri" charset="0"/>
                </a:defRPr>
              </a:lvl2pPr>
              <a:lvl3pPr marL="1143000" indent="-22860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3pPr>
              <a:lvl4pPr marL="1600200" indent="-22860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4pPr>
              <a:lvl5pPr marL="2057400" indent="-22860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5pPr>
              <a:lvl6pPr marL="25146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6pPr>
              <a:lvl7pPr marL="29718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7pPr>
              <a:lvl8pPr marL="34290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8pPr>
              <a:lvl9pPr marL="38862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9pPr>
            </a:lstStyle>
            <a:p>
              <a:pPr marL="0" indent="0" algn="ctr">
                <a:spcBef>
                  <a:spcPts val="400"/>
                </a:spcBef>
                <a:spcAft>
                  <a:spcPct val="0"/>
                </a:spcAft>
                <a:buClrTx/>
                <a:buNone/>
              </a:pPr>
              <a:r>
                <a:rPr lang="de-DE" altLang="de-DE" dirty="0">
                  <a:solidFill>
                    <a:schemeClr val="tx1">
                      <a:lumMod val="75000"/>
                      <a:lumOff val="25000"/>
                    </a:schemeClr>
                  </a:solidFill>
                  <a:ea typeface="Calibri" charset="0"/>
                </a:rPr>
                <a:t>Nicht </a:t>
              </a:r>
              <a:br>
                <a:rPr lang="de-DE" altLang="de-DE" dirty="0">
                  <a:solidFill>
                    <a:schemeClr val="tx1">
                      <a:lumMod val="75000"/>
                      <a:lumOff val="25000"/>
                    </a:schemeClr>
                  </a:solidFill>
                  <a:ea typeface="Calibri" charset="0"/>
                </a:rPr>
              </a:br>
              <a:r>
                <a:rPr lang="de-DE" altLang="de-DE" dirty="0">
                  <a:solidFill>
                    <a:schemeClr val="tx1">
                      <a:lumMod val="75000"/>
                      <a:lumOff val="25000"/>
                    </a:schemeClr>
                  </a:solidFill>
                  <a:ea typeface="Calibri" charset="0"/>
                </a:rPr>
                <a:t>gefallen</a:t>
              </a:r>
            </a:p>
          </p:txBody>
        </p:sp>
        <p:sp>
          <p:nvSpPr>
            <p:cNvPr id="14" name="Textfeld 11">
              <a:extLst>
                <a:ext uri="{FF2B5EF4-FFF2-40B4-BE49-F238E27FC236}">
                  <a16:creationId xmlns:a16="http://schemas.microsoft.com/office/drawing/2014/main" id="{8952786D-F24D-E987-6780-5811DE3FFC8B}"/>
                </a:ext>
              </a:extLst>
            </p:cNvPr>
            <p:cNvSpPr txBox="1">
              <a:spLocks noChangeArrowheads="1"/>
            </p:cNvSpPr>
            <p:nvPr/>
          </p:nvSpPr>
          <p:spPr bwMode="auto">
            <a:xfrm>
              <a:off x="1820237" y="2080435"/>
              <a:ext cx="764269" cy="461175"/>
            </a:xfrm>
            <a:prstGeom prst="roundRect">
              <a:avLst/>
            </a:prstGeom>
            <a:solidFill>
              <a:schemeClr val="bg1">
                <a:lumMod val="95000"/>
              </a:schemeClr>
            </a:solidFill>
            <a:ln>
              <a:noFill/>
            </a:ln>
          </p:spPr>
          <p:txBody>
            <a:bodyPr wrap="square" lIns="0" tIns="36000" rIns="0" bIns="72000">
              <a:spAutoFit/>
            </a:bodyPr>
            <a:lstStyle>
              <a:lvl1pPr marL="342900" indent="-342900">
                <a:spcBef>
                  <a:spcPts val="575"/>
                </a:spcBef>
                <a:spcAft>
                  <a:spcPts val="600"/>
                </a:spcAft>
                <a:buClr>
                  <a:srgbClr val="327A86"/>
                </a:buClr>
                <a:buFont typeface="Wingdings" charset="2"/>
                <a:buChar char="§"/>
                <a:defRPr sz="2000">
                  <a:solidFill>
                    <a:schemeClr val="tx1"/>
                  </a:solidFill>
                  <a:latin typeface="Calibri" charset="0"/>
                  <a:ea typeface="ＭＳ Ｐゴシック" charset="-128"/>
                  <a:cs typeface="Calibri" charset="0"/>
                </a:defRPr>
              </a:lvl1pPr>
              <a:lvl2pPr marL="742950" indent="-285750">
                <a:spcBef>
                  <a:spcPct val="20000"/>
                </a:spcBef>
                <a:spcAft>
                  <a:spcPts val="600"/>
                </a:spcAft>
                <a:buClr>
                  <a:srgbClr val="737373"/>
                </a:buClr>
                <a:buFont typeface="Wingdings" charset="2"/>
                <a:buChar char="§"/>
                <a:defRPr>
                  <a:solidFill>
                    <a:schemeClr val="tx1"/>
                  </a:solidFill>
                  <a:latin typeface="Calibri" charset="0"/>
                  <a:ea typeface="ＭＳ Ｐゴシック" charset="-128"/>
                  <a:cs typeface="Calibri" charset="0"/>
                </a:defRPr>
              </a:lvl2pPr>
              <a:lvl3pPr marL="1143000" indent="-22860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3pPr>
              <a:lvl4pPr marL="1600200" indent="-22860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4pPr>
              <a:lvl5pPr marL="2057400" indent="-22860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5pPr>
              <a:lvl6pPr marL="25146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6pPr>
              <a:lvl7pPr marL="29718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7pPr>
              <a:lvl8pPr marL="34290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8pPr>
              <a:lvl9pPr marL="3886200" indent="-228600" eaLnBrk="0" fontAlgn="base" hangingPunct="0">
                <a:spcBef>
                  <a:spcPct val="20000"/>
                </a:spcBef>
                <a:spcAft>
                  <a:spcPts val="600"/>
                </a:spcAft>
                <a:buClr>
                  <a:srgbClr val="CBB98A"/>
                </a:buClr>
                <a:buFont typeface="Wingdings" charset="2"/>
                <a:buChar char="§"/>
                <a:defRPr>
                  <a:solidFill>
                    <a:schemeClr val="tx1"/>
                  </a:solidFill>
                  <a:latin typeface="Calibri" charset="0"/>
                  <a:ea typeface="ＭＳ Ｐゴシック" charset="-128"/>
                  <a:cs typeface="Calibri" charset="0"/>
                </a:defRPr>
              </a:lvl9pPr>
            </a:lstStyle>
            <a:p>
              <a:pPr marL="0" indent="0" algn="ctr">
                <a:spcBef>
                  <a:spcPts val="400"/>
                </a:spcBef>
                <a:spcAft>
                  <a:spcPct val="0"/>
                </a:spcAft>
                <a:buClrTx/>
                <a:buNone/>
              </a:pPr>
              <a:r>
                <a:rPr lang="de-DE" altLang="de-DE" dirty="0">
                  <a:solidFill>
                    <a:schemeClr val="tx1">
                      <a:lumMod val="75000"/>
                      <a:lumOff val="25000"/>
                    </a:schemeClr>
                  </a:solidFill>
                  <a:ea typeface="Calibri" charset="0"/>
                </a:rPr>
                <a:t>prima</a:t>
              </a:r>
            </a:p>
          </p:txBody>
        </p:sp>
      </p:grpSp>
    </p:spTree>
    <p:extLst>
      <p:ext uri="{BB962C8B-B14F-4D97-AF65-F5344CB8AC3E}">
        <p14:creationId xmlns:p14="http://schemas.microsoft.com/office/powerpoint/2010/main" val="209295080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2">
            <a:extLst>
              <a:ext uri="{FF2B5EF4-FFF2-40B4-BE49-F238E27FC236}">
                <a16:creationId xmlns:a16="http://schemas.microsoft.com/office/drawing/2014/main" id="{E3CA9296-92A8-882D-1A4F-4B2ED2E38710}"/>
              </a:ext>
            </a:extLst>
          </p:cNvPr>
          <p:cNvSpPr txBox="1">
            <a:spLocks/>
          </p:cNvSpPr>
          <p:nvPr/>
        </p:nvSpPr>
        <p:spPr bwMode="auto">
          <a:xfrm>
            <a:off x="731004" y="1965337"/>
            <a:ext cx="7681991" cy="50196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lvl1pPr marL="0" indent="0" algn="ctr" rtl="0" eaLnBrk="1" fontAlgn="base" hangingPunct="1">
              <a:lnSpc>
                <a:spcPct val="100000"/>
              </a:lnSpc>
              <a:spcBef>
                <a:spcPts val="576"/>
              </a:spcBef>
              <a:spcAft>
                <a:spcPts val="600"/>
              </a:spcAft>
              <a:buClr>
                <a:srgbClr val="327A86"/>
              </a:buClr>
              <a:buFont typeface="Wingdings" charset="2"/>
              <a:buNone/>
              <a:defRPr sz="2800" b="1">
                <a:solidFill>
                  <a:schemeClr val="tx2"/>
                </a:solidFill>
                <a:latin typeface="Calibri"/>
                <a:ea typeface="+mn-ea"/>
                <a:cs typeface="Calibri"/>
              </a:defRPr>
            </a:lvl1pPr>
            <a:lvl2pPr marL="457200" indent="0" algn="l" rtl="0" eaLnBrk="1" fontAlgn="base" hangingPunct="1">
              <a:lnSpc>
                <a:spcPct val="100000"/>
              </a:lnSpc>
              <a:spcBef>
                <a:spcPct val="20000"/>
              </a:spcBef>
              <a:spcAft>
                <a:spcPts val="600"/>
              </a:spcAft>
              <a:buClr>
                <a:srgbClr val="737373"/>
              </a:buClr>
              <a:buFont typeface="Wingdings" charset="2"/>
              <a:buNone/>
              <a:defRPr sz="1800">
                <a:solidFill>
                  <a:schemeClr val="tx1"/>
                </a:solidFill>
                <a:latin typeface="Calibri"/>
                <a:ea typeface="+mn-ea"/>
                <a:cs typeface="Calibri"/>
              </a:defRPr>
            </a:lvl2pPr>
            <a:lvl3pPr marL="914400" indent="0" algn="l" rtl="0" eaLnBrk="1" fontAlgn="base" hangingPunct="1">
              <a:lnSpc>
                <a:spcPct val="100000"/>
              </a:lnSpc>
              <a:spcBef>
                <a:spcPct val="20000"/>
              </a:spcBef>
              <a:spcAft>
                <a:spcPts val="600"/>
              </a:spcAft>
              <a:buClr>
                <a:srgbClr val="CBB98A"/>
              </a:buClr>
              <a:buFont typeface="Wingdings" charset="2"/>
              <a:buNone/>
              <a:defRPr>
                <a:solidFill>
                  <a:schemeClr val="tx1"/>
                </a:solidFill>
                <a:latin typeface="Calibri"/>
                <a:ea typeface="+mn-ea"/>
                <a:cs typeface="Calibri"/>
              </a:defRPr>
            </a:lvl3pPr>
            <a:lvl4pPr marL="1371600" indent="0" algn="l" rtl="0" eaLnBrk="1" fontAlgn="base" hangingPunct="1">
              <a:lnSpc>
                <a:spcPct val="100000"/>
              </a:lnSpc>
              <a:spcBef>
                <a:spcPct val="20000"/>
              </a:spcBef>
              <a:spcAft>
                <a:spcPts val="600"/>
              </a:spcAft>
              <a:buClr>
                <a:srgbClr val="CBB98A"/>
              </a:buClr>
              <a:buFont typeface="Wingdings" charset="2"/>
              <a:buNone/>
              <a:defRPr sz="1800">
                <a:solidFill>
                  <a:schemeClr val="tx1"/>
                </a:solidFill>
                <a:latin typeface="Calibri"/>
                <a:ea typeface="+mn-ea"/>
                <a:cs typeface="Calibri"/>
              </a:defRPr>
            </a:lvl4pPr>
            <a:lvl5pPr marL="1828800" indent="0" algn="l" rtl="0" eaLnBrk="1" fontAlgn="base" hangingPunct="1">
              <a:lnSpc>
                <a:spcPct val="100000"/>
              </a:lnSpc>
              <a:spcBef>
                <a:spcPct val="20000"/>
              </a:spcBef>
              <a:spcAft>
                <a:spcPts val="600"/>
              </a:spcAft>
              <a:buClr>
                <a:srgbClr val="CBB98A"/>
              </a:buClr>
              <a:buFont typeface="Wingdings" charset="2"/>
              <a:buNone/>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2"/>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3"/>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3"/>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3"/>
              </a:buBlip>
              <a:defRPr sz="1200">
                <a:solidFill>
                  <a:schemeClr val="tx1"/>
                </a:solidFill>
                <a:latin typeface="+mn-lt"/>
                <a:ea typeface="+mn-ea"/>
              </a:defRPr>
            </a:lvl9pPr>
          </a:lstStyle>
          <a:p>
            <a:pPr marL="0" marR="0" lvl="0" indent="0" algn="ctr" defTabSz="914400" rtl="0" eaLnBrk="1" fontAlgn="base" latinLnBrk="0" hangingPunct="1">
              <a:lnSpc>
                <a:spcPct val="100000"/>
              </a:lnSpc>
              <a:spcBef>
                <a:spcPts val="576"/>
              </a:spcBef>
              <a:spcAft>
                <a:spcPts val="600"/>
              </a:spcAft>
              <a:buClr>
                <a:srgbClr val="327A86"/>
              </a:buClr>
              <a:buSzTx/>
              <a:buFont typeface="Wingdings" charset="2"/>
              <a:buNone/>
              <a:tabLst/>
              <a:defRPr/>
            </a:pPr>
            <a:r>
              <a:rPr kumimoji="0" lang="de-DE" sz="2800" b="1" i="0" u="none" strike="noStrike" kern="0" cap="none" spc="0" normalizeH="0" baseline="0" noProof="0" dirty="0">
                <a:ln>
                  <a:noFill/>
                </a:ln>
                <a:solidFill>
                  <a:srgbClr val="327A86"/>
                </a:solidFill>
                <a:effectLst/>
                <a:uLnTx/>
                <a:uFillTx/>
                <a:latin typeface="Calibri"/>
                <a:ea typeface="ＭＳ Ｐゴシック"/>
                <a:cs typeface="Calibri"/>
              </a:rPr>
              <a:t>Vielen Dank für Ihre Aufmerksamkeit!</a:t>
            </a:r>
          </a:p>
        </p:txBody>
      </p:sp>
      <p:sp>
        <p:nvSpPr>
          <p:cNvPr id="7" name="Textplatzhalter 4">
            <a:extLst>
              <a:ext uri="{FF2B5EF4-FFF2-40B4-BE49-F238E27FC236}">
                <a16:creationId xmlns:a16="http://schemas.microsoft.com/office/drawing/2014/main" id="{BD976FBB-8AE6-A6E1-7DD4-289D8ED5F6FC}"/>
              </a:ext>
            </a:extLst>
          </p:cNvPr>
          <p:cNvSpPr txBox="1">
            <a:spLocks/>
          </p:cNvSpPr>
          <p:nvPr/>
        </p:nvSpPr>
        <p:spPr bwMode="auto">
          <a:xfrm>
            <a:off x="1619672" y="5251575"/>
            <a:ext cx="3510136" cy="50196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lvl1pPr marL="0" indent="0" algn="ctr" rtl="0" eaLnBrk="1" fontAlgn="base" hangingPunct="1">
              <a:lnSpc>
                <a:spcPct val="100000"/>
              </a:lnSpc>
              <a:spcBef>
                <a:spcPts val="576"/>
              </a:spcBef>
              <a:spcAft>
                <a:spcPts val="600"/>
              </a:spcAft>
              <a:buClr>
                <a:srgbClr val="327A86"/>
              </a:buClr>
              <a:buFont typeface="Wingdings" charset="2"/>
              <a:buNone/>
              <a:defRPr sz="2000" b="0">
                <a:solidFill>
                  <a:schemeClr val="tx2"/>
                </a:solidFill>
                <a:latin typeface="Calibri"/>
                <a:ea typeface="+mn-ea"/>
                <a:cs typeface="Calibri"/>
              </a:defRPr>
            </a:lvl1pPr>
            <a:lvl2pPr marL="457200" indent="0" algn="l" rtl="0" eaLnBrk="1" fontAlgn="base" hangingPunct="1">
              <a:lnSpc>
                <a:spcPct val="100000"/>
              </a:lnSpc>
              <a:spcBef>
                <a:spcPct val="20000"/>
              </a:spcBef>
              <a:spcAft>
                <a:spcPts val="600"/>
              </a:spcAft>
              <a:buClr>
                <a:srgbClr val="737373"/>
              </a:buClr>
              <a:buFont typeface="Wingdings" charset="2"/>
              <a:buNone/>
              <a:defRPr sz="1800">
                <a:solidFill>
                  <a:schemeClr val="tx1"/>
                </a:solidFill>
                <a:latin typeface="Calibri"/>
                <a:ea typeface="+mn-ea"/>
                <a:cs typeface="Calibri"/>
              </a:defRPr>
            </a:lvl2pPr>
            <a:lvl3pPr marL="914400" indent="0" algn="l" rtl="0" eaLnBrk="1" fontAlgn="base" hangingPunct="1">
              <a:lnSpc>
                <a:spcPct val="100000"/>
              </a:lnSpc>
              <a:spcBef>
                <a:spcPct val="20000"/>
              </a:spcBef>
              <a:spcAft>
                <a:spcPts val="600"/>
              </a:spcAft>
              <a:buClr>
                <a:srgbClr val="CBB98A"/>
              </a:buClr>
              <a:buFont typeface="Wingdings" charset="2"/>
              <a:buNone/>
              <a:defRPr>
                <a:solidFill>
                  <a:schemeClr val="tx1"/>
                </a:solidFill>
                <a:latin typeface="Calibri"/>
                <a:ea typeface="+mn-ea"/>
                <a:cs typeface="Calibri"/>
              </a:defRPr>
            </a:lvl3pPr>
            <a:lvl4pPr marL="1371600" indent="0" algn="l" rtl="0" eaLnBrk="1" fontAlgn="base" hangingPunct="1">
              <a:lnSpc>
                <a:spcPct val="100000"/>
              </a:lnSpc>
              <a:spcBef>
                <a:spcPct val="20000"/>
              </a:spcBef>
              <a:spcAft>
                <a:spcPts val="600"/>
              </a:spcAft>
              <a:buClr>
                <a:srgbClr val="CBB98A"/>
              </a:buClr>
              <a:buFont typeface="Wingdings" charset="2"/>
              <a:buNone/>
              <a:defRPr sz="1800">
                <a:solidFill>
                  <a:schemeClr val="tx1"/>
                </a:solidFill>
                <a:latin typeface="Calibri"/>
                <a:ea typeface="+mn-ea"/>
                <a:cs typeface="Calibri"/>
              </a:defRPr>
            </a:lvl4pPr>
            <a:lvl5pPr marL="1828800" indent="0" algn="l" rtl="0" eaLnBrk="1" fontAlgn="base" hangingPunct="1">
              <a:lnSpc>
                <a:spcPct val="100000"/>
              </a:lnSpc>
              <a:spcBef>
                <a:spcPct val="20000"/>
              </a:spcBef>
              <a:spcAft>
                <a:spcPts val="600"/>
              </a:spcAft>
              <a:buClr>
                <a:srgbClr val="CBB98A"/>
              </a:buClr>
              <a:buFont typeface="Wingdings" charset="2"/>
              <a:buNone/>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2"/>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3"/>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3"/>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3"/>
              </a:buBlip>
              <a:defRPr sz="1200">
                <a:solidFill>
                  <a:schemeClr val="tx1"/>
                </a:solidFill>
                <a:latin typeface="+mn-lt"/>
                <a:ea typeface="+mn-ea"/>
              </a:defRPr>
            </a:lvl9pPr>
          </a:lstStyle>
          <a:p>
            <a:pPr marL="0" marR="0" lvl="0" indent="0" algn="ctr" defTabSz="914400" rtl="0" eaLnBrk="1" fontAlgn="base" latinLnBrk="0" hangingPunct="1">
              <a:lnSpc>
                <a:spcPct val="100000"/>
              </a:lnSpc>
              <a:spcBef>
                <a:spcPts val="576"/>
              </a:spcBef>
              <a:spcAft>
                <a:spcPts val="600"/>
              </a:spcAft>
              <a:buClr>
                <a:srgbClr val="327A86"/>
              </a:buClr>
              <a:buSzTx/>
              <a:buFont typeface="Wingdings" charset="2"/>
              <a:buNone/>
              <a:tabLst/>
              <a:defRPr/>
            </a:pPr>
            <a:r>
              <a:rPr kumimoji="0" lang="de-DE" sz="2400" b="0" i="0" u="none" strike="noStrike" kern="0" cap="none" spc="0" normalizeH="0" baseline="0" noProof="0" dirty="0">
                <a:ln>
                  <a:noFill/>
                </a:ln>
                <a:solidFill>
                  <a:srgbClr val="FFFFFF"/>
                </a:solidFill>
                <a:effectLst/>
                <a:uLnTx/>
                <a:uFillTx/>
                <a:latin typeface="Calibri"/>
                <a:ea typeface="ＭＳ Ｐゴシック"/>
                <a:cs typeface="Calibri"/>
              </a:rPr>
              <a:t>Fragen und Diskussion</a:t>
            </a:r>
          </a:p>
        </p:txBody>
      </p:sp>
      <p:grpSp>
        <p:nvGrpSpPr>
          <p:cNvPr id="8" name="Gruppieren 7">
            <a:extLst>
              <a:ext uri="{FF2B5EF4-FFF2-40B4-BE49-F238E27FC236}">
                <a16:creationId xmlns:a16="http://schemas.microsoft.com/office/drawing/2014/main" id="{3FCEBD65-2B11-33A2-9232-B56E19DF6F69}"/>
              </a:ext>
            </a:extLst>
          </p:cNvPr>
          <p:cNvGrpSpPr/>
          <p:nvPr/>
        </p:nvGrpSpPr>
        <p:grpSpPr>
          <a:xfrm>
            <a:off x="7092280" y="4641683"/>
            <a:ext cx="1921814" cy="1748665"/>
            <a:chOff x="7092280" y="4641683"/>
            <a:chExt cx="1921814" cy="1748665"/>
          </a:xfrm>
        </p:grpSpPr>
        <p:sp>
          <p:nvSpPr>
            <p:cNvPr id="9" name="Textfeld 8">
              <a:extLst>
                <a:ext uri="{FF2B5EF4-FFF2-40B4-BE49-F238E27FC236}">
                  <a16:creationId xmlns:a16="http://schemas.microsoft.com/office/drawing/2014/main" id="{015D1592-91B6-4876-D723-FEFFD2DE4BFB}"/>
                </a:ext>
              </a:extLst>
            </p:cNvPr>
            <p:cNvSpPr txBox="1"/>
            <p:nvPr/>
          </p:nvSpPr>
          <p:spPr>
            <a:xfrm>
              <a:off x="7092280" y="4641683"/>
              <a:ext cx="1098849" cy="223138"/>
            </a:xfrm>
            <a:prstGeom prst="rect">
              <a:avLst/>
            </a:prstGeom>
            <a:noFill/>
          </p:spPr>
          <p:txBody>
            <a:bodyPr wrap="square" rtlCol="0">
              <a:spAutoFit/>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de-DE" sz="85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rPr>
                <a:t>In Kooperation mit</a:t>
              </a:r>
            </a:p>
          </p:txBody>
        </p:sp>
        <p:sp>
          <p:nvSpPr>
            <p:cNvPr id="10" name="Textfeld 9">
              <a:extLst>
                <a:ext uri="{FF2B5EF4-FFF2-40B4-BE49-F238E27FC236}">
                  <a16:creationId xmlns:a16="http://schemas.microsoft.com/office/drawing/2014/main" id="{13CDBE16-8D1A-E1C2-1464-6B58D8395A5C}"/>
                </a:ext>
              </a:extLst>
            </p:cNvPr>
            <p:cNvSpPr txBox="1"/>
            <p:nvPr/>
          </p:nvSpPr>
          <p:spPr>
            <a:xfrm>
              <a:off x="7178398" y="5251575"/>
              <a:ext cx="1835696" cy="1138773"/>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800" b="1" i="0" u="none" strike="noStrike" kern="1200" cap="none" spc="0" normalizeH="0" baseline="0" noProof="0" dirty="0">
                  <a:ln>
                    <a:noFill/>
                  </a:ln>
                  <a:solidFill>
                    <a:prstClr val="black"/>
                  </a:solidFill>
                  <a:effectLst/>
                  <a:uLnTx/>
                  <a:uFillTx/>
                  <a:latin typeface="Arial" charset="0"/>
                  <a:ea typeface="ＭＳ Ｐゴシック" charset="-128"/>
                </a:rPr>
                <a:t>Institut für Qualitätsentwicklung an Schulen</a:t>
              </a:r>
              <a:r>
                <a:rPr kumimoji="0" lang="de-DE" sz="800" b="0" i="0" u="none" strike="noStrike" kern="1200" cap="none" spc="0" normalizeH="0" baseline="0" noProof="0" dirty="0">
                  <a:ln>
                    <a:noFill/>
                  </a:ln>
                  <a:solidFill>
                    <a:prstClr val="black"/>
                  </a:solidFill>
                  <a:effectLst/>
                  <a:uLnTx/>
                  <a:uFillTx/>
                  <a:latin typeface="Arial" charset="0"/>
                  <a:ea typeface="ＭＳ Ｐゴシック" charset="-128"/>
                </a:rPr>
                <a:t>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800" b="1" i="0" u="none" strike="noStrike" kern="1200" cap="none" spc="0" normalizeH="0" baseline="0" noProof="0" dirty="0">
                  <a:ln>
                    <a:noFill/>
                  </a:ln>
                  <a:solidFill>
                    <a:prstClr val="black"/>
                  </a:solidFill>
                  <a:effectLst/>
                  <a:uLnTx/>
                  <a:uFillTx/>
                  <a:latin typeface="Arial" charset="0"/>
                  <a:ea typeface="ＭＳ Ｐゴシック" charset="-128"/>
                </a:rPr>
                <a:t>Schleswig-Holstein</a:t>
              </a:r>
              <a:r>
                <a:rPr kumimoji="0" lang="de-DE" sz="800" b="0" i="0" u="none" strike="noStrike" kern="1200" cap="none" spc="0" normalizeH="0" baseline="0" noProof="0" dirty="0">
                  <a:ln>
                    <a:noFill/>
                  </a:ln>
                  <a:solidFill>
                    <a:prstClr val="black"/>
                  </a:solidFill>
                  <a:effectLst/>
                  <a:uLnTx/>
                  <a:uFillTx/>
                  <a:latin typeface="Arial" charset="0"/>
                  <a:ea typeface="ＭＳ Ｐゴシック" charset="-128"/>
                </a:rPr>
                <a:t> (IQSH)</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800" b="0" i="0" u="none" strike="noStrike" kern="1200" cap="none" spc="0" normalizeH="0" baseline="0" noProof="0" dirty="0">
                  <a:ln>
                    <a:noFill/>
                  </a:ln>
                  <a:solidFill>
                    <a:prstClr val="black"/>
                  </a:solidFill>
                  <a:effectLst/>
                  <a:uLnTx/>
                  <a:uFillTx/>
                  <a:latin typeface="Arial" charset="0"/>
                  <a:ea typeface="ＭＳ Ｐゴシック" charset="-128"/>
                </a:rPr>
                <a:t>des Ministeriums für Bildung, Wissenschaft und Kultur</a:t>
              </a:r>
              <a:br>
                <a:rPr kumimoji="0" lang="de-DE" sz="800" b="0" i="0" u="none" strike="noStrike" kern="1200" cap="none" spc="0" normalizeH="0" baseline="0" noProof="0" dirty="0">
                  <a:ln>
                    <a:noFill/>
                  </a:ln>
                  <a:solidFill>
                    <a:prstClr val="black"/>
                  </a:solidFill>
                  <a:effectLst/>
                  <a:uLnTx/>
                  <a:uFillTx/>
                  <a:latin typeface="Arial" charset="0"/>
                  <a:ea typeface="ＭＳ Ｐゴシック" charset="-128"/>
                </a:rPr>
              </a:br>
              <a:r>
                <a:rPr kumimoji="0" lang="de-DE" sz="800" b="0" i="0" u="none" strike="noStrike" kern="1200" cap="none" spc="0" normalizeH="0" baseline="0" noProof="0" dirty="0">
                  <a:ln>
                    <a:noFill/>
                  </a:ln>
                  <a:solidFill>
                    <a:prstClr val="black"/>
                  </a:solidFill>
                  <a:effectLst/>
                  <a:uLnTx/>
                  <a:uFillTx/>
                  <a:latin typeface="Arial" charset="0"/>
                  <a:ea typeface="ＭＳ Ｐゴシック" charset="-128"/>
                </a:rPr>
                <a:t>des Landes Schleswig-Holstein</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pic>
          <p:nvPicPr>
            <p:cNvPr id="11" name="Grafik 10">
              <a:extLst>
                <a:ext uri="{FF2B5EF4-FFF2-40B4-BE49-F238E27FC236}">
                  <a16:creationId xmlns:a16="http://schemas.microsoft.com/office/drawing/2014/main" id="{7DCB98E1-9705-1469-AC3E-38A3DF967F18}"/>
                </a:ext>
              </a:extLst>
            </p:cNvPr>
            <p:cNvPicPr/>
            <p:nvPr/>
          </p:nvPicPr>
          <p:blipFill>
            <a:blip r:embed="rId4" cstate="email">
              <a:extLst>
                <a:ext uri="{28A0092B-C50C-407E-A947-70E740481C1C}">
                  <a14:useLocalDpi xmlns:a14="http://schemas.microsoft.com/office/drawing/2010/main" val="0"/>
                </a:ext>
              </a:extLst>
            </a:blip>
            <a:stretch>
              <a:fillRect/>
            </a:stretch>
          </p:blipFill>
          <p:spPr>
            <a:xfrm>
              <a:off x="7272809" y="4882407"/>
              <a:ext cx="985709" cy="369168"/>
            </a:xfrm>
            <a:prstGeom prst="rect">
              <a:avLst/>
            </a:prstGeom>
          </p:spPr>
        </p:pic>
      </p:grpSp>
    </p:spTree>
    <p:extLst>
      <p:ext uri="{BB962C8B-B14F-4D97-AF65-F5344CB8AC3E}">
        <p14:creationId xmlns:p14="http://schemas.microsoft.com/office/powerpoint/2010/main" val="305998191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marL="285750" indent="-285750"/>
            <a:r>
              <a:rPr lang="de-DE" sz="1400" dirty="0" err="1">
                <a:latin typeface="Calibri" charset="0"/>
                <a:ea typeface="Calibri" charset="0"/>
                <a:cs typeface="Calibri" charset="0"/>
              </a:rPr>
              <a:t>Ainsworth</a:t>
            </a:r>
            <a:r>
              <a:rPr lang="de-DE" sz="1400" dirty="0">
                <a:latin typeface="Calibri" charset="0"/>
                <a:ea typeface="Calibri" charset="0"/>
                <a:cs typeface="Calibri" charset="0"/>
              </a:rPr>
              <a:t>, S. (2008). The Educational Value </a:t>
            </a:r>
            <a:r>
              <a:rPr lang="de-DE" sz="1400" dirty="0" err="1">
                <a:latin typeface="Calibri" charset="0"/>
                <a:ea typeface="Calibri" charset="0"/>
                <a:cs typeface="Calibri" charset="0"/>
              </a:rPr>
              <a:t>of</a:t>
            </a:r>
            <a:r>
              <a:rPr lang="de-DE" sz="1400" dirty="0">
                <a:latin typeface="Calibri" charset="0"/>
                <a:ea typeface="Calibri" charset="0"/>
                <a:cs typeface="Calibri" charset="0"/>
              </a:rPr>
              <a:t> Multiple-</a:t>
            </a:r>
            <a:r>
              <a:rPr lang="de-DE" sz="1400" dirty="0" err="1">
                <a:latin typeface="Calibri" charset="0"/>
                <a:ea typeface="Calibri" charset="0"/>
                <a:cs typeface="Calibri" charset="0"/>
              </a:rPr>
              <a:t>representations</a:t>
            </a:r>
            <a:r>
              <a:rPr lang="de-DE" sz="1400" dirty="0">
                <a:latin typeface="Calibri" charset="0"/>
                <a:ea typeface="Calibri" charset="0"/>
                <a:cs typeface="Calibri" charset="0"/>
              </a:rPr>
              <a:t> </a:t>
            </a:r>
            <a:r>
              <a:rPr lang="de-DE" sz="1400" dirty="0" err="1">
                <a:latin typeface="Calibri" charset="0"/>
                <a:ea typeface="Calibri" charset="0"/>
                <a:cs typeface="Calibri" charset="0"/>
              </a:rPr>
              <a:t>when</a:t>
            </a:r>
            <a:r>
              <a:rPr lang="de-DE" sz="1400" dirty="0">
                <a:latin typeface="Calibri" charset="0"/>
                <a:ea typeface="Calibri" charset="0"/>
                <a:cs typeface="Calibri" charset="0"/>
              </a:rPr>
              <a:t> Learning </a:t>
            </a:r>
            <a:r>
              <a:rPr lang="de-DE" sz="1400" dirty="0" err="1">
                <a:latin typeface="Calibri" charset="0"/>
                <a:ea typeface="Calibri" charset="0"/>
                <a:cs typeface="Calibri" charset="0"/>
              </a:rPr>
              <a:t>Complex</a:t>
            </a:r>
            <a:r>
              <a:rPr lang="de-DE" sz="1400" dirty="0">
                <a:latin typeface="Calibri" charset="0"/>
                <a:ea typeface="Calibri" charset="0"/>
                <a:cs typeface="Calibri" charset="0"/>
              </a:rPr>
              <a:t> Scientific </a:t>
            </a:r>
            <a:r>
              <a:rPr lang="de-DE" sz="1400" dirty="0" err="1">
                <a:latin typeface="Calibri" charset="0"/>
                <a:ea typeface="Calibri" charset="0"/>
                <a:cs typeface="Calibri" charset="0"/>
              </a:rPr>
              <a:t>Concepts</a:t>
            </a:r>
            <a:r>
              <a:rPr lang="de-DE" sz="1400" dirty="0">
                <a:latin typeface="Calibri" charset="0"/>
                <a:ea typeface="Calibri" charset="0"/>
                <a:cs typeface="Calibri" charset="0"/>
              </a:rPr>
              <a:t>. In: Gilbert, J.K., Reiner, M., </a:t>
            </a:r>
            <a:r>
              <a:rPr lang="de-DE" sz="1400" dirty="0" err="1">
                <a:latin typeface="Calibri" charset="0"/>
                <a:ea typeface="Calibri" charset="0"/>
                <a:cs typeface="Calibri" charset="0"/>
              </a:rPr>
              <a:t>Nakhleh</a:t>
            </a:r>
            <a:r>
              <a:rPr lang="de-DE" sz="1400" dirty="0">
                <a:latin typeface="Calibri" charset="0"/>
                <a:ea typeface="Calibri" charset="0"/>
                <a:cs typeface="Calibri" charset="0"/>
              </a:rPr>
              <a:t>, M. (</a:t>
            </a:r>
            <a:r>
              <a:rPr lang="de-DE" sz="1400" dirty="0" err="1">
                <a:latin typeface="Calibri" charset="0"/>
                <a:ea typeface="Calibri" charset="0"/>
                <a:cs typeface="Calibri" charset="0"/>
              </a:rPr>
              <a:t>eds</a:t>
            </a:r>
            <a:r>
              <a:rPr lang="de-DE" sz="1400" dirty="0">
                <a:latin typeface="Calibri" charset="0"/>
                <a:ea typeface="Calibri" charset="0"/>
                <a:cs typeface="Calibri" charset="0"/>
              </a:rPr>
              <a:t>)</a:t>
            </a:r>
            <a:r>
              <a:rPr lang="de-DE" sz="1400" i="1" dirty="0">
                <a:latin typeface="Calibri" charset="0"/>
                <a:ea typeface="Calibri" charset="0"/>
                <a:cs typeface="Calibri" charset="0"/>
              </a:rPr>
              <a:t> </a:t>
            </a:r>
            <a:r>
              <a:rPr lang="de-DE" sz="1400" i="1" dirty="0" err="1">
                <a:latin typeface="Calibri" charset="0"/>
                <a:ea typeface="Calibri" charset="0"/>
                <a:cs typeface="Calibri" charset="0"/>
              </a:rPr>
              <a:t>Visualization</a:t>
            </a:r>
            <a:r>
              <a:rPr lang="de-DE" sz="1400" i="1" dirty="0">
                <a:latin typeface="Calibri" charset="0"/>
                <a:ea typeface="Calibri" charset="0"/>
                <a:cs typeface="Calibri" charset="0"/>
              </a:rPr>
              <a:t>: </a:t>
            </a:r>
            <a:r>
              <a:rPr lang="de-DE" sz="1400" i="1" dirty="0" err="1">
                <a:latin typeface="Calibri" charset="0"/>
                <a:ea typeface="Calibri" charset="0"/>
                <a:cs typeface="Calibri" charset="0"/>
              </a:rPr>
              <a:t>Theory</a:t>
            </a:r>
            <a:r>
              <a:rPr lang="de-DE" sz="1400" i="1" dirty="0">
                <a:latin typeface="Calibri" charset="0"/>
                <a:ea typeface="Calibri" charset="0"/>
                <a:cs typeface="Calibri" charset="0"/>
              </a:rPr>
              <a:t> </a:t>
            </a:r>
            <a:r>
              <a:rPr lang="de-DE" sz="1400" i="1" dirty="0" err="1">
                <a:latin typeface="Calibri" charset="0"/>
                <a:ea typeface="Calibri" charset="0"/>
                <a:cs typeface="Calibri" charset="0"/>
              </a:rPr>
              <a:t>and</a:t>
            </a:r>
            <a:r>
              <a:rPr lang="de-DE" sz="1400" i="1" dirty="0">
                <a:latin typeface="Calibri" charset="0"/>
                <a:ea typeface="Calibri" charset="0"/>
                <a:cs typeface="Calibri" charset="0"/>
              </a:rPr>
              <a:t> Practice in Science Education. Models </a:t>
            </a:r>
            <a:r>
              <a:rPr lang="de-DE" sz="1400" i="1" dirty="0" err="1">
                <a:latin typeface="Calibri" charset="0"/>
                <a:ea typeface="Calibri" charset="0"/>
                <a:cs typeface="Calibri" charset="0"/>
              </a:rPr>
              <a:t>and</a:t>
            </a:r>
            <a:r>
              <a:rPr lang="de-DE" sz="1400" i="1" dirty="0">
                <a:latin typeface="Calibri" charset="0"/>
                <a:ea typeface="Calibri" charset="0"/>
                <a:cs typeface="Calibri" charset="0"/>
              </a:rPr>
              <a:t> Modeling in Science Education, </a:t>
            </a:r>
            <a:r>
              <a:rPr lang="de-DE" sz="1400" dirty="0" err="1">
                <a:latin typeface="Calibri" charset="0"/>
                <a:ea typeface="Calibri" charset="0"/>
                <a:cs typeface="Calibri" charset="0"/>
              </a:rPr>
              <a:t>vol</a:t>
            </a:r>
            <a:r>
              <a:rPr lang="de-DE" sz="1400" dirty="0">
                <a:latin typeface="Calibri" charset="0"/>
                <a:ea typeface="Calibri" charset="0"/>
                <a:cs typeface="Calibri" charset="0"/>
              </a:rPr>
              <a:t> 3. Springer, Dordrecht. </a:t>
            </a:r>
            <a:r>
              <a:rPr lang="de-DE" sz="1400" dirty="0">
                <a:latin typeface="Calibri" charset="0"/>
                <a:ea typeface="Calibri" charset="0"/>
                <a:cs typeface="Calibri" charset="0"/>
                <a:hlinkClick r:id="rId3"/>
              </a:rPr>
              <a:t>https://doi.org/10.1007/978-1-4020-5267-5_9</a:t>
            </a:r>
            <a:r>
              <a:rPr lang="de-DE" sz="1400" dirty="0">
                <a:latin typeface="Calibri" charset="0"/>
                <a:ea typeface="Calibri" charset="0"/>
                <a:cs typeface="Calibri" charset="0"/>
              </a:rPr>
              <a:t>.</a:t>
            </a:r>
          </a:p>
          <a:p>
            <a:pPr marL="285750" indent="-285750"/>
            <a:r>
              <a:rPr lang="en-US" sz="1400" dirty="0" err="1"/>
              <a:t>Dutke</a:t>
            </a:r>
            <a:r>
              <a:rPr lang="en-US" sz="1400" dirty="0"/>
              <a:t>, S., &amp; Reimer, T. (2000). Evaluation of two types of online help for application software. Journal of </a:t>
            </a:r>
            <a:r>
              <a:rPr lang="de-DE" sz="1400" dirty="0"/>
              <a:t>Computer-</a:t>
            </a:r>
            <a:r>
              <a:rPr lang="de-DE" sz="1400" dirty="0" err="1"/>
              <a:t>Assisted</a:t>
            </a:r>
            <a:r>
              <a:rPr lang="de-DE" sz="1400" dirty="0"/>
              <a:t> Learning, 16, 307–315.</a:t>
            </a:r>
          </a:p>
          <a:p>
            <a:pPr marL="285750" indent="-285750"/>
            <a:r>
              <a:rPr lang="de-DE" sz="1400" dirty="0">
                <a:latin typeface="Calibri" charset="0"/>
                <a:ea typeface="Calibri" charset="0"/>
                <a:cs typeface="Calibri" charset="0"/>
              </a:rPr>
              <a:t>Katalog der </a:t>
            </a:r>
            <a:r>
              <a:rPr lang="de-DE" sz="1400" dirty="0"/>
              <a:t>Gruppe CAKE der TU Darmstadt mit Regina Bruder, Petra Grell, Johannes </a:t>
            </a:r>
            <a:r>
              <a:rPr lang="de-DE" sz="1400" dirty="0" err="1"/>
              <a:t>Konert</a:t>
            </a:r>
            <a:r>
              <a:rPr lang="de-DE" sz="1400" dirty="0"/>
              <a:t>, Christoph </a:t>
            </a:r>
            <a:r>
              <a:rPr lang="de-DE" sz="1400" dirty="0" err="1"/>
              <a:t>Rensing</a:t>
            </a:r>
            <a:r>
              <a:rPr lang="de-DE" sz="1400" dirty="0"/>
              <a:t> und Josef </a:t>
            </a:r>
            <a:r>
              <a:rPr lang="de-DE" sz="1400" dirty="0" err="1"/>
              <a:t>Wiemeyer</a:t>
            </a:r>
            <a:r>
              <a:rPr lang="de-DE" sz="1400" dirty="0"/>
              <a:t>: </a:t>
            </a:r>
            <a:r>
              <a:rPr lang="de-DE" sz="1400" dirty="0">
                <a:hlinkClick r:id="rId4"/>
              </a:rPr>
              <a:t>https://www.kom.tu-darmstadt.de/fileadmin/Externer_Bereich/Research/e-learning/KATALOG_GMW2015.pdf</a:t>
            </a:r>
            <a:r>
              <a:rPr lang="de-DE" sz="1400" dirty="0"/>
              <a:t> (aufgerufen am 05.08.2022)</a:t>
            </a:r>
            <a:endParaRPr lang="de-DE" sz="1400" dirty="0">
              <a:latin typeface="Calibri" charset="0"/>
              <a:ea typeface="Calibri" charset="0"/>
              <a:cs typeface="Calibri" charset="0"/>
            </a:endParaRPr>
          </a:p>
          <a:p>
            <a:pPr marL="285750" indent="-285750"/>
            <a:r>
              <a:rPr lang="de-DE" sz="1400" dirty="0">
                <a:latin typeface="Calibri" charset="0"/>
                <a:ea typeface="Calibri" charset="0"/>
                <a:cs typeface="Calibri" charset="0"/>
              </a:rPr>
              <a:t>KMK (2016): Strategie der Kultusministerkonferenz „Bildung in der digitalen Welt“. Beschluss vom 08.12.2016 in der Fassung vom 07.12.2017. (</a:t>
            </a:r>
            <a:r>
              <a:rPr lang="de-DE" sz="1400" u="sng" dirty="0">
                <a:solidFill>
                  <a:srgbClr val="327A86"/>
                </a:solidFill>
              </a:rPr>
              <a:t>https://www.kmk.org/fileadmin/Dateien/veroeffentlichungen_beschluesse/2018/Strategie_Bildung_in_der_digitalen_Welt_idF._vom_07.12.2017.pdf </a:t>
            </a:r>
            <a:r>
              <a:rPr lang="de-DE" sz="1400" dirty="0">
                <a:solidFill>
                  <a:schemeClr val="accent5"/>
                </a:solidFill>
              </a:rPr>
              <a:t>)</a:t>
            </a:r>
          </a:p>
          <a:p>
            <a:pPr marL="285750" indent="-285750"/>
            <a:r>
              <a:rPr lang="en-US" sz="1400" dirty="0" err="1"/>
              <a:t>Kulgemeyer</a:t>
            </a:r>
            <a:r>
              <a:rPr lang="en-US" sz="1400" dirty="0"/>
              <a:t>, C. (2018). A Framework of Effective Science Explanation Videos Informed by Criteria for Instructional Explanations. Research in Science Education. </a:t>
            </a:r>
            <a:r>
              <a:rPr lang="en-US" sz="1400" dirty="0">
                <a:hlinkClick r:id="rId5"/>
              </a:rPr>
              <a:t>https://doi.org/10.1007/s11165-018-9787-7</a:t>
            </a:r>
            <a:endParaRPr lang="de-DE" sz="1400" dirty="0">
              <a:solidFill>
                <a:schemeClr val="accent5"/>
              </a:solidFill>
            </a:endParaRPr>
          </a:p>
          <a:p>
            <a:pPr marL="285750" indent="-285750"/>
            <a:r>
              <a:rPr lang="de-DE" sz="1400" dirty="0">
                <a:solidFill>
                  <a:schemeClr val="accent5"/>
                </a:solidFill>
              </a:rPr>
              <a:t>Ministerium für Bildung, Wissenschaft und Kultur des Landes Schleswig-Holstein (Hrsg.) (2018): Ergänzung zu den Fachanforderungen Medienkompetenz -  Lernen mit digitalen Medien. Allgemeinbildende Schulen. Sekundarstufe I, Sekundarstufe II.  (</a:t>
            </a:r>
            <a:r>
              <a:rPr lang="de-DE" sz="1400" u="sng" dirty="0">
                <a:solidFill>
                  <a:srgbClr val="327A86"/>
                </a:solidFill>
                <a:hlinkClick r:id="rId6"/>
              </a:rPr>
              <a:t>https://lehrplan.lernnetz.de/index.php?wahl=214</a:t>
            </a:r>
            <a:r>
              <a:rPr lang="de-DE" sz="1400" dirty="0">
                <a:solidFill>
                  <a:schemeClr val="accent5"/>
                </a:solidFill>
              </a:rPr>
              <a:t>)</a:t>
            </a:r>
          </a:p>
          <a:p>
            <a:pPr marL="285750" indent="-285750"/>
            <a:r>
              <a:rPr lang="en-US" sz="1400" dirty="0" err="1"/>
              <a:t>Wittwer</a:t>
            </a:r>
            <a:r>
              <a:rPr lang="en-US" sz="1400" dirty="0"/>
              <a:t>, J., &amp; </a:t>
            </a:r>
            <a:r>
              <a:rPr lang="en-US" sz="1400" dirty="0" err="1"/>
              <a:t>Renkl</a:t>
            </a:r>
            <a:r>
              <a:rPr lang="en-US" sz="1400" dirty="0"/>
              <a:t>, A. (2008). Why instructional explanations often do not work: a framework for understanding the effectiveness of instructional explanations. Educational Psychologist, 43(1), 49–64.</a:t>
            </a:r>
          </a:p>
          <a:p>
            <a:pPr marL="285750" indent="-285750"/>
            <a:endParaRPr lang="de-DE" sz="1400" dirty="0">
              <a:solidFill>
                <a:schemeClr val="accent5"/>
              </a:solidFill>
            </a:endParaRPr>
          </a:p>
          <a:p>
            <a:pPr marL="285750" indent="-285750"/>
            <a:endParaRPr lang="de-DE" sz="1400" dirty="0">
              <a:solidFill>
                <a:schemeClr val="accent5"/>
              </a:solidFill>
            </a:endParaRPr>
          </a:p>
          <a:p>
            <a:pPr marL="285750" indent="-285750"/>
            <a:endParaRPr lang="de-DE" sz="1400" dirty="0">
              <a:solidFill>
                <a:schemeClr val="accent5"/>
              </a:solidFill>
            </a:endParaRPr>
          </a:p>
          <a:p>
            <a:pPr marL="285750" indent="-285750"/>
            <a:endParaRPr lang="de-DE" sz="1400" dirty="0">
              <a:solidFill>
                <a:schemeClr val="accent5"/>
              </a:solidFill>
            </a:endParaRPr>
          </a:p>
          <a:p>
            <a:pPr marL="285750" indent="-285750"/>
            <a:endParaRPr lang="de-DE" sz="1400" u="sng" dirty="0">
              <a:solidFill>
                <a:srgbClr val="327A86"/>
              </a:solidFill>
            </a:endParaRPr>
          </a:p>
        </p:txBody>
      </p:sp>
      <p:sp>
        <p:nvSpPr>
          <p:cNvPr id="3" name="Titel 2"/>
          <p:cNvSpPr>
            <a:spLocks noGrp="1"/>
          </p:cNvSpPr>
          <p:nvPr>
            <p:ph type="title"/>
          </p:nvPr>
        </p:nvSpPr>
        <p:spPr/>
        <p:txBody>
          <a:bodyPr>
            <a:normAutofit/>
          </a:bodyPr>
          <a:lstStyle/>
          <a:p>
            <a:r>
              <a:rPr lang="de-DE"/>
              <a:t>Literatur</a:t>
            </a:r>
          </a:p>
        </p:txBody>
      </p:sp>
      <p:sp>
        <p:nvSpPr>
          <p:cNvPr id="4" name="Textplatzhalter 3">
            <a:extLst>
              <a:ext uri="{FF2B5EF4-FFF2-40B4-BE49-F238E27FC236}">
                <a16:creationId xmlns:a16="http://schemas.microsoft.com/office/drawing/2014/main" id="{4F022989-DFD8-B5D1-6B74-8DE5FCBEB7A8}"/>
              </a:ext>
            </a:extLst>
          </p:cNvPr>
          <p:cNvSpPr>
            <a:spLocks noGrp="1"/>
          </p:cNvSpPr>
          <p:nvPr>
            <p:ph type="body" sz="quarter" idx="10"/>
          </p:nvPr>
        </p:nvSpPr>
        <p:spPr/>
        <p:txBody>
          <a:bodyPr/>
          <a:lstStyle/>
          <a:p>
            <a:endParaRPr lang="de-DE"/>
          </a:p>
        </p:txBody>
      </p:sp>
    </p:spTree>
    <p:extLst>
      <p:ext uri="{BB962C8B-B14F-4D97-AF65-F5344CB8AC3E}">
        <p14:creationId xmlns:p14="http://schemas.microsoft.com/office/powerpoint/2010/main" val="299431846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r>
              <a:rPr lang="de-DE" sz="1400" dirty="0"/>
              <a:t>Abb. Folie 1 und 2: </a:t>
            </a:r>
            <a:r>
              <a:rPr lang="de-DE" sz="1400" dirty="0">
                <a:solidFill>
                  <a:srgbClr val="000000"/>
                </a:solidFill>
              </a:rPr>
              <a:t>Eigenkreation von Marcel Klinger</a:t>
            </a:r>
          </a:p>
          <a:p>
            <a:r>
              <a:rPr lang="de-DE" sz="1400" dirty="0"/>
              <a:t>Abb. Folie 25: </a:t>
            </a:r>
            <a:r>
              <a:rPr lang="de-DE" sz="1400" u="sng" dirty="0">
                <a:solidFill>
                  <a:srgbClr val="327A86"/>
                </a:solidFill>
                <a:hlinkClick r:id="rId2"/>
              </a:rPr>
              <a:t>https://www.geogebra.org/m/WEEdZyfV</a:t>
            </a:r>
            <a:endParaRPr lang="de-DE" sz="1400" u="sng" dirty="0">
              <a:solidFill>
                <a:srgbClr val="327A86"/>
              </a:solidFill>
            </a:endParaRPr>
          </a:p>
          <a:p>
            <a:endParaRPr lang="de-DE" sz="1600" dirty="0">
              <a:solidFill>
                <a:schemeClr val="accent5"/>
              </a:solidFill>
            </a:endParaRPr>
          </a:p>
          <a:p>
            <a:pPr marL="0" indent="0">
              <a:buNone/>
            </a:pPr>
            <a:endParaRPr lang="de-DE" sz="1500" u="sng" dirty="0">
              <a:solidFill>
                <a:srgbClr val="327A86"/>
              </a:solidFill>
            </a:endParaRPr>
          </a:p>
          <a:p>
            <a:endParaRPr lang="de-DE" sz="1500" dirty="0">
              <a:latin typeface="Calibri" pitchFamily="34" charset="0"/>
            </a:endParaRPr>
          </a:p>
          <a:p>
            <a:endParaRPr lang="de-DE" sz="1500" dirty="0">
              <a:latin typeface="Calibri" pitchFamily="34" charset="0"/>
            </a:endParaRPr>
          </a:p>
          <a:p>
            <a:endParaRPr lang="de-DE" sz="1500" dirty="0">
              <a:solidFill>
                <a:srgbClr val="000000"/>
              </a:solidFill>
            </a:endParaRPr>
          </a:p>
          <a:p>
            <a:endParaRPr lang="de-DE" dirty="0">
              <a:solidFill>
                <a:srgbClr val="000000"/>
              </a:solidFill>
            </a:endParaRPr>
          </a:p>
          <a:p>
            <a:endParaRPr lang="de-DE" dirty="0">
              <a:solidFill>
                <a:srgbClr val="000000"/>
              </a:solidFill>
            </a:endParaRPr>
          </a:p>
          <a:p>
            <a:endParaRPr lang="de-DE" dirty="0"/>
          </a:p>
          <a:p>
            <a:endParaRPr lang="de-DE" dirty="0"/>
          </a:p>
        </p:txBody>
      </p:sp>
      <p:sp>
        <p:nvSpPr>
          <p:cNvPr id="3" name="Titel 2"/>
          <p:cNvSpPr>
            <a:spLocks noGrp="1"/>
          </p:cNvSpPr>
          <p:nvPr>
            <p:ph type="title"/>
          </p:nvPr>
        </p:nvSpPr>
        <p:spPr/>
        <p:txBody>
          <a:bodyPr>
            <a:normAutofit/>
          </a:bodyPr>
          <a:lstStyle/>
          <a:p>
            <a:r>
              <a:rPr lang="de-DE" dirty="0"/>
              <a:t>Abbildungsverzeichnis</a:t>
            </a:r>
          </a:p>
        </p:txBody>
      </p:sp>
      <p:sp>
        <p:nvSpPr>
          <p:cNvPr id="4" name="Textplatzhalter 3">
            <a:extLst>
              <a:ext uri="{FF2B5EF4-FFF2-40B4-BE49-F238E27FC236}">
                <a16:creationId xmlns:a16="http://schemas.microsoft.com/office/drawing/2014/main" id="{FC9BF561-41E2-B8C1-7572-F90B4A6C7CF9}"/>
              </a:ext>
            </a:extLst>
          </p:cNvPr>
          <p:cNvSpPr>
            <a:spLocks noGrp="1"/>
          </p:cNvSpPr>
          <p:nvPr>
            <p:ph type="body" sz="quarter" idx="10"/>
          </p:nvPr>
        </p:nvSpPr>
        <p:spPr/>
        <p:txBody>
          <a:bodyPr/>
          <a:lstStyle/>
          <a:p>
            <a:endParaRPr lang="de-DE"/>
          </a:p>
        </p:txBody>
      </p:sp>
    </p:spTree>
    <p:extLst>
      <p:ext uri="{BB962C8B-B14F-4D97-AF65-F5344CB8AC3E}">
        <p14:creationId xmlns:p14="http://schemas.microsoft.com/office/powerpoint/2010/main" val="38428693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4C42F98-627F-A54E-AC82-F936B771E4BF}"/>
              </a:ext>
            </a:extLst>
          </p:cNvPr>
          <p:cNvSpPr>
            <a:spLocks noGrp="1"/>
          </p:cNvSpPr>
          <p:nvPr>
            <p:ph type="title"/>
          </p:nvPr>
        </p:nvSpPr>
        <p:spPr/>
        <p:txBody>
          <a:bodyPr>
            <a:normAutofit/>
          </a:bodyPr>
          <a:lstStyle/>
          <a:p>
            <a:r>
              <a:rPr lang="de-DE" dirty="0"/>
              <a:t>Mögliche Zeitstruktur für ein Online-Seminar (90 Minuten)</a:t>
            </a:r>
          </a:p>
        </p:txBody>
      </p:sp>
      <p:graphicFrame>
        <p:nvGraphicFramePr>
          <p:cNvPr id="6" name="Tabelle 5">
            <a:extLst>
              <a:ext uri="{FF2B5EF4-FFF2-40B4-BE49-F238E27FC236}">
                <a16:creationId xmlns:a16="http://schemas.microsoft.com/office/drawing/2014/main" id="{EA5B8C6D-9F19-1CD1-7A82-80DEE51C155A}"/>
              </a:ext>
            </a:extLst>
          </p:cNvPr>
          <p:cNvGraphicFramePr>
            <a:graphicFrameLocks noGrp="1"/>
          </p:cNvGraphicFramePr>
          <p:nvPr>
            <p:extLst>
              <p:ext uri="{D42A27DB-BD31-4B8C-83A1-F6EECF244321}">
                <p14:modId xmlns:p14="http://schemas.microsoft.com/office/powerpoint/2010/main" val="150063511"/>
              </p:ext>
            </p:extLst>
          </p:nvPr>
        </p:nvGraphicFramePr>
        <p:xfrm>
          <a:off x="252000" y="1022650"/>
          <a:ext cx="8640000" cy="4840879"/>
        </p:xfrm>
        <a:graphic>
          <a:graphicData uri="http://schemas.openxmlformats.org/drawingml/2006/table">
            <a:tbl>
              <a:tblPr/>
              <a:tblGrid>
                <a:gridCol w="856996">
                  <a:extLst>
                    <a:ext uri="{9D8B030D-6E8A-4147-A177-3AD203B41FA5}">
                      <a16:colId xmlns:a16="http://schemas.microsoft.com/office/drawing/2014/main" val="191078031"/>
                    </a:ext>
                  </a:extLst>
                </a:gridCol>
                <a:gridCol w="4388979">
                  <a:extLst>
                    <a:ext uri="{9D8B030D-6E8A-4147-A177-3AD203B41FA5}">
                      <a16:colId xmlns:a16="http://schemas.microsoft.com/office/drawing/2014/main" val="747598573"/>
                    </a:ext>
                  </a:extLst>
                </a:gridCol>
                <a:gridCol w="1215341">
                  <a:extLst>
                    <a:ext uri="{9D8B030D-6E8A-4147-A177-3AD203B41FA5}">
                      <a16:colId xmlns:a16="http://schemas.microsoft.com/office/drawing/2014/main" val="2845762318"/>
                    </a:ext>
                  </a:extLst>
                </a:gridCol>
                <a:gridCol w="2178684">
                  <a:extLst>
                    <a:ext uri="{9D8B030D-6E8A-4147-A177-3AD203B41FA5}">
                      <a16:colId xmlns:a16="http://schemas.microsoft.com/office/drawing/2014/main" val="881054670"/>
                    </a:ext>
                  </a:extLst>
                </a:gridCol>
              </a:tblGrid>
              <a:tr h="470541">
                <a:tc>
                  <a:txBody>
                    <a:bodyPr/>
                    <a:lstStyle/>
                    <a:p>
                      <a:pPr>
                        <a:lnSpc>
                          <a:spcPts val="1200"/>
                        </a:lnSpc>
                      </a:pPr>
                      <a:r>
                        <a:rPr lang="de-DE" sz="1400" b="1">
                          <a:effectLst/>
                          <a:latin typeface="+mn-lt"/>
                          <a:ea typeface="MS PGothic" panose="020B0600070205080204" pitchFamily="34" charset="-128"/>
                          <a:cs typeface="Times New Roman" panose="02020603050405020304" pitchFamily="18" charset="0"/>
                        </a:rPr>
                        <a:t>Zeit</a:t>
                      </a:r>
                    </a:p>
                  </a:txBody>
                  <a:tcPr marL="36000" marR="36000" marT="36000" marB="36000">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b="1">
                          <a:effectLst/>
                          <a:latin typeface="+mn-lt"/>
                          <a:ea typeface="MS PGothic" panose="020B0600070205080204" pitchFamily="34" charset="-128"/>
                          <a:cs typeface="Times New Roman" panose="02020603050405020304" pitchFamily="18" charset="0"/>
                        </a:rPr>
                        <a:t>Phase / Aktivität</a:t>
                      </a:r>
                    </a:p>
                  </a:txBody>
                  <a:tcPr marL="36000" marR="36000" marT="36000" marB="36000">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b="1">
                          <a:effectLst/>
                          <a:latin typeface="+mn-lt"/>
                          <a:ea typeface="MS PGothic" panose="020B0600070205080204" pitchFamily="34" charset="-128"/>
                          <a:cs typeface="Times New Roman" panose="02020603050405020304" pitchFamily="18" charset="0"/>
                        </a:rPr>
                        <a:t>Sozialform</a:t>
                      </a:r>
                    </a:p>
                  </a:txBody>
                  <a:tcPr marL="36000" marR="36000" marT="36000" marB="36000">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b="1">
                          <a:effectLst/>
                          <a:latin typeface="+mn-lt"/>
                          <a:ea typeface="MS PGothic" panose="020B0600070205080204" pitchFamily="34" charset="-128"/>
                          <a:cs typeface="Times New Roman" panose="02020603050405020304" pitchFamily="18" charset="0"/>
                        </a:rPr>
                        <a:t>Material / Medien</a:t>
                      </a:r>
                    </a:p>
                  </a:txBody>
                  <a:tcPr marL="36000" marR="36000" marT="36000" marB="36000">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03189200"/>
                  </a:ext>
                </a:extLst>
              </a:tr>
              <a:tr h="2362844">
                <a:tc>
                  <a:txBody>
                    <a:bodyPr/>
                    <a:lstStyle/>
                    <a:p>
                      <a:pPr>
                        <a:lnSpc>
                          <a:spcPts val="1200"/>
                        </a:lnSpc>
                      </a:pPr>
                      <a:r>
                        <a:rPr lang="de-DE" sz="1400" b="0" kern="1200" dirty="0">
                          <a:solidFill>
                            <a:srgbClr val="000000"/>
                          </a:solidFill>
                          <a:effectLst/>
                          <a:latin typeface="+mn-lt"/>
                          <a:ea typeface="MS PGothic" panose="020B0600070205080204" pitchFamily="34" charset="-128"/>
                          <a:cs typeface="Calibri" panose="020F0502020204030204" pitchFamily="34" charset="0"/>
                        </a:rPr>
                        <a:t>10'</a:t>
                      </a:r>
                      <a:endParaRPr lang="de-DE" sz="1400" b="1" dirty="0">
                        <a:effectLst/>
                        <a:latin typeface="+mn-lt"/>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b="1" kern="1200" dirty="0">
                          <a:solidFill>
                            <a:srgbClr val="000000"/>
                          </a:solidFill>
                          <a:effectLst/>
                          <a:latin typeface="+mn-lt"/>
                          <a:ea typeface="MS PGothic" panose="020B0600070205080204" pitchFamily="34" charset="-128"/>
                          <a:cs typeface="Times New Roman" panose="02020603050405020304" pitchFamily="18" charset="0"/>
                        </a:rPr>
                        <a:t>A     Einstieg: Vorstellung und Erwartungen</a:t>
                      </a:r>
                      <a:endParaRPr lang="de-DE" sz="1400" dirty="0">
                        <a:effectLst/>
                        <a:latin typeface="+mn-lt"/>
                        <a:ea typeface="MS PGothic" panose="020B0600070205080204" pitchFamily="34" charset="-128"/>
                        <a:cs typeface="Times New Roman" panose="02020603050405020304" pitchFamily="18" charset="0"/>
                      </a:endParaRPr>
                    </a:p>
                    <a:p>
                      <a:pPr>
                        <a:lnSpc>
                          <a:spcPts val="1200"/>
                        </a:lnSpc>
                      </a:pPr>
                      <a:r>
                        <a:rPr lang="de-DE" sz="1400" b="1" kern="1200" dirty="0">
                          <a:solidFill>
                            <a:srgbClr val="000000"/>
                          </a:solidFill>
                          <a:effectLst/>
                          <a:latin typeface="+mn-lt"/>
                          <a:ea typeface="MS PGothic" panose="020B0600070205080204" pitchFamily="34" charset="-128"/>
                          <a:cs typeface="Times New Roman" panose="02020603050405020304" pitchFamily="18" charset="0"/>
                        </a:rPr>
                        <a:t> </a:t>
                      </a:r>
                      <a:endParaRPr lang="de-DE" sz="1400" dirty="0">
                        <a:effectLst/>
                        <a:latin typeface="+mn-lt"/>
                        <a:ea typeface="MS PGothic" panose="020B0600070205080204" pitchFamily="34" charset="-128"/>
                        <a:cs typeface="Times New Roman" panose="02020603050405020304" pitchFamily="18" charset="0"/>
                      </a:endParaRPr>
                    </a:p>
                    <a:p>
                      <a:pPr marL="342900" lvl="0" indent="-342900">
                        <a:lnSpc>
                          <a:spcPts val="1200"/>
                        </a:lnSpc>
                        <a:buClr>
                          <a:srgbClr val="327A86"/>
                        </a:buClr>
                        <a:buFont typeface="Wingdings" panose="05000000000000000000" pitchFamily="2" charset="2"/>
                        <a:buChar char=""/>
                      </a:pPr>
                      <a:r>
                        <a:rPr lang="de-DE" sz="1400" kern="1200" dirty="0">
                          <a:solidFill>
                            <a:srgbClr val="000000"/>
                          </a:solidFill>
                          <a:effectLst/>
                          <a:latin typeface="+mn-lt"/>
                          <a:ea typeface="MS PGothic" panose="020B0600070205080204" pitchFamily="34" charset="-128"/>
                          <a:cs typeface="Times New Roman" panose="02020603050405020304" pitchFamily="18" charset="0"/>
                        </a:rPr>
                        <a:t>Begrüßen und Kennenlernen</a:t>
                      </a:r>
                      <a:endParaRPr lang="de-DE" sz="1400" dirty="0">
                        <a:effectLst/>
                        <a:latin typeface="+mn-lt"/>
                        <a:ea typeface="MS PGothic" panose="020B0600070205080204" pitchFamily="34" charset="-128"/>
                        <a:cs typeface="Times New Roman" panose="02020603050405020304" pitchFamily="18" charset="0"/>
                      </a:endParaRPr>
                    </a:p>
                    <a:p>
                      <a:pPr>
                        <a:lnSpc>
                          <a:spcPts val="1200"/>
                        </a:lnSpc>
                      </a:pPr>
                      <a:r>
                        <a:rPr lang="de-DE" sz="1400" dirty="0">
                          <a:effectLst/>
                          <a:latin typeface="+mn-lt"/>
                          <a:ea typeface="MS PGothic" panose="020B0600070205080204" pitchFamily="34" charset="-128"/>
                          <a:cs typeface="Times New Roman" panose="02020603050405020304" pitchFamily="18" charset="0"/>
                        </a:rPr>
                        <a:t> </a:t>
                      </a:r>
                    </a:p>
                    <a:p>
                      <a:pPr>
                        <a:lnSpc>
                          <a:spcPts val="1200"/>
                        </a:lnSpc>
                      </a:pPr>
                      <a:r>
                        <a:rPr lang="de-DE" sz="1400" kern="1200" dirty="0">
                          <a:solidFill>
                            <a:srgbClr val="000000"/>
                          </a:solidFill>
                          <a:effectLst/>
                          <a:latin typeface="+mn-lt"/>
                          <a:ea typeface="MS PGothic" panose="020B0600070205080204" pitchFamily="34" charset="-128"/>
                          <a:cs typeface="Times New Roman" panose="02020603050405020304" pitchFamily="18" charset="0"/>
                        </a:rPr>
                        <a:t>Evtl. Vorstellen des DZLM und Überblick über die gesamte Reihe (BS0)</a:t>
                      </a:r>
                      <a:endParaRPr lang="de-DE" sz="1400" dirty="0">
                        <a:effectLst/>
                        <a:latin typeface="+mn-lt"/>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kern="1200" dirty="0">
                          <a:solidFill>
                            <a:srgbClr val="000000"/>
                          </a:solidFill>
                          <a:effectLst/>
                          <a:latin typeface="+mn-lt"/>
                          <a:ea typeface="MS PGothic" panose="020B0600070205080204" pitchFamily="34" charset="-128"/>
                          <a:cs typeface="Calibri" panose="020F0502020204030204" pitchFamily="34" charset="0"/>
                        </a:rPr>
                        <a:t>PL</a:t>
                      </a:r>
                      <a:endParaRPr lang="de-DE" sz="1400" dirty="0">
                        <a:solidFill>
                          <a:srgbClr val="000000"/>
                        </a:solidFill>
                        <a:effectLst/>
                        <a:latin typeface="+mn-lt"/>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kern="1200" dirty="0">
                          <a:solidFill>
                            <a:srgbClr val="000000"/>
                          </a:solidFill>
                          <a:effectLst/>
                          <a:latin typeface="+mn-lt"/>
                          <a:ea typeface="MS PGothic" panose="020B0600070205080204" pitchFamily="34" charset="-128"/>
                          <a:cs typeface="Times New Roman" panose="02020603050405020304" pitchFamily="18" charset="0"/>
                        </a:rPr>
                        <a:t>Evtl. Folien</a:t>
                      </a:r>
                      <a:endParaRPr lang="de-DE" sz="1400" dirty="0">
                        <a:effectLst/>
                        <a:latin typeface="+mn-lt"/>
                        <a:ea typeface="MS PGothic" panose="020B0600070205080204" pitchFamily="34" charset="-128"/>
                        <a:cs typeface="Times New Roman" panose="02020603050405020304" pitchFamily="18" charset="0"/>
                      </a:endParaRPr>
                    </a:p>
                    <a:p>
                      <a:pPr>
                        <a:lnSpc>
                          <a:spcPts val="1200"/>
                        </a:lnSpc>
                      </a:pPr>
                      <a:r>
                        <a:rPr lang="de-DE" sz="1400" kern="1200" dirty="0">
                          <a:solidFill>
                            <a:srgbClr val="000000"/>
                          </a:solidFill>
                          <a:effectLst/>
                          <a:latin typeface="+mn-lt"/>
                          <a:ea typeface="MS PGothic" panose="020B0600070205080204" pitchFamily="34" charset="-128"/>
                          <a:cs typeface="Times New Roman" panose="02020603050405020304" pitchFamily="18" charset="0"/>
                        </a:rPr>
                        <a:t>Baustein 0</a:t>
                      </a:r>
                      <a:endParaRPr lang="de-DE" sz="1400" dirty="0">
                        <a:effectLst/>
                        <a:latin typeface="+mn-lt"/>
                        <a:ea typeface="MS PGothic" panose="020B0600070205080204" pitchFamily="34" charset="-128"/>
                        <a:cs typeface="Times New Roman" panose="02020603050405020304" pitchFamily="18" charset="0"/>
                      </a:endParaRPr>
                    </a:p>
                    <a:p>
                      <a:pPr>
                        <a:lnSpc>
                          <a:spcPts val="1200"/>
                        </a:lnSpc>
                      </a:pPr>
                      <a:r>
                        <a:rPr lang="de-DE" sz="1400" kern="1200" dirty="0">
                          <a:solidFill>
                            <a:srgbClr val="000000"/>
                          </a:solidFill>
                          <a:effectLst/>
                          <a:latin typeface="+mn-lt"/>
                          <a:ea typeface="MS PGothic" panose="020B0600070205080204" pitchFamily="34" charset="-128"/>
                          <a:cs typeface="Times New Roman" panose="02020603050405020304" pitchFamily="18" charset="0"/>
                        </a:rPr>
                        <a:t>Folien im Abschnitt „A Einstieg“</a:t>
                      </a:r>
                      <a:endParaRPr lang="de-DE" sz="1400" dirty="0">
                        <a:effectLst/>
                        <a:latin typeface="+mn-lt"/>
                        <a:ea typeface="MS PGothic" panose="020B0600070205080204" pitchFamily="34" charset="-128"/>
                        <a:cs typeface="Times New Roman" panose="02020603050405020304" pitchFamily="18" charset="0"/>
                      </a:endParaRPr>
                    </a:p>
                    <a:p>
                      <a:pPr>
                        <a:lnSpc>
                          <a:spcPts val="1200"/>
                        </a:lnSpc>
                      </a:pPr>
                      <a:r>
                        <a:rPr lang="de-DE" sz="1400" kern="1200" dirty="0">
                          <a:solidFill>
                            <a:srgbClr val="000000"/>
                          </a:solidFill>
                          <a:effectLst/>
                          <a:latin typeface="+mn-lt"/>
                          <a:ea typeface="MS PGothic" panose="020B0600070205080204" pitchFamily="34" charset="-128"/>
                          <a:cs typeface="Times New Roman" panose="02020603050405020304" pitchFamily="18" charset="0"/>
                        </a:rPr>
                        <a:t> </a:t>
                      </a:r>
                      <a:endParaRPr lang="de-DE" sz="1400" dirty="0">
                        <a:effectLst/>
                        <a:latin typeface="+mn-lt"/>
                        <a:ea typeface="MS PGothic" panose="020B0600070205080204" pitchFamily="34" charset="-128"/>
                        <a:cs typeface="Times New Roman" panose="02020603050405020304" pitchFamily="18" charset="0"/>
                      </a:endParaRPr>
                    </a:p>
                    <a:p>
                      <a:pPr>
                        <a:lnSpc>
                          <a:spcPts val="1200"/>
                        </a:lnSpc>
                      </a:pPr>
                      <a:r>
                        <a:rPr lang="de-DE" sz="1400" kern="1200" dirty="0">
                          <a:solidFill>
                            <a:srgbClr val="000000"/>
                          </a:solidFill>
                          <a:effectLst/>
                          <a:latin typeface="+mn-lt"/>
                          <a:ea typeface="MS PGothic" panose="020B0600070205080204" pitchFamily="34" charset="-128"/>
                          <a:cs typeface="Times New Roman" panose="02020603050405020304" pitchFamily="18" charset="0"/>
                        </a:rPr>
                        <a:t>Evtl. Material: </a:t>
                      </a:r>
                      <a:endParaRPr lang="de-DE" sz="1400" dirty="0">
                        <a:effectLst/>
                        <a:latin typeface="+mn-lt"/>
                        <a:ea typeface="MS PGothic" panose="020B0600070205080204" pitchFamily="34" charset="-128"/>
                        <a:cs typeface="Times New Roman" panose="02020603050405020304" pitchFamily="18" charset="0"/>
                      </a:endParaRPr>
                    </a:p>
                    <a:p>
                      <a:pPr>
                        <a:lnSpc>
                          <a:spcPts val="1200"/>
                        </a:lnSpc>
                      </a:pPr>
                      <a:r>
                        <a:rPr lang="de-DE" sz="1400" kern="1200" dirty="0">
                          <a:solidFill>
                            <a:srgbClr val="000000"/>
                          </a:solidFill>
                          <a:effectLst/>
                          <a:latin typeface="+mn-lt"/>
                          <a:ea typeface="MS PGothic" panose="020B0600070205080204" pitchFamily="34" charset="-128"/>
                          <a:cs typeface="Times New Roman" panose="02020603050405020304" pitchFamily="18" charset="0"/>
                        </a:rPr>
                        <a:t>DZLM-DigMA-BS0-Überblick-LüM-LmM-ZB.docx</a:t>
                      </a:r>
                      <a:endParaRPr lang="de-DE" sz="1400" dirty="0">
                        <a:effectLst/>
                        <a:latin typeface="+mn-lt"/>
                        <a:ea typeface="MS PGothic" panose="020B0600070205080204" pitchFamily="34" charset="-128"/>
                        <a:cs typeface="Times New Roman" panose="02020603050405020304" pitchFamily="18" charset="0"/>
                      </a:endParaRPr>
                    </a:p>
                    <a:p>
                      <a:pPr>
                        <a:lnSpc>
                          <a:spcPts val="1200"/>
                        </a:lnSpc>
                      </a:pPr>
                      <a:r>
                        <a:rPr lang="de-DE" sz="1400" kern="1200" dirty="0">
                          <a:solidFill>
                            <a:srgbClr val="000000"/>
                          </a:solidFill>
                          <a:effectLst/>
                          <a:latin typeface="+mn-lt"/>
                          <a:ea typeface="MS PGothic" panose="020B0600070205080204" pitchFamily="34" charset="-128"/>
                          <a:cs typeface="Calibri" panose="020F0502020204030204" pitchFamily="34" charset="0"/>
                        </a:rPr>
                        <a:t>DZLM-DigMA-BS0-KMK-Kompetenzbereiche-ZB.docx</a:t>
                      </a:r>
                      <a:endParaRPr lang="de-DE" sz="1400" dirty="0">
                        <a:solidFill>
                          <a:srgbClr val="000000"/>
                        </a:solidFill>
                        <a:effectLst/>
                        <a:latin typeface="+mn-lt"/>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3177548"/>
                  </a:ext>
                </a:extLst>
              </a:tr>
              <a:tr h="470541">
                <a:tc>
                  <a:txBody>
                    <a:bodyPr/>
                    <a:lstStyle/>
                    <a:p>
                      <a:pPr>
                        <a:lnSpc>
                          <a:spcPts val="1200"/>
                        </a:lnSpc>
                      </a:pPr>
                      <a:r>
                        <a:rPr lang="de-DE" sz="1400" b="0" kern="1200" dirty="0">
                          <a:solidFill>
                            <a:srgbClr val="000000"/>
                          </a:solidFill>
                          <a:effectLst/>
                          <a:latin typeface="+mn-lt"/>
                          <a:ea typeface="MS PGothic" panose="020B0600070205080204" pitchFamily="34" charset="-128"/>
                          <a:cs typeface="Calibri" panose="020F0502020204030204" pitchFamily="34" charset="0"/>
                        </a:rPr>
                        <a:t>30'</a:t>
                      </a:r>
                      <a:endParaRPr lang="de-DE" sz="1400" b="1" dirty="0">
                        <a:effectLst/>
                        <a:latin typeface="+mn-lt"/>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b="1" kern="1200">
                          <a:solidFill>
                            <a:srgbClr val="000000"/>
                          </a:solidFill>
                          <a:effectLst/>
                          <a:latin typeface="+mn-lt"/>
                          <a:ea typeface="MS PGothic" panose="020B0600070205080204" pitchFamily="34" charset="-128"/>
                          <a:cs typeface="Calibri" panose="020F0502020204030204" pitchFamily="34" charset="0"/>
                        </a:rPr>
                        <a:t>B     Beispielvideos betrachten und reflektieren</a:t>
                      </a:r>
                      <a:endParaRPr lang="de-DE" sz="1400">
                        <a:solidFill>
                          <a:srgbClr val="000000"/>
                        </a:solidFill>
                        <a:effectLst/>
                        <a:latin typeface="+mn-lt"/>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kern="1200">
                          <a:solidFill>
                            <a:srgbClr val="000000"/>
                          </a:solidFill>
                          <a:effectLst/>
                          <a:latin typeface="+mn-lt"/>
                          <a:ea typeface="MS PGothic" panose="020B0600070205080204" pitchFamily="34" charset="-128"/>
                          <a:cs typeface="Calibri" panose="020F0502020204030204" pitchFamily="34" charset="0"/>
                        </a:rPr>
                        <a:t>GA/PL</a:t>
                      </a:r>
                      <a:endParaRPr lang="de-DE" sz="1400">
                        <a:solidFill>
                          <a:srgbClr val="000000"/>
                        </a:solidFill>
                        <a:effectLst/>
                        <a:latin typeface="+mn-lt"/>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kern="1200">
                          <a:solidFill>
                            <a:srgbClr val="000000"/>
                          </a:solidFill>
                          <a:effectLst/>
                          <a:latin typeface="+mn-lt"/>
                          <a:ea typeface="MS PGothic" panose="020B0600070205080204" pitchFamily="34" charset="-128"/>
                          <a:cs typeface="Calibri" panose="020F0502020204030204" pitchFamily="34" charset="0"/>
                        </a:rPr>
                        <a:t>Folien im Abschnitt „B Beispiele für Lernvideos“</a:t>
                      </a:r>
                      <a:endParaRPr lang="de-DE" sz="1400">
                        <a:solidFill>
                          <a:srgbClr val="000000"/>
                        </a:solidFill>
                        <a:effectLst/>
                        <a:latin typeface="+mn-lt"/>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81540858"/>
                  </a:ext>
                </a:extLst>
              </a:tr>
              <a:tr h="1038233">
                <a:tc>
                  <a:txBody>
                    <a:bodyPr/>
                    <a:lstStyle/>
                    <a:p>
                      <a:pPr>
                        <a:lnSpc>
                          <a:spcPts val="1200"/>
                        </a:lnSpc>
                      </a:pPr>
                      <a:r>
                        <a:rPr lang="de-DE" sz="1400" b="0" kern="1200" dirty="0">
                          <a:solidFill>
                            <a:srgbClr val="000000"/>
                          </a:solidFill>
                          <a:effectLst/>
                          <a:latin typeface="+mn-lt"/>
                          <a:ea typeface="MS PGothic" panose="020B0600070205080204" pitchFamily="34" charset="-128"/>
                          <a:cs typeface="Calibri" panose="020F0502020204030204" pitchFamily="34" charset="0"/>
                        </a:rPr>
                        <a:t>40'</a:t>
                      </a:r>
                      <a:endParaRPr lang="de-DE" sz="1400" b="1" dirty="0">
                        <a:effectLst/>
                        <a:latin typeface="+mn-lt"/>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b="1" kern="1200">
                          <a:solidFill>
                            <a:srgbClr val="000000"/>
                          </a:solidFill>
                          <a:effectLst/>
                          <a:latin typeface="+mn-lt"/>
                          <a:ea typeface="MS PGothic" panose="020B0600070205080204" pitchFamily="34" charset="-128"/>
                          <a:cs typeface="Times New Roman" panose="02020603050405020304" pitchFamily="18" charset="0"/>
                        </a:rPr>
                        <a:t>C     Kriterien für Lernvideos</a:t>
                      </a:r>
                      <a:endParaRPr lang="de-DE" sz="1400">
                        <a:effectLst/>
                        <a:latin typeface="+mn-lt"/>
                        <a:ea typeface="MS PGothic" panose="020B0600070205080204" pitchFamily="34" charset="-128"/>
                        <a:cs typeface="Times New Roman" panose="02020603050405020304" pitchFamily="18" charset="0"/>
                      </a:endParaRPr>
                    </a:p>
                    <a:p>
                      <a:pPr marL="342900" lvl="0" indent="-342900">
                        <a:lnSpc>
                          <a:spcPts val="1200"/>
                        </a:lnSpc>
                        <a:buClr>
                          <a:srgbClr val="327A86"/>
                        </a:buClr>
                        <a:buFont typeface="Wingdings" panose="05000000000000000000" pitchFamily="2" charset="2"/>
                        <a:buChar char=""/>
                      </a:pPr>
                      <a:r>
                        <a:rPr lang="de-DE" sz="1400" kern="1200">
                          <a:solidFill>
                            <a:srgbClr val="000000"/>
                          </a:solidFill>
                          <a:effectLst/>
                          <a:latin typeface="+mn-lt"/>
                          <a:ea typeface="MS PGothic" panose="020B0600070205080204" pitchFamily="34" charset="-128"/>
                          <a:cs typeface="Times New Roman" panose="02020603050405020304" pitchFamily="18" charset="0"/>
                        </a:rPr>
                        <a:t>Anhand des Kriterienkatalogs die Videos betrachten</a:t>
                      </a:r>
                      <a:endParaRPr lang="de-DE" sz="1400">
                        <a:effectLst/>
                        <a:latin typeface="+mn-lt"/>
                        <a:ea typeface="MS PGothic" panose="020B0600070205080204" pitchFamily="34" charset="-128"/>
                        <a:cs typeface="Times New Roman" panose="02020603050405020304" pitchFamily="18" charset="0"/>
                      </a:endParaRPr>
                    </a:p>
                    <a:p>
                      <a:pPr marL="342900" lvl="0" indent="-342900">
                        <a:lnSpc>
                          <a:spcPts val="1200"/>
                        </a:lnSpc>
                        <a:buClr>
                          <a:srgbClr val="327A86"/>
                        </a:buClr>
                        <a:buFont typeface="Wingdings" panose="05000000000000000000" pitchFamily="2" charset="2"/>
                        <a:buChar char=""/>
                      </a:pPr>
                      <a:r>
                        <a:rPr lang="de-DE" sz="1400" kern="1200">
                          <a:solidFill>
                            <a:srgbClr val="000000"/>
                          </a:solidFill>
                          <a:effectLst/>
                          <a:latin typeface="+mn-lt"/>
                          <a:ea typeface="MS PGothic" panose="020B0600070205080204" pitchFamily="34" charset="-128"/>
                          <a:cs typeface="Times New Roman" panose="02020603050405020304" pitchFamily="18" charset="0"/>
                        </a:rPr>
                        <a:t>Kriterien für Schülerinnen und Schüler anpassen (soweit möglich)</a:t>
                      </a:r>
                      <a:endParaRPr lang="de-DE" sz="1400">
                        <a:effectLst/>
                        <a:latin typeface="+mn-lt"/>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kern="1200">
                          <a:solidFill>
                            <a:srgbClr val="000000"/>
                          </a:solidFill>
                          <a:effectLst/>
                          <a:latin typeface="+mn-lt"/>
                          <a:ea typeface="MS PGothic" panose="020B0600070205080204" pitchFamily="34" charset="-128"/>
                          <a:cs typeface="Calibri" panose="020F0502020204030204" pitchFamily="34" charset="0"/>
                        </a:rPr>
                        <a:t>PL/GA</a:t>
                      </a:r>
                      <a:endParaRPr lang="de-DE" sz="1400">
                        <a:solidFill>
                          <a:srgbClr val="000000"/>
                        </a:solidFill>
                        <a:effectLst/>
                        <a:latin typeface="+mn-lt"/>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kern="1200" dirty="0">
                          <a:solidFill>
                            <a:srgbClr val="000000"/>
                          </a:solidFill>
                          <a:effectLst/>
                          <a:latin typeface="+mn-lt"/>
                          <a:ea typeface="MS PGothic" panose="020B0600070205080204" pitchFamily="34" charset="-128"/>
                          <a:cs typeface="Calibri" panose="020F0502020204030204" pitchFamily="34" charset="0"/>
                        </a:rPr>
                        <a:t>Folien im Abschnitt „C Kriterien für Lernvideos“</a:t>
                      </a:r>
                      <a:endParaRPr lang="de-DE" sz="1400" dirty="0">
                        <a:solidFill>
                          <a:srgbClr val="000000"/>
                        </a:solidFill>
                        <a:effectLst/>
                        <a:latin typeface="+mn-lt"/>
                        <a:ea typeface="MS PGothic" panose="020B0600070205080204" pitchFamily="34" charset="-128"/>
                        <a:cs typeface="Times New Roman" panose="02020603050405020304" pitchFamily="18" charset="0"/>
                      </a:endParaRPr>
                    </a:p>
                    <a:p>
                      <a:pPr>
                        <a:lnSpc>
                          <a:spcPts val="1200"/>
                        </a:lnSpc>
                      </a:pPr>
                      <a:r>
                        <a:rPr lang="de-DE" sz="1400" dirty="0">
                          <a:solidFill>
                            <a:srgbClr val="000000"/>
                          </a:solidFill>
                          <a:effectLst/>
                          <a:latin typeface="+mn-lt"/>
                          <a:ea typeface="MS PGothic" panose="020B0600070205080204" pitchFamily="34" charset="-128"/>
                          <a:cs typeface="Times New Roman" panose="02020603050405020304" pitchFamily="18" charset="0"/>
                        </a:rPr>
                        <a:t>Zusatzmaterial: </a:t>
                      </a:r>
                    </a:p>
                    <a:p>
                      <a:pPr>
                        <a:lnSpc>
                          <a:spcPts val="1200"/>
                        </a:lnSpc>
                      </a:pPr>
                      <a:r>
                        <a:rPr lang="de-DE" sz="1400" dirty="0">
                          <a:solidFill>
                            <a:srgbClr val="000000"/>
                          </a:solidFill>
                          <a:effectLst/>
                          <a:latin typeface="+mn-lt"/>
                          <a:ea typeface="MS PGothic" panose="020B0600070205080204" pitchFamily="34" charset="-128"/>
                          <a:cs typeface="Times New Roman" panose="02020603050405020304" pitchFamily="18" charset="0"/>
                        </a:rPr>
                        <a:t>DZLM-DigMA-BS4-CAKE-ZB.pdf</a:t>
                      </a: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2145429"/>
                  </a:ext>
                </a:extLst>
              </a:tr>
              <a:tr h="470541">
                <a:tc>
                  <a:txBody>
                    <a:bodyPr/>
                    <a:lstStyle/>
                    <a:p>
                      <a:pPr>
                        <a:lnSpc>
                          <a:spcPct val="100000"/>
                        </a:lnSpc>
                      </a:pPr>
                      <a:r>
                        <a:rPr lang="de-DE" sz="1400" b="0" kern="1200" dirty="0">
                          <a:solidFill>
                            <a:srgbClr val="000000"/>
                          </a:solidFill>
                          <a:effectLst/>
                          <a:latin typeface="+mn-lt"/>
                          <a:ea typeface="MS PGothic" panose="020B0600070205080204" pitchFamily="34" charset="-128"/>
                          <a:cs typeface="Calibri" panose="020F0502020204030204" pitchFamily="34" charset="0"/>
                        </a:rPr>
                        <a:t>10' </a:t>
                      </a:r>
                      <a:endParaRPr lang="de-DE" sz="1400" b="1" dirty="0">
                        <a:effectLst/>
                        <a:latin typeface="+mn-lt"/>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pPr>
                      <a:r>
                        <a:rPr lang="de-DE" sz="1400" b="1" kern="1200">
                          <a:solidFill>
                            <a:srgbClr val="000000"/>
                          </a:solidFill>
                          <a:effectLst/>
                          <a:latin typeface="+mn-lt"/>
                          <a:ea typeface="MS PGothic" panose="020B0600070205080204" pitchFamily="34" charset="-128"/>
                          <a:cs typeface="Calibri" panose="020F0502020204030204" pitchFamily="34" charset="0"/>
                        </a:rPr>
                        <a:t>D     Reflexion</a:t>
                      </a:r>
                      <a:endParaRPr lang="de-DE" sz="1400">
                        <a:solidFill>
                          <a:srgbClr val="000000"/>
                        </a:solidFill>
                        <a:effectLst/>
                        <a:latin typeface="+mn-lt"/>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pPr>
                      <a:r>
                        <a:rPr lang="de-DE" sz="1400" kern="1200">
                          <a:solidFill>
                            <a:srgbClr val="000000"/>
                          </a:solidFill>
                          <a:effectLst/>
                          <a:latin typeface="+mn-lt"/>
                          <a:ea typeface="MS PGothic" panose="020B0600070205080204" pitchFamily="34" charset="-128"/>
                          <a:cs typeface="Calibri" panose="020F0502020204030204" pitchFamily="34" charset="0"/>
                        </a:rPr>
                        <a:t>PL</a:t>
                      </a:r>
                      <a:endParaRPr lang="de-DE" sz="1400">
                        <a:solidFill>
                          <a:srgbClr val="000000"/>
                        </a:solidFill>
                        <a:effectLst/>
                        <a:latin typeface="+mn-lt"/>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pPr>
                      <a:r>
                        <a:rPr lang="de-DE" sz="1400" kern="1200" dirty="0">
                          <a:solidFill>
                            <a:srgbClr val="000000"/>
                          </a:solidFill>
                          <a:effectLst/>
                          <a:latin typeface="+mn-lt"/>
                          <a:ea typeface="MS PGothic" panose="020B0600070205080204" pitchFamily="34" charset="-128"/>
                          <a:cs typeface="Calibri" panose="020F0502020204030204" pitchFamily="34" charset="0"/>
                        </a:rPr>
                        <a:t>Folien im Abschnitt „D Reflexion“</a:t>
                      </a:r>
                      <a:endParaRPr lang="de-DE" sz="1400" dirty="0">
                        <a:solidFill>
                          <a:srgbClr val="000000"/>
                        </a:solidFill>
                        <a:effectLst/>
                        <a:latin typeface="+mn-lt"/>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47032534"/>
                  </a:ext>
                </a:extLst>
              </a:tr>
            </a:tbl>
          </a:graphicData>
        </a:graphic>
      </p:graphicFrame>
    </p:spTree>
    <p:extLst>
      <p:ext uri="{BB962C8B-B14F-4D97-AF65-F5344CB8AC3E}">
        <p14:creationId xmlns:p14="http://schemas.microsoft.com/office/powerpoint/2010/main" val="5072712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C4AA69ED-D45F-FC40-84AF-7586225FFF45}"/>
              </a:ext>
            </a:extLst>
          </p:cNvPr>
          <p:cNvSpPr>
            <a:spLocks noGrp="1"/>
          </p:cNvSpPr>
          <p:nvPr>
            <p:ph idx="1"/>
          </p:nvPr>
        </p:nvSpPr>
        <p:spPr/>
        <p:txBody>
          <a:bodyPr/>
          <a:lstStyle/>
          <a:p>
            <a:pPr lvl="1"/>
            <a:r>
              <a:rPr lang="de-DE" dirty="0"/>
              <a:t>Lehrpersonen sollen sich kompetent fühlen, Lernvideos auszuwählen und zu bewerten</a:t>
            </a:r>
          </a:p>
          <a:p>
            <a:pPr lvl="1"/>
            <a:r>
              <a:rPr lang="de-DE" dirty="0"/>
              <a:t>Es geht um Souveränität im Kontrollverlust durch die Technik (im Sinne von bereits bestehenden Videos auf dem Markt)</a:t>
            </a:r>
          </a:p>
          <a:p>
            <a:pPr lvl="1"/>
            <a:r>
              <a:rPr lang="de-DE" dirty="0"/>
              <a:t>Lernwege kennen: Technologie in der Hand der Lehrkraft als Zwischenschritt </a:t>
            </a:r>
            <a:r>
              <a:rPr lang="de-DE" dirty="0">
                <a:sym typeface="Wingdings" panose="05000000000000000000" pitchFamily="2" charset="2"/>
              </a:rPr>
              <a:t>zu</a:t>
            </a:r>
            <a:r>
              <a:rPr lang="de-DE" dirty="0"/>
              <a:t> Technologien in den Händen der Lernenden</a:t>
            </a:r>
          </a:p>
          <a:p>
            <a:pPr lvl="1"/>
            <a:r>
              <a:rPr lang="de-DE" dirty="0"/>
              <a:t>Fachinhalte mit digitalen Medien vermitteln können</a:t>
            </a:r>
          </a:p>
          <a:p>
            <a:pPr lvl="1"/>
            <a:r>
              <a:rPr lang="de-DE" dirty="0"/>
              <a:t>Angst vor Technologie abbauen</a:t>
            </a:r>
          </a:p>
          <a:p>
            <a:pPr lvl="1"/>
            <a:r>
              <a:rPr lang="de-DE" dirty="0"/>
              <a:t>Medienkompetenz nach KMK-Strategie</a:t>
            </a:r>
          </a:p>
          <a:p>
            <a:pPr lvl="1"/>
            <a:r>
              <a:rPr lang="de-DE" dirty="0"/>
              <a:t>Bewertungsraster nutzen und vermitteln können</a:t>
            </a:r>
          </a:p>
          <a:p>
            <a:pPr lvl="1"/>
            <a:r>
              <a:rPr lang="de-DE" dirty="0"/>
              <a:t>Probehandeln durch eigene Erstellung von Lernvideos</a:t>
            </a:r>
          </a:p>
          <a:p>
            <a:endParaRPr lang="de-DE" dirty="0"/>
          </a:p>
        </p:txBody>
      </p:sp>
      <p:sp>
        <p:nvSpPr>
          <p:cNvPr id="3" name="Titel 2">
            <a:extLst>
              <a:ext uri="{FF2B5EF4-FFF2-40B4-BE49-F238E27FC236}">
                <a16:creationId xmlns:a16="http://schemas.microsoft.com/office/drawing/2014/main" id="{7E466F17-129F-8849-819A-3A9CBE5BBAF6}"/>
              </a:ext>
            </a:extLst>
          </p:cNvPr>
          <p:cNvSpPr>
            <a:spLocks noGrp="1"/>
          </p:cNvSpPr>
          <p:nvPr>
            <p:ph type="title"/>
          </p:nvPr>
        </p:nvSpPr>
        <p:spPr/>
        <p:txBody>
          <a:bodyPr>
            <a:normAutofit/>
          </a:bodyPr>
          <a:lstStyle/>
          <a:p>
            <a:r>
              <a:rPr lang="de-DE" dirty="0"/>
              <a:t>Ziele des Seminars: </a:t>
            </a:r>
          </a:p>
        </p:txBody>
      </p:sp>
    </p:spTree>
    <p:extLst>
      <p:ext uri="{BB962C8B-B14F-4D97-AF65-F5344CB8AC3E}">
        <p14:creationId xmlns:p14="http://schemas.microsoft.com/office/powerpoint/2010/main" val="5566822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C4AA69ED-D45F-FC40-84AF-7586225FFF45}"/>
              </a:ext>
            </a:extLst>
          </p:cNvPr>
          <p:cNvSpPr>
            <a:spLocks noGrp="1"/>
          </p:cNvSpPr>
          <p:nvPr>
            <p:ph idx="1"/>
          </p:nvPr>
        </p:nvSpPr>
        <p:spPr/>
        <p:txBody>
          <a:bodyPr/>
          <a:lstStyle/>
          <a:p>
            <a:pPr marL="241100" indent="0">
              <a:buNone/>
            </a:pPr>
            <a:r>
              <a:rPr lang="de-DE" dirty="0"/>
              <a:t>Am Ende des Workshops, können die Teilnehmerinnen und Teilnehmer …</a:t>
            </a:r>
          </a:p>
          <a:p>
            <a:pPr lvl="1"/>
            <a:endParaRPr lang="de-DE" dirty="0"/>
          </a:p>
          <a:p>
            <a:pPr lvl="1"/>
            <a:r>
              <a:rPr lang="de-DE" dirty="0"/>
              <a:t>Kriterien benennen, nach denen Videos gezielt ausgewählt werden können.</a:t>
            </a:r>
          </a:p>
          <a:p>
            <a:pPr lvl="1"/>
            <a:r>
              <a:rPr lang="de-DE" dirty="0"/>
              <a:t>Kriterien für gute Erklärungen benennen und anwenden.</a:t>
            </a:r>
          </a:p>
          <a:p>
            <a:pPr lvl="1"/>
            <a:r>
              <a:rPr lang="de-DE" dirty="0"/>
              <a:t>Unterricht so planen, dass Videos eingebunden werden können.</a:t>
            </a:r>
          </a:p>
          <a:p>
            <a:pPr lvl="1"/>
            <a:endParaRPr lang="de-DE" dirty="0"/>
          </a:p>
          <a:p>
            <a:endParaRPr lang="de-DE" dirty="0"/>
          </a:p>
        </p:txBody>
      </p:sp>
      <p:sp>
        <p:nvSpPr>
          <p:cNvPr id="3" name="Titel 2">
            <a:extLst>
              <a:ext uri="{FF2B5EF4-FFF2-40B4-BE49-F238E27FC236}">
                <a16:creationId xmlns:a16="http://schemas.microsoft.com/office/drawing/2014/main" id="{7E466F17-129F-8849-819A-3A9CBE5BBAF6}"/>
              </a:ext>
            </a:extLst>
          </p:cNvPr>
          <p:cNvSpPr>
            <a:spLocks noGrp="1"/>
          </p:cNvSpPr>
          <p:nvPr>
            <p:ph type="title"/>
          </p:nvPr>
        </p:nvSpPr>
        <p:spPr/>
        <p:txBody>
          <a:bodyPr>
            <a:normAutofit/>
          </a:bodyPr>
          <a:lstStyle/>
          <a:p>
            <a:r>
              <a:rPr lang="de-DE" dirty="0"/>
              <a:t>Ziele des Lehrgangs: </a:t>
            </a:r>
          </a:p>
        </p:txBody>
      </p:sp>
    </p:spTree>
    <p:extLst>
      <p:ext uri="{BB962C8B-B14F-4D97-AF65-F5344CB8AC3E}">
        <p14:creationId xmlns:p14="http://schemas.microsoft.com/office/powerpoint/2010/main" val="9133144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4C42F98-627F-A54E-AC82-F936B771E4BF}"/>
              </a:ext>
            </a:extLst>
          </p:cNvPr>
          <p:cNvSpPr>
            <a:spLocks noGrp="1"/>
          </p:cNvSpPr>
          <p:nvPr>
            <p:ph type="title"/>
          </p:nvPr>
        </p:nvSpPr>
        <p:spPr/>
        <p:txBody>
          <a:bodyPr>
            <a:normAutofit/>
          </a:bodyPr>
          <a:lstStyle/>
          <a:p>
            <a:r>
              <a:rPr lang="de-DE" dirty="0"/>
              <a:t>Mögliche Zeitstruktur für ein Online-Seminar (90 Minuten)</a:t>
            </a:r>
          </a:p>
        </p:txBody>
      </p:sp>
      <p:sp>
        <p:nvSpPr>
          <p:cNvPr id="6" name="Textfeld 5">
            <a:extLst>
              <a:ext uri="{FF2B5EF4-FFF2-40B4-BE49-F238E27FC236}">
                <a16:creationId xmlns:a16="http://schemas.microsoft.com/office/drawing/2014/main" id="{07282192-45CF-184A-B746-B97915EC8371}"/>
              </a:ext>
            </a:extLst>
          </p:cNvPr>
          <p:cNvSpPr txBox="1"/>
          <p:nvPr/>
        </p:nvSpPr>
        <p:spPr>
          <a:xfrm>
            <a:off x="-108678" y="1479702"/>
            <a:ext cx="9484172" cy="2397818"/>
          </a:xfrm>
          <a:prstGeom prst="rect">
            <a:avLst/>
          </a:prstGeom>
          <a:solidFill>
            <a:srgbClr val="A6A6A6">
              <a:alpha val="25098"/>
            </a:srgbClr>
          </a:solidFill>
        </p:spPr>
        <p:txBody>
          <a:bodyPr wrap="square" rtlCol="0">
            <a:no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graphicFrame>
        <p:nvGraphicFramePr>
          <p:cNvPr id="9" name="Tabelle 8">
            <a:extLst>
              <a:ext uri="{FF2B5EF4-FFF2-40B4-BE49-F238E27FC236}">
                <a16:creationId xmlns:a16="http://schemas.microsoft.com/office/drawing/2014/main" id="{34E91F92-26F5-C4A9-9A3E-BCD1F4CB9189}"/>
              </a:ext>
            </a:extLst>
          </p:cNvPr>
          <p:cNvGraphicFramePr>
            <a:graphicFrameLocks noGrp="1"/>
          </p:cNvGraphicFramePr>
          <p:nvPr>
            <p:extLst>
              <p:ext uri="{D42A27DB-BD31-4B8C-83A1-F6EECF244321}">
                <p14:modId xmlns:p14="http://schemas.microsoft.com/office/powerpoint/2010/main" val="331297430"/>
              </p:ext>
            </p:extLst>
          </p:nvPr>
        </p:nvGraphicFramePr>
        <p:xfrm>
          <a:off x="252000" y="1022650"/>
          <a:ext cx="8640000" cy="4812700"/>
        </p:xfrm>
        <a:graphic>
          <a:graphicData uri="http://schemas.openxmlformats.org/drawingml/2006/table">
            <a:tbl>
              <a:tblPr/>
              <a:tblGrid>
                <a:gridCol w="856996">
                  <a:extLst>
                    <a:ext uri="{9D8B030D-6E8A-4147-A177-3AD203B41FA5}">
                      <a16:colId xmlns:a16="http://schemas.microsoft.com/office/drawing/2014/main" val="191078031"/>
                    </a:ext>
                  </a:extLst>
                </a:gridCol>
                <a:gridCol w="4388979">
                  <a:extLst>
                    <a:ext uri="{9D8B030D-6E8A-4147-A177-3AD203B41FA5}">
                      <a16:colId xmlns:a16="http://schemas.microsoft.com/office/drawing/2014/main" val="747598573"/>
                    </a:ext>
                  </a:extLst>
                </a:gridCol>
                <a:gridCol w="1215341">
                  <a:extLst>
                    <a:ext uri="{9D8B030D-6E8A-4147-A177-3AD203B41FA5}">
                      <a16:colId xmlns:a16="http://schemas.microsoft.com/office/drawing/2014/main" val="2845762318"/>
                    </a:ext>
                  </a:extLst>
                </a:gridCol>
                <a:gridCol w="2178684">
                  <a:extLst>
                    <a:ext uri="{9D8B030D-6E8A-4147-A177-3AD203B41FA5}">
                      <a16:colId xmlns:a16="http://schemas.microsoft.com/office/drawing/2014/main" val="881054670"/>
                    </a:ext>
                  </a:extLst>
                </a:gridCol>
              </a:tblGrid>
              <a:tr h="470541">
                <a:tc>
                  <a:txBody>
                    <a:bodyPr/>
                    <a:lstStyle/>
                    <a:p>
                      <a:pPr>
                        <a:lnSpc>
                          <a:spcPts val="1200"/>
                        </a:lnSpc>
                      </a:pPr>
                      <a:r>
                        <a:rPr lang="de-DE" sz="1400" b="1">
                          <a:effectLst/>
                          <a:latin typeface="+mn-lt"/>
                          <a:ea typeface="MS PGothic" panose="020B0600070205080204" pitchFamily="34" charset="-128"/>
                          <a:cs typeface="Times New Roman" panose="02020603050405020304" pitchFamily="18" charset="0"/>
                        </a:rPr>
                        <a:t>Zeit</a:t>
                      </a:r>
                    </a:p>
                  </a:txBody>
                  <a:tcPr marL="36000" marR="36000" marT="36000" marB="36000">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b="1">
                          <a:effectLst/>
                          <a:latin typeface="+mn-lt"/>
                          <a:ea typeface="MS PGothic" panose="020B0600070205080204" pitchFamily="34" charset="-128"/>
                          <a:cs typeface="Times New Roman" panose="02020603050405020304" pitchFamily="18" charset="0"/>
                        </a:rPr>
                        <a:t>Phase / Aktivität</a:t>
                      </a:r>
                    </a:p>
                  </a:txBody>
                  <a:tcPr marL="36000" marR="36000" marT="36000" marB="36000">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b="1">
                          <a:effectLst/>
                          <a:latin typeface="+mn-lt"/>
                          <a:ea typeface="MS PGothic" panose="020B0600070205080204" pitchFamily="34" charset="-128"/>
                          <a:cs typeface="Times New Roman" panose="02020603050405020304" pitchFamily="18" charset="0"/>
                        </a:rPr>
                        <a:t>Sozialform</a:t>
                      </a:r>
                    </a:p>
                  </a:txBody>
                  <a:tcPr marL="36000" marR="36000" marT="36000" marB="36000">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b="1">
                          <a:effectLst/>
                          <a:latin typeface="+mn-lt"/>
                          <a:ea typeface="MS PGothic" panose="020B0600070205080204" pitchFamily="34" charset="-128"/>
                          <a:cs typeface="Times New Roman" panose="02020603050405020304" pitchFamily="18" charset="0"/>
                        </a:rPr>
                        <a:t>Material / Medien</a:t>
                      </a:r>
                    </a:p>
                  </a:txBody>
                  <a:tcPr marL="36000" marR="36000" marT="36000" marB="36000">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03189200"/>
                  </a:ext>
                </a:extLst>
              </a:tr>
              <a:tr h="2362844">
                <a:tc>
                  <a:txBody>
                    <a:bodyPr/>
                    <a:lstStyle/>
                    <a:p>
                      <a:pPr>
                        <a:lnSpc>
                          <a:spcPts val="1200"/>
                        </a:lnSpc>
                      </a:pPr>
                      <a:r>
                        <a:rPr lang="de-DE" sz="1400" b="0" kern="1200" dirty="0">
                          <a:solidFill>
                            <a:srgbClr val="000000"/>
                          </a:solidFill>
                          <a:effectLst/>
                          <a:latin typeface="+mn-lt"/>
                          <a:ea typeface="MS PGothic" panose="020B0600070205080204" pitchFamily="34" charset="-128"/>
                          <a:cs typeface="Calibri" panose="020F0502020204030204" pitchFamily="34" charset="0"/>
                        </a:rPr>
                        <a:t>10'</a:t>
                      </a:r>
                      <a:endParaRPr lang="de-DE" sz="1400" b="1" dirty="0">
                        <a:effectLst/>
                        <a:latin typeface="+mn-lt"/>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b="1" kern="1200" dirty="0">
                          <a:solidFill>
                            <a:srgbClr val="000000"/>
                          </a:solidFill>
                          <a:effectLst/>
                          <a:latin typeface="+mn-lt"/>
                          <a:ea typeface="MS PGothic" panose="020B0600070205080204" pitchFamily="34" charset="-128"/>
                          <a:cs typeface="Times New Roman" panose="02020603050405020304" pitchFamily="18" charset="0"/>
                        </a:rPr>
                        <a:t>A     Einstieg: Vorstellung und Erwartungen</a:t>
                      </a:r>
                      <a:endParaRPr lang="de-DE" sz="1400" dirty="0">
                        <a:effectLst/>
                        <a:latin typeface="+mn-lt"/>
                        <a:ea typeface="MS PGothic" panose="020B0600070205080204" pitchFamily="34" charset="-128"/>
                        <a:cs typeface="Times New Roman" panose="02020603050405020304" pitchFamily="18" charset="0"/>
                      </a:endParaRPr>
                    </a:p>
                    <a:p>
                      <a:pPr>
                        <a:lnSpc>
                          <a:spcPts val="1200"/>
                        </a:lnSpc>
                      </a:pPr>
                      <a:r>
                        <a:rPr lang="de-DE" sz="1400" b="1" kern="1200" dirty="0">
                          <a:solidFill>
                            <a:srgbClr val="000000"/>
                          </a:solidFill>
                          <a:effectLst/>
                          <a:latin typeface="+mn-lt"/>
                          <a:ea typeface="MS PGothic" panose="020B0600070205080204" pitchFamily="34" charset="-128"/>
                          <a:cs typeface="Times New Roman" panose="02020603050405020304" pitchFamily="18" charset="0"/>
                        </a:rPr>
                        <a:t> </a:t>
                      </a:r>
                      <a:endParaRPr lang="de-DE" sz="1400" dirty="0">
                        <a:effectLst/>
                        <a:latin typeface="+mn-lt"/>
                        <a:ea typeface="MS PGothic" panose="020B0600070205080204" pitchFamily="34" charset="-128"/>
                        <a:cs typeface="Times New Roman" panose="02020603050405020304" pitchFamily="18" charset="0"/>
                      </a:endParaRPr>
                    </a:p>
                    <a:p>
                      <a:pPr marL="342900" lvl="0" indent="-342900">
                        <a:lnSpc>
                          <a:spcPts val="1200"/>
                        </a:lnSpc>
                        <a:buClr>
                          <a:srgbClr val="327A86"/>
                        </a:buClr>
                        <a:buFont typeface="Wingdings" panose="05000000000000000000" pitchFamily="2" charset="2"/>
                        <a:buChar char=""/>
                      </a:pPr>
                      <a:r>
                        <a:rPr lang="de-DE" sz="1400" kern="1200" dirty="0">
                          <a:solidFill>
                            <a:srgbClr val="000000"/>
                          </a:solidFill>
                          <a:effectLst/>
                          <a:latin typeface="+mn-lt"/>
                          <a:ea typeface="MS PGothic" panose="020B0600070205080204" pitchFamily="34" charset="-128"/>
                          <a:cs typeface="Times New Roman" panose="02020603050405020304" pitchFamily="18" charset="0"/>
                        </a:rPr>
                        <a:t>Begrüßen und Kennenlernen</a:t>
                      </a:r>
                      <a:endParaRPr lang="de-DE" sz="1400" dirty="0">
                        <a:effectLst/>
                        <a:latin typeface="+mn-lt"/>
                        <a:ea typeface="MS PGothic" panose="020B0600070205080204" pitchFamily="34" charset="-128"/>
                        <a:cs typeface="Times New Roman" panose="02020603050405020304" pitchFamily="18" charset="0"/>
                      </a:endParaRPr>
                    </a:p>
                    <a:p>
                      <a:pPr>
                        <a:lnSpc>
                          <a:spcPts val="1200"/>
                        </a:lnSpc>
                      </a:pPr>
                      <a:r>
                        <a:rPr lang="de-DE" sz="1400" dirty="0">
                          <a:effectLst/>
                          <a:latin typeface="+mn-lt"/>
                          <a:ea typeface="MS PGothic" panose="020B0600070205080204" pitchFamily="34" charset="-128"/>
                          <a:cs typeface="Times New Roman" panose="02020603050405020304" pitchFamily="18" charset="0"/>
                        </a:rPr>
                        <a:t> </a:t>
                      </a:r>
                    </a:p>
                    <a:p>
                      <a:pPr>
                        <a:lnSpc>
                          <a:spcPts val="1200"/>
                        </a:lnSpc>
                      </a:pPr>
                      <a:r>
                        <a:rPr lang="de-DE" sz="1400" kern="1200" dirty="0">
                          <a:solidFill>
                            <a:srgbClr val="000000"/>
                          </a:solidFill>
                          <a:effectLst/>
                          <a:latin typeface="+mn-lt"/>
                          <a:ea typeface="MS PGothic" panose="020B0600070205080204" pitchFamily="34" charset="-128"/>
                          <a:cs typeface="Times New Roman" panose="02020603050405020304" pitchFamily="18" charset="0"/>
                        </a:rPr>
                        <a:t>Evtl. Vorstellen des DZLM und Überblick über die gesamte Reihe (BS0)</a:t>
                      </a:r>
                      <a:endParaRPr lang="de-DE" sz="1400" dirty="0">
                        <a:effectLst/>
                        <a:latin typeface="+mn-lt"/>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kern="1200" dirty="0">
                          <a:solidFill>
                            <a:srgbClr val="000000"/>
                          </a:solidFill>
                          <a:effectLst/>
                          <a:latin typeface="+mn-lt"/>
                          <a:ea typeface="MS PGothic" panose="020B0600070205080204" pitchFamily="34" charset="-128"/>
                          <a:cs typeface="Calibri" panose="020F0502020204030204" pitchFamily="34" charset="0"/>
                        </a:rPr>
                        <a:t>PL</a:t>
                      </a:r>
                      <a:endParaRPr lang="de-DE" sz="1400" dirty="0">
                        <a:solidFill>
                          <a:srgbClr val="000000"/>
                        </a:solidFill>
                        <a:effectLst/>
                        <a:latin typeface="+mn-lt"/>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kern="1200">
                          <a:solidFill>
                            <a:srgbClr val="000000"/>
                          </a:solidFill>
                          <a:effectLst/>
                          <a:latin typeface="+mn-lt"/>
                          <a:ea typeface="MS PGothic" panose="020B0600070205080204" pitchFamily="34" charset="-128"/>
                          <a:cs typeface="Times New Roman" panose="02020603050405020304" pitchFamily="18" charset="0"/>
                        </a:rPr>
                        <a:t>Evtl. Folien</a:t>
                      </a:r>
                      <a:endParaRPr lang="de-DE" sz="1400">
                        <a:effectLst/>
                        <a:latin typeface="+mn-lt"/>
                        <a:ea typeface="MS PGothic" panose="020B0600070205080204" pitchFamily="34" charset="-128"/>
                        <a:cs typeface="Times New Roman" panose="02020603050405020304" pitchFamily="18" charset="0"/>
                      </a:endParaRPr>
                    </a:p>
                    <a:p>
                      <a:pPr>
                        <a:lnSpc>
                          <a:spcPts val="1200"/>
                        </a:lnSpc>
                      </a:pPr>
                      <a:r>
                        <a:rPr lang="de-DE" sz="1400" kern="1200">
                          <a:solidFill>
                            <a:srgbClr val="000000"/>
                          </a:solidFill>
                          <a:effectLst/>
                          <a:latin typeface="+mn-lt"/>
                          <a:ea typeface="MS PGothic" panose="020B0600070205080204" pitchFamily="34" charset="-128"/>
                          <a:cs typeface="Times New Roman" panose="02020603050405020304" pitchFamily="18" charset="0"/>
                        </a:rPr>
                        <a:t>Baustein 0</a:t>
                      </a:r>
                      <a:endParaRPr lang="de-DE" sz="1400">
                        <a:effectLst/>
                        <a:latin typeface="+mn-lt"/>
                        <a:ea typeface="MS PGothic" panose="020B0600070205080204" pitchFamily="34" charset="-128"/>
                        <a:cs typeface="Times New Roman" panose="02020603050405020304" pitchFamily="18" charset="0"/>
                      </a:endParaRPr>
                    </a:p>
                    <a:p>
                      <a:pPr>
                        <a:lnSpc>
                          <a:spcPts val="1200"/>
                        </a:lnSpc>
                      </a:pPr>
                      <a:r>
                        <a:rPr lang="de-DE" sz="1400" kern="1200">
                          <a:solidFill>
                            <a:srgbClr val="000000"/>
                          </a:solidFill>
                          <a:effectLst/>
                          <a:latin typeface="+mn-lt"/>
                          <a:ea typeface="MS PGothic" panose="020B0600070205080204" pitchFamily="34" charset="-128"/>
                          <a:cs typeface="Times New Roman" panose="02020603050405020304" pitchFamily="18" charset="0"/>
                        </a:rPr>
                        <a:t>Folien im Abschnitt „A Einstieg“</a:t>
                      </a:r>
                      <a:endParaRPr lang="de-DE" sz="1400">
                        <a:effectLst/>
                        <a:latin typeface="+mn-lt"/>
                        <a:ea typeface="MS PGothic" panose="020B0600070205080204" pitchFamily="34" charset="-128"/>
                        <a:cs typeface="Times New Roman" panose="02020603050405020304" pitchFamily="18" charset="0"/>
                      </a:endParaRPr>
                    </a:p>
                    <a:p>
                      <a:pPr>
                        <a:lnSpc>
                          <a:spcPts val="1200"/>
                        </a:lnSpc>
                      </a:pPr>
                      <a:r>
                        <a:rPr lang="de-DE" sz="1400" kern="1200">
                          <a:solidFill>
                            <a:srgbClr val="000000"/>
                          </a:solidFill>
                          <a:effectLst/>
                          <a:latin typeface="+mn-lt"/>
                          <a:ea typeface="MS PGothic" panose="020B0600070205080204" pitchFamily="34" charset="-128"/>
                          <a:cs typeface="Times New Roman" panose="02020603050405020304" pitchFamily="18" charset="0"/>
                        </a:rPr>
                        <a:t> </a:t>
                      </a:r>
                      <a:endParaRPr lang="de-DE" sz="1400">
                        <a:effectLst/>
                        <a:latin typeface="+mn-lt"/>
                        <a:ea typeface="MS PGothic" panose="020B0600070205080204" pitchFamily="34" charset="-128"/>
                        <a:cs typeface="Times New Roman" panose="02020603050405020304" pitchFamily="18" charset="0"/>
                      </a:endParaRPr>
                    </a:p>
                    <a:p>
                      <a:pPr>
                        <a:lnSpc>
                          <a:spcPts val="1200"/>
                        </a:lnSpc>
                      </a:pPr>
                      <a:r>
                        <a:rPr lang="de-DE" sz="1400" kern="1200">
                          <a:solidFill>
                            <a:srgbClr val="000000"/>
                          </a:solidFill>
                          <a:effectLst/>
                          <a:latin typeface="+mn-lt"/>
                          <a:ea typeface="MS PGothic" panose="020B0600070205080204" pitchFamily="34" charset="-128"/>
                          <a:cs typeface="Times New Roman" panose="02020603050405020304" pitchFamily="18" charset="0"/>
                        </a:rPr>
                        <a:t>Evtl. Material: </a:t>
                      </a:r>
                      <a:endParaRPr lang="de-DE" sz="1400">
                        <a:effectLst/>
                        <a:latin typeface="+mn-lt"/>
                        <a:ea typeface="MS PGothic" panose="020B0600070205080204" pitchFamily="34" charset="-128"/>
                        <a:cs typeface="Times New Roman" panose="02020603050405020304" pitchFamily="18" charset="0"/>
                      </a:endParaRPr>
                    </a:p>
                    <a:p>
                      <a:pPr>
                        <a:lnSpc>
                          <a:spcPts val="1200"/>
                        </a:lnSpc>
                      </a:pPr>
                      <a:r>
                        <a:rPr lang="de-DE" sz="1400" kern="1200">
                          <a:solidFill>
                            <a:srgbClr val="000000"/>
                          </a:solidFill>
                          <a:effectLst/>
                          <a:latin typeface="+mn-lt"/>
                          <a:ea typeface="MS PGothic" panose="020B0600070205080204" pitchFamily="34" charset="-128"/>
                          <a:cs typeface="Times New Roman" panose="02020603050405020304" pitchFamily="18" charset="0"/>
                        </a:rPr>
                        <a:t>DZLM-DigMA-BS0-Überblick-LüM-LmM-ZB.docx</a:t>
                      </a:r>
                      <a:endParaRPr lang="de-DE" sz="1400">
                        <a:effectLst/>
                        <a:latin typeface="+mn-lt"/>
                        <a:ea typeface="MS PGothic" panose="020B0600070205080204" pitchFamily="34" charset="-128"/>
                        <a:cs typeface="Times New Roman" panose="02020603050405020304" pitchFamily="18" charset="0"/>
                      </a:endParaRPr>
                    </a:p>
                    <a:p>
                      <a:pPr>
                        <a:lnSpc>
                          <a:spcPts val="1200"/>
                        </a:lnSpc>
                      </a:pPr>
                      <a:r>
                        <a:rPr lang="de-DE" sz="1400" kern="1200">
                          <a:solidFill>
                            <a:srgbClr val="000000"/>
                          </a:solidFill>
                          <a:effectLst/>
                          <a:latin typeface="+mn-lt"/>
                          <a:ea typeface="MS PGothic" panose="020B0600070205080204" pitchFamily="34" charset="-128"/>
                          <a:cs typeface="Calibri" panose="020F0502020204030204" pitchFamily="34" charset="0"/>
                        </a:rPr>
                        <a:t>DZLM-DigMA-BS0-KMK-Kompetenzbereiche-ZB.docx</a:t>
                      </a:r>
                      <a:endParaRPr lang="de-DE" sz="1400">
                        <a:solidFill>
                          <a:srgbClr val="000000"/>
                        </a:solidFill>
                        <a:effectLst/>
                        <a:latin typeface="+mn-lt"/>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3177548"/>
                  </a:ext>
                </a:extLst>
              </a:tr>
              <a:tr h="470541">
                <a:tc>
                  <a:txBody>
                    <a:bodyPr/>
                    <a:lstStyle/>
                    <a:p>
                      <a:pPr>
                        <a:lnSpc>
                          <a:spcPts val="1200"/>
                        </a:lnSpc>
                      </a:pPr>
                      <a:r>
                        <a:rPr lang="de-DE" sz="1400" b="0" kern="1200" dirty="0">
                          <a:solidFill>
                            <a:srgbClr val="000000"/>
                          </a:solidFill>
                          <a:effectLst/>
                          <a:latin typeface="+mn-lt"/>
                          <a:ea typeface="MS PGothic" panose="020B0600070205080204" pitchFamily="34" charset="-128"/>
                          <a:cs typeface="Calibri" panose="020F0502020204030204" pitchFamily="34" charset="0"/>
                        </a:rPr>
                        <a:t>30'</a:t>
                      </a:r>
                      <a:endParaRPr lang="de-DE" sz="1400" b="1" dirty="0">
                        <a:effectLst/>
                        <a:latin typeface="+mn-lt"/>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b="1" kern="1200">
                          <a:solidFill>
                            <a:srgbClr val="000000"/>
                          </a:solidFill>
                          <a:effectLst/>
                          <a:latin typeface="+mn-lt"/>
                          <a:ea typeface="MS PGothic" panose="020B0600070205080204" pitchFamily="34" charset="-128"/>
                          <a:cs typeface="Calibri" panose="020F0502020204030204" pitchFamily="34" charset="0"/>
                        </a:rPr>
                        <a:t>B     Beispielvideos betrachten und reflektieren</a:t>
                      </a:r>
                      <a:endParaRPr lang="de-DE" sz="1400">
                        <a:solidFill>
                          <a:srgbClr val="000000"/>
                        </a:solidFill>
                        <a:effectLst/>
                        <a:latin typeface="+mn-lt"/>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kern="1200">
                          <a:solidFill>
                            <a:srgbClr val="000000"/>
                          </a:solidFill>
                          <a:effectLst/>
                          <a:latin typeface="+mn-lt"/>
                          <a:ea typeface="MS PGothic" panose="020B0600070205080204" pitchFamily="34" charset="-128"/>
                          <a:cs typeface="Calibri" panose="020F0502020204030204" pitchFamily="34" charset="0"/>
                        </a:rPr>
                        <a:t>GA/PL</a:t>
                      </a:r>
                      <a:endParaRPr lang="de-DE" sz="1400">
                        <a:solidFill>
                          <a:srgbClr val="000000"/>
                        </a:solidFill>
                        <a:effectLst/>
                        <a:latin typeface="+mn-lt"/>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kern="1200">
                          <a:solidFill>
                            <a:srgbClr val="000000"/>
                          </a:solidFill>
                          <a:effectLst/>
                          <a:latin typeface="+mn-lt"/>
                          <a:ea typeface="MS PGothic" panose="020B0600070205080204" pitchFamily="34" charset="-128"/>
                          <a:cs typeface="Calibri" panose="020F0502020204030204" pitchFamily="34" charset="0"/>
                        </a:rPr>
                        <a:t>Folien im Abschnitt „B Beispiele für Lernvideos“</a:t>
                      </a:r>
                      <a:endParaRPr lang="de-DE" sz="1400">
                        <a:solidFill>
                          <a:srgbClr val="000000"/>
                        </a:solidFill>
                        <a:effectLst/>
                        <a:latin typeface="+mn-lt"/>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81540858"/>
                  </a:ext>
                </a:extLst>
              </a:tr>
              <a:tr h="1038233">
                <a:tc>
                  <a:txBody>
                    <a:bodyPr/>
                    <a:lstStyle/>
                    <a:p>
                      <a:pPr>
                        <a:lnSpc>
                          <a:spcPts val="1200"/>
                        </a:lnSpc>
                      </a:pPr>
                      <a:r>
                        <a:rPr lang="de-DE" sz="1400" b="0" kern="1200" dirty="0">
                          <a:solidFill>
                            <a:srgbClr val="000000"/>
                          </a:solidFill>
                          <a:effectLst/>
                          <a:latin typeface="+mn-lt"/>
                          <a:ea typeface="MS PGothic" panose="020B0600070205080204" pitchFamily="34" charset="-128"/>
                          <a:cs typeface="Calibri" panose="020F0502020204030204" pitchFamily="34" charset="0"/>
                        </a:rPr>
                        <a:t>40'</a:t>
                      </a:r>
                      <a:endParaRPr lang="de-DE" sz="1400" b="1" dirty="0">
                        <a:effectLst/>
                        <a:latin typeface="+mn-lt"/>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de-DE" sz="1400" b="1" kern="1200">
                          <a:solidFill>
                            <a:srgbClr val="000000"/>
                          </a:solidFill>
                          <a:effectLst/>
                          <a:latin typeface="+mn-lt"/>
                          <a:ea typeface="MS PGothic" panose="020B0600070205080204" pitchFamily="34" charset="-128"/>
                          <a:cs typeface="Times New Roman" panose="02020603050405020304" pitchFamily="18" charset="0"/>
                        </a:rPr>
                        <a:t>C     Kriterien für Lernvideos</a:t>
                      </a:r>
                      <a:endParaRPr lang="de-DE" sz="1400">
                        <a:effectLst/>
                        <a:latin typeface="+mn-lt"/>
                        <a:ea typeface="MS PGothic" panose="020B0600070205080204" pitchFamily="34" charset="-128"/>
                        <a:cs typeface="Times New Roman" panose="02020603050405020304" pitchFamily="18" charset="0"/>
                      </a:endParaRPr>
                    </a:p>
                    <a:p>
                      <a:pPr marL="342900" lvl="0" indent="-342900">
                        <a:lnSpc>
                          <a:spcPts val="1200"/>
                        </a:lnSpc>
                        <a:buClr>
                          <a:srgbClr val="327A86"/>
                        </a:buClr>
                        <a:buFont typeface="Wingdings" panose="05000000000000000000" pitchFamily="2" charset="2"/>
                        <a:buChar char=""/>
                      </a:pPr>
                      <a:r>
                        <a:rPr lang="de-DE" sz="1400" kern="1200">
                          <a:solidFill>
                            <a:srgbClr val="000000"/>
                          </a:solidFill>
                          <a:effectLst/>
                          <a:latin typeface="+mn-lt"/>
                          <a:ea typeface="MS PGothic" panose="020B0600070205080204" pitchFamily="34" charset="-128"/>
                          <a:cs typeface="Times New Roman" panose="02020603050405020304" pitchFamily="18" charset="0"/>
                        </a:rPr>
                        <a:t>Anhand des Kriterienkatalogs die Videos betrachten</a:t>
                      </a:r>
                      <a:endParaRPr lang="de-DE" sz="1400">
                        <a:effectLst/>
                        <a:latin typeface="+mn-lt"/>
                        <a:ea typeface="MS PGothic" panose="020B0600070205080204" pitchFamily="34" charset="-128"/>
                        <a:cs typeface="Times New Roman" panose="02020603050405020304" pitchFamily="18" charset="0"/>
                      </a:endParaRPr>
                    </a:p>
                    <a:p>
                      <a:pPr marL="342900" lvl="0" indent="-342900">
                        <a:lnSpc>
                          <a:spcPts val="1200"/>
                        </a:lnSpc>
                        <a:buClr>
                          <a:srgbClr val="327A86"/>
                        </a:buClr>
                        <a:buFont typeface="Wingdings" panose="05000000000000000000" pitchFamily="2" charset="2"/>
                        <a:buChar char=""/>
                      </a:pPr>
                      <a:r>
                        <a:rPr lang="de-DE" sz="1400" kern="1200">
                          <a:solidFill>
                            <a:srgbClr val="000000"/>
                          </a:solidFill>
                          <a:effectLst/>
                          <a:latin typeface="+mn-lt"/>
                          <a:ea typeface="MS PGothic" panose="020B0600070205080204" pitchFamily="34" charset="-128"/>
                          <a:cs typeface="Times New Roman" panose="02020603050405020304" pitchFamily="18" charset="0"/>
                        </a:rPr>
                        <a:t>Kriterien für Schülerinnen und Schüler anpassen (soweit möglich)</a:t>
                      </a:r>
                      <a:endParaRPr lang="de-DE" sz="1400">
                        <a:effectLst/>
                        <a:latin typeface="+mn-lt"/>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kern="1200" dirty="0">
                          <a:solidFill>
                            <a:srgbClr val="000000"/>
                          </a:solidFill>
                          <a:effectLst/>
                          <a:latin typeface="+mn-lt"/>
                          <a:ea typeface="MS PGothic" panose="020B0600070205080204" pitchFamily="34" charset="-128"/>
                          <a:cs typeface="Calibri" panose="020F0502020204030204" pitchFamily="34" charset="0"/>
                        </a:rPr>
                        <a:t>PL/GA</a:t>
                      </a:r>
                      <a:endParaRPr lang="de-DE" sz="1400" dirty="0">
                        <a:solidFill>
                          <a:srgbClr val="000000"/>
                        </a:solidFill>
                        <a:effectLst/>
                        <a:latin typeface="+mn-lt"/>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kern="1200">
                          <a:solidFill>
                            <a:srgbClr val="000000"/>
                          </a:solidFill>
                          <a:effectLst/>
                          <a:latin typeface="+mn-lt"/>
                          <a:ea typeface="MS PGothic" panose="020B0600070205080204" pitchFamily="34" charset="-128"/>
                          <a:cs typeface="Calibri" panose="020F0502020204030204" pitchFamily="34" charset="0"/>
                        </a:rPr>
                        <a:t>Folien im Abschnitt „C Kriterien für Lernvideos“</a:t>
                      </a:r>
                      <a:endParaRPr lang="de-DE" sz="1400">
                        <a:solidFill>
                          <a:srgbClr val="000000"/>
                        </a:solidFill>
                        <a:effectLst/>
                        <a:latin typeface="+mn-lt"/>
                        <a:ea typeface="MS PGothic" panose="020B0600070205080204" pitchFamily="34" charset="-128"/>
                        <a:cs typeface="Times New Roman" panose="02020603050405020304" pitchFamily="18" charset="0"/>
                      </a:endParaRPr>
                    </a:p>
                    <a:p>
                      <a:pPr>
                        <a:lnSpc>
                          <a:spcPts val="1200"/>
                        </a:lnSpc>
                      </a:pPr>
                      <a:r>
                        <a:rPr lang="de-DE" sz="1400">
                          <a:solidFill>
                            <a:srgbClr val="000000"/>
                          </a:solidFill>
                          <a:effectLst/>
                          <a:latin typeface="+mn-lt"/>
                          <a:ea typeface="MS PGothic" panose="020B0600070205080204" pitchFamily="34" charset="-128"/>
                          <a:cs typeface="Times New Roman" panose="02020603050405020304" pitchFamily="18" charset="0"/>
                        </a:rPr>
                        <a:t>Zusatzmaterial: </a:t>
                      </a:r>
                    </a:p>
                    <a:p>
                      <a:pPr>
                        <a:lnSpc>
                          <a:spcPts val="1200"/>
                        </a:lnSpc>
                      </a:pPr>
                      <a:r>
                        <a:rPr lang="de-DE" sz="1400">
                          <a:solidFill>
                            <a:srgbClr val="000000"/>
                          </a:solidFill>
                          <a:effectLst/>
                          <a:latin typeface="+mn-lt"/>
                          <a:ea typeface="MS PGothic" panose="020B0600070205080204" pitchFamily="34" charset="-128"/>
                          <a:cs typeface="Times New Roman" panose="02020603050405020304" pitchFamily="18" charset="0"/>
                        </a:rPr>
                        <a:t>DZLM-DigMA-BS4-CAKE-ZB.pdf</a:t>
                      </a: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2145429"/>
                  </a:ext>
                </a:extLst>
              </a:tr>
              <a:tr h="470541">
                <a:tc>
                  <a:txBody>
                    <a:bodyPr/>
                    <a:lstStyle/>
                    <a:p>
                      <a:pPr>
                        <a:lnSpc>
                          <a:spcPts val="1200"/>
                        </a:lnSpc>
                      </a:pPr>
                      <a:r>
                        <a:rPr lang="de-DE" sz="1400" b="0" kern="1200" dirty="0">
                          <a:solidFill>
                            <a:srgbClr val="000000"/>
                          </a:solidFill>
                          <a:effectLst/>
                          <a:latin typeface="+mn-lt"/>
                          <a:ea typeface="MS PGothic" panose="020B0600070205080204" pitchFamily="34" charset="-128"/>
                          <a:cs typeface="Calibri" panose="020F0502020204030204" pitchFamily="34" charset="0"/>
                        </a:rPr>
                        <a:t>10' </a:t>
                      </a:r>
                      <a:endParaRPr lang="de-DE" sz="1400" b="1" dirty="0">
                        <a:effectLst/>
                        <a:latin typeface="+mn-lt"/>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b="1" kern="1200">
                          <a:solidFill>
                            <a:srgbClr val="000000"/>
                          </a:solidFill>
                          <a:effectLst/>
                          <a:latin typeface="+mn-lt"/>
                          <a:ea typeface="MS PGothic" panose="020B0600070205080204" pitchFamily="34" charset="-128"/>
                          <a:cs typeface="Calibri" panose="020F0502020204030204" pitchFamily="34" charset="0"/>
                        </a:rPr>
                        <a:t>D     Reflexion</a:t>
                      </a:r>
                      <a:endParaRPr lang="de-DE" sz="1400">
                        <a:solidFill>
                          <a:srgbClr val="000000"/>
                        </a:solidFill>
                        <a:effectLst/>
                        <a:latin typeface="+mn-lt"/>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kern="1200">
                          <a:solidFill>
                            <a:srgbClr val="000000"/>
                          </a:solidFill>
                          <a:effectLst/>
                          <a:latin typeface="+mn-lt"/>
                          <a:ea typeface="MS PGothic" panose="020B0600070205080204" pitchFamily="34" charset="-128"/>
                          <a:cs typeface="Calibri" panose="020F0502020204030204" pitchFamily="34" charset="0"/>
                        </a:rPr>
                        <a:t>PL</a:t>
                      </a:r>
                      <a:endParaRPr lang="de-DE" sz="1400">
                        <a:solidFill>
                          <a:srgbClr val="000000"/>
                        </a:solidFill>
                        <a:effectLst/>
                        <a:latin typeface="+mn-lt"/>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400" kern="1200" dirty="0">
                          <a:solidFill>
                            <a:srgbClr val="000000"/>
                          </a:solidFill>
                          <a:effectLst/>
                          <a:latin typeface="+mn-lt"/>
                          <a:ea typeface="MS PGothic" panose="020B0600070205080204" pitchFamily="34" charset="-128"/>
                          <a:cs typeface="Calibri" panose="020F0502020204030204" pitchFamily="34" charset="0"/>
                        </a:rPr>
                        <a:t>Folien im Abschnitt „D Reflexion“</a:t>
                      </a:r>
                      <a:endParaRPr lang="de-DE" sz="1400" dirty="0">
                        <a:solidFill>
                          <a:srgbClr val="000000"/>
                        </a:solidFill>
                        <a:effectLst/>
                        <a:latin typeface="+mn-lt"/>
                        <a:ea typeface="MS PGothic" panose="020B0600070205080204" pitchFamily="34" charset="-128"/>
                        <a:cs typeface="Times New Roman" panose="02020603050405020304" pitchFamily="18" charset="0"/>
                      </a:endParaRPr>
                    </a:p>
                  </a:txBody>
                  <a:tcPr marL="36000" marR="3600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47032534"/>
                  </a:ext>
                </a:extLst>
              </a:tr>
            </a:tbl>
          </a:graphicData>
        </a:graphic>
      </p:graphicFrame>
    </p:spTree>
    <p:extLst>
      <p:ext uri="{BB962C8B-B14F-4D97-AF65-F5344CB8AC3E}">
        <p14:creationId xmlns:p14="http://schemas.microsoft.com/office/powerpoint/2010/main" val="41423156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hteck 14">
            <a:extLst>
              <a:ext uri="{FF2B5EF4-FFF2-40B4-BE49-F238E27FC236}">
                <a16:creationId xmlns:a16="http://schemas.microsoft.com/office/drawing/2014/main" id="{34A42D18-EDE2-3043-BC23-EA4C83789EF9}"/>
              </a:ext>
            </a:extLst>
          </p:cNvPr>
          <p:cNvSpPr/>
          <p:nvPr/>
        </p:nvSpPr>
        <p:spPr bwMode="auto">
          <a:xfrm>
            <a:off x="-648182" y="1029943"/>
            <a:ext cx="9460878" cy="576064"/>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err="1">
              <a:ln>
                <a:noFill/>
              </a:ln>
              <a:solidFill>
                <a:prstClr val="black"/>
              </a:solidFill>
              <a:effectLst/>
              <a:uLnTx/>
              <a:uFillTx/>
              <a:latin typeface="Calibri" panose="020F0502020204030204" pitchFamily="34" charset="0"/>
              <a:ea typeface="ＭＳ Ｐゴシック"/>
            </a:endParaRPr>
          </a:p>
        </p:txBody>
      </p:sp>
      <p:sp>
        <p:nvSpPr>
          <p:cNvPr id="11" name="Rechteck 10"/>
          <p:cNvSpPr/>
          <p:nvPr/>
        </p:nvSpPr>
        <p:spPr bwMode="auto">
          <a:xfrm>
            <a:off x="-197796" y="1029943"/>
            <a:ext cx="899592" cy="5949591"/>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err="1">
              <a:ln>
                <a:noFill/>
              </a:ln>
              <a:solidFill>
                <a:prstClr val="black"/>
              </a:solidFill>
              <a:effectLst/>
              <a:uLnTx/>
              <a:uFillTx/>
              <a:latin typeface="Calibri" panose="020F0502020204030204" pitchFamily="34" charset="0"/>
              <a:ea typeface="ＭＳ Ｐゴシック"/>
            </a:endParaRPr>
          </a:p>
        </p:txBody>
      </p:sp>
      <p:sp>
        <p:nvSpPr>
          <p:cNvPr id="9" name="Inhaltsplatzhalter 8"/>
          <p:cNvSpPr>
            <a:spLocks noGrp="1"/>
          </p:cNvSpPr>
          <p:nvPr>
            <p:ph type="body" sz="quarter" idx="10"/>
          </p:nvPr>
        </p:nvSpPr>
        <p:spPr/>
        <p:txBody>
          <a:bodyPr/>
          <a:lstStyle/>
          <a:p>
            <a:pPr marL="514350" indent="-514350">
              <a:buClr>
                <a:srgbClr val="327A86"/>
              </a:buClr>
              <a:buAutoNum type="arabicPeriod"/>
            </a:pPr>
            <a:r>
              <a:rPr lang="de-DE" sz="2400" dirty="0"/>
              <a:t>Einstieg</a:t>
            </a:r>
          </a:p>
          <a:p>
            <a:pPr marL="514350" indent="-514350">
              <a:buClr>
                <a:srgbClr val="327A86"/>
              </a:buClr>
              <a:buAutoNum type="arabicPeriod"/>
            </a:pPr>
            <a:r>
              <a:rPr lang="de-DE" sz="2400" dirty="0"/>
              <a:t>Beispiele für Lernvideos</a:t>
            </a:r>
          </a:p>
          <a:p>
            <a:pPr marL="514350" indent="-514350">
              <a:buClr>
                <a:srgbClr val="327A86"/>
              </a:buClr>
              <a:buFont typeface="Arial" panose="020B0604020202020204" pitchFamily="34" charset="0"/>
              <a:buAutoNum type="arabicPeriod"/>
            </a:pPr>
            <a:r>
              <a:rPr lang="de-DE" sz="2400" dirty="0"/>
              <a:t>Kriterien für</a:t>
            </a:r>
            <a:r>
              <a:rPr lang="de-DE" sz="2400" dirty="0">
                <a:latin typeface="Calibri" panose="020F0502020204030204" pitchFamily="34" charset="0"/>
                <a:cs typeface="Calibri" panose="020F0502020204030204" pitchFamily="34" charset="0"/>
              </a:rPr>
              <a:t> Lernvideos</a:t>
            </a:r>
          </a:p>
          <a:p>
            <a:pPr marL="514350" indent="-514350">
              <a:buClr>
                <a:srgbClr val="327A86"/>
              </a:buClr>
              <a:buAutoNum type="arabicPeriod"/>
            </a:pPr>
            <a:r>
              <a:rPr lang="de-DE" sz="2400" dirty="0">
                <a:latin typeface="Calibri" panose="020F0502020204030204" pitchFamily="34" charset="0"/>
                <a:cs typeface="Calibri" panose="020F0502020204030204" pitchFamily="34" charset="0"/>
              </a:rPr>
              <a:t>Reflexion</a:t>
            </a:r>
            <a:endParaRPr lang="de-DE" sz="2500" dirty="0"/>
          </a:p>
        </p:txBody>
      </p:sp>
      <p:sp>
        <p:nvSpPr>
          <p:cNvPr id="13" name="Textfeld 12"/>
          <p:cNvSpPr txBox="1"/>
          <p:nvPr/>
        </p:nvSpPr>
        <p:spPr>
          <a:xfrm>
            <a:off x="6957391" y="132522"/>
            <a:ext cx="184731"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a:endParaRPr>
          </a:p>
        </p:txBody>
      </p:sp>
      <p:sp>
        <p:nvSpPr>
          <p:cNvPr id="14" name="Textfeld 13"/>
          <p:cNvSpPr txBox="1"/>
          <p:nvPr/>
        </p:nvSpPr>
        <p:spPr>
          <a:xfrm>
            <a:off x="8812696" y="92765"/>
            <a:ext cx="184731"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a:endParaRPr>
          </a:p>
        </p:txBody>
      </p:sp>
    </p:spTree>
    <p:extLst>
      <p:ext uri="{BB962C8B-B14F-4D97-AF65-F5344CB8AC3E}">
        <p14:creationId xmlns:p14="http://schemas.microsoft.com/office/powerpoint/2010/main" val="34418561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Inhaltsplatzhalter 8">
            <a:extLst>
              <a:ext uri="{FF2B5EF4-FFF2-40B4-BE49-F238E27FC236}">
                <a16:creationId xmlns:a16="http://schemas.microsoft.com/office/drawing/2014/main" id="{1B7DB1FC-91BF-1E42-BCE8-607B039929B5}"/>
              </a:ext>
            </a:extLst>
          </p:cNvPr>
          <p:cNvGraphicFramePr>
            <a:graphicFrameLocks/>
          </p:cNvGraphicFramePr>
          <p:nvPr>
            <p:extLst>
              <p:ext uri="{D42A27DB-BD31-4B8C-83A1-F6EECF244321}">
                <p14:modId xmlns:p14="http://schemas.microsoft.com/office/powerpoint/2010/main" val="3521026577"/>
              </p:ext>
            </p:extLst>
          </p:nvPr>
        </p:nvGraphicFramePr>
        <p:xfrm>
          <a:off x="649796" y="1484784"/>
          <a:ext cx="7772400" cy="2667000"/>
        </p:xfrm>
        <a:graphic>
          <a:graphicData uri="http://schemas.openxmlformats.org/drawingml/2006/table">
            <a:tbl>
              <a:tblPr firstRow="1" bandRow="1">
                <a:tableStyleId>{69012ECD-51FC-41F1-AA8D-1B2483CD663E}</a:tableStyleId>
              </a:tblPr>
              <a:tblGrid>
                <a:gridCol w="1727547">
                  <a:extLst>
                    <a:ext uri="{9D8B030D-6E8A-4147-A177-3AD203B41FA5}">
                      <a16:colId xmlns:a16="http://schemas.microsoft.com/office/drawing/2014/main" val="20000"/>
                    </a:ext>
                  </a:extLst>
                </a:gridCol>
                <a:gridCol w="6044853">
                  <a:extLst>
                    <a:ext uri="{9D8B030D-6E8A-4147-A177-3AD203B41FA5}">
                      <a16:colId xmlns:a16="http://schemas.microsoft.com/office/drawing/2014/main" val="20001"/>
                    </a:ext>
                  </a:extLst>
                </a:gridCol>
              </a:tblGrid>
              <a:tr h="370840">
                <a:tc>
                  <a:txBody>
                    <a:bodyPr/>
                    <a:lstStyle/>
                    <a:p>
                      <a:r>
                        <a:rPr lang="de-DE" b="0" dirty="0"/>
                        <a:t>Zeit</a:t>
                      </a:r>
                      <a:endParaRPr lang="de-DE" b="0" dirty="0">
                        <a:latin typeface="Calibri" panose="020F0502020204030204" pitchFamily="34" charset="0"/>
                        <a:cs typeface="Calibri" panose="020F0502020204030204" pitchFamily="34" charset="0"/>
                      </a:endParaRPr>
                    </a:p>
                  </a:txBody>
                  <a:tcPr/>
                </a:tc>
                <a:tc>
                  <a:txBody>
                    <a:bodyPr/>
                    <a:lstStyle/>
                    <a:p>
                      <a:r>
                        <a:rPr lang="de-DE" b="0" dirty="0"/>
                        <a:t>Inhalt</a:t>
                      </a:r>
                      <a:endParaRPr lang="de-DE" b="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000"/>
                  </a:ext>
                </a:extLst>
              </a:tr>
              <a:tr h="741680">
                <a:tc>
                  <a:txBody>
                    <a:bodyPr/>
                    <a:lstStyle/>
                    <a:p>
                      <a:r>
                        <a:rPr lang="de-DE" dirty="0"/>
                        <a:t>15:00 – 15:10 </a:t>
                      </a:r>
                      <a:endParaRPr lang="de-DE" dirty="0">
                        <a:latin typeface="Calibri" panose="020F0502020204030204" pitchFamily="34" charset="0"/>
                        <a:cs typeface="Calibri" panose="020F0502020204030204" pitchFamily="34" charset="0"/>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 typeface="+mj-lt"/>
                        <a:buNone/>
                        <a:tabLst/>
                        <a:defRPr/>
                      </a:pPr>
                      <a:r>
                        <a:rPr lang="de-DE" b="1" dirty="0"/>
                        <a:t>A     Einstieg</a:t>
                      </a:r>
                    </a:p>
                    <a:p>
                      <a:pPr marL="800100" marR="0" lvl="1" indent="-342900" algn="l" defTabSz="457200" rtl="0" eaLnBrk="1" fontAlgn="auto" latinLnBrk="0" hangingPunct="1">
                        <a:lnSpc>
                          <a:spcPct val="100000"/>
                        </a:lnSpc>
                        <a:spcBef>
                          <a:spcPts val="0"/>
                        </a:spcBef>
                        <a:spcAft>
                          <a:spcPts val="0"/>
                        </a:spcAft>
                        <a:buClr>
                          <a:srgbClr val="327A86"/>
                        </a:buClr>
                        <a:buSzTx/>
                        <a:buFont typeface="Wingdings" panose="05000000000000000000" pitchFamily="2" charset="2"/>
                        <a:buChar char="§"/>
                        <a:tabLst/>
                        <a:defRPr/>
                      </a:pPr>
                      <a:r>
                        <a:rPr lang="de-DE" dirty="0"/>
                        <a:t>Begrüßung und Kennenlernen, Erwartungen</a:t>
                      </a:r>
                    </a:p>
                    <a:p>
                      <a:pPr marL="800100" marR="0" lvl="1" indent="-34290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de-DE" dirty="0">
                          <a:solidFill>
                            <a:schemeClr val="tx1">
                              <a:lumMod val="50000"/>
                              <a:lumOff val="50000"/>
                            </a:schemeClr>
                          </a:solidFill>
                        </a:rPr>
                        <a:t>Vorstellen des DZLM </a:t>
                      </a:r>
                    </a:p>
                    <a:p>
                      <a:pPr marL="800100" marR="0" lvl="1" indent="-34290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de-DE" dirty="0">
                          <a:solidFill>
                            <a:schemeClr val="tx1">
                              <a:lumMod val="50000"/>
                              <a:lumOff val="50000"/>
                            </a:schemeClr>
                          </a:solidFill>
                        </a:rPr>
                        <a:t>Überblick über das gesamte Fortbildungsprogramm</a:t>
                      </a:r>
                      <a:endParaRPr lang="de-DE" dirty="0">
                        <a:solidFill>
                          <a:schemeClr val="tx1">
                            <a:lumMod val="50000"/>
                            <a:lumOff val="50000"/>
                          </a:schemeClr>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001"/>
                  </a:ext>
                </a:extLst>
              </a:tr>
              <a:tr h="370840">
                <a:tc>
                  <a:txBody>
                    <a:bodyPr/>
                    <a:lstStyle/>
                    <a:p>
                      <a:r>
                        <a:rPr lang="de-DE" dirty="0"/>
                        <a:t>15:10 – 15:40</a:t>
                      </a:r>
                      <a:endParaRPr lang="de-DE" dirty="0">
                        <a:latin typeface="Calibri" panose="020F0502020204030204" pitchFamily="34" charset="0"/>
                        <a:cs typeface="Calibri" panose="020F0502020204030204" pitchFamily="34" charset="0"/>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b="1" dirty="0"/>
                        <a:t>B     Beispielvideos</a:t>
                      </a:r>
                      <a:endParaRPr lang="de-DE"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003"/>
                  </a:ext>
                </a:extLst>
              </a:tr>
              <a:tr h="370840">
                <a:tc>
                  <a:txBody>
                    <a:bodyPr/>
                    <a:lstStyle/>
                    <a:p>
                      <a:r>
                        <a:rPr lang="de-DE" sz="1800" kern="1200" dirty="0">
                          <a:solidFill>
                            <a:schemeClr val="dk1"/>
                          </a:solidFill>
                        </a:rPr>
                        <a:t>15:40 – 16:20</a:t>
                      </a:r>
                      <a:endParaRPr lang="de-DE" sz="1800" kern="1200" dirty="0">
                        <a:solidFill>
                          <a:schemeClr val="dk1"/>
                        </a:solidFill>
                        <a:latin typeface="Calibri" panose="020F0502020204030204" pitchFamily="34" charset="0"/>
                        <a:ea typeface="+mn-ea"/>
                        <a:cs typeface="Calibri" panose="020F0502020204030204" pitchFamily="34" charset="0"/>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sz="1800" b="1" kern="1200" dirty="0">
                          <a:solidFill>
                            <a:schemeClr val="dk1"/>
                          </a:solidFill>
                        </a:rPr>
                        <a:t>C     Kriterien für Lernvideos</a:t>
                      </a:r>
                      <a:endParaRPr lang="de-DE" sz="1800" b="1" kern="1200" dirty="0">
                        <a:solidFill>
                          <a:schemeClr val="dk1"/>
                        </a:solidFill>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10004"/>
                  </a:ext>
                </a:extLst>
              </a:tr>
              <a:tr h="195937">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dirty="0"/>
                        <a:t>16:20 – 16:30</a:t>
                      </a:r>
                      <a:endParaRPr lang="de-DE" dirty="0">
                        <a:latin typeface="Calibri" panose="020F0502020204030204" pitchFamily="34" charset="0"/>
                        <a:cs typeface="Calibri" panose="020F0502020204030204" pitchFamily="34" charset="0"/>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b="1" dirty="0"/>
                        <a:t>E      Reflexion und Ausblick</a:t>
                      </a:r>
                      <a:endParaRPr lang="de-DE" sz="1200" b="1" kern="1200" dirty="0">
                        <a:solidFill>
                          <a:schemeClr val="dk1"/>
                        </a:solidFill>
                        <a:highlight>
                          <a:srgbClr val="FFFF00"/>
                        </a:highlight>
                        <a:latin typeface="Calibri" panose="020F0502020204030204" pitchFamily="34" charset="0"/>
                        <a:ea typeface="+mn-ea"/>
                        <a:cs typeface="Calibri" panose="020F0502020204030204" pitchFamily="34" charset="0"/>
                      </a:endParaRPr>
                    </a:p>
                  </a:txBody>
                  <a:tcPr/>
                </a:tc>
                <a:extLst>
                  <a:ext uri="{0D108BD9-81ED-4DB2-BD59-A6C34878D82A}">
                    <a16:rowId xmlns:a16="http://schemas.microsoft.com/office/drawing/2014/main" val="10007"/>
                  </a:ext>
                </a:extLst>
              </a:tr>
            </a:tbl>
          </a:graphicData>
        </a:graphic>
      </p:graphicFrame>
      <p:sp>
        <p:nvSpPr>
          <p:cNvPr id="4" name="Titel 3">
            <a:extLst>
              <a:ext uri="{FF2B5EF4-FFF2-40B4-BE49-F238E27FC236}">
                <a16:creationId xmlns:a16="http://schemas.microsoft.com/office/drawing/2014/main" id="{645F42FF-220B-5C41-8535-2BC68104000E}"/>
              </a:ext>
            </a:extLst>
          </p:cNvPr>
          <p:cNvSpPr>
            <a:spLocks noGrp="1"/>
          </p:cNvSpPr>
          <p:nvPr>
            <p:ph type="title"/>
          </p:nvPr>
        </p:nvSpPr>
        <p:spPr/>
        <p:txBody>
          <a:bodyPr/>
          <a:lstStyle/>
          <a:p>
            <a:r>
              <a:rPr lang="de-DE" sz="2400" dirty="0">
                <a:latin typeface="Calibri" panose="020F0502020204030204" pitchFamily="34" charset="0"/>
                <a:cs typeface="Calibri" panose="020F0502020204030204" pitchFamily="34" charset="0"/>
              </a:rPr>
              <a:t>Zum heutigen Tag</a:t>
            </a:r>
            <a:endParaRPr lang="de-DE" dirty="0"/>
          </a:p>
        </p:txBody>
      </p:sp>
      <p:sp>
        <p:nvSpPr>
          <p:cNvPr id="3" name="Textplatzhalter 2">
            <a:extLst>
              <a:ext uri="{FF2B5EF4-FFF2-40B4-BE49-F238E27FC236}">
                <a16:creationId xmlns:a16="http://schemas.microsoft.com/office/drawing/2014/main" id="{47C1EF3D-0FFF-195F-C6AC-2D8CE3FFB21F}"/>
              </a:ext>
            </a:extLst>
          </p:cNvPr>
          <p:cNvSpPr>
            <a:spLocks noGrp="1"/>
          </p:cNvSpPr>
          <p:nvPr>
            <p:ph type="body" sz="quarter" idx="10"/>
          </p:nvPr>
        </p:nvSpPr>
        <p:spPr/>
        <p:txBody>
          <a:bodyPr/>
          <a:lstStyle/>
          <a:p>
            <a:endParaRPr lang="de-DE"/>
          </a:p>
        </p:txBody>
      </p:sp>
    </p:spTree>
    <p:extLst>
      <p:ext uri="{BB962C8B-B14F-4D97-AF65-F5344CB8AC3E}">
        <p14:creationId xmlns:p14="http://schemas.microsoft.com/office/powerpoint/2010/main" val="255270087"/>
      </p:ext>
    </p:extLst>
  </p:cSld>
  <p:clrMapOvr>
    <a:masterClrMapping/>
  </p:clrMapOvr>
</p:sld>
</file>

<file path=ppt/theme/theme1.xml><?xml version="1.0" encoding="utf-8"?>
<a:theme xmlns:a="http://schemas.openxmlformats.org/drawingml/2006/main" name="Content Folien">
  <a:themeElements>
    <a:clrScheme name="DZLM">
      <a:dk1>
        <a:sysClr val="windowText" lastClr="000000"/>
      </a:dk1>
      <a:lt1>
        <a:srgbClr val="FFFFFF"/>
      </a:lt1>
      <a:dk2>
        <a:srgbClr val="327A86"/>
      </a:dk2>
      <a:lt2>
        <a:srgbClr val="F8B44F"/>
      </a:lt2>
      <a:accent1>
        <a:srgbClr val="327A86"/>
      </a:accent1>
      <a:accent2>
        <a:srgbClr val="A44168"/>
      </a:accent2>
      <a:accent3>
        <a:srgbClr val="737373"/>
      </a:accent3>
      <a:accent4>
        <a:srgbClr val="F8B44F"/>
      </a:accent4>
      <a:accent5>
        <a:srgbClr val="000000"/>
      </a:accent5>
      <a:accent6>
        <a:srgbClr val="FFFFFF"/>
      </a:accent6>
      <a:hlink>
        <a:srgbClr val="327A86"/>
      </a:hlink>
      <a:folHlink>
        <a:srgbClr val="327A86"/>
      </a:folHlink>
    </a:clrScheme>
    <a:fontScheme name="DZLM">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9525" cap="flat" cmpd="sng" algn="ctr">
          <a:solidFill>
            <a:schemeClr val="tx2"/>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000" b="0" i="0" u="none" strike="noStrike" cap="none" normalizeH="0" baseline="0" dirty="0" err="1" smtClean="0">
            <a:ln>
              <a:noFill/>
            </a:ln>
            <a:solidFill>
              <a:schemeClr val="tx1"/>
            </a:solidFill>
            <a:effectLst/>
            <a:latin typeface="Calibri" panose="020F050202020403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txDef>
      <a:spPr>
        <a:noFill/>
      </a:spPr>
      <a:bodyPr wrap="square" rtlCol="0">
        <a:spAutoFit/>
      </a:bodyPr>
      <a:lstStyle>
        <a:defPPr marL="342900" indent="-342900">
          <a:spcBef>
            <a:spcPts val="400"/>
          </a:spcBef>
          <a:defRPr sz="1800" dirty="0">
            <a:latin typeface="Calibri"/>
            <a:cs typeface="Calibri"/>
          </a:defRPr>
        </a:defPPr>
      </a:lstStyle>
    </a:tx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DZLM_DiFStufe_Thema_Folien_Blankovorlage_220119.pptx" id="{4723AF96-0039-4EFF-BE54-A13E6DB0C4A4}" vid="{C7C8C8E0-0B95-493C-8632-F0514B4FE3C6}"/>
    </a:ext>
  </a:extLst>
</a:theme>
</file>

<file path=ppt/theme/theme2.xml><?xml version="1.0" encoding="utf-8"?>
<a:theme xmlns:a="http://schemas.openxmlformats.org/drawingml/2006/main" name="Zwischenfolien für Fortbildende">
  <a:themeElements>
    <a:clrScheme name="DZLM">
      <a:dk1>
        <a:sysClr val="windowText" lastClr="000000"/>
      </a:dk1>
      <a:lt1>
        <a:srgbClr val="FFFFFF"/>
      </a:lt1>
      <a:dk2>
        <a:srgbClr val="327A86"/>
      </a:dk2>
      <a:lt2>
        <a:srgbClr val="F8B44F"/>
      </a:lt2>
      <a:accent1>
        <a:srgbClr val="737373"/>
      </a:accent1>
      <a:accent2>
        <a:srgbClr val="C8D2D8"/>
      </a:accent2>
      <a:accent3>
        <a:srgbClr val="A44168"/>
      </a:accent3>
      <a:accent4>
        <a:srgbClr val="CCDEE1"/>
      </a:accent4>
      <a:accent5>
        <a:srgbClr val="FDECD3"/>
      </a:accent5>
      <a:accent6>
        <a:srgbClr val="CDB987"/>
      </a:accent6>
      <a:hlink>
        <a:srgbClr val="327A86"/>
      </a:hlink>
      <a:folHlink>
        <a:srgbClr val="327A86"/>
      </a:folHlink>
    </a:clrScheme>
    <a:fontScheme name="DZLM">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9525" cap="flat" cmpd="sng" algn="ctr">
          <a:solidFill>
            <a:schemeClr val="tx2"/>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000" b="0" i="0" u="none" strike="noStrike" cap="none" normalizeH="0" baseline="0" dirty="0" err="1" smtClean="0">
            <a:ln>
              <a:noFill/>
            </a:ln>
            <a:solidFill>
              <a:schemeClr val="tx1"/>
            </a:solidFill>
            <a:effectLst/>
            <a:latin typeface="Calibri" panose="020F050202020403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txDef>
      <a:spPr>
        <a:noFill/>
      </a:spPr>
      <a:bodyPr wrap="square" rtlCol="0">
        <a:spAutoFit/>
      </a:bodyPr>
      <a:lstStyle>
        <a:defPPr marL="342900" indent="-342900">
          <a:spcBef>
            <a:spcPts val="400"/>
          </a:spcBef>
          <a:defRPr sz="1800" dirty="0">
            <a:latin typeface="Calibri"/>
            <a:cs typeface="Calibri"/>
          </a:defRPr>
        </a:defPPr>
      </a:lstStyle>
    </a:tx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DZLM_DiFStufe_Thema_Folien_Blankovorlage_220119.pptx" id="{4723AF96-0039-4EFF-BE54-A13E6DB0C4A4}" vid="{EDC3609A-2625-4A53-BCBA-9542746B2287}"/>
    </a:ext>
  </a:extLst>
</a:theme>
</file>

<file path=ppt/theme/theme3.xml><?xml version="1.0" encoding="utf-8"?>
<a:theme xmlns:a="http://schemas.openxmlformats.org/drawingml/2006/main" name="Titel- &amp; Schlussfolien">
  <a:themeElements>
    <a:clrScheme name="DZLM">
      <a:dk1>
        <a:sysClr val="windowText" lastClr="000000"/>
      </a:dk1>
      <a:lt1>
        <a:srgbClr val="FFFFFF"/>
      </a:lt1>
      <a:dk2>
        <a:srgbClr val="327A86"/>
      </a:dk2>
      <a:lt2>
        <a:srgbClr val="F8B44F"/>
      </a:lt2>
      <a:accent1>
        <a:srgbClr val="327A86"/>
      </a:accent1>
      <a:accent2>
        <a:srgbClr val="A44168"/>
      </a:accent2>
      <a:accent3>
        <a:srgbClr val="737373"/>
      </a:accent3>
      <a:accent4>
        <a:srgbClr val="F8B44F"/>
      </a:accent4>
      <a:accent5>
        <a:srgbClr val="000000"/>
      </a:accent5>
      <a:accent6>
        <a:srgbClr val="FFFFFF"/>
      </a:accent6>
      <a:hlink>
        <a:srgbClr val="327A86"/>
      </a:hlink>
      <a:folHlink>
        <a:srgbClr val="327A86"/>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ZLM_DiFStufe_Thema_Folien_Blankovorlage_220119.pptx" id="{4723AF96-0039-4EFF-BE54-A13E6DB0C4A4}" vid="{EC19EBBE-A10A-41C5-92E9-27CD920416A5}"/>
    </a:ext>
  </a:extLst>
</a:theme>
</file>

<file path=ppt/theme/theme4.xml><?xml version="1.0" encoding="utf-8"?>
<a:theme xmlns:a="http://schemas.openxmlformats.org/drawingml/2006/main" name="1_Content Folien">
  <a:themeElements>
    <a:clrScheme name="DZLM">
      <a:dk1>
        <a:sysClr val="windowText" lastClr="000000"/>
      </a:dk1>
      <a:lt1>
        <a:srgbClr val="FFFFFF"/>
      </a:lt1>
      <a:dk2>
        <a:srgbClr val="327A86"/>
      </a:dk2>
      <a:lt2>
        <a:srgbClr val="F8B44F"/>
      </a:lt2>
      <a:accent1>
        <a:srgbClr val="327A86"/>
      </a:accent1>
      <a:accent2>
        <a:srgbClr val="A44168"/>
      </a:accent2>
      <a:accent3>
        <a:srgbClr val="737373"/>
      </a:accent3>
      <a:accent4>
        <a:srgbClr val="F8B44F"/>
      </a:accent4>
      <a:accent5>
        <a:srgbClr val="000000"/>
      </a:accent5>
      <a:accent6>
        <a:srgbClr val="FFFFFF"/>
      </a:accent6>
      <a:hlink>
        <a:srgbClr val="327A86"/>
      </a:hlink>
      <a:folHlink>
        <a:srgbClr val="327A86"/>
      </a:folHlink>
    </a:clrScheme>
    <a:fontScheme name="DZLM">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9525" cap="flat" cmpd="sng" algn="ctr">
          <a:solidFill>
            <a:schemeClr val="tx2"/>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000" b="0" i="0" u="none" strike="noStrike" cap="none" normalizeH="0" baseline="0" dirty="0" err="1" smtClean="0">
            <a:ln>
              <a:noFill/>
            </a:ln>
            <a:solidFill>
              <a:schemeClr val="tx1"/>
            </a:solidFill>
            <a:effectLst/>
            <a:latin typeface="Calibri" panose="020F050202020403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txDef>
      <a:spPr>
        <a:noFill/>
      </a:spPr>
      <a:bodyPr wrap="square" rtlCol="0">
        <a:spAutoFit/>
      </a:bodyPr>
      <a:lstStyle>
        <a:defPPr marL="342900" indent="-342900">
          <a:spcBef>
            <a:spcPts val="400"/>
          </a:spcBef>
          <a:defRPr sz="1800" dirty="0">
            <a:latin typeface="Calibri"/>
            <a:cs typeface="Calibri"/>
          </a:defRPr>
        </a:defPPr>
      </a:lstStyle>
    </a:tx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DZLM_Materialvorlage-mit-Beispielseiten_2021-10-18.potx" id="{A0D54F44-059B-49F3-879C-4D58EE8C4FA4}" vid="{BF7B2B45-D649-4D22-B1CE-A734156E32F3}"/>
    </a:ext>
  </a:extLst>
</a:theme>
</file>

<file path=ppt/theme/theme5.xml><?xml version="1.0" encoding="utf-8"?>
<a:theme xmlns:a="http://schemas.openxmlformats.org/drawingml/2006/main" name="1_Titel- &amp; Schlussfolien">
  <a:themeElements>
    <a:clrScheme name="DZLM">
      <a:dk1>
        <a:sysClr val="windowText" lastClr="000000"/>
      </a:dk1>
      <a:lt1>
        <a:srgbClr val="FFFFFF"/>
      </a:lt1>
      <a:dk2>
        <a:srgbClr val="327A86"/>
      </a:dk2>
      <a:lt2>
        <a:srgbClr val="F8B44F"/>
      </a:lt2>
      <a:accent1>
        <a:srgbClr val="327A86"/>
      </a:accent1>
      <a:accent2>
        <a:srgbClr val="A44168"/>
      </a:accent2>
      <a:accent3>
        <a:srgbClr val="737373"/>
      </a:accent3>
      <a:accent4>
        <a:srgbClr val="F8B44F"/>
      </a:accent4>
      <a:accent5>
        <a:srgbClr val="000000"/>
      </a:accent5>
      <a:accent6>
        <a:srgbClr val="FFFFFF"/>
      </a:accent6>
      <a:hlink>
        <a:srgbClr val="327A86"/>
      </a:hlink>
      <a:folHlink>
        <a:srgbClr val="327A86"/>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ZLM_DiFStufe_Thema_Folien_Blankovorlage_220119.pptx" id="{4723AF96-0039-4EFF-BE54-A13E6DB0C4A4}" vid="{EC19EBBE-A10A-41C5-92E9-27CD920416A5}"/>
    </a:ext>
  </a:extLst>
</a:theme>
</file>

<file path=ppt/theme/theme6.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4167</Words>
  <Application>Microsoft Office PowerPoint</Application>
  <PresentationFormat>Bildschirmpräsentation (4:3)</PresentationFormat>
  <Paragraphs>601</Paragraphs>
  <Slides>36</Slides>
  <Notes>28</Notes>
  <HiddenSlides>12</HiddenSlides>
  <MMClips>0</MMClips>
  <ScaleCrop>false</ScaleCrop>
  <HeadingPairs>
    <vt:vector size="6" baseType="variant">
      <vt:variant>
        <vt:lpstr>Verwendete Schriftarten</vt:lpstr>
      </vt:variant>
      <vt:variant>
        <vt:i4>6</vt:i4>
      </vt:variant>
      <vt:variant>
        <vt:lpstr>Design</vt:lpstr>
      </vt:variant>
      <vt:variant>
        <vt:i4>5</vt:i4>
      </vt:variant>
      <vt:variant>
        <vt:lpstr>Folientitel</vt:lpstr>
      </vt:variant>
      <vt:variant>
        <vt:i4>36</vt:i4>
      </vt:variant>
    </vt:vector>
  </HeadingPairs>
  <TitlesOfParts>
    <vt:vector size="47" baseType="lpstr">
      <vt:lpstr>Arial</vt:lpstr>
      <vt:lpstr>Calibri</vt:lpstr>
      <vt:lpstr>Calibri Normal</vt:lpstr>
      <vt:lpstr>Cambria</vt:lpstr>
      <vt:lpstr>Symbol</vt:lpstr>
      <vt:lpstr>Wingdings</vt:lpstr>
      <vt:lpstr>Content Folien</vt:lpstr>
      <vt:lpstr>Zwischenfolien für Fortbildende</vt:lpstr>
      <vt:lpstr>Titel- &amp; Schlussfolien</vt:lpstr>
      <vt:lpstr>1_Content Folien</vt:lpstr>
      <vt:lpstr>1_Titel- &amp; Schlussfolien</vt:lpstr>
      <vt:lpstr>PowerPoint-Präsentation</vt:lpstr>
      <vt:lpstr>PowerPoint-Präsentation</vt:lpstr>
      <vt:lpstr>Hinweise zu den Lizenzbedingungen</vt:lpstr>
      <vt:lpstr>Mögliche Zeitstruktur für ein Online-Seminar (90 Minuten)</vt:lpstr>
      <vt:lpstr>Ziele des Seminars: </vt:lpstr>
      <vt:lpstr>Ziele des Lehrgangs: </vt:lpstr>
      <vt:lpstr>Mögliche Zeitstruktur für ein Online-Seminar (90 Minuten)</vt:lpstr>
      <vt:lpstr>PowerPoint-Präsentation</vt:lpstr>
      <vt:lpstr>Zum heutigen Tag</vt:lpstr>
      <vt:lpstr>Überblick: DigMA - Digitale Medien zur kognitiven Aktivierung</vt:lpstr>
      <vt:lpstr>Einstieg</vt:lpstr>
      <vt:lpstr>Mögliche Antworten</vt:lpstr>
      <vt:lpstr>Was sind Lernvideos?</vt:lpstr>
      <vt:lpstr>Landkarte: Kognitive Aktivierung im Mathematikunterricht</vt:lpstr>
      <vt:lpstr>Mögliche Zeitstruktur für ein Online-Seminar</vt:lpstr>
      <vt:lpstr>PowerPoint-Präsentation</vt:lpstr>
      <vt:lpstr>Videos konsumieren</vt:lpstr>
      <vt:lpstr>Kommentarfolie</vt:lpstr>
      <vt:lpstr>Mögliche Zeitstruktur für ein Online-Seminar (90 Minuten)</vt:lpstr>
      <vt:lpstr>PowerPoint-Präsentation</vt:lpstr>
      <vt:lpstr>Kommentarfolie</vt:lpstr>
      <vt:lpstr>Beurteilung von Lernvideos</vt:lpstr>
      <vt:lpstr>Raster zur Bewertung von Lernvideos </vt:lpstr>
      <vt:lpstr>Qualitätskriterien instruktionaler Erklärungen</vt:lpstr>
      <vt:lpstr>Beispiel: Binomische Formel</vt:lpstr>
      <vt:lpstr>Verwendung von Visualisierungen </vt:lpstr>
      <vt:lpstr>Auswahl von Lernvideos durch Schülerinnen und Schüler</vt:lpstr>
      <vt:lpstr>Kriterien für Lernvideos für Schülerinnen und Schüler</vt:lpstr>
      <vt:lpstr>Landkarte: Kognitive Aktivierung im Mathematikunterricht</vt:lpstr>
      <vt:lpstr>Mögliche Zeitstruktur für ein Online-Seminar (90 Minuten)</vt:lpstr>
      <vt:lpstr>PowerPoint-Präsentation</vt:lpstr>
      <vt:lpstr>Reflexion</vt:lpstr>
      <vt:lpstr>Bitte geben Sie uns Ihr Feedback und setzen Sie Ihre Zeichen</vt:lpstr>
      <vt:lpstr>PowerPoint-Präsentation</vt:lpstr>
      <vt:lpstr>Literatur</vt:lpstr>
      <vt:lpstr>Abbildungsverzeichnis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Videos im Mathematikunterricht</dc:title>
  <dc:creator>Maike Abshagen</dc:creator>
  <cp:lastModifiedBy>Franziska Siebel</cp:lastModifiedBy>
  <cp:revision>220</cp:revision>
  <dcterms:created xsi:type="dcterms:W3CDTF">2019-04-08T05:39:35Z</dcterms:created>
  <dcterms:modified xsi:type="dcterms:W3CDTF">2023-05-26T12:15:34Z</dcterms:modified>
</cp:coreProperties>
</file>