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33" r:id="rId1"/>
    <p:sldMasterId id="2147483738" r:id="rId2"/>
    <p:sldMasterId id="2147483742" r:id="rId3"/>
  </p:sldMasterIdLst>
  <p:notesMasterIdLst>
    <p:notesMasterId r:id="rId52"/>
  </p:notesMasterIdLst>
  <p:handoutMasterIdLst>
    <p:handoutMasterId r:id="rId53"/>
  </p:handoutMasterIdLst>
  <p:sldIdLst>
    <p:sldId id="2111" r:id="rId4"/>
    <p:sldId id="2112" r:id="rId5"/>
    <p:sldId id="2452" r:id="rId6"/>
    <p:sldId id="2290" r:id="rId7"/>
    <p:sldId id="1898" r:id="rId8"/>
    <p:sldId id="2292" r:id="rId9"/>
    <p:sldId id="297" r:id="rId10"/>
    <p:sldId id="2110" r:id="rId11"/>
    <p:sldId id="2504" r:id="rId12"/>
    <p:sldId id="1836" r:id="rId13"/>
    <p:sldId id="1899" r:id="rId14"/>
    <p:sldId id="1837" r:id="rId15"/>
    <p:sldId id="1844" r:id="rId16"/>
    <p:sldId id="362" r:id="rId17"/>
    <p:sldId id="2089" r:id="rId18"/>
    <p:sldId id="2091" r:id="rId19"/>
    <p:sldId id="2092" r:id="rId20"/>
    <p:sldId id="2090" r:id="rId21"/>
    <p:sldId id="820" r:id="rId22"/>
    <p:sldId id="1860" r:id="rId23"/>
    <p:sldId id="1839" r:id="rId24"/>
    <p:sldId id="361" r:id="rId25"/>
    <p:sldId id="359" r:id="rId26"/>
    <p:sldId id="1871" r:id="rId27"/>
    <p:sldId id="2503" r:id="rId28"/>
    <p:sldId id="2293" r:id="rId29"/>
    <p:sldId id="2453" r:id="rId30"/>
    <p:sldId id="355" r:id="rId31"/>
    <p:sldId id="1846" r:id="rId32"/>
    <p:sldId id="2295" r:id="rId33"/>
    <p:sldId id="2279" r:id="rId34"/>
    <p:sldId id="2280" r:id="rId35"/>
    <p:sldId id="2247" r:id="rId36"/>
    <p:sldId id="2281" r:id="rId37"/>
    <p:sldId id="2455" r:id="rId38"/>
    <p:sldId id="2283" r:id="rId39"/>
    <p:sldId id="2284" r:id="rId40"/>
    <p:sldId id="2285" r:id="rId41"/>
    <p:sldId id="349" r:id="rId42"/>
    <p:sldId id="2502" r:id="rId43"/>
    <p:sldId id="2294" r:id="rId44"/>
    <p:sldId id="2454" r:id="rId45"/>
    <p:sldId id="338" r:id="rId46"/>
    <p:sldId id="2501" r:id="rId47"/>
    <p:sldId id="2126" r:id="rId48"/>
    <p:sldId id="1891" r:id="rId49"/>
    <p:sldId id="2296" r:id="rId50"/>
    <p:sldId id="1901" r:id="rId51"/>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Standardabschnitt" id="{4A2690E9-2C12-A949-B59B-6B04F8004869}">
          <p14:sldIdLst>
            <p14:sldId id="2111"/>
            <p14:sldId id="2112"/>
            <p14:sldId id="2452"/>
            <p14:sldId id="2290"/>
            <p14:sldId id="1898"/>
          </p14:sldIdLst>
        </p14:section>
        <p14:section name="A - Einstieg: LMS" id="{0E322302-761E-E944-83B8-348EC40A063E}">
          <p14:sldIdLst>
            <p14:sldId id="2292"/>
            <p14:sldId id="297"/>
            <p14:sldId id="2110"/>
            <p14:sldId id="2504"/>
            <p14:sldId id="1836"/>
            <p14:sldId id="1899"/>
            <p14:sldId id="1837"/>
            <p14:sldId id="1844"/>
            <p14:sldId id="362"/>
            <p14:sldId id="2089"/>
            <p14:sldId id="2091"/>
            <p14:sldId id="2092"/>
            <p14:sldId id="2090"/>
            <p14:sldId id="820"/>
            <p14:sldId id="1860"/>
            <p14:sldId id="1839"/>
            <p14:sldId id="361"/>
            <p14:sldId id="359"/>
            <p14:sldId id="1871"/>
            <p14:sldId id="2503"/>
          </p14:sldIdLst>
        </p14:section>
        <p14:section name="B - Exemplarische Aufgabe" id="{D6C08D5E-8795-8848-92C1-AF15EDBF488F}">
          <p14:sldIdLst>
            <p14:sldId id="2293"/>
            <p14:sldId id="2453"/>
            <p14:sldId id="355"/>
            <p14:sldId id="1846"/>
            <p14:sldId id="2295"/>
            <p14:sldId id="2279"/>
            <p14:sldId id="2280"/>
            <p14:sldId id="2247"/>
            <p14:sldId id="2281"/>
            <p14:sldId id="2455"/>
            <p14:sldId id="2283"/>
            <p14:sldId id="2284"/>
            <p14:sldId id="2285"/>
            <p14:sldId id="349"/>
            <p14:sldId id="2502"/>
          </p14:sldIdLst>
        </p14:section>
        <p14:section name="C - Rückblick &amp; Ausblick" id="{80DB275D-75E1-4542-AC9E-5500E38493D7}">
          <p14:sldIdLst>
            <p14:sldId id="2294"/>
            <p14:sldId id="2454"/>
            <p14:sldId id="338"/>
            <p14:sldId id="2501"/>
            <p14:sldId id="2126"/>
            <p14:sldId id="1891"/>
            <p14:sldId id="2296"/>
            <p14:sldId id="1901"/>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54" userDrawn="1">
          <p15:clr>
            <a:srgbClr val="A4A3A4"/>
          </p15:clr>
        </p15:guide>
        <p15:guide id="4" pos="5602" userDrawn="1">
          <p15:clr>
            <a:srgbClr val="A4A3A4"/>
          </p15:clr>
        </p15:guide>
        <p15:guide id="5" orient="horz" pos="451">
          <p15:clr>
            <a:srgbClr val="A4A3A4"/>
          </p15:clr>
        </p15:guide>
        <p15:guide id="6" pos="385" userDrawn="1">
          <p15:clr>
            <a:srgbClr val="A4A3A4"/>
          </p15:clr>
        </p15:guide>
        <p15:guide id="7" orient="horz">
          <p15:clr>
            <a:srgbClr val="A4A3A4"/>
          </p15:clr>
        </p15:guide>
        <p15:guide id="8" pos="57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0CE454-7733-6190-18BF-850CFD47762C}" name="Franziska Frenzel" initials="FF" userId="Franziska Frenzel" providerId="None"/>
  <p188:author id="{A09600CA-D812-101E-6553-B57EE2AA92F7}" name="Florian Schacht" initials="FS" userId="S::florian.schacht@uni-due.de::ac979d55-7263-4d24-992d-14836fdcaa8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cmAuthor id="2" name="Florian Schacht" initials="FS" lastIdx="1" clrIdx="1">
    <p:extLst>
      <p:ext uri="{19B8F6BF-5375-455C-9EA6-DF929625EA0E}">
        <p15:presenceInfo xmlns:p15="http://schemas.microsoft.com/office/powerpoint/2012/main" userId="Florian Schacht" providerId="None"/>
      </p:ext>
    </p:extLst>
  </p:cmAuthor>
  <p:cmAuthor id="3" name="Franziska Siebel" initials="FS" lastIdx="9" clrIdx="2">
    <p:extLst>
      <p:ext uri="{19B8F6BF-5375-455C-9EA6-DF929625EA0E}">
        <p15:presenceInfo xmlns:p15="http://schemas.microsoft.com/office/powerpoint/2012/main" userId="Franziska Siebel" providerId="None"/>
      </p:ext>
    </p:extLst>
  </p:cmAuthor>
  <p:cmAuthor id="4" name="Joyce Peters-Dasdemir" initials="JPD" lastIdx="1" clrIdx="3">
    <p:extLst>
      <p:ext uri="{19B8F6BF-5375-455C-9EA6-DF929625EA0E}">
        <p15:presenceInfo xmlns:p15="http://schemas.microsoft.com/office/powerpoint/2012/main" userId="S::joyce.peters-dasdemir@uni-due.de::1b94d5f1-b871-4bc9-be79-5e1ffd123ed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44F"/>
    <a:srgbClr val="327A86"/>
    <a:srgbClr val="C8D2D8"/>
    <a:srgbClr val="FF6600"/>
    <a:srgbClr val="BBE0E3"/>
    <a:srgbClr val="F1A63F"/>
    <a:srgbClr val="A6A6A6"/>
    <a:srgbClr val="EAEDF0"/>
    <a:srgbClr val="C5F9EF"/>
    <a:srgbClr val="1B9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92" autoAdjust="0"/>
    <p:restoredTop sz="80296" autoAdjust="0"/>
  </p:normalViewPr>
  <p:slideViewPr>
    <p:cSldViewPr>
      <p:cViewPr varScale="1">
        <p:scale>
          <a:sx n="64" d="100"/>
          <a:sy n="64" d="100"/>
        </p:scale>
        <p:origin x="1819" y="53"/>
      </p:cViewPr>
      <p:guideLst>
        <p:guide orient="horz" pos="380"/>
        <p:guide pos="2880"/>
        <p:guide orient="horz" pos="754"/>
        <p:guide pos="5602"/>
        <p:guide orient="horz" pos="451"/>
        <p:guide pos="385"/>
        <p:guide orient="horz"/>
        <p:guide pos="5760"/>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microsoft.com/office/2016/11/relationships/changesInfo" Target="changesInfos/changesInfo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6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ziska Frenzel" userId="163814e8-a2ef-447b-baca-b5dc65505385" providerId="ADAL" clId="{56A60A26-25CF-4A79-9DE6-6883BFEA31A8}"/>
    <pc:docChg chg="custSel">
      <pc:chgData name="Franziska Frenzel" userId="163814e8-a2ef-447b-baca-b5dc65505385" providerId="ADAL" clId="{56A60A26-25CF-4A79-9DE6-6883BFEA31A8}" dt="2023-06-22T10:18:27.668" v="0" actId="1592"/>
      <pc:docMkLst>
        <pc:docMk/>
      </pc:docMkLst>
      <pc:sldChg chg="delCm">
        <pc:chgData name="Franziska Frenzel" userId="163814e8-a2ef-447b-baca-b5dc65505385" providerId="ADAL" clId="{56A60A26-25CF-4A79-9DE6-6883BFEA31A8}" dt="2023-06-22T10:18:27.668" v="0" actId="1592"/>
        <pc:sldMkLst>
          <pc:docMk/>
          <pc:sldMk cId="1104679667" sldId="820"/>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AA5146-DCFD-6846-87AA-244AFA5CBA89}"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de-DE"/>
        </a:p>
      </dgm:t>
    </dgm:pt>
    <dgm:pt modelId="{425FDFE9-02F4-BF4E-A617-47B733440750}">
      <dgm:prSet phldrT="[Text]" custT="1"/>
      <dgm:spPr>
        <a:solidFill>
          <a:srgbClr val="F8B44F"/>
        </a:solidFill>
        <a:ln>
          <a:noFill/>
        </a:ln>
      </dgm:spPr>
      <dgm:t>
        <a:bodyPr/>
        <a:lstStyle/>
        <a:p>
          <a:r>
            <a:rPr lang="de-DE" sz="1800" dirty="0"/>
            <a:t>1 Kognitiv aktivierende Aufgaben mit </a:t>
          </a:r>
          <a:r>
            <a:rPr lang="de-DE" sz="1800" i="1" dirty="0"/>
            <a:t>digitalen Werkzeugen</a:t>
          </a:r>
        </a:p>
      </dgm:t>
    </dgm:pt>
    <dgm:pt modelId="{7AB4AD74-4EA3-3647-A6D3-21A27E832477}" type="parTrans" cxnId="{862EE7FD-B22C-994A-A144-92451BE86CC5}">
      <dgm:prSet/>
      <dgm:spPr/>
      <dgm:t>
        <a:bodyPr/>
        <a:lstStyle/>
        <a:p>
          <a:endParaRPr lang="de-DE" sz="1800"/>
        </a:p>
      </dgm:t>
    </dgm:pt>
    <dgm:pt modelId="{41D358FD-8D20-2B45-B5AB-EC99F64C5B45}" type="sibTrans" cxnId="{862EE7FD-B22C-994A-A144-92451BE86CC5}">
      <dgm:prSet/>
      <dgm:spPr/>
      <dgm:t>
        <a:bodyPr/>
        <a:lstStyle/>
        <a:p>
          <a:endParaRPr lang="de-DE" sz="1800"/>
        </a:p>
      </dgm:t>
    </dgm:pt>
    <dgm:pt modelId="{055C05AE-C369-D745-BCFB-E0716D861FCF}">
      <dgm:prSet phldrT="[Text]" custT="1"/>
      <dgm:spPr>
        <a:solidFill>
          <a:schemeClr val="tx2"/>
        </a:solidFill>
        <a:ln w="28575">
          <a:noFill/>
        </a:ln>
      </dgm:spPr>
      <dgm:t>
        <a:bodyPr/>
        <a:lstStyle/>
        <a:p>
          <a:r>
            <a:rPr lang="de-DE" sz="1800" dirty="0"/>
            <a:t>2 Diagnose </a:t>
          </a:r>
          <a:r>
            <a:rPr lang="de-DE" sz="1800" i="0" dirty="0"/>
            <a:t>und Förderung mi</a:t>
          </a:r>
          <a:r>
            <a:rPr lang="de-DE" sz="1800" i="1" dirty="0"/>
            <a:t>t Diagnosetools</a:t>
          </a:r>
        </a:p>
      </dgm:t>
    </dgm:pt>
    <dgm:pt modelId="{DB6801FC-A6D2-7B47-BDF7-AA04F416E022}" type="parTrans" cxnId="{4008D1CA-C759-B643-A86F-8B3D1D76A7E4}">
      <dgm:prSet/>
      <dgm:spPr/>
      <dgm:t>
        <a:bodyPr/>
        <a:lstStyle/>
        <a:p>
          <a:endParaRPr lang="de-DE" sz="1800"/>
        </a:p>
      </dgm:t>
    </dgm:pt>
    <dgm:pt modelId="{A161F1B8-D0DA-A54C-B5DF-2533E02D1A65}" type="sibTrans" cxnId="{4008D1CA-C759-B643-A86F-8B3D1D76A7E4}">
      <dgm:prSet/>
      <dgm:spPr/>
      <dgm:t>
        <a:bodyPr/>
        <a:lstStyle/>
        <a:p>
          <a:endParaRPr lang="de-DE" sz="1800"/>
        </a:p>
      </dgm:t>
    </dgm:pt>
    <dgm:pt modelId="{42DEF008-6EAC-2941-B8D5-4F2A0C8A38E5}">
      <dgm:prSet phldrT="[Text]" custT="1"/>
      <dgm:spPr>
        <a:ln>
          <a:noFill/>
        </a:ln>
      </dgm:spPr>
      <dgm:t>
        <a:bodyPr/>
        <a:lstStyle/>
        <a:p>
          <a:r>
            <a:rPr lang="de-DE" sz="1800" dirty="0"/>
            <a:t>3 </a:t>
          </a:r>
          <a:r>
            <a:rPr lang="de-DE" sz="1800" i="1" dirty="0"/>
            <a:t>Apps</a:t>
          </a:r>
          <a:r>
            <a:rPr lang="de-DE" sz="1800" dirty="0"/>
            <a:t> </a:t>
          </a:r>
          <a:r>
            <a:rPr lang="de-DE" sz="1800" dirty="0" err="1"/>
            <a:t>kriteriengeleitet</a:t>
          </a:r>
          <a:r>
            <a:rPr lang="de-DE" sz="1800" dirty="0"/>
            <a:t> auswählen, beurteilen und erstellen</a:t>
          </a:r>
        </a:p>
      </dgm:t>
    </dgm:pt>
    <dgm:pt modelId="{3E22FA9D-9388-024C-BA4D-0989229CC901}" type="parTrans" cxnId="{FF5C5955-DA8B-8040-B8BF-EB55B66ED1CD}">
      <dgm:prSet/>
      <dgm:spPr/>
      <dgm:t>
        <a:bodyPr/>
        <a:lstStyle/>
        <a:p>
          <a:endParaRPr lang="de-DE" sz="1800"/>
        </a:p>
      </dgm:t>
    </dgm:pt>
    <dgm:pt modelId="{73966D20-200A-C144-A38E-D41E4500FA01}" type="sibTrans" cxnId="{FF5C5955-DA8B-8040-B8BF-EB55B66ED1CD}">
      <dgm:prSet/>
      <dgm:spPr/>
      <dgm:t>
        <a:bodyPr/>
        <a:lstStyle/>
        <a:p>
          <a:endParaRPr lang="de-DE" sz="1800"/>
        </a:p>
      </dgm:t>
    </dgm:pt>
    <dgm:pt modelId="{56095096-A783-C747-8B86-21DAB90BC76A}">
      <dgm:prSet custT="1"/>
      <dgm:spPr>
        <a:solidFill>
          <a:schemeClr val="tx2"/>
        </a:solidFill>
        <a:ln w="25400" cap="flat" cmpd="sng" algn="ctr">
          <a:solidFill>
            <a:prstClr val="white">
              <a:hueOff val="0"/>
              <a:satOff val="0"/>
              <a:lumOff val="0"/>
              <a:alphaOff val="0"/>
            </a:prstClr>
          </a:solidFill>
          <a:prstDash val="solid"/>
        </a:ln>
        <a:effectLst/>
      </dgm:spPr>
      <dgm:t>
        <a:bodyPr spcFirstLastPara="0" vert="horz" wrap="square" lIns="415569" tIns="40640" rIns="40640" bIns="40640" numCol="1" spcCol="1270" anchor="ctr" anchorCtr="0"/>
        <a:lstStyle/>
        <a:p>
          <a:pPr marL="0" lvl="0" indent="0" algn="l" defTabSz="844550">
            <a:lnSpc>
              <a:spcPct val="90000"/>
            </a:lnSpc>
            <a:spcBef>
              <a:spcPct val="0"/>
            </a:spcBef>
            <a:spcAft>
              <a:spcPct val="35000"/>
            </a:spcAft>
          </a:pPr>
          <a:r>
            <a:rPr lang="de-DE" sz="1800" kern="1200" dirty="0">
              <a:solidFill>
                <a:prstClr val="white"/>
              </a:solidFill>
              <a:latin typeface="+mn-lt"/>
              <a:ea typeface="ＭＳ Ｐゴシック"/>
              <a:cs typeface="ＭＳ Ｐゴシック"/>
            </a:rPr>
            <a:t>4 </a:t>
          </a:r>
          <a:r>
            <a:rPr lang="de-DE" sz="1800" i="1" kern="1200" dirty="0">
              <a:latin typeface="+mn-lt"/>
            </a:rPr>
            <a:t>Videos</a:t>
          </a:r>
          <a:r>
            <a:rPr lang="de-DE" sz="1800" kern="1200" dirty="0">
              <a:latin typeface="+mn-lt"/>
            </a:rPr>
            <a:t> </a:t>
          </a:r>
          <a:r>
            <a:rPr lang="de-DE" sz="1800" kern="1200" dirty="0" err="1">
              <a:latin typeface="+mn-lt"/>
            </a:rPr>
            <a:t>kriteriengeleitet</a:t>
          </a:r>
          <a:r>
            <a:rPr lang="de-DE" sz="1800" kern="1200" dirty="0">
              <a:latin typeface="+mn-lt"/>
            </a:rPr>
            <a:t> auswählen und beurteilen</a:t>
          </a:r>
          <a:endParaRPr lang="de-DE" sz="1800" kern="1200" dirty="0">
            <a:solidFill>
              <a:prstClr val="white"/>
            </a:solidFill>
            <a:latin typeface="+mn-lt"/>
            <a:ea typeface="ＭＳ Ｐゴシック"/>
            <a:cs typeface="ＭＳ Ｐゴシック"/>
          </a:endParaRPr>
        </a:p>
      </dgm:t>
    </dgm:pt>
    <dgm:pt modelId="{330B1A45-5DD5-964E-85F0-34528D468928}" type="parTrans" cxnId="{8F6D1322-282D-4A4C-8009-AD0FC193A10A}">
      <dgm:prSet/>
      <dgm:spPr/>
      <dgm:t>
        <a:bodyPr/>
        <a:lstStyle/>
        <a:p>
          <a:endParaRPr lang="de-DE" sz="1800"/>
        </a:p>
      </dgm:t>
    </dgm:pt>
    <dgm:pt modelId="{42FDCF0B-C964-F149-B71D-8FC2318B21F4}" type="sibTrans" cxnId="{8F6D1322-282D-4A4C-8009-AD0FC193A10A}">
      <dgm:prSet/>
      <dgm:spPr/>
      <dgm:t>
        <a:bodyPr/>
        <a:lstStyle/>
        <a:p>
          <a:endParaRPr lang="de-DE" sz="1800"/>
        </a:p>
      </dgm:t>
    </dgm:pt>
    <dgm:pt modelId="{BA207732-BDCE-E54E-8405-D6DD4DAE3303}">
      <dgm:prSet custT="1"/>
      <dgm:spPr/>
      <dgm:t>
        <a:bodyPr/>
        <a:lstStyle/>
        <a:p>
          <a:pPr marL="0" lvl="0" indent="0" algn="l" defTabSz="844550">
            <a:lnSpc>
              <a:spcPct val="90000"/>
            </a:lnSpc>
            <a:spcBef>
              <a:spcPct val="0"/>
            </a:spcBef>
            <a:spcAft>
              <a:spcPct val="35000"/>
            </a:spcAft>
            <a:buNone/>
          </a:pPr>
          <a:r>
            <a:rPr lang="de-DE" sz="1800" i="0" dirty="0"/>
            <a:t> 6 </a:t>
          </a:r>
          <a:r>
            <a:rPr lang="de-DE" sz="1800" i="1" dirty="0"/>
            <a:t>OER </a:t>
          </a:r>
          <a:r>
            <a:rPr lang="de-DE" sz="1800" i="0" dirty="0"/>
            <a:t>– Fragen des Datenschutzes</a:t>
          </a:r>
        </a:p>
      </dgm:t>
    </dgm:pt>
    <dgm:pt modelId="{9F18E610-B095-C847-B978-B93247962D10}" type="parTrans" cxnId="{A9735E62-AE16-1643-AE04-888E3191F6DF}">
      <dgm:prSet/>
      <dgm:spPr/>
      <dgm:t>
        <a:bodyPr/>
        <a:lstStyle/>
        <a:p>
          <a:endParaRPr lang="de-DE" sz="1800"/>
        </a:p>
      </dgm:t>
    </dgm:pt>
    <dgm:pt modelId="{1963B811-F4B3-3947-8D6E-CAFF5146AF89}" type="sibTrans" cxnId="{A9735E62-AE16-1643-AE04-888E3191F6DF}">
      <dgm:prSet/>
      <dgm:spPr/>
      <dgm:t>
        <a:bodyPr/>
        <a:lstStyle/>
        <a:p>
          <a:endParaRPr lang="de-DE" sz="1800"/>
        </a:p>
      </dgm:t>
    </dgm:pt>
    <dgm:pt modelId="{84494ADE-C122-C14F-A6AB-6E61054CC7FF}">
      <dgm:prSet phldrT="[Text]" custT="1"/>
      <dgm:spPr>
        <a:solidFill>
          <a:schemeClr val="tx2"/>
        </a:solidFill>
        <a:ln>
          <a:solidFill>
            <a:schemeClr val="tx1"/>
          </a:solidFill>
        </a:ln>
      </dgm:spPr>
      <dgm:t>
        <a:bodyPr/>
        <a:lstStyle/>
        <a:p>
          <a:r>
            <a:rPr lang="de-DE" sz="1800" dirty="0">
              <a:solidFill>
                <a:prstClr val="white"/>
              </a:solidFill>
              <a:latin typeface="+mn-lt"/>
              <a:ea typeface="ＭＳ Ｐゴシック"/>
              <a:cs typeface="ＭＳ Ｐゴシック"/>
            </a:rPr>
            <a:t> 7 Mathematikunterricht im </a:t>
          </a:r>
          <a:r>
            <a:rPr lang="de-DE" sz="1800" i="1" dirty="0">
              <a:solidFill>
                <a:prstClr val="white"/>
              </a:solidFill>
              <a:latin typeface="+mn-lt"/>
              <a:ea typeface="ＭＳ Ｐゴシック"/>
              <a:cs typeface="ＭＳ Ｐゴシック"/>
            </a:rPr>
            <a:t>Learning Management System</a:t>
          </a:r>
          <a:r>
            <a:rPr lang="de-DE" sz="1800" dirty="0">
              <a:solidFill>
                <a:prstClr val="white"/>
              </a:solidFill>
              <a:latin typeface="+mn-lt"/>
              <a:ea typeface="ＭＳ Ｐゴシック"/>
              <a:cs typeface="ＭＳ Ｐゴシック"/>
            </a:rPr>
            <a:t> planen</a:t>
          </a:r>
          <a:endParaRPr lang="de-DE" sz="1800" dirty="0">
            <a:latin typeface="+mn-lt"/>
          </a:endParaRPr>
        </a:p>
      </dgm:t>
    </dgm:pt>
    <dgm:pt modelId="{3F020F65-9008-E041-904E-D1FD7798CDB1}" type="parTrans" cxnId="{9A737703-A02C-4349-BF82-503C6F8B383C}">
      <dgm:prSet/>
      <dgm:spPr/>
      <dgm:t>
        <a:bodyPr/>
        <a:lstStyle/>
        <a:p>
          <a:endParaRPr lang="de-DE" sz="1800"/>
        </a:p>
      </dgm:t>
    </dgm:pt>
    <dgm:pt modelId="{1289FF5C-A103-5C49-80E4-D5962EED8D20}" type="sibTrans" cxnId="{9A737703-A02C-4349-BF82-503C6F8B383C}">
      <dgm:prSet/>
      <dgm:spPr/>
      <dgm:t>
        <a:bodyPr/>
        <a:lstStyle/>
        <a:p>
          <a:endParaRPr lang="de-DE" sz="1800"/>
        </a:p>
      </dgm:t>
    </dgm:pt>
    <dgm:pt modelId="{1744BB61-EDC8-A34A-878C-FADEFDA97295}">
      <dgm:prSet custT="1"/>
      <dgm:spPr>
        <a:solidFill>
          <a:srgbClr val="F8B44F"/>
        </a:solidFill>
        <a:ln w="25400" cap="flat" cmpd="sng" algn="ctr">
          <a:noFill/>
          <a:prstDash val="solid"/>
        </a:ln>
        <a:effectLst/>
      </dgm:spPr>
      <dgm:t>
        <a:bodyPr spcFirstLastPara="0" vert="horz" wrap="square" lIns="415569" tIns="40640" rIns="40640" bIns="40640" numCol="1" spcCol="1270" anchor="ctr" anchorCtr="0"/>
        <a:lstStyle/>
        <a:p>
          <a:pPr marL="0" lvl="0" indent="0" algn="l" defTabSz="844550">
            <a:lnSpc>
              <a:spcPct val="90000"/>
            </a:lnSpc>
            <a:spcBef>
              <a:spcPct val="0"/>
            </a:spcBef>
            <a:spcAft>
              <a:spcPct val="35000"/>
            </a:spcAft>
          </a:pPr>
          <a:r>
            <a:rPr lang="de-DE" sz="1800" kern="1200" dirty="0">
              <a:solidFill>
                <a:prstClr val="white"/>
              </a:solidFill>
              <a:latin typeface="+mn-lt"/>
              <a:ea typeface="ＭＳ Ｐゴシック"/>
              <a:cs typeface="ＭＳ Ｐゴシック"/>
            </a:rPr>
            <a:t>5 </a:t>
          </a:r>
          <a:r>
            <a:rPr lang="de-DE" sz="1800" i="1" kern="1200" dirty="0">
              <a:solidFill>
                <a:prstClr val="white"/>
              </a:solidFill>
              <a:latin typeface="+mn-lt"/>
              <a:ea typeface="ＭＳ Ｐゴシック"/>
              <a:cs typeface="ＭＳ Ｐゴシック"/>
            </a:rPr>
            <a:t>Lernvideos </a:t>
          </a:r>
          <a:r>
            <a:rPr lang="de-DE" sz="1800" kern="1200" dirty="0">
              <a:solidFill>
                <a:prstClr val="white"/>
              </a:solidFill>
              <a:latin typeface="+mn-lt"/>
              <a:ea typeface="ＭＳ Ｐゴシック"/>
              <a:cs typeface="ＭＳ Ｐゴシック"/>
            </a:rPr>
            <a:t>produzieren</a:t>
          </a:r>
        </a:p>
      </dgm:t>
    </dgm:pt>
    <dgm:pt modelId="{4DC359EE-C769-9546-A3F1-57C56F2E64C3}" type="parTrans" cxnId="{C9AC03B1-33D8-B946-ADB2-0082BA406F9E}">
      <dgm:prSet/>
      <dgm:spPr/>
      <dgm:t>
        <a:bodyPr/>
        <a:lstStyle/>
        <a:p>
          <a:endParaRPr lang="de-DE" sz="1800"/>
        </a:p>
      </dgm:t>
    </dgm:pt>
    <dgm:pt modelId="{A51AD1E9-4E77-C342-81C7-E6869E1E46C9}" type="sibTrans" cxnId="{C9AC03B1-33D8-B946-ADB2-0082BA406F9E}">
      <dgm:prSet/>
      <dgm:spPr/>
      <dgm:t>
        <a:bodyPr/>
        <a:lstStyle/>
        <a:p>
          <a:endParaRPr lang="de-DE" sz="1800"/>
        </a:p>
      </dgm:t>
    </dgm:pt>
    <dgm:pt modelId="{12FA5DD2-2C08-8947-A372-1E3E5B725537}">
      <dgm:prSet phldrT="[Text]"/>
      <dgm:spPr>
        <a:solidFill>
          <a:schemeClr val="tx2"/>
        </a:solidFill>
      </dgm:spPr>
      <dgm:t>
        <a:bodyPr/>
        <a:lstStyle/>
        <a:p>
          <a:endParaRPr lang="de-DE" sz="1800" dirty="0"/>
        </a:p>
      </dgm:t>
    </dgm:pt>
    <dgm:pt modelId="{BD2AAC79-5ADF-AF40-9162-0A47C79FA9BD}" type="sibTrans" cxnId="{DDC54668-9E2A-EC43-A84F-BCC9CA36C041}">
      <dgm:prSet/>
      <dgm:spPr/>
      <dgm:t>
        <a:bodyPr/>
        <a:lstStyle/>
        <a:p>
          <a:endParaRPr lang="de-DE" sz="1800"/>
        </a:p>
      </dgm:t>
    </dgm:pt>
    <dgm:pt modelId="{F5506FBE-F83C-E444-8A45-2BFAD063E254}" type="parTrans" cxnId="{DDC54668-9E2A-EC43-A84F-BCC9CA36C041}">
      <dgm:prSet/>
      <dgm:spPr/>
      <dgm:t>
        <a:bodyPr/>
        <a:lstStyle/>
        <a:p>
          <a:endParaRPr lang="de-DE" sz="1800"/>
        </a:p>
      </dgm:t>
    </dgm:pt>
    <dgm:pt modelId="{C0E2C0D0-1C26-1D4E-9868-E7564E23F449}">
      <dgm:prSet custT="1"/>
      <dgm:spPr>
        <a:solidFill>
          <a:srgbClr val="F1A63F"/>
        </a:solidFill>
        <a:ln w="25400" cap="flat" cmpd="sng" algn="ctr">
          <a:solidFill>
            <a:prstClr val="white">
              <a:hueOff val="0"/>
              <a:satOff val="0"/>
              <a:lumOff val="0"/>
              <a:alphaOff val="0"/>
            </a:prstClr>
          </a:solidFill>
          <a:prstDash val="solid"/>
        </a:ln>
        <a:effectLst/>
      </dgm:spPr>
      <dgm:t>
        <a:bodyPr/>
        <a:lstStyle/>
        <a:p>
          <a:endParaRPr lang="de-DE" sz="1800" dirty="0"/>
        </a:p>
      </dgm:t>
    </dgm:pt>
    <dgm:pt modelId="{A3374340-B72B-024D-99C2-98FEF8797728}" type="sibTrans" cxnId="{7A1A9D3F-9396-684C-98E4-A7D65ECF20F8}">
      <dgm:prSet/>
      <dgm:spPr/>
      <dgm:t>
        <a:bodyPr/>
        <a:lstStyle/>
        <a:p>
          <a:endParaRPr lang="de-DE" sz="1800"/>
        </a:p>
      </dgm:t>
    </dgm:pt>
    <dgm:pt modelId="{F8735AE8-B56A-5141-BCB9-23E12C35994C}" type="parTrans" cxnId="{7A1A9D3F-9396-684C-98E4-A7D65ECF20F8}">
      <dgm:prSet/>
      <dgm:spPr/>
      <dgm:t>
        <a:bodyPr/>
        <a:lstStyle/>
        <a:p>
          <a:endParaRPr lang="de-DE" sz="1800"/>
        </a:p>
      </dgm:t>
    </dgm:pt>
    <dgm:pt modelId="{0B5E8AB4-54A7-134C-A877-CDFC4E696BED}" type="pres">
      <dgm:prSet presAssocID="{82AA5146-DCFD-6846-87AA-244AFA5CBA89}" presName="Name0" presStyleCnt="0">
        <dgm:presLayoutVars>
          <dgm:chMax val="7"/>
          <dgm:chPref val="7"/>
          <dgm:dir/>
        </dgm:presLayoutVars>
      </dgm:prSet>
      <dgm:spPr/>
    </dgm:pt>
    <dgm:pt modelId="{C3A29190-6CEF-F149-B73E-62CD6B4F762F}" type="pres">
      <dgm:prSet presAssocID="{82AA5146-DCFD-6846-87AA-244AFA5CBA89}" presName="Name1" presStyleCnt="0"/>
      <dgm:spPr/>
    </dgm:pt>
    <dgm:pt modelId="{E3319054-94CC-B64F-BE47-ED76CF9B17EA}" type="pres">
      <dgm:prSet presAssocID="{82AA5146-DCFD-6846-87AA-244AFA5CBA89}" presName="cycle" presStyleCnt="0"/>
      <dgm:spPr/>
    </dgm:pt>
    <dgm:pt modelId="{56B8E500-E0A0-F846-B73C-96CBEAD8202F}" type="pres">
      <dgm:prSet presAssocID="{82AA5146-DCFD-6846-87AA-244AFA5CBA89}" presName="srcNode" presStyleLbl="node1" presStyleIdx="0" presStyleCnt="7"/>
      <dgm:spPr/>
    </dgm:pt>
    <dgm:pt modelId="{C585E4E2-7A83-A745-BABA-F3A6E2033FDE}" type="pres">
      <dgm:prSet presAssocID="{82AA5146-DCFD-6846-87AA-244AFA5CBA89}" presName="conn" presStyleLbl="parChTrans1D2" presStyleIdx="0" presStyleCnt="1"/>
      <dgm:spPr/>
    </dgm:pt>
    <dgm:pt modelId="{03D62A61-6A9A-7946-ABC7-817E07047C55}" type="pres">
      <dgm:prSet presAssocID="{82AA5146-DCFD-6846-87AA-244AFA5CBA89}" presName="extraNode" presStyleLbl="node1" presStyleIdx="0" presStyleCnt="7"/>
      <dgm:spPr/>
    </dgm:pt>
    <dgm:pt modelId="{5E1C2F4A-97BB-6248-B6D1-9D24FFE6496C}" type="pres">
      <dgm:prSet presAssocID="{82AA5146-DCFD-6846-87AA-244AFA5CBA89}" presName="dstNode" presStyleLbl="node1" presStyleIdx="0" presStyleCnt="7"/>
      <dgm:spPr/>
    </dgm:pt>
    <dgm:pt modelId="{14B3B2B1-6154-AA4C-9440-623153BCCFD4}" type="pres">
      <dgm:prSet presAssocID="{425FDFE9-02F4-BF4E-A617-47B733440750}" presName="text_1" presStyleLbl="node1" presStyleIdx="0" presStyleCnt="7">
        <dgm:presLayoutVars>
          <dgm:bulletEnabled val="1"/>
        </dgm:presLayoutVars>
      </dgm:prSet>
      <dgm:spPr/>
    </dgm:pt>
    <dgm:pt modelId="{9B71B12B-4A5E-B947-B8F8-88B101C0C984}" type="pres">
      <dgm:prSet presAssocID="{425FDFE9-02F4-BF4E-A617-47B733440750}" presName="accent_1" presStyleCnt="0"/>
      <dgm:spPr/>
    </dgm:pt>
    <dgm:pt modelId="{02D28AEA-860E-C641-A7D2-6777043CF7EF}" type="pres">
      <dgm:prSet presAssocID="{425FDFE9-02F4-BF4E-A617-47B733440750}" presName="accentRepeatNode" presStyleLbl="solidFgAcc1" presStyleIdx="0" presStyleCnt="7"/>
      <dgm:spPr>
        <a:ln>
          <a:solidFill>
            <a:srgbClr val="F8B44F"/>
          </a:solidFill>
        </a:ln>
      </dgm:spPr>
    </dgm:pt>
    <dgm:pt modelId="{5E0DDF12-2032-404D-AB4B-0EEF90160CF6}" type="pres">
      <dgm:prSet presAssocID="{055C05AE-C369-D745-BCFB-E0716D861FCF}" presName="text_2" presStyleLbl="node1" presStyleIdx="1" presStyleCnt="7">
        <dgm:presLayoutVars>
          <dgm:bulletEnabled val="1"/>
        </dgm:presLayoutVars>
      </dgm:prSet>
      <dgm:spPr/>
    </dgm:pt>
    <dgm:pt modelId="{7508E910-91EF-8946-9009-4CE0B29CF297}" type="pres">
      <dgm:prSet presAssocID="{055C05AE-C369-D745-BCFB-E0716D861FCF}" presName="accent_2" presStyleCnt="0"/>
      <dgm:spPr/>
    </dgm:pt>
    <dgm:pt modelId="{34D306BA-B2C6-244A-A6C9-BC1E392F3B4C}" type="pres">
      <dgm:prSet presAssocID="{055C05AE-C369-D745-BCFB-E0716D861FCF}" presName="accentRepeatNode" presStyleLbl="solidFgAcc1" presStyleIdx="1" presStyleCnt="7"/>
      <dgm:spPr>
        <a:ln w="28575">
          <a:solidFill>
            <a:schemeClr val="accent1"/>
          </a:solidFill>
        </a:ln>
      </dgm:spPr>
    </dgm:pt>
    <dgm:pt modelId="{7A14E4B8-7A46-E142-9B63-6C69564B6317}" type="pres">
      <dgm:prSet presAssocID="{42DEF008-6EAC-2941-B8D5-4F2A0C8A38E5}" presName="text_3" presStyleLbl="node1" presStyleIdx="2" presStyleCnt="7">
        <dgm:presLayoutVars>
          <dgm:bulletEnabled val="1"/>
        </dgm:presLayoutVars>
      </dgm:prSet>
      <dgm:spPr/>
    </dgm:pt>
    <dgm:pt modelId="{1C4646C8-15C9-6544-BA7F-E02880722EE0}" type="pres">
      <dgm:prSet presAssocID="{42DEF008-6EAC-2941-B8D5-4F2A0C8A38E5}" presName="accent_3" presStyleCnt="0"/>
      <dgm:spPr/>
    </dgm:pt>
    <dgm:pt modelId="{EC63B1E2-4780-B147-9199-C03452D40563}" type="pres">
      <dgm:prSet presAssocID="{42DEF008-6EAC-2941-B8D5-4F2A0C8A38E5}" presName="accentRepeatNode" presStyleLbl="solidFgAcc1" presStyleIdx="2" presStyleCnt="7"/>
      <dgm:spPr>
        <a:ln>
          <a:solidFill>
            <a:srgbClr val="337987"/>
          </a:solidFill>
        </a:ln>
      </dgm:spPr>
    </dgm:pt>
    <dgm:pt modelId="{DB40304C-A743-3443-8345-BF241835FB7B}" type="pres">
      <dgm:prSet presAssocID="{56095096-A783-C747-8B86-21DAB90BC76A}" presName="text_4" presStyleLbl="node1" presStyleIdx="3" presStyleCnt="7">
        <dgm:presLayoutVars>
          <dgm:bulletEnabled val="1"/>
        </dgm:presLayoutVars>
      </dgm:prSet>
      <dgm:spPr>
        <a:xfrm>
          <a:off x="1221025" y="2618680"/>
          <a:ext cx="5926530" cy="523551"/>
        </a:xfrm>
        <a:prstGeom prst="rect">
          <a:avLst/>
        </a:prstGeom>
      </dgm:spPr>
    </dgm:pt>
    <dgm:pt modelId="{F8EB2057-631E-6242-BC46-168B17E56DA8}" type="pres">
      <dgm:prSet presAssocID="{56095096-A783-C747-8B86-21DAB90BC76A}" presName="accent_4" presStyleCnt="0"/>
      <dgm:spPr/>
    </dgm:pt>
    <dgm:pt modelId="{E56E2C3E-B6D1-C248-AEF9-FB2B327969B2}" type="pres">
      <dgm:prSet presAssocID="{56095096-A783-C747-8B86-21DAB90BC76A}" presName="accentRepeatNode" presStyleLbl="solidFgAcc1" presStyleIdx="3" presStyleCnt="7"/>
      <dgm:spPr>
        <a:xfrm>
          <a:off x="69375" y="3048203"/>
          <a:ext cx="781507" cy="781507"/>
        </a:xfrm>
        <a:prstGeom prst="ellipse">
          <a:avLst/>
        </a:prstGeom>
        <a:solidFill>
          <a:prstClr val="white">
            <a:hueOff val="0"/>
            <a:satOff val="0"/>
            <a:lumOff val="0"/>
            <a:alphaOff val="0"/>
          </a:prstClr>
        </a:solidFill>
        <a:ln w="25400" cap="flat" cmpd="sng" algn="ctr">
          <a:solidFill>
            <a:schemeClr val="tx2"/>
          </a:solidFill>
          <a:prstDash val="solid"/>
        </a:ln>
        <a:effectLst/>
      </dgm:spPr>
    </dgm:pt>
    <dgm:pt modelId="{5F305E3E-0884-4440-B909-0F47159B841F}" type="pres">
      <dgm:prSet presAssocID="{1744BB61-EDC8-A34A-878C-FADEFDA97295}" presName="text_5" presStyleLbl="node1" presStyleIdx="4" presStyleCnt="7">
        <dgm:presLayoutVars>
          <dgm:bulletEnabled val="1"/>
        </dgm:presLayoutVars>
      </dgm:prSet>
      <dgm:spPr/>
    </dgm:pt>
    <dgm:pt modelId="{4AEDCDAF-4079-694A-9F89-30633E5ED6AB}" type="pres">
      <dgm:prSet presAssocID="{1744BB61-EDC8-A34A-878C-FADEFDA97295}" presName="accent_5" presStyleCnt="0"/>
      <dgm:spPr/>
    </dgm:pt>
    <dgm:pt modelId="{990FF775-A53C-1248-BDBE-45AFF27EBCF9}" type="pres">
      <dgm:prSet presAssocID="{1744BB61-EDC8-A34A-878C-FADEFDA97295}" presName="accentRepeatNode" presStyleLbl="solidFgAcc1" presStyleIdx="4" presStyleCnt="7"/>
      <dgm:spPr>
        <a:ln>
          <a:solidFill>
            <a:srgbClr val="F8B44F"/>
          </a:solidFill>
        </a:ln>
      </dgm:spPr>
    </dgm:pt>
    <dgm:pt modelId="{8F365E70-E284-A843-9127-77E40E9FF377}" type="pres">
      <dgm:prSet presAssocID="{BA207732-BDCE-E54E-8405-D6DD4DAE3303}" presName="text_6" presStyleLbl="node1" presStyleIdx="5" presStyleCnt="7">
        <dgm:presLayoutVars>
          <dgm:bulletEnabled val="1"/>
        </dgm:presLayoutVars>
      </dgm:prSet>
      <dgm:spPr/>
    </dgm:pt>
    <dgm:pt modelId="{4C2DF7B8-C058-9D4A-9D89-CF52725788B8}" type="pres">
      <dgm:prSet presAssocID="{BA207732-BDCE-E54E-8405-D6DD4DAE3303}" presName="accent_6" presStyleCnt="0"/>
      <dgm:spPr/>
    </dgm:pt>
    <dgm:pt modelId="{DA8DA201-DC19-3F44-B796-A4863B201AF0}" type="pres">
      <dgm:prSet presAssocID="{BA207732-BDCE-E54E-8405-D6DD4DAE3303}" presName="accentRepeatNode" presStyleLbl="solidFgAcc1" presStyleIdx="5" presStyleCnt="7"/>
      <dgm:spPr/>
    </dgm:pt>
    <dgm:pt modelId="{872046F8-1CC7-0241-842F-D9AA2124631B}" type="pres">
      <dgm:prSet presAssocID="{84494ADE-C122-C14F-A6AB-6E61054CC7FF}" presName="text_7" presStyleLbl="node1" presStyleIdx="6" presStyleCnt="7">
        <dgm:presLayoutVars>
          <dgm:bulletEnabled val="1"/>
        </dgm:presLayoutVars>
      </dgm:prSet>
      <dgm:spPr/>
    </dgm:pt>
    <dgm:pt modelId="{7FD6706A-BE92-B74F-B757-84F12C40618A}" type="pres">
      <dgm:prSet presAssocID="{84494ADE-C122-C14F-A6AB-6E61054CC7FF}" presName="accent_7" presStyleCnt="0"/>
      <dgm:spPr/>
    </dgm:pt>
    <dgm:pt modelId="{456F5C5D-68EF-6E48-8FA6-F7A1CA4B5B4A}" type="pres">
      <dgm:prSet presAssocID="{84494ADE-C122-C14F-A6AB-6E61054CC7FF}" presName="accentRepeatNode" presStyleLbl="solidFgAcc1" presStyleIdx="6" presStyleCnt="7"/>
      <dgm:spPr>
        <a:ln>
          <a:solidFill>
            <a:schemeClr val="tx1"/>
          </a:solidFill>
        </a:ln>
      </dgm:spPr>
    </dgm:pt>
  </dgm:ptLst>
  <dgm:cxnLst>
    <dgm:cxn modelId="{9A737703-A02C-4349-BF82-503C6F8B383C}" srcId="{82AA5146-DCFD-6846-87AA-244AFA5CBA89}" destId="{84494ADE-C122-C14F-A6AB-6E61054CC7FF}" srcOrd="6" destOrd="0" parTransId="{3F020F65-9008-E041-904E-D1FD7798CDB1}" sibTransId="{1289FF5C-A103-5C49-80E4-D5962EED8D20}"/>
    <dgm:cxn modelId="{C0BC101F-EFD2-F047-A555-A28C01B639F4}" type="presOf" srcId="{82AA5146-DCFD-6846-87AA-244AFA5CBA89}" destId="{0B5E8AB4-54A7-134C-A877-CDFC4E696BED}" srcOrd="0" destOrd="0" presId="urn:microsoft.com/office/officeart/2008/layout/VerticalCurvedList"/>
    <dgm:cxn modelId="{EFC4E220-DD6E-844C-85DF-7269D4293B17}" type="presOf" srcId="{425FDFE9-02F4-BF4E-A617-47B733440750}" destId="{14B3B2B1-6154-AA4C-9440-623153BCCFD4}" srcOrd="0" destOrd="0" presId="urn:microsoft.com/office/officeart/2008/layout/VerticalCurvedList"/>
    <dgm:cxn modelId="{8F6D1322-282D-4A4C-8009-AD0FC193A10A}" srcId="{82AA5146-DCFD-6846-87AA-244AFA5CBA89}" destId="{56095096-A783-C747-8B86-21DAB90BC76A}" srcOrd="3" destOrd="0" parTransId="{330B1A45-5DD5-964E-85F0-34528D468928}" sibTransId="{42FDCF0B-C964-F149-B71D-8FC2318B21F4}"/>
    <dgm:cxn modelId="{5C344C38-2FA6-B242-A313-BF272086F8F5}" type="presOf" srcId="{56095096-A783-C747-8B86-21DAB90BC76A}" destId="{DB40304C-A743-3443-8345-BF241835FB7B}" srcOrd="0" destOrd="0" presId="urn:microsoft.com/office/officeart/2008/layout/VerticalCurvedList"/>
    <dgm:cxn modelId="{7A1A9D3F-9396-684C-98E4-A7D65ECF20F8}" srcId="{82AA5146-DCFD-6846-87AA-244AFA5CBA89}" destId="{C0E2C0D0-1C26-1D4E-9868-E7564E23F449}" srcOrd="8" destOrd="0" parTransId="{F8735AE8-B56A-5141-BCB9-23E12C35994C}" sibTransId="{A3374340-B72B-024D-99C2-98FEF8797728}"/>
    <dgm:cxn modelId="{A9735E62-AE16-1643-AE04-888E3191F6DF}" srcId="{82AA5146-DCFD-6846-87AA-244AFA5CBA89}" destId="{BA207732-BDCE-E54E-8405-D6DD4DAE3303}" srcOrd="5" destOrd="0" parTransId="{9F18E610-B095-C847-B978-B93247962D10}" sibTransId="{1963B811-F4B3-3947-8D6E-CAFF5146AF89}"/>
    <dgm:cxn modelId="{DDC54668-9E2A-EC43-A84F-BCC9CA36C041}" srcId="{82AA5146-DCFD-6846-87AA-244AFA5CBA89}" destId="{12FA5DD2-2C08-8947-A372-1E3E5B725537}" srcOrd="7" destOrd="0" parTransId="{F5506FBE-F83C-E444-8A45-2BFAD063E254}" sibTransId="{BD2AAC79-5ADF-AF40-9162-0A47C79FA9BD}"/>
    <dgm:cxn modelId="{38A5314F-7D23-5E45-B22C-0B9742B4AA5C}" type="presOf" srcId="{1744BB61-EDC8-A34A-878C-FADEFDA97295}" destId="{5F305E3E-0884-4440-B909-0F47159B841F}" srcOrd="0" destOrd="0" presId="urn:microsoft.com/office/officeart/2008/layout/VerticalCurvedList"/>
    <dgm:cxn modelId="{FF5C5955-DA8B-8040-B8BF-EB55B66ED1CD}" srcId="{82AA5146-DCFD-6846-87AA-244AFA5CBA89}" destId="{42DEF008-6EAC-2941-B8D5-4F2A0C8A38E5}" srcOrd="2" destOrd="0" parTransId="{3E22FA9D-9388-024C-BA4D-0989229CC901}" sibTransId="{73966D20-200A-C144-A38E-D41E4500FA01}"/>
    <dgm:cxn modelId="{C9AC03B1-33D8-B946-ADB2-0082BA406F9E}" srcId="{82AA5146-DCFD-6846-87AA-244AFA5CBA89}" destId="{1744BB61-EDC8-A34A-878C-FADEFDA97295}" srcOrd="4" destOrd="0" parTransId="{4DC359EE-C769-9546-A3F1-57C56F2E64C3}" sibTransId="{A51AD1E9-4E77-C342-81C7-E6869E1E46C9}"/>
    <dgm:cxn modelId="{4008D1CA-C759-B643-A86F-8B3D1D76A7E4}" srcId="{82AA5146-DCFD-6846-87AA-244AFA5CBA89}" destId="{055C05AE-C369-D745-BCFB-E0716D861FCF}" srcOrd="1" destOrd="0" parTransId="{DB6801FC-A6D2-7B47-BDF7-AA04F416E022}" sibTransId="{A161F1B8-D0DA-A54C-B5DF-2533E02D1A65}"/>
    <dgm:cxn modelId="{8DE8ECE4-ACD5-6147-BAEF-C43A447454EC}" type="presOf" srcId="{41D358FD-8D20-2B45-B5AB-EC99F64C5B45}" destId="{C585E4E2-7A83-A745-BABA-F3A6E2033FDE}" srcOrd="0" destOrd="0" presId="urn:microsoft.com/office/officeart/2008/layout/VerticalCurvedList"/>
    <dgm:cxn modelId="{1E7CECE9-98B7-0641-A82E-2904CE4C27D5}" type="presOf" srcId="{BA207732-BDCE-E54E-8405-D6DD4DAE3303}" destId="{8F365E70-E284-A843-9127-77E40E9FF377}" srcOrd="0" destOrd="0" presId="urn:microsoft.com/office/officeart/2008/layout/VerticalCurvedList"/>
    <dgm:cxn modelId="{89ECC3F0-5B49-884C-B287-732A59F3DC41}" type="presOf" srcId="{84494ADE-C122-C14F-A6AB-6E61054CC7FF}" destId="{872046F8-1CC7-0241-842F-D9AA2124631B}" srcOrd="0" destOrd="0" presId="urn:microsoft.com/office/officeart/2008/layout/VerticalCurvedList"/>
    <dgm:cxn modelId="{2E1727F3-1704-9B40-B20C-56C76B990BA0}" type="presOf" srcId="{055C05AE-C369-D745-BCFB-E0716D861FCF}" destId="{5E0DDF12-2032-404D-AB4B-0EEF90160CF6}" srcOrd="0" destOrd="0" presId="urn:microsoft.com/office/officeart/2008/layout/VerticalCurvedList"/>
    <dgm:cxn modelId="{9706AEF5-FBE6-C446-A0CA-D29F482E42B9}" type="presOf" srcId="{42DEF008-6EAC-2941-B8D5-4F2A0C8A38E5}" destId="{7A14E4B8-7A46-E142-9B63-6C69564B6317}" srcOrd="0" destOrd="0" presId="urn:microsoft.com/office/officeart/2008/layout/VerticalCurvedList"/>
    <dgm:cxn modelId="{862EE7FD-B22C-994A-A144-92451BE86CC5}" srcId="{82AA5146-DCFD-6846-87AA-244AFA5CBA89}" destId="{425FDFE9-02F4-BF4E-A617-47B733440750}" srcOrd="0" destOrd="0" parTransId="{7AB4AD74-4EA3-3647-A6D3-21A27E832477}" sibTransId="{41D358FD-8D20-2B45-B5AB-EC99F64C5B45}"/>
    <dgm:cxn modelId="{366731A2-AD70-6744-B0DD-53645535AB27}" type="presParOf" srcId="{0B5E8AB4-54A7-134C-A877-CDFC4E696BED}" destId="{C3A29190-6CEF-F149-B73E-62CD6B4F762F}" srcOrd="0" destOrd="0" presId="urn:microsoft.com/office/officeart/2008/layout/VerticalCurvedList"/>
    <dgm:cxn modelId="{AEA1DCC3-944A-244D-967A-18361BA21359}" type="presParOf" srcId="{C3A29190-6CEF-F149-B73E-62CD6B4F762F}" destId="{E3319054-94CC-B64F-BE47-ED76CF9B17EA}" srcOrd="0" destOrd="0" presId="urn:microsoft.com/office/officeart/2008/layout/VerticalCurvedList"/>
    <dgm:cxn modelId="{C5938C78-71A3-CD47-AFDF-EF1F46A9C8C1}" type="presParOf" srcId="{E3319054-94CC-B64F-BE47-ED76CF9B17EA}" destId="{56B8E500-E0A0-F846-B73C-96CBEAD8202F}" srcOrd="0" destOrd="0" presId="urn:microsoft.com/office/officeart/2008/layout/VerticalCurvedList"/>
    <dgm:cxn modelId="{F28708AB-7100-FC4D-85EC-A83495424A03}" type="presParOf" srcId="{E3319054-94CC-B64F-BE47-ED76CF9B17EA}" destId="{C585E4E2-7A83-A745-BABA-F3A6E2033FDE}" srcOrd="1" destOrd="0" presId="urn:microsoft.com/office/officeart/2008/layout/VerticalCurvedList"/>
    <dgm:cxn modelId="{EED3FF96-E310-3243-888E-4E7AE9ABACB0}" type="presParOf" srcId="{E3319054-94CC-B64F-BE47-ED76CF9B17EA}" destId="{03D62A61-6A9A-7946-ABC7-817E07047C55}" srcOrd="2" destOrd="0" presId="urn:microsoft.com/office/officeart/2008/layout/VerticalCurvedList"/>
    <dgm:cxn modelId="{C47776D0-A12A-2747-8064-760B92C8E0C1}" type="presParOf" srcId="{E3319054-94CC-B64F-BE47-ED76CF9B17EA}" destId="{5E1C2F4A-97BB-6248-B6D1-9D24FFE6496C}" srcOrd="3" destOrd="0" presId="urn:microsoft.com/office/officeart/2008/layout/VerticalCurvedList"/>
    <dgm:cxn modelId="{D5135CDC-2DA8-9640-A385-16A9BEE686EA}" type="presParOf" srcId="{C3A29190-6CEF-F149-B73E-62CD6B4F762F}" destId="{14B3B2B1-6154-AA4C-9440-623153BCCFD4}" srcOrd="1" destOrd="0" presId="urn:microsoft.com/office/officeart/2008/layout/VerticalCurvedList"/>
    <dgm:cxn modelId="{D62B00C2-C5A9-B846-92F9-E7ACD0AFE6D7}" type="presParOf" srcId="{C3A29190-6CEF-F149-B73E-62CD6B4F762F}" destId="{9B71B12B-4A5E-B947-B8F8-88B101C0C984}" srcOrd="2" destOrd="0" presId="urn:microsoft.com/office/officeart/2008/layout/VerticalCurvedList"/>
    <dgm:cxn modelId="{714EFF00-54CC-9746-9DEF-A30980474DCD}" type="presParOf" srcId="{9B71B12B-4A5E-B947-B8F8-88B101C0C984}" destId="{02D28AEA-860E-C641-A7D2-6777043CF7EF}" srcOrd="0" destOrd="0" presId="urn:microsoft.com/office/officeart/2008/layout/VerticalCurvedList"/>
    <dgm:cxn modelId="{FBBE8010-6DA7-9148-9BEA-519020EF906B}" type="presParOf" srcId="{C3A29190-6CEF-F149-B73E-62CD6B4F762F}" destId="{5E0DDF12-2032-404D-AB4B-0EEF90160CF6}" srcOrd="3" destOrd="0" presId="urn:microsoft.com/office/officeart/2008/layout/VerticalCurvedList"/>
    <dgm:cxn modelId="{F43B3D6C-6723-0343-B275-A4D7006022D0}" type="presParOf" srcId="{C3A29190-6CEF-F149-B73E-62CD6B4F762F}" destId="{7508E910-91EF-8946-9009-4CE0B29CF297}" srcOrd="4" destOrd="0" presId="urn:microsoft.com/office/officeart/2008/layout/VerticalCurvedList"/>
    <dgm:cxn modelId="{EE7CDF40-26A3-7C46-B57D-610D0E1FF5FB}" type="presParOf" srcId="{7508E910-91EF-8946-9009-4CE0B29CF297}" destId="{34D306BA-B2C6-244A-A6C9-BC1E392F3B4C}" srcOrd="0" destOrd="0" presId="urn:microsoft.com/office/officeart/2008/layout/VerticalCurvedList"/>
    <dgm:cxn modelId="{C1676DB3-1932-E945-8B7C-728890516887}" type="presParOf" srcId="{C3A29190-6CEF-F149-B73E-62CD6B4F762F}" destId="{7A14E4B8-7A46-E142-9B63-6C69564B6317}" srcOrd="5" destOrd="0" presId="urn:microsoft.com/office/officeart/2008/layout/VerticalCurvedList"/>
    <dgm:cxn modelId="{B81FCF2F-2125-8F4B-8F56-73DA5AE0B5D6}" type="presParOf" srcId="{C3A29190-6CEF-F149-B73E-62CD6B4F762F}" destId="{1C4646C8-15C9-6544-BA7F-E02880722EE0}" srcOrd="6" destOrd="0" presId="urn:microsoft.com/office/officeart/2008/layout/VerticalCurvedList"/>
    <dgm:cxn modelId="{C72703A8-2065-924C-A209-D460D3CDD228}" type="presParOf" srcId="{1C4646C8-15C9-6544-BA7F-E02880722EE0}" destId="{EC63B1E2-4780-B147-9199-C03452D40563}" srcOrd="0" destOrd="0" presId="urn:microsoft.com/office/officeart/2008/layout/VerticalCurvedList"/>
    <dgm:cxn modelId="{DCFAF4BD-A415-2F41-975C-BEE56ECA4CB2}" type="presParOf" srcId="{C3A29190-6CEF-F149-B73E-62CD6B4F762F}" destId="{DB40304C-A743-3443-8345-BF241835FB7B}" srcOrd="7" destOrd="0" presId="urn:microsoft.com/office/officeart/2008/layout/VerticalCurvedList"/>
    <dgm:cxn modelId="{F0C6CF57-BCA4-3C41-AD61-720AD000D289}" type="presParOf" srcId="{C3A29190-6CEF-F149-B73E-62CD6B4F762F}" destId="{F8EB2057-631E-6242-BC46-168B17E56DA8}" srcOrd="8" destOrd="0" presId="urn:microsoft.com/office/officeart/2008/layout/VerticalCurvedList"/>
    <dgm:cxn modelId="{9FA39251-7E66-6D48-8E06-F68861FFD484}" type="presParOf" srcId="{F8EB2057-631E-6242-BC46-168B17E56DA8}" destId="{E56E2C3E-B6D1-C248-AEF9-FB2B327969B2}" srcOrd="0" destOrd="0" presId="urn:microsoft.com/office/officeart/2008/layout/VerticalCurvedList"/>
    <dgm:cxn modelId="{8F7B19C6-656A-A342-A784-D5A800981708}" type="presParOf" srcId="{C3A29190-6CEF-F149-B73E-62CD6B4F762F}" destId="{5F305E3E-0884-4440-B909-0F47159B841F}" srcOrd="9" destOrd="0" presId="urn:microsoft.com/office/officeart/2008/layout/VerticalCurvedList"/>
    <dgm:cxn modelId="{00CB7AFE-9EF8-E94F-BED0-15B85C5CBC4D}" type="presParOf" srcId="{C3A29190-6CEF-F149-B73E-62CD6B4F762F}" destId="{4AEDCDAF-4079-694A-9F89-30633E5ED6AB}" srcOrd="10" destOrd="0" presId="urn:microsoft.com/office/officeart/2008/layout/VerticalCurvedList"/>
    <dgm:cxn modelId="{610EB8C4-47D7-D54A-B19F-0A4CA28A6B8A}" type="presParOf" srcId="{4AEDCDAF-4079-694A-9F89-30633E5ED6AB}" destId="{990FF775-A53C-1248-BDBE-45AFF27EBCF9}" srcOrd="0" destOrd="0" presId="urn:microsoft.com/office/officeart/2008/layout/VerticalCurvedList"/>
    <dgm:cxn modelId="{B2541480-F89B-4348-AE6B-DCAAF63CDC35}" type="presParOf" srcId="{C3A29190-6CEF-F149-B73E-62CD6B4F762F}" destId="{8F365E70-E284-A843-9127-77E40E9FF377}" srcOrd="11" destOrd="0" presId="urn:microsoft.com/office/officeart/2008/layout/VerticalCurvedList"/>
    <dgm:cxn modelId="{BBCD806A-359E-EA49-9ECB-B7887C817A05}" type="presParOf" srcId="{C3A29190-6CEF-F149-B73E-62CD6B4F762F}" destId="{4C2DF7B8-C058-9D4A-9D89-CF52725788B8}" srcOrd="12" destOrd="0" presId="urn:microsoft.com/office/officeart/2008/layout/VerticalCurvedList"/>
    <dgm:cxn modelId="{1660DB25-DE53-974E-BFD4-2B4E2E7F8E6F}" type="presParOf" srcId="{4C2DF7B8-C058-9D4A-9D89-CF52725788B8}" destId="{DA8DA201-DC19-3F44-B796-A4863B201AF0}" srcOrd="0" destOrd="0" presId="urn:microsoft.com/office/officeart/2008/layout/VerticalCurvedList"/>
    <dgm:cxn modelId="{69FFF9BA-8025-B44E-A148-478269EDB8D4}" type="presParOf" srcId="{C3A29190-6CEF-F149-B73E-62CD6B4F762F}" destId="{872046F8-1CC7-0241-842F-D9AA2124631B}" srcOrd="13" destOrd="0" presId="urn:microsoft.com/office/officeart/2008/layout/VerticalCurvedList"/>
    <dgm:cxn modelId="{377DCA09-145A-4F43-B9B9-2D62D817FA63}" type="presParOf" srcId="{C3A29190-6CEF-F149-B73E-62CD6B4F762F}" destId="{7FD6706A-BE92-B74F-B757-84F12C40618A}" srcOrd="14" destOrd="0" presId="urn:microsoft.com/office/officeart/2008/layout/VerticalCurvedList"/>
    <dgm:cxn modelId="{A47C1F84-94E4-0E44-A1B0-0ECB0D80E463}" type="presParOf" srcId="{7FD6706A-BE92-B74F-B757-84F12C40618A}" destId="{456F5C5D-68EF-6E48-8FA6-F7A1CA4B5B4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85E4E2-7A83-A745-BABA-F3A6E2033FDE}">
      <dsp:nvSpPr>
        <dsp:cNvPr id="0" name=""/>
        <dsp:cNvSpPr/>
      </dsp:nvSpPr>
      <dsp:spPr>
        <a:xfrm>
          <a:off x="-6136053" y="-939439"/>
          <a:ext cx="7309339" cy="7309339"/>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B3B2B1-6154-AA4C-9440-623153BCCFD4}">
      <dsp:nvSpPr>
        <dsp:cNvPr id="0" name=""/>
        <dsp:cNvSpPr/>
      </dsp:nvSpPr>
      <dsp:spPr>
        <a:xfrm>
          <a:off x="380946" y="246868"/>
          <a:ext cx="7176292" cy="493520"/>
        </a:xfrm>
        <a:prstGeom prst="rect">
          <a:avLst/>
        </a:prstGeom>
        <a:solidFill>
          <a:srgbClr val="F8B4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1 Kognitiv aktivierende Aufgaben mit </a:t>
          </a:r>
          <a:r>
            <a:rPr lang="de-DE" sz="1800" i="1" kern="1200" dirty="0"/>
            <a:t>digitalen Werkzeugen</a:t>
          </a:r>
        </a:p>
      </dsp:txBody>
      <dsp:txXfrm>
        <a:off x="380946" y="246868"/>
        <a:ext cx="7176292" cy="493520"/>
      </dsp:txXfrm>
    </dsp:sp>
    <dsp:sp modelId="{02D28AEA-860E-C641-A7D2-6777043CF7EF}">
      <dsp:nvSpPr>
        <dsp:cNvPr id="0" name=""/>
        <dsp:cNvSpPr/>
      </dsp:nvSpPr>
      <dsp:spPr>
        <a:xfrm>
          <a:off x="72496" y="185178"/>
          <a:ext cx="616900" cy="616900"/>
        </a:xfrm>
        <a:prstGeom prst="ellipse">
          <a:avLst/>
        </a:prstGeom>
        <a:solidFill>
          <a:schemeClr val="lt1">
            <a:hueOff val="0"/>
            <a:satOff val="0"/>
            <a:lumOff val="0"/>
            <a:alphaOff val="0"/>
          </a:schemeClr>
        </a:solidFill>
        <a:ln w="25400" cap="flat" cmpd="sng" algn="ctr">
          <a:solidFill>
            <a:srgbClr val="F8B44F"/>
          </a:solidFill>
          <a:prstDash val="solid"/>
        </a:ln>
        <a:effectLst/>
      </dsp:spPr>
      <dsp:style>
        <a:lnRef idx="2">
          <a:scrgbClr r="0" g="0" b="0"/>
        </a:lnRef>
        <a:fillRef idx="1">
          <a:scrgbClr r="0" g="0" b="0"/>
        </a:fillRef>
        <a:effectRef idx="0">
          <a:scrgbClr r="0" g="0" b="0"/>
        </a:effectRef>
        <a:fontRef idx="minor"/>
      </dsp:style>
    </dsp:sp>
    <dsp:sp modelId="{5E0DDF12-2032-404D-AB4B-0EEF90160CF6}">
      <dsp:nvSpPr>
        <dsp:cNvPr id="0" name=""/>
        <dsp:cNvSpPr/>
      </dsp:nvSpPr>
      <dsp:spPr>
        <a:xfrm>
          <a:off x="827873" y="987583"/>
          <a:ext cx="6729365" cy="493520"/>
        </a:xfrm>
        <a:prstGeom prst="rect">
          <a:avLst/>
        </a:prstGeom>
        <a:solidFill>
          <a:schemeClr val="tx2"/>
        </a:solidFill>
        <a:ln w="285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2 Diagnose </a:t>
          </a:r>
          <a:r>
            <a:rPr lang="de-DE" sz="1800" i="0" kern="1200" dirty="0"/>
            <a:t>und Förderung mi</a:t>
          </a:r>
          <a:r>
            <a:rPr lang="de-DE" sz="1800" i="1" kern="1200" dirty="0"/>
            <a:t>t Diagnosetools</a:t>
          </a:r>
        </a:p>
      </dsp:txBody>
      <dsp:txXfrm>
        <a:off x="827873" y="987583"/>
        <a:ext cx="6729365" cy="493520"/>
      </dsp:txXfrm>
    </dsp:sp>
    <dsp:sp modelId="{34D306BA-B2C6-244A-A6C9-BC1E392F3B4C}">
      <dsp:nvSpPr>
        <dsp:cNvPr id="0" name=""/>
        <dsp:cNvSpPr/>
      </dsp:nvSpPr>
      <dsp:spPr>
        <a:xfrm>
          <a:off x="519423" y="925893"/>
          <a:ext cx="616900" cy="616900"/>
        </a:xfrm>
        <a:prstGeom prst="ellipse">
          <a:avLst/>
        </a:prstGeom>
        <a:solidFill>
          <a:schemeClr val="lt1">
            <a:hueOff val="0"/>
            <a:satOff val="0"/>
            <a:lumOff val="0"/>
            <a:alphaOff val="0"/>
          </a:schemeClr>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7A14E4B8-7A46-E142-9B63-6C69564B6317}">
      <dsp:nvSpPr>
        <dsp:cNvPr id="0" name=""/>
        <dsp:cNvSpPr/>
      </dsp:nvSpPr>
      <dsp:spPr>
        <a:xfrm>
          <a:off x="1072787" y="1727755"/>
          <a:ext cx="6484451" cy="493520"/>
        </a:xfrm>
        <a:prstGeom prst="rect">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3 </a:t>
          </a:r>
          <a:r>
            <a:rPr lang="de-DE" sz="1800" i="1" kern="1200" dirty="0"/>
            <a:t>Apps</a:t>
          </a:r>
          <a:r>
            <a:rPr lang="de-DE" sz="1800" kern="1200" dirty="0"/>
            <a:t> </a:t>
          </a:r>
          <a:r>
            <a:rPr lang="de-DE" sz="1800" kern="1200" dirty="0" err="1"/>
            <a:t>kriteriengeleitet</a:t>
          </a:r>
          <a:r>
            <a:rPr lang="de-DE" sz="1800" kern="1200" dirty="0"/>
            <a:t> auswählen, beurteilen und erstellen</a:t>
          </a:r>
        </a:p>
      </dsp:txBody>
      <dsp:txXfrm>
        <a:off x="1072787" y="1727755"/>
        <a:ext cx="6484451" cy="493520"/>
      </dsp:txXfrm>
    </dsp:sp>
    <dsp:sp modelId="{EC63B1E2-4780-B147-9199-C03452D40563}">
      <dsp:nvSpPr>
        <dsp:cNvPr id="0" name=""/>
        <dsp:cNvSpPr/>
      </dsp:nvSpPr>
      <dsp:spPr>
        <a:xfrm>
          <a:off x="764337" y="1666065"/>
          <a:ext cx="616900" cy="616900"/>
        </a:xfrm>
        <a:prstGeom prst="ellipse">
          <a:avLst/>
        </a:prstGeom>
        <a:solidFill>
          <a:schemeClr val="lt1">
            <a:hueOff val="0"/>
            <a:satOff val="0"/>
            <a:lumOff val="0"/>
            <a:alphaOff val="0"/>
          </a:schemeClr>
        </a:solidFill>
        <a:ln w="25400" cap="flat" cmpd="sng" algn="ctr">
          <a:solidFill>
            <a:srgbClr val="337987"/>
          </a:solidFill>
          <a:prstDash val="solid"/>
        </a:ln>
        <a:effectLst/>
      </dsp:spPr>
      <dsp:style>
        <a:lnRef idx="2">
          <a:scrgbClr r="0" g="0" b="0"/>
        </a:lnRef>
        <a:fillRef idx="1">
          <a:scrgbClr r="0" g="0" b="0"/>
        </a:fillRef>
        <a:effectRef idx="0">
          <a:scrgbClr r="0" g="0" b="0"/>
        </a:effectRef>
        <a:fontRef idx="minor"/>
      </dsp:style>
    </dsp:sp>
    <dsp:sp modelId="{DB40304C-A743-3443-8345-BF241835FB7B}">
      <dsp:nvSpPr>
        <dsp:cNvPr id="0" name=""/>
        <dsp:cNvSpPr/>
      </dsp:nvSpPr>
      <dsp:spPr>
        <a:xfrm>
          <a:off x="1150986" y="2468470"/>
          <a:ext cx="6406253" cy="493520"/>
        </a:xfrm>
        <a:prstGeom prst="rect">
          <a:avLst/>
        </a:prstGeom>
        <a:solidFill>
          <a:schemeClr val="tx2"/>
        </a:solidFill>
        <a:ln w="25400"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69" tIns="40640" rIns="40640" bIns="40640" numCol="1" spcCol="1270" anchor="ctr" anchorCtr="0">
          <a:noAutofit/>
        </a:bodyPr>
        <a:lstStyle/>
        <a:p>
          <a:pPr marL="0" lvl="0" indent="0" algn="l" defTabSz="84455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4 </a:t>
          </a:r>
          <a:r>
            <a:rPr lang="de-DE" sz="1800" i="1" kern="1200" dirty="0">
              <a:latin typeface="+mn-lt"/>
            </a:rPr>
            <a:t>Videos</a:t>
          </a:r>
          <a:r>
            <a:rPr lang="de-DE" sz="1800" kern="1200" dirty="0">
              <a:latin typeface="+mn-lt"/>
            </a:rPr>
            <a:t> </a:t>
          </a:r>
          <a:r>
            <a:rPr lang="de-DE" sz="1800" kern="1200" dirty="0" err="1">
              <a:latin typeface="+mn-lt"/>
            </a:rPr>
            <a:t>kriteriengeleitet</a:t>
          </a:r>
          <a:r>
            <a:rPr lang="de-DE" sz="1800" kern="1200" dirty="0">
              <a:latin typeface="+mn-lt"/>
            </a:rPr>
            <a:t> auswählen und beurteilen</a:t>
          </a:r>
          <a:endParaRPr lang="de-DE" sz="1800" kern="1200" dirty="0">
            <a:solidFill>
              <a:prstClr val="white"/>
            </a:solidFill>
            <a:latin typeface="+mn-lt"/>
            <a:ea typeface="ＭＳ Ｐゴシック"/>
            <a:cs typeface="ＭＳ Ｐゴシック"/>
          </a:endParaRPr>
        </a:p>
      </dsp:txBody>
      <dsp:txXfrm>
        <a:off x="1150986" y="2468470"/>
        <a:ext cx="6406253" cy="493520"/>
      </dsp:txXfrm>
    </dsp:sp>
    <dsp:sp modelId="{E56E2C3E-B6D1-C248-AEF9-FB2B327969B2}">
      <dsp:nvSpPr>
        <dsp:cNvPr id="0" name=""/>
        <dsp:cNvSpPr/>
      </dsp:nvSpPr>
      <dsp:spPr>
        <a:xfrm>
          <a:off x="842536" y="2406780"/>
          <a:ext cx="616900" cy="616900"/>
        </a:xfrm>
        <a:prstGeom prst="ellipse">
          <a:avLst/>
        </a:prstGeom>
        <a:solidFill>
          <a:prstClr val="white">
            <a:hueOff val="0"/>
            <a:satOff val="0"/>
            <a:lumOff val="0"/>
            <a:alphaOff val="0"/>
          </a:prstClr>
        </a:solidFill>
        <a:ln w="25400" cap="flat" cmpd="sng" algn="ctr">
          <a:solidFill>
            <a:schemeClr val="tx2"/>
          </a:solidFill>
          <a:prstDash val="solid"/>
        </a:ln>
        <a:effectLst/>
      </dsp:spPr>
      <dsp:style>
        <a:lnRef idx="2">
          <a:scrgbClr r="0" g="0" b="0"/>
        </a:lnRef>
        <a:fillRef idx="1">
          <a:scrgbClr r="0" g="0" b="0"/>
        </a:fillRef>
        <a:effectRef idx="0">
          <a:scrgbClr r="0" g="0" b="0"/>
        </a:effectRef>
        <a:fontRef idx="minor"/>
      </dsp:style>
    </dsp:sp>
    <dsp:sp modelId="{5F305E3E-0884-4440-B909-0F47159B841F}">
      <dsp:nvSpPr>
        <dsp:cNvPr id="0" name=""/>
        <dsp:cNvSpPr/>
      </dsp:nvSpPr>
      <dsp:spPr>
        <a:xfrm>
          <a:off x="1072787" y="3209185"/>
          <a:ext cx="6484451" cy="493520"/>
        </a:xfrm>
        <a:prstGeom prst="rect">
          <a:avLst/>
        </a:prstGeom>
        <a:solidFill>
          <a:srgbClr val="F8B4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69" tIns="40640" rIns="40640" bIns="40640" numCol="1" spcCol="1270" anchor="ctr" anchorCtr="0">
          <a:noAutofit/>
        </a:bodyPr>
        <a:lstStyle/>
        <a:p>
          <a:pPr marL="0" lvl="0" indent="0" algn="l" defTabSz="84455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5 </a:t>
          </a:r>
          <a:r>
            <a:rPr lang="de-DE" sz="1800" i="1" kern="1200" dirty="0">
              <a:solidFill>
                <a:prstClr val="white"/>
              </a:solidFill>
              <a:latin typeface="+mn-lt"/>
              <a:ea typeface="ＭＳ Ｐゴシック"/>
              <a:cs typeface="ＭＳ Ｐゴシック"/>
            </a:rPr>
            <a:t>Lernvideos </a:t>
          </a:r>
          <a:r>
            <a:rPr lang="de-DE" sz="1800" kern="1200" dirty="0">
              <a:solidFill>
                <a:prstClr val="white"/>
              </a:solidFill>
              <a:latin typeface="+mn-lt"/>
              <a:ea typeface="ＭＳ Ｐゴシック"/>
              <a:cs typeface="ＭＳ Ｐゴシック"/>
            </a:rPr>
            <a:t>produzieren</a:t>
          </a:r>
        </a:p>
      </dsp:txBody>
      <dsp:txXfrm>
        <a:off x="1072787" y="3209185"/>
        <a:ext cx="6484451" cy="493520"/>
      </dsp:txXfrm>
    </dsp:sp>
    <dsp:sp modelId="{990FF775-A53C-1248-BDBE-45AFF27EBCF9}">
      <dsp:nvSpPr>
        <dsp:cNvPr id="0" name=""/>
        <dsp:cNvSpPr/>
      </dsp:nvSpPr>
      <dsp:spPr>
        <a:xfrm>
          <a:off x="764337" y="3147495"/>
          <a:ext cx="616900" cy="616900"/>
        </a:xfrm>
        <a:prstGeom prst="ellipse">
          <a:avLst/>
        </a:prstGeom>
        <a:solidFill>
          <a:schemeClr val="lt1">
            <a:hueOff val="0"/>
            <a:satOff val="0"/>
            <a:lumOff val="0"/>
            <a:alphaOff val="0"/>
          </a:schemeClr>
        </a:solidFill>
        <a:ln w="25400" cap="flat" cmpd="sng" algn="ctr">
          <a:solidFill>
            <a:srgbClr val="F8B44F"/>
          </a:solidFill>
          <a:prstDash val="solid"/>
        </a:ln>
        <a:effectLst/>
      </dsp:spPr>
      <dsp:style>
        <a:lnRef idx="2">
          <a:scrgbClr r="0" g="0" b="0"/>
        </a:lnRef>
        <a:fillRef idx="1">
          <a:scrgbClr r="0" g="0" b="0"/>
        </a:fillRef>
        <a:effectRef idx="0">
          <a:scrgbClr r="0" g="0" b="0"/>
        </a:effectRef>
        <a:fontRef idx="minor"/>
      </dsp:style>
    </dsp:sp>
    <dsp:sp modelId="{8F365E70-E284-A843-9127-77E40E9FF377}">
      <dsp:nvSpPr>
        <dsp:cNvPr id="0" name=""/>
        <dsp:cNvSpPr/>
      </dsp:nvSpPr>
      <dsp:spPr>
        <a:xfrm>
          <a:off x="827873" y="3949357"/>
          <a:ext cx="6729365" cy="4935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44550">
            <a:lnSpc>
              <a:spcPct val="90000"/>
            </a:lnSpc>
            <a:spcBef>
              <a:spcPct val="0"/>
            </a:spcBef>
            <a:spcAft>
              <a:spcPct val="35000"/>
            </a:spcAft>
            <a:buNone/>
          </a:pPr>
          <a:r>
            <a:rPr lang="de-DE" sz="1800" i="0" kern="1200" dirty="0"/>
            <a:t> 6 </a:t>
          </a:r>
          <a:r>
            <a:rPr lang="de-DE" sz="1800" i="1" kern="1200" dirty="0"/>
            <a:t>OER </a:t>
          </a:r>
          <a:r>
            <a:rPr lang="de-DE" sz="1800" i="0" kern="1200" dirty="0"/>
            <a:t>– Fragen des Datenschutzes</a:t>
          </a:r>
        </a:p>
      </dsp:txBody>
      <dsp:txXfrm>
        <a:off x="827873" y="3949357"/>
        <a:ext cx="6729365" cy="493520"/>
      </dsp:txXfrm>
    </dsp:sp>
    <dsp:sp modelId="{DA8DA201-DC19-3F44-B796-A4863B201AF0}">
      <dsp:nvSpPr>
        <dsp:cNvPr id="0" name=""/>
        <dsp:cNvSpPr/>
      </dsp:nvSpPr>
      <dsp:spPr>
        <a:xfrm>
          <a:off x="519423" y="3887667"/>
          <a:ext cx="616900" cy="6169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2046F8-1CC7-0241-842F-D9AA2124631B}">
      <dsp:nvSpPr>
        <dsp:cNvPr id="0" name=""/>
        <dsp:cNvSpPr/>
      </dsp:nvSpPr>
      <dsp:spPr>
        <a:xfrm>
          <a:off x="380946" y="4690071"/>
          <a:ext cx="7176292" cy="493520"/>
        </a:xfrm>
        <a:prstGeom prst="rect">
          <a:avLst/>
        </a:prstGeom>
        <a:solidFill>
          <a:schemeClr val="tx2"/>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 7 Mathematikunterricht im </a:t>
          </a:r>
          <a:r>
            <a:rPr lang="de-DE" sz="1800" i="1" kern="1200" dirty="0">
              <a:solidFill>
                <a:prstClr val="white"/>
              </a:solidFill>
              <a:latin typeface="+mn-lt"/>
              <a:ea typeface="ＭＳ Ｐゴシック"/>
              <a:cs typeface="ＭＳ Ｐゴシック"/>
            </a:rPr>
            <a:t>Learning Management System</a:t>
          </a:r>
          <a:r>
            <a:rPr lang="de-DE" sz="1800" kern="1200" dirty="0">
              <a:solidFill>
                <a:prstClr val="white"/>
              </a:solidFill>
              <a:latin typeface="+mn-lt"/>
              <a:ea typeface="ＭＳ Ｐゴシック"/>
              <a:cs typeface="ＭＳ Ｐゴシック"/>
            </a:rPr>
            <a:t> planen</a:t>
          </a:r>
          <a:endParaRPr lang="de-DE" sz="1800" kern="1200" dirty="0">
            <a:latin typeface="+mn-lt"/>
          </a:endParaRPr>
        </a:p>
      </dsp:txBody>
      <dsp:txXfrm>
        <a:off x="380946" y="4690071"/>
        <a:ext cx="7176292" cy="493520"/>
      </dsp:txXfrm>
    </dsp:sp>
    <dsp:sp modelId="{456F5C5D-68EF-6E48-8FA6-F7A1CA4B5B4A}">
      <dsp:nvSpPr>
        <dsp:cNvPr id="0" name=""/>
        <dsp:cNvSpPr/>
      </dsp:nvSpPr>
      <dsp:spPr>
        <a:xfrm>
          <a:off x="72496" y="4628381"/>
          <a:ext cx="616900" cy="616900"/>
        </a:xfrm>
        <a:prstGeom prst="ellipse">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t>22.06.2023</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56742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dirty="0">
                <a:latin typeface="Calibri" panose="020F0502020204030204" pitchFamily="34" charset="0"/>
              </a:rPr>
              <a:t>Hier werden Merkmale präsentiert. Auch diese Aspekte sind nur exemplarisch.</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dirty="0">
              <a:cs typeface="Calibri"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dirty="0">
                <a:cs typeface="Calibri" pitchFamily="34" charset="0"/>
              </a:rPr>
              <a:t>Z. B.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dirty="0">
                <a:cs typeface="Calibri" pitchFamily="34" charset="0"/>
              </a:rPr>
              <a:t>GeoGebra: integriert z. T. elementare Funktionen wie Gruppenverwaltung, Aufgaben und Materialdistribution, Feedback und so weiter;  </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dirty="0" err="1">
                <a:cs typeface="Calibri" pitchFamily="34" charset="0"/>
              </a:rPr>
              <a:t>LearningApps</a:t>
            </a:r>
            <a:r>
              <a:rPr lang="de-DE" sz="1200" dirty="0">
                <a:cs typeface="Calibri" pitchFamily="34" charset="0"/>
              </a:rPr>
              <a:t> als überfachliches Angebot ebenso (Kommunikation, Nutzerverwaltung, Materialaustausch usw.)</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34820727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nochmal aufgreifen, dass v. a. relevant ist, ein LMS didaktisch aufbereitet zu nutzen, da es eben meistens keine Inhalte liefert und fachübergreifend ist. Diese bieten aber den großen Vorteil eigene Pfade einzubauen und so Material Lernenden direkt nutzbar zu machen. </a:t>
            </a:r>
          </a:p>
        </p:txBody>
      </p:sp>
      <p:sp>
        <p:nvSpPr>
          <p:cNvPr id="4" name="Foliennummernplatzhalter 3"/>
          <p:cNvSpPr>
            <a:spLocks noGrp="1"/>
          </p:cNvSpPr>
          <p:nvPr>
            <p:ph type="sldNum"/>
          </p:nvPr>
        </p:nvSpPr>
        <p:spPr/>
        <p:txBody>
          <a:bodyPr/>
          <a:lstStyle/>
          <a:p>
            <a:fld id="{0D3CD9D0-B9BE-4FB4-969C-26F99ABF21FD}" type="slidenum">
              <a:rPr lang="de-DE" altLang="de-DE" smtClean="0"/>
              <a:pPr/>
              <a:t>15</a:t>
            </a:fld>
            <a:endParaRPr lang="de-DE" altLang="de-DE"/>
          </a:p>
        </p:txBody>
      </p:sp>
    </p:spTree>
    <p:extLst>
      <p:ext uri="{BB962C8B-B14F-4D97-AF65-F5344CB8AC3E}">
        <p14:creationId xmlns:p14="http://schemas.microsoft.com/office/powerpoint/2010/main" val="1057024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nochmal aufgreifen, dass v. a. relevant ist, ein LMS didaktisch aufbereitet zu nutzen, da es eben meistens keine Inhalte liefert und fachübergreifend ist. Diese bieten aber den großen Vorteil.</a:t>
            </a:r>
          </a:p>
        </p:txBody>
      </p:sp>
      <p:sp>
        <p:nvSpPr>
          <p:cNvPr id="4" name="Foliennummernplatzhalter 3"/>
          <p:cNvSpPr>
            <a:spLocks noGrp="1"/>
          </p:cNvSpPr>
          <p:nvPr>
            <p:ph type="sldNum"/>
          </p:nvPr>
        </p:nvSpPr>
        <p:spPr/>
        <p:txBody>
          <a:bodyPr/>
          <a:lstStyle/>
          <a:p>
            <a:fld id="{0D3CD9D0-B9BE-4FB4-969C-26F99ABF21FD}" type="slidenum">
              <a:rPr lang="de-DE" altLang="de-DE" smtClean="0"/>
              <a:pPr/>
              <a:t>16</a:t>
            </a:fld>
            <a:endParaRPr lang="de-DE" altLang="de-DE"/>
          </a:p>
        </p:txBody>
      </p:sp>
    </p:spTree>
    <p:extLst>
      <p:ext uri="{BB962C8B-B14F-4D97-AF65-F5344CB8AC3E}">
        <p14:creationId xmlns:p14="http://schemas.microsoft.com/office/powerpoint/2010/main" val="33011318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 dieser Stelle kann ein Beispiel gestartet werden, welches im Verbundprojekt </a:t>
            </a:r>
            <a:r>
              <a:rPr lang="de-DE" sz="1200" b="1" i="0" kern="1200" dirty="0">
                <a:solidFill>
                  <a:schemeClr val="tx1"/>
                </a:solidFill>
                <a:effectLst/>
                <a:latin typeface="Arial" charset="0"/>
                <a:ea typeface="ＭＳ Ｐゴシック" charset="-128"/>
                <a:cs typeface="ＭＳ Ｐゴシック" charset="-128"/>
              </a:rPr>
              <a:t>„Digitale Mathematiklehrerbildung in NRW (</a:t>
            </a:r>
            <a:r>
              <a:rPr lang="de-DE" sz="1200" b="1" i="0" kern="1200" dirty="0" err="1">
                <a:solidFill>
                  <a:schemeClr val="tx1"/>
                </a:solidFill>
                <a:effectLst/>
                <a:latin typeface="Arial" charset="0"/>
                <a:ea typeface="ＭＳ Ｐゴシック" charset="-128"/>
                <a:cs typeface="ＭＳ Ｐゴシック" charset="-128"/>
              </a:rPr>
              <a:t>DigiMal.nrw</a:t>
            </a:r>
            <a:r>
              <a:rPr lang="de-DE" sz="1200" b="1" i="0" kern="1200" dirty="0">
                <a:solidFill>
                  <a:schemeClr val="tx1"/>
                </a:solidFill>
                <a:effectLst/>
                <a:latin typeface="Arial" charset="0"/>
                <a:ea typeface="ＭＳ Ｐゴシック" charset="-128"/>
                <a:cs typeface="ＭＳ Ｐゴシック" charset="-128"/>
              </a:rPr>
              <a:t>)“ </a:t>
            </a:r>
            <a:r>
              <a:rPr lang="de-DE" sz="1200" b="0" i="0" kern="1200" dirty="0">
                <a:solidFill>
                  <a:schemeClr val="tx1"/>
                </a:solidFill>
                <a:effectLst/>
                <a:latin typeface="Arial" charset="0"/>
                <a:ea typeface="ＭＳ Ｐゴシック" charset="-128"/>
                <a:cs typeface="ＭＳ Ｐゴシック" charset="-128"/>
              </a:rPr>
              <a:t>erstellt wurde. </a:t>
            </a:r>
          </a:p>
          <a:p>
            <a:r>
              <a:rPr lang="de-DE" sz="1200" b="0" i="0" kern="1200" dirty="0">
                <a:solidFill>
                  <a:schemeClr val="tx1"/>
                </a:solidFill>
                <a:effectLst/>
                <a:latin typeface="Arial" charset="0"/>
                <a:ea typeface="ＭＳ Ｐゴシック" charset="-128"/>
                <a:cs typeface="ＭＳ Ｐゴシック" charset="-128"/>
              </a:rPr>
              <a:t>Beteiligte des Projekts sind u. a. Prof. Dr. Petra Scherer und Prof. Dr. Florian Schacht, die die Qualität der zentralen Lehrveranstaltungen und Prüfungen im Lehramtsstudium (Mathematische Grundbildung, Schwerpunkt Grundschule &amp; Sonderpädagogik) mit digital gestützten Maßnahmen steigern.</a:t>
            </a:r>
          </a:p>
          <a:p>
            <a:r>
              <a:rPr lang="de-DE" sz="1200" b="0" i="0" kern="1200" dirty="0">
                <a:solidFill>
                  <a:schemeClr val="tx1"/>
                </a:solidFill>
                <a:effectLst/>
                <a:latin typeface="Arial" charset="0"/>
                <a:ea typeface="ＭＳ Ｐゴシック" charset="-128"/>
              </a:rPr>
              <a:t>Anhand des Beispiels soll aufgezeigt werden, dass </a:t>
            </a:r>
            <a:r>
              <a:rPr lang="de-DE" sz="1200" b="0" i="0" kern="1200" dirty="0">
                <a:solidFill>
                  <a:schemeClr val="tx1"/>
                </a:solidFill>
                <a:effectLst/>
                <a:latin typeface="Arial" charset="0"/>
                <a:ea typeface="ＭＳ Ｐゴシック" charset="-128"/>
                <a:cs typeface="ＭＳ Ｐゴシック" charset="-128"/>
              </a:rPr>
              <a:t>Dynamische Visualisierungen, Videos, Animationen, Simulationen oder interaktive Elemente nur ein paar Möglichkeiten sind. Die Arbeit im LMS damit ist sehr vielfältig und greift viele Aspekte der kognitiven Aktivierung auf. </a:t>
            </a:r>
            <a:endParaRPr lang="de-DE" b="0" dirty="0"/>
          </a:p>
        </p:txBody>
      </p:sp>
      <p:sp>
        <p:nvSpPr>
          <p:cNvPr id="4" name="Foliennummernplatzhalter 3"/>
          <p:cNvSpPr>
            <a:spLocks noGrp="1"/>
          </p:cNvSpPr>
          <p:nvPr>
            <p:ph type="sldNum"/>
          </p:nvPr>
        </p:nvSpPr>
        <p:spPr/>
        <p:txBody>
          <a:bodyPr/>
          <a:lstStyle/>
          <a:p>
            <a:fld id="{0D3CD9D0-B9BE-4FB4-969C-26F99ABF21FD}" type="slidenum">
              <a:rPr lang="de-DE" altLang="de-DE" smtClean="0"/>
              <a:pPr/>
              <a:t>17</a:t>
            </a:fld>
            <a:endParaRPr lang="de-DE" altLang="de-DE"/>
          </a:p>
        </p:txBody>
      </p:sp>
    </p:spTree>
    <p:extLst>
      <p:ext uri="{BB962C8B-B14F-4D97-AF65-F5344CB8AC3E}">
        <p14:creationId xmlns:p14="http://schemas.microsoft.com/office/powerpoint/2010/main" val="2541329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gibt aber bereits LMS mit integrierten Lernpfaden. Einige fächerspezifische Angebote als Beispiel.</a:t>
            </a:r>
          </a:p>
          <a:p>
            <a:endParaRPr lang="de-DE" dirty="0"/>
          </a:p>
          <a:p>
            <a:r>
              <a:rPr lang="de-DE" dirty="0"/>
              <a:t>Zu den Logos:</a:t>
            </a:r>
          </a:p>
          <a:p>
            <a:r>
              <a:rPr lang="de-DE" dirty="0"/>
              <a:t>Erlaubnis zur Abbildung erteilt, jedoch teils nicht zu kommerziellen Zwecken!</a:t>
            </a:r>
          </a:p>
          <a:p>
            <a:r>
              <a:rPr lang="de-DE" dirty="0"/>
              <a:t>CC BY-NC-SA 2.0 DE</a:t>
            </a:r>
          </a:p>
          <a:p>
            <a:endParaRPr lang="de-DE" dirty="0"/>
          </a:p>
        </p:txBody>
      </p:sp>
      <p:sp>
        <p:nvSpPr>
          <p:cNvPr id="4" name="Foliennummernplatzhalter 3"/>
          <p:cNvSpPr>
            <a:spLocks noGrp="1"/>
          </p:cNvSpPr>
          <p:nvPr>
            <p:ph type="sldNum"/>
          </p:nvPr>
        </p:nvSpPr>
        <p:spPr/>
        <p:txBody>
          <a:bodyPr/>
          <a:lstStyle/>
          <a:p>
            <a:fld id="{0D3CD9D0-B9BE-4FB4-969C-26F99ABF21FD}" type="slidenum">
              <a:rPr lang="de-DE" altLang="de-DE" smtClean="0"/>
              <a:pPr/>
              <a:t>18</a:t>
            </a:fld>
            <a:endParaRPr lang="de-DE" altLang="de-DE"/>
          </a:p>
        </p:txBody>
      </p:sp>
    </p:spTree>
    <p:extLst>
      <p:ext uri="{BB962C8B-B14F-4D97-AF65-F5344CB8AC3E}">
        <p14:creationId xmlns:p14="http://schemas.microsoft.com/office/powerpoint/2010/main" val="7514355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b="1" dirty="0"/>
              <a:t>Präsentation der Hausaufgabe: </a:t>
            </a:r>
          </a:p>
          <a:p>
            <a:pPr marL="0" marR="0" indent="0" algn="l" defTabSz="914400" rtl="0" eaLnBrk="1" fontAlgn="base" latinLnBrk="0" hangingPunct="1">
              <a:lnSpc>
                <a:spcPct val="100000"/>
              </a:lnSpc>
              <a:spcBef>
                <a:spcPct val="30000"/>
              </a:spcBef>
              <a:spcAft>
                <a:spcPct val="0"/>
              </a:spcAft>
              <a:buClrTx/>
              <a:buSzTx/>
              <a:buFontTx/>
              <a:buNone/>
              <a:tabLst/>
              <a:defRPr/>
            </a:pPr>
            <a:r>
              <a:rPr lang="de-DE" dirty="0"/>
              <a:t>Je nach TN-Anzahl können vorab 2-3 Beispiele ausgewählt werden und dann von der jeweiligen Person vorgestellt werden.</a:t>
            </a:r>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25006912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20</a:t>
            </a:fld>
            <a:endParaRPr lang="de-DE"/>
          </a:p>
        </p:txBody>
      </p:sp>
    </p:spTree>
    <p:extLst>
      <p:ext uri="{BB962C8B-B14F-4D97-AF65-F5344CB8AC3E}">
        <p14:creationId xmlns:p14="http://schemas.microsoft.com/office/powerpoint/2010/main" val="1748087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 der Vorstellung der LMS durch die TN wird nun noch einmal die Breite digitaler Schulbücher vorgestellt. </a:t>
            </a:r>
          </a:p>
          <a:p>
            <a:r>
              <a:rPr lang="de-DE" dirty="0"/>
              <a:t>Das Beispiel kann bei Variante 2 auch vorweg genommen werden oder je nach Mitbringsel aus der Hausaufgabe kann dies als Ergänzung genutzt werden. Sollten digitale Schulbücher aber bereits thematisiert worden sein, kann es auch an der Stelle ausgelassen werden.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3549566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Einige Funktionen, die hier nochmal benannt werden sollten. Man kann dies auch interaktiv mit den TN diskutieren und eigene Erfahrungen mit einfließen lassen.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22</a:t>
            </a:fld>
            <a:endParaRPr lang="de-DE"/>
          </a:p>
        </p:txBody>
      </p:sp>
    </p:spTree>
    <p:extLst>
      <p:ext uri="{BB962C8B-B14F-4D97-AF65-F5344CB8AC3E}">
        <p14:creationId xmlns:p14="http://schemas.microsoft.com/office/powerpoint/2010/main" val="13929223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werden die Unterschiede fokussiert. Diese sollten ebenfalls diskutiert und reflektiert werden. Darüber hinaus wird hier noch weiterführende Literatur angeboten.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590859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Aufgabe muss vorab an die TN gesendet werden mit einer Abgabefrist, um rechtzeitig vor der Fortbildung das Material zu sichten.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39428043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Abschließend zum ersten großen Block sollten alle gesammelten Erkenntnisse gebündelt werden.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25839155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An dieser Stelle können nun auch noch die Orientierungen angeführt werden.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3666865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124735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highlight>
                  <a:srgbClr val="FFFF00"/>
                </a:highlight>
              </a:rPr>
              <a:t>Die Gruppe teilt sich nun in Kleingruppen auf. Aus jeder Kleingruppe wird ein LMS bestimmt, für das ein konkretes Einsatzszenario entwickelt wird. Dies wird im Anschluss durch die Kleingruppen präsentiert.</a:t>
            </a:r>
          </a:p>
          <a:p>
            <a:endParaRPr lang="de-DE" dirty="0">
              <a:highlight>
                <a:srgbClr val="FFFF00"/>
              </a:highlight>
            </a:endParaRPr>
          </a:p>
          <a:p>
            <a:r>
              <a:rPr lang="de-DE" dirty="0">
                <a:highlight>
                  <a:srgbClr val="FFFF00"/>
                </a:highlight>
              </a:rPr>
              <a:t>Alternative Möglichkeit: Besprechung einer </a:t>
            </a:r>
            <a:r>
              <a:rPr lang="de-DE" dirty="0" err="1">
                <a:highlight>
                  <a:srgbClr val="FFFF00"/>
                </a:highlight>
              </a:rPr>
              <a:t>GeoGebra</a:t>
            </a:r>
            <a:r>
              <a:rPr lang="de-DE" dirty="0">
                <a:highlight>
                  <a:srgbClr val="FFFF00"/>
                </a:highlight>
              </a:rPr>
              <a:t>-Tube Aufgabe! (Folie 30-39).</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40365647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Präsentation kann unterschiedlich geplant werden. Ein </a:t>
            </a:r>
            <a:r>
              <a:rPr lang="de-DE" dirty="0" err="1"/>
              <a:t>Padlet</a:t>
            </a:r>
            <a:r>
              <a:rPr lang="de-DE" dirty="0"/>
              <a:t>, ZUM oder andere Plattformen können dazu genutzt werden. Es besteht auch die Möglichkeit, in verschiedenen Break-Out-Räume bspw. bei Zoom zu wechseln und dadurch ein Reihumgehen zu gestalten.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29</a:t>
            </a:fld>
            <a:endParaRPr lang="de-DE"/>
          </a:p>
        </p:txBody>
      </p:sp>
    </p:spTree>
    <p:extLst>
      <p:ext uri="{BB962C8B-B14F-4D97-AF65-F5344CB8AC3E}">
        <p14:creationId xmlns:p14="http://schemas.microsoft.com/office/powerpoint/2010/main" val="17366212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30</a:t>
            </a:fld>
            <a:endParaRPr lang="de-DE"/>
          </a:p>
        </p:txBody>
      </p:sp>
    </p:spTree>
    <p:extLst>
      <p:ext uri="{BB962C8B-B14F-4D97-AF65-F5344CB8AC3E}">
        <p14:creationId xmlns:p14="http://schemas.microsoft.com/office/powerpoint/2010/main" val="24130898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highlight>
                  <a:srgbClr val="FFFF00"/>
                </a:highlight>
              </a:rPr>
              <a:t>Gruppenarbeit wird zunächst mit einem Einstieg in eine mögliche </a:t>
            </a:r>
            <a:r>
              <a:rPr lang="de-DE" dirty="0" err="1">
                <a:highlight>
                  <a:srgbClr val="FFFF00"/>
                </a:highlight>
              </a:rPr>
              <a:t>Phasierung</a:t>
            </a:r>
            <a:r>
              <a:rPr lang="de-DE" dirty="0">
                <a:highlight>
                  <a:srgbClr val="FFFF00"/>
                </a:highlight>
              </a:rPr>
              <a:t> eingeordnet.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3366803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a:highlight>
                  <a:srgbClr val="FFFF00"/>
                </a:highlight>
              </a:rPr>
              <a:t>GeoGebra</a:t>
            </a:r>
            <a:r>
              <a:rPr lang="de-DE" dirty="0">
                <a:highlight>
                  <a:srgbClr val="FFFF00"/>
                </a:highlight>
              </a:rPr>
              <a:t> Tube bietet viele verschiedene Applets. Applets sind kleine interaktive Bausteine die mit </a:t>
            </a:r>
            <a:r>
              <a:rPr lang="de-DE" dirty="0" err="1">
                <a:highlight>
                  <a:srgbClr val="FFFF00"/>
                </a:highlight>
              </a:rPr>
              <a:t>GeoGebra</a:t>
            </a:r>
            <a:r>
              <a:rPr lang="de-DE" dirty="0">
                <a:highlight>
                  <a:srgbClr val="FFFF00"/>
                </a:highlight>
              </a:rPr>
              <a:t> erstellt werden. Bspw. hier das Volumen eines Quaders.</a:t>
            </a:r>
          </a:p>
          <a:p>
            <a:endParaRPr lang="de-DE" dirty="0">
              <a:highlight>
                <a:srgbClr val="FFFF00"/>
              </a:highlight>
            </a:endParaRPr>
          </a:p>
          <a:p>
            <a:r>
              <a:rPr lang="de-DE" dirty="0">
                <a:highlight>
                  <a:srgbClr val="FFFF00"/>
                </a:highlight>
              </a:rPr>
              <a:t>Alle haben den gleichen Grundgedanken: mit Einheitsquadern das Volumen ausfüllen, die Leitidee des Messens mithilfe von interaktiven Elementen, visualisierbar und erfahrbar machen – manche mit Text, manche nicht. Wichtig für die Entscheidung einer Lernumgebung oder Adaption sind die folgenden Fragen: </a:t>
            </a:r>
          </a:p>
          <a:p>
            <a:endParaRPr lang="de-DE" dirty="0">
              <a:highlight>
                <a:srgbClr val="FFFF00"/>
              </a:highlight>
            </a:endParaRPr>
          </a:p>
          <a:p>
            <a:r>
              <a:rPr lang="de-DE" dirty="0">
                <a:highlight>
                  <a:srgbClr val="FFFF00"/>
                </a:highlight>
              </a:rPr>
              <a:t>Ohne einzeln abzuzählen, was ist dargestellt? Sind erklärende Elemente, Vernetzung (Numerisch), Passung zum Lernziel, Visualisierung ausreichend dargestellt?</a:t>
            </a:r>
          </a:p>
          <a:p>
            <a:endParaRPr lang="de-DE" dirty="0">
              <a:highlight>
                <a:srgbClr val="FFFF00"/>
              </a:highlight>
            </a:endParaRPr>
          </a:p>
          <a:p>
            <a:r>
              <a:rPr lang="de-DE" dirty="0"/>
              <a:t>Zu den Abbildungen:</a:t>
            </a:r>
          </a:p>
          <a:p>
            <a:r>
              <a:rPr lang="de-DE" dirty="0"/>
              <a:t>Erlaubnis für Abbildung der Screenshots wurde erteilt, jedoch nicht zu kommerziellen Zwecken!</a:t>
            </a:r>
          </a:p>
          <a:p>
            <a:r>
              <a:rPr lang="de-DE" dirty="0"/>
              <a:t>CC BY-NC-SA 2.0 DE</a:t>
            </a:r>
          </a:p>
          <a:p>
            <a:endParaRPr lang="de-DE" dirty="0">
              <a:highlight>
                <a:srgbClr val="FFFF00"/>
              </a:highlight>
            </a:endParaRPr>
          </a:p>
        </p:txBody>
      </p:sp>
      <p:sp>
        <p:nvSpPr>
          <p:cNvPr id="4" name="Foliennummernplatzhalter 3"/>
          <p:cNvSpPr>
            <a:spLocks noGrp="1"/>
          </p:cNvSpPr>
          <p:nvPr>
            <p:ph type="sldNum" sz="quarter" idx="10"/>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40860142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buFont typeface="Wingdings" panose="05000000000000000000" pitchFamily="2" charset="2"/>
              <a:buNone/>
            </a:pPr>
            <a:r>
              <a:rPr lang="de-DE" dirty="0"/>
              <a:t>Der gemeinsame Einstieg beginnt sich nun in einzelne Arbeitsphasen zu unterteilen.</a:t>
            </a:r>
          </a:p>
          <a:p>
            <a:pPr>
              <a:buFont typeface="Wingdings" panose="05000000000000000000" pitchFamily="2" charset="2"/>
              <a:buNone/>
            </a:pPr>
            <a:endParaRPr lang="de-DE" dirty="0"/>
          </a:p>
          <a:p>
            <a:pPr>
              <a:buFont typeface="Wingdings" panose="05000000000000000000" pitchFamily="2" charset="2"/>
              <a:buNone/>
            </a:pPr>
            <a:r>
              <a:rPr lang="de-DE" dirty="0"/>
              <a:t>Hier am Beispiel sind folgende Merkmale ersichtlich: </a:t>
            </a:r>
          </a:p>
          <a:p>
            <a:pPr marL="171450" indent="-171450">
              <a:buFont typeface="Arial" panose="020B0604020202020204" pitchFamily="34" charset="0"/>
              <a:buChar char="•"/>
            </a:pPr>
            <a:r>
              <a:rPr lang="de-DE" dirty="0"/>
              <a:t>Neben visuell, numerische Darstellung</a:t>
            </a:r>
          </a:p>
          <a:p>
            <a:pPr marL="171450" indent="-171450">
              <a:buFont typeface="Arial" panose="020B0604020202020204" pitchFamily="34" charset="0"/>
              <a:buChar char="•"/>
            </a:pPr>
            <a:r>
              <a:rPr lang="de-DE" dirty="0"/>
              <a:t>Nahelegung einer Abzählstrategie um die Anzahl der Einheitsquader zu bestimmen ohne abzuzählen, nicht nur das Ergebnis des Abzählprozesses</a:t>
            </a:r>
          </a:p>
          <a:p>
            <a:pPr>
              <a:buFont typeface="Wingdings" panose="05000000000000000000" pitchFamily="2" charset="2"/>
              <a:buChar char="à"/>
            </a:pPr>
            <a:endParaRPr lang="de-DE" dirty="0"/>
          </a:p>
          <a:p>
            <a:r>
              <a:rPr lang="de-DE" dirty="0"/>
              <a:t>Zu den Abbildungen:</a:t>
            </a:r>
          </a:p>
          <a:p>
            <a:r>
              <a:rPr lang="de-DE" dirty="0"/>
              <a:t>Erlaubnis zur Abbildung der Screenshots wurde erteilt, jedoch nicht zu kommerziellen Zwecken!</a:t>
            </a:r>
          </a:p>
          <a:p>
            <a:r>
              <a:rPr lang="de-DE" dirty="0"/>
              <a:t>CC BY-NC-SA 2.0 DE</a:t>
            </a:r>
          </a:p>
          <a:p>
            <a:pPr>
              <a:buFont typeface="Wingdings" panose="05000000000000000000" pitchFamily="2" charset="2"/>
              <a:buChar char="à"/>
            </a:pPr>
            <a:endParaRPr lang="de-DE" dirty="0"/>
          </a:p>
          <a:p>
            <a:endParaRPr lang="de-DE" dirty="0"/>
          </a:p>
        </p:txBody>
      </p:sp>
      <p:sp>
        <p:nvSpPr>
          <p:cNvPr id="4" name="Foliennummernplatzhalter 3"/>
          <p:cNvSpPr>
            <a:spLocks noGrp="1"/>
          </p:cNvSpPr>
          <p:nvPr>
            <p:ph type="sldNum"/>
          </p:nvPr>
        </p:nvSpPr>
        <p:spPr/>
        <p:txBody>
          <a:bodyPr/>
          <a:lstStyle/>
          <a:p>
            <a:fld id="{0D3CD9D0-B9BE-4FB4-969C-26F99ABF21FD}" type="slidenum">
              <a:rPr lang="de-DE" altLang="de-DE" smtClean="0"/>
              <a:pPr/>
              <a:t>33</a:t>
            </a:fld>
            <a:endParaRPr lang="de-DE" altLang="de-DE"/>
          </a:p>
        </p:txBody>
      </p:sp>
    </p:spTree>
    <p:extLst>
      <p:ext uri="{BB962C8B-B14F-4D97-AF65-F5344CB8AC3E}">
        <p14:creationId xmlns:p14="http://schemas.microsoft.com/office/powerpoint/2010/main" val="4411852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Dieses Arbeitsblatt</a:t>
            </a:r>
            <a:r>
              <a:rPr lang="de-DE" baseline="0" dirty="0"/>
              <a:t> enthält Phasen für eine „Unterrichtsstunde“:</a:t>
            </a:r>
          </a:p>
          <a:p>
            <a:r>
              <a:rPr lang="de-DE" baseline="0" dirty="0"/>
              <a:t>Anknüpfen (zurückführen auf Bekanntes, hier die Länge einer Strecke</a:t>
            </a:r>
          </a:p>
          <a:p>
            <a:r>
              <a:rPr lang="de-DE" baseline="0" dirty="0"/>
              <a:t>Erarbeiten (Aufgabe 1), </a:t>
            </a:r>
          </a:p>
          <a:p>
            <a:r>
              <a:rPr lang="de-DE" baseline="0" dirty="0"/>
              <a:t>Üben (Aufgabe 2, 3 und 4)</a:t>
            </a:r>
            <a:endParaRPr lang="de-DE" dirty="0"/>
          </a:p>
          <a:p>
            <a:pPr>
              <a:buFont typeface="Wingdings" panose="05000000000000000000" pitchFamily="2" charset="2"/>
              <a:buChar char="à"/>
            </a:pPr>
            <a:endParaRPr lang="de-DE" dirty="0"/>
          </a:p>
          <a:p>
            <a:pPr>
              <a:buFont typeface="Wingdings" panose="05000000000000000000" pitchFamily="2" charset="2"/>
              <a:buChar char="à"/>
            </a:pPr>
            <a:r>
              <a:rPr lang="de-DE" dirty="0"/>
              <a:t>Link zum Arbeitsblatt per QR-Code einblenden oder den Link in den Chat schicken. </a:t>
            </a:r>
          </a:p>
          <a:p>
            <a:pPr>
              <a:buFont typeface="Wingdings" panose="05000000000000000000" pitchFamily="2" charset="2"/>
              <a:buNone/>
            </a:pPr>
            <a:endParaRPr lang="de-DE" dirty="0"/>
          </a:p>
          <a:p>
            <a:endParaRPr lang="de-DE" dirty="0"/>
          </a:p>
        </p:txBody>
      </p:sp>
      <p:sp>
        <p:nvSpPr>
          <p:cNvPr id="4" name="Foliennummernplatzhalter 3"/>
          <p:cNvSpPr>
            <a:spLocks noGrp="1"/>
          </p:cNvSpPr>
          <p:nvPr>
            <p:ph type="sldNum"/>
          </p:nvPr>
        </p:nvSpPr>
        <p:spPr/>
        <p:txBody>
          <a:bodyPr/>
          <a:lstStyle/>
          <a:p>
            <a:fld id="{0D3CD9D0-B9BE-4FB4-969C-26F99ABF21FD}" type="slidenum">
              <a:rPr lang="de-DE" altLang="de-DE" smtClean="0"/>
              <a:pPr/>
              <a:t>34</a:t>
            </a:fld>
            <a:endParaRPr lang="de-DE" altLang="de-DE"/>
          </a:p>
        </p:txBody>
      </p:sp>
    </p:spTree>
    <p:extLst>
      <p:ext uri="{BB962C8B-B14F-4D97-AF65-F5344CB8AC3E}">
        <p14:creationId xmlns:p14="http://schemas.microsoft.com/office/powerpoint/2010/main" val="3633583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197107109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Dieses Arbeitsblatt</a:t>
            </a:r>
            <a:r>
              <a:rPr lang="de-DE" baseline="0" dirty="0"/>
              <a:t> enthält Phasen für eine „Unterrichtsstunde“:</a:t>
            </a:r>
          </a:p>
          <a:p>
            <a:r>
              <a:rPr lang="de-DE" baseline="0" dirty="0"/>
              <a:t>Anknüpfen (zurückführen auf Bekanntes, hier die Länge einer Strecke</a:t>
            </a:r>
          </a:p>
          <a:p>
            <a:r>
              <a:rPr lang="de-DE" baseline="0" dirty="0"/>
              <a:t>Erarbeiten (Aufgabe 1), </a:t>
            </a:r>
          </a:p>
          <a:p>
            <a:r>
              <a:rPr lang="de-DE" baseline="0" dirty="0"/>
              <a:t>Üben (Aufgabe 2, 3 und 4)</a:t>
            </a:r>
            <a:endParaRPr lang="de-DE" dirty="0"/>
          </a:p>
          <a:p>
            <a:pPr>
              <a:buFont typeface="Wingdings" panose="05000000000000000000" pitchFamily="2" charset="2"/>
              <a:buChar char="à"/>
            </a:pPr>
            <a:endParaRPr lang="de-DE" dirty="0"/>
          </a:p>
          <a:p>
            <a:pPr>
              <a:buFont typeface="Wingdings" panose="05000000000000000000" pitchFamily="2" charset="2"/>
              <a:buChar char="à"/>
            </a:pPr>
            <a:r>
              <a:rPr lang="de-DE" dirty="0"/>
              <a:t>Link zum Arbeitsblatt per QR-Code einblenden oder den Link in den Chat schicken. </a:t>
            </a:r>
          </a:p>
          <a:p>
            <a:pPr>
              <a:buFont typeface="Wingdings" panose="05000000000000000000" pitchFamily="2" charset="2"/>
              <a:buChar char="à"/>
            </a:pPr>
            <a:r>
              <a:rPr lang="de-DE" dirty="0"/>
              <a:t>Ergebnisse sollten in einer digitalen Form gesammelt werden. </a:t>
            </a:r>
          </a:p>
          <a:p>
            <a:pPr>
              <a:buFont typeface="Wingdings" panose="05000000000000000000" pitchFamily="2" charset="2"/>
              <a:buChar char="à"/>
            </a:pPr>
            <a:endParaRPr lang="de-DE" dirty="0"/>
          </a:p>
          <a:p>
            <a:endParaRPr lang="de-DE" dirty="0"/>
          </a:p>
        </p:txBody>
      </p:sp>
      <p:sp>
        <p:nvSpPr>
          <p:cNvPr id="4" name="Foliennummernplatzhalter 3"/>
          <p:cNvSpPr>
            <a:spLocks noGrp="1"/>
          </p:cNvSpPr>
          <p:nvPr>
            <p:ph type="sldNum"/>
          </p:nvPr>
        </p:nvSpPr>
        <p:spPr/>
        <p:txBody>
          <a:bodyPr/>
          <a:lstStyle/>
          <a:p>
            <a:fld id="{0D3CD9D0-B9BE-4FB4-969C-26F99ABF21FD}" type="slidenum">
              <a:rPr lang="de-DE" altLang="de-DE" smtClean="0"/>
              <a:pPr/>
              <a:t>35</a:t>
            </a:fld>
            <a:endParaRPr lang="de-DE" altLang="de-DE"/>
          </a:p>
        </p:txBody>
      </p:sp>
    </p:spTree>
    <p:extLst>
      <p:ext uri="{BB962C8B-B14F-4D97-AF65-F5344CB8AC3E}">
        <p14:creationId xmlns:p14="http://schemas.microsoft.com/office/powerpoint/2010/main" val="23585648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Hier am Beispiel sind folgende Merkmale ersichtlich: </a:t>
            </a:r>
          </a:p>
          <a:p>
            <a:r>
              <a:rPr lang="de-DE" dirty="0"/>
              <a:t>Explorationsprozess gelingt, numerische und visuelle Darstellung, gute Diskussionsanlässe, aber es werden auch Dinge nicht dargestellt. </a:t>
            </a:r>
          </a:p>
          <a:p>
            <a:endParaRPr lang="de-DE" dirty="0"/>
          </a:p>
          <a:p>
            <a:r>
              <a:rPr lang="de-DE" dirty="0"/>
              <a:t>Zu den Abbildungen:</a:t>
            </a:r>
          </a:p>
          <a:p>
            <a:r>
              <a:rPr lang="de-DE" dirty="0"/>
              <a:t>Erlaubnis zur Abbildung der Screenshots wurde erteilt, jedoch nicht zu kommerziellen Zwecken!</a:t>
            </a:r>
          </a:p>
          <a:p>
            <a:r>
              <a:rPr lang="de-DE" dirty="0"/>
              <a:t>CC BY-NC-SA 2.0 DE</a:t>
            </a:r>
          </a:p>
          <a:p>
            <a:endParaRPr lang="de-DE" dirty="0"/>
          </a:p>
        </p:txBody>
      </p:sp>
      <p:sp>
        <p:nvSpPr>
          <p:cNvPr id="4" name="Foliennummernplatzhalter 3"/>
          <p:cNvSpPr>
            <a:spLocks noGrp="1"/>
          </p:cNvSpPr>
          <p:nvPr>
            <p:ph type="sldNum"/>
          </p:nvPr>
        </p:nvSpPr>
        <p:spPr/>
        <p:txBody>
          <a:bodyPr/>
          <a:lstStyle/>
          <a:p>
            <a:fld id="{0D3CD9D0-B9BE-4FB4-969C-26F99ABF21FD}" type="slidenum">
              <a:rPr lang="de-DE" altLang="de-DE" smtClean="0"/>
              <a:pPr/>
              <a:t>36</a:t>
            </a:fld>
            <a:endParaRPr lang="de-DE" altLang="de-DE"/>
          </a:p>
        </p:txBody>
      </p:sp>
    </p:spTree>
    <p:extLst>
      <p:ext uri="{BB962C8B-B14F-4D97-AF65-F5344CB8AC3E}">
        <p14:creationId xmlns:p14="http://schemas.microsoft.com/office/powerpoint/2010/main" val="338565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Aufgabe 5 stellt die </a:t>
            </a:r>
            <a:r>
              <a:rPr lang="de-DE" dirty="0" err="1"/>
              <a:t>Phasierung</a:t>
            </a:r>
            <a:r>
              <a:rPr lang="de-DE" dirty="0"/>
              <a:t> Zusammenführung &amp; Ordnen dar. </a:t>
            </a:r>
          </a:p>
          <a:p>
            <a:r>
              <a:rPr lang="de-DE" dirty="0"/>
              <a:t>Durch die Phasierung soll deutlich werden, dass ein LMS strukturiert werden sollte und somit die Unterrichtsgestaltung übernimmt, Lernende aber selbst flexibel agieren lässt. </a:t>
            </a:r>
          </a:p>
          <a:p>
            <a:r>
              <a:rPr lang="de-DE" dirty="0"/>
              <a:t>Hier kann man im Plenum alle TN wieder zusammenführen und dies an der letzten Aufgabe gemeinsam diskutieren. </a:t>
            </a:r>
          </a:p>
          <a:p>
            <a:endParaRPr lang="de-DE" dirty="0"/>
          </a:p>
          <a:p>
            <a:r>
              <a:rPr lang="de-DE" dirty="0"/>
              <a:t>Zu den Abbildungen:</a:t>
            </a:r>
          </a:p>
          <a:p>
            <a:r>
              <a:rPr lang="de-DE" dirty="0"/>
              <a:t>Erlaubnis zur Abbildung der Screenshots wurde erteilt, jedoch nicht zu kommerziellen Zwecken!</a:t>
            </a:r>
          </a:p>
          <a:p>
            <a:r>
              <a:rPr lang="de-DE" dirty="0"/>
              <a:t>CC BY-NC-SA 2.0 DE</a:t>
            </a:r>
          </a:p>
          <a:p>
            <a:endParaRPr lang="de-DE" dirty="0"/>
          </a:p>
        </p:txBody>
      </p:sp>
      <p:sp>
        <p:nvSpPr>
          <p:cNvPr id="4" name="Foliennummernplatzhalter 3"/>
          <p:cNvSpPr>
            <a:spLocks noGrp="1"/>
          </p:cNvSpPr>
          <p:nvPr>
            <p:ph type="sldNum"/>
          </p:nvPr>
        </p:nvSpPr>
        <p:spPr/>
        <p:txBody>
          <a:bodyPr/>
          <a:lstStyle/>
          <a:p>
            <a:fld id="{0D3CD9D0-B9BE-4FB4-969C-26F99ABF21FD}" type="slidenum">
              <a:rPr lang="de-DE" altLang="de-DE" smtClean="0"/>
              <a:pPr/>
              <a:t>37</a:t>
            </a:fld>
            <a:endParaRPr lang="de-DE" altLang="de-DE"/>
          </a:p>
        </p:txBody>
      </p:sp>
    </p:spTree>
    <p:extLst>
      <p:ext uri="{BB962C8B-B14F-4D97-AF65-F5344CB8AC3E}">
        <p14:creationId xmlns:p14="http://schemas.microsoft.com/office/powerpoint/2010/main" val="2843044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449263" rtl="0" eaLnBrk="0" fontAlgn="base" latinLnBrk="0" hangingPunct="0">
              <a:lnSpc>
                <a:spcPct val="100000"/>
              </a:lnSpc>
              <a:spcBef>
                <a:spcPct val="30000"/>
              </a:spcBef>
              <a:spcAft>
                <a:spcPct val="0"/>
              </a:spcAft>
              <a:buClr>
                <a:srgbClr val="000000"/>
              </a:buClr>
              <a:buSzPct val="100000"/>
              <a:buFont typeface="Times New Roman" panose="02020603050405020304" pitchFamily="18" charset="0"/>
              <a:buNone/>
              <a:tabLst/>
              <a:defRPr/>
            </a:pPr>
            <a:r>
              <a:rPr lang="de-DE" dirty="0"/>
              <a:t>Diese Folie nur als Beispiel, wie man Ergebnisse über LMS einholen und dann verallgemeinert werden kann.</a:t>
            </a:r>
          </a:p>
          <a:p>
            <a:endParaRPr lang="de-DE" dirty="0"/>
          </a:p>
          <a:p>
            <a:endParaRPr lang="de-DE" dirty="0"/>
          </a:p>
        </p:txBody>
      </p:sp>
      <p:sp>
        <p:nvSpPr>
          <p:cNvPr id="4" name="Foliennummernplatzhalter 3"/>
          <p:cNvSpPr>
            <a:spLocks noGrp="1"/>
          </p:cNvSpPr>
          <p:nvPr>
            <p:ph type="sldNum"/>
          </p:nvPr>
        </p:nvSpPr>
        <p:spPr/>
        <p:txBody>
          <a:bodyPr/>
          <a:lstStyle/>
          <a:p>
            <a:fld id="{0D3CD9D0-B9BE-4FB4-969C-26F99ABF21FD}" type="slidenum">
              <a:rPr lang="de-DE" altLang="de-DE" smtClean="0"/>
              <a:pPr/>
              <a:t>38</a:t>
            </a:fld>
            <a:endParaRPr lang="de-DE" altLang="de-DE"/>
          </a:p>
        </p:txBody>
      </p:sp>
    </p:spTree>
    <p:extLst>
      <p:ext uri="{BB962C8B-B14F-4D97-AF65-F5344CB8AC3E}">
        <p14:creationId xmlns:p14="http://schemas.microsoft.com/office/powerpoint/2010/main" val="35965886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Auf der Folie wird nur ein antizipiertes Ergebnis dargestellt, das tatsächliche Ergebnis hängt sehr stark von der Lerngruppe ab. Die Ergebnisse sollten nicht nur präsentiert, sondern auch diskutiert werden – vor allem sollten jeweils Lösungsansätze für die Risiken besprochen werden.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9893668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Vervollständigung der Landkarte zur Reflexion des ganzen Tages / Bausteins.</a:t>
            </a:r>
          </a:p>
          <a:p>
            <a:r>
              <a:rPr lang="de-DE" dirty="0"/>
              <a:t>Mögliche Ergänzungen bei dieser Landkarte im Bereich „Didaktische Werkzeuge“ wäre bspw. das Phasenmodell, wenn die zweite Variante (GeoGebra Tube) im 2. Block als Arbeitsphase gewählt wird.</a:t>
            </a:r>
          </a:p>
        </p:txBody>
      </p:sp>
      <p:sp>
        <p:nvSpPr>
          <p:cNvPr id="4" name="Foliennummernplatzhalter 3"/>
          <p:cNvSpPr>
            <a:spLocks noGrp="1"/>
          </p:cNvSpPr>
          <p:nvPr>
            <p:ph type="sldNum" sz="quarter" idx="5"/>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41100603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de-DE" dirty="0"/>
              <a:t>In der Abschlussdiskussion werden die Ergebnisse zusammengetragen. </a:t>
            </a:r>
          </a:p>
          <a:p>
            <a:pPr marL="0" marR="0" indent="0" algn="l" defTabSz="914400" rtl="0" eaLnBrk="1" fontAlgn="base" latinLnBrk="0" hangingPunct="1">
              <a:lnSpc>
                <a:spcPct val="100000"/>
              </a:lnSpc>
              <a:spcBef>
                <a:spcPct val="30000"/>
              </a:spcBef>
              <a:spcAft>
                <a:spcPct val="0"/>
              </a:spcAft>
              <a:buClrTx/>
              <a:buSzTx/>
              <a:buFontTx/>
              <a:buNone/>
              <a:tabLst/>
              <a:defRPr/>
            </a:pPr>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36202751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Dieses Netz kann zur kurzen Evaluation genutzt werden. </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20786587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2737342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gesamten Bausteine sollten vorab gezeigt werden und darauf verwiesen werden, welcher Baustein adressiert wird. </a:t>
            </a:r>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40794911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47</a:t>
            </a:fld>
            <a:endParaRPr lang="de-DE"/>
          </a:p>
        </p:txBody>
      </p:sp>
    </p:spTree>
    <p:extLst>
      <p:ext uri="{BB962C8B-B14F-4D97-AF65-F5344CB8AC3E}">
        <p14:creationId xmlns:p14="http://schemas.microsoft.com/office/powerpoint/2010/main" val="1795691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Zum Einstieg sollte zunächst nur diese vereinfachte Landkarte aufgezeigt werden. Einiges ist bereits aus vorherigen Bausteinen bekannt.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9</a:t>
            </a:fld>
            <a:endParaRPr lang="de-DE"/>
          </a:p>
        </p:txBody>
      </p:sp>
    </p:spTree>
    <p:extLst>
      <p:ext uri="{BB962C8B-B14F-4D97-AF65-F5344CB8AC3E}">
        <p14:creationId xmlns:p14="http://schemas.microsoft.com/office/powerpoint/2010/main" val="34732372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gibt unterschiedliche Verständnisse von LMS. Hier erfolgt eine Begriffsklärung entlang einer Beschreibung von Wikipedia.</a:t>
            </a:r>
          </a:p>
        </p:txBody>
      </p:sp>
      <p:sp>
        <p:nvSpPr>
          <p:cNvPr id="4" name="Foliennummernplatzhalter 3"/>
          <p:cNvSpPr>
            <a:spLocks noGrp="1"/>
          </p:cNvSpPr>
          <p:nvPr>
            <p:ph type="sldNum" sz="quarter" idx="5"/>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3970550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In LMS lassen sich sogenannte Lernpfade integrieren. </a:t>
            </a:r>
            <a:r>
              <a:rPr lang="de-DE" sz="1200" dirty="0"/>
              <a:t>Erst durch den aufbereiteten Pfad bekommt ein LMS durch den </a:t>
            </a:r>
            <a:r>
              <a:rPr lang="de-DE" sz="1200" dirty="0" err="1"/>
              <a:t>Contentpool</a:t>
            </a:r>
            <a:r>
              <a:rPr lang="de-DE" sz="1200" dirty="0"/>
              <a:t> einen auf das Lernen bezogenen Sinn, und hierin liegt der Schlüssel zur didaktischen Qualität eines Lernpfads. D. h. konkret, dass ein LMS sinnvoll didaktisch genutzt werden kann, indem man Lernpfade einpflegt. Wichtig: Bei einem Lernpfad besteht die </a:t>
            </a:r>
            <a:r>
              <a:rPr lang="de-DE" dirty="0"/>
              <a:t>Möglichkeit einer offenen Herangehensweise, d. h. in Abhängigkeit von den jeweiligen Bedürfnissen und Vorkenntnissen, den vorgespurten Weg auch zu verlassen.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dirty="0"/>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3441630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Neben der Zusammenfassung bzgl. der OER Rechte auf Baustein 6 verweisen.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1088233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Hier werden konkrete Beispiele für LMS genannt. Je nach Zusendungen durch die TN vorab kann diese Liste ergänzt bzw. gekürzt werden. </a:t>
            </a:r>
            <a:r>
              <a:rPr lang="de-DE" sz="1200" dirty="0">
                <a:cs typeface="Calibri" pitchFamily="34" charset="0"/>
              </a:rPr>
              <a:t>Darauf hinweisen, dass die Funktionsumfänge sehr stark variieren (siehe Folgefolie).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200" dirty="0"/>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3151072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Mastertitelformat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3731867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ohne Banner">
    <p:spTree>
      <p:nvGrpSpPr>
        <p:cNvPr id="1" name=""/>
        <p:cNvGrpSpPr/>
        <p:nvPr/>
      </p:nvGrpSpPr>
      <p:grpSpPr>
        <a:xfrm>
          <a:off x="0" y="0"/>
          <a:ext cx="0" cy="0"/>
          <a:chOff x="0" y="0"/>
          <a:chExt cx="0" cy="0"/>
        </a:xfrm>
      </p:grpSpPr>
      <p:sp>
        <p:nvSpPr>
          <p:cNvPr id="5" name="Textplatzhalter 9">
            <a:extLst>
              <a:ext uri="{FF2B5EF4-FFF2-40B4-BE49-F238E27FC236}">
                <a16:creationId xmlns:a16="http://schemas.microsoft.com/office/drawing/2014/main" id="{CC4632DB-DFF5-47E9-B973-118479BB4FB7}"/>
              </a:ext>
            </a:extLst>
          </p:cNvPr>
          <p:cNvSpPr>
            <a:spLocks noGrp="1"/>
          </p:cNvSpPr>
          <p:nvPr>
            <p:ph type="body" sz="quarter" idx="13" hasCustomPrompt="1"/>
          </p:nvPr>
        </p:nvSpPr>
        <p:spPr>
          <a:xfrm>
            <a:off x="252000" y="1488501"/>
            <a:ext cx="6372000" cy="345263"/>
          </a:xfrm>
          <a:prstGeom prst="rect">
            <a:avLst/>
          </a:prstGeom>
        </p:spPr>
        <p:txBody>
          <a:bodyPr lIns="0" tIns="0" rIns="0" bIns="0"/>
          <a:lstStyle>
            <a:lvl1pPr marL="0" indent="0">
              <a:buNone/>
              <a:defRPr sz="2200" b="1">
                <a:solidFill>
                  <a:schemeClr val="tx2"/>
                </a:solidFill>
              </a:defRPr>
            </a:lvl1pPr>
          </a:lstStyle>
          <a:p>
            <a:pPr lvl="0"/>
            <a:r>
              <a:rPr lang="de-DE" dirty="0"/>
              <a:t>Titel</a:t>
            </a:r>
          </a:p>
        </p:txBody>
      </p:sp>
      <p:sp>
        <p:nvSpPr>
          <p:cNvPr id="6" name="Textplatzhalter 9">
            <a:extLst>
              <a:ext uri="{FF2B5EF4-FFF2-40B4-BE49-F238E27FC236}">
                <a16:creationId xmlns:a16="http://schemas.microsoft.com/office/drawing/2014/main" id="{98AF38D2-BB0C-40FA-983F-7776B0F5EC7F}"/>
              </a:ext>
            </a:extLst>
          </p:cNvPr>
          <p:cNvSpPr>
            <a:spLocks noGrp="1"/>
          </p:cNvSpPr>
          <p:nvPr>
            <p:ph type="body" sz="quarter" idx="14" hasCustomPrompt="1"/>
          </p:nvPr>
        </p:nvSpPr>
        <p:spPr>
          <a:xfrm>
            <a:off x="252000" y="2096901"/>
            <a:ext cx="6372000" cy="345263"/>
          </a:xfrm>
          <a:prstGeom prst="rect">
            <a:avLst/>
          </a:prstGeom>
        </p:spPr>
        <p:txBody>
          <a:bodyPr lIns="0" tIns="0" rIns="0" bIns="0"/>
          <a:lstStyle>
            <a:lvl1pPr marL="0" indent="0">
              <a:buNone/>
              <a:defRPr sz="1800" b="0">
                <a:solidFill>
                  <a:schemeClr val="tx2"/>
                </a:solidFill>
              </a:defRPr>
            </a:lvl1pPr>
          </a:lstStyle>
          <a:p>
            <a:pPr lvl="0"/>
            <a:r>
              <a:rPr lang="de-DE" dirty="0" err="1"/>
              <a:t>Subtitel</a:t>
            </a:r>
            <a:endParaRPr lang="de-DE" dirty="0"/>
          </a:p>
        </p:txBody>
      </p:sp>
      <p:sp>
        <p:nvSpPr>
          <p:cNvPr id="7" name="Textplatzhalter 9">
            <a:extLst>
              <a:ext uri="{FF2B5EF4-FFF2-40B4-BE49-F238E27FC236}">
                <a16:creationId xmlns:a16="http://schemas.microsoft.com/office/drawing/2014/main" id="{2947E9A8-8C15-4CCD-9BCA-364EB75353FD}"/>
              </a:ext>
            </a:extLst>
          </p:cNvPr>
          <p:cNvSpPr>
            <a:spLocks noGrp="1"/>
          </p:cNvSpPr>
          <p:nvPr>
            <p:ph type="body" sz="quarter" idx="15" hasCustomPrompt="1"/>
          </p:nvPr>
        </p:nvSpPr>
        <p:spPr>
          <a:xfrm>
            <a:off x="252000" y="443880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15101415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chluss">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7153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3999"/>
            <a:ext cx="8640000" cy="6156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19123453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reie Gestaltung">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32274276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kumimoji="0" lang="de-DE" sz="2200" b="1" i="0" u="none" strike="noStrike" kern="1200" cap="none" spc="0" normalizeH="0" baseline="0" noProof="0" dirty="0">
                <a:ln>
                  <a:noFill/>
                </a:ln>
                <a:solidFill>
                  <a:srgbClr val="327A86"/>
                </a:solidFill>
                <a:effectLst/>
                <a:uLnTx/>
                <a:uFillTx/>
                <a:latin typeface="Calibri"/>
                <a:ea typeface="ＭＳ Ｐゴシック" charset="-128"/>
              </a:rPr>
              <a:t>Gliederung</a:t>
            </a:r>
            <a:endParaRPr kumimoji="0" lang="de-DE" sz="2200" b="1" i="0" u="none" strike="noStrike" kern="1200" cap="none" spc="0" normalizeH="0" baseline="0" noProof="0" dirty="0">
              <a:ln>
                <a:noFill/>
              </a:ln>
              <a:solidFill>
                <a:srgbClr val="327A86"/>
              </a:solidFill>
              <a:effectLst/>
              <a:uLnTx/>
              <a:uFillTx/>
              <a:latin typeface="Calibri"/>
              <a:ea typeface="ＭＳ Ｐゴシック" charset="-128"/>
              <a:cs typeface="Calibri"/>
            </a:endParaRPr>
          </a:p>
        </p:txBody>
      </p:sp>
    </p:spTree>
    <p:extLst>
      <p:ext uri="{BB962C8B-B14F-4D97-AF65-F5344CB8AC3E}">
        <p14:creationId xmlns:p14="http://schemas.microsoft.com/office/powerpoint/2010/main" val="2496616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Schluss">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8696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540661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wischenfolie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4000"/>
            <a:ext cx="8640000" cy="6372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416370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ischenfolie freie Gestalt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2786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el mit Banner">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18171CF6-F673-4A39-822A-64E64830DF2B}"/>
              </a:ext>
            </a:extLst>
          </p:cNvPr>
          <p:cNvSpPr>
            <a:spLocks noGrp="1"/>
          </p:cNvSpPr>
          <p:nvPr>
            <p:ph type="pic" sz="quarter" idx="10" hasCustomPrompt="1"/>
          </p:nvPr>
        </p:nvSpPr>
        <p:spPr>
          <a:xfrm>
            <a:off x="0" y="935999"/>
            <a:ext cx="9144000" cy="3051801"/>
          </a:xfrm>
          <a:prstGeom prst="rect">
            <a:avLst/>
          </a:prstGeom>
        </p:spPr>
        <p:txBody>
          <a:bodyPr/>
          <a:lstStyle>
            <a:lvl1pPr marL="0" indent="0" algn="ctr">
              <a:buFontTx/>
              <a:buNone/>
              <a:defRPr sz="1800"/>
            </a:lvl1pPr>
          </a:lstStyle>
          <a:p>
            <a:r>
              <a:rPr lang="de-DE" dirty="0"/>
              <a:t>Bild mit Klick auf das Symbol einfügen</a:t>
            </a:r>
          </a:p>
          <a:p>
            <a:r>
              <a:rPr lang="de-DE" dirty="0"/>
              <a:t>Eine Vorauswahl an Bildern liegt dem Material bei</a:t>
            </a:r>
          </a:p>
          <a:p>
            <a:r>
              <a:rPr lang="de-DE" dirty="0"/>
              <a:t>Eigene Gestaltungen sind möglich (Copyright beachten)</a:t>
            </a:r>
          </a:p>
        </p:txBody>
      </p:sp>
      <p:sp>
        <p:nvSpPr>
          <p:cNvPr id="10" name="Textplatzhalter 9">
            <a:extLst>
              <a:ext uri="{FF2B5EF4-FFF2-40B4-BE49-F238E27FC236}">
                <a16:creationId xmlns:a16="http://schemas.microsoft.com/office/drawing/2014/main" id="{BB8CB1B0-9B77-4351-BEC7-0D207FE318D2}"/>
              </a:ext>
            </a:extLst>
          </p:cNvPr>
          <p:cNvSpPr>
            <a:spLocks noGrp="1"/>
          </p:cNvSpPr>
          <p:nvPr>
            <p:ph type="body" sz="quarter" idx="11" hasCustomPrompt="1"/>
          </p:nvPr>
        </p:nvSpPr>
        <p:spPr>
          <a:xfrm>
            <a:off x="252000" y="4437976"/>
            <a:ext cx="6372000" cy="484312"/>
          </a:xfrm>
          <a:prstGeom prst="rect">
            <a:avLst/>
          </a:prstGeom>
        </p:spPr>
        <p:txBody>
          <a:bodyPr lIns="0" tIns="0" rIns="0" bIns="0"/>
          <a:lstStyle>
            <a:lvl1pPr marL="0" indent="0">
              <a:buNone/>
              <a:defRPr sz="2200" b="1">
                <a:solidFill>
                  <a:schemeClr val="bg1"/>
                </a:solidFill>
              </a:defRPr>
            </a:lvl1pPr>
          </a:lstStyle>
          <a:p>
            <a:pPr lvl="0"/>
            <a:r>
              <a:rPr lang="de-DE" dirty="0"/>
              <a:t>Titel</a:t>
            </a:r>
          </a:p>
        </p:txBody>
      </p:sp>
      <p:sp>
        <p:nvSpPr>
          <p:cNvPr id="11" name="Textplatzhalter 9">
            <a:extLst>
              <a:ext uri="{FF2B5EF4-FFF2-40B4-BE49-F238E27FC236}">
                <a16:creationId xmlns:a16="http://schemas.microsoft.com/office/drawing/2014/main" id="{848F5FDB-966D-48A9-8F9D-F874FB75D1A9}"/>
              </a:ext>
            </a:extLst>
          </p:cNvPr>
          <p:cNvSpPr>
            <a:spLocks noGrp="1"/>
          </p:cNvSpPr>
          <p:nvPr>
            <p:ph type="body" sz="quarter" idx="12" hasCustomPrompt="1"/>
          </p:nvPr>
        </p:nvSpPr>
        <p:spPr>
          <a:xfrm>
            <a:off x="252000" y="5044731"/>
            <a:ext cx="6372000" cy="473445"/>
          </a:xfrm>
          <a:prstGeom prst="rect">
            <a:avLst/>
          </a:prstGeom>
        </p:spPr>
        <p:txBody>
          <a:bodyPr lIns="0" tIns="0" rIns="0" bIns="0"/>
          <a:lstStyle>
            <a:lvl1pPr marL="0" indent="0">
              <a:buNone/>
              <a:defRPr sz="1800" b="1">
                <a:solidFill>
                  <a:schemeClr val="bg1"/>
                </a:solidFill>
              </a:defRPr>
            </a:lvl1pPr>
          </a:lstStyle>
          <a:p>
            <a:pPr lvl="0"/>
            <a:r>
              <a:rPr lang="de-DE" dirty="0" err="1"/>
              <a:t>Subtitel</a:t>
            </a:r>
            <a:endParaRPr lang="de-DE" dirty="0"/>
          </a:p>
        </p:txBody>
      </p:sp>
      <p:sp>
        <p:nvSpPr>
          <p:cNvPr id="13" name="Textplatzhalter 9">
            <a:extLst>
              <a:ext uri="{FF2B5EF4-FFF2-40B4-BE49-F238E27FC236}">
                <a16:creationId xmlns:a16="http://schemas.microsoft.com/office/drawing/2014/main" id="{2947E9A8-8C15-4CCD-9BCA-364EB75353FD}"/>
              </a:ext>
            </a:extLst>
          </p:cNvPr>
          <p:cNvSpPr>
            <a:spLocks noGrp="1"/>
          </p:cNvSpPr>
          <p:nvPr>
            <p:ph type="body" sz="quarter" idx="13" hasCustomPrompt="1"/>
          </p:nvPr>
        </p:nvSpPr>
        <p:spPr>
          <a:xfrm>
            <a:off x="252000" y="564062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3580250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1.xml"/><Relationship Id="rId7" Type="http://schemas.openxmlformats.org/officeDocument/2006/relationships/image" Target="../media/image5.jp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extLst>
      <p:ext uri="{BB962C8B-B14F-4D97-AF65-F5344CB8AC3E}">
        <p14:creationId xmlns:p14="http://schemas.microsoft.com/office/powerpoint/2010/main" val="1524884214"/>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50" r:id="rId5"/>
  </p:sldLayoutIdLst>
  <p:hf sldNum="0" hdr="0" dt="0"/>
  <p:txStyles>
    <p:titleStyle>
      <a:lvl1pPr algn="l" rtl="0" eaLnBrk="1" fontAlgn="base" hangingPunct="1">
        <a:spcBef>
          <a:spcPct val="0"/>
        </a:spcBef>
        <a:spcAft>
          <a:spcPct val="0"/>
        </a:spcAft>
        <a:defRPr sz="22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chemeClr val="accent1"/>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
        <p:nvSpPr>
          <p:cNvPr id="2" name="Textfeld 1">
            <a:extLst>
              <a:ext uri="{FF2B5EF4-FFF2-40B4-BE49-F238E27FC236}">
                <a16:creationId xmlns:a16="http://schemas.microsoft.com/office/drawing/2014/main" id="{FFFFA397-5075-4704-AC03-52FA84968699}"/>
              </a:ext>
            </a:extLst>
          </p:cNvPr>
          <p:cNvSpPr txBox="1"/>
          <p:nvPr userDrawn="1"/>
        </p:nvSpPr>
        <p:spPr>
          <a:xfrm>
            <a:off x="7153275" y="6350"/>
            <a:ext cx="1738725" cy="138499"/>
          </a:xfrm>
          <a:prstGeom prst="rect">
            <a:avLst/>
          </a:prstGeom>
          <a:noFill/>
        </p:spPr>
        <p:txBody>
          <a:bodyPr wrap="square" lIns="0" tIns="0" rIns="0" bIns="0" rtlCol="0">
            <a:spAutoFit/>
          </a:bodyPr>
          <a:lstStyle/>
          <a:p>
            <a:pPr marL="342900" marR="0" lvl="0" indent="-342900" algn="r" defTabSz="914400" rtl="0" eaLnBrk="0" fontAlgn="base" latinLnBrk="0" hangingPunct="0">
              <a:lnSpc>
                <a:spcPct val="100000"/>
              </a:lnSpc>
              <a:spcBef>
                <a:spcPts val="400"/>
              </a:spcBef>
              <a:spcAft>
                <a:spcPct val="0"/>
              </a:spcAft>
              <a:buClrTx/>
              <a:buSzTx/>
              <a:buFontTx/>
              <a:buNone/>
              <a:tabLst/>
              <a:defRPr/>
            </a:pPr>
            <a:r>
              <a:rPr kumimoji="0" lang="de-DE" sz="900" b="1" i="0" u="none" strike="noStrike" kern="1200" cap="all" spc="0" normalizeH="0" baseline="0" noProof="0" dirty="0">
                <a:ln>
                  <a:noFill/>
                </a:ln>
                <a:solidFill>
                  <a:srgbClr val="FFFFFF"/>
                </a:solidFill>
                <a:effectLst/>
                <a:uLnTx/>
                <a:uFillTx/>
                <a:latin typeface="Calibri"/>
                <a:ea typeface="ＭＳ Ｐゴシック" charset="-128"/>
                <a:cs typeface="Calibri"/>
              </a:rPr>
              <a:t>Ausgeblendete Folie</a:t>
            </a:r>
          </a:p>
        </p:txBody>
      </p:sp>
    </p:spTree>
    <p:extLst>
      <p:ext uri="{BB962C8B-B14F-4D97-AF65-F5344CB8AC3E}">
        <p14:creationId xmlns:p14="http://schemas.microsoft.com/office/powerpoint/2010/main" val="895560014"/>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Lst>
  <p:hf sldNum="0" hdr="0" dt="0"/>
  <p:txStyles>
    <p:titleStyle>
      <a:lvl1pPr algn="l" rtl="0" eaLnBrk="1" fontAlgn="base" hangingPunct="1">
        <a:spcBef>
          <a:spcPct val="0"/>
        </a:spcBef>
        <a:spcAft>
          <a:spcPct val="0"/>
        </a:spcAft>
        <a:defRPr sz="2200" b="1">
          <a:solidFill>
            <a:schemeClr val="accent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52D288C3-76E7-407C-93DF-B1113D92C85D}"/>
              </a:ext>
            </a:extLst>
          </p:cNvPr>
          <p:cNvSpPr/>
          <p:nvPr userDrawn="1"/>
        </p:nvSpPr>
        <p:spPr bwMode="auto">
          <a:xfrm>
            <a:off x="7056271" y="4130402"/>
            <a:ext cx="2087730" cy="2598198"/>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14" name="Rectangle 19">
            <a:extLst>
              <a:ext uri="{FF2B5EF4-FFF2-40B4-BE49-F238E27FC236}">
                <a16:creationId xmlns:a16="http://schemas.microsoft.com/office/drawing/2014/main" id="{D85768C5-BBB6-4ACD-A6A0-97D1C115FFC4}"/>
              </a:ext>
            </a:extLst>
          </p:cNvPr>
          <p:cNvSpPr>
            <a:spLocks noChangeArrowheads="1"/>
          </p:cNvSpPr>
          <p:nvPr userDrawn="1"/>
        </p:nvSpPr>
        <p:spPr bwMode="auto">
          <a:xfrm>
            <a:off x="0" y="4131424"/>
            <a:ext cx="6911738" cy="259717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pic>
        <p:nvPicPr>
          <p:cNvPr id="33" name="Grafik 32">
            <a:extLst>
              <a:ext uri="{FF2B5EF4-FFF2-40B4-BE49-F238E27FC236}">
                <a16:creationId xmlns:a16="http://schemas.microsoft.com/office/drawing/2014/main" id="{8FFC185C-665F-465C-9F56-F2B9CCB0E842}"/>
              </a:ext>
            </a:extLst>
          </p:cNvPr>
          <p:cNvPicPr>
            <a:picLocks noChangeAspect="1"/>
          </p:cNvPicPr>
          <p:nvPr userDrawn="1"/>
        </p:nvPicPr>
        <p:blipFill>
          <a:blip r:embed="rId5"/>
          <a:stretch>
            <a:fillRect/>
          </a:stretch>
        </p:blipFill>
        <p:spPr>
          <a:xfrm>
            <a:off x="252000" y="98528"/>
            <a:ext cx="2812232" cy="326922"/>
          </a:xfrm>
          <a:prstGeom prst="rect">
            <a:avLst/>
          </a:prstGeom>
        </p:spPr>
      </p:pic>
      <p:grpSp>
        <p:nvGrpSpPr>
          <p:cNvPr id="13" name="Gruppieren 12">
            <a:extLst>
              <a:ext uri="{FF2B5EF4-FFF2-40B4-BE49-F238E27FC236}">
                <a16:creationId xmlns:a16="http://schemas.microsoft.com/office/drawing/2014/main" id="{7BD18C07-A9AC-4500-AE30-B941923EA9EE}"/>
              </a:ext>
            </a:extLst>
          </p:cNvPr>
          <p:cNvGrpSpPr>
            <a:grpSpLocks noChangeAspect="1"/>
          </p:cNvGrpSpPr>
          <p:nvPr userDrawn="1"/>
        </p:nvGrpSpPr>
        <p:grpSpPr>
          <a:xfrm>
            <a:off x="6109200" y="262800"/>
            <a:ext cx="2783442" cy="518450"/>
            <a:chOff x="5148064" y="468000"/>
            <a:chExt cx="3575602" cy="666000"/>
          </a:xfrm>
        </p:grpSpPr>
        <p:pic>
          <p:nvPicPr>
            <p:cNvPr id="15" name="Grafik 14">
              <a:extLst>
                <a:ext uri="{FF2B5EF4-FFF2-40B4-BE49-F238E27FC236}">
                  <a16:creationId xmlns:a16="http://schemas.microsoft.com/office/drawing/2014/main" id="{4BBEAAA8-F70F-4536-92FB-37C6B39FD89C}"/>
                </a:ext>
              </a:extLst>
            </p:cNvPr>
            <p:cNvPicPr>
              <a:picLocks noChangeAspect="1"/>
            </p:cNvPicPr>
            <p:nvPr userDrawn="1"/>
          </p:nvPicPr>
          <p:blipFill>
            <a:blip r:embed="rId6"/>
            <a:stretch>
              <a:fillRect/>
            </a:stretch>
          </p:blipFill>
          <p:spPr>
            <a:xfrm>
              <a:off x="6299446" y="469857"/>
              <a:ext cx="2424220" cy="659594"/>
            </a:xfrm>
            <a:prstGeom prst="rect">
              <a:avLst/>
            </a:prstGeom>
          </p:spPr>
        </p:pic>
        <p:pic>
          <p:nvPicPr>
            <p:cNvPr id="16" name="Grafik 15">
              <a:extLst>
                <a:ext uri="{FF2B5EF4-FFF2-40B4-BE49-F238E27FC236}">
                  <a16:creationId xmlns:a16="http://schemas.microsoft.com/office/drawing/2014/main" id="{88240224-7C0D-46FE-94EE-0B73986AE520}"/>
                </a:ext>
              </a:extLst>
            </p:cNvPr>
            <p:cNvPicPr>
              <a:picLocks noChangeAspect="1"/>
            </p:cNvPicPr>
            <p:nvPr userDrawn="1"/>
          </p:nvPicPr>
          <p:blipFill>
            <a:blip r:embed="rId7"/>
            <a:stretch>
              <a:fillRect/>
            </a:stretch>
          </p:blipFill>
          <p:spPr>
            <a:xfrm>
              <a:off x="5148064" y="468000"/>
              <a:ext cx="839245" cy="666000"/>
            </a:xfrm>
            <a:prstGeom prst="rect">
              <a:avLst/>
            </a:prstGeom>
          </p:spPr>
        </p:pic>
      </p:grpSp>
      <p:pic>
        <p:nvPicPr>
          <p:cNvPr id="3" name="Grafik 2">
            <a:extLst>
              <a:ext uri="{FF2B5EF4-FFF2-40B4-BE49-F238E27FC236}">
                <a16:creationId xmlns:a16="http://schemas.microsoft.com/office/drawing/2014/main" id="{35A958EA-A893-45A9-8A6C-0FE8B0B3DFF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51358" y="361063"/>
            <a:ext cx="2983285" cy="327600"/>
          </a:xfrm>
          <a:prstGeom prst="rect">
            <a:avLst/>
          </a:prstGeom>
        </p:spPr>
      </p:pic>
      <p:sp>
        <p:nvSpPr>
          <p:cNvPr id="20" name="Rectangle 17">
            <a:extLst>
              <a:ext uri="{FF2B5EF4-FFF2-40B4-BE49-F238E27FC236}">
                <a16:creationId xmlns:a16="http://schemas.microsoft.com/office/drawing/2014/main" id="{CAA35721-7747-4232-99D4-AF0DD23682F7}"/>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46836156"/>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8.png"/><Relationship Id="rId4"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9.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hyperlink" Target="http://dzlm.de/"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33.svg"/><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hyperlink" Target="https://www.geogebra.org/m/cpcbqxmq" TargetMode="External"/><Relationship Id="rId5" Type="http://schemas.openxmlformats.org/officeDocument/2006/relationships/image" Target="../media/image34.png"/><Relationship Id="rId4" Type="http://schemas.openxmlformats.org/officeDocument/2006/relationships/image" Target="../media/image29.sv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9.svg"/></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dplatzhalter 9">
            <a:extLst>
              <a:ext uri="{FF2B5EF4-FFF2-40B4-BE49-F238E27FC236}">
                <a16:creationId xmlns:a16="http://schemas.microsoft.com/office/drawing/2014/main" id="{7D2C5097-098D-0693-2250-8778038FE542}"/>
              </a:ext>
            </a:extLst>
          </p:cNvPr>
          <p:cNvPicPr>
            <a:picLocks noGrp="1" noChangeAspect="1"/>
          </p:cNvPicPr>
          <p:nvPr>
            <p:ph type="pic" sz="quarter" idx="10"/>
          </p:nvPr>
        </p:nvPicPr>
        <p:blipFill rotWithShape="1">
          <a:blip r:embed="rId2"/>
          <a:srcRect t="13598" b="13598"/>
          <a:stretch/>
        </p:blipFill>
        <p:spPr>
          <a:prstGeom prst="rect">
            <a:avLst/>
          </a:prstGeom>
        </p:spPr>
      </p:pic>
      <p:sp>
        <p:nvSpPr>
          <p:cNvPr id="6" name="Textplatzhalter 5">
            <a:extLst>
              <a:ext uri="{FF2B5EF4-FFF2-40B4-BE49-F238E27FC236}">
                <a16:creationId xmlns:a16="http://schemas.microsoft.com/office/drawing/2014/main" id="{16AEE6E6-AF73-BB0B-60CE-6D9196860A1A}"/>
              </a:ext>
            </a:extLst>
          </p:cNvPr>
          <p:cNvSpPr>
            <a:spLocks noGrp="1"/>
          </p:cNvSpPr>
          <p:nvPr>
            <p:ph type="body" sz="quarter" idx="11"/>
          </p:nvPr>
        </p:nvSpPr>
        <p:spPr/>
        <p:txBody>
          <a:bodyPr/>
          <a:lstStyle/>
          <a:p>
            <a:r>
              <a:rPr lang="de-DE" dirty="0"/>
              <a:t>Digitale Medien zur kognitiven Aktivierung im Mathematikunterricht (</a:t>
            </a:r>
            <a:r>
              <a:rPr lang="de-DE" dirty="0" err="1"/>
              <a:t>DigMA</a:t>
            </a:r>
            <a:r>
              <a:rPr lang="de-DE" dirty="0"/>
              <a:t>) </a:t>
            </a:r>
          </a:p>
        </p:txBody>
      </p:sp>
      <p:sp>
        <p:nvSpPr>
          <p:cNvPr id="8" name="Textplatzhalter 7">
            <a:extLst>
              <a:ext uri="{FF2B5EF4-FFF2-40B4-BE49-F238E27FC236}">
                <a16:creationId xmlns:a16="http://schemas.microsoft.com/office/drawing/2014/main" id="{45964E99-C46B-4118-4A92-635077CC6B49}"/>
              </a:ext>
            </a:extLst>
          </p:cNvPr>
          <p:cNvSpPr>
            <a:spLocks noGrp="1"/>
          </p:cNvSpPr>
          <p:nvPr>
            <p:ph type="body" sz="quarter" idx="12"/>
          </p:nvPr>
        </p:nvSpPr>
        <p:spPr/>
        <p:txBody>
          <a:bodyPr/>
          <a:lstStyle/>
          <a:p>
            <a:pPr>
              <a:spcBef>
                <a:spcPts val="0"/>
              </a:spcBef>
              <a:spcAft>
                <a:spcPts val="0"/>
              </a:spcAft>
            </a:pPr>
            <a:r>
              <a:rPr lang="de-DE" sz="1600" b="0" i="1" dirty="0"/>
              <a:t>Universität Duisburg-Essen</a:t>
            </a:r>
            <a:r>
              <a:rPr lang="de-DE" sz="1600" b="0" dirty="0"/>
              <a:t>: Bärbel Barzel, Patrick Ebers, Marius Friedemann, Lisa Göbel, Joyce Peters-Dasdemir, Miriam Romberg, Florian Schacht, Daniel Thurm und Oliver Wagener</a:t>
            </a:r>
            <a:br>
              <a:rPr lang="de-DE" sz="1600" b="0" dirty="0"/>
            </a:br>
            <a:br>
              <a:rPr lang="de-DE" sz="200" b="0" dirty="0"/>
            </a:br>
            <a:r>
              <a:rPr lang="de-DE" sz="1600" b="0" i="1" dirty="0"/>
              <a:t>Universität Potsdam: </a:t>
            </a:r>
            <a:r>
              <a:rPr lang="de-DE" sz="1600" b="0" dirty="0"/>
              <a:t>Chris Dohrmann, Ulrich Kortenkamp und Peter Mahns</a:t>
            </a:r>
            <a:br>
              <a:rPr lang="de-DE" sz="1600" b="0" dirty="0"/>
            </a:br>
            <a:endParaRPr lang="de-DE" sz="200" b="0" dirty="0"/>
          </a:p>
          <a:p>
            <a:pPr>
              <a:spcBef>
                <a:spcPts val="0"/>
              </a:spcBef>
              <a:spcAft>
                <a:spcPts val="0"/>
              </a:spcAft>
            </a:pPr>
            <a:r>
              <a:rPr lang="de-DE" sz="1600" b="0" i="1" dirty="0"/>
              <a:t>Institut für Qualitätsentwicklung an Schulen Schleswig-Holstein (IQSH): </a:t>
            </a:r>
            <a:r>
              <a:rPr lang="de-DE" sz="1600" b="0" dirty="0"/>
              <a:t>Maike </a:t>
            </a:r>
            <a:r>
              <a:rPr lang="de-DE" sz="1600" b="0" dirty="0" err="1"/>
              <a:t>Abshagen</a:t>
            </a:r>
            <a:r>
              <a:rPr lang="de-DE" sz="1600" b="0" dirty="0"/>
              <a:t> und Jens Lindström</a:t>
            </a:r>
            <a:endParaRPr lang="de-DE" b="0" dirty="0"/>
          </a:p>
          <a:p>
            <a:endParaRPr lang="de-DE" sz="1600" dirty="0"/>
          </a:p>
        </p:txBody>
      </p:sp>
      <p:grpSp>
        <p:nvGrpSpPr>
          <p:cNvPr id="11" name="Gruppieren 10">
            <a:extLst>
              <a:ext uri="{FF2B5EF4-FFF2-40B4-BE49-F238E27FC236}">
                <a16:creationId xmlns:a16="http://schemas.microsoft.com/office/drawing/2014/main" id="{3E459073-8EE7-0B1E-3342-721A6F834F7C}"/>
              </a:ext>
            </a:extLst>
          </p:cNvPr>
          <p:cNvGrpSpPr/>
          <p:nvPr/>
        </p:nvGrpSpPr>
        <p:grpSpPr>
          <a:xfrm>
            <a:off x="7092280" y="4641683"/>
            <a:ext cx="1921814" cy="1748665"/>
            <a:chOff x="7092280" y="4641683"/>
            <a:chExt cx="1921814" cy="1748665"/>
          </a:xfrm>
        </p:grpSpPr>
        <p:sp>
          <p:nvSpPr>
            <p:cNvPr id="12" name="Textfeld 11">
              <a:extLst>
                <a:ext uri="{FF2B5EF4-FFF2-40B4-BE49-F238E27FC236}">
                  <a16:creationId xmlns:a16="http://schemas.microsoft.com/office/drawing/2014/main" id="{3EB0B60D-9C32-693F-441A-50AA258EC3F4}"/>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3" name="Textfeld 12">
              <a:extLst>
                <a:ext uri="{FF2B5EF4-FFF2-40B4-BE49-F238E27FC236}">
                  <a16:creationId xmlns:a16="http://schemas.microsoft.com/office/drawing/2014/main" id="{600115F5-AF5E-684F-E588-164A14A223F5}"/>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4" name="Grafik 13">
              <a:extLst>
                <a:ext uri="{FF2B5EF4-FFF2-40B4-BE49-F238E27FC236}">
                  <a16:creationId xmlns:a16="http://schemas.microsoft.com/office/drawing/2014/main" id="{8B153D2D-DFB9-0BF5-D116-2BA60187DFA8}"/>
                </a:ext>
              </a:extLst>
            </p:cNvPr>
            <p:cNvPicPr/>
            <p:nvPr/>
          </p:nvPicPr>
          <p:blipFill>
            <a:blip r:embed="rId3"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311948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9514E90-16A0-0B46-8F71-8FFAAFCF7809}"/>
              </a:ext>
            </a:extLst>
          </p:cNvPr>
          <p:cNvSpPr>
            <a:spLocks noGrp="1"/>
          </p:cNvSpPr>
          <p:nvPr>
            <p:ph idx="1"/>
          </p:nvPr>
        </p:nvSpPr>
        <p:spPr/>
        <p:txBody>
          <a:bodyPr/>
          <a:lstStyle/>
          <a:p>
            <a:pPr marL="0" indent="0">
              <a:buNone/>
            </a:pPr>
            <a:r>
              <a:rPr lang="de-DE" b="1" dirty="0">
                <a:latin typeface="Gill Sans MT" panose="020B0502020104020203" pitchFamily="34" charset="0"/>
              </a:rPr>
              <a:t>Begriffsklärung: Was ist eine Lernplattform / ein Learning-Management-System?</a:t>
            </a:r>
          </a:p>
          <a:p>
            <a:pPr marL="0" indent="0">
              <a:buNone/>
            </a:pPr>
            <a:r>
              <a:rPr lang="de-DE" dirty="0">
                <a:latin typeface="Gill Sans MT" panose="020B0502020104020203" pitchFamily="34" charset="0"/>
              </a:rPr>
              <a:t>	</a:t>
            </a:r>
          </a:p>
          <a:p>
            <a:pPr marL="0" indent="0">
              <a:buNone/>
            </a:pPr>
            <a:r>
              <a:rPr lang="de-DE" dirty="0"/>
              <a:t>Eine </a:t>
            </a:r>
            <a:r>
              <a:rPr lang="de-DE" b="1" dirty="0"/>
              <a:t>Lernplattform</a:t>
            </a:r>
            <a:r>
              <a:rPr lang="de-DE" dirty="0"/>
              <a:t> bzw. ein </a:t>
            </a:r>
            <a:r>
              <a:rPr lang="de-DE" b="1" dirty="0"/>
              <a:t>Learning Management System </a:t>
            </a:r>
            <a:r>
              <a:rPr lang="de-DE" dirty="0"/>
              <a:t>(LMS) dient der Bereitstellung von Lernmaterialien und der Organisation von Lernvorgängen. Eine solche </a:t>
            </a:r>
            <a:r>
              <a:rPr lang="de-DE" u="sng" dirty="0">
                <a:solidFill>
                  <a:schemeClr val="tx2"/>
                </a:solidFill>
              </a:rPr>
              <a:t>browserbasierte</a:t>
            </a:r>
            <a:r>
              <a:rPr lang="de-DE" dirty="0"/>
              <a:t> Lernumgebung besteht aus einem </a:t>
            </a:r>
            <a:r>
              <a:rPr lang="de-DE" u="sng" dirty="0">
                <a:solidFill>
                  <a:schemeClr val="tx2"/>
                </a:solidFill>
              </a:rPr>
              <a:t>Content-Management-System</a:t>
            </a:r>
            <a:r>
              <a:rPr lang="de-DE" dirty="0"/>
              <a:t> und </a:t>
            </a:r>
            <a:r>
              <a:rPr lang="de-DE" u="sng" dirty="0">
                <a:solidFill>
                  <a:schemeClr val="tx2"/>
                </a:solidFill>
              </a:rPr>
              <a:t>Kommunikationsmöglichkeiten</a:t>
            </a:r>
            <a:r>
              <a:rPr lang="de-DE" dirty="0"/>
              <a:t> wie Chats und Foren zwischen Lehrenden und Lernenden und fungiert damit als Schnittstelle zwischen beiden.</a:t>
            </a:r>
          </a:p>
          <a:p>
            <a:pPr marL="0" indent="0">
              <a:buNone/>
            </a:pPr>
            <a:r>
              <a:rPr lang="de-DE" dirty="0"/>
              <a:t>Eine solche Plattform geht über das Bereitstellen von Lernmaterialien hinaus. Vorteile sind Entlastung im Lehrbetrieb, die Regelung des Informationsflusses, Vereinfachung des </a:t>
            </a:r>
            <a:r>
              <a:rPr lang="de-DE" u="sng" dirty="0">
                <a:solidFill>
                  <a:schemeClr val="tx2"/>
                </a:solidFill>
              </a:rPr>
              <a:t>Lernens</a:t>
            </a:r>
            <a:r>
              <a:rPr lang="de-DE" dirty="0"/>
              <a:t> und Übernahme zahlreicher Verwaltungsaufgaben.</a:t>
            </a:r>
          </a:p>
          <a:p>
            <a:pPr marL="0" indent="0">
              <a:buNone/>
            </a:pPr>
            <a:br>
              <a:rPr lang="de-DE" dirty="0"/>
            </a:br>
            <a:r>
              <a:rPr lang="de-DE" dirty="0"/>
              <a:t>						</a:t>
            </a:r>
          </a:p>
        </p:txBody>
      </p:sp>
      <p:sp>
        <p:nvSpPr>
          <p:cNvPr id="3" name="Titel 2">
            <a:extLst>
              <a:ext uri="{FF2B5EF4-FFF2-40B4-BE49-F238E27FC236}">
                <a16:creationId xmlns:a16="http://schemas.microsoft.com/office/drawing/2014/main" id="{5301ADA1-6627-A643-AF2E-3CC5703C9E8A}"/>
              </a:ext>
            </a:extLst>
          </p:cNvPr>
          <p:cNvSpPr>
            <a:spLocks noGrp="1"/>
          </p:cNvSpPr>
          <p:nvPr>
            <p:ph type="title"/>
          </p:nvPr>
        </p:nvSpPr>
        <p:spPr/>
        <p:txBody>
          <a:bodyPr>
            <a:normAutofit/>
          </a:bodyPr>
          <a:lstStyle/>
          <a:p>
            <a:r>
              <a:rPr lang="de-DE" dirty="0"/>
              <a:t>LMS: Learning Management System – Definition</a:t>
            </a:r>
          </a:p>
        </p:txBody>
      </p:sp>
      <p:sp>
        <p:nvSpPr>
          <p:cNvPr id="4" name="Textplatzhalter 3">
            <a:extLst>
              <a:ext uri="{FF2B5EF4-FFF2-40B4-BE49-F238E27FC236}">
                <a16:creationId xmlns:a16="http://schemas.microsoft.com/office/drawing/2014/main" id="{1F5D6F67-D2D2-945A-7F85-95FEC14EAB6E}"/>
              </a:ext>
            </a:extLst>
          </p:cNvPr>
          <p:cNvSpPr>
            <a:spLocks noGrp="1"/>
          </p:cNvSpPr>
          <p:nvPr>
            <p:ph type="body" sz="quarter" idx="10"/>
          </p:nvPr>
        </p:nvSpPr>
        <p:spPr/>
        <p:txBody>
          <a:bodyPr/>
          <a:lstStyle/>
          <a:p>
            <a:r>
              <a:rPr lang="de-DE" sz="1100" dirty="0"/>
              <a:t>(Wikipedia „Lernplattform“)</a:t>
            </a:r>
            <a:endParaRPr lang="de-DE" dirty="0"/>
          </a:p>
        </p:txBody>
      </p:sp>
    </p:spTree>
    <p:extLst>
      <p:ext uri="{BB962C8B-B14F-4D97-AF65-F5344CB8AC3E}">
        <p14:creationId xmlns:p14="http://schemas.microsoft.com/office/powerpoint/2010/main" val="25204344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9514E90-16A0-0B46-8F71-8FFAAFCF7809}"/>
              </a:ext>
            </a:extLst>
          </p:cNvPr>
          <p:cNvSpPr>
            <a:spLocks noGrp="1"/>
          </p:cNvSpPr>
          <p:nvPr>
            <p:ph idx="1"/>
          </p:nvPr>
        </p:nvSpPr>
        <p:spPr/>
        <p:txBody>
          <a:bodyPr/>
          <a:lstStyle/>
          <a:p>
            <a:pPr marL="0" indent="0">
              <a:buNone/>
            </a:pPr>
            <a:r>
              <a:rPr lang="de-DE" b="1" dirty="0">
                <a:latin typeface="Calibri" panose="020F0502020204030204" pitchFamily="34" charset="0"/>
                <a:cs typeface="Calibri" panose="020F0502020204030204" pitchFamily="34" charset="0"/>
              </a:rPr>
              <a:t>Abgrenzung zum Begriff „digitaler </a:t>
            </a:r>
            <a:r>
              <a:rPr lang="de-DE" b="1" dirty="0" err="1">
                <a:latin typeface="Calibri" panose="020F0502020204030204" pitchFamily="34" charset="0"/>
                <a:cs typeface="Calibri" panose="020F0502020204030204" pitchFamily="34" charset="0"/>
              </a:rPr>
              <a:t>Lernpfad</a:t>
            </a:r>
            <a:r>
              <a:rPr lang="de-DE" b="1" dirty="0">
                <a:latin typeface="Calibri" panose="020F0502020204030204" pitchFamily="34" charset="0"/>
                <a:cs typeface="Calibri" panose="020F0502020204030204" pitchFamily="34" charset="0"/>
              </a:rPr>
              <a:t>“	</a:t>
            </a:r>
          </a:p>
          <a:p>
            <a:pPr marL="0" indent="0">
              <a:buNone/>
            </a:pPr>
            <a:r>
              <a:rPr lang="de-DE" dirty="0">
                <a:latin typeface="Calibri" panose="020F0502020204030204" pitchFamily="34" charset="0"/>
                <a:cs typeface="Calibri" panose="020F0502020204030204" pitchFamily="34" charset="0"/>
              </a:rPr>
              <a:t>Lernpfade </a:t>
            </a:r>
          </a:p>
          <a:p>
            <a:pPr marL="185738" indent="-185738">
              <a:buNone/>
            </a:pPr>
            <a:r>
              <a:rPr lang="de-DE" sz="1800" dirty="0">
                <a:latin typeface="Calibri" panose="020F0502020204030204" pitchFamily="34" charset="0"/>
                <a:cs typeface="Calibri" panose="020F0502020204030204" pitchFamily="34" charset="0"/>
              </a:rPr>
              <a:t>… stellen in gewisser Weise eine Antwort auf die (oder „Entschärfung“ der) Modularisierung dar. </a:t>
            </a:r>
          </a:p>
          <a:p>
            <a:pPr marL="185738" indent="-185738">
              <a:buNone/>
            </a:pPr>
            <a:r>
              <a:rPr lang="de-DE" sz="1800" dirty="0">
                <a:latin typeface="Calibri" panose="020F0502020204030204" pitchFamily="34" charset="0"/>
                <a:cs typeface="Calibri" panose="020F0502020204030204" pitchFamily="34" charset="0"/>
              </a:rPr>
              <a:t>… [sind] Lernhilfen, die von Lehrenden für Lernende gestaltet werden. </a:t>
            </a:r>
          </a:p>
          <a:p>
            <a:pPr marL="185738" indent="-185738">
              <a:buNone/>
            </a:pPr>
            <a:r>
              <a:rPr lang="de-DE" sz="1800" dirty="0">
                <a:latin typeface="Calibri" panose="020F0502020204030204" pitchFamily="34" charset="0"/>
                <a:cs typeface="Calibri" panose="020F0502020204030204" pitchFamily="34" charset="0"/>
              </a:rPr>
              <a:t>… dienen dazu, einzelne (ansonsten isolierte) Lernhilfen zu einem Ganzen zu integrieren und Lernprozesse zu organisieren.“</a:t>
            </a:r>
            <a:r>
              <a:rPr lang="de-DE" dirty="0">
                <a:latin typeface="Calibri" panose="020F0502020204030204" pitchFamily="34" charset="0"/>
                <a:cs typeface="Calibri" panose="020F0502020204030204" pitchFamily="34" charset="0"/>
              </a:rPr>
              <a:t> 			</a:t>
            </a:r>
            <a:r>
              <a:rPr lang="de-DE" sz="1400" dirty="0">
                <a:latin typeface="Calibri" panose="020F0502020204030204" pitchFamily="34" charset="0"/>
                <a:cs typeface="Calibri" panose="020F0502020204030204" pitchFamily="34" charset="0"/>
              </a:rPr>
              <a:t>	</a:t>
            </a:r>
            <a:r>
              <a:rPr lang="de-DE" sz="1400" dirty="0">
                <a:solidFill>
                  <a:schemeClr val="bg1">
                    <a:lumMod val="50000"/>
                  </a:schemeClr>
                </a:solidFill>
                <a:latin typeface="Calibri" panose="020F0502020204030204" pitchFamily="34" charset="0"/>
                <a:cs typeface="Calibri" panose="020F0502020204030204" pitchFamily="34" charset="0"/>
              </a:rPr>
              <a:t>     ´               (Embacher, 2004a) </a:t>
            </a:r>
          </a:p>
          <a:p>
            <a:pPr marL="185738" indent="-185738">
              <a:buNone/>
            </a:pPr>
            <a:endParaRPr lang="de-DE" sz="2400" dirty="0">
              <a:latin typeface="Calibri" panose="020F0502020204030204" pitchFamily="34" charset="0"/>
              <a:cs typeface="Calibri" panose="020F0502020204030204" pitchFamily="34" charset="0"/>
            </a:endParaRPr>
          </a:p>
          <a:p>
            <a:pPr marL="185738" indent="-185738">
              <a:buNone/>
            </a:pPr>
            <a:r>
              <a:rPr lang="de-DE" dirty="0">
                <a:latin typeface="Calibri" panose="020F0502020204030204" pitchFamily="34" charset="0"/>
                <a:cs typeface="Calibri" panose="020F0502020204030204" pitchFamily="34" charset="0"/>
              </a:rPr>
              <a:t>„Ein </a:t>
            </a:r>
            <a:r>
              <a:rPr lang="de-DE" dirty="0" err="1">
                <a:latin typeface="Calibri" panose="020F0502020204030204" pitchFamily="34" charset="0"/>
                <a:cs typeface="Calibri" panose="020F0502020204030204" pitchFamily="34" charset="0"/>
              </a:rPr>
              <a:t>Lernpfad</a:t>
            </a:r>
            <a:r>
              <a:rPr lang="de-DE" dirty="0">
                <a:latin typeface="Calibri" panose="020F0502020204030204" pitchFamily="34" charset="0"/>
                <a:cs typeface="Calibri" panose="020F0502020204030204" pitchFamily="34" charset="0"/>
              </a:rPr>
              <a:t> ist </a:t>
            </a:r>
          </a:p>
          <a:p>
            <a:pPr marL="185738" indent="-185738">
              <a:buNone/>
            </a:pPr>
            <a:r>
              <a:rPr lang="de-DE" dirty="0">
                <a:latin typeface="Calibri" panose="020F0502020204030204" pitchFamily="34" charset="0"/>
                <a:cs typeface="Calibri" panose="020F0502020204030204" pitchFamily="34" charset="0"/>
              </a:rPr>
              <a:t>… KEIN </a:t>
            </a:r>
            <a:r>
              <a:rPr lang="de-DE" dirty="0"/>
              <a:t>Learning Management System. </a:t>
            </a:r>
            <a:endParaRPr lang="de-DE" dirty="0">
              <a:latin typeface="Calibri" panose="020F0502020204030204" pitchFamily="34" charset="0"/>
              <a:cs typeface="Calibri" panose="020F0502020204030204" pitchFamily="34" charset="0"/>
            </a:endParaRPr>
          </a:p>
          <a:p>
            <a:pPr marL="185738" indent="-185738">
              <a:buNone/>
            </a:pPr>
            <a:r>
              <a:rPr lang="de-DE" dirty="0">
                <a:latin typeface="Calibri" panose="020F0502020204030204" pitchFamily="34" charset="0"/>
                <a:cs typeface="Calibri" panose="020F0502020204030204" pitchFamily="34" charset="0"/>
              </a:rPr>
              <a:t>… ein Werkzeug, um Ressourcen in einer didaktisch sinnvollen Abfolge zusammenstellen zu können. </a:t>
            </a:r>
          </a:p>
          <a:p>
            <a:pPr marL="185738" indent="-185738">
              <a:buNone/>
            </a:pPr>
            <a:r>
              <a:rPr lang="de-DE" dirty="0">
                <a:latin typeface="Calibri" panose="020F0502020204030204" pitchFamily="34" charset="0"/>
                <a:cs typeface="Calibri" panose="020F0502020204030204" pitchFamily="34" charset="0"/>
              </a:rPr>
              <a:t>… ‚Content‘, Inhalt, Material.“  </a:t>
            </a:r>
            <a:r>
              <a:rPr lang="de-DE" sz="1800" dirty="0">
                <a:latin typeface="Calibri" panose="020F0502020204030204" pitchFamily="34" charset="0"/>
                <a:cs typeface="Calibri" panose="020F0502020204030204" pitchFamily="34" charset="0"/>
              </a:rPr>
              <a:t>				</a:t>
            </a:r>
            <a:r>
              <a:rPr lang="de-DE" sz="1800" dirty="0">
                <a:solidFill>
                  <a:schemeClr val="bg1">
                    <a:lumMod val="50000"/>
                  </a:schemeClr>
                </a:solidFill>
                <a:latin typeface="Calibri" panose="020F0502020204030204" pitchFamily="34" charset="0"/>
                <a:cs typeface="Calibri" panose="020F0502020204030204" pitchFamily="34" charset="0"/>
              </a:rPr>
              <a:t>              </a:t>
            </a:r>
            <a:r>
              <a:rPr lang="de-DE" sz="1400" dirty="0">
                <a:solidFill>
                  <a:schemeClr val="bg1">
                    <a:lumMod val="50000"/>
                  </a:schemeClr>
                </a:solidFill>
                <a:latin typeface="Calibri" panose="020F0502020204030204" pitchFamily="34" charset="0"/>
                <a:cs typeface="Calibri" panose="020F0502020204030204" pitchFamily="34" charset="0"/>
              </a:rPr>
              <a:t>(</a:t>
            </a:r>
            <a:r>
              <a:rPr lang="de-DE" sz="1400" dirty="0" err="1">
                <a:solidFill>
                  <a:schemeClr val="bg1">
                    <a:lumMod val="50000"/>
                  </a:schemeClr>
                </a:solidFill>
                <a:latin typeface="Calibri" panose="020F0502020204030204" pitchFamily="34" charset="0"/>
                <a:cs typeface="Calibri" panose="020F0502020204030204" pitchFamily="34" charset="0"/>
              </a:rPr>
              <a:t>Oberhuemer</a:t>
            </a:r>
            <a:r>
              <a:rPr lang="de-DE" sz="1400" dirty="0">
                <a:solidFill>
                  <a:schemeClr val="bg1">
                    <a:lumMod val="50000"/>
                  </a:schemeClr>
                </a:solidFill>
                <a:latin typeface="Calibri" panose="020F0502020204030204" pitchFamily="34" charset="0"/>
                <a:cs typeface="Calibri" panose="020F0502020204030204" pitchFamily="34" charset="0"/>
              </a:rPr>
              <a:t>, 2004)</a:t>
            </a:r>
            <a:endParaRPr lang="de-DE" dirty="0">
              <a:solidFill>
                <a:schemeClr val="bg1">
                  <a:lumMod val="50000"/>
                </a:schemeClr>
              </a:solidFill>
              <a:latin typeface="Calibri" panose="020F0502020204030204" pitchFamily="34" charset="0"/>
              <a:cs typeface="Calibri" panose="020F0502020204030204" pitchFamily="34" charset="0"/>
            </a:endParaRPr>
          </a:p>
        </p:txBody>
      </p:sp>
      <p:sp>
        <p:nvSpPr>
          <p:cNvPr id="3" name="Titel 2">
            <a:extLst>
              <a:ext uri="{FF2B5EF4-FFF2-40B4-BE49-F238E27FC236}">
                <a16:creationId xmlns:a16="http://schemas.microsoft.com/office/drawing/2014/main" id="{5301ADA1-6627-A643-AF2E-3CC5703C9E8A}"/>
              </a:ext>
            </a:extLst>
          </p:cNvPr>
          <p:cNvSpPr>
            <a:spLocks noGrp="1"/>
          </p:cNvSpPr>
          <p:nvPr>
            <p:ph type="title"/>
          </p:nvPr>
        </p:nvSpPr>
        <p:spPr/>
        <p:txBody>
          <a:bodyPr>
            <a:normAutofit/>
          </a:bodyPr>
          <a:lstStyle/>
          <a:p>
            <a:r>
              <a:rPr lang="de-DE" dirty="0"/>
              <a:t>LMS: Learning Management System – Abgrenzung</a:t>
            </a:r>
          </a:p>
        </p:txBody>
      </p:sp>
      <p:sp>
        <p:nvSpPr>
          <p:cNvPr id="4" name="Textplatzhalter 3">
            <a:extLst>
              <a:ext uri="{FF2B5EF4-FFF2-40B4-BE49-F238E27FC236}">
                <a16:creationId xmlns:a16="http://schemas.microsoft.com/office/drawing/2014/main" id="{0269330E-751F-6C78-A3F2-A108BBBF9FFA}"/>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452237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9514E90-16A0-0B46-8F71-8FFAAFCF7809}"/>
              </a:ext>
            </a:extLst>
          </p:cNvPr>
          <p:cNvSpPr>
            <a:spLocks noGrp="1"/>
          </p:cNvSpPr>
          <p:nvPr>
            <p:ph idx="1"/>
          </p:nvPr>
        </p:nvSpPr>
        <p:spPr/>
        <p:txBody>
          <a:bodyPr/>
          <a:lstStyle/>
          <a:p>
            <a:pPr marL="0" indent="0">
              <a:buNone/>
            </a:pPr>
            <a:r>
              <a:rPr lang="de-DE" b="1" dirty="0">
                <a:cs typeface="Calibri" pitchFamily="34" charset="0"/>
              </a:rPr>
              <a:t>Fazit:</a:t>
            </a:r>
          </a:p>
          <a:p>
            <a:pPr marL="342900">
              <a:buFont typeface="Wingdings" pitchFamily="2" charset="2"/>
              <a:buChar char="§"/>
            </a:pPr>
            <a:r>
              <a:rPr lang="de-DE" dirty="0">
                <a:latin typeface="Calibri" panose="020F0502020204030204" pitchFamily="34" charset="0"/>
                <a:cs typeface="Calibri" panose="020F0502020204030204" pitchFamily="34" charset="0"/>
              </a:rPr>
              <a:t>Exakte Begriffsklärung ist nicht möglich (und nicht nötig)</a:t>
            </a:r>
          </a:p>
          <a:p>
            <a:pPr marL="342900">
              <a:buFont typeface="Wingdings" pitchFamily="2" charset="2"/>
              <a:buChar char="§"/>
            </a:pPr>
            <a:r>
              <a:rPr lang="de-DE" dirty="0">
                <a:latin typeface="Calibri" panose="020F0502020204030204" pitchFamily="34" charset="0"/>
                <a:cs typeface="Calibri" panose="020F0502020204030204" pitchFamily="34" charset="0"/>
              </a:rPr>
              <a:t>Hohe Variation in der Liste der Funktionsumfänge, aber der Kern ist:</a:t>
            </a:r>
          </a:p>
          <a:p>
            <a:pPr marL="756450" lvl="1" indent="-285750"/>
            <a:r>
              <a:rPr lang="de-DE" b="1" dirty="0">
                <a:latin typeface="Calibri" panose="020F0502020204030204" pitchFamily="34" charset="0"/>
                <a:cs typeface="Calibri" panose="020F0502020204030204" pitchFamily="34" charset="0"/>
              </a:rPr>
              <a:t>Kommunikation</a:t>
            </a:r>
            <a:r>
              <a:rPr lang="de-DE" dirty="0">
                <a:latin typeface="Calibri" panose="020F0502020204030204" pitchFamily="34" charset="0"/>
                <a:cs typeface="Calibri" panose="020F0502020204030204" pitchFamily="34" charset="0"/>
              </a:rPr>
              <a:t> (Aufgaben &amp; Feedback) &amp; </a:t>
            </a:r>
            <a:r>
              <a:rPr lang="de-DE" b="1" dirty="0">
                <a:latin typeface="Calibri" panose="020F0502020204030204" pitchFamily="34" charset="0"/>
                <a:cs typeface="Calibri" panose="020F0502020204030204" pitchFamily="34" charset="0"/>
              </a:rPr>
              <a:t>Materialaustausch</a:t>
            </a:r>
            <a:r>
              <a:rPr lang="de-DE" dirty="0">
                <a:latin typeface="Calibri" panose="020F0502020204030204" pitchFamily="34" charset="0"/>
                <a:cs typeface="Calibri" panose="020F0502020204030204" pitchFamily="34" charset="0"/>
              </a:rPr>
              <a:t> zwischen Lehrpersonen und Lernenden</a:t>
            </a:r>
          </a:p>
          <a:p>
            <a:pPr marL="756450" lvl="1" indent="-285750"/>
            <a:r>
              <a:rPr lang="de-DE" dirty="0">
                <a:latin typeface="Calibri" panose="020F0502020204030204" pitchFamily="34" charset="0"/>
                <a:cs typeface="Calibri" panose="020F0502020204030204" pitchFamily="34" charset="0"/>
              </a:rPr>
              <a:t>in einem </a:t>
            </a:r>
            <a:r>
              <a:rPr lang="de-DE" b="1" dirty="0">
                <a:latin typeface="Calibri" panose="020F0502020204030204" pitchFamily="34" charset="0"/>
                <a:cs typeface="Calibri" panose="020F0502020204030204" pitchFamily="34" charset="0"/>
              </a:rPr>
              <a:t>didaktischen aufbereiteten Pfad </a:t>
            </a:r>
            <a:r>
              <a:rPr lang="de-DE" dirty="0">
                <a:latin typeface="Calibri" panose="020F0502020204030204" pitchFamily="34" charset="0"/>
                <a:cs typeface="Calibri" panose="020F0502020204030204" pitchFamily="34" charset="0"/>
              </a:rPr>
              <a:t>(Bereitstellung von Lerninhalten durch ein bestimmtes Themengebiet)</a:t>
            </a:r>
          </a:p>
          <a:p>
            <a:r>
              <a:rPr lang="de-DE" dirty="0">
                <a:latin typeface="Calibri" panose="020F0502020204030204" pitchFamily="34" charset="0"/>
                <a:cs typeface="Calibri" panose="020F0502020204030204" pitchFamily="34" charset="0"/>
              </a:rPr>
              <a:t>Es ist aber sinnvoll zu unterscheiden zwischen:</a:t>
            </a:r>
          </a:p>
          <a:p>
            <a:pPr marL="808038" lvl="2" indent="-342900">
              <a:buFont typeface="+mj-lt"/>
              <a:buAutoNum type="alphaLcParenR"/>
            </a:pPr>
            <a:r>
              <a:rPr lang="de-DE" dirty="0">
                <a:latin typeface="Calibri" panose="020F0502020204030204" pitchFamily="34" charset="0"/>
                <a:cs typeface="Calibri" panose="020F0502020204030204" pitchFamily="34" charset="0"/>
              </a:rPr>
              <a:t>gehosteten LMS, die zentral (intern oder extern) administriert werden müssen </a:t>
            </a:r>
            <a:br>
              <a:rPr lang="de-DE" dirty="0">
                <a:latin typeface="Calibri" panose="020F0502020204030204" pitchFamily="34" charset="0"/>
                <a:cs typeface="Calibri" panose="020F0502020204030204" pitchFamily="34" charset="0"/>
              </a:rPr>
            </a:br>
            <a:r>
              <a:rPr lang="de-DE" dirty="0">
                <a:latin typeface="Calibri" panose="020F0502020204030204" pitchFamily="34" charset="0"/>
                <a:cs typeface="Calibri" panose="020F0502020204030204" pitchFamily="34" charset="0"/>
              </a:rPr>
              <a:t>-&gt;  Medienkonzept der Schule</a:t>
            </a:r>
          </a:p>
          <a:p>
            <a:pPr marL="808038" lvl="2" indent="-342900">
              <a:buFont typeface="+mj-lt"/>
              <a:buAutoNum type="alphaLcParenR"/>
            </a:pPr>
            <a:r>
              <a:rPr lang="de-DE" dirty="0">
                <a:latin typeface="Calibri" panose="020F0502020204030204" pitchFamily="34" charset="0"/>
                <a:cs typeface="Calibri" panose="020F0502020204030204" pitchFamily="34" charset="0"/>
              </a:rPr>
              <a:t>software- oder webbasierten LMS (OER, umsonst, und kein OER, gebührenpflichtig), die dezentral von einzelnen Lehrpersonen genutzt werden können. </a:t>
            </a:r>
          </a:p>
          <a:p>
            <a:pPr marL="0" indent="0">
              <a:buNone/>
            </a:pPr>
            <a:endParaRPr lang="de-DE" dirty="0">
              <a:latin typeface="Gill Sans MT" panose="020B0502020104020203" pitchFamily="34" charset="0"/>
            </a:endParaRPr>
          </a:p>
        </p:txBody>
      </p:sp>
      <p:sp>
        <p:nvSpPr>
          <p:cNvPr id="3" name="Titel 2">
            <a:extLst>
              <a:ext uri="{FF2B5EF4-FFF2-40B4-BE49-F238E27FC236}">
                <a16:creationId xmlns:a16="http://schemas.microsoft.com/office/drawing/2014/main" id="{5301ADA1-6627-A643-AF2E-3CC5703C9E8A}"/>
              </a:ext>
            </a:extLst>
          </p:cNvPr>
          <p:cNvSpPr>
            <a:spLocks noGrp="1"/>
          </p:cNvSpPr>
          <p:nvPr>
            <p:ph type="title"/>
          </p:nvPr>
        </p:nvSpPr>
        <p:spPr/>
        <p:txBody>
          <a:bodyPr>
            <a:normAutofit/>
          </a:bodyPr>
          <a:lstStyle/>
          <a:p>
            <a:r>
              <a:rPr lang="de-DE" dirty="0"/>
              <a:t>LMS: Learning Management System – Zusammenfassung</a:t>
            </a:r>
          </a:p>
        </p:txBody>
      </p:sp>
      <p:sp>
        <p:nvSpPr>
          <p:cNvPr id="4" name="Textplatzhalter 3">
            <a:extLst>
              <a:ext uri="{FF2B5EF4-FFF2-40B4-BE49-F238E27FC236}">
                <a16:creationId xmlns:a16="http://schemas.microsoft.com/office/drawing/2014/main" id="{2122C4BA-B2B5-1D58-C03E-BE10CEDA2FAC}"/>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11564818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D9285757-E449-3545-AB4E-0414FBE61041}"/>
              </a:ext>
            </a:extLst>
          </p:cNvPr>
          <p:cNvSpPr>
            <a:spLocks noGrp="1"/>
          </p:cNvSpPr>
          <p:nvPr>
            <p:ph idx="1"/>
          </p:nvPr>
        </p:nvSpPr>
        <p:spPr/>
        <p:txBody>
          <a:bodyPr/>
          <a:lstStyle/>
          <a:p>
            <a:pPr marL="457200" indent="-457200">
              <a:buFont typeface="+mj-lt"/>
              <a:buAutoNum type="alphaLcParenR"/>
            </a:pPr>
            <a:r>
              <a:rPr lang="de-DE" dirty="0">
                <a:latin typeface="+mj-lt"/>
              </a:rPr>
              <a:t>gehosteten LMS, die zentral (intern oder extern) administriert werden müssen:</a:t>
            </a:r>
          </a:p>
          <a:p>
            <a:pPr marL="813600" lvl="1" indent="-285750"/>
            <a:r>
              <a:rPr lang="de-DE" sz="1800" dirty="0" err="1">
                <a:latin typeface="+mj-lt"/>
              </a:rPr>
              <a:t>Iserv</a:t>
            </a:r>
            <a:endParaRPr lang="de-DE" sz="1800" dirty="0">
              <a:latin typeface="+mj-lt"/>
            </a:endParaRPr>
          </a:p>
          <a:p>
            <a:pPr marL="813600" lvl="1" indent="-285750"/>
            <a:r>
              <a:rPr lang="de-DE" sz="1800" dirty="0" err="1">
                <a:latin typeface="+mj-lt"/>
              </a:rPr>
              <a:t>Moodle</a:t>
            </a:r>
            <a:r>
              <a:rPr lang="de-DE" sz="1800" dirty="0">
                <a:latin typeface="+mj-lt"/>
              </a:rPr>
              <a:t> (OER)</a:t>
            </a:r>
          </a:p>
          <a:p>
            <a:pPr marL="813600" lvl="1" indent="-285750"/>
            <a:r>
              <a:rPr lang="de-DE" sz="1800" dirty="0">
                <a:latin typeface="+mj-lt"/>
              </a:rPr>
              <a:t>Ilias</a:t>
            </a:r>
          </a:p>
          <a:p>
            <a:pPr marL="813600" lvl="1" indent="-285750"/>
            <a:r>
              <a:rPr lang="de-DE" sz="1800" dirty="0" err="1">
                <a:latin typeface="+mj-lt"/>
              </a:rPr>
              <a:t>Its</a:t>
            </a:r>
            <a:r>
              <a:rPr lang="de-DE" sz="1800" dirty="0">
                <a:latin typeface="+mj-lt"/>
              </a:rPr>
              <a:t>-Learning</a:t>
            </a:r>
          </a:p>
          <a:p>
            <a:pPr marL="813600" lvl="1" indent="-285750"/>
            <a:r>
              <a:rPr lang="de-DE" sz="1800" dirty="0">
                <a:latin typeface="+mj-lt"/>
              </a:rPr>
              <a:t>Office 365</a:t>
            </a:r>
          </a:p>
          <a:p>
            <a:pPr marL="457200" indent="-457200">
              <a:buFont typeface="+mj-lt"/>
              <a:buAutoNum type="alphaLcParenR"/>
            </a:pPr>
            <a:r>
              <a:rPr lang="de-DE" dirty="0">
                <a:latin typeface="+mj-lt"/>
              </a:rPr>
              <a:t>Software- oder webbasierte ‚LMS‘, die von Lehrpersonen administriert werden können:</a:t>
            </a:r>
          </a:p>
          <a:p>
            <a:pPr marL="813600" lvl="1" indent="-285750"/>
            <a:r>
              <a:rPr lang="de-DE" sz="1800" dirty="0" err="1">
                <a:latin typeface="+mj-lt"/>
              </a:rPr>
              <a:t>GeoGebra</a:t>
            </a:r>
            <a:r>
              <a:rPr lang="de-DE" sz="1800" dirty="0">
                <a:latin typeface="+mj-lt"/>
              </a:rPr>
              <a:t>-Tube</a:t>
            </a:r>
          </a:p>
          <a:p>
            <a:pPr marL="813600" lvl="1" indent="-285750"/>
            <a:r>
              <a:rPr lang="de-DE" sz="1800" dirty="0">
                <a:latin typeface="+mj-lt"/>
              </a:rPr>
              <a:t>LearningApps</a:t>
            </a:r>
          </a:p>
          <a:p>
            <a:pPr marL="813600" lvl="1" indent="-285750"/>
            <a:r>
              <a:rPr lang="de-DE" sz="1800" dirty="0" err="1">
                <a:latin typeface="+mj-lt"/>
              </a:rPr>
              <a:t>Desmos</a:t>
            </a:r>
            <a:endParaRPr lang="de-DE" sz="1800" dirty="0">
              <a:latin typeface="+mj-lt"/>
            </a:endParaRPr>
          </a:p>
          <a:p>
            <a:pPr lvl="1"/>
            <a:endParaRPr lang="de-DE" sz="1800" dirty="0">
              <a:latin typeface="+mj-lt"/>
            </a:endParaRPr>
          </a:p>
          <a:p>
            <a:endParaRPr lang="de-DE" dirty="0">
              <a:latin typeface="+mj-lt"/>
            </a:endParaRPr>
          </a:p>
        </p:txBody>
      </p:sp>
      <p:sp>
        <p:nvSpPr>
          <p:cNvPr id="3" name="Titel 2">
            <a:extLst>
              <a:ext uri="{FF2B5EF4-FFF2-40B4-BE49-F238E27FC236}">
                <a16:creationId xmlns:a16="http://schemas.microsoft.com/office/drawing/2014/main" id="{A984EF29-E4FD-D746-ACE1-8162594B54E0}"/>
              </a:ext>
            </a:extLst>
          </p:cNvPr>
          <p:cNvSpPr>
            <a:spLocks noGrp="1"/>
          </p:cNvSpPr>
          <p:nvPr>
            <p:ph type="title"/>
          </p:nvPr>
        </p:nvSpPr>
        <p:spPr/>
        <p:txBody>
          <a:bodyPr>
            <a:normAutofit/>
          </a:bodyPr>
          <a:lstStyle/>
          <a:p>
            <a:r>
              <a:rPr lang="de-DE" dirty="0"/>
              <a:t>LMS: Learning Management System – Beispiele</a:t>
            </a:r>
          </a:p>
        </p:txBody>
      </p:sp>
      <p:sp>
        <p:nvSpPr>
          <p:cNvPr id="4" name="Textplatzhalter 3">
            <a:extLst>
              <a:ext uri="{FF2B5EF4-FFF2-40B4-BE49-F238E27FC236}">
                <a16:creationId xmlns:a16="http://schemas.microsoft.com/office/drawing/2014/main" id="{046583E0-518F-1944-8A93-84518D2ADF3D}"/>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507476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9514E90-16A0-0B46-8F71-8FFAAFCF7809}"/>
              </a:ext>
            </a:extLst>
          </p:cNvPr>
          <p:cNvSpPr>
            <a:spLocks noGrp="1"/>
          </p:cNvSpPr>
          <p:nvPr>
            <p:ph idx="1"/>
          </p:nvPr>
        </p:nvSpPr>
        <p:spPr/>
        <p:txBody>
          <a:bodyPr/>
          <a:lstStyle/>
          <a:p>
            <a:pPr marL="0" indent="0">
              <a:buNone/>
            </a:pPr>
            <a:r>
              <a:rPr lang="de-DE" b="1" dirty="0"/>
              <a:t>Unterschiedliche Merkmale digitaler Lernplattformen: </a:t>
            </a:r>
          </a:p>
          <a:p>
            <a:pPr lvl="1"/>
            <a:r>
              <a:rPr lang="de-DE" sz="1800" dirty="0"/>
              <a:t>Umfang (Kooperation, Editierbarkeit, Repositorien ...)</a:t>
            </a:r>
          </a:p>
          <a:p>
            <a:pPr lvl="1"/>
            <a:r>
              <a:rPr lang="de-DE" sz="1800" dirty="0"/>
              <a:t>Zugriffsrechte </a:t>
            </a:r>
          </a:p>
          <a:p>
            <a:pPr lvl="1"/>
            <a:r>
              <a:rPr lang="de-DE" sz="1800" dirty="0"/>
              <a:t>Qualitätssicherung</a:t>
            </a:r>
          </a:p>
          <a:p>
            <a:pPr lvl="1"/>
            <a:r>
              <a:rPr lang="de-DE" sz="1800" dirty="0"/>
              <a:t>Schnittstellen zu regionalen Admin-Systemen</a:t>
            </a:r>
          </a:p>
          <a:p>
            <a:pPr lvl="1"/>
            <a:r>
              <a:rPr lang="de-DE" sz="1800" dirty="0"/>
              <a:t>Rechte (OER oder nicht)</a:t>
            </a:r>
          </a:p>
          <a:p>
            <a:pPr lvl="1"/>
            <a:r>
              <a:rPr lang="de-DE" sz="1800" dirty="0"/>
              <a:t>...</a:t>
            </a:r>
          </a:p>
          <a:p>
            <a:pPr lvl="1"/>
            <a:endParaRPr lang="de-DE" sz="1800" dirty="0"/>
          </a:p>
          <a:p>
            <a:endParaRPr lang="de-DE" sz="2000" dirty="0"/>
          </a:p>
        </p:txBody>
      </p:sp>
      <p:sp>
        <p:nvSpPr>
          <p:cNvPr id="3" name="Titel 2">
            <a:extLst>
              <a:ext uri="{FF2B5EF4-FFF2-40B4-BE49-F238E27FC236}">
                <a16:creationId xmlns:a16="http://schemas.microsoft.com/office/drawing/2014/main" id="{5301ADA1-6627-A643-AF2E-3CC5703C9E8A}"/>
              </a:ext>
            </a:extLst>
          </p:cNvPr>
          <p:cNvSpPr>
            <a:spLocks noGrp="1"/>
          </p:cNvSpPr>
          <p:nvPr>
            <p:ph type="title"/>
          </p:nvPr>
        </p:nvSpPr>
        <p:spPr/>
        <p:txBody>
          <a:bodyPr/>
          <a:lstStyle/>
          <a:p>
            <a:r>
              <a:rPr lang="de-DE" dirty="0"/>
              <a:t>LMS: Learning Management System – Funktionsumfang</a:t>
            </a:r>
          </a:p>
        </p:txBody>
      </p:sp>
      <p:sp>
        <p:nvSpPr>
          <p:cNvPr id="7" name="Textplatzhalter 6">
            <a:extLst>
              <a:ext uri="{FF2B5EF4-FFF2-40B4-BE49-F238E27FC236}">
                <a16:creationId xmlns:a16="http://schemas.microsoft.com/office/drawing/2014/main" id="{6667D309-9BD3-5931-62D7-61EEC4CE3C83}"/>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524303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feld 10">
            <a:extLst>
              <a:ext uri="{FF2B5EF4-FFF2-40B4-BE49-F238E27FC236}">
                <a16:creationId xmlns:a16="http://schemas.microsoft.com/office/drawing/2014/main" id="{207D1958-6A5E-9C46-B095-897CB462B010}"/>
              </a:ext>
            </a:extLst>
          </p:cNvPr>
          <p:cNvSpPr txBox="1"/>
          <p:nvPr/>
        </p:nvSpPr>
        <p:spPr>
          <a:xfrm>
            <a:off x="7751979" y="3080810"/>
            <a:ext cx="627473" cy="322913"/>
          </a:xfrm>
          <a:prstGeom prst="rect">
            <a:avLst/>
          </a:prstGeom>
        </p:spPr>
        <p:txBody>
          <a:bodyPr vert="horz" wrap="none" lIns="51435" tIns="60750" rIns="51435" bIns="60750" rtlCol="0" anchor="ctr">
            <a:noAutofit/>
          </a:bodyPr>
          <a:lstStyle/>
          <a:p>
            <a:pPr algn="l"/>
            <a:r>
              <a:rPr lang="de-DE" sz="1688" b="1" kern="0" dirty="0">
                <a:solidFill>
                  <a:srgbClr val="327A86"/>
                </a:solidFill>
                <a:ea typeface="ＭＳ Ｐゴシック"/>
              </a:rPr>
              <a:t>…</a:t>
            </a:r>
          </a:p>
        </p:txBody>
      </p:sp>
      <p:sp>
        <p:nvSpPr>
          <p:cNvPr id="12" name="Textfeld 11">
            <a:extLst>
              <a:ext uri="{FF2B5EF4-FFF2-40B4-BE49-F238E27FC236}">
                <a16:creationId xmlns:a16="http://schemas.microsoft.com/office/drawing/2014/main" id="{C16AC965-EE42-A342-BA42-8DF6A2160B0A}"/>
              </a:ext>
            </a:extLst>
          </p:cNvPr>
          <p:cNvSpPr txBox="1"/>
          <p:nvPr/>
        </p:nvSpPr>
        <p:spPr>
          <a:xfrm>
            <a:off x="6421856" y="1581401"/>
            <a:ext cx="0" cy="0"/>
          </a:xfrm>
          <a:prstGeom prst="rect">
            <a:avLst/>
          </a:prstGeom>
        </p:spPr>
        <p:txBody>
          <a:bodyPr vert="horz" wrap="none" lIns="51435" tIns="60750" rIns="51435" bIns="60750" rtlCol="0" anchor="ctr">
            <a:noAutofit/>
          </a:bodyPr>
          <a:lstStyle/>
          <a:p>
            <a:pPr algn="l"/>
            <a:endParaRPr lang="de-DE" sz="1688" b="1" kern="0" dirty="0">
              <a:solidFill>
                <a:srgbClr val="327A86"/>
              </a:solidFill>
              <a:ea typeface="ＭＳ Ｐゴシック"/>
            </a:endParaRPr>
          </a:p>
        </p:txBody>
      </p:sp>
      <p:sp>
        <p:nvSpPr>
          <p:cNvPr id="13" name="Geschweifte Klammer rechts 12">
            <a:extLst>
              <a:ext uri="{FF2B5EF4-FFF2-40B4-BE49-F238E27FC236}">
                <a16:creationId xmlns:a16="http://schemas.microsoft.com/office/drawing/2014/main" id="{44FCAAFF-D904-714E-A24C-5DB2284574E7}"/>
              </a:ext>
            </a:extLst>
          </p:cNvPr>
          <p:cNvSpPr/>
          <p:nvPr/>
        </p:nvSpPr>
        <p:spPr bwMode="auto">
          <a:xfrm rot="5400000">
            <a:off x="4734578" y="736738"/>
            <a:ext cx="322914" cy="6264696"/>
          </a:xfrm>
          <a:prstGeom prst="rightBrace">
            <a:avLst>
              <a:gd name="adj1" fmla="val 0"/>
              <a:gd name="adj2" fmla="val 50149"/>
            </a:avLst>
          </a:prstGeom>
          <a:noFill/>
          <a:ln w="53975" cap="flat" cmpd="sng" algn="ctr">
            <a:solidFill>
              <a:srgbClr val="327A86"/>
            </a:solidFill>
            <a:prstDash val="solid"/>
            <a:round/>
            <a:headEnd type="none" w="med" len="med"/>
            <a:tailEnd type="none" w="med" len="med"/>
          </a:ln>
          <a:effectLst/>
        </p:spPr>
        <p:txBody>
          <a:bodyPr vert="horz" wrap="square" lIns="51435" tIns="25718" rIns="51435" bIns="25718" numCol="1" rtlCol="0" anchor="t" anchorCtr="0" compatLnSpc="1">
            <a:prstTxWarp prst="textNoShape">
              <a:avLst/>
            </a:prstTxWarp>
          </a:bodyPr>
          <a:lstStyle/>
          <a:p>
            <a:pPr defTabSz="514350"/>
            <a:endParaRPr lang="de-DE" sz="1800" dirty="0"/>
          </a:p>
        </p:txBody>
      </p:sp>
      <p:sp>
        <p:nvSpPr>
          <p:cNvPr id="14" name="Textfeld 13">
            <a:extLst>
              <a:ext uri="{FF2B5EF4-FFF2-40B4-BE49-F238E27FC236}">
                <a16:creationId xmlns:a16="http://schemas.microsoft.com/office/drawing/2014/main" id="{CE433EE2-257B-6340-B9C1-0DC6499087FC}"/>
              </a:ext>
            </a:extLst>
          </p:cNvPr>
          <p:cNvSpPr txBox="1"/>
          <p:nvPr/>
        </p:nvSpPr>
        <p:spPr>
          <a:xfrm>
            <a:off x="3606305" y="4395764"/>
            <a:ext cx="2579459" cy="581471"/>
          </a:xfrm>
          <a:prstGeom prst="rect">
            <a:avLst/>
          </a:prstGeom>
          <a:noFill/>
          <a:ln>
            <a:noFill/>
          </a:ln>
        </p:spPr>
        <p:txBody>
          <a:bodyPr vert="horz" wrap="none" lIns="51435" tIns="60750" rIns="51435" bIns="60750" rtlCol="0" anchor="ctr">
            <a:noAutofit/>
          </a:bodyPr>
          <a:lstStyle/>
          <a:p>
            <a:pPr marL="285750" indent="-285750">
              <a:buClr>
                <a:srgbClr val="327A86"/>
              </a:buClr>
              <a:buFont typeface="Wingdings" panose="05000000000000000000" pitchFamily="2" charset="2"/>
              <a:buChar char="§"/>
            </a:pPr>
            <a:r>
              <a:rPr lang="de-DE" sz="1800" kern="0" dirty="0">
                <a:latin typeface="+mn-lt"/>
                <a:ea typeface="ＭＳ Ｐゴシック"/>
              </a:rPr>
              <a:t>liefern keinen Inhalt</a:t>
            </a:r>
          </a:p>
          <a:p>
            <a:pPr marL="285750" indent="-285750">
              <a:buClr>
                <a:srgbClr val="327A86"/>
              </a:buClr>
              <a:buFont typeface="Wingdings" panose="05000000000000000000" pitchFamily="2" charset="2"/>
              <a:buChar char="§"/>
            </a:pPr>
            <a:r>
              <a:rPr lang="de-DE" sz="1800" kern="0" dirty="0">
                <a:latin typeface="+mn-lt"/>
                <a:ea typeface="ＭＳ Ｐゴシック"/>
              </a:rPr>
              <a:t>sind fachübergreifend</a:t>
            </a:r>
          </a:p>
        </p:txBody>
      </p:sp>
      <p:sp>
        <p:nvSpPr>
          <p:cNvPr id="3" name="Titel 2">
            <a:extLst>
              <a:ext uri="{FF2B5EF4-FFF2-40B4-BE49-F238E27FC236}">
                <a16:creationId xmlns:a16="http://schemas.microsoft.com/office/drawing/2014/main" id="{8CADF591-00B5-0F4C-8E03-EF7EA3F70C68}"/>
              </a:ext>
            </a:extLst>
          </p:cNvPr>
          <p:cNvSpPr>
            <a:spLocks noGrp="1"/>
          </p:cNvSpPr>
          <p:nvPr>
            <p:ph type="title"/>
          </p:nvPr>
        </p:nvSpPr>
        <p:spPr/>
        <p:txBody>
          <a:bodyPr>
            <a:normAutofit/>
          </a:bodyPr>
          <a:lstStyle/>
          <a:p>
            <a:r>
              <a:rPr lang="de-DE" dirty="0"/>
              <a:t>LMS: Learning Management System – Funktionsumfang</a:t>
            </a:r>
          </a:p>
        </p:txBody>
      </p:sp>
      <p:sp>
        <p:nvSpPr>
          <p:cNvPr id="4" name="Textplatzhalter 3">
            <a:extLst>
              <a:ext uri="{FF2B5EF4-FFF2-40B4-BE49-F238E27FC236}">
                <a16:creationId xmlns:a16="http://schemas.microsoft.com/office/drawing/2014/main" id="{A589A724-DDF9-F7A3-E80E-68BFD958CBBE}"/>
              </a:ext>
            </a:extLst>
          </p:cNvPr>
          <p:cNvSpPr>
            <a:spLocks noGrp="1"/>
          </p:cNvSpPr>
          <p:nvPr>
            <p:ph type="body" sz="quarter" idx="10"/>
          </p:nvPr>
        </p:nvSpPr>
        <p:spPr/>
        <p:txBody>
          <a:bodyPr/>
          <a:lstStyle/>
          <a:p>
            <a:endParaRPr lang="de-DE"/>
          </a:p>
        </p:txBody>
      </p:sp>
      <p:pic>
        <p:nvPicPr>
          <p:cNvPr id="1026" name="Picture 2">
            <a:extLst>
              <a:ext uri="{FF2B5EF4-FFF2-40B4-BE49-F238E27FC236}">
                <a16:creationId xmlns:a16="http://schemas.microsoft.com/office/drawing/2014/main" id="{8A270206-F1F7-CE46-A1F4-6A7D2C349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1640" y="2133127"/>
            <a:ext cx="2339752" cy="120156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icrosoft Teams logo vector">
            <a:extLst>
              <a:ext uri="{FF2B5EF4-FFF2-40B4-BE49-F238E27FC236}">
                <a16:creationId xmlns:a16="http://schemas.microsoft.com/office/drawing/2014/main" id="{544740AD-DC5E-2A44-8A9A-3014A707D8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872" y="1854913"/>
            <a:ext cx="1696674" cy="16966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logineo">
            <a:extLst>
              <a:ext uri="{FF2B5EF4-FFF2-40B4-BE49-F238E27FC236}">
                <a16:creationId xmlns:a16="http://schemas.microsoft.com/office/drawing/2014/main" id="{CD511E74-6F1A-9741-B0B3-55012A568A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92080" y="2353267"/>
            <a:ext cx="2286000" cy="88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8948418"/>
      </p:ext>
    </p:extLst>
  </p:cSld>
  <p:clrMapOvr>
    <a:masterClrMapping/>
  </p:clrMapOvr>
  <mc:AlternateContent xmlns:mc="http://schemas.openxmlformats.org/markup-compatibility/2006" xmlns:p14="http://schemas.microsoft.com/office/powerpoint/2010/main">
    <mc:Choice Requires="p14">
      <p:transition p14:dur="250" advClick="0" advTm="20000">
        <p:cut/>
      </p:transition>
    </mc:Choice>
    <mc:Fallback xmlns="">
      <p:transition advClick="0" advTm="20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feld 11">
            <a:extLst>
              <a:ext uri="{FF2B5EF4-FFF2-40B4-BE49-F238E27FC236}">
                <a16:creationId xmlns:a16="http://schemas.microsoft.com/office/drawing/2014/main" id="{C16AC965-EE42-A342-BA42-8DF6A2160B0A}"/>
              </a:ext>
            </a:extLst>
          </p:cNvPr>
          <p:cNvSpPr txBox="1"/>
          <p:nvPr/>
        </p:nvSpPr>
        <p:spPr>
          <a:xfrm>
            <a:off x="6421856" y="1581401"/>
            <a:ext cx="0" cy="0"/>
          </a:xfrm>
          <a:prstGeom prst="rect">
            <a:avLst/>
          </a:prstGeom>
        </p:spPr>
        <p:txBody>
          <a:bodyPr vert="horz" wrap="none" lIns="51435" tIns="60750" rIns="51435" bIns="60750" rtlCol="0" anchor="ctr">
            <a:noAutofit/>
          </a:bodyPr>
          <a:lstStyle/>
          <a:p>
            <a:pPr algn="l"/>
            <a:endParaRPr lang="de-DE" sz="1688" b="1" kern="0" dirty="0">
              <a:solidFill>
                <a:srgbClr val="327A86"/>
              </a:solidFill>
              <a:ea typeface="ＭＳ Ｐゴシック"/>
            </a:endParaRPr>
          </a:p>
        </p:txBody>
      </p:sp>
      <p:sp>
        <p:nvSpPr>
          <p:cNvPr id="2" name="Inhaltsplatzhalter 1">
            <a:extLst>
              <a:ext uri="{FF2B5EF4-FFF2-40B4-BE49-F238E27FC236}">
                <a16:creationId xmlns:a16="http://schemas.microsoft.com/office/drawing/2014/main" id="{8CE1A279-23D4-688C-BB7C-1CFCFF2F2FA0}"/>
              </a:ext>
            </a:extLst>
          </p:cNvPr>
          <p:cNvSpPr>
            <a:spLocks noGrp="1"/>
          </p:cNvSpPr>
          <p:nvPr>
            <p:ph idx="1"/>
          </p:nvPr>
        </p:nvSpPr>
        <p:spPr>
          <a:xfrm>
            <a:off x="1979712" y="938602"/>
            <a:ext cx="6912288" cy="1736913"/>
          </a:xfrm>
        </p:spPr>
        <p:txBody>
          <a:bodyPr/>
          <a:lstStyle/>
          <a:p>
            <a:pPr marL="0" indent="0">
              <a:buNone/>
              <a:defRPr/>
            </a:pPr>
            <a:r>
              <a:rPr lang="de-DE" sz="1800" b="1" dirty="0">
                <a:latin typeface="Calibri" panose="020F0502020204030204" pitchFamily="34" charset="0"/>
                <a:cs typeface="Calibri" panose="020F0502020204030204" pitchFamily="34" charset="0"/>
              </a:rPr>
              <a:t>Erarbeitung neuer Lehr- und Lernmaterialien: Beispiel H5P</a:t>
            </a:r>
          </a:p>
          <a:p>
            <a:pPr marL="342900" indent="-342900">
              <a:buFont typeface="Wingdings"/>
              <a:buChar char="§"/>
              <a:defRPr/>
            </a:pPr>
            <a:r>
              <a:rPr lang="de-DE" sz="1800" dirty="0">
                <a:latin typeface="Calibri" panose="020F0502020204030204" pitchFamily="34" charset="0"/>
                <a:cs typeface="Calibri" panose="020F0502020204030204" pitchFamily="34" charset="0"/>
              </a:rPr>
              <a:t>Programm zur Erstellung interaktiver Lehrinhalte</a:t>
            </a:r>
          </a:p>
          <a:p>
            <a:pPr marL="342900" indent="-342900">
              <a:buFont typeface="Wingdings"/>
              <a:buChar char="§"/>
              <a:defRPr/>
            </a:pPr>
            <a:r>
              <a:rPr lang="de-DE" sz="1800" dirty="0">
                <a:latin typeface="Calibri" panose="020F0502020204030204" pitchFamily="34" charset="0"/>
                <a:cs typeface="Calibri" panose="020F0502020204030204" pitchFamily="34" charset="0"/>
              </a:rPr>
              <a:t>Erstellung der Inhalte in </a:t>
            </a:r>
            <a:r>
              <a:rPr lang="de-DE" sz="1800" dirty="0" err="1">
                <a:latin typeface="Calibri" panose="020F0502020204030204" pitchFamily="34" charset="0"/>
                <a:cs typeface="Calibri" panose="020F0502020204030204" pitchFamily="34" charset="0"/>
              </a:rPr>
              <a:t>Moodle</a:t>
            </a:r>
            <a:r>
              <a:rPr lang="de-DE" sz="1800" dirty="0">
                <a:latin typeface="Calibri" panose="020F0502020204030204" pitchFamily="34" charset="0"/>
                <a:cs typeface="Calibri" panose="020F0502020204030204" pitchFamily="34" charset="0"/>
              </a:rPr>
              <a:t> </a:t>
            </a:r>
          </a:p>
          <a:p>
            <a:pPr marL="342900" indent="-342900">
              <a:buFont typeface="Wingdings"/>
              <a:buChar char="§"/>
              <a:defRPr/>
            </a:pPr>
            <a:r>
              <a:rPr lang="de-DE" sz="1800" dirty="0">
                <a:latin typeface="Calibri" panose="020F0502020204030204" pitchFamily="34" charset="0"/>
                <a:cs typeface="Calibri" panose="020F0502020204030204" pitchFamily="34" charset="0"/>
              </a:rPr>
              <a:t>„</a:t>
            </a:r>
            <a:r>
              <a:rPr lang="de-DE" sz="1800" dirty="0" err="1">
                <a:latin typeface="Calibri" panose="020F0502020204030204" pitchFamily="34" charset="0"/>
                <a:cs typeface="Calibri" panose="020F0502020204030204" pitchFamily="34" charset="0"/>
              </a:rPr>
              <a:t>content</a:t>
            </a:r>
            <a:r>
              <a:rPr lang="de-DE" sz="1800" dirty="0">
                <a:latin typeface="Calibri" panose="020F0502020204030204" pitchFamily="34" charset="0"/>
                <a:cs typeface="Calibri" panose="020F0502020204030204" pitchFamily="34" charset="0"/>
              </a:rPr>
              <a:t> </a:t>
            </a:r>
            <a:r>
              <a:rPr lang="de-DE" sz="1800" dirty="0" err="1">
                <a:latin typeface="Calibri" panose="020F0502020204030204" pitchFamily="34" charset="0"/>
                <a:cs typeface="Calibri" panose="020F0502020204030204" pitchFamily="34" charset="0"/>
              </a:rPr>
              <a:t>types</a:t>
            </a:r>
            <a:r>
              <a:rPr lang="de-DE" sz="1800" dirty="0">
                <a:latin typeface="Calibri" panose="020F0502020204030204" pitchFamily="34" charset="0"/>
                <a:cs typeface="Calibri" panose="020F0502020204030204" pitchFamily="34" charset="0"/>
              </a:rPr>
              <a:t>“ z. B. Multiple Choice Frage oder Drag and Drop </a:t>
            </a:r>
          </a:p>
          <a:p>
            <a:endParaRPr lang="de-DE" dirty="0"/>
          </a:p>
        </p:txBody>
      </p:sp>
      <p:sp>
        <p:nvSpPr>
          <p:cNvPr id="3" name="Titel 2">
            <a:extLst>
              <a:ext uri="{FF2B5EF4-FFF2-40B4-BE49-F238E27FC236}">
                <a16:creationId xmlns:a16="http://schemas.microsoft.com/office/drawing/2014/main" id="{8CADF591-00B5-0F4C-8E03-EF7EA3F70C68}"/>
              </a:ext>
            </a:extLst>
          </p:cNvPr>
          <p:cNvSpPr>
            <a:spLocks noGrp="1"/>
          </p:cNvSpPr>
          <p:nvPr>
            <p:ph type="title"/>
          </p:nvPr>
        </p:nvSpPr>
        <p:spPr/>
        <p:txBody>
          <a:bodyPr>
            <a:normAutofit/>
          </a:bodyPr>
          <a:lstStyle/>
          <a:p>
            <a:r>
              <a:rPr lang="de-DE" dirty="0"/>
              <a:t>LMS: Learning Management System – Beispiel H5P</a:t>
            </a:r>
          </a:p>
        </p:txBody>
      </p:sp>
      <p:sp>
        <p:nvSpPr>
          <p:cNvPr id="4" name="Textplatzhalter 3">
            <a:extLst>
              <a:ext uri="{FF2B5EF4-FFF2-40B4-BE49-F238E27FC236}">
                <a16:creationId xmlns:a16="http://schemas.microsoft.com/office/drawing/2014/main" id="{8FFB9F56-D7E8-BC37-B0CC-4F6E414AF1CB}"/>
              </a:ext>
            </a:extLst>
          </p:cNvPr>
          <p:cNvSpPr>
            <a:spLocks noGrp="1"/>
          </p:cNvSpPr>
          <p:nvPr>
            <p:ph type="body" sz="quarter" idx="10"/>
          </p:nvPr>
        </p:nvSpPr>
        <p:spPr/>
        <p:txBody>
          <a:bodyPr/>
          <a:lstStyle/>
          <a:p>
            <a:endParaRPr lang="de-DE"/>
          </a:p>
        </p:txBody>
      </p:sp>
      <p:pic>
        <p:nvPicPr>
          <p:cNvPr id="1026" name="Picture 2">
            <a:extLst>
              <a:ext uri="{FF2B5EF4-FFF2-40B4-BE49-F238E27FC236}">
                <a16:creationId xmlns:a16="http://schemas.microsoft.com/office/drawing/2014/main" id="{8A270206-F1F7-CE46-A1F4-6A7D2C3491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28" y="938602"/>
            <a:ext cx="2339752" cy="1201560"/>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a:extLst>
              <a:ext uri="{FF2B5EF4-FFF2-40B4-BE49-F238E27FC236}">
                <a16:creationId xmlns:a16="http://schemas.microsoft.com/office/drawing/2014/main" id="{AD915D8D-3F23-4343-8F35-33D5DA921D46}"/>
              </a:ext>
            </a:extLst>
          </p:cNvPr>
          <p:cNvPicPr>
            <a:picLocks noChangeAspect="1"/>
          </p:cNvPicPr>
          <p:nvPr/>
        </p:nvPicPr>
        <p:blipFill>
          <a:blip r:embed="rId4"/>
          <a:stretch/>
        </p:blipFill>
        <p:spPr bwMode="auto">
          <a:xfrm>
            <a:off x="2699792" y="2974395"/>
            <a:ext cx="3744416" cy="28143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62711825"/>
      </p:ext>
    </p:extLst>
  </p:cSld>
  <p:clrMapOvr>
    <a:masterClrMapping/>
  </p:clrMapOvr>
  <mc:AlternateContent xmlns:mc="http://schemas.openxmlformats.org/markup-compatibility/2006" xmlns:p14="http://schemas.microsoft.com/office/powerpoint/2010/main">
    <mc:Choice Requires="p14">
      <p:transition p14:dur="250" advClick="0" advTm="20000">
        <p:cut/>
      </p:transition>
    </mc:Choice>
    <mc:Fallback xmlns="">
      <p:transition advClick="0" advTm="20000">
        <p:cu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8CADF591-00B5-0F4C-8E03-EF7EA3F70C68}"/>
              </a:ext>
            </a:extLst>
          </p:cNvPr>
          <p:cNvSpPr>
            <a:spLocks noGrp="1"/>
          </p:cNvSpPr>
          <p:nvPr>
            <p:ph type="title"/>
          </p:nvPr>
        </p:nvSpPr>
        <p:spPr/>
        <p:txBody>
          <a:bodyPr>
            <a:normAutofit/>
          </a:bodyPr>
          <a:lstStyle/>
          <a:p>
            <a:r>
              <a:rPr lang="de-DE" dirty="0"/>
              <a:t>LMS: Learning Management System – Beispiel H5P</a:t>
            </a:r>
          </a:p>
        </p:txBody>
      </p:sp>
      <p:sp>
        <p:nvSpPr>
          <p:cNvPr id="4" name="Textplatzhalter 3">
            <a:extLst>
              <a:ext uri="{FF2B5EF4-FFF2-40B4-BE49-F238E27FC236}">
                <a16:creationId xmlns:a16="http://schemas.microsoft.com/office/drawing/2014/main" id="{7B46A794-1F71-DF2F-A976-101B7CD0DE21}"/>
              </a:ext>
            </a:extLst>
          </p:cNvPr>
          <p:cNvSpPr>
            <a:spLocks noGrp="1"/>
          </p:cNvSpPr>
          <p:nvPr>
            <p:ph type="body" sz="quarter" idx="10"/>
          </p:nvPr>
        </p:nvSpPr>
        <p:spPr/>
        <p:txBody>
          <a:bodyPr/>
          <a:lstStyle/>
          <a:p>
            <a:endParaRPr lang="de-DE"/>
          </a:p>
        </p:txBody>
      </p:sp>
      <p:pic>
        <p:nvPicPr>
          <p:cNvPr id="7" name="Video 1" descr="Video 1">
            <a:hlinkClick r:id="" action="ppaction://media"/>
            <a:extLst>
              <a:ext uri="{FF2B5EF4-FFF2-40B4-BE49-F238E27FC236}">
                <a16:creationId xmlns:a16="http://schemas.microsoft.com/office/drawing/2014/main" id="{C7988563-A75C-9248-B824-00E8B85F5BA3}"/>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528" y="1196752"/>
            <a:ext cx="8745910" cy="4863982"/>
          </a:xfrm>
          <a:prstGeom prst="rect">
            <a:avLst/>
          </a:prstGeom>
        </p:spPr>
      </p:pic>
    </p:spTree>
    <p:extLst>
      <p:ext uri="{BB962C8B-B14F-4D97-AF65-F5344CB8AC3E}">
        <p14:creationId xmlns:p14="http://schemas.microsoft.com/office/powerpoint/2010/main" val="3695474950"/>
      </p:ext>
    </p:extLst>
  </p:cSld>
  <p:clrMapOvr>
    <a:masterClrMapping/>
  </p:clrMapOvr>
  <mc:AlternateContent xmlns:mc="http://schemas.openxmlformats.org/markup-compatibility/2006" xmlns:p14="http://schemas.microsoft.com/office/powerpoint/2010/main">
    <mc:Choice Requires="p14">
      <p:transition p14:dur="250" advClick="0" advTm="20000">
        <p:cut/>
      </p:transition>
    </mc:Choice>
    <mc:Fallback xmlns="">
      <p:transition advClick="0" advTm="20000">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765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
            <a:extLst>
              <a:ext uri="{FF2B5EF4-FFF2-40B4-BE49-F238E27FC236}">
                <a16:creationId xmlns:a16="http://schemas.microsoft.com/office/drawing/2014/main" id="{E42F2515-2A0A-FA48-B765-7217249864E3}"/>
              </a:ext>
            </a:extLst>
          </p:cNvPr>
          <p:cNvSpPr txBox="1">
            <a:spLocks/>
          </p:cNvSpPr>
          <p:nvPr/>
        </p:nvSpPr>
        <p:spPr bwMode="auto">
          <a:xfrm>
            <a:off x="457202" y="1062038"/>
            <a:ext cx="8228013" cy="857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rtlCol="0" anchor="ctr" anchorCtr="0" compatLnSpc="1">
            <a:prstTxWarp prst="textNoShape">
              <a:avLst/>
            </a:prstTxWarp>
            <a:normAutofit/>
          </a:bodyPr>
          <a:lstStyle>
            <a:lvl1pPr algn="ctr" defTabSz="336947" rtl="0" eaLnBrk="1" fontAlgn="base" hangingPunct="1">
              <a:spcBef>
                <a:spcPct val="0"/>
              </a:spcBef>
              <a:spcAft>
                <a:spcPct val="0"/>
              </a:spcAft>
              <a:buClr>
                <a:srgbClr val="000000"/>
              </a:buClr>
              <a:buSzPct val="100000"/>
              <a:buFont typeface="Times New Roman" panose="02020603050405020304" pitchFamily="18" charset="0"/>
              <a:defRPr sz="3075" b="1" kern="1200">
                <a:solidFill>
                  <a:srgbClr val="000000"/>
                </a:solidFill>
                <a:latin typeface="+mj-lt"/>
                <a:ea typeface="+mj-ea"/>
                <a:cs typeface="+mj-cs"/>
              </a:defRPr>
            </a:lvl1pPr>
            <a:lvl2pPr marL="557213" indent="-214313"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2pPr>
            <a:lvl3pPr marL="8572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3pPr>
            <a:lvl4pPr marL="12001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4pPr>
            <a:lvl5pPr marL="15430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5pPr>
            <a:lvl6pPr marL="18859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6pPr>
            <a:lvl7pPr marL="22288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7pPr>
            <a:lvl8pPr marL="25717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8pPr>
            <a:lvl9pPr marL="2914650" indent="-171450" algn="ctr" defTabSz="336947" rtl="0" eaLnBrk="1" fontAlgn="base" hangingPunct="1">
              <a:spcBef>
                <a:spcPct val="0"/>
              </a:spcBef>
              <a:spcAft>
                <a:spcPct val="0"/>
              </a:spcAft>
              <a:buClr>
                <a:srgbClr val="000000"/>
              </a:buClr>
              <a:buSzPct val="100000"/>
              <a:buFont typeface="Times New Roman" panose="02020603050405020304" pitchFamily="18" charset="0"/>
              <a:defRPr sz="3075">
                <a:solidFill>
                  <a:srgbClr val="000000"/>
                </a:solidFill>
                <a:latin typeface="Arial" panose="020B0604020202020204" pitchFamily="34" charset="0"/>
                <a:ea typeface="Microsoft YaHei" panose="020B0503020204020204" pitchFamily="34" charset="-122"/>
              </a:defRPr>
            </a:lvl9pPr>
          </a:lstStyle>
          <a:p>
            <a:pPr>
              <a:lnSpc>
                <a:spcPct val="100000"/>
              </a:lnSpc>
            </a:pPr>
            <a:endParaRPr lang="de-DE" sz="2306" b="0" dirty="0"/>
          </a:p>
        </p:txBody>
      </p:sp>
      <p:pic>
        <p:nvPicPr>
          <p:cNvPr id="3" name="Grafik 2">
            <a:extLst>
              <a:ext uri="{FF2B5EF4-FFF2-40B4-BE49-F238E27FC236}">
                <a16:creationId xmlns:a16="http://schemas.microsoft.com/office/drawing/2014/main" id="{212ED23F-5504-404B-A5A5-A8A29D410D65}"/>
              </a:ext>
            </a:extLst>
          </p:cNvPr>
          <p:cNvPicPr>
            <a:picLocks noChangeAspect="1"/>
          </p:cNvPicPr>
          <p:nvPr/>
        </p:nvPicPr>
        <p:blipFill>
          <a:blip r:embed="rId3"/>
          <a:stretch>
            <a:fillRect/>
          </a:stretch>
        </p:blipFill>
        <p:spPr>
          <a:xfrm>
            <a:off x="1374547" y="1700808"/>
            <a:ext cx="1328738" cy="535781"/>
          </a:xfrm>
          <a:prstGeom prst="rect">
            <a:avLst/>
          </a:prstGeom>
        </p:spPr>
      </p:pic>
      <p:pic>
        <p:nvPicPr>
          <p:cNvPr id="5" name="Grafik 4">
            <a:extLst>
              <a:ext uri="{FF2B5EF4-FFF2-40B4-BE49-F238E27FC236}">
                <a16:creationId xmlns:a16="http://schemas.microsoft.com/office/drawing/2014/main" id="{6D400ADE-D288-2144-B96F-4E4A4C339F0C}"/>
              </a:ext>
            </a:extLst>
          </p:cNvPr>
          <p:cNvPicPr>
            <a:picLocks noChangeAspect="1"/>
          </p:cNvPicPr>
          <p:nvPr/>
        </p:nvPicPr>
        <p:blipFill>
          <a:blip r:embed="rId4"/>
          <a:stretch>
            <a:fillRect/>
          </a:stretch>
        </p:blipFill>
        <p:spPr>
          <a:xfrm>
            <a:off x="1495024" y="2452202"/>
            <a:ext cx="2780303" cy="1034531"/>
          </a:xfrm>
          <a:prstGeom prst="rect">
            <a:avLst/>
          </a:prstGeom>
        </p:spPr>
      </p:pic>
      <p:sp>
        <p:nvSpPr>
          <p:cNvPr id="6" name="Textfeld 5">
            <a:extLst>
              <a:ext uri="{FF2B5EF4-FFF2-40B4-BE49-F238E27FC236}">
                <a16:creationId xmlns:a16="http://schemas.microsoft.com/office/drawing/2014/main" id="{254D56DA-7F43-7840-9C1B-928A6249ADA6}"/>
              </a:ext>
            </a:extLst>
          </p:cNvPr>
          <p:cNvSpPr txBox="1"/>
          <p:nvPr/>
        </p:nvSpPr>
        <p:spPr>
          <a:xfrm>
            <a:off x="1785938" y="1615240"/>
            <a:ext cx="0" cy="0"/>
          </a:xfrm>
          <a:prstGeom prst="rect">
            <a:avLst/>
          </a:prstGeom>
        </p:spPr>
        <p:txBody>
          <a:bodyPr vert="horz" wrap="none" lIns="51435" tIns="60750" rIns="51435" bIns="60750" rtlCol="0" anchor="ctr">
            <a:noAutofit/>
          </a:bodyPr>
          <a:lstStyle/>
          <a:p>
            <a:pPr algn="l"/>
            <a:endParaRPr lang="de-DE" sz="1688" b="1" kern="0" dirty="0">
              <a:solidFill>
                <a:srgbClr val="327A86"/>
              </a:solidFill>
              <a:ea typeface="ＭＳ Ｐゴシック"/>
            </a:endParaRPr>
          </a:p>
        </p:txBody>
      </p:sp>
      <p:pic>
        <p:nvPicPr>
          <p:cNvPr id="7" name="Grafik 6">
            <a:extLst>
              <a:ext uri="{FF2B5EF4-FFF2-40B4-BE49-F238E27FC236}">
                <a16:creationId xmlns:a16="http://schemas.microsoft.com/office/drawing/2014/main" id="{E2B09C5F-6CD8-D744-91CB-1815B10564FF}"/>
              </a:ext>
            </a:extLst>
          </p:cNvPr>
          <p:cNvPicPr>
            <a:picLocks noChangeAspect="1"/>
          </p:cNvPicPr>
          <p:nvPr/>
        </p:nvPicPr>
        <p:blipFill>
          <a:blip r:embed="rId5"/>
          <a:stretch>
            <a:fillRect/>
          </a:stretch>
        </p:blipFill>
        <p:spPr>
          <a:xfrm>
            <a:off x="4821251" y="1709443"/>
            <a:ext cx="1143000" cy="628650"/>
          </a:xfrm>
          <a:prstGeom prst="rect">
            <a:avLst/>
          </a:prstGeom>
        </p:spPr>
      </p:pic>
      <p:pic>
        <p:nvPicPr>
          <p:cNvPr id="8" name="Grafik 7">
            <a:extLst>
              <a:ext uri="{FF2B5EF4-FFF2-40B4-BE49-F238E27FC236}">
                <a16:creationId xmlns:a16="http://schemas.microsoft.com/office/drawing/2014/main" id="{2BA6B0F1-0CC2-AC42-80A9-6835DF37AD73}"/>
              </a:ext>
            </a:extLst>
          </p:cNvPr>
          <p:cNvPicPr>
            <a:picLocks noChangeAspect="1"/>
          </p:cNvPicPr>
          <p:nvPr/>
        </p:nvPicPr>
        <p:blipFill>
          <a:blip r:embed="rId6"/>
          <a:stretch>
            <a:fillRect/>
          </a:stretch>
        </p:blipFill>
        <p:spPr>
          <a:xfrm>
            <a:off x="6184123" y="2040485"/>
            <a:ext cx="1628237" cy="1450007"/>
          </a:xfrm>
          <a:prstGeom prst="rect">
            <a:avLst/>
          </a:prstGeom>
        </p:spPr>
      </p:pic>
      <p:pic>
        <p:nvPicPr>
          <p:cNvPr id="9" name="Grafik 8">
            <a:extLst>
              <a:ext uri="{FF2B5EF4-FFF2-40B4-BE49-F238E27FC236}">
                <a16:creationId xmlns:a16="http://schemas.microsoft.com/office/drawing/2014/main" id="{D74A7584-DBFA-C24C-BD18-ECC542B4BBB2}"/>
              </a:ext>
            </a:extLst>
          </p:cNvPr>
          <p:cNvPicPr>
            <a:picLocks noChangeAspect="1"/>
          </p:cNvPicPr>
          <p:nvPr/>
        </p:nvPicPr>
        <p:blipFill>
          <a:blip r:embed="rId7"/>
          <a:stretch>
            <a:fillRect/>
          </a:stretch>
        </p:blipFill>
        <p:spPr>
          <a:xfrm>
            <a:off x="1448946" y="3815619"/>
            <a:ext cx="1447800" cy="485775"/>
          </a:xfrm>
          <a:prstGeom prst="rect">
            <a:avLst/>
          </a:prstGeom>
        </p:spPr>
      </p:pic>
      <p:pic>
        <p:nvPicPr>
          <p:cNvPr id="10" name="Grafik 9">
            <a:extLst>
              <a:ext uri="{FF2B5EF4-FFF2-40B4-BE49-F238E27FC236}">
                <a16:creationId xmlns:a16="http://schemas.microsoft.com/office/drawing/2014/main" id="{303E3B6F-2AD6-A141-8DC1-1DE239899E24}"/>
              </a:ext>
            </a:extLst>
          </p:cNvPr>
          <p:cNvPicPr>
            <a:picLocks noChangeAspect="1"/>
          </p:cNvPicPr>
          <p:nvPr/>
        </p:nvPicPr>
        <p:blipFill>
          <a:blip r:embed="rId8"/>
          <a:stretch>
            <a:fillRect/>
          </a:stretch>
        </p:blipFill>
        <p:spPr>
          <a:xfrm>
            <a:off x="4821251" y="3806928"/>
            <a:ext cx="1638300" cy="647700"/>
          </a:xfrm>
          <a:prstGeom prst="rect">
            <a:avLst/>
          </a:prstGeom>
        </p:spPr>
      </p:pic>
      <p:pic>
        <p:nvPicPr>
          <p:cNvPr id="11" name="Grafik 10">
            <a:extLst>
              <a:ext uri="{FF2B5EF4-FFF2-40B4-BE49-F238E27FC236}">
                <a16:creationId xmlns:a16="http://schemas.microsoft.com/office/drawing/2014/main" id="{0580DFF5-0957-094C-AC14-3DC721159E61}"/>
              </a:ext>
            </a:extLst>
          </p:cNvPr>
          <p:cNvPicPr>
            <a:picLocks noChangeAspect="1"/>
          </p:cNvPicPr>
          <p:nvPr/>
        </p:nvPicPr>
        <p:blipFill>
          <a:blip r:embed="rId9"/>
          <a:stretch>
            <a:fillRect/>
          </a:stretch>
        </p:blipFill>
        <p:spPr>
          <a:xfrm>
            <a:off x="6220582" y="4259468"/>
            <a:ext cx="1328738" cy="1207588"/>
          </a:xfrm>
          <a:prstGeom prst="rect">
            <a:avLst/>
          </a:prstGeom>
        </p:spPr>
      </p:pic>
      <p:pic>
        <p:nvPicPr>
          <p:cNvPr id="12" name="Grafik 11">
            <a:extLst>
              <a:ext uri="{FF2B5EF4-FFF2-40B4-BE49-F238E27FC236}">
                <a16:creationId xmlns:a16="http://schemas.microsoft.com/office/drawing/2014/main" id="{817FA890-81D2-0641-AA58-BB33A796CD1F}"/>
              </a:ext>
            </a:extLst>
          </p:cNvPr>
          <p:cNvPicPr>
            <a:picLocks noChangeAspect="1"/>
          </p:cNvPicPr>
          <p:nvPr/>
        </p:nvPicPr>
        <p:blipFill>
          <a:blip r:embed="rId10"/>
          <a:stretch>
            <a:fillRect/>
          </a:stretch>
        </p:blipFill>
        <p:spPr>
          <a:xfrm>
            <a:off x="1448946" y="4605983"/>
            <a:ext cx="2655542" cy="632272"/>
          </a:xfrm>
          <a:prstGeom prst="rect">
            <a:avLst/>
          </a:prstGeom>
        </p:spPr>
      </p:pic>
      <p:sp>
        <p:nvSpPr>
          <p:cNvPr id="14" name="Titel 2">
            <a:extLst>
              <a:ext uri="{FF2B5EF4-FFF2-40B4-BE49-F238E27FC236}">
                <a16:creationId xmlns:a16="http://schemas.microsoft.com/office/drawing/2014/main" id="{9EF7BE9F-B822-A143-9549-08ACC66B2D12}"/>
              </a:ext>
            </a:extLst>
          </p:cNvPr>
          <p:cNvSpPr>
            <a:spLocks noGrp="1"/>
          </p:cNvSpPr>
          <p:nvPr>
            <p:ph type="title"/>
          </p:nvPr>
        </p:nvSpPr>
        <p:spPr/>
        <p:txBody>
          <a:bodyPr>
            <a:normAutofit/>
          </a:bodyPr>
          <a:lstStyle/>
          <a:p>
            <a:r>
              <a:rPr lang="de-DE" sz="2500" dirty="0"/>
              <a:t>LMS: Learning Management System – fachspezifische Angebote</a:t>
            </a:r>
          </a:p>
        </p:txBody>
      </p:sp>
      <p:pic>
        <p:nvPicPr>
          <p:cNvPr id="16" name="Grafik 15" descr="Ein Bild, das Text, ClipArt enthält.&#10;&#10;Automatisch generierte Beschreibung">
            <a:extLst>
              <a:ext uri="{FF2B5EF4-FFF2-40B4-BE49-F238E27FC236}">
                <a16:creationId xmlns:a16="http://schemas.microsoft.com/office/drawing/2014/main" id="{2C0BB9F2-506F-073C-6207-CA78F7D3EBD9}"/>
              </a:ext>
            </a:extLst>
          </p:cNvPr>
          <p:cNvPicPr>
            <a:picLocks noChangeAspect="1"/>
          </p:cNvPicPr>
          <p:nvPr/>
        </p:nvPicPr>
        <p:blipFill>
          <a:blip r:embed="rId11"/>
          <a:stretch>
            <a:fillRect/>
          </a:stretch>
        </p:blipFill>
        <p:spPr>
          <a:xfrm>
            <a:off x="8025693" y="6462001"/>
            <a:ext cx="1131426" cy="396000"/>
          </a:xfrm>
          <a:prstGeom prst="rect">
            <a:avLst/>
          </a:prstGeom>
        </p:spPr>
      </p:pic>
    </p:spTree>
    <p:extLst>
      <p:ext uri="{BB962C8B-B14F-4D97-AF65-F5344CB8AC3E}">
        <p14:creationId xmlns:p14="http://schemas.microsoft.com/office/powerpoint/2010/main" val="2608044039"/>
      </p:ext>
    </p:extLst>
  </p:cSld>
  <p:clrMapOvr>
    <a:masterClrMapping/>
  </p:clrMapOvr>
  <mc:AlternateContent xmlns:mc="http://schemas.openxmlformats.org/markup-compatibility/2006" xmlns:p14="http://schemas.microsoft.com/office/powerpoint/2010/main">
    <mc:Choice Requires="p14">
      <p:transition p14:dur="250" advClick="0" advTm="20000">
        <p:cut/>
      </p:transition>
    </mc:Choice>
    <mc:Fallback xmlns="">
      <p:transition advClick="0" advTm="20000">
        <p:cu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p:cNvSpPr/>
          <p:nvPr/>
        </p:nvSpPr>
        <p:spPr bwMode="auto">
          <a:xfrm>
            <a:off x="-1260647" y="1196752"/>
            <a:ext cx="9781776" cy="3038167"/>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6" name="Textfeld 5"/>
          <p:cNvSpPr txBox="1"/>
          <p:nvPr/>
        </p:nvSpPr>
        <p:spPr>
          <a:xfrm>
            <a:off x="252000" y="1372597"/>
            <a:ext cx="8269128" cy="2862322"/>
          </a:xfrm>
          <a:prstGeom prst="rect">
            <a:avLst/>
          </a:prstGeom>
          <a:noFill/>
        </p:spPr>
        <p:txBody>
          <a:bodyPr wrap="square" rtlCol="0">
            <a:spAutoFit/>
          </a:bodyPr>
          <a:lstStyle/>
          <a:p>
            <a:r>
              <a:rPr lang="de-DE" sz="1800" b="1" dirty="0">
                <a:latin typeface="Calibri" panose="020F0502020204030204" pitchFamily="34" charset="0"/>
              </a:rPr>
              <a:t>Arbeitsauftrag:</a:t>
            </a:r>
          </a:p>
          <a:p>
            <a:endParaRPr lang="de-DE" sz="1800" b="1" dirty="0">
              <a:latin typeface="Calibri" panose="020F0502020204030204" pitchFamily="34" charset="0"/>
            </a:endParaRPr>
          </a:p>
          <a:p>
            <a:r>
              <a:rPr lang="de-DE" sz="1800" b="1" dirty="0">
                <a:latin typeface="Calibri" panose="020F0502020204030204" pitchFamily="34" charset="0"/>
              </a:rPr>
              <a:t>Präsentieren Sie die Beispiele für LMS, die Sie im Vorfeld zugeschickt haben. </a:t>
            </a:r>
          </a:p>
          <a:p>
            <a:endParaRPr lang="de-DE" sz="1800" b="1" dirty="0">
              <a:latin typeface="Calibri" panose="020F0502020204030204" pitchFamily="34" charset="0"/>
            </a:endParaRPr>
          </a:p>
          <a:p>
            <a:pPr marL="342900" indent="-342900">
              <a:buClr>
                <a:srgbClr val="327A86"/>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Mit welchem Learning Management System (LMS) arbeiten Sie in der Schule?</a:t>
            </a:r>
          </a:p>
          <a:p>
            <a:pPr marL="342900" lvl="0" indent="-342900">
              <a:buClr>
                <a:srgbClr val="327A86"/>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In welchen Phasen des Unterrichts nutzen Sie ein LMS / könnte ein LMS genutzt werden?</a:t>
            </a:r>
          </a:p>
          <a:p>
            <a:pPr marL="342900" lvl="0" indent="-342900">
              <a:buClr>
                <a:srgbClr val="327A86"/>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Welche Potenziale sehen Sie mit Blick auf das Lernen von Mathematik? </a:t>
            </a:r>
          </a:p>
          <a:p>
            <a:pPr marL="342900" lvl="0" indent="-342900">
              <a:buClr>
                <a:srgbClr val="327A86"/>
              </a:buClr>
              <a:buFont typeface="Wingdings" panose="05000000000000000000" pitchFamily="2" charset="2"/>
              <a:buChar char="§"/>
            </a:pPr>
            <a:r>
              <a:rPr lang="de-DE" sz="1800" dirty="0">
                <a:latin typeface="Calibri" panose="020F0502020204030204" pitchFamily="34" charset="0"/>
                <a:cs typeface="Calibri" panose="020F0502020204030204" pitchFamily="34" charset="0"/>
              </a:rPr>
              <a:t>Welche Grenzen sehen Sie?  </a:t>
            </a:r>
          </a:p>
          <a:p>
            <a:endParaRPr lang="de-DE" sz="1800" b="1" dirty="0">
              <a:latin typeface="Calibri" panose="020F0502020204030204" pitchFamily="34" charset="0"/>
            </a:endParaRPr>
          </a:p>
        </p:txBody>
      </p:sp>
      <p:sp>
        <p:nvSpPr>
          <p:cNvPr id="7" name="Titel 2">
            <a:extLst>
              <a:ext uri="{FF2B5EF4-FFF2-40B4-BE49-F238E27FC236}">
                <a16:creationId xmlns:a16="http://schemas.microsoft.com/office/drawing/2014/main" id="{8C9FA7B2-4D45-D94C-9B93-6AA3F9D27F9F}"/>
              </a:ext>
            </a:extLst>
          </p:cNvPr>
          <p:cNvSpPr>
            <a:spLocks noGrp="1"/>
          </p:cNvSpPr>
          <p:nvPr>
            <p:ph type="title"/>
          </p:nvPr>
        </p:nvSpPr>
        <p:spPr/>
        <p:txBody>
          <a:bodyPr>
            <a:normAutofit/>
          </a:bodyPr>
          <a:lstStyle/>
          <a:p>
            <a:r>
              <a:rPr lang="de-DE" sz="2500" dirty="0"/>
              <a:t>LMS: Mitgebrachte Beispiele aus Ihrem Unterricht</a:t>
            </a:r>
          </a:p>
        </p:txBody>
      </p:sp>
      <p:sp>
        <p:nvSpPr>
          <p:cNvPr id="3" name="Textplatzhalter 2">
            <a:extLst>
              <a:ext uri="{FF2B5EF4-FFF2-40B4-BE49-F238E27FC236}">
                <a16:creationId xmlns:a16="http://schemas.microsoft.com/office/drawing/2014/main" id="{281B6587-EF56-3096-38D8-B8420D75496D}"/>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11046796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9">
            <a:extLst>
              <a:ext uri="{FF2B5EF4-FFF2-40B4-BE49-F238E27FC236}">
                <a16:creationId xmlns:a16="http://schemas.microsoft.com/office/drawing/2014/main" id="{737E7080-3652-A067-8AE6-3717729936DA}"/>
              </a:ext>
            </a:extLst>
          </p:cNvPr>
          <p:cNvPicPr>
            <a:picLocks noGrp="1" noChangeAspect="1"/>
          </p:cNvPicPr>
          <p:nvPr>
            <p:ph type="pic" sz="quarter" idx="10"/>
          </p:nvPr>
        </p:nvPicPr>
        <p:blipFill rotWithShape="1">
          <a:blip r:embed="rId2"/>
          <a:srcRect t="13598" b="13598"/>
          <a:stretch/>
        </p:blipFill>
        <p:spPr>
          <a:prstGeom prst="rect">
            <a:avLst/>
          </a:prstGeom>
        </p:spPr>
      </p:pic>
      <p:sp>
        <p:nvSpPr>
          <p:cNvPr id="10" name="Textplatzhalter 5">
            <a:extLst>
              <a:ext uri="{FF2B5EF4-FFF2-40B4-BE49-F238E27FC236}">
                <a16:creationId xmlns:a16="http://schemas.microsoft.com/office/drawing/2014/main" id="{0FB6CED5-CAC1-7A50-D4B3-5B7522A8E76D}"/>
              </a:ext>
            </a:extLst>
          </p:cNvPr>
          <p:cNvSpPr>
            <a:spLocks noGrp="1"/>
          </p:cNvSpPr>
          <p:nvPr>
            <p:ph type="body" sz="quarter" idx="11"/>
          </p:nvPr>
        </p:nvSpPr>
        <p:spPr/>
        <p:txBody>
          <a:bodyPr/>
          <a:lstStyle/>
          <a:p>
            <a:r>
              <a:rPr lang="de-DE" dirty="0"/>
              <a:t>Digitale Medien zur kognitiven Aktivierung im Mathematikunterricht (</a:t>
            </a:r>
            <a:r>
              <a:rPr lang="de-DE" dirty="0" err="1"/>
              <a:t>DigMA</a:t>
            </a:r>
            <a:r>
              <a:rPr lang="de-DE" dirty="0"/>
              <a:t>) </a:t>
            </a:r>
          </a:p>
        </p:txBody>
      </p:sp>
      <p:sp>
        <p:nvSpPr>
          <p:cNvPr id="7" name="Textplatzhalter 6">
            <a:extLst>
              <a:ext uri="{FF2B5EF4-FFF2-40B4-BE49-F238E27FC236}">
                <a16:creationId xmlns:a16="http://schemas.microsoft.com/office/drawing/2014/main" id="{ACA87CCF-56B6-FA33-2094-D8B11973EDBD}"/>
              </a:ext>
            </a:extLst>
          </p:cNvPr>
          <p:cNvSpPr>
            <a:spLocks noGrp="1"/>
          </p:cNvSpPr>
          <p:nvPr>
            <p:ph type="body" sz="quarter" idx="12"/>
          </p:nvPr>
        </p:nvSpPr>
        <p:spPr/>
        <p:txBody>
          <a:bodyPr/>
          <a:lstStyle/>
          <a:p>
            <a:r>
              <a:rPr lang="de-DE" dirty="0"/>
              <a:t>Baustein 7 | Mathematikunterricht im Learning Management System planen </a:t>
            </a:r>
            <a:r>
              <a:rPr lang="de-DE" b="0" dirty="0"/>
              <a:t>(Online-Seminar)</a:t>
            </a:r>
          </a:p>
        </p:txBody>
      </p:sp>
      <p:sp>
        <p:nvSpPr>
          <p:cNvPr id="8" name="Textplatzhalter 7">
            <a:extLst>
              <a:ext uri="{FF2B5EF4-FFF2-40B4-BE49-F238E27FC236}">
                <a16:creationId xmlns:a16="http://schemas.microsoft.com/office/drawing/2014/main" id="{BE9F192E-3E64-196B-F9C9-C69DEAA0B11C}"/>
              </a:ext>
            </a:extLst>
          </p:cNvPr>
          <p:cNvSpPr>
            <a:spLocks noGrp="1"/>
          </p:cNvSpPr>
          <p:nvPr>
            <p:ph type="body" sz="quarter" idx="13"/>
          </p:nvPr>
        </p:nvSpPr>
        <p:spPr/>
        <p:txBody>
          <a:bodyPr/>
          <a:lstStyle/>
          <a:p>
            <a:r>
              <a:rPr lang="de-DE" sz="1800" b="0" dirty="0"/>
              <a:t>Marius Friedemann und Florian Schacht</a:t>
            </a:r>
          </a:p>
          <a:p>
            <a:endParaRPr lang="de-DE" dirty="0"/>
          </a:p>
        </p:txBody>
      </p:sp>
      <p:grpSp>
        <p:nvGrpSpPr>
          <p:cNvPr id="11" name="Gruppieren 10">
            <a:extLst>
              <a:ext uri="{FF2B5EF4-FFF2-40B4-BE49-F238E27FC236}">
                <a16:creationId xmlns:a16="http://schemas.microsoft.com/office/drawing/2014/main" id="{EED603AB-61A2-BF97-AB0A-C15164DF21C8}"/>
              </a:ext>
            </a:extLst>
          </p:cNvPr>
          <p:cNvGrpSpPr/>
          <p:nvPr/>
        </p:nvGrpSpPr>
        <p:grpSpPr>
          <a:xfrm>
            <a:off x="7092280" y="4641683"/>
            <a:ext cx="1921814" cy="1748665"/>
            <a:chOff x="7092280" y="4641683"/>
            <a:chExt cx="1921814" cy="1748665"/>
          </a:xfrm>
        </p:grpSpPr>
        <p:sp>
          <p:nvSpPr>
            <p:cNvPr id="12" name="Textfeld 11">
              <a:extLst>
                <a:ext uri="{FF2B5EF4-FFF2-40B4-BE49-F238E27FC236}">
                  <a16:creationId xmlns:a16="http://schemas.microsoft.com/office/drawing/2014/main" id="{A7A4E0AB-2294-DCD7-FAB1-0F88685792F8}"/>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3" name="Textfeld 12">
              <a:extLst>
                <a:ext uri="{FF2B5EF4-FFF2-40B4-BE49-F238E27FC236}">
                  <a16:creationId xmlns:a16="http://schemas.microsoft.com/office/drawing/2014/main" id="{1EAD6A82-99C1-7463-6C7D-2E069106880F}"/>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4" name="Grafik 13">
              <a:extLst>
                <a:ext uri="{FF2B5EF4-FFF2-40B4-BE49-F238E27FC236}">
                  <a16:creationId xmlns:a16="http://schemas.microsoft.com/office/drawing/2014/main" id="{7D8F716B-CFE4-3AFF-BDDE-CC2B29864AE6}"/>
                </a:ext>
              </a:extLst>
            </p:cNvPr>
            <p:cNvPicPr/>
            <p:nvPr/>
          </p:nvPicPr>
          <p:blipFill>
            <a:blip r:embed="rId3"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962855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D58735E-6F3D-1D4A-88BE-114D55FD67EB}"/>
              </a:ext>
            </a:extLst>
          </p:cNvPr>
          <p:cNvSpPr>
            <a:spLocks noGrp="1"/>
          </p:cNvSpPr>
          <p:nvPr>
            <p:ph idx="1"/>
          </p:nvPr>
        </p:nvSpPr>
        <p:spPr/>
        <p:txBody>
          <a:bodyPr/>
          <a:lstStyle/>
          <a:p>
            <a:r>
              <a:rPr lang="de-DE" dirty="0"/>
              <a:t>HA-Folien werden durch TN präsentiert</a:t>
            </a:r>
          </a:p>
          <a:p>
            <a:r>
              <a:rPr lang="de-DE" dirty="0"/>
              <a:t>Reflexion und Fragen jeweils nach den kurzen Präsentationen</a:t>
            </a:r>
          </a:p>
        </p:txBody>
      </p:sp>
      <p:sp>
        <p:nvSpPr>
          <p:cNvPr id="3" name="Titel 2">
            <a:extLst>
              <a:ext uri="{FF2B5EF4-FFF2-40B4-BE49-F238E27FC236}">
                <a16:creationId xmlns:a16="http://schemas.microsoft.com/office/drawing/2014/main" id="{6A71FA2B-F760-E145-9068-14F86290D50A}"/>
              </a:ext>
            </a:extLst>
          </p:cNvPr>
          <p:cNvSpPr>
            <a:spLocks noGrp="1"/>
          </p:cNvSpPr>
          <p:nvPr>
            <p:ph type="title"/>
          </p:nvPr>
        </p:nvSpPr>
        <p:spPr/>
        <p:txBody>
          <a:bodyPr>
            <a:normAutofit/>
          </a:bodyPr>
          <a:lstStyle/>
          <a:p>
            <a:r>
              <a:rPr lang="de-DE" dirty="0"/>
              <a:t>Beispiele für die Verwendung von LMS</a:t>
            </a:r>
          </a:p>
        </p:txBody>
      </p:sp>
    </p:spTree>
    <p:extLst>
      <p:ext uri="{BB962C8B-B14F-4D97-AF65-F5344CB8AC3E}">
        <p14:creationId xmlns:p14="http://schemas.microsoft.com/office/powerpoint/2010/main" val="40752883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9514E90-16A0-0B46-8F71-8FFAAFCF7809}"/>
              </a:ext>
            </a:extLst>
          </p:cNvPr>
          <p:cNvSpPr>
            <a:spLocks noGrp="1"/>
          </p:cNvSpPr>
          <p:nvPr>
            <p:ph idx="1"/>
          </p:nvPr>
        </p:nvSpPr>
        <p:spPr/>
        <p:txBody>
          <a:bodyPr/>
          <a:lstStyle/>
          <a:p>
            <a:pPr marL="0" indent="0">
              <a:buNone/>
            </a:pPr>
            <a:r>
              <a:rPr lang="de-DE" b="1" dirty="0"/>
              <a:t>Typische Strukturen von digitalen ‚Schulbüchern‘</a:t>
            </a:r>
          </a:p>
          <a:p>
            <a:r>
              <a:rPr lang="de-DE" dirty="0"/>
              <a:t>Typ .</a:t>
            </a:r>
            <a:r>
              <a:rPr lang="de-DE" dirty="0" err="1"/>
              <a:t>pdf</a:t>
            </a:r>
            <a:r>
              <a:rPr lang="de-DE" dirty="0"/>
              <a:t>: Digitalisierung von analogen Seiten (z. T. mit weiteren Funktionsumfängen)</a:t>
            </a:r>
          </a:p>
          <a:p>
            <a:r>
              <a:rPr lang="de-DE" dirty="0"/>
              <a:t>Typ Lernsoftware: Eigenständige (web- oder softwarebasierte) Software mit weiteren Funktionalitäten wie z. B.: Benutzerverwaltung, Diagnose- und Feedbacksystem, Materialaustausch, interaktiv-multimediale Elemente, Kommunikationstools</a:t>
            </a:r>
          </a:p>
          <a:p>
            <a:r>
              <a:rPr lang="de-DE" dirty="0"/>
              <a:t>konstruktiv-adaptive ‚Bücher‘ </a:t>
            </a:r>
            <a:r>
              <a:rPr lang="de-DE" dirty="0">
                <a:sym typeface="Wingdings" pitchFamily="2" charset="2"/>
              </a:rPr>
              <a:t> selber Inhalte hinzufügen und verändern</a:t>
            </a:r>
            <a:endParaRPr lang="de-DE" dirty="0"/>
          </a:p>
          <a:p>
            <a:endParaRPr lang="de-DE" dirty="0"/>
          </a:p>
          <a:p>
            <a:endParaRPr lang="de-DE" dirty="0"/>
          </a:p>
          <a:p>
            <a:endParaRPr lang="de-DE" dirty="0"/>
          </a:p>
        </p:txBody>
      </p:sp>
      <p:sp>
        <p:nvSpPr>
          <p:cNvPr id="7" name="Titel 12">
            <a:extLst>
              <a:ext uri="{FF2B5EF4-FFF2-40B4-BE49-F238E27FC236}">
                <a16:creationId xmlns:a16="http://schemas.microsoft.com/office/drawing/2014/main" id="{6EA4D4B4-3A92-FD49-B5EF-70D30B40BECE}"/>
              </a:ext>
            </a:extLst>
          </p:cNvPr>
          <p:cNvSpPr>
            <a:spLocks noGrp="1"/>
          </p:cNvSpPr>
          <p:nvPr>
            <p:ph type="title"/>
          </p:nvPr>
        </p:nvSpPr>
        <p:spPr/>
        <p:txBody>
          <a:bodyPr/>
          <a:lstStyle/>
          <a:p>
            <a:r>
              <a:rPr lang="de-DE" dirty="0"/>
              <a:t>LMS: Learning Management System – digitale Schulbücher</a:t>
            </a:r>
          </a:p>
        </p:txBody>
      </p:sp>
      <p:sp>
        <p:nvSpPr>
          <p:cNvPr id="6" name="Textplatzhalter 5">
            <a:extLst>
              <a:ext uri="{FF2B5EF4-FFF2-40B4-BE49-F238E27FC236}">
                <a16:creationId xmlns:a16="http://schemas.microsoft.com/office/drawing/2014/main" id="{93479DA7-9391-C2C2-F007-2E7FA7098B31}"/>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282999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5DF5762-B808-004F-A6D0-8BFF6C49693A}"/>
              </a:ext>
            </a:extLst>
          </p:cNvPr>
          <p:cNvSpPr>
            <a:spLocks noGrp="1"/>
          </p:cNvSpPr>
          <p:nvPr>
            <p:ph idx="1"/>
          </p:nvPr>
        </p:nvSpPr>
        <p:spPr/>
        <p:txBody>
          <a:bodyPr/>
          <a:lstStyle/>
          <a:p>
            <a:r>
              <a:rPr lang="de-DE" dirty="0"/>
              <a:t>multimedial-interaktive Elemente </a:t>
            </a:r>
          </a:p>
          <a:p>
            <a:r>
              <a:rPr lang="de-DE" dirty="0"/>
              <a:t>Automatisches Feedback/</a:t>
            </a:r>
          </a:p>
          <a:p>
            <a:pPr marL="0" indent="0">
              <a:buNone/>
            </a:pPr>
            <a:r>
              <a:rPr lang="de-DE" dirty="0"/>
              <a:t>      Diagnosetool</a:t>
            </a:r>
          </a:p>
          <a:p>
            <a:r>
              <a:rPr lang="de-DE" dirty="0"/>
              <a:t>Testumgebung</a:t>
            </a:r>
          </a:p>
          <a:p>
            <a:r>
              <a:rPr lang="de-DE" dirty="0"/>
              <a:t>Benutzerverwaltung</a:t>
            </a:r>
          </a:p>
          <a:p>
            <a:endParaRPr lang="de-DE" dirty="0"/>
          </a:p>
        </p:txBody>
      </p:sp>
      <p:sp>
        <p:nvSpPr>
          <p:cNvPr id="13" name="Titel 12">
            <a:extLst>
              <a:ext uri="{FF2B5EF4-FFF2-40B4-BE49-F238E27FC236}">
                <a16:creationId xmlns:a16="http://schemas.microsoft.com/office/drawing/2014/main" id="{0594298C-10E8-7344-98BC-1F3F8FF49284}"/>
              </a:ext>
            </a:extLst>
          </p:cNvPr>
          <p:cNvSpPr>
            <a:spLocks noGrp="1"/>
          </p:cNvSpPr>
          <p:nvPr>
            <p:ph type="title"/>
          </p:nvPr>
        </p:nvSpPr>
        <p:spPr/>
        <p:txBody>
          <a:bodyPr>
            <a:normAutofit/>
          </a:bodyPr>
          <a:lstStyle/>
          <a:p>
            <a:r>
              <a:rPr lang="de-DE" dirty="0"/>
              <a:t>LMS: Learning Management System – digitale Schulbücher</a:t>
            </a:r>
          </a:p>
        </p:txBody>
      </p:sp>
      <p:sp>
        <p:nvSpPr>
          <p:cNvPr id="3" name="Textplatzhalter 2">
            <a:extLst>
              <a:ext uri="{FF2B5EF4-FFF2-40B4-BE49-F238E27FC236}">
                <a16:creationId xmlns:a16="http://schemas.microsoft.com/office/drawing/2014/main" id="{ADC78133-5E8F-C84F-D7C4-8AC9FAE9235B}"/>
              </a:ext>
            </a:extLst>
          </p:cNvPr>
          <p:cNvSpPr>
            <a:spLocks noGrp="1"/>
          </p:cNvSpPr>
          <p:nvPr>
            <p:ph type="body" sz="quarter" idx="10"/>
          </p:nvPr>
        </p:nvSpPr>
        <p:spPr/>
        <p:txBody>
          <a:bodyPr/>
          <a:lstStyle/>
          <a:p>
            <a:r>
              <a:rPr lang="de-DE" sz="1100" dirty="0">
                <a:latin typeface="Calibri" panose="020F0502020204030204" pitchFamily="34" charset="0"/>
              </a:rPr>
              <a:t>(Pohl &amp; Schacht 2017a, b, 2018)</a:t>
            </a:r>
          </a:p>
          <a:p>
            <a:endParaRPr lang="de-DE" dirty="0"/>
          </a:p>
        </p:txBody>
      </p:sp>
      <p:sp>
        <p:nvSpPr>
          <p:cNvPr id="4" name="Sprechblase: rechteckig 2">
            <a:extLst>
              <a:ext uri="{FF2B5EF4-FFF2-40B4-BE49-F238E27FC236}">
                <a16:creationId xmlns:a16="http://schemas.microsoft.com/office/drawing/2014/main" id="{60C057FD-879D-EE4D-83B0-4FCA1EF23B25}"/>
              </a:ext>
            </a:extLst>
          </p:cNvPr>
          <p:cNvSpPr/>
          <p:nvPr/>
        </p:nvSpPr>
        <p:spPr>
          <a:xfrm>
            <a:off x="6082802" y="4817189"/>
            <a:ext cx="2520000" cy="1440000"/>
          </a:xfrm>
          <a:prstGeom prst="wedgeRoundRectCallout">
            <a:avLst>
              <a:gd name="adj1" fmla="val -70558"/>
              <a:gd name="adj2" fmla="val -61364"/>
              <a:gd name="adj3" fmla="val 16667"/>
            </a:avLst>
          </a:prstGeom>
          <a:solidFill>
            <a:schemeClr val="bg1"/>
          </a:solidFill>
          <a:ln w="28575">
            <a:solidFill>
              <a:srgbClr val="32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solidFill>
                  <a:srgbClr val="327A86"/>
                </a:solidFill>
              </a:rPr>
              <a:t>Reihenfolge variabel</a:t>
            </a:r>
          </a:p>
        </p:txBody>
      </p:sp>
      <p:sp>
        <p:nvSpPr>
          <p:cNvPr id="5" name="Sprechblase: oval 10">
            <a:extLst>
              <a:ext uri="{FF2B5EF4-FFF2-40B4-BE49-F238E27FC236}">
                <a16:creationId xmlns:a16="http://schemas.microsoft.com/office/drawing/2014/main" id="{F63305E1-F537-9A4D-B5C6-FF0CBB9A6F59}"/>
              </a:ext>
            </a:extLst>
          </p:cNvPr>
          <p:cNvSpPr/>
          <p:nvPr/>
        </p:nvSpPr>
        <p:spPr>
          <a:xfrm>
            <a:off x="6082802" y="3042974"/>
            <a:ext cx="2520000" cy="1440000"/>
          </a:xfrm>
          <a:prstGeom prst="wedgeRoundRectCallout">
            <a:avLst>
              <a:gd name="adj1" fmla="val -68766"/>
              <a:gd name="adj2" fmla="val 25654"/>
              <a:gd name="adj3" fmla="val 16667"/>
            </a:avLst>
          </a:prstGeom>
          <a:solidFill>
            <a:schemeClr val="bg1"/>
          </a:solidFill>
          <a:ln w="28575">
            <a:solidFill>
              <a:srgbClr val="32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solidFill>
                  <a:srgbClr val="327A86"/>
                </a:solidFill>
              </a:rPr>
              <a:t>Website-Charakter</a:t>
            </a:r>
          </a:p>
        </p:txBody>
      </p:sp>
      <p:sp>
        <p:nvSpPr>
          <p:cNvPr id="6" name="Sprechblase: rechteckig mit abgerundeten Ecken 11">
            <a:extLst>
              <a:ext uri="{FF2B5EF4-FFF2-40B4-BE49-F238E27FC236}">
                <a16:creationId xmlns:a16="http://schemas.microsoft.com/office/drawing/2014/main" id="{D726CFC4-766D-CF40-8690-A9C20769BD99}"/>
              </a:ext>
            </a:extLst>
          </p:cNvPr>
          <p:cNvSpPr/>
          <p:nvPr/>
        </p:nvSpPr>
        <p:spPr>
          <a:xfrm>
            <a:off x="2620067" y="4817189"/>
            <a:ext cx="2520000" cy="1440000"/>
          </a:xfrm>
          <a:prstGeom prst="wedgeRoundRectCallout">
            <a:avLst>
              <a:gd name="adj1" fmla="val 63102"/>
              <a:gd name="adj2" fmla="val -60427"/>
              <a:gd name="adj3" fmla="val 16667"/>
            </a:avLst>
          </a:prstGeom>
          <a:solidFill>
            <a:schemeClr val="bg1"/>
          </a:solidFill>
          <a:ln w="28575">
            <a:solidFill>
              <a:srgbClr val="32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solidFill>
                  <a:srgbClr val="327A86"/>
                </a:solidFill>
              </a:rPr>
              <a:t>lehrplan-konformer Aufbau</a:t>
            </a:r>
          </a:p>
        </p:txBody>
      </p:sp>
      <p:sp>
        <p:nvSpPr>
          <p:cNvPr id="7" name="Sprechblase: rechteckig mit abgerundeten Ecken 12">
            <a:extLst>
              <a:ext uri="{FF2B5EF4-FFF2-40B4-BE49-F238E27FC236}">
                <a16:creationId xmlns:a16="http://schemas.microsoft.com/office/drawing/2014/main" id="{F0BA40A5-F076-5546-905A-D304838D3645}"/>
              </a:ext>
            </a:extLst>
          </p:cNvPr>
          <p:cNvSpPr/>
          <p:nvPr/>
        </p:nvSpPr>
        <p:spPr>
          <a:xfrm>
            <a:off x="6082802" y="1268760"/>
            <a:ext cx="2520000" cy="1440000"/>
          </a:xfrm>
          <a:prstGeom prst="wedgeRoundRectCallout">
            <a:avLst>
              <a:gd name="adj1" fmla="val -67605"/>
              <a:gd name="adj2" fmla="val 47062"/>
              <a:gd name="adj3" fmla="val 16667"/>
            </a:avLst>
          </a:prstGeom>
          <a:solidFill>
            <a:schemeClr val="bg1"/>
          </a:solidFill>
          <a:ln w="28575">
            <a:solidFill>
              <a:srgbClr val="32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dirty="0">
                <a:solidFill>
                  <a:srgbClr val="327A86"/>
                </a:solidFill>
              </a:rPr>
              <a:t>Kapitel ein- und ausblendbar</a:t>
            </a:r>
          </a:p>
        </p:txBody>
      </p:sp>
      <p:sp>
        <p:nvSpPr>
          <p:cNvPr id="8" name="Rechteck 7">
            <a:extLst>
              <a:ext uri="{FF2B5EF4-FFF2-40B4-BE49-F238E27FC236}">
                <a16:creationId xmlns:a16="http://schemas.microsoft.com/office/drawing/2014/main" id="{68614967-0A46-DF43-A523-44DC07B5EF16}"/>
              </a:ext>
            </a:extLst>
          </p:cNvPr>
          <p:cNvSpPr/>
          <p:nvPr/>
        </p:nvSpPr>
        <p:spPr bwMode="auto">
          <a:xfrm>
            <a:off x="3880067" y="1682803"/>
            <a:ext cx="1913538" cy="2722386"/>
          </a:xfrm>
          <a:prstGeom prst="rect">
            <a:avLst/>
          </a:prstGeom>
          <a:solidFill>
            <a:srgbClr val="C8D2D8"/>
          </a:solidFill>
          <a:ln w="9525" cap="flat" cmpd="sng" algn="ctr">
            <a:solidFill>
              <a:schemeClr val="tx2"/>
            </a:solidFill>
            <a:prstDash val="solid"/>
            <a:round/>
            <a:headEnd type="none" w="med" len="med"/>
            <a:tailEnd type="none" w="med" len="med"/>
          </a:ln>
          <a:effectLst>
            <a:outerShdw blurRad="50800" dist="38100" dir="8100000" algn="tr" rotWithShape="0">
              <a:prstClr val="black">
                <a:alpha val="40000"/>
              </a:prstClr>
            </a:outerShdw>
          </a:effectLst>
          <a:scene3d>
            <a:camera prst="isometricLeftDown"/>
            <a:lightRig rig="threePt" dir="t"/>
          </a:scene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de-DE" sz="3000" b="0" i="0" u="none" strike="noStrike" cap="none" normalizeH="0" baseline="0" dirty="0">
              <a:ln>
                <a:noFill/>
              </a:ln>
              <a:solidFill>
                <a:schemeClr val="tx1"/>
              </a:solidFill>
              <a:effectLst/>
              <a:latin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endParaRPr lang="de-DE" sz="3000" dirty="0">
              <a:latin typeface="Calibri" panose="020F0502020204030204"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de-DE" sz="3000" b="0" i="0" u="none" strike="noStrike" cap="none" normalizeH="0" baseline="0" dirty="0">
                <a:ln>
                  <a:noFill/>
                </a:ln>
                <a:solidFill>
                  <a:schemeClr val="tx1"/>
                </a:solidFill>
                <a:effectLst/>
                <a:latin typeface="Calibri" panose="020F0502020204030204" pitchFamily="34" charset="0"/>
              </a:rPr>
              <a:t>Dig</a:t>
            </a:r>
            <a:r>
              <a:rPr lang="de-DE" sz="3000" dirty="0">
                <a:latin typeface="Calibri" panose="020F0502020204030204" pitchFamily="34" charset="0"/>
              </a:rPr>
              <a:t>itales </a:t>
            </a:r>
          </a:p>
          <a:p>
            <a:pPr marL="0" marR="0" indent="0" algn="ctr" defTabSz="914400" rtl="0" eaLnBrk="0" fontAlgn="base" latinLnBrk="0" hangingPunct="0">
              <a:lnSpc>
                <a:spcPct val="100000"/>
              </a:lnSpc>
              <a:spcBef>
                <a:spcPct val="0"/>
              </a:spcBef>
              <a:spcAft>
                <a:spcPct val="0"/>
              </a:spcAft>
              <a:buClrTx/>
              <a:buSzTx/>
              <a:buFontTx/>
              <a:buNone/>
              <a:tabLst/>
            </a:pPr>
            <a:r>
              <a:rPr kumimoji="0" lang="de-DE" sz="3000" b="0" i="0" u="none" strike="noStrike" cap="none" normalizeH="0" baseline="0" dirty="0">
                <a:ln>
                  <a:noFill/>
                </a:ln>
                <a:solidFill>
                  <a:schemeClr val="tx1"/>
                </a:solidFill>
                <a:effectLst/>
                <a:latin typeface="Calibri" panose="020F0502020204030204" pitchFamily="34" charset="0"/>
              </a:rPr>
              <a:t>Schulbuch</a:t>
            </a:r>
          </a:p>
        </p:txBody>
      </p:sp>
    </p:spTree>
    <p:extLst>
      <p:ext uri="{BB962C8B-B14F-4D97-AF65-F5344CB8AC3E}">
        <p14:creationId xmlns:p14="http://schemas.microsoft.com/office/powerpoint/2010/main" val="2187328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9514E90-16A0-0B46-8F71-8FFAAFCF7809}"/>
              </a:ext>
            </a:extLst>
          </p:cNvPr>
          <p:cNvSpPr>
            <a:spLocks noGrp="1"/>
          </p:cNvSpPr>
          <p:nvPr>
            <p:ph idx="1"/>
          </p:nvPr>
        </p:nvSpPr>
        <p:spPr/>
        <p:txBody>
          <a:bodyPr/>
          <a:lstStyle/>
          <a:p>
            <a:pPr marL="0" indent="0">
              <a:buNone/>
            </a:pPr>
            <a:r>
              <a:rPr lang="de-DE" b="1" dirty="0">
                <a:latin typeface="+mj-lt"/>
              </a:rPr>
              <a:t>Unterschiede analoge und digitale Schulbücher</a:t>
            </a:r>
          </a:p>
          <a:p>
            <a:r>
              <a:rPr lang="de-DE" b="1" dirty="0"/>
              <a:t>„traditionelle“ Strukturelemente:</a:t>
            </a:r>
            <a:r>
              <a:rPr lang="de-DE" dirty="0"/>
              <a:t> Kasten mit Merkwissen, </a:t>
            </a:r>
            <a:r>
              <a:rPr lang="de-DE" dirty="0" err="1"/>
              <a:t>Lehrtext</a:t>
            </a:r>
            <a:r>
              <a:rPr lang="de-DE" dirty="0"/>
              <a:t>, Übungsaufgaben, Bilder, etc.</a:t>
            </a:r>
          </a:p>
          <a:p>
            <a:r>
              <a:rPr lang="de-DE" b="1" dirty="0"/>
              <a:t>„neue“ Strukturelemente</a:t>
            </a:r>
            <a:r>
              <a:rPr lang="de-DE" dirty="0"/>
              <a:t>: digitalisierte Aufgabenformate, verschiedene Möglichkeiten zur Überprüfung der Ergebnisse, „digitale“ Strukturelemente (Animation, Exploration)</a:t>
            </a:r>
            <a:endParaRPr lang="de-DE" dirty="0">
              <a:latin typeface="Gill Sans MT" panose="020B0502020104020203" pitchFamily="34" charset="0"/>
            </a:endParaRPr>
          </a:p>
          <a:p>
            <a:r>
              <a:rPr lang="de-DE" dirty="0"/>
              <a:t>alleinige Betrachtung der Ausstattung („Jedes Kind ein iPad.“) nicht ausreichend </a:t>
            </a:r>
          </a:p>
          <a:p>
            <a:r>
              <a:rPr lang="de-DE" dirty="0">
                <a:sym typeface="Wingdings" panose="05000000000000000000" pitchFamily="2" charset="2"/>
              </a:rPr>
              <a:t>Fragen:  </a:t>
            </a:r>
          </a:p>
          <a:p>
            <a:pPr marL="0" indent="0">
              <a:buNone/>
            </a:pPr>
            <a:r>
              <a:rPr lang="de-DE" dirty="0">
                <a:sym typeface="Wingdings" panose="05000000000000000000" pitchFamily="2" charset="2"/>
              </a:rPr>
              <a:t>	Wie ändert sich der Unterricht, wenn das Schulbuch digital wird? </a:t>
            </a:r>
          </a:p>
          <a:p>
            <a:pPr marL="0" indent="0">
              <a:buNone/>
            </a:pPr>
            <a:r>
              <a:rPr lang="de-DE" dirty="0">
                <a:sym typeface="Wingdings" panose="05000000000000000000" pitchFamily="2" charset="2"/>
              </a:rPr>
              <a:t>	 Wie werden analoge und digitale Medien im Unterricht arrangiert?</a:t>
            </a:r>
          </a:p>
          <a:p>
            <a:pPr marL="0" indent="0">
              <a:buNone/>
            </a:pPr>
            <a:endParaRPr lang="de-DE" dirty="0">
              <a:sym typeface="Wingdings" panose="05000000000000000000" pitchFamily="2" charset="2"/>
            </a:endParaRPr>
          </a:p>
          <a:p>
            <a:pPr marL="0" indent="0">
              <a:buNone/>
            </a:pPr>
            <a:endParaRPr lang="de-DE" sz="1300" dirty="0">
              <a:sym typeface="Wingdings" panose="05000000000000000000" pitchFamily="2" charset="2"/>
            </a:endParaRPr>
          </a:p>
          <a:p>
            <a:endParaRPr lang="de-DE" dirty="0"/>
          </a:p>
        </p:txBody>
      </p:sp>
      <p:sp>
        <p:nvSpPr>
          <p:cNvPr id="8" name="Titel 12">
            <a:extLst>
              <a:ext uri="{FF2B5EF4-FFF2-40B4-BE49-F238E27FC236}">
                <a16:creationId xmlns:a16="http://schemas.microsoft.com/office/drawing/2014/main" id="{B6BBA30F-A4EC-9349-B166-D34A73A7539A}"/>
              </a:ext>
            </a:extLst>
          </p:cNvPr>
          <p:cNvSpPr>
            <a:spLocks noGrp="1"/>
          </p:cNvSpPr>
          <p:nvPr>
            <p:ph type="title"/>
          </p:nvPr>
        </p:nvSpPr>
        <p:spPr/>
        <p:txBody>
          <a:bodyPr>
            <a:normAutofit/>
          </a:bodyPr>
          <a:lstStyle/>
          <a:p>
            <a:r>
              <a:rPr lang="de-DE" dirty="0"/>
              <a:t>LMS: Learning Management System – digitale Schulbücher</a:t>
            </a:r>
          </a:p>
        </p:txBody>
      </p:sp>
      <p:sp>
        <p:nvSpPr>
          <p:cNvPr id="3" name="Textplatzhalter 2">
            <a:extLst>
              <a:ext uri="{FF2B5EF4-FFF2-40B4-BE49-F238E27FC236}">
                <a16:creationId xmlns:a16="http://schemas.microsoft.com/office/drawing/2014/main" id="{31CF30A2-63D0-F36C-C0E3-A4D49A07BC99}"/>
              </a:ext>
            </a:extLst>
          </p:cNvPr>
          <p:cNvSpPr>
            <a:spLocks noGrp="1"/>
          </p:cNvSpPr>
          <p:nvPr>
            <p:ph type="body" sz="quarter" idx="10"/>
          </p:nvPr>
        </p:nvSpPr>
        <p:spPr>
          <a:xfrm>
            <a:off x="108000" y="6479998"/>
            <a:ext cx="8928000" cy="358951"/>
          </a:xfrm>
        </p:spPr>
        <p:txBody>
          <a:bodyPr/>
          <a:lstStyle/>
          <a:p>
            <a:r>
              <a:rPr lang="de-DE" sz="1100" dirty="0">
                <a:latin typeface="Calibri" panose="020F0502020204030204" pitchFamily="34" charset="0"/>
              </a:rPr>
              <a:t>(Pohl &amp; Schacht 2017a, b, 2018)</a:t>
            </a:r>
          </a:p>
          <a:p>
            <a:r>
              <a:rPr lang="de-DE" sz="1100" dirty="0">
                <a:sym typeface="Wingdings" panose="05000000000000000000" pitchFamily="2" charset="2"/>
              </a:rPr>
              <a:t>Weiterführende Literatur:</a:t>
            </a:r>
            <a:r>
              <a:rPr lang="de-DE" sz="1100" dirty="0"/>
              <a:t> </a:t>
            </a:r>
            <a:r>
              <a:rPr lang="de-DE" sz="1100" dirty="0" err="1"/>
              <a:t>Chazan</a:t>
            </a:r>
            <a:r>
              <a:rPr lang="de-DE" sz="1100" dirty="0"/>
              <a:t> &amp; </a:t>
            </a:r>
            <a:r>
              <a:rPr lang="de-DE" sz="1100" dirty="0" err="1"/>
              <a:t>Yerushalmy</a:t>
            </a:r>
            <a:r>
              <a:rPr lang="de-DE" sz="1100" dirty="0"/>
              <a:t> 2014 , </a:t>
            </a:r>
            <a:r>
              <a:rPr lang="de-DE" sz="1100" dirty="0" err="1"/>
              <a:t>Gueudet</a:t>
            </a:r>
            <a:r>
              <a:rPr lang="de-DE" sz="1100" dirty="0"/>
              <a:t> et al. 2016 und </a:t>
            </a:r>
            <a:r>
              <a:rPr lang="de-DE" sz="1100" dirty="0" err="1"/>
              <a:t>Pepin</a:t>
            </a:r>
            <a:r>
              <a:rPr lang="de-DE" sz="1100" dirty="0"/>
              <a:t> et al. 2015</a:t>
            </a:r>
          </a:p>
          <a:p>
            <a:endParaRPr lang="de-DE" sz="1100" dirty="0">
              <a:latin typeface="Calibri" panose="020F0502020204030204" pitchFamily="34" charset="0"/>
            </a:endParaRPr>
          </a:p>
          <a:p>
            <a:endParaRPr lang="de-DE" dirty="0"/>
          </a:p>
        </p:txBody>
      </p:sp>
    </p:spTree>
    <p:extLst>
      <p:ext uri="{BB962C8B-B14F-4D97-AF65-F5344CB8AC3E}">
        <p14:creationId xmlns:p14="http://schemas.microsoft.com/office/powerpoint/2010/main" val="9001056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1">
            <a:extLst>
              <a:ext uri="{FF2B5EF4-FFF2-40B4-BE49-F238E27FC236}">
                <a16:creationId xmlns:a16="http://schemas.microsoft.com/office/drawing/2014/main" id="{70591459-103E-5647-B578-9677F0764E19}"/>
              </a:ext>
            </a:extLst>
          </p:cNvPr>
          <p:cNvSpPr>
            <a:spLocks noGrp="1"/>
          </p:cNvSpPr>
          <p:nvPr>
            <p:ph idx="1"/>
          </p:nvPr>
        </p:nvSpPr>
        <p:spPr/>
        <p:txBody>
          <a:bodyPr/>
          <a:lstStyle/>
          <a:p>
            <a:pPr marL="0" indent="0">
              <a:buNone/>
            </a:pPr>
            <a:r>
              <a:rPr lang="de-DE" b="1" dirty="0"/>
              <a:t>Reflexion</a:t>
            </a:r>
            <a:endParaRPr lang="de-DE" dirty="0"/>
          </a:p>
          <a:p>
            <a:r>
              <a:rPr lang="de-DE" sz="2000" dirty="0"/>
              <a:t>Offenes vs. geschlossenes System (können andere digitale Produkte integriert werden?)</a:t>
            </a:r>
          </a:p>
          <a:p>
            <a:r>
              <a:rPr lang="de-DE" sz="2000" dirty="0"/>
              <a:t>Vernetzungsmöglichkeiten mit anderen Medien bedenken – vor allem auch mit den nicht digitalen Unterrichtseinheiten, dem analogen Schreiben (Stichwort: Lerntransparenz für Schülerinnen und Schüler im Blick haben)</a:t>
            </a:r>
          </a:p>
          <a:p>
            <a:r>
              <a:rPr lang="de-DE" sz="2000" dirty="0"/>
              <a:t>Förderung der Binnendifferenzierung, des selbstständigen Lernens</a:t>
            </a:r>
          </a:p>
          <a:p>
            <a:r>
              <a:rPr lang="de-DE" sz="2000" dirty="0"/>
              <a:t>Grenzen des Systems gemeinsam im Kollegium reflektieren</a:t>
            </a:r>
          </a:p>
          <a:p>
            <a:r>
              <a:rPr lang="de-DE" sz="2000" dirty="0"/>
              <a:t>Alle bewährten didaktischen Kategorien behalten ihre Gültigkeit </a:t>
            </a:r>
            <a:br>
              <a:rPr lang="de-DE" sz="2000" dirty="0"/>
            </a:br>
            <a:r>
              <a:rPr lang="de-DE" sz="2000" dirty="0"/>
              <a:t>     (z. B. </a:t>
            </a:r>
            <a:r>
              <a:rPr lang="de-DE" sz="2000" dirty="0" err="1"/>
              <a:t>Bruners</a:t>
            </a:r>
            <a:r>
              <a:rPr lang="de-DE" sz="2000" dirty="0"/>
              <a:t> Dreischritt: </a:t>
            </a:r>
            <a:r>
              <a:rPr lang="de-DE" sz="2000" dirty="0" err="1"/>
              <a:t>enaktiv</a:t>
            </a:r>
            <a:r>
              <a:rPr lang="de-DE" sz="2000" dirty="0"/>
              <a:t> – ikonisch – symbolisch)</a:t>
            </a:r>
          </a:p>
          <a:p>
            <a:pPr marL="457200" lvl="1" indent="0">
              <a:buNone/>
            </a:pPr>
            <a:endParaRPr lang="de-DE" dirty="0"/>
          </a:p>
        </p:txBody>
      </p:sp>
      <p:sp>
        <p:nvSpPr>
          <p:cNvPr id="7" name="Titel 12">
            <a:extLst>
              <a:ext uri="{FF2B5EF4-FFF2-40B4-BE49-F238E27FC236}">
                <a16:creationId xmlns:a16="http://schemas.microsoft.com/office/drawing/2014/main" id="{CA2D2F77-265B-2A43-AC78-ABB4CCD0BD39}"/>
              </a:ext>
            </a:extLst>
          </p:cNvPr>
          <p:cNvSpPr>
            <a:spLocks noGrp="1"/>
          </p:cNvSpPr>
          <p:nvPr>
            <p:ph type="title"/>
          </p:nvPr>
        </p:nvSpPr>
        <p:spPr/>
        <p:txBody>
          <a:bodyPr>
            <a:normAutofit/>
          </a:bodyPr>
          <a:lstStyle/>
          <a:p>
            <a:r>
              <a:rPr lang="de-DE" dirty="0"/>
              <a:t>LMS: Learning Management System – elaborierte Medien</a:t>
            </a:r>
          </a:p>
        </p:txBody>
      </p:sp>
      <p:sp>
        <p:nvSpPr>
          <p:cNvPr id="2" name="Textplatzhalter 1">
            <a:extLst>
              <a:ext uri="{FF2B5EF4-FFF2-40B4-BE49-F238E27FC236}">
                <a16:creationId xmlns:a16="http://schemas.microsoft.com/office/drawing/2014/main" id="{FDCC00E3-5A22-CE9C-9D60-B8B4E3B53940}"/>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1461333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chemeClr val="accent3">
              <a:lumMod val="60000"/>
              <a:lumOff val="40000"/>
            </a:schemeClr>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727491"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Tree>
    <p:extLst>
      <p:ext uri="{BB962C8B-B14F-4D97-AF65-F5344CB8AC3E}">
        <p14:creationId xmlns:p14="http://schemas.microsoft.com/office/powerpoint/2010/main" val="27958361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66EA0BC-1D36-B14B-AA15-EDAF9568EABE}"/>
              </a:ext>
            </a:extLst>
          </p:cNvPr>
          <p:cNvSpPr>
            <a:spLocks noGrp="1"/>
          </p:cNvSpPr>
          <p:nvPr>
            <p:ph type="title"/>
          </p:nvPr>
        </p:nvSpPr>
        <p:spPr/>
        <p:txBody>
          <a:bodyPr>
            <a:normAutofit/>
          </a:bodyPr>
          <a:lstStyle/>
          <a:p>
            <a:r>
              <a:rPr lang="de-DE" dirty="0"/>
              <a:t>Mögliche Zeitstruktur für ein Online-Seminar (90 Minuten)</a:t>
            </a:r>
          </a:p>
        </p:txBody>
      </p:sp>
      <p:sp>
        <p:nvSpPr>
          <p:cNvPr id="4" name="Textfeld 3">
            <a:extLst>
              <a:ext uri="{FF2B5EF4-FFF2-40B4-BE49-F238E27FC236}">
                <a16:creationId xmlns:a16="http://schemas.microsoft.com/office/drawing/2014/main" id="{10DCEA83-AE0A-A347-BBFE-9E5971D735F6}"/>
              </a:ext>
            </a:extLst>
          </p:cNvPr>
          <p:cNvSpPr txBox="1"/>
          <p:nvPr/>
        </p:nvSpPr>
        <p:spPr>
          <a:xfrm>
            <a:off x="-756592" y="3356992"/>
            <a:ext cx="10081526" cy="1224136"/>
          </a:xfrm>
          <a:prstGeom prst="rect">
            <a:avLst/>
          </a:prstGeom>
          <a:solidFill>
            <a:srgbClr val="A6A6A6">
              <a:alpha val="25098"/>
            </a:srgbClr>
          </a:solidFill>
        </p:spPr>
        <p:txBody>
          <a:bodyPr wrap="square" rtlCol="0">
            <a:noAutofit/>
          </a:bodyPr>
          <a:ls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graphicFrame>
        <p:nvGraphicFramePr>
          <p:cNvPr id="8" name="Tabelle 7">
            <a:extLst>
              <a:ext uri="{FF2B5EF4-FFF2-40B4-BE49-F238E27FC236}">
                <a16:creationId xmlns:a16="http://schemas.microsoft.com/office/drawing/2014/main" id="{4BB13865-3FAF-FA43-9508-0F157239EA04}"/>
              </a:ext>
            </a:extLst>
          </p:cNvPr>
          <p:cNvGraphicFramePr>
            <a:graphicFrameLocks noGrp="1"/>
          </p:cNvGraphicFramePr>
          <p:nvPr>
            <p:extLst>
              <p:ext uri="{D42A27DB-BD31-4B8C-83A1-F6EECF244321}">
                <p14:modId xmlns:p14="http://schemas.microsoft.com/office/powerpoint/2010/main" val="3778850641"/>
              </p:ext>
            </p:extLst>
          </p:nvPr>
        </p:nvGraphicFramePr>
        <p:xfrm>
          <a:off x="252000" y="908720"/>
          <a:ext cx="8640001" cy="4763809"/>
        </p:xfrm>
        <a:graphic>
          <a:graphicData uri="http://schemas.openxmlformats.org/drawingml/2006/table">
            <a:tbl>
              <a:tblPr/>
              <a:tblGrid>
                <a:gridCol w="631477">
                  <a:extLst>
                    <a:ext uri="{9D8B030D-6E8A-4147-A177-3AD203B41FA5}">
                      <a16:colId xmlns:a16="http://schemas.microsoft.com/office/drawing/2014/main" val="3086652931"/>
                    </a:ext>
                  </a:extLst>
                </a:gridCol>
                <a:gridCol w="4534481">
                  <a:extLst>
                    <a:ext uri="{9D8B030D-6E8A-4147-A177-3AD203B41FA5}">
                      <a16:colId xmlns:a16="http://schemas.microsoft.com/office/drawing/2014/main" val="1413893383"/>
                    </a:ext>
                  </a:extLst>
                </a:gridCol>
                <a:gridCol w="1375257">
                  <a:extLst>
                    <a:ext uri="{9D8B030D-6E8A-4147-A177-3AD203B41FA5}">
                      <a16:colId xmlns:a16="http://schemas.microsoft.com/office/drawing/2014/main" val="2835567118"/>
                    </a:ext>
                  </a:extLst>
                </a:gridCol>
                <a:gridCol w="2098786">
                  <a:extLst>
                    <a:ext uri="{9D8B030D-6E8A-4147-A177-3AD203B41FA5}">
                      <a16:colId xmlns:a16="http://schemas.microsoft.com/office/drawing/2014/main" val="3818453495"/>
                    </a:ext>
                  </a:extLst>
                </a:gridCol>
              </a:tblGrid>
              <a:tr h="198861">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Zeit</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Phase / Aktivität</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Sozialform</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Material / Medien</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6783951"/>
                  </a:ext>
                </a:extLst>
              </a:tr>
              <a:tr h="619613">
                <a:tc>
                  <a:txBody>
                    <a:bodyPr/>
                    <a:lstStyle/>
                    <a:p>
                      <a:pPr>
                        <a:lnSpc>
                          <a:spcPts val="1200"/>
                        </a:lnSpc>
                      </a:pPr>
                      <a:r>
                        <a:rPr lang="de-DE" sz="1200" b="0">
                          <a:effectLst/>
                          <a:latin typeface="Calibri" panose="020F0502020204030204" pitchFamily="34" charset="0"/>
                          <a:ea typeface="Times New Roman" panose="02020603050405020304" pitchFamily="18" charset="0"/>
                          <a:cs typeface="Times New Roman" panose="02020603050405020304" pitchFamily="18" charset="0"/>
                        </a:rPr>
                        <a:t>vorab</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Selbstlerneinheit mit Arbeitsauftrag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EA</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 1</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1192467"/>
                  </a:ext>
                </a:extLst>
              </a:tr>
              <a:tr h="1213386">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40'</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     Einstieg: LMS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Vorstellen der Struktur des Online-Seminars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Vorstellen und Entwicklung der Landkarte</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Definition LMS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Arbeitsauftrag: Präsentation durch die TN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Vertiefung: Digitale Schulbücher</a:t>
                      </a:r>
                      <a:b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PL/EA</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Ggf. Namensschilder</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Evtl. Folien aus BS0</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DZLM-DigMA-BS0-Folien.pptx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„Einstieg: LMS“</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Ggf. Folien, die die TN vorab zugeschickt haben.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782651"/>
                  </a:ext>
                </a:extLst>
              </a:tr>
              <a:tr h="1234171">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45'</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de-DE"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     Exemplarische Aufgabe</a:t>
                      </a:r>
                      <a:endParaRPr lang="de-DE" sz="1200" b="1"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57188" lvl="1" indent="0">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Arbeit in Kleingruppen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Variante 1: Entwicklung eines konkretes Einsatzszenario mit Präsentation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Variante 2: Aufgabenbearbeitung des Beispiels der GeoGebra Tube Aufgabe</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228600">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PL/EA/GA</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„Exemplarische Aufgabe“</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6651346"/>
                  </a:ext>
                </a:extLst>
              </a:tr>
              <a:tr h="1085307">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5'</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       Rückblick &amp; Ausblick</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Vervollständigte Landkarte zur Reflexion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Diskussion und gemeinsame Reflexion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Evaluation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„Rückblick &amp; Ausblick“</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129239"/>
                  </a:ext>
                </a:extLst>
              </a:tr>
            </a:tbl>
          </a:graphicData>
        </a:graphic>
      </p:graphicFrame>
    </p:spTree>
    <p:extLst>
      <p:ext uri="{BB962C8B-B14F-4D97-AF65-F5344CB8AC3E}">
        <p14:creationId xmlns:p14="http://schemas.microsoft.com/office/powerpoint/2010/main" val="21484974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180528"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044624" y="1628800"/>
            <a:ext cx="9035685"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500" dirty="0"/>
              <a:t>Learning Management System</a:t>
            </a:r>
          </a:p>
          <a:p>
            <a:pPr marL="514350" indent="-514350">
              <a:buClr>
                <a:srgbClr val="327A86"/>
              </a:buClr>
              <a:buFont typeface="Arial" panose="020B0604020202020204" pitchFamily="34" charset="0"/>
              <a:buAutoNum type="arabicPeriod"/>
            </a:pPr>
            <a:r>
              <a:rPr lang="de-DE" sz="2500" dirty="0"/>
              <a:t>Arbeit an einem konkreten Beispiel</a:t>
            </a:r>
          </a:p>
          <a:p>
            <a:pPr marL="514350" indent="-514350">
              <a:buClr>
                <a:srgbClr val="327A86"/>
              </a:buClr>
              <a:buFont typeface="Arial" panose="020B0604020202020204" pitchFamily="34" charset="0"/>
              <a:buAutoNum type="arabicPeriod"/>
            </a:pPr>
            <a:r>
              <a:rPr lang="de-DE" sz="2500" dirty="0"/>
              <a:t>Rückblick und Ausblick</a:t>
            </a:r>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3872113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961B838E-DC75-6E4F-A42D-FA7FFF6E5207}"/>
              </a:ext>
            </a:extLst>
          </p:cNvPr>
          <p:cNvSpPr>
            <a:spLocks noGrp="1"/>
          </p:cNvSpPr>
          <p:nvPr>
            <p:ph type="title"/>
          </p:nvPr>
        </p:nvSpPr>
        <p:spPr/>
        <p:txBody>
          <a:bodyPr>
            <a:normAutofit/>
          </a:bodyPr>
          <a:lstStyle/>
          <a:p>
            <a:r>
              <a:rPr lang="de-DE" dirty="0"/>
              <a:t>Arbeitsauftrag: Erarbeiten eines eigenen Beispiels</a:t>
            </a:r>
          </a:p>
        </p:txBody>
      </p:sp>
      <p:sp>
        <p:nvSpPr>
          <p:cNvPr id="7" name="Textplatzhalter 6">
            <a:extLst>
              <a:ext uri="{FF2B5EF4-FFF2-40B4-BE49-F238E27FC236}">
                <a16:creationId xmlns:a16="http://schemas.microsoft.com/office/drawing/2014/main" id="{DE9F03D0-95B1-2C9C-BCD5-BF11B1455A00}"/>
              </a:ext>
            </a:extLst>
          </p:cNvPr>
          <p:cNvSpPr>
            <a:spLocks noGrp="1"/>
          </p:cNvSpPr>
          <p:nvPr>
            <p:ph type="body" sz="quarter" idx="10"/>
          </p:nvPr>
        </p:nvSpPr>
        <p:spPr/>
        <p:txBody>
          <a:bodyPr/>
          <a:lstStyle/>
          <a:p>
            <a:endParaRPr lang="de-DE"/>
          </a:p>
        </p:txBody>
      </p:sp>
      <p:sp>
        <p:nvSpPr>
          <p:cNvPr id="6" name="Rechteck 5">
            <a:extLst>
              <a:ext uri="{FF2B5EF4-FFF2-40B4-BE49-F238E27FC236}">
                <a16:creationId xmlns:a16="http://schemas.microsoft.com/office/drawing/2014/main" id="{25BADF7D-3C3D-EA46-A831-83C4A70BA3E6}"/>
              </a:ext>
            </a:extLst>
          </p:cNvPr>
          <p:cNvSpPr/>
          <p:nvPr/>
        </p:nvSpPr>
        <p:spPr bwMode="auto">
          <a:xfrm>
            <a:off x="-900608" y="1088628"/>
            <a:ext cx="9159300" cy="4785926"/>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a:ln>
                <a:noFill/>
              </a:ln>
              <a:solidFill>
                <a:schemeClr val="tx1"/>
              </a:solidFill>
              <a:effectLst/>
              <a:latin typeface="Calibri" panose="020F0502020204030204" pitchFamily="34" charset="0"/>
            </a:endParaRPr>
          </a:p>
        </p:txBody>
      </p:sp>
      <p:sp>
        <p:nvSpPr>
          <p:cNvPr id="4" name="Textfeld 3">
            <a:extLst>
              <a:ext uri="{FF2B5EF4-FFF2-40B4-BE49-F238E27FC236}">
                <a16:creationId xmlns:a16="http://schemas.microsoft.com/office/drawing/2014/main" id="{9DB8747B-9C82-B445-A105-7C3D7DC167C1}"/>
              </a:ext>
            </a:extLst>
          </p:cNvPr>
          <p:cNvSpPr txBox="1"/>
          <p:nvPr/>
        </p:nvSpPr>
        <p:spPr>
          <a:xfrm>
            <a:off x="1115616" y="1555677"/>
            <a:ext cx="6696744" cy="4785926"/>
          </a:xfrm>
          <a:prstGeom prst="rect">
            <a:avLst/>
          </a:prstGeom>
          <a:noFill/>
        </p:spPr>
        <p:txBody>
          <a:bodyPr wrap="square" rtlCol="0">
            <a:spAutoFit/>
          </a:bodyPr>
          <a:lstStyle/>
          <a:p>
            <a:pPr>
              <a:spcAft>
                <a:spcPts val="600"/>
              </a:spcAft>
            </a:pPr>
            <a:r>
              <a:rPr lang="de-DE" sz="2000" b="1" dirty="0">
                <a:latin typeface="Calibri" panose="020F0502020204030204" pitchFamily="34" charset="0"/>
              </a:rPr>
              <a:t>Arbeitsauftrag</a:t>
            </a:r>
            <a:endParaRPr lang="de-DE" sz="2000" dirty="0">
              <a:latin typeface="Calibri" panose="020F0502020204030204" pitchFamily="34" charset="0"/>
            </a:endParaRPr>
          </a:p>
          <a:p>
            <a:r>
              <a:rPr lang="de-DE" sz="2000" dirty="0">
                <a:latin typeface="Calibri" panose="020F0502020204030204" pitchFamily="34" charset="0"/>
              </a:rPr>
              <a:t>Entwickeln Sie ein </a:t>
            </a:r>
            <a:r>
              <a:rPr lang="de-DE" sz="2000" b="1" dirty="0">
                <a:latin typeface="Calibri" panose="020F0502020204030204" pitchFamily="34" charset="0"/>
              </a:rPr>
              <a:t>konkretes Einsatzszenario</a:t>
            </a:r>
            <a:r>
              <a:rPr lang="de-DE" sz="2000" dirty="0">
                <a:latin typeface="Calibri" panose="020F0502020204030204" pitchFamily="34" charset="0"/>
              </a:rPr>
              <a:t>, idealerweise mit </a:t>
            </a:r>
            <a:r>
              <a:rPr lang="de-DE" sz="2000" b="1" dirty="0">
                <a:latin typeface="Calibri" panose="020F0502020204030204" pitchFamily="34" charset="0"/>
              </a:rPr>
              <a:t>Diagnose- und Förderaufgaben</a:t>
            </a:r>
            <a:r>
              <a:rPr lang="de-DE" sz="2000" dirty="0">
                <a:latin typeface="Calibri" panose="020F0502020204030204" pitchFamily="34" charset="0"/>
              </a:rPr>
              <a:t>, die für eine Unterrichtssequenz genutzt werden können. </a:t>
            </a:r>
          </a:p>
          <a:p>
            <a:r>
              <a:rPr lang="de-DE" sz="2000" dirty="0">
                <a:latin typeface="Calibri" panose="020F0502020204030204" pitchFamily="34" charset="0"/>
              </a:rPr>
              <a:t>Diskutieren Sie daneben auch </a:t>
            </a:r>
            <a:r>
              <a:rPr lang="de-DE" sz="2000" b="1" dirty="0">
                <a:latin typeface="Calibri" panose="020F0502020204030204" pitchFamily="34" charset="0"/>
              </a:rPr>
              <a:t>Ziele sowie Potenziale und Grenzen </a:t>
            </a:r>
            <a:r>
              <a:rPr lang="de-DE" sz="2000" dirty="0">
                <a:latin typeface="Calibri" panose="020F0502020204030204" pitchFamily="34" charset="0"/>
              </a:rPr>
              <a:t>des erarbeiteten Einsatzszenarios und der entwickelten Aufgaben. </a:t>
            </a:r>
          </a:p>
          <a:p>
            <a:endParaRPr lang="de-DE" sz="2000" dirty="0">
              <a:latin typeface="Calibri" panose="020F0502020204030204" pitchFamily="34" charset="0"/>
            </a:endParaRPr>
          </a:p>
          <a:p>
            <a:pPr marL="342900" indent="-342900">
              <a:buClr>
                <a:srgbClr val="327A86"/>
              </a:buClr>
              <a:buFont typeface="Wingdings" panose="05000000000000000000" pitchFamily="2" charset="2"/>
              <a:buChar char="§"/>
            </a:pPr>
            <a:r>
              <a:rPr lang="de-DE" sz="2000" dirty="0">
                <a:latin typeface="Calibri" panose="020F0502020204030204" pitchFamily="34" charset="0"/>
              </a:rPr>
              <a:t>Wählen Sie ein LMS aus, das an einer Ihrer Schulen tatsächlich verwendet wird. </a:t>
            </a:r>
          </a:p>
          <a:p>
            <a:pPr marL="342900" indent="-342900">
              <a:buClr>
                <a:srgbClr val="327A86"/>
              </a:buClr>
              <a:buFont typeface="Wingdings" panose="05000000000000000000" pitchFamily="2" charset="2"/>
              <a:buChar char="§"/>
            </a:pPr>
            <a:r>
              <a:rPr lang="de-DE" sz="2000" dirty="0">
                <a:latin typeface="Calibri" panose="020F0502020204030204" pitchFamily="34" charset="0"/>
              </a:rPr>
              <a:t>Bestimmen Sie eine Person in Ihrer Kleingruppe, die die Ergebnisse dieser Arbeitsphase festhält und gleich präsentiert.</a:t>
            </a:r>
          </a:p>
          <a:p>
            <a:pPr marL="342900" indent="-342900">
              <a:buFont typeface="Arial" panose="020B0604020202020204" pitchFamily="34" charset="0"/>
              <a:buChar char="•"/>
            </a:pPr>
            <a:endParaRPr lang="de-DE" sz="2000" dirty="0">
              <a:latin typeface="Calibri" panose="020F0502020204030204" pitchFamily="34" charset="0"/>
            </a:endParaRPr>
          </a:p>
          <a:p>
            <a:endParaRPr lang="de-DE" sz="2000" dirty="0">
              <a:latin typeface="Calibri" panose="020F0502020204030204" pitchFamily="34" charset="0"/>
            </a:endParaRPr>
          </a:p>
        </p:txBody>
      </p:sp>
      <p:pic>
        <p:nvPicPr>
          <p:cNvPr id="5" name="Grafik 4" descr="Kundenbewertung">
            <a:extLst>
              <a:ext uri="{FF2B5EF4-FFF2-40B4-BE49-F238E27FC236}">
                <a16:creationId xmlns:a16="http://schemas.microsoft.com/office/drawing/2014/main" id="{EB1818AA-2633-2D45-8C9E-16FBD2E54A1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000" y="1559208"/>
            <a:ext cx="914400" cy="914400"/>
          </a:xfrm>
          <a:prstGeom prst="rect">
            <a:avLst/>
          </a:prstGeom>
        </p:spPr>
      </p:pic>
    </p:spTree>
    <p:extLst>
      <p:ext uri="{BB962C8B-B14F-4D97-AF65-F5344CB8AC3E}">
        <p14:creationId xmlns:p14="http://schemas.microsoft.com/office/powerpoint/2010/main" val="38743013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817DD23-E2C1-2D42-A6A5-B8B47B9D5896}"/>
              </a:ext>
            </a:extLst>
          </p:cNvPr>
          <p:cNvSpPr>
            <a:spLocks noGrp="1"/>
          </p:cNvSpPr>
          <p:nvPr>
            <p:ph idx="1"/>
          </p:nvPr>
        </p:nvSpPr>
        <p:spPr/>
        <p:txBody>
          <a:bodyPr/>
          <a:lstStyle/>
          <a:p>
            <a:r>
              <a:rPr lang="de-DE" sz="2000" dirty="0"/>
              <a:t>Kontroverse Punkte</a:t>
            </a:r>
          </a:p>
          <a:p>
            <a:r>
              <a:rPr lang="de-DE" sz="2000" dirty="0"/>
              <a:t>Offene Fragen</a:t>
            </a:r>
          </a:p>
          <a:p>
            <a:r>
              <a:rPr lang="de-DE" sz="2000" dirty="0"/>
              <a:t>…</a:t>
            </a:r>
          </a:p>
        </p:txBody>
      </p:sp>
      <p:sp>
        <p:nvSpPr>
          <p:cNvPr id="5" name="Titel 4">
            <a:extLst>
              <a:ext uri="{FF2B5EF4-FFF2-40B4-BE49-F238E27FC236}">
                <a16:creationId xmlns:a16="http://schemas.microsoft.com/office/drawing/2014/main" id="{9E82A439-2125-7C4C-A637-65ABA8C5EF54}"/>
              </a:ext>
            </a:extLst>
          </p:cNvPr>
          <p:cNvSpPr>
            <a:spLocks noGrp="1"/>
          </p:cNvSpPr>
          <p:nvPr>
            <p:ph type="title"/>
          </p:nvPr>
        </p:nvSpPr>
        <p:spPr/>
        <p:txBody>
          <a:bodyPr>
            <a:normAutofit/>
          </a:bodyPr>
          <a:lstStyle/>
          <a:p>
            <a:r>
              <a:rPr lang="de-DE" dirty="0"/>
              <a:t>Präsentation der Ergebnisse durch Kleingruppen</a:t>
            </a:r>
          </a:p>
        </p:txBody>
      </p:sp>
    </p:spTree>
    <p:extLst>
      <p:ext uri="{BB962C8B-B14F-4D97-AF65-F5344CB8AC3E}">
        <p14:creationId xmlns:p14="http://schemas.microsoft.com/office/powerpoint/2010/main" val="35903789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Inhaltsplatzhalter 2"/>
          <p:cNvSpPr>
            <a:spLocks noGrp="1"/>
          </p:cNvSpPr>
          <p:nvPr>
            <p:ph idx="1"/>
          </p:nvPr>
        </p:nvSpPr>
        <p:spPr/>
        <p:txBody>
          <a:bodyPr>
            <a:noAutofit/>
          </a:bodyPr>
          <a:lstStyle/>
          <a:p>
            <a:pPr marL="0" indent="0">
              <a:buNone/>
            </a:pPr>
            <a:r>
              <a:rPr lang="de-DE" sz="1800" dirty="0"/>
              <a:t>Diese Folie gehört mit zum Material und darf nicht entfernt werden.</a:t>
            </a:r>
          </a:p>
          <a:p>
            <a:r>
              <a:rPr lang="de-DE" sz="1800" dirty="0"/>
              <a:t>Dieses Material wurde für das Deutsche Zentrum für Lehrkräftebildung Mathematik (DZLM) konzipiert und kann, soweit nicht anderweitig gekennzeichnet, unter der </a:t>
            </a:r>
            <a:r>
              <a:rPr lang="de-DE" sz="1800" dirty="0">
                <a:solidFill>
                  <a:schemeClr val="accent1"/>
                </a:solidFill>
              </a:rPr>
              <a:t>Creative Commons Namensnennung – Weitergabe unter gleichen Bedingungen 4.0 Internationale Lizenz </a:t>
            </a:r>
            <a:r>
              <a:rPr lang="de-DE" sz="1800" dirty="0"/>
              <a:t>weiterverwendet werden. </a:t>
            </a:r>
          </a:p>
          <a:p>
            <a:pPr marL="285750" indent="-285750"/>
            <a:r>
              <a:rPr lang="de-DE" sz="1800" dirty="0"/>
              <a:t>Das bedeutet insbesondere: Alle Folien und Materialien können für Zwecke der Aus- und Fortbildung gerne genutzt werden – unter der Voraussetzung, dass immer die Quellenhinweise aufgeführt bleiben. Bildnachweise und Zitatquellen finden Sie auf den jeweiligen Folien bzw. Zusatzmaterialien.</a:t>
            </a:r>
          </a:p>
          <a:p>
            <a:r>
              <a:rPr lang="de-DE" sz="1800" dirty="0"/>
              <a:t>An der Erstellung des Materials haben die folgenden Personen mitgewirkt: </a:t>
            </a:r>
            <a:br>
              <a:rPr lang="de-DE" sz="1800" dirty="0"/>
            </a:br>
            <a:r>
              <a:rPr lang="de-DE" sz="1800" i="1" dirty="0"/>
              <a:t>Institut für Qualitätsentwicklung an Schulen Schleswig-Holstein (IQSH): </a:t>
            </a:r>
            <a:r>
              <a:rPr lang="de-DE" sz="1800" dirty="0"/>
              <a:t>Maike </a:t>
            </a:r>
            <a:r>
              <a:rPr lang="de-DE" sz="1800" dirty="0" err="1"/>
              <a:t>Abshagen</a:t>
            </a:r>
            <a:r>
              <a:rPr lang="de-DE" sz="1800" dirty="0"/>
              <a:t> und Jens </a:t>
            </a:r>
            <a:r>
              <a:rPr lang="de-DE" sz="1800" dirty="0" err="1"/>
              <a:t>Lindström</a:t>
            </a:r>
            <a:br>
              <a:rPr lang="de-DE" sz="1800" dirty="0"/>
            </a:br>
            <a:r>
              <a:rPr lang="de-DE" sz="1800" i="1" dirty="0"/>
              <a:t>Universität Duisburg-Essen</a:t>
            </a:r>
            <a:r>
              <a:rPr lang="de-DE" sz="1800" dirty="0"/>
              <a:t>: Bärbel Barzel, Patrick Ebers, Marius Friedemann, Lisa Göbel, Joyce Peters-Dasdemir, Miriam Romberg, Julia </a:t>
            </a:r>
            <a:r>
              <a:rPr lang="de-DE" sz="1800" dirty="0" err="1"/>
              <a:t>Rosewich</a:t>
            </a:r>
            <a:r>
              <a:rPr lang="de-DE" sz="1800" dirty="0"/>
              <a:t>, Florian Schacht, Daniel Thurm und Oliver Wagener</a:t>
            </a:r>
            <a:br>
              <a:rPr lang="de-DE" sz="1800" dirty="0"/>
            </a:br>
            <a:r>
              <a:rPr lang="de-DE" sz="1800" i="1" dirty="0"/>
              <a:t>Universität Potsdam: </a:t>
            </a:r>
            <a:r>
              <a:rPr lang="de-DE" sz="1800" dirty="0"/>
              <a:t>Chris Dohrmann, Ulrich </a:t>
            </a:r>
            <a:r>
              <a:rPr lang="de-DE" sz="1800" dirty="0" err="1"/>
              <a:t>Kortenkamp</a:t>
            </a:r>
            <a:r>
              <a:rPr lang="de-DE" sz="1800" dirty="0"/>
              <a:t> und Peter Mahns</a:t>
            </a:r>
          </a:p>
          <a:p>
            <a:pPr marL="285750" indent="-285750"/>
            <a:r>
              <a:rPr lang="de-DE" sz="1800" dirty="0"/>
              <a:t>Weitere Hinweise und Informationen zum DZLM finden Sie unter </a:t>
            </a:r>
            <a:r>
              <a:rPr lang="de-DE" sz="1800" dirty="0">
                <a:solidFill>
                  <a:srgbClr val="337987"/>
                </a:solidFill>
                <a:hlinkClick r:id="rId3">
                  <a:extLst>
                    <a:ext uri="{A12FA001-AC4F-418D-AE19-62706E023703}">
                      <ahyp:hlinkClr xmlns:ahyp="http://schemas.microsoft.com/office/drawing/2018/hyperlinkcolor" val="tx"/>
                    </a:ext>
                  </a:extLst>
                </a:hlinkClick>
              </a:rPr>
              <a:t>dzlm.de</a:t>
            </a:r>
            <a:r>
              <a:rPr lang="de-DE" sz="1800" dirty="0">
                <a:solidFill>
                  <a:srgbClr val="337987"/>
                </a:solidFill>
              </a:rPr>
              <a:t>.</a:t>
            </a:r>
          </a:p>
        </p:txBody>
      </p:sp>
      <p:sp>
        <p:nvSpPr>
          <p:cNvPr id="5" name="Titel 4"/>
          <p:cNvSpPr>
            <a:spLocks noGrp="1"/>
          </p:cNvSpPr>
          <p:nvPr>
            <p:ph type="title"/>
          </p:nvPr>
        </p:nvSpPr>
        <p:spPr/>
        <p:txBody>
          <a:bodyPr>
            <a:noAutofit/>
          </a:bodyPr>
          <a:lstStyle/>
          <a:p>
            <a:r>
              <a:rPr lang="de-DE" sz="2500" dirty="0">
                <a:latin typeface="Calibri" panose="020F0502020204030204" pitchFamily="34" charset="0"/>
                <a:cs typeface="Calibri" panose="020F0502020204030204" pitchFamily="34" charset="0"/>
              </a:rPr>
              <a:t>Hinweise zu den Lizenzbedingungen</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0" cap="none" spc="0" normalizeH="0" baseline="0" noProof="0" dirty="0">
              <a:ln>
                <a:noFill/>
              </a:ln>
              <a:solidFill>
                <a:srgbClr val="327A86"/>
              </a:solidFill>
              <a:effectLst/>
              <a:uLnTx/>
              <a:uFillTx/>
              <a:latin typeface="Calibri"/>
              <a:ea typeface="ＭＳ Ｐゴシック"/>
              <a:cs typeface="Calibri"/>
            </a:endParaRPr>
          </a:p>
        </p:txBody>
      </p:sp>
      <p:pic>
        <p:nvPicPr>
          <p:cNvPr id="7" name="Grafik 2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665833" y="6119508"/>
            <a:ext cx="1224136" cy="441491"/>
          </a:xfrm>
          <a:prstGeom prst="rect">
            <a:avLst/>
          </a:prstGeom>
        </p:spPr>
      </p:pic>
    </p:spTree>
    <p:extLst>
      <p:ext uri="{BB962C8B-B14F-4D97-AF65-F5344CB8AC3E}">
        <p14:creationId xmlns:p14="http://schemas.microsoft.com/office/powerpoint/2010/main" val="1131401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2817DD23-E2C1-2D42-A6A5-B8B47B9D5896}"/>
              </a:ext>
            </a:extLst>
          </p:cNvPr>
          <p:cNvSpPr>
            <a:spLocks noGrp="1"/>
          </p:cNvSpPr>
          <p:nvPr>
            <p:ph idx="1"/>
          </p:nvPr>
        </p:nvSpPr>
        <p:spPr/>
        <p:txBody>
          <a:bodyPr/>
          <a:lstStyle/>
          <a:p>
            <a:r>
              <a:rPr lang="de-DE" sz="2000" dirty="0"/>
              <a:t>Eine andere Möglichkeit, wenn nicht eigene Einsatzszenarios entwickelt werden sollen, findet sich auf den folgenden ausgeblendeten Folien </a:t>
            </a:r>
          </a:p>
        </p:txBody>
      </p:sp>
      <p:sp>
        <p:nvSpPr>
          <p:cNvPr id="5" name="Titel 4">
            <a:extLst>
              <a:ext uri="{FF2B5EF4-FFF2-40B4-BE49-F238E27FC236}">
                <a16:creationId xmlns:a16="http://schemas.microsoft.com/office/drawing/2014/main" id="{9E82A439-2125-7C4C-A637-65ABA8C5EF54}"/>
              </a:ext>
            </a:extLst>
          </p:cNvPr>
          <p:cNvSpPr>
            <a:spLocks noGrp="1"/>
          </p:cNvSpPr>
          <p:nvPr>
            <p:ph type="title"/>
          </p:nvPr>
        </p:nvSpPr>
        <p:spPr/>
        <p:txBody>
          <a:bodyPr>
            <a:normAutofit/>
          </a:bodyPr>
          <a:lstStyle/>
          <a:p>
            <a:r>
              <a:rPr lang="de-DE" dirty="0"/>
              <a:t>Variante 2</a:t>
            </a:r>
          </a:p>
        </p:txBody>
      </p:sp>
    </p:spTree>
    <p:extLst>
      <p:ext uri="{BB962C8B-B14F-4D97-AF65-F5344CB8AC3E}">
        <p14:creationId xmlns:p14="http://schemas.microsoft.com/office/powerpoint/2010/main" val="28375566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52085194-912A-E046-FD35-6ADAC52D97B9}"/>
              </a:ext>
            </a:extLst>
          </p:cNvPr>
          <p:cNvSpPr>
            <a:spLocks noGrp="1"/>
          </p:cNvSpPr>
          <p:nvPr>
            <p:ph idx="1"/>
          </p:nvPr>
        </p:nvSpPr>
        <p:spPr/>
        <p:txBody>
          <a:bodyPr/>
          <a:lstStyle/>
          <a:p>
            <a:pPr marL="0" indent="0">
              <a:spcBef>
                <a:spcPts val="0"/>
              </a:spcBef>
              <a:spcAft>
                <a:spcPts val="0"/>
              </a:spcAft>
              <a:buNone/>
            </a:pPr>
            <a:r>
              <a:rPr lang="de-DE" sz="2000" dirty="0"/>
              <a:t>Lernprozesse werden zumeist in Phasen geplant:</a:t>
            </a:r>
          </a:p>
          <a:p>
            <a:pPr marL="0" indent="0">
              <a:spcBef>
                <a:spcPts val="0"/>
              </a:spcBef>
              <a:spcAft>
                <a:spcPts val="0"/>
              </a:spcAft>
              <a:buNone/>
            </a:pPr>
            <a:endParaRPr lang="de-DE" sz="2000" dirty="0"/>
          </a:p>
          <a:p>
            <a:pPr marL="0" indent="0">
              <a:spcBef>
                <a:spcPts val="0"/>
              </a:spcBef>
              <a:spcAft>
                <a:spcPts val="0"/>
              </a:spcAft>
              <a:buNone/>
            </a:pPr>
            <a:endParaRPr lang="de-DE" sz="2000" dirty="0"/>
          </a:p>
          <a:p>
            <a:pPr marL="0" indent="0">
              <a:spcBef>
                <a:spcPts val="0"/>
              </a:spcBef>
              <a:spcAft>
                <a:spcPts val="0"/>
              </a:spcAft>
              <a:buNone/>
            </a:pPr>
            <a:endParaRPr lang="de-DE" sz="2000" dirty="0"/>
          </a:p>
          <a:p>
            <a:pPr marL="0" indent="0">
              <a:spcBef>
                <a:spcPts val="0"/>
              </a:spcBef>
              <a:spcAft>
                <a:spcPts val="0"/>
              </a:spcAft>
              <a:buNone/>
            </a:pPr>
            <a:endParaRPr lang="de-DE" sz="2000" dirty="0"/>
          </a:p>
          <a:p>
            <a:pPr marL="0" indent="0">
              <a:spcBef>
                <a:spcPts val="0"/>
              </a:spcBef>
              <a:spcAft>
                <a:spcPts val="0"/>
              </a:spcAft>
              <a:buNone/>
            </a:pPr>
            <a:endParaRPr lang="de-DE" sz="2000" dirty="0"/>
          </a:p>
          <a:p>
            <a:pPr marL="0" indent="0">
              <a:buNone/>
            </a:pPr>
            <a:endParaRPr lang="de-DE" sz="2000" dirty="0"/>
          </a:p>
          <a:p>
            <a:pPr>
              <a:spcBef>
                <a:spcPts val="0"/>
              </a:spcBef>
              <a:spcAft>
                <a:spcPts val="0"/>
              </a:spcAft>
            </a:pPr>
            <a:r>
              <a:rPr lang="de-DE" dirty="0">
                <a:latin typeface="Calibri" panose="020F0502020204030204" pitchFamily="34" charset="0"/>
                <a:ea typeface="ＭＳ Ｐゴシック"/>
                <a:cs typeface="Calibri" panose="020F0502020204030204" pitchFamily="34" charset="0"/>
              </a:rPr>
              <a:t>Aufgaben können gestellt werden als </a:t>
            </a:r>
            <a:endParaRPr lang="de-DE" dirty="0">
              <a:latin typeface="Calibri" panose="020F0502020204030204" pitchFamily="34" charset="0"/>
              <a:cs typeface="Calibri" panose="020F0502020204030204" pitchFamily="34" charset="0"/>
            </a:endParaRPr>
          </a:p>
          <a:p>
            <a:pPr lvl="1">
              <a:spcBef>
                <a:spcPts val="0"/>
              </a:spcBef>
              <a:spcAft>
                <a:spcPts val="0"/>
              </a:spcAft>
            </a:pPr>
            <a:r>
              <a:rPr lang="de-DE" b="1" dirty="0">
                <a:latin typeface="Calibri" panose="020F0502020204030204" pitchFamily="34" charset="0"/>
                <a:ea typeface="ＭＳ Ｐゴシック"/>
                <a:cs typeface="Calibri" panose="020F0502020204030204" pitchFamily="34" charset="0"/>
              </a:rPr>
              <a:t>digitale Lernpfade - ggf. differenziert, mit Hilfen </a:t>
            </a:r>
            <a:endParaRPr lang="de-DE" b="1" dirty="0">
              <a:latin typeface="Calibri" panose="020F0502020204030204" pitchFamily="34" charset="0"/>
              <a:cs typeface="Calibri" panose="020F0502020204030204" pitchFamily="34" charset="0"/>
            </a:endParaRPr>
          </a:p>
          <a:p>
            <a:pPr lvl="1">
              <a:spcBef>
                <a:spcPts val="0"/>
              </a:spcBef>
              <a:spcAft>
                <a:spcPts val="0"/>
              </a:spcAft>
            </a:pPr>
            <a:r>
              <a:rPr lang="de-DE" dirty="0">
                <a:latin typeface="Calibri" panose="020F0502020204030204" pitchFamily="34" charset="0"/>
                <a:ea typeface="ＭＳ Ｐゴシック"/>
                <a:cs typeface="Calibri" panose="020F0502020204030204" pitchFamily="34" charset="0"/>
              </a:rPr>
              <a:t>Arbeitsblatt</a:t>
            </a:r>
            <a:endParaRPr lang="de-DE" dirty="0">
              <a:latin typeface="Calibri" panose="020F0502020204030204" pitchFamily="34" charset="0"/>
              <a:cs typeface="Calibri" panose="020F0502020204030204" pitchFamily="34" charset="0"/>
            </a:endParaRPr>
          </a:p>
          <a:p>
            <a:pPr lvl="1">
              <a:spcBef>
                <a:spcPts val="0"/>
              </a:spcBef>
              <a:spcAft>
                <a:spcPts val="0"/>
              </a:spcAft>
            </a:pPr>
            <a:r>
              <a:rPr lang="de-DE" dirty="0">
                <a:latin typeface="Calibri" panose="020F0502020204030204" pitchFamily="34" charset="0"/>
                <a:ea typeface="ＭＳ Ｐゴシック"/>
                <a:cs typeface="Calibri" panose="020F0502020204030204" pitchFamily="34" charset="0"/>
              </a:rPr>
              <a:t>Verweis auf Schulbuchaufgaben</a:t>
            </a:r>
            <a:endParaRPr lang="de-DE" dirty="0">
              <a:latin typeface="Calibri" panose="020F0502020204030204" pitchFamily="34" charset="0"/>
              <a:cs typeface="Calibri" panose="020F0502020204030204" pitchFamily="34" charset="0"/>
            </a:endParaRPr>
          </a:p>
          <a:p>
            <a:pPr lvl="1">
              <a:spcBef>
                <a:spcPts val="0"/>
              </a:spcBef>
              <a:spcAft>
                <a:spcPts val="0"/>
              </a:spcAft>
            </a:pPr>
            <a:r>
              <a:rPr lang="de-DE" dirty="0">
                <a:latin typeface="Calibri" panose="020F0502020204030204" pitchFamily="34" charset="0"/>
                <a:ea typeface="ＭＳ Ｐゴシック"/>
                <a:cs typeface="Calibri" panose="020F0502020204030204" pitchFamily="34" charset="0"/>
              </a:rPr>
              <a:t>Videopräsentation ("</a:t>
            </a:r>
            <a:r>
              <a:rPr lang="de-DE" dirty="0" err="1">
                <a:latin typeface="Calibri" panose="020F0502020204030204" pitchFamily="34" charset="0"/>
                <a:ea typeface="ＭＳ Ｐゴシック"/>
                <a:cs typeface="Calibri" panose="020F0502020204030204" pitchFamily="34" charset="0"/>
              </a:rPr>
              <a:t>Flipped</a:t>
            </a:r>
            <a:r>
              <a:rPr lang="de-DE" dirty="0">
                <a:latin typeface="Calibri" panose="020F0502020204030204" pitchFamily="34" charset="0"/>
                <a:ea typeface="ＭＳ Ｐゴシック"/>
                <a:cs typeface="Calibri" panose="020F0502020204030204" pitchFamily="34" charset="0"/>
              </a:rPr>
              <a:t> </a:t>
            </a:r>
            <a:r>
              <a:rPr lang="de-DE" dirty="0" err="1">
                <a:latin typeface="Calibri" panose="020F0502020204030204" pitchFamily="34" charset="0"/>
                <a:ea typeface="ＭＳ Ｐゴシック"/>
                <a:cs typeface="Calibri" panose="020F0502020204030204" pitchFamily="34" charset="0"/>
              </a:rPr>
              <a:t>classroom</a:t>
            </a:r>
            <a:r>
              <a:rPr lang="de-DE" dirty="0">
                <a:latin typeface="Calibri" panose="020F0502020204030204" pitchFamily="34" charset="0"/>
                <a:ea typeface="ＭＳ Ｐゴシック"/>
                <a:cs typeface="Calibri" panose="020F0502020204030204" pitchFamily="34" charset="0"/>
              </a:rPr>
              <a:t>")</a:t>
            </a:r>
            <a:endParaRPr lang="de-DE" dirty="0">
              <a:latin typeface="Calibri" panose="020F0502020204030204" pitchFamily="34" charset="0"/>
              <a:cs typeface="Calibri" panose="020F0502020204030204" pitchFamily="34" charset="0"/>
            </a:endParaRPr>
          </a:p>
          <a:p>
            <a:pPr>
              <a:spcBef>
                <a:spcPts val="0"/>
              </a:spcBef>
              <a:spcAft>
                <a:spcPts val="0"/>
              </a:spcAft>
            </a:pPr>
            <a:endParaRPr lang="de-DE" dirty="0">
              <a:latin typeface="Calibri" panose="020F0502020204030204" pitchFamily="34" charset="0"/>
              <a:cs typeface="Calibri" panose="020F0502020204030204" pitchFamily="34" charset="0"/>
            </a:endParaRPr>
          </a:p>
          <a:p>
            <a:pPr>
              <a:spcBef>
                <a:spcPts val="0"/>
              </a:spcBef>
              <a:spcAft>
                <a:spcPts val="0"/>
              </a:spcAft>
            </a:pPr>
            <a:r>
              <a:rPr lang="de-DE" dirty="0">
                <a:latin typeface="Calibri" panose="020F0502020204030204" pitchFamily="34" charset="0"/>
                <a:ea typeface="ＭＳ Ｐゴシック"/>
                <a:cs typeface="Calibri" panose="020F0502020204030204" pitchFamily="34" charset="0"/>
              </a:rPr>
              <a:t>Ggf. unterstützt durch weitere digitale Medien: </a:t>
            </a:r>
          </a:p>
          <a:p>
            <a:pPr lvl="1">
              <a:spcBef>
                <a:spcPts val="0"/>
              </a:spcBef>
              <a:spcAft>
                <a:spcPts val="0"/>
              </a:spcAft>
            </a:pPr>
            <a:r>
              <a:rPr lang="de-DE" dirty="0">
                <a:latin typeface="Calibri" panose="020F0502020204030204" pitchFamily="34" charset="0"/>
                <a:ea typeface="ＭＳ Ｐゴシック"/>
                <a:cs typeface="Calibri" panose="020F0502020204030204" pitchFamily="34" charset="0"/>
              </a:rPr>
              <a:t>digitale Mathematikwerkzeuge </a:t>
            </a:r>
            <a:br>
              <a:rPr lang="de-DE" dirty="0">
                <a:latin typeface="Calibri" panose="020F0502020204030204" pitchFamily="34" charset="0"/>
                <a:ea typeface="ＭＳ Ｐゴシック"/>
                <a:cs typeface="Calibri" panose="020F0502020204030204" pitchFamily="34" charset="0"/>
              </a:rPr>
            </a:br>
            <a:r>
              <a:rPr lang="de-DE" dirty="0">
                <a:latin typeface="Calibri" panose="020F0502020204030204" pitchFamily="34" charset="0"/>
                <a:ea typeface="ＭＳ Ｐゴシック"/>
                <a:cs typeface="Calibri" panose="020F0502020204030204" pitchFamily="34" charset="0"/>
              </a:rPr>
              <a:t>(Tabellenkalkulation, Geometriesoftware, Computeralgebra) </a:t>
            </a:r>
            <a:endParaRPr lang="de-DE" dirty="0">
              <a:latin typeface="Calibri" panose="020F0502020204030204" pitchFamily="34" charset="0"/>
              <a:cs typeface="Calibri" panose="020F0502020204030204" pitchFamily="34" charset="0"/>
            </a:endParaRPr>
          </a:p>
          <a:p>
            <a:pPr lvl="1">
              <a:spcBef>
                <a:spcPts val="0"/>
              </a:spcBef>
              <a:spcAft>
                <a:spcPts val="0"/>
              </a:spcAft>
            </a:pPr>
            <a:r>
              <a:rPr lang="de-DE" dirty="0">
                <a:latin typeface="Calibri" panose="020F0502020204030204" pitchFamily="34" charset="0"/>
                <a:ea typeface="ＭＳ Ｐゴシック"/>
                <a:cs typeface="Calibri" panose="020F0502020204030204" pitchFamily="34" charset="0"/>
              </a:rPr>
              <a:t>Erklärvideos aus dem Netz</a:t>
            </a:r>
            <a:endParaRPr lang="de-DE" dirty="0">
              <a:latin typeface="Calibri" panose="020F0502020204030204" pitchFamily="34" charset="0"/>
              <a:cs typeface="Calibri" panose="020F0502020204030204" pitchFamily="34" charset="0"/>
            </a:endParaRPr>
          </a:p>
          <a:p>
            <a:pPr lvl="1">
              <a:spcBef>
                <a:spcPts val="0"/>
              </a:spcBef>
              <a:spcAft>
                <a:spcPts val="0"/>
              </a:spcAft>
            </a:pPr>
            <a:r>
              <a:rPr lang="de-DE" dirty="0">
                <a:latin typeface="Calibri" panose="020F0502020204030204" pitchFamily="34" charset="0"/>
                <a:ea typeface="ＭＳ Ｐゴシック"/>
                <a:cs typeface="Calibri" panose="020F0502020204030204" pitchFamily="34" charset="0"/>
              </a:rPr>
              <a:t>Apps zur Simulation</a:t>
            </a:r>
            <a:endParaRPr lang="de-DE" dirty="0">
              <a:latin typeface="Calibri" panose="020F0502020204030204" pitchFamily="34" charset="0"/>
              <a:cs typeface="Calibri" panose="020F0502020204030204" pitchFamily="34" charset="0"/>
            </a:endParaRPr>
          </a:p>
          <a:p>
            <a:pPr marL="0" indent="0">
              <a:buNone/>
            </a:pPr>
            <a:endParaRPr lang="de-DE" sz="2000" dirty="0"/>
          </a:p>
          <a:p>
            <a:endParaRPr lang="de-DE" dirty="0"/>
          </a:p>
        </p:txBody>
      </p:sp>
      <p:sp>
        <p:nvSpPr>
          <p:cNvPr id="5" name="Titel 4">
            <a:extLst>
              <a:ext uri="{FF2B5EF4-FFF2-40B4-BE49-F238E27FC236}">
                <a16:creationId xmlns:a16="http://schemas.microsoft.com/office/drawing/2014/main" id="{92E88AFC-680A-0649-8BAE-6DCCB7409FD3}"/>
              </a:ext>
            </a:extLst>
          </p:cNvPr>
          <p:cNvSpPr>
            <a:spLocks noGrp="1"/>
          </p:cNvSpPr>
          <p:nvPr>
            <p:ph type="title"/>
          </p:nvPr>
        </p:nvSpPr>
        <p:spPr/>
        <p:txBody>
          <a:bodyPr>
            <a:normAutofit/>
          </a:bodyPr>
          <a:lstStyle/>
          <a:p>
            <a:r>
              <a:rPr lang="de-DE" dirty="0">
                <a:solidFill>
                  <a:schemeClr val="tx2"/>
                </a:solidFill>
              </a:rPr>
              <a:t>Der </a:t>
            </a:r>
            <a:r>
              <a:rPr lang="de-DE" dirty="0" err="1">
                <a:solidFill>
                  <a:schemeClr val="tx2"/>
                </a:solidFill>
              </a:rPr>
              <a:t>GeoGebra</a:t>
            </a:r>
            <a:r>
              <a:rPr lang="de-DE" dirty="0">
                <a:solidFill>
                  <a:schemeClr val="tx2"/>
                </a:solidFill>
              </a:rPr>
              <a:t>-Tube – Arbeit an einem konkreten LMS</a:t>
            </a:r>
            <a:endParaRPr lang="de-DE" dirty="0"/>
          </a:p>
        </p:txBody>
      </p:sp>
      <p:sp>
        <p:nvSpPr>
          <p:cNvPr id="4" name="Textplatzhalter 3">
            <a:extLst>
              <a:ext uri="{FF2B5EF4-FFF2-40B4-BE49-F238E27FC236}">
                <a16:creationId xmlns:a16="http://schemas.microsoft.com/office/drawing/2014/main" id="{AAEED963-42F5-5F8E-1FFF-61E10E0852B8}"/>
              </a:ext>
            </a:extLst>
          </p:cNvPr>
          <p:cNvSpPr>
            <a:spLocks noGrp="1"/>
          </p:cNvSpPr>
          <p:nvPr>
            <p:ph type="body" sz="quarter" idx="10"/>
          </p:nvPr>
        </p:nvSpPr>
        <p:spPr/>
        <p:txBody>
          <a:bodyPr/>
          <a:lstStyle/>
          <a:p>
            <a:endParaRPr lang="de-DE"/>
          </a:p>
        </p:txBody>
      </p:sp>
      <p:sp>
        <p:nvSpPr>
          <p:cNvPr id="9" name="Rechteck 8">
            <a:extLst>
              <a:ext uri="{FF2B5EF4-FFF2-40B4-BE49-F238E27FC236}">
                <a16:creationId xmlns:a16="http://schemas.microsoft.com/office/drawing/2014/main" id="{D8F9321F-E2E8-7C44-8A6D-9D65D45F9298}"/>
              </a:ext>
            </a:extLst>
          </p:cNvPr>
          <p:cNvSpPr/>
          <p:nvPr/>
        </p:nvSpPr>
        <p:spPr>
          <a:xfrm>
            <a:off x="323528" y="3511730"/>
            <a:ext cx="7838106" cy="369332"/>
          </a:xfrm>
          <a:prstGeom prst="rect">
            <a:avLst/>
          </a:prstGeom>
        </p:spPr>
        <p:txBody>
          <a:bodyPr wrap="square" anchor="t">
            <a:spAutoFit/>
          </a:bodyPr>
          <a:lstStyle/>
          <a:p>
            <a:endParaRPr lang="de-DE" sz="1800" dirty="0">
              <a:latin typeface="Calibri" panose="020F0502020204030204" pitchFamily="34" charset="0"/>
              <a:cs typeface="Calibri" panose="020F0502020204030204" pitchFamily="34" charset="0"/>
            </a:endParaRPr>
          </a:p>
        </p:txBody>
      </p:sp>
      <p:sp>
        <p:nvSpPr>
          <p:cNvPr id="10" name="Sprechblase: rechteckig mit abgerundeten Ecken 5">
            <a:extLst>
              <a:ext uri="{FF2B5EF4-FFF2-40B4-BE49-F238E27FC236}">
                <a16:creationId xmlns:a16="http://schemas.microsoft.com/office/drawing/2014/main" id="{4A04940D-F3D1-014E-8F4B-2E4618A5381A}"/>
              </a:ext>
            </a:extLst>
          </p:cNvPr>
          <p:cNvSpPr/>
          <p:nvPr/>
        </p:nvSpPr>
        <p:spPr bwMode="auto">
          <a:xfrm>
            <a:off x="6251783" y="3222362"/>
            <a:ext cx="2540478" cy="890807"/>
          </a:xfrm>
          <a:prstGeom prst="wedgeRoundRectCallout">
            <a:avLst>
              <a:gd name="adj1" fmla="val -20833"/>
              <a:gd name="adj2" fmla="val 46003"/>
              <a:gd name="adj3" fmla="val 16667"/>
            </a:avLst>
          </a:prstGeom>
          <a:solidFill>
            <a:srgbClr val="327A86"/>
          </a:solidFill>
          <a:ln w="9525" cap="flat" cmpd="sng" algn="ctr">
            <a:solidFill>
              <a:srgbClr val="327A86"/>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marL="257175" indent="-257175">
              <a:buFont typeface="Wingdings"/>
              <a:buChar char="Ø"/>
            </a:pPr>
            <a:r>
              <a:rPr lang="de-DE" sz="1500" b="1" dirty="0">
                <a:solidFill>
                  <a:schemeClr val="bg1"/>
                </a:solidFill>
                <a:latin typeface="Calibri"/>
                <a:ea typeface="ＭＳ Ｐゴシック"/>
                <a:cs typeface="Calibri"/>
              </a:rPr>
              <a:t>Bestehendes nutzen </a:t>
            </a:r>
          </a:p>
          <a:p>
            <a:pPr marL="257175" indent="-257175">
              <a:buFont typeface="Wingdings"/>
              <a:buChar char="Ø"/>
            </a:pPr>
            <a:r>
              <a:rPr lang="de-DE" sz="1500" b="1" dirty="0">
                <a:solidFill>
                  <a:schemeClr val="bg1"/>
                </a:solidFill>
                <a:latin typeface="Calibri"/>
                <a:ea typeface="ＭＳ Ｐゴシック"/>
                <a:cs typeface="Calibri"/>
              </a:rPr>
              <a:t>Adaptieren oder</a:t>
            </a:r>
          </a:p>
          <a:p>
            <a:pPr marL="257175" indent="-257175">
              <a:buFont typeface="Wingdings"/>
              <a:buChar char="Ø"/>
            </a:pPr>
            <a:r>
              <a:rPr lang="de-DE" sz="1500" b="1" dirty="0">
                <a:solidFill>
                  <a:schemeClr val="bg1"/>
                </a:solidFill>
                <a:latin typeface="Calibri"/>
                <a:ea typeface="ＭＳ Ｐゴシック"/>
                <a:cs typeface="Calibri"/>
              </a:rPr>
              <a:t>Selbst erstellen</a:t>
            </a:r>
          </a:p>
        </p:txBody>
      </p:sp>
      <p:graphicFrame>
        <p:nvGraphicFramePr>
          <p:cNvPr id="11" name="Tabelle 10">
            <a:extLst>
              <a:ext uri="{FF2B5EF4-FFF2-40B4-BE49-F238E27FC236}">
                <a16:creationId xmlns:a16="http://schemas.microsoft.com/office/drawing/2014/main" id="{708845C3-FF4D-1ABE-31D0-BB79527414AE}"/>
              </a:ext>
            </a:extLst>
          </p:cNvPr>
          <p:cNvGraphicFramePr>
            <a:graphicFrameLocks noGrp="1"/>
          </p:cNvGraphicFramePr>
          <p:nvPr>
            <p:extLst>
              <p:ext uri="{D42A27DB-BD31-4B8C-83A1-F6EECF244321}">
                <p14:modId xmlns:p14="http://schemas.microsoft.com/office/powerpoint/2010/main" val="1531729637"/>
              </p:ext>
            </p:extLst>
          </p:nvPr>
        </p:nvGraphicFramePr>
        <p:xfrm>
          <a:off x="252000" y="1411712"/>
          <a:ext cx="8540261" cy="1506573"/>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r h="801375">
                <a:tc>
                  <a:txBody>
                    <a:bodyPr/>
                    <a:lstStyle/>
                    <a:p>
                      <a:pPr algn="ctr">
                        <a:lnSpc>
                          <a:spcPct val="107000"/>
                        </a:lnSpc>
                        <a:spcAft>
                          <a:spcPts val="800"/>
                        </a:spcAft>
                      </a:pPr>
                      <a:r>
                        <a:rPr lang="de-DE" sz="1600" b="1" dirty="0">
                          <a:solidFill>
                            <a:schemeClr val="tx1"/>
                          </a:solidFill>
                          <a:effectLst/>
                          <a:latin typeface="+mn-lt"/>
                        </a:rPr>
                        <a:t>Ziel</a:t>
                      </a:r>
                      <a:endParaRPr lang="de-DE" sz="1600" b="1"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l">
                        <a:lnSpc>
                          <a:spcPct val="107000"/>
                        </a:lnSpc>
                        <a:spcAft>
                          <a:spcPts val="800"/>
                        </a:spcAft>
                      </a:pPr>
                      <a:r>
                        <a:rPr lang="de-DE" sz="1600" dirty="0">
                          <a:solidFill>
                            <a:schemeClr val="tx1"/>
                          </a:solidFill>
                          <a:effectLst/>
                          <a:latin typeface="+mn-lt"/>
                        </a:rPr>
                        <a:t>Lernausgangs­diagnose</a:t>
                      </a:r>
                      <a:endParaRPr lang="de-DE" sz="1600"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tx1"/>
                          </a:solidFill>
                          <a:effectLst/>
                          <a:latin typeface="+mn-lt"/>
                        </a:rPr>
                        <a:t>Genetisches Lernen in Kontexten</a:t>
                      </a:r>
                      <a:endParaRPr lang="de-DE" sz="1600"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defTabSz="685800" eaLnBrk="1" fontAlgn="auto" hangingPunct="1">
                        <a:spcBef>
                          <a:spcPts val="0"/>
                        </a:spcBef>
                        <a:spcAft>
                          <a:spcPts val="0"/>
                        </a:spcAft>
                      </a:pPr>
                      <a:r>
                        <a:rPr lang="de-DE" sz="1600" dirty="0">
                          <a:solidFill>
                            <a:schemeClr val="tx1"/>
                          </a:solidFill>
                          <a:latin typeface="+mn-lt"/>
                        </a:rPr>
                        <a:t>Aktives Aneignen neuer Inhalte</a:t>
                      </a:r>
                    </a:p>
                  </a:txBody>
                  <a:tcPr marL="86780" marR="86780" marT="43390" marB="43390" anchor="ctr"/>
                </a:tc>
                <a:tc>
                  <a:txBody>
                    <a:bodyPr/>
                    <a:lstStyle/>
                    <a:p>
                      <a:pPr algn="ctr">
                        <a:lnSpc>
                          <a:spcPct val="107000"/>
                        </a:lnSpc>
                        <a:spcAft>
                          <a:spcPts val="800"/>
                        </a:spcAft>
                      </a:pPr>
                      <a:r>
                        <a:rPr lang="de-DE" sz="1600" dirty="0">
                          <a:solidFill>
                            <a:schemeClr val="tx1"/>
                          </a:solidFill>
                          <a:effectLst/>
                          <a:latin typeface="+mn-lt"/>
                        </a:rPr>
                        <a:t>Vernetzen, Reflektieren, Problemlösen </a:t>
                      </a:r>
                      <a:endParaRPr lang="de-DE" sz="1600"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tx1"/>
                          </a:solidFill>
                          <a:effectLst/>
                          <a:latin typeface="+mn-lt"/>
                        </a:rPr>
                        <a:t>(Selbst-) Diagnose und Förderung</a:t>
                      </a:r>
                      <a:endParaRPr lang="de-DE" sz="1600"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010866790"/>
                  </a:ext>
                </a:extLst>
              </a:tr>
            </a:tbl>
          </a:graphicData>
        </a:graphic>
      </p:graphicFrame>
      <p:sp>
        <p:nvSpPr>
          <p:cNvPr id="12" name="Rechteck 11">
            <a:extLst>
              <a:ext uri="{FF2B5EF4-FFF2-40B4-BE49-F238E27FC236}">
                <a16:creationId xmlns:a16="http://schemas.microsoft.com/office/drawing/2014/main" id="{5AD6C2B6-D6C9-6B08-7C51-FAB1564B886B}"/>
              </a:ext>
            </a:extLst>
          </p:cNvPr>
          <p:cNvSpPr/>
          <p:nvPr/>
        </p:nvSpPr>
        <p:spPr bwMode="auto">
          <a:xfrm>
            <a:off x="2555776" y="1411712"/>
            <a:ext cx="1440160" cy="1506509"/>
          </a:xfrm>
          <a:prstGeom prst="rect">
            <a:avLst/>
          </a:prstGeom>
          <a:noFill/>
          <a:ln w="76200" cap="flat" cmpd="sng" algn="ctr">
            <a:solidFill>
              <a:srgbClr val="F8B44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739448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2638C158-8796-F345-A178-B43D9C1D9852}"/>
              </a:ext>
            </a:extLst>
          </p:cNvPr>
          <p:cNvPicPr>
            <a:picLocks noChangeAspect="1"/>
          </p:cNvPicPr>
          <p:nvPr/>
        </p:nvPicPr>
        <p:blipFill>
          <a:blip r:embed="rId3"/>
          <a:stretch>
            <a:fillRect/>
          </a:stretch>
        </p:blipFill>
        <p:spPr>
          <a:xfrm>
            <a:off x="233578" y="1539328"/>
            <a:ext cx="8540261" cy="2383752"/>
          </a:xfrm>
          <a:prstGeom prst="rect">
            <a:avLst/>
          </a:prstGeom>
        </p:spPr>
      </p:pic>
      <p:sp>
        <p:nvSpPr>
          <p:cNvPr id="2" name="Textfeld 1">
            <a:extLst>
              <a:ext uri="{FF2B5EF4-FFF2-40B4-BE49-F238E27FC236}">
                <a16:creationId xmlns:a16="http://schemas.microsoft.com/office/drawing/2014/main" id="{B4EB2FB3-5353-3947-BAEC-65B9BBE45635}"/>
              </a:ext>
            </a:extLst>
          </p:cNvPr>
          <p:cNvSpPr txBox="1"/>
          <p:nvPr/>
        </p:nvSpPr>
        <p:spPr>
          <a:xfrm>
            <a:off x="827584" y="4742409"/>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4" name="Inhaltsplatzhalter 3">
            <a:extLst>
              <a:ext uri="{FF2B5EF4-FFF2-40B4-BE49-F238E27FC236}">
                <a16:creationId xmlns:a16="http://schemas.microsoft.com/office/drawing/2014/main" id="{F406080F-96F7-300A-9E0F-C0509EB0DE96}"/>
              </a:ext>
            </a:extLst>
          </p:cNvPr>
          <p:cNvSpPr>
            <a:spLocks noGrp="1"/>
          </p:cNvSpPr>
          <p:nvPr>
            <p:ph idx="1"/>
          </p:nvPr>
        </p:nvSpPr>
        <p:spPr>
          <a:xfrm>
            <a:off x="252000" y="4145145"/>
            <a:ext cx="8640000" cy="1737590"/>
          </a:xfrm>
        </p:spPr>
        <p:txBody>
          <a:bodyPr/>
          <a:lstStyle/>
          <a:p>
            <a:pPr marL="0" indent="0">
              <a:buNone/>
            </a:pPr>
            <a:r>
              <a:rPr lang="de-DE" b="1" dirty="0"/>
              <a:t>Kriterien für Lernumgebungen:</a:t>
            </a:r>
            <a:endParaRPr lang="de-DE" dirty="0"/>
          </a:p>
          <a:p>
            <a:pPr marL="342900" indent="-342900">
              <a:buFont typeface="+mj-lt"/>
              <a:buAutoNum type="arabicPeriod"/>
            </a:pPr>
            <a:r>
              <a:rPr lang="de-DE" dirty="0"/>
              <a:t>Strukturelle Klarheit</a:t>
            </a:r>
          </a:p>
          <a:p>
            <a:pPr marL="342900" indent="-342900">
              <a:buFont typeface="+mj-lt"/>
              <a:buAutoNum type="arabicPeriod"/>
            </a:pPr>
            <a:r>
              <a:rPr lang="de-DE" dirty="0"/>
              <a:t>Darstellungsebenen vernetzen</a:t>
            </a:r>
          </a:p>
          <a:p>
            <a:pPr marL="342900" indent="-342900">
              <a:buFont typeface="+mj-lt"/>
              <a:buAutoNum type="arabicPeriod"/>
            </a:pPr>
            <a:r>
              <a:rPr lang="de-DE" dirty="0"/>
              <a:t>Grundvorstellungen aktivieren</a:t>
            </a:r>
          </a:p>
          <a:p>
            <a:pPr marL="342900" indent="-342900">
              <a:buFont typeface="+mj-lt"/>
              <a:buAutoNum type="arabicPeriod"/>
            </a:pPr>
            <a:r>
              <a:rPr lang="de-DE" dirty="0"/>
              <a:t>Kognitiv aktivierende Aufgabenstellungen</a:t>
            </a:r>
          </a:p>
          <a:p>
            <a:endParaRPr lang="de-DE" dirty="0"/>
          </a:p>
          <a:p>
            <a:endParaRPr lang="de-DE" dirty="0"/>
          </a:p>
        </p:txBody>
      </p:sp>
      <p:sp>
        <p:nvSpPr>
          <p:cNvPr id="10" name="Titel 4">
            <a:extLst>
              <a:ext uri="{FF2B5EF4-FFF2-40B4-BE49-F238E27FC236}">
                <a16:creationId xmlns:a16="http://schemas.microsoft.com/office/drawing/2014/main" id="{B03F57C2-0E5D-7941-B1E6-D2D6C1776B47}"/>
              </a:ext>
            </a:extLst>
          </p:cNvPr>
          <p:cNvSpPr>
            <a:spLocks noGrp="1"/>
          </p:cNvSpPr>
          <p:nvPr>
            <p:ph type="title"/>
          </p:nvPr>
        </p:nvSpPr>
        <p:spPr/>
        <p:txBody>
          <a:bodyPr/>
          <a:lstStyle/>
          <a:p>
            <a:r>
              <a:rPr lang="de-DE" dirty="0"/>
              <a:t>Der </a:t>
            </a:r>
            <a:r>
              <a:rPr lang="de-DE" dirty="0" err="1"/>
              <a:t>GeoGebra</a:t>
            </a:r>
            <a:r>
              <a:rPr lang="de-DE" dirty="0"/>
              <a:t>-Tube – Arbeit an einem konkreten LMS</a:t>
            </a:r>
          </a:p>
        </p:txBody>
      </p:sp>
      <p:sp>
        <p:nvSpPr>
          <p:cNvPr id="14" name="Textplatzhalter 13">
            <a:extLst>
              <a:ext uri="{FF2B5EF4-FFF2-40B4-BE49-F238E27FC236}">
                <a16:creationId xmlns:a16="http://schemas.microsoft.com/office/drawing/2014/main" id="{041B261A-75C3-52F9-2D03-8C8AD813EAAB}"/>
              </a:ext>
            </a:extLst>
          </p:cNvPr>
          <p:cNvSpPr>
            <a:spLocks noGrp="1"/>
          </p:cNvSpPr>
          <p:nvPr>
            <p:ph type="body" sz="quarter" idx="10"/>
          </p:nvPr>
        </p:nvSpPr>
        <p:spPr/>
        <p:txBody>
          <a:bodyPr/>
          <a:lstStyle/>
          <a:p>
            <a:endParaRPr lang="de-DE"/>
          </a:p>
        </p:txBody>
      </p:sp>
      <p:graphicFrame>
        <p:nvGraphicFramePr>
          <p:cNvPr id="18" name="Tabelle 17">
            <a:extLst>
              <a:ext uri="{FF2B5EF4-FFF2-40B4-BE49-F238E27FC236}">
                <a16:creationId xmlns:a16="http://schemas.microsoft.com/office/drawing/2014/main" id="{B9F40FCB-4C6C-0D8C-F1E1-6DD94BF1F3B0}"/>
              </a:ext>
            </a:extLst>
          </p:cNvPr>
          <p:cNvGraphicFramePr>
            <a:graphicFrameLocks noGrp="1"/>
          </p:cNvGraphicFramePr>
          <p:nvPr>
            <p:extLst>
              <p:ext uri="{D42A27DB-BD31-4B8C-83A1-F6EECF244321}">
                <p14:modId xmlns:p14="http://schemas.microsoft.com/office/powerpoint/2010/main" val="310718679"/>
              </p:ext>
            </p:extLst>
          </p:nvPr>
        </p:nvGraphicFramePr>
        <p:xfrm>
          <a:off x="233579" y="862951"/>
          <a:ext cx="8540261" cy="648585"/>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bl>
          </a:graphicData>
        </a:graphic>
      </p:graphicFrame>
      <p:sp>
        <p:nvSpPr>
          <p:cNvPr id="20" name="Rechteck 19">
            <a:extLst>
              <a:ext uri="{FF2B5EF4-FFF2-40B4-BE49-F238E27FC236}">
                <a16:creationId xmlns:a16="http://schemas.microsoft.com/office/drawing/2014/main" id="{453953F4-6DA4-36B9-F11B-58705F1BD195}"/>
              </a:ext>
            </a:extLst>
          </p:cNvPr>
          <p:cNvSpPr/>
          <p:nvPr/>
        </p:nvSpPr>
        <p:spPr bwMode="auto">
          <a:xfrm>
            <a:off x="2555776" y="862950"/>
            <a:ext cx="1440160" cy="648585"/>
          </a:xfrm>
          <a:prstGeom prst="rect">
            <a:avLst/>
          </a:prstGeom>
          <a:noFill/>
          <a:ln w="76200" cap="flat" cmpd="sng" algn="ctr">
            <a:solidFill>
              <a:srgbClr val="F8B44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2" name="Grafik 21" descr="Ein Bild, das Text, ClipArt enthält.&#10;&#10;Automatisch generierte Beschreibung">
            <a:extLst>
              <a:ext uri="{FF2B5EF4-FFF2-40B4-BE49-F238E27FC236}">
                <a16:creationId xmlns:a16="http://schemas.microsoft.com/office/drawing/2014/main" id="{83C06390-1A13-18F2-8EDF-33A0EA018069}"/>
              </a:ext>
            </a:extLst>
          </p:cNvPr>
          <p:cNvPicPr>
            <a:picLocks noChangeAspect="1"/>
          </p:cNvPicPr>
          <p:nvPr/>
        </p:nvPicPr>
        <p:blipFill>
          <a:blip r:embed="rId4"/>
          <a:stretch>
            <a:fillRect/>
          </a:stretch>
        </p:blipFill>
        <p:spPr>
          <a:xfrm>
            <a:off x="8100391" y="3690976"/>
            <a:ext cx="673447" cy="235707"/>
          </a:xfrm>
          <a:prstGeom prst="rect">
            <a:avLst/>
          </a:prstGeom>
        </p:spPr>
      </p:pic>
    </p:spTree>
    <p:extLst>
      <p:ext uri="{BB962C8B-B14F-4D97-AF65-F5344CB8AC3E}">
        <p14:creationId xmlns:p14="http://schemas.microsoft.com/office/powerpoint/2010/main" val="35178799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B9CA52ED-A7E6-3542-AEED-96B573C80E25}"/>
              </a:ext>
            </a:extLst>
          </p:cNvPr>
          <p:cNvSpPr/>
          <p:nvPr/>
        </p:nvSpPr>
        <p:spPr bwMode="auto">
          <a:xfrm>
            <a:off x="-703053" y="5129076"/>
            <a:ext cx="9433048" cy="1239335"/>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a:ln>
                <a:noFill/>
              </a:ln>
              <a:solidFill>
                <a:schemeClr val="tx1"/>
              </a:solidFill>
              <a:effectLst/>
              <a:latin typeface="Calibri" panose="020F0502020204030204" pitchFamily="34" charset="0"/>
            </a:endParaRPr>
          </a:p>
        </p:txBody>
      </p:sp>
      <p:pic>
        <p:nvPicPr>
          <p:cNvPr id="11" name="Grafik 3" descr="Ein Bild, das Screenshot enthält.&#10;&#10;Mit sehr hoher Zuverlässigkeit generierte Beschreibung">
            <a:extLst>
              <a:ext uri="{FF2B5EF4-FFF2-40B4-BE49-F238E27FC236}">
                <a16:creationId xmlns:a16="http://schemas.microsoft.com/office/drawing/2014/main" id="{1B3A1C89-1E4D-D249-A2E6-F4A921D28E0C}"/>
              </a:ext>
            </a:extLst>
          </p:cNvPr>
          <p:cNvPicPr>
            <a:picLocks noChangeAspect="1"/>
          </p:cNvPicPr>
          <p:nvPr/>
        </p:nvPicPr>
        <p:blipFill rotWithShape="1">
          <a:blip r:embed="rId3"/>
          <a:srcRect r="2409"/>
          <a:stretch/>
        </p:blipFill>
        <p:spPr>
          <a:xfrm>
            <a:off x="1389682" y="1595483"/>
            <a:ext cx="5616624" cy="3432842"/>
          </a:xfrm>
          <a:prstGeom prst="rect">
            <a:avLst/>
          </a:prstGeom>
        </p:spPr>
      </p:pic>
      <p:sp>
        <p:nvSpPr>
          <p:cNvPr id="9" name="Textfeld 8">
            <a:extLst>
              <a:ext uri="{FF2B5EF4-FFF2-40B4-BE49-F238E27FC236}">
                <a16:creationId xmlns:a16="http://schemas.microsoft.com/office/drawing/2014/main" id="{B4F9B628-A318-0149-892A-F2239846ACDB}"/>
              </a:ext>
            </a:extLst>
          </p:cNvPr>
          <p:cNvSpPr txBox="1"/>
          <p:nvPr/>
        </p:nvSpPr>
        <p:spPr>
          <a:xfrm>
            <a:off x="946295" y="5211057"/>
            <a:ext cx="7251409" cy="1169551"/>
          </a:xfrm>
          <a:prstGeom prst="rect">
            <a:avLst/>
          </a:prstGeom>
          <a:noFill/>
        </p:spPr>
        <p:txBody>
          <a:bodyPr wrap="square" rtlCol="0">
            <a:spAutoFit/>
          </a:bodyPr>
          <a:lstStyle/>
          <a:p>
            <a:r>
              <a:rPr lang="de-DE" sz="1800" dirty="0">
                <a:latin typeface="Calibri" panose="020F0502020204030204" pitchFamily="34" charset="0"/>
              </a:rPr>
              <a:t>Bitte schreiben Sie Ihre </a:t>
            </a:r>
            <a:r>
              <a:rPr lang="de-DE" sz="1800" b="1" dirty="0">
                <a:latin typeface="Calibri" panose="020F0502020204030204" pitchFamily="34" charset="0"/>
              </a:rPr>
              <a:t>spontane Einschätzung</a:t>
            </a:r>
            <a:r>
              <a:rPr lang="de-DE" sz="1800" dirty="0">
                <a:latin typeface="Calibri" panose="020F0502020204030204" pitchFamily="34" charset="0"/>
              </a:rPr>
              <a:t> auf ein Blatt Papier:</a:t>
            </a:r>
          </a:p>
          <a:p>
            <a:pPr marL="342900" indent="-342900">
              <a:buClr>
                <a:srgbClr val="327A86"/>
              </a:buClr>
              <a:buFont typeface="Wingdings" panose="05000000000000000000" pitchFamily="2" charset="2"/>
              <a:buChar char="§"/>
            </a:pPr>
            <a:r>
              <a:rPr lang="de-DE" sz="1800" dirty="0">
                <a:latin typeface="Calibri" panose="020F0502020204030204" pitchFamily="34" charset="0"/>
              </a:rPr>
              <a:t>Was gefällt Ihnen an der Lernumgebung? </a:t>
            </a:r>
          </a:p>
          <a:p>
            <a:pPr marL="342900" indent="-342900">
              <a:buClr>
                <a:srgbClr val="327A86"/>
              </a:buClr>
              <a:buFont typeface="Wingdings" panose="05000000000000000000" pitchFamily="2" charset="2"/>
              <a:buChar char="§"/>
            </a:pPr>
            <a:r>
              <a:rPr lang="de-DE" sz="1800" dirty="0">
                <a:latin typeface="Calibri" panose="020F0502020204030204" pitchFamily="34" charset="0"/>
              </a:rPr>
              <a:t>Was sehen Sie kritisch?</a:t>
            </a:r>
          </a:p>
          <a:p>
            <a:endParaRPr lang="de-DE" sz="1600" dirty="0"/>
          </a:p>
        </p:txBody>
      </p:sp>
      <p:pic>
        <p:nvPicPr>
          <p:cNvPr id="6" name="Grafik 5" descr="Benutzer">
            <a:extLst>
              <a:ext uri="{FF2B5EF4-FFF2-40B4-BE49-F238E27FC236}">
                <a16:creationId xmlns:a16="http://schemas.microsoft.com/office/drawing/2014/main" id="{D52CC885-223F-934E-A03F-E8863217969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23528" y="5263584"/>
            <a:ext cx="522199" cy="522199"/>
          </a:xfrm>
          <a:prstGeom prst="rect">
            <a:avLst/>
          </a:prstGeom>
        </p:spPr>
      </p:pic>
      <p:sp>
        <p:nvSpPr>
          <p:cNvPr id="13" name="Titel 4">
            <a:extLst>
              <a:ext uri="{FF2B5EF4-FFF2-40B4-BE49-F238E27FC236}">
                <a16:creationId xmlns:a16="http://schemas.microsoft.com/office/drawing/2014/main" id="{F3DAE23F-5982-F749-BD88-3CF2F11A4D0D}"/>
              </a:ext>
            </a:extLst>
          </p:cNvPr>
          <p:cNvSpPr txBox="1">
            <a:spLocks/>
          </p:cNvSpPr>
          <p:nvPr/>
        </p:nvSpPr>
        <p:spPr>
          <a:xfrm>
            <a:off x="323528" y="417587"/>
            <a:ext cx="8424936" cy="490861"/>
          </a:xfrm>
          <a:prstGeom prst="rect">
            <a:avLst/>
          </a:prstGeom>
        </p:spPr>
        <p:txBody>
          <a:bodyP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400" kern="0" dirty="0"/>
          </a:p>
        </p:txBody>
      </p:sp>
      <p:sp>
        <p:nvSpPr>
          <p:cNvPr id="12" name="Titel 4">
            <a:extLst>
              <a:ext uri="{FF2B5EF4-FFF2-40B4-BE49-F238E27FC236}">
                <a16:creationId xmlns:a16="http://schemas.microsoft.com/office/drawing/2014/main" id="{C2374F97-9907-0543-ADB1-2C7CACE12156}"/>
              </a:ext>
            </a:extLst>
          </p:cNvPr>
          <p:cNvSpPr txBox="1">
            <a:spLocks/>
          </p:cNvSpPr>
          <p:nvPr/>
        </p:nvSpPr>
        <p:spPr>
          <a:xfrm>
            <a:off x="475928" y="569987"/>
            <a:ext cx="8424936" cy="490861"/>
          </a:xfrm>
          <a:prstGeom prst="rect">
            <a:avLst/>
          </a:prstGeom>
        </p:spPr>
        <p:txBody>
          <a:bodyP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500" kern="0" dirty="0"/>
          </a:p>
        </p:txBody>
      </p:sp>
      <p:sp>
        <p:nvSpPr>
          <p:cNvPr id="5" name="Titel 4">
            <a:extLst>
              <a:ext uri="{FF2B5EF4-FFF2-40B4-BE49-F238E27FC236}">
                <a16:creationId xmlns:a16="http://schemas.microsoft.com/office/drawing/2014/main" id="{591CDD43-ED0B-15A5-B357-15DEFA9EBE2C}"/>
              </a:ext>
            </a:extLst>
          </p:cNvPr>
          <p:cNvSpPr>
            <a:spLocks noGrp="1"/>
          </p:cNvSpPr>
          <p:nvPr>
            <p:ph type="title"/>
          </p:nvPr>
        </p:nvSpPr>
        <p:spPr/>
        <p:txBody>
          <a:bodyPr/>
          <a:lstStyle/>
          <a:p>
            <a:r>
              <a:rPr lang="de-DE" dirty="0"/>
              <a:t>Der GeoGebra-Tube – Arbeit an einem konkreten LMS</a:t>
            </a:r>
            <a:br>
              <a:rPr lang="de-DE" dirty="0"/>
            </a:br>
            <a:endParaRPr lang="de-DE" dirty="0"/>
          </a:p>
        </p:txBody>
      </p:sp>
      <p:sp>
        <p:nvSpPr>
          <p:cNvPr id="14" name="Textplatzhalter 13">
            <a:extLst>
              <a:ext uri="{FF2B5EF4-FFF2-40B4-BE49-F238E27FC236}">
                <a16:creationId xmlns:a16="http://schemas.microsoft.com/office/drawing/2014/main" id="{7E1C8D99-BBD7-21C9-2D84-E3FE45F2B906}"/>
              </a:ext>
            </a:extLst>
          </p:cNvPr>
          <p:cNvSpPr>
            <a:spLocks noGrp="1"/>
          </p:cNvSpPr>
          <p:nvPr>
            <p:ph type="body" sz="quarter" idx="10"/>
          </p:nvPr>
        </p:nvSpPr>
        <p:spPr/>
        <p:txBody>
          <a:bodyPr/>
          <a:lstStyle/>
          <a:p>
            <a:endParaRPr lang="de-DE"/>
          </a:p>
        </p:txBody>
      </p:sp>
      <p:graphicFrame>
        <p:nvGraphicFramePr>
          <p:cNvPr id="16" name="Tabelle 15">
            <a:extLst>
              <a:ext uri="{FF2B5EF4-FFF2-40B4-BE49-F238E27FC236}">
                <a16:creationId xmlns:a16="http://schemas.microsoft.com/office/drawing/2014/main" id="{DFA30A4A-0422-829A-5898-A5C4854A744D}"/>
              </a:ext>
            </a:extLst>
          </p:cNvPr>
          <p:cNvGraphicFramePr>
            <a:graphicFrameLocks noGrp="1"/>
          </p:cNvGraphicFramePr>
          <p:nvPr>
            <p:extLst>
              <p:ext uri="{D42A27DB-BD31-4B8C-83A1-F6EECF244321}">
                <p14:modId xmlns:p14="http://schemas.microsoft.com/office/powerpoint/2010/main" val="867353449"/>
              </p:ext>
            </p:extLst>
          </p:nvPr>
        </p:nvGraphicFramePr>
        <p:xfrm>
          <a:off x="233579" y="862951"/>
          <a:ext cx="8540261" cy="648585"/>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bl>
          </a:graphicData>
        </a:graphic>
      </p:graphicFrame>
      <p:sp>
        <p:nvSpPr>
          <p:cNvPr id="18" name="Rechteck 17">
            <a:extLst>
              <a:ext uri="{FF2B5EF4-FFF2-40B4-BE49-F238E27FC236}">
                <a16:creationId xmlns:a16="http://schemas.microsoft.com/office/drawing/2014/main" id="{8AAE430E-E1B1-60F9-ED6B-A5F2FAF5959A}"/>
              </a:ext>
            </a:extLst>
          </p:cNvPr>
          <p:cNvSpPr/>
          <p:nvPr/>
        </p:nvSpPr>
        <p:spPr bwMode="auto">
          <a:xfrm>
            <a:off x="2555776" y="862950"/>
            <a:ext cx="1440160" cy="648585"/>
          </a:xfrm>
          <a:prstGeom prst="rect">
            <a:avLst/>
          </a:prstGeom>
          <a:noFill/>
          <a:ln w="76200" cap="flat" cmpd="sng" algn="ctr">
            <a:solidFill>
              <a:srgbClr val="F8B44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0" name="Grafik 19" descr="Ein Bild, das Text, ClipArt enthält.&#10;&#10;Automatisch generierte Beschreibung">
            <a:extLst>
              <a:ext uri="{FF2B5EF4-FFF2-40B4-BE49-F238E27FC236}">
                <a16:creationId xmlns:a16="http://schemas.microsoft.com/office/drawing/2014/main" id="{8571AA73-B3A2-63E1-ED7D-AA7846BE04EE}"/>
              </a:ext>
            </a:extLst>
          </p:cNvPr>
          <p:cNvPicPr>
            <a:picLocks noChangeAspect="1"/>
          </p:cNvPicPr>
          <p:nvPr/>
        </p:nvPicPr>
        <p:blipFill>
          <a:blip r:embed="rId6"/>
          <a:stretch>
            <a:fillRect/>
          </a:stretch>
        </p:blipFill>
        <p:spPr>
          <a:xfrm>
            <a:off x="1464247" y="4703792"/>
            <a:ext cx="673447" cy="235707"/>
          </a:xfrm>
          <a:prstGeom prst="rect">
            <a:avLst/>
          </a:prstGeom>
        </p:spPr>
      </p:pic>
    </p:spTree>
    <p:extLst>
      <p:ext uri="{BB962C8B-B14F-4D97-AF65-F5344CB8AC3E}">
        <p14:creationId xmlns:p14="http://schemas.microsoft.com/office/powerpoint/2010/main" val="30330849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B9CA52ED-A7E6-3542-AEED-96B573C80E25}"/>
              </a:ext>
            </a:extLst>
          </p:cNvPr>
          <p:cNvSpPr/>
          <p:nvPr/>
        </p:nvSpPr>
        <p:spPr bwMode="auto">
          <a:xfrm>
            <a:off x="-756592" y="1987616"/>
            <a:ext cx="9530432" cy="3663088"/>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a:ln>
                <a:noFill/>
              </a:ln>
              <a:solidFill>
                <a:schemeClr val="tx1"/>
              </a:solidFill>
              <a:effectLst/>
              <a:latin typeface="Calibri" panose="020F0502020204030204" pitchFamily="34" charset="0"/>
            </a:endParaRPr>
          </a:p>
        </p:txBody>
      </p:sp>
      <p:sp>
        <p:nvSpPr>
          <p:cNvPr id="9" name="Textfeld 8">
            <a:extLst>
              <a:ext uri="{FF2B5EF4-FFF2-40B4-BE49-F238E27FC236}">
                <a16:creationId xmlns:a16="http://schemas.microsoft.com/office/drawing/2014/main" id="{B4F9B628-A318-0149-892A-F2239846ACDB}"/>
              </a:ext>
            </a:extLst>
          </p:cNvPr>
          <p:cNvSpPr txBox="1"/>
          <p:nvPr/>
        </p:nvSpPr>
        <p:spPr>
          <a:xfrm>
            <a:off x="1022400" y="2141854"/>
            <a:ext cx="6933976" cy="3108543"/>
          </a:xfrm>
          <a:prstGeom prst="rect">
            <a:avLst/>
          </a:prstGeom>
          <a:noFill/>
        </p:spPr>
        <p:txBody>
          <a:bodyPr wrap="square" rtlCol="0">
            <a:spAutoFit/>
          </a:bodyPr>
          <a:lstStyle/>
          <a:p>
            <a:r>
              <a:rPr lang="de-DE" sz="1800" b="1" dirty="0">
                <a:latin typeface="+mn-lt"/>
              </a:rPr>
              <a:t>Arbeitsauftrag</a:t>
            </a:r>
            <a:r>
              <a:rPr lang="de-DE" sz="1800" dirty="0">
                <a:latin typeface="+mn-lt"/>
              </a:rPr>
              <a:t>:</a:t>
            </a:r>
          </a:p>
          <a:p>
            <a:r>
              <a:rPr lang="de-DE" sz="1800" dirty="0">
                <a:latin typeface="+mn-lt"/>
              </a:rPr>
              <a:t>Betrachten Sie nun die </a:t>
            </a:r>
            <a:r>
              <a:rPr lang="de-DE" sz="1800" b="1" dirty="0">
                <a:latin typeface="+mn-lt"/>
              </a:rPr>
              <a:t>Aufgaben 1 bis 4</a:t>
            </a:r>
            <a:r>
              <a:rPr lang="de-DE" sz="1800" dirty="0">
                <a:latin typeface="+mn-lt"/>
              </a:rPr>
              <a:t>.</a:t>
            </a:r>
          </a:p>
          <a:p>
            <a:endParaRPr lang="de-DE" sz="1800" dirty="0">
              <a:latin typeface="+mn-lt"/>
            </a:endParaRPr>
          </a:p>
          <a:p>
            <a:r>
              <a:rPr lang="de-DE" sz="1800" dirty="0">
                <a:latin typeface="+mn-lt"/>
              </a:rPr>
              <a:t>Beurteilen Sie die Lernumgebung hinsichtlich </a:t>
            </a:r>
            <a:r>
              <a:rPr lang="de-DE" sz="1800" b="1" dirty="0">
                <a:latin typeface="+mn-lt"/>
              </a:rPr>
              <a:t>der Basisdimensionen guten Unterrichts:</a:t>
            </a:r>
          </a:p>
          <a:p>
            <a:endParaRPr lang="de-DE" sz="1800" b="1" dirty="0">
              <a:latin typeface="+mn-lt"/>
            </a:endParaRPr>
          </a:p>
          <a:p>
            <a:pPr marL="342900" indent="-342900">
              <a:buClr>
                <a:srgbClr val="327A86"/>
              </a:buClr>
              <a:buFont typeface="Wingdings" panose="05000000000000000000" pitchFamily="2" charset="2"/>
              <a:buChar char="§"/>
            </a:pPr>
            <a:r>
              <a:rPr lang="de-DE" sz="1800" dirty="0">
                <a:latin typeface="+mn-lt"/>
              </a:rPr>
              <a:t>strukturierter Lernprozess</a:t>
            </a:r>
          </a:p>
          <a:p>
            <a:pPr marL="342900" indent="-342900">
              <a:buClr>
                <a:srgbClr val="327A86"/>
              </a:buClr>
              <a:buFont typeface="Wingdings" panose="05000000000000000000" pitchFamily="2" charset="2"/>
              <a:buChar char="§"/>
            </a:pPr>
            <a:r>
              <a:rPr lang="de-DE" sz="1800" dirty="0">
                <a:latin typeface="+mn-lt"/>
              </a:rPr>
              <a:t>kognitive Aktivierung</a:t>
            </a:r>
          </a:p>
          <a:p>
            <a:endParaRPr lang="de-DE" sz="1800" dirty="0">
              <a:latin typeface="+mn-lt"/>
            </a:endParaRPr>
          </a:p>
          <a:p>
            <a:r>
              <a:rPr lang="de-DE" sz="1800" dirty="0">
                <a:latin typeface="+mn-lt"/>
              </a:rPr>
              <a:t>Was würden Sie verändern? </a:t>
            </a:r>
          </a:p>
          <a:p>
            <a:endParaRPr lang="de-DE" sz="1600" dirty="0">
              <a:latin typeface="+mn-lt"/>
            </a:endParaRPr>
          </a:p>
        </p:txBody>
      </p:sp>
      <p:pic>
        <p:nvPicPr>
          <p:cNvPr id="10" name="Grafik 9" descr="Kundenbewertung">
            <a:extLst>
              <a:ext uri="{FF2B5EF4-FFF2-40B4-BE49-F238E27FC236}">
                <a16:creationId xmlns:a16="http://schemas.microsoft.com/office/drawing/2014/main" id="{A7BF6563-D6D2-D74B-A18E-6128C7B447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000" y="2116123"/>
            <a:ext cx="914400" cy="914400"/>
          </a:xfrm>
          <a:prstGeom prst="rect">
            <a:avLst/>
          </a:prstGeom>
        </p:spPr>
      </p:pic>
      <p:pic>
        <p:nvPicPr>
          <p:cNvPr id="12" name="Grafik 11">
            <a:extLst>
              <a:ext uri="{FF2B5EF4-FFF2-40B4-BE49-F238E27FC236}">
                <a16:creationId xmlns:a16="http://schemas.microsoft.com/office/drawing/2014/main" id="{60585E2B-3F4D-0B41-88F4-84F70FCF89FC}"/>
              </a:ext>
            </a:extLst>
          </p:cNvPr>
          <p:cNvPicPr>
            <a:picLocks noChangeAspect="1"/>
          </p:cNvPicPr>
          <p:nvPr/>
        </p:nvPicPr>
        <p:blipFill rotWithShape="1">
          <a:blip r:embed="rId5"/>
          <a:srcRect b="15876"/>
          <a:stretch/>
        </p:blipFill>
        <p:spPr>
          <a:xfrm>
            <a:off x="5652120" y="3600460"/>
            <a:ext cx="2934994" cy="1954165"/>
          </a:xfrm>
          <a:prstGeom prst="rect">
            <a:avLst/>
          </a:prstGeom>
        </p:spPr>
      </p:pic>
      <p:sp>
        <p:nvSpPr>
          <p:cNvPr id="6" name="Titel 5">
            <a:extLst>
              <a:ext uri="{FF2B5EF4-FFF2-40B4-BE49-F238E27FC236}">
                <a16:creationId xmlns:a16="http://schemas.microsoft.com/office/drawing/2014/main" id="{A63AA66F-33C4-D12B-A99D-221E50D8A5C6}"/>
              </a:ext>
            </a:extLst>
          </p:cNvPr>
          <p:cNvSpPr>
            <a:spLocks noGrp="1"/>
          </p:cNvSpPr>
          <p:nvPr>
            <p:ph type="title"/>
          </p:nvPr>
        </p:nvSpPr>
        <p:spPr/>
        <p:txBody>
          <a:bodyPr/>
          <a:lstStyle/>
          <a:p>
            <a:r>
              <a:rPr lang="de-DE" sz="2000" kern="0" dirty="0">
                <a:solidFill>
                  <a:schemeClr val="tx2"/>
                </a:solidFill>
              </a:rPr>
              <a:t>Der GeoGebra-Tube – Arbeit an einem konkreten LMS</a:t>
            </a:r>
            <a:br>
              <a:rPr lang="de-DE" sz="2000" kern="0" dirty="0"/>
            </a:br>
            <a:endParaRPr lang="de-DE" dirty="0"/>
          </a:p>
        </p:txBody>
      </p:sp>
      <p:sp>
        <p:nvSpPr>
          <p:cNvPr id="14" name="Textplatzhalter 13">
            <a:extLst>
              <a:ext uri="{FF2B5EF4-FFF2-40B4-BE49-F238E27FC236}">
                <a16:creationId xmlns:a16="http://schemas.microsoft.com/office/drawing/2014/main" id="{AE2E59D1-CEC6-BEFE-78AE-19CDC2F5520D}"/>
              </a:ext>
            </a:extLst>
          </p:cNvPr>
          <p:cNvSpPr>
            <a:spLocks noGrp="1"/>
          </p:cNvSpPr>
          <p:nvPr>
            <p:ph type="body" sz="quarter" idx="10"/>
          </p:nvPr>
        </p:nvSpPr>
        <p:spPr/>
        <p:txBody>
          <a:bodyPr/>
          <a:lstStyle/>
          <a:p>
            <a:r>
              <a:rPr lang="de-DE" dirty="0">
                <a:hlinkClick r:id="rId6"/>
              </a:rPr>
              <a:t>https://www.geogebra.org/m/cpcbqxmq</a:t>
            </a:r>
            <a:r>
              <a:rPr lang="de-DE" dirty="0"/>
              <a:t>, Adaption von Marius Friedemann</a:t>
            </a:r>
          </a:p>
          <a:p>
            <a:endParaRPr lang="de-DE" dirty="0"/>
          </a:p>
        </p:txBody>
      </p:sp>
      <p:graphicFrame>
        <p:nvGraphicFramePr>
          <p:cNvPr id="20" name="Tabelle 19">
            <a:extLst>
              <a:ext uri="{FF2B5EF4-FFF2-40B4-BE49-F238E27FC236}">
                <a16:creationId xmlns:a16="http://schemas.microsoft.com/office/drawing/2014/main" id="{C7730BFF-2315-90E8-D765-CCA62CF0EE41}"/>
              </a:ext>
            </a:extLst>
          </p:cNvPr>
          <p:cNvGraphicFramePr>
            <a:graphicFrameLocks noGrp="1"/>
          </p:cNvGraphicFramePr>
          <p:nvPr>
            <p:extLst>
              <p:ext uri="{D42A27DB-BD31-4B8C-83A1-F6EECF244321}">
                <p14:modId xmlns:p14="http://schemas.microsoft.com/office/powerpoint/2010/main" val="2686885459"/>
              </p:ext>
            </p:extLst>
          </p:nvPr>
        </p:nvGraphicFramePr>
        <p:xfrm>
          <a:off x="233579" y="862951"/>
          <a:ext cx="8540261" cy="648585"/>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bl>
          </a:graphicData>
        </a:graphic>
      </p:graphicFrame>
      <p:sp>
        <p:nvSpPr>
          <p:cNvPr id="22" name="Rechteck 21">
            <a:extLst>
              <a:ext uri="{FF2B5EF4-FFF2-40B4-BE49-F238E27FC236}">
                <a16:creationId xmlns:a16="http://schemas.microsoft.com/office/drawing/2014/main" id="{C5574D48-DC43-7DC0-4083-E13CE81F0122}"/>
              </a:ext>
            </a:extLst>
          </p:cNvPr>
          <p:cNvSpPr/>
          <p:nvPr/>
        </p:nvSpPr>
        <p:spPr bwMode="auto">
          <a:xfrm>
            <a:off x="2555776" y="862950"/>
            <a:ext cx="1440160" cy="648585"/>
          </a:xfrm>
          <a:prstGeom prst="rect">
            <a:avLst/>
          </a:prstGeom>
          <a:noFill/>
          <a:ln w="76200" cap="flat" cmpd="sng" algn="ctr">
            <a:solidFill>
              <a:srgbClr val="F8B44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24" name="Grafik 23" descr="Ein Bild, das Text, ClipArt enthält.&#10;&#10;Automatisch generierte Beschreibung">
            <a:extLst>
              <a:ext uri="{FF2B5EF4-FFF2-40B4-BE49-F238E27FC236}">
                <a16:creationId xmlns:a16="http://schemas.microsoft.com/office/drawing/2014/main" id="{2BBDBBCD-C2FE-9B16-AF10-FCE9DEF49DBC}"/>
              </a:ext>
            </a:extLst>
          </p:cNvPr>
          <p:cNvPicPr>
            <a:picLocks noChangeAspect="1"/>
          </p:cNvPicPr>
          <p:nvPr/>
        </p:nvPicPr>
        <p:blipFill>
          <a:blip r:embed="rId7"/>
          <a:stretch>
            <a:fillRect/>
          </a:stretch>
        </p:blipFill>
        <p:spPr>
          <a:xfrm>
            <a:off x="7913667" y="5318918"/>
            <a:ext cx="673447" cy="235707"/>
          </a:xfrm>
          <a:prstGeom prst="rect">
            <a:avLst/>
          </a:prstGeom>
        </p:spPr>
      </p:pic>
    </p:spTree>
    <p:extLst>
      <p:ext uri="{BB962C8B-B14F-4D97-AF65-F5344CB8AC3E}">
        <p14:creationId xmlns:p14="http://schemas.microsoft.com/office/powerpoint/2010/main" val="42602068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B9CA52ED-A7E6-3542-AEED-96B573C80E25}"/>
              </a:ext>
            </a:extLst>
          </p:cNvPr>
          <p:cNvSpPr/>
          <p:nvPr/>
        </p:nvSpPr>
        <p:spPr bwMode="auto">
          <a:xfrm>
            <a:off x="-756592" y="1987616"/>
            <a:ext cx="9530432" cy="4105680"/>
          </a:xfrm>
          <a:prstGeom prst="rect">
            <a:avLst/>
          </a:prstGeom>
          <a:solidFill>
            <a:srgbClr val="327A86">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000" b="0" i="0" u="none" strike="noStrike" cap="none" normalizeH="0" baseline="0" dirty="0">
              <a:ln>
                <a:noFill/>
              </a:ln>
              <a:solidFill>
                <a:schemeClr val="tx1"/>
              </a:solidFill>
              <a:effectLst/>
              <a:latin typeface="Calibri" panose="020F0502020204030204" pitchFamily="34" charset="0"/>
            </a:endParaRPr>
          </a:p>
        </p:txBody>
      </p:sp>
      <p:sp>
        <p:nvSpPr>
          <p:cNvPr id="9" name="Textfeld 8">
            <a:extLst>
              <a:ext uri="{FF2B5EF4-FFF2-40B4-BE49-F238E27FC236}">
                <a16:creationId xmlns:a16="http://schemas.microsoft.com/office/drawing/2014/main" id="{B4F9B628-A318-0149-892A-F2239846ACDB}"/>
              </a:ext>
            </a:extLst>
          </p:cNvPr>
          <p:cNvSpPr txBox="1"/>
          <p:nvPr/>
        </p:nvSpPr>
        <p:spPr>
          <a:xfrm>
            <a:off x="1022400" y="2141854"/>
            <a:ext cx="6933976" cy="3693319"/>
          </a:xfrm>
          <a:prstGeom prst="rect">
            <a:avLst/>
          </a:prstGeom>
          <a:noFill/>
        </p:spPr>
        <p:txBody>
          <a:bodyPr wrap="square" rtlCol="0">
            <a:spAutoFit/>
          </a:bodyPr>
          <a:lstStyle/>
          <a:p>
            <a:r>
              <a:rPr lang="de-DE" sz="1800" b="1" dirty="0">
                <a:latin typeface="+mn-lt"/>
              </a:rPr>
              <a:t>Arbeitsauftrag</a:t>
            </a:r>
            <a:r>
              <a:rPr lang="de-DE" sz="1800" dirty="0">
                <a:latin typeface="+mn-lt"/>
              </a:rPr>
              <a:t>:</a:t>
            </a:r>
          </a:p>
          <a:p>
            <a:r>
              <a:rPr lang="de-DE" sz="1800" dirty="0">
                <a:latin typeface="+mn-lt"/>
              </a:rPr>
              <a:t>Betrachten Sie nun die </a:t>
            </a:r>
            <a:r>
              <a:rPr lang="de-DE" sz="1800" b="1" dirty="0">
                <a:latin typeface="+mn-lt"/>
              </a:rPr>
              <a:t>Aufgaben 1 bis 4</a:t>
            </a:r>
            <a:r>
              <a:rPr lang="de-DE" sz="1800" dirty="0">
                <a:latin typeface="+mn-lt"/>
              </a:rPr>
              <a:t>.</a:t>
            </a:r>
          </a:p>
          <a:p>
            <a:endParaRPr lang="de-DE" sz="1800" dirty="0">
              <a:latin typeface="+mn-lt"/>
            </a:endParaRPr>
          </a:p>
          <a:p>
            <a:r>
              <a:rPr lang="de-DE" sz="1800" dirty="0">
                <a:latin typeface="+mn-lt"/>
              </a:rPr>
              <a:t>Beurteilen Sie die Lernumgebung hinsichtlich </a:t>
            </a:r>
            <a:r>
              <a:rPr lang="de-DE" sz="1800" b="1" dirty="0">
                <a:latin typeface="+mn-lt"/>
              </a:rPr>
              <a:t>der Basisdimensionen guten Unterrichts:</a:t>
            </a:r>
          </a:p>
          <a:p>
            <a:endParaRPr lang="de-DE" sz="1800" b="1" dirty="0">
              <a:latin typeface="+mn-lt"/>
            </a:endParaRPr>
          </a:p>
          <a:p>
            <a:pPr marL="342900" indent="-342900">
              <a:buClr>
                <a:srgbClr val="327A86"/>
              </a:buClr>
              <a:buFont typeface="Wingdings" panose="05000000000000000000" pitchFamily="2" charset="2"/>
              <a:buChar char="§"/>
            </a:pPr>
            <a:r>
              <a:rPr lang="de-DE" sz="1800" dirty="0">
                <a:latin typeface="+mn-lt"/>
              </a:rPr>
              <a:t>strukturierter Lernprozess</a:t>
            </a:r>
          </a:p>
          <a:p>
            <a:pPr marL="342900" indent="-342900">
              <a:buClr>
                <a:srgbClr val="327A86"/>
              </a:buClr>
              <a:buFont typeface="Wingdings" panose="05000000000000000000" pitchFamily="2" charset="2"/>
              <a:buChar char="§"/>
            </a:pPr>
            <a:r>
              <a:rPr lang="de-DE" sz="1800" dirty="0">
                <a:latin typeface="+mn-lt"/>
              </a:rPr>
              <a:t>kognitive Aktivierung</a:t>
            </a:r>
          </a:p>
          <a:p>
            <a:endParaRPr lang="de-DE" sz="1800" dirty="0">
              <a:latin typeface="+mn-lt"/>
            </a:endParaRPr>
          </a:p>
          <a:p>
            <a:r>
              <a:rPr lang="de-DE" sz="1800" dirty="0">
                <a:latin typeface="+mn-lt"/>
              </a:rPr>
              <a:t>Was würden Sie verändern? </a:t>
            </a:r>
          </a:p>
          <a:p>
            <a:endParaRPr lang="de-DE" sz="1800" dirty="0">
              <a:latin typeface="+mn-lt"/>
            </a:endParaRPr>
          </a:p>
          <a:p>
            <a:r>
              <a:rPr lang="de-DE" sz="1800" dirty="0">
                <a:latin typeface="+mn-lt"/>
              </a:rPr>
              <a:t>Notieren Sie Ihre Ergebnisse pro Gruppe in einem </a:t>
            </a:r>
            <a:r>
              <a:rPr lang="de-DE" sz="1800" dirty="0" err="1">
                <a:latin typeface="+mn-lt"/>
              </a:rPr>
              <a:t>Padlet</a:t>
            </a:r>
            <a:r>
              <a:rPr lang="de-DE" sz="1800" dirty="0">
                <a:latin typeface="+mn-lt"/>
              </a:rPr>
              <a:t> und tragen Sie die Kernaussagen im Anschluss im Plenum vor.</a:t>
            </a:r>
            <a:endParaRPr lang="de-DE" sz="1600" dirty="0">
              <a:latin typeface="+mn-lt"/>
            </a:endParaRPr>
          </a:p>
        </p:txBody>
      </p:sp>
      <p:pic>
        <p:nvPicPr>
          <p:cNvPr id="10" name="Grafik 9" descr="Kundenbewertung">
            <a:extLst>
              <a:ext uri="{FF2B5EF4-FFF2-40B4-BE49-F238E27FC236}">
                <a16:creationId xmlns:a16="http://schemas.microsoft.com/office/drawing/2014/main" id="{A7BF6563-D6D2-D74B-A18E-6128C7B4473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8000" y="2116123"/>
            <a:ext cx="914400" cy="914400"/>
          </a:xfrm>
          <a:prstGeom prst="rect">
            <a:avLst/>
          </a:prstGeom>
        </p:spPr>
      </p:pic>
      <p:sp>
        <p:nvSpPr>
          <p:cNvPr id="6" name="Titel 5">
            <a:extLst>
              <a:ext uri="{FF2B5EF4-FFF2-40B4-BE49-F238E27FC236}">
                <a16:creationId xmlns:a16="http://schemas.microsoft.com/office/drawing/2014/main" id="{A63AA66F-33C4-D12B-A99D-221E50D8A5C6}"/>
              </a:ext>
            </a:extLst>
          </p:cNvPr>
          <p:cNvSpPr>
            <a:spLocks noGrp="1"/>
          </p:cNvSpPr>
          <p:nvPr>
            <p:ph type="title"/>
          </p:nvPr>
        </p:nvSpPr>
        <p:spPr/>
        <p:txBody>
          <a:bodyPr/>
          <a:lstStyle/>
          <a:p>
            <a:r>
              <a:rPr lang="de-DE" sz="2000" kern="0" dirty="0">
                <a:solidFill>
                  <a:schemeClr val="tx2"/>
                </a:solidFill>
              </a:rPr>
              <a:t>Der GeoGebra-Tube – Arbeit an einem konkreten LMS</a:t>
            </a:r>
            <a:br>
              <a:rPr lang="de-DE" sz="2000" kern="0" dirty="0"/>
            </a:br>
            <a:endParaRPr lang="de-DE" dirty="0"/>
          </a:p>
        </p:txBody>
      </p:sp>
      <p:graphicFrame>
        <p:nvGraphicFramePr>
          <p:cNvPr id="20" name="Tabelle 19">
            <a:extLst>
              <a:ext uri="{FF2B5EF4-FFF2-40B4-BE49-F238E27FC236}">
                <a16:creationId xmlns:a16="http://schemas.microsoft.com/office/drawing/2014/main" id="{C7730BFF-2315-90E8-D765-CCA62CF0EE41}"/>
              </a:ext>
            </a:extLst>
          </p:cNvPr>
          <p:cNvGraphicFramePr>
            <a:graphicFrameLocks noGrp="1"/>
          </p:cNvGraphicFramePr>
          <p:nvPr/>
        </p:nvGraphicFramePr>
        <p:xfrm>
          <a:off x="233579" y="862951"/>
          <a:ext cx="8540261" cy="648585"/>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bl>
          </a:graphicData>
        </a:graphic>
      </p:graphicFrame>
      <p:sp>
        <p:nvSpPr>
          <p:cNvPr id="22" name="Rechteck 21">
            <a:extLst>
              <a:ext uri="{FF2B5EF4-FFF2-40B4-BE49-F238E27FC236}">
                <a16:creationId xmlns:a16="http://schemas.microsoft.com/office/drawing/2014/main" id="{C5574D48-DC43-7DC0-4083-E13CE81F0122}"/>
              </a:ext>
            </a:extLst>
          </p:cNvPr>
          <p:cNvSpPr/>
          <p:nvPr/>
        </p:nvSpPr>
        <p:spPr bwMode="auto">
          <a:xfrm>
            <a:off x="2555776" y="862950"/>
            <a:ext cx="1440160" cy="648585"/>
          </a:xfrm>
          <a:prstGeom prst="rect">
            <a:avLst/>
          </a:prstGeom>
          <a:noFill/>
          <a:ln w="76200" cap="flat" cmpd="sng" algn="ctr">
            <a:solidFill>
              <a:srgbClr val="F8B44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3" name="Textplatzhalter 2">
            <a:extLst>
              <a:ext uri="{FF2B5EF4-FFF2-40B4-BE49-F238E27FC236}">
                <a16:creationId xmlns:a16="http://schemas.microsoft.com/office/drawing/2014/main" id="{0AA5C701-3B57-A5FE-0C25-26B2DC03D2BF}"/>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11652303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5D01C398-38DF-5244-846C-5AB42227D7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6613" y="1844824"/>
            <a:ext cx="7334192" cy="3871721"/>
          </a:xfrm>
          <a:prstGeom prst="rect">
            <a:avLst/>
          </a:prstGeom>
        </p:spPr>
      </p:pic>
      <p:sp>
        <p:nvSpPr>
          <p:cNvPr id="5" name="Titel 4">
            <a:extLst>
              <a:ext uri="{FF2B5EF4-FFF2-40B4-BE49-F238E27FC236}">
                <a16:creationId xmlns:a16="http://schemas.microsoft.com/office/drawing/2014/main" id="{F8D4C537-2BE8-DD96-FBA6-6F5BCC0C807B}"/>
              </a:ext>
            </a:extLst>
          </p:cNvPr>
          <p:cNvSpPr>
            <a:spLocks noGrp="1"/>
          </p:cNvSpPr>
          <p:nvPr>
            <p:ph type="title"/>
          </p:nvPr>
        </p:nvSpPr>
        <p:spPr/>
        <p:txBody>
          <a:bodyPr/>
          <a:lstStyle/>
          <a:p>
            <a:r>
              <a:rPr lang="de-DE" sz="2000" kern="0" dirty="0">
                <a:solidFill>
                  <a:schemeClr val="tx2"/>
                </a:solidFill>
              </a:rPr>
              <a:t>Der GeoGebra-Tube – Arbeit an einem konkreten LMS</a:t>
            </a:r>
            <a:br>
              <a:rPr lang="de-DE" sz="2000" kern="0" dirty="0"/>
            </a:br>
            <a:endParaRPr lang="de-DE" dirty="0"/>
          </a:p>
        </p:txBody>
      </p:sp>
      <p:sp>
        <p:nvSpPr>
          <p:cNvPr id="7" name="Textplatzhalter 6">
            <a:extLst>
              <a:ext uri="{FF2B5EF4-FFF2-40B4-BE49-F238E27FC236}">
                <a16:creationId xmlns:a16="http://schemas.microsoft.com/office/drawing/2014/main" id="{D6892424-FDC4-2F70-FD46-32047F5A8BD0}"/>
              </a:ext>
            </a:extLst>
          </p:cNvPr>
          <p:cNvSpPr>
            <a:spLocks noGrp="1"/>
          </p:cNvSpPr>
          <p:nvPr>
            <p:ph type="body" sz="quarter" idx="10"/>
          </p:nvPr>
        </p:nvSpPr>
        <p:spPr/>
        <p:txBody>
          <a:bodyPr/>
          <a:lstStyle/>
          <a:p>
            <a:endParaRPr lang="de-DE"/>
          </a:p>
        </p:txBody>
      </p:sp>
      <p:graphicFrame>
        <p:nvGraphicFramePr>
          <p:cNvPr id="10" name="Tabelle 9">
            <a:extLst>
              <a:ext uri="{FF2B5EF4-FFF2-40B4-BE49-F238E27FC236}">
                <a16:creationId xmlns:a16="http://schemas.microsoft.com/office/drawing/2014/main" id="{B1AB1F67-6FB9-AE8E-1A80-DE6E41EEC5CA}"/>
              </a:ext>
            </a:extLst>
          </p:cNvPr>
          <p:cNvGraphicFramePr>
            <a:graphicFrameLocks noGrp="1"/>
          </p:cNvGraphicFramePr>
          <p:nvPr/>
        </p:nvGraphicFramePr>
        <p:xfrm>
          <a:off x="233579" y="862951"/>
          <a:ext cx="8540261" cy="648585"/>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bl>
          </a:graphicData>
        </a:graphic>
      </p:graphicFrame>
      <p:sp>
        <p:nvSpPr>
          <p:cNvPr id="14" name="Rechteck 13">
            <a:extLst>
              <a:ext uri="{FF2B5EF4-FFF2-40B4-BE49-F238E27FC236}">
                <a16:creationId xmlns:a16="http://schemas.microsoft.com/office/drawing/2014/main" id="{5B50410E-3FB3-AACA-11D4-0CB4D59F46B0}"/>
              </a:ext>
            </a:extLst>
          </p:cNvPr>
          <p:cNvSpPr/>
          <p:nvPr/>
        </p:nvSpPr>
        <p:spPr bwMode="auto">
          <a:xfrm>
            <a:off x="2555776" y="862950"/>
            <a:ext cx="1440160" cy="648585"/>
          </a:xfrm>
          <a:prstGeom prst="rect">
            <a:avLst/>
          </a:prstGeom>
          <a:noFill/>
          <a:ln w="76200" cap="flat" cmpd="sng" algn="ctr">
            <a:solidFill>
              <a:srgbClr val="F8B44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16" name="Grafik 15" descr="Ein Bild, das Text, ClipArt enthält.&#10;&#10;Automatisch generierte Beschreibung">
            <a:extLst>
              <a:ext uri="{FF2B5EF4-FFF2-40B4-BE49-F238E27FC236}">
                <a16:creationId xmlns:a16="http://schemas.microsoft.com/office/drawing/2014/main" id="{2182404E-6BB2-6441-AA05-78D9A83A985F}"/>
              </a:ext>
            </a:extLst>
          </p:cNvPr>
          <p:cNvPicPr>
            <a:picLocks noChangeAspect="1"/>
          </p:cNvPicPr>
          <p:nvPr/>
        </p:nvPicPr>
        <p:blipFill>
          <a:blip r:embed="rId4"/>
          <a:stretch>
            <a:fillRect/>
          </a:stretch>
        </p:blipFill>
        <p:spPr>
          <a:xfrm>
            <a:off x="7497358" y="5713560"/>
            <a:ext cx="673447" cy="235707"/>
          </a:xfrm>
          <a:prstGeom prst="rect">
            <a:avLst/>
          </a:prstGeom>
        </p:spPr>
      </p:pic>
    </p:spTree>
    <p:extLst>
      <p:ext uri="{BB962C8B-B14F-4D97-AF65-F5344CB8AC3E}">
        <p14:creationId xmlns:p14="http://schemas.microsoft.com/office/powerpoint/2010/main" val="42580743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el 4">
            <a:extLst>
              <a:ext uri="{FF2B5EF4-FFF2-40B4-BE49-F238E27FC236}">
                <a16:creationId xmlns:a16="http://schemas.microsoft.com/office/drawing/2014/main" id="{F3DAE23F-5982-F749-BD88-3CF2F11A4D0D}"/>
              </a:ext>
            </a:extLst>
          </p:cNvPr>
          <p:cNvSpPr txBox="1">
            <a:spLocks/>
          </p:cNvSpPr>
          <p:nvPr/>
        </p:nvSpPr>
        <p:spPr>
          <a:xfrm>
            <a:off x="323528" y="417587"/>
            <a:ext cx="8424936" cy="490861"/>
          </a:xfrm>
          <a:prstGeom prst="rect">
            <a:avLst/>
          </a:prstGeom>
        </p:spPr>
        <p:txBody>
          <a:bodyP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400" kern="0" dirty="0"/>
          </a:p>
        </p:txBody>
      </p:sp>
      <p:pic>
        <p:nvPicPr>
          <p:cNvPr id="6" name="Grafik 3" descr="Ein Bild, das Screenshot enthält.&#10;&#10;Mit sehr hoher Zuverlässigkeit generierte Beschreibung">
            <a:extLst>
              <a:ext uri="{FF2B5EF4-FFF2-40B4-BE49-F238E27FC236}">
                <a16:creationId xmlns:a16="http://schemas.microsoft.com/office/drawing/2014/main" id="{206E2021-5C3F-9043-8813-13CCD82CD25E}"/>
              </a:ext>
            </a:extLst>
          </p:cNvPr>
          <p:cNvPicPr>
            <a:picLocks noChangeAspect="1"/>
          </p:cNvPicPr>
          <p:nvPr/>
        </p:nvPicPr>
        <p:blipFill rotWithShape="1">
          <a:blip r:embed="rId3"/>
          <a:srcRect r="2409"/>
          <a:stretch/>
        </p:blipFill>
        <p:spPr>
          <a:xfrm>
            <a:off x="3851920" y="1735873"/>
            <a:ext cx="4759693" cy="2909091"/>
          </a:xfrm>
          <a:prstGeom prst="rect">
            <a:avLst/>
          </a:prstGeom>
        </p:spPr>
      </p:pic>
      <p:pic>
        <p:nvPicPr>
          <p:cNvPr id="7" name="Grafik 6">
            <a:extLst>
              <a:ext uri="{FF2B5EF4-FFF2-40B4-BE49-F238E27FC236}">
                <a16:creationId xmlns:a16="http://schemas.microsoft.com/office/drawing/2014/main" id="{5306A136-1C0E-6B4A-9411-B8B99279398D}"/>
              </a:ext>
            </a:extLst>
          </p:cNvPr>
          <p:cNvPicPr>
            <a:picLocks noChangeAspect="1"/>
          </p:cNvPicPr>
          <p:nvPr/>
        </p:nvPicPr>
        <p:blipFill rotWithShape="1">
          <a:blip r:embed="rId4"/>
          <a:srcRect t="88729" r="58541"/>
          <a:stretch/>
        </p:blipFill>
        <p:spPr>
          <a:xfrm>
            <a:off x="1043608" y="4644964"/>
            <a:ext cx="4035008" cy="868201"/>
          </a:xfrm>
          <a:prstGeom prst="rect">
            <a:avLst/>
          </a:prstGeom>
        </p:spPr>
      </p:pic>
      <p:sp>
        <p:nvSpPr>
          <p:cNvPr id="5" name="Titel 4">
            <a:extLst>
              <a:ext uri="{FF2B5EF4-FFF2-40B4-BE49-F238E27FC236}">
                <a16:creationId xmlns:a16="http://schemas.microsoft.com/office/drawing/2014/main" id="{1298185A-AE86-64B8-66AC-9BA0C035B4C3}"/>
              </a:ext>
            </a:extLst>
          </p:cNvPr>
          <p:cNvSpPr>
            <a:spLocks noGrp="1"/>
          </p:cNvSpPr>
          <p:nvPr>
            <p:ph type="title"/>
          </p:nvPr>
        </p:nvSpPr>
        <p:spPr/>
        <p:txBody>
          <a:bodyPr/>
          <a:lstStyle/>
          <a:p>
            <a:r>
              <a:rPr lang="de-DE" sz="2000" kern="0" dirty="0">
                <a:solidFill>
                  <a:schemeClr val="tx2"/>
                </a:solidFill>
              </a:rPr>
              <a:t>Der GeoGebra-Tube – Arbeit an einem konkreten LMS</a:t>
            </a:r>
            <a:br>
              <a:rPr lang="de-DE" sz="2000" kern="0" dirty="0"/>
            </a:br>
            <a:endParaRPr lang="de-DE" dirty="0"/>
          </a:p>
        </p:txBody>
      </p:sp>
      <p:sp>
        <p:nvSpPr>
          <p:cNvPr id="10" name="Textplatzhalter 9">
            <a:extLst>
              <a:ext uri="{FF2B5EF4-FFF2-40B4-BE49-F238E27FC236}">
                <a16:creationId xmlns:a16="http://schemas.microsoft.com/office/drawing/2014/main" id="{B2BE1647-36E3-6932-5BE3-32B0AD70A4AE}"/>
              </a:ext>
            </a:extLst>
          </p:cNvPr>
          <p:cNvSpPr>
            <a:spLocks noGrp="1"/>
          </p:cNvSpPr>
          <p:nvPr>
            <p:ph type="body" sz="quarter" idx="10"/>
          </p:nvPr>
        </p:nvSpPr>
        <p:spPr/>
        <p:txBody>
          <a:bodyPr/>
          <a:lstStyle/>
          <a:p>
            <a:endParaRPr lang="de-DE"/>
          </a:p>
        </p:txBody>
      </p:sp>
      <p:graphicFrame>
        <p:nvGraphicFramePr>
          <p:cNvPr id="15" name="Tabelle 14">
            <a:extLst>
              <a:ext uri="{FF2B5EF4-FFF2-40B4-BE49-F238E27FC236}">
                <a16:creationId xmlns:a16="http://schemas.microsoft.com/office/drawing/2014/main" id="{198B996C-A899-E0F9-FDA5-061B1731E1F5}"/>
              </a:ext>
            </a:extLst>
          </p:cNvPr>
          <p:cNvGraphicFramePr>
            <a:graphicFrameLocks noGrp="1"/>
          </p:cNvGraphicFramePr>
          <p:nvPr/>
        </p:nvGraphicFramePr>
        <p:xfrm>
          <a:off x="233579" y="862951"/>
          <a:ext cx="8540261" cy="648585"/>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bl>
          </a:graphicData>
        </a:graphic>
      </p:graphicFrame>
      <p:sp>
        <p:nvSpPr>
          <p:cNvPr id="17" name="Rechteck 16">
            <a:extLst>
              <a:ext uri="{FF2B5EF4-FFF2-40B4-BE49-F238E27FC236}">
                <a16:creationId xmlns:a16="http://schemas.microsoft.com/office/drawing/2014/main" id="{F400AC71-A158-574E-57CF-7AE9D46558E8}"/>
              </a:ext>
            </a:extLst>
          </p:cNvPr>
          <p:cNvSpPr/>
          <p:nvPr/>
        </p:nvSpPr>
        <p:spPr bwMode="auto">
          <a:xfrm>
            <a:off x="3995936" y="862950"/>
            <a:ext cx="1872208" cy="648585"/>
          </a:xfrm>
          <a:prstGeom prst="rect">
            <a:avLst/>
          </a:prstGeom>
          <a:noFill/>
          <a:ln w="76200" cap="flat" cmpd="sng" algn="ctr">
            <a:solidFill>
              <a:srgbClr val="F8B44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pic>
        <p:nvPicPr>
          <p:cNvPr id="19" name="Grafik 18" descr="Ein Bild, das Text, ClipArt enthält.&#10;&#10;Automatisch generierte Beschreibung">
            <a:extLst>
              <a:ext uri="{FF2B5EF4-FFF2-40B4-BE49-F238E27FC236}">
                <a16:creationId xmlns:a16="http://schemas.microsoft.com/office/drawing/2014/main" id="{75011699-3B77-3BCC-97EC-B90641F2F679}"/>
              </a:ext>
            </a:extLst>
          </p:cNvPr>
          <p:cNvPicPr>
            <a:picLocks noChangeAspect="1"/>
          </p:cNvPicPr>
          <p:nvPr/>
        </p:nvPicPr>
        <p:blipFill>
          <a:blip r:embed="rId5"/>
          <a:stretch>
            <a:fillRect/>
          </a:stretch>
        </p:blipFill>
        <p:spPr>
          <a:xfrm>
            <a:off x="3923928" y="4345421"/>
            <a:ext cx="673447" cy="235707"/>
          </a:xfrm>
          <a:prstGeom prst="rect">
            <a:avLst/>
          </a:prstGeom>
        </p:spPr>
      </p:pic>
    </p:spTree>
    <p:extLst>
      <p:ext uri="{BB962C8B-B14F-4D97-AF65-F5344CB8AC3E}">
        <p14:creationId xmlns:p14="http://schemas.microsoft.com/office/powerpoint/2010/main" val="31965575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Titel 4">
            <a:extLst>
              <a:ext uri="{FF2B5EF4-FFF2-40B4-BE49-F238E27FC236}">
                <a16:creationId xmlns:a16="http://schemas.microsoft.com/office/drawing/2014/main" id="{F3DAE23F-5982-F749-BD88-3CF2F11A4D0D}"/>
              </a:ext>
            </a:extLst>
          </p:cNvPr>
          <p:cNvSpPr txBox="1">
            <a:spLocks/>
          </p:cNvSpPr>
          <p:nvPr/>
        </p:nvSpPr>
        <p:spPr>
          <a:xfrm>
            <a:off x="323528" y="417587"/>
            <a:ext cx="8424936" cy="490861"/>
          </a:xfrm>
          <a:prstGeom prst="rect">
            <a:avLst/>
          </a:prstGeom>
        </p:spPr>
        <p:txBody>
          <a:bodyP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400" kern="0" dirty="0"/>
          </a:p>
        </p:txBody>
      </p:sp>
      <p:sp>
        <p:nvSpPr>
          <p:cNvPr id="9" name="Flussdiagramm: Grenzstelle 9">
            <a:extLst>
              <a:ext uri="{FF2B5EF4-FFF2-40B4-BE49-F238E27FC236}">
                <a16:creationId xmlns:a16="http://schemas.microsoft.com/office/drawing/2014/main" id="{B9B5FD63-763F-E347-BEA9-EAFD3E5A8995}"/>
              </a:ext>
            </a:extLst>
          </p:cNvPr>
          <p:cNvSpPr/>
          <p:nvPr/>
        </p:nvSpPr>
        <p:spPr bwMode="auto">
          <a:xfrm>
            <a:off x="439174" y="1901701"/>
            <a:ext cx="1235734" cy="301795"/>
          </a:xfrm>
          <a:prstGeom prst="flowChartTerminator">
            <a:avLst/>
          </a:prstGeom>
          <a:solidFill>
            <a:schemeClr val="bg1"/>
          </a:solidFill>
          <a:ln w="9525" cap="flat" cmpd="sng" algn="ctr">
            <a:solidFill>
              <a:schemeClr val="tx2"/>
            </a:solidFill>
            <a:prstDash val="solid"/>
            <a:round/>
            <a:headEnd type="none" w="med" len="med"/>
            <a:tailEnd type="none"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defTabSz="685800"/>
            <a:r>
              <a:rPr lang="de-DE" sz="1500" dirty="0">
                <a:solidFill>
                  <a:schemeClr val="bg1">
                    <a:lumMod val="65000"/>
                  </a:schemeClr>
                </a:solidFill>
                <a:latin typeface="Calibri"/>
                <a:ea typeface="ＭＳ Ｐゴシック"/>
              </a:rPr>
              <a:t>asynchron</a:t>
            </a:r>
            <a:endParaRPr lang="de-DE" sz="1500" dirty="0">
              <a:solidFill>
                <a:schemeClr val="bg1">
                  <a:lumMod val="65000"/>
                </a:schemeClr>
              </a:solidFill>
              <a:latin typeface="Calibri" panose="020F0502020204030204" pitchFamily="34" charset="0"/>
            </a:endParaRPr>
          </a:p>
        </p:txBody>
      </p:sp>
      <p:sp>
        <p:nvSpPr>
          <p:cNvPr id="10" name="Flussdiagramm: Grenzstelle 10">
            <a:extLst>
              <a:ext uri="{FF2B5EF4-FFF2-40B4-BE49-F238E27FC236}">
                <a16:creationId xmlns:a16="http://schemas.microsoft.com/office/drawing/2014/main" id="{A5364911-0B7F-CB4B-9DC4-58826C695B2D}"/>
              </a:ext>
            </a:extLst>
          </p:cNvPr>
          <p:cNvSpPr/>
          <p:nvPr/>
        </p:nvSpPr>
        <p:spPr bwMode="auto">
          <a:xfrm>
            <a:off x="2109868" y="1901026"/>
            <a:ext cx="1084772" cy="301795"/>
          </a:xfrm>
          <a:prstGeom prst="flowChartTerminator">
            <a:avLst/>
          </a:prstGeom>
          <a:solidFill>
            <a:schemeClr val="bg1"/>
          </a:solidFill>
          <a:ln w="9525" cap="flat" cmpd="sng" algn="ctr">
            <a:solidFill>
              <a:schemeClr val="tx2"/>
            </a:solidFill>
            <a:prstDash val="solid"/>
            <a:round/>
            <a:headEnd type="none" w="med" len="med"/>
            <a:tailEnd type="none" w="med" len="med"/>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de-DE" sz="1500" dirty="0">
                <a:latin typeface="Calibri"/>
                <a:ea typeface="ＭＳ Ｐゴシック"/>
              </a:rPr>
              <a:t>synchron </a:t>
            </a:r>
            <a:endParaRPr lang="de-DE" sz="1500" dirty="0">
              <a:latin typeface="Calibri" panose="020F0502020204030204" pitchFamily="34" charset="0"/>
            </a:endParaRPr>
          </a:p>
        </p:txBody>
      </p:sp>
      <p:sp>
        <p:nvSpPr>
          <p:cNvPr id="11" name="Pfeil: nach links und rechts 11">
            <a:extLst>
              <a:ext uri="{FF2B5EF4-FFF2-40B4-BE49-F238E27FC236}">
                <a16:creationId xmlns:a16="http://schemas.microsoft.com/office/drawing/2014/main" id="{1D9A160A-219E-1B4F-98E8-B54D92428EE3}"/>
              </a:ext>
            </a:extLst>
          </p:cNvPr>
          <p:cNvSpPr/>
          <p:nvPr/>
        </p:nvSpPr>
        <p:spPr bwMode="auto">
          <a:xfrm>
            <a:off x="1711298" y="1926529"/>
            <a:ext cx="362180" cy="223295"/>
          </a:xfrm>
          <a:prstGeom prst="leftRightArrow">
            <a:avLst/>
          </a:prstGeom>
          <a:solidFill>
            <a:schemeClr val="bg1"/>
          </a:solidFill>
          <a:ln w="9525" cap="flat" cmpd="sng" algn="ctr">
            <a:solidFill>
              <a:schemeClr val="tx2"/>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defTabSz="685800"/>
            <a:endParaRPr lang="de-DE" sz="1500" err="1">
              <a:latin typeface="Calibri" panose="020F0502020204030204" pitchFamily="34" charset="0"/>
            </a:endParaRPr>
          </a:p>
        </p:txBody>
      </p:sp>
      <p:pic>
        <p:nvPicPr>
          <p:cNvPr id="12" name="Grafik 11">
            <a:extLst>
              <a:ext uri="{FF2B5EF4-FFF2-40B4-BE49-F238E27FC236}">
                <a16:creationId xmlns:a16="http://schemas.microsoft.com/office/drawing/2014/main" id="{4125462F-1E63-324F-BC1E-8BDBCD1CC086}"/>
              </a:ext>
            </a:extLst>
          </p:cNvPr>
          <p:cNvPicPr>
            <a:picLocks noChangeAspect="1"/>
          </p:cNvPicPr>
          <p:nvPr/>
        </p:nvPicPr>
        <p:blipFill>
          <a:blip r:embed="rId3"/>
          <a:stretch>
            <a:fillRect/>
          </a:stretch>
        </p:blipFill>
        <p:spPr>
          <a:xfrm>
            <a:off x="454928" y="2490681"/>
            <a:ext cx="3768992" cy="2694081"/>
          </a:xfrm>
          <a:prstGeom prst="rect">
            <a:avLst/>
          </a:prstGeom>
        </p:spPr>
      </p:pic>
      <p:pic>
        <p:nvPicPr>
          <p:cNvPr id="14" name="Grafik 13">
            <a:extLst>
              <a:ext uri="{FF2B5EF4-FFF2-40B4-BE49-F238E27FC236}">
                <a16:creationId xmlns:a16="http://schemas.microsoft.com/office/drawing/2014/main" id="{96F9DEFA-BD74-5843-A3E3-449B159BBE21}"/>
              </a:ext>
            </a:extLst>
          </p:cNvPr>
          <p:cNvPicPr>
            <a:picLocks noChangeAspect="1"/>
          </p:cNvPicPr>
          <p:nvPr/>
        </p:nvPicPr>
        <p:blipFill>
          <a:blip r:embed="rId4"/>
          <a:stretch>
            <a:fillRect/>
          </a:stretch>
        </p:blipFill>
        <p:spPr>
          <a:xfrm>
            <a:off x="6055219" y="2230146"/>
            <a:ext cx="2727795" cy="3917697"/>
          </a:xfrm>
          <a:prstGeom prst="rect">
            <a:avLst/>
          </a:prstGeom>
        </p:spPr>
      </p:pic>
      <p:pic>
        <p:nvPicPr>
          <p:cNvPr id="15" name="Grafik 14">
            <a:extLst>
              <a:ext uri="{FF2B5EF4-FFF2-40B4-BE49-F238E27FC236}">
                <a16:creationId xmlns:a16="http://schemas.microsoft.com/office/drawing/2014/main" id="{9DFFB6E3-A6E5-F646-835A-2B14A7595C18}"/>
              </a:ext>
            </a:extLst>
          </p:cNvPr>
          <p:cNvPicPr>
            <a:picLocks noChangeAspect="1"/>
          </p:cNvPicPr>
          <p:nvPr/>
        </p:nvPicPr>
        <p:blipFill>
          <a:blip r:embed="rId5"/>
          <a:stretch>
            <a:fillRect/>
          </a:stretch>
        </p:blipFill>
        <p:spPr>
          <a:xfrm>
            <a:off x="2839558" y="4435569"/>
            <a:ext cx="3286657" cy="1505668"/>
          </a:xfrm>
          <a:prstGeom prst="rect">
            <a:avLst/>
          </a:prstGeom>
        </p:spPr>
      </p:pic>
      <p:sp>
        <p:nvSpPr>
          <p:cNvPr id="5" name="Titel 4">
            <a:extLst>
              <a:ext uri="{FF2B5EF4-FFF2-40B4-BE49-F238E27FC236}">
                <a16:creationId xmlns:a16="http://schemas.microsoft.com/office/drawing/2014/main" id="{E07A066F-988B-1A25-E360-FD304351F1C8}"/>
              </a:ext>
            </a:extLst>
          </p:cNvPr>
          <p:cNvSpPr>
            <a:spLocks noGrp="1"/>
          </p:cNvSpPr>
          <p:nvPr>
            <p:ph type="title"/>
          </p:nvPr>
        </p:nvSpPr>
        <p:spPr/>
        <p:txBody>
          <a:bodyPr/>
          <a:lstStyle/>
          <a:p>
            <a:r>
              <a:rPr lang="de-DE" sz="2000" kern="0" dirty="0">
                <a:solidFill>
                  <a:schemeClr val="tx2"/>
                </a:solidFill>
              </a:rPr>
              <a:t>Der GeoGebra-Tube – Arbeit an einem konkreten LMS</a:t>
            </a:r>
            <a:br>
              <a:rPr lang="de-DE" sz="2000" kern="0" dirty="0"/>
            </a:br>
            <a:endParaRPr lang="de-DE" dirty="0"/>
          </a:p>
        </p:txBody>
      </p:sp>
      <p:sp>
        <p:nvSpPr>
          <p:cNvPr id="7" name="Textplatzhalter 6">
            <a:extLst>
              <a:ext uri="{FF2B5EF4-FFF2-40B4-BE49-F238E27FC236}">
                <a16:creationId xmlns:a16="http://schemas.microsoft.com/office/drawing/2014/main" id="{7EC1AB24-FAAC-0220-6231-CF0BD1547913}"/>
              </a:ext>
            </a:extLst>
          </p:cNvPr>
          <p:cNvSpPr>
            <a:spLocks noGrp="1"/>
          </p:cNvSpPr>
          <p:nvPr>
            <p:ph type="body" sz="quarter" idx="10"/>
          </p:nvPr>
        </p:nvSpPr>
        <p:spPr/>
        <p:txBody>
          <a:bodyPr/>
          <a:lstStyle/>
          <a:p>
            <a:endParaRPr lang="de-DE"/>
          </a:p>
        </p:txBody>
      </p:sp>
      <p:graphicFrame>
        <p:nvGraphicFramePr>
          <p:cNvPr id="21" name="Tabelle 20">
            <a:extLst>
              <a:ext uri="{FF2B5EF4-FFF2-40B4-BE49-F238E27FC236}">
                <a16:creationId xmlns:a16="http://schemas.microsoft.com/office/drawing/2014/main" id="{C39A90B0-1FDD-5E3F-8C0D-A5459D9F3BE9}"/>
              </a:ext>
            </a:extLst>
          </p:cNvPr>
          <p:cNvGraphicFramePr>
            <a:graphicFrameLocks noGrp="1"/>
          </p:cNvGraphicFramePr>
          <p:nvPr/>
        </p:nvGraphicFramePr>
        <p:xfrm>
          <a:off x="233579" y="862951"/>
          <a:ext cx="8540261" cy="648585"/>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bl>
          </a:graphicData>
        </a:graphic>
      </p:graphicFrame>
      <p:sp>
        <p:nvSpPr>
          <p:cNvPr id="23" name="Rechteck 22">
            <a:extLst>
              <a:ext uri="{FF2B5EF4-FFF2-40B4-BE49-F238E27FC236}">
                <a16:creationId xmlns:a16="http://schemas.microsoft.com/office/drawing/2014/main" id="{750F6422-CF6D-D50B-F7B1-3F6EE153B462}"/>
              </a:ext>
            </a:extLst>
          </p:cNvPr>
          <p:cNvSpPr/>
          <p:nvPr/>
        </p:nvSpPr>
        <p:spPr bwMode="auto">
          <a:xfrm>
            <a:off x="3995936" y="862950"/>
            <a:ext cx="1872208" cy="648585"/>
          </a:xfrm>
          <a:prstGeom prst="rect">
            <a:avLst/>
          </a:prstGeom>
          <a:noFill/>
          <a:ln w="76200" cap="flat" cmpd="sng" algn="ctr">
            <a:solidFill>
              <a:srgbClr val="F8B44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30707477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Chancen und Risiken – antizipierte Ergebnisse</a:t>
            </a:r>
          </a:p>
        </p:txBody>
      </p:sp>
      <p:sp>
        <p:nvSpPr>
          <p:cNvPr id="5" name="Textplatzhalter 4">
            <a:extLst>
              <a:ext uri="{FF2B5EF4-FFF2-40B4-BE49-F238E27FC236}">
                <a16:creationId xmlns:a16="http://schemas.microsoft.com/office/drawing/2014/main" id="{82EABBDA-D69B-907A-7B72-BD603ECFF910}"/>
              </a:ext>
            </a:extLst>
          </p:cNvPr>
          <p:cNvSpPr>
            <a:spLocks noGrp="1"/>
          </p:cNvSpPr>
          <p:nvPr>
            <p:ph type="body" sz="quarter" idx="10"/>
          </p:nvPr>
        </p:nvSpPr>
        <p:spPr/>
        <p:txBody>
          <a:bodyPr/>
          <a:lstStyle/>
          <a:p>
            <a:endParaRPr lang="de-DE"/>
          </a:p>
        </p:txBody>
      </p:sp>
      <p:graphicFrame>
        <p:nvGraphicFramePr>
          <p:cNvPr id="6" name="Tabelle 5"/>
          <p:cNvGraphicFramePr>
            <a:graphicFrameLocks noGrp="1"/>
          </p:cNvGraphicFramePr>
          <p:nvPr>
            <p:extLst>
              <p:ext uri="{D42A27DB-BD31-4B8C-83A1-F6EECF244321}">
                <p14:modId xmlns:p14="http://schemas.microsoft.com/office/powerpoint/2010/main" val="2230895185"/>
              </p:ext>
            </p:extLst>
          </p:nvPr>
        </p:nvGraphicFramePr>
        <p:xfrm>
          <a:off x="252000" y="796781"/>
          <a:ext cx="8640000" cy="5323939"/>
        </p:xfrm>
        <a:graphic>
          <a:graphicData uri="http://schemas.openxmlformats.org/drawingml/2006/table">
            <a:tbl>
              <a:tblPr firstRow="1" bandRow="1">
                <a:tableStyleId>{69012ECD-51FC-41F1-AA8D-1B2483CD663E}</a:tableStyleId>
              </a:tblPr>
              <a:tblGrid>
                <a:gridCol w="4320000">
                  <a:extLst>
                    <a:ext uri="{9D8B030D-6E8A-4147-A177-3AD203B41FA5}">
                      <a16:colId xmlns:a16="http://schemas.microsoft.com/office/drawing/2014/main" val="20000"/>
                    </a:ext>
                  </a:extLst>
                </a:gridCol>
                <a:gridCol w="4320000">
                  <a:extLst>
                    <a:ext uri="{9D8B030D-6E8A-4147-A177-3AD203B41FA5}">
                      <a16:colId xmlns:a16="http://schemas.microsoft.com/office/drawing/2014/main" val="20001"/>
                    </a:ext>
                  </a:extLst>
                </a:gridCol>
              </a:tblGrid>
              <a:tr h="47709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lt1"/>
                          </a:solidFill>
                          <a:effectLst/>
                        </a:rPr>
                        <a:t>Mehrwert ?!</a:t>
                      </a:r>
                      <a:endParaRPr lang="de-DE" sz="1800" b="1" kern="1200" dirty="0">
                        <a:solidFill>
                          <a:schemeClr val="lt1"/>
                        </a:solidFill>
                        <a:effectLst/>
                        <a:latin typeface="Calibri" charset="0"/>
                        <a:ea typeface="Calibri" charset="0"/>
                        <a:cs typeface="Calibri"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lt1"/>
                          </a:solidFill>
                          <a:effectLst/>
                        </a:rPr>
                        <a:t>Risiken ?!</a:t>
                      </a:r>
                      <a:endParaRPr lang="de-DE" sz="1800" b="1" kern="1200" dirty="0">
                        <a:solidFill>
                          <a:schemeClr val="lt1"/>
                        </a:solidFill>
                        <a:effectLst/>
                        <a:latin typeface="Calibri" charset="0"/>
                        <a:ea typeface="Calibri" charset="0"/>
                        <a:cs typeface="Calibri" charset="0"/>
                      </a:endParaRPr>
                    </a:p>
                  </a:txBody>
                  <a:tcPr/>
                </a:tc>
                <a:extLst>
                  <a:ext uri="{0D108BD9-81ED-4DB2-BD59-A6C34878D82A}">
                    <a16:rowId xmlns:a16="http://schemas.microsoft.com/office/drawing/2014/main" val="10000"/>
                  </a:ext>
                </a:extLst>
              </a:tr>
              <a:tr h="823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z. T. sehr gute Materialien, die frei verfügbar sind (OER)</a:t>
                      </a:r>
                      <a:endParaRPr lang="de-DE" sz="1800" kern="1200" dirty="0">
                        <a:solidFill>
                          <a:schemeClr val="dk1"/>
                        </a:solidFill>
                        <a:effectLst/>
                        <a:latin typeface="Calibri" charset="0"/>
                        <a:ea typeface="Calibri" charset="0"/>
                        <a:cs typeface="Calibri" charset="0"/>
                      </a:endParaRPr>
                    </a:p>
                  </a:txBody>
                  <a:tcPr/>
                </a:tc>
                <a:tc>
                  <a:txBody>
                    <a:bodyPr/>
                    <a:lstStyle/>
                    <a:p>
                      <a:r>
                        <a:rPr lang="de-DE" sz="1800" kern="1200" dirty="0">
                          <a:solidFill>
                            <a:schemeClr val="dk1"/>
                          </a:solidFill>
                          <a:effectLst/>
                        </a:rPr>
                        <a:t>Qualitätsproblematik des </a:t>
                      </a:r>
                      <a:r>
                        <a:rPr lang="de-DE" sz="1800" kern="1200" dirty="0" err="1">
                          <a:solidFill>
                            <a:schemeClr val="dk1"/>
                          </a:solidFill>
                          <a:effectLst/>
                        </a:rPr>
                        <a:t>Tubes</a:t>
                      </a:r>
                      <a:endParaRPr lang="de-DE" sz="1800" kern="1200" dirty="0">
                        <a:solidFill>
                          <a:schemeClr val="dk1"/>
                        </a:solidFill>
                        <a:effectLst/>
                        <a:latin typeface="Calibri" charset="0"/>
                        <a:ea typeface="Calibri" charset="0"/>
                        <a:cs typeface="Calibri" charset="0"/>
                      </a:endParaRPr>
                    </a:p>
                  </a:txBody>
                  <a:tcPr/>
                </a:tc>
                <a:extLst>
                  <a:ext uri="{0D108BD9-81ED-4DB2-BD59-A6C34878D82A}">
                    <a16:rowId xmlns:a16="http://schemas.microsoft.com/office/drawing/2014/main" val="10001"/>
                  </a:ext>
                </a:extLst>
              </a:tr>
              <a:tr h="47709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Viele ‚Rohdiamanten‘, die individuell von Lehrpersonen ‚geschliffen‘ werden können</a:t>
                      </a:r>
                      <a:endParaRPr lang="de-DE" sz="1800" kern="1200" dirty="0">
                        <a:solidFill>
                          <a:schemeClr val="dk1"/>
                        </a:solidFill>
                        <a:effectLst/>
                        <a:latin typeface="Calibri" charset="0"/>
                        <a:ea typeface="Calibri" charset="0"/>
                        <a:cs typeface="Calibri"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Häufiges Fehlen von didaktischen Kommentaren</a:t>
                      </a:r>
                      <a:r>
                        <a:rPr lang="de-DE" sz="1800" kern="1200" dirty="0">
                          <a:solidFill>
                            <a:schemeClr val="tx1"/>
                          </a:solidFill>
                          <a:effectLst/>
                        </a:rPr>
                        <a:t>, Aufgabenstellungen </a:t>
                      </a:r>
                      <a:r>
                        <a:rPr lang="de-DE" sz="1800" kern="1200" dirty="0">
                          <a:solidFill>
                            <a:schemeClr val="dk1"/>
                          </a:solidFill>
                          <a:effectLst/>
                        </a:rPr>
                        <a:t>usw.</a:t>
                      </a:r>
                      <a:endParaRPr lang="de-DE" sz="1800" kern="1200" dirty="0">
                        <a:solidFill>
                          <a:schemeClr val="dk1"/>
                        </a:solidFill>
                        <a:effectLst/>
                        <a:latin typeface="Calibri" charset="0"/>
                        <a:ea typeface="Calibri" charset="0"/>
                        <a:cs typeface="Calibri" charset="0"/>
                      </a:endParaRPr>
                    </a:p>
                  </a:txBody>
                  <a:tcPr/>
                </a:tc>
                <a:extLst>
                  <a:ext uri="{0D108BD9-81ED-4DB2-BD59-A6C34878D82A}">
                    <a16:rowId xmlns:a16="http://schemas.microsoft.com/office/drawing/2014/main" val="10002"/>
                  </a:ext>
                </a:extLst>
              </a:tr>
              <a:tr h="5985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Interaktive Unterstützung beim entdeckenden Lernen</a:t>
                      </a:r>
                      <a:endParaRPr lang="de-DE" sz="1800" kern="1200" dirty="0">
                        <a:solidFill>
                          <a:schemeClr val="dk1"/>
                        </a:solidFill>
                        <a:effectLst/>
                        <a:latin typeface="Calibri" charset="0"/>
                        <a:ea typeface="Calibri" charset="0"/>
                        <a:cs typeface="Calibri"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‚die klicken sich nur durch‘</a:t>
                      </a:r>
                      <a:endParaRPr lang="de-DE" sz="1800" kern="1200" dirty="0">
                        <a:solidFill>
                          <a:schemeClr val="dk1"/>
                        </a:solidFill>
                        <a:effectLst/>
                        <a:latin typeface="Calibri" charset="0"/>
                        <a:ea typeface="Calibri" charset="0"/>
                        <a:cs typeface="Calibri" charset="0"/>
                      </a:endParaRPr>
                    </a:p>
                  </a:txBody>
                  <a:tcPr/>
                </a:tc>
                <a:extLst>
                  <a:ext uri="{0D108BD9-81ED-4DB2-BD59-A6C34878D82A}">
                    <a16:rowId xmlns:a16="http://schemas.microsoft.com/office/drawing/2014/main" val="10003"/>
                  </a:ext>
                </a:extLst>
              </a:tr>
              <a:tr h="477097">
                <a:tc>
                  <a:txBody>
                    <a:bodyPr/>
                    <a:lstStyle/>
                    <a:p>
                      <a:r>
                        <a:rPr lang="de-DE" sz="1800" kern="1200" dirty="0">
                          <a:solidFill>
                            <a:schemeClr val="dk1"/>
                          </a:solidFill>
                          <a:effectLst/>
                        </a:rPr>
                        <a:t>Verständnisförderung durch interaktive dynamische Visualisierungen, die verschiedene Repräsentationseben verzahnen</a:t>
                      </a:r>
                      <a:endParaRPr lang="de-DE" sz="1800" kern="1200" dirty="0">
                        <a:solidFill>
                          <a:schemeClr val="dk1"/>
                        </a:solidFill>
                        <a:effectLst/>
                        <a:latin typeface="Calibri" charset="0"/>
                        <a:ea typeface="Calibri" charset="0"/>
                        <a:cs typeface="Calibri" charset="0"/>
                      </a:endParaRPr>
                    </a:p>
                  </a:txBody>
                  <a:tcPr/>
                </a:tc>
                <a:tc>
                  <a:txBody>
                    <a:bodyPr/>
                    <a:lstStyle/>
                    <a:p>
                      <a:r>
                        <a:rPr lang="de-DE" sz="1800" kern="1200" dirty="0">
                          <a:solidFill>
                            <a:schemeClr val="dk1"/>
                          </a:solidFill>
                          <a:effectLst/>
                        </a:rPr>
                        <a:t>Kognitive Überforderung der Lernenden durch die Perspektive des Verstandenen</a:t>
                      </a:r>
                      <a:endParaRPr lang="de-DE" sz="1800" kern="1200" dirty="0">
                        <a:solidFill>
                          <a:schemeClr val="dk1"/>
                        </a:solidFill>
                        <a:effectLst/>
                        <a:latin typeface="Calibri" charset="0"/>
                        <a:ea typeface="Calibri" charset="0"/>
                        <a:cs typeface="Calibri" charset="0"/>
                      </a:endParaRPr>
                    </a:p>
                  </a:txBody>
                  <a:tcPr/>
                </a:tc>
                <a:extLst>
                  <a:ext uri="{0D108BD9-81ED-4DB2-BD59-A6C34878D82A}">
                    <a16:rowId xmlns:a16="http://schemas.microsoft.com/office/drawing/2014/main" val="10004"/>
                  </a:ext>
                </a:extLst>
              </a:tr>
              <a:tr h="823482">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Mit Aktivitäten einfach multimediale Lernumgebungen konstruieren (z. B. </a:t>
                      </a:r>
                      <a:r>
                        <a:rPr lang="de-DE" sz="1800" kern="1200" dirty="0" err="1">
                          <a:solidFill>
                            <a:schemeClr val="dk1"/>
                          </a:solidFill>
                          <a:effectLst/>
                        </a:rPr>
                        <a:t>Flipped</a:t>
                      </a:r>
                      <a:r>
                        <a:rPr lang="de-DE" sz="1800" kern="1200" dirty="0">
                          <a:solidFill>
                            <a:schemeClr val="dk1"/>
                          </a:solidFill>
                          <a:effectLst/>
                        </a:rPr>
                        <a:t> Learning Szenarien)</a:t>
                      </a:r>
                      <a:endParaRPr lang="de-DE" sz="1800" kern="1200" dirty="0">
                        <a:solidFill>
                          <a:schemeClr val="dk1"/>
                        </a:solidFill>
                        <a:effectLst/>
                        <a:latin typeface="Calibri" charset="0"/>
                        <a:ea typeface="Calibri" charset="0"/>
                        <a:cs typeface="Calibri"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Überforderung bei der Flut der digitalen Möglichkeiten</a:t>
                      </a:r>
                      <a:endParaRPr lang="de-DE" sz="1800" kern="1200" dirty="0">
                        <a:solidFill>
                          <a:schemeClr val="dk1"/>
                        </a:solidFill>
                        <a:effectLst/>
                        <a:latin typeface="Calibri" charset="0"/>
                        <a:ea typeface="Calibri" charset="0"/>
                        <a:cs typeface="Calibri" charset="0"/>
                      </a:endParaRPr>
                    </a:p>
                  </a:txBody>
                  <a:tcPr/>
                </a:tc>
                <a:extLst>
                  <a:ext uri="{0D108BD9-81ED-4DB2-BD59-A6C34878D82A}">
                    <a16:rowId xmlns:a16="http://schemas.microsoft.com/office/drawing/2014/main" val="10005"/>
                  </a:ext>
                </a:extLst>
              </a:tr>
              <a:tr h="47709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Sehr gute Materialaustauschmöglichkeit mit anderen Lehrpersonen</a:t>
                      </a:r>
                      <a:endParaRPr lang="de-DE" sz="1800" kern="1200" dirty="0">
                        <a:solidFill>
                          <a:schemeClr val="dk1"/>
                        </a:solidFill>
                        <a:effectLst/>
                        <a:latin typeface="Calibri" charset="0"/>
                        <a:ea typeface="Calibri" charset="0"/>
                        <a:cs typeface="Calibri" charset="0"/>
                      </a:endParaRP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de-DE" sz="1800" kern="1200" dirty="0">
                          <a:solidFill>
                            <a:schemeClr val="dk1"/>
                          </a:solidFill>
                          <a:effectLst/>
                        </a:rPr>
                        <a:t>Überangebot an Material</a:t>
                      </a:r>
                      <a:endParaRPr lang="de-DE" sz="1800" kern="1200" dirty="0">
                        <a:solidFill>
                          <a:schemeClr val="dk1"/>
                        </a:solidFill>
                        <a:effectLst/>
                        <a:latin typeface="Calibri" charset="0"/>
                        <a:ea typeface="Calibri" charset="0"/>
                        <a:cs typeface="Calibri" charset="0"/>
                      </a:endParaRP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1255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66EA0BC-1D36-B14B-AA15-EDAF9568EABE}"/>
              </a:ext>
            </a:extLst>
          </p:cNvPr>
          <p:cNvSpPr>
            <a:spLocks noGrp="1"/>
          </p:cNvSpPr>
          <p:nvPr>
            <p:ph type="title"/>
          </p:nvPr>
        </p:nvSpPr>
        <p:spPr/>
        <p:txBody>
          <a:bodyPr/>
          <a:lstStyle/>
          <a:p>
            <a:r>
              <a:rPr lang="de-DE" dirty="0"/>
              <a:t>Mögliche Zeitstruktur für ein Online-Seminar (90 Minuten)</a:t>
            </a:r>
          </a:p>
        </p:txBody>
      </p:sp>
      <p:graphicFrame>
        <p:nvGraphicFramePr>
          <p:cNvPr id="6" name="Tabelle 5">
            <a:extLst>
              <a:ext uri="{FF2B5EF4-FFF2-40B4-BE49-F238E27FC236}">
                <a16:creationId xmlns:a16="http://schemas.microsoft.com/office/drawing/2014/main" id="{F874CD89-6ED9-49E1-8B72-7030F8BF60F7}"/>
              </a:ext>
            </a:extLst>
          </p:cNvPr>
          <p:cNvGraphicFramePr>
            <a:graphicFrameLocks noGrp="1"/>
          </p:cNvGraphicFramePr>
          <p:nvPr>
            <p:extLst>
              <p:ext uri="{D42A27DB-BD31-4B8C-83A1-F6EECF244321}">
                <p14:modId xmlns:p14="http://schemas.microsoft.com/office/powerpoint/2010/main" val="13268682"/>
              </p:ext>
            </p:extLst>
          </p:nvPr>
        </p:nvGraphicFramePr>
        <p:xfrm>
          <a:off x="252000" y="908720"/>
          <a:ext cx="8640001" cy="4763809"/>
        </p:xfrm>
        <a:graphic>
          <a:graphicData uri="http://schemas.openxmlformats.org/drawingml/2006/table">
            <a:tbl>
              <a:tblPr/>
              <a:tblGrid>
                <a:gridCol w="631477">
                  <a:extLst>
                    <a:ext uri="{9D8B030D-6E8A-4147-A177-3AD203B41FA5}">
                      <a16:colId xmlns:a16="http://schemas.microsoft.com/office/drawing/2014/main" val="3086652931"/>
                    </a:ext>
                  </a:extLst>
                </a:gridCol>
                <a:gridCol w="4534481">
                  <a:extLst>
                    <a:ext uri="{9D8B030D-6E8A-4147-A177-3AD203B41FA5}">
                      <a16:colId xmlns:a16="http://schemas.microsoft.com/office/drawing/2014/main" val="1413893383"/>
                    </a:ext>
                  </a:extLst>
                </a:gridCol>
                <a:gridCol w="1375257">
                  <a:extLst>
                    <a:ext uri="{9D8B030D-6E8A-4147-A177-3AD203B41FA5}">
                      <a16:colId xmlns:a16="http://schemas.microsoft.com/office/drawing/2014/main" val="2835567118"/>
                    </a:ext>
                  </a:extLst>
                </a:gridCol>
                <a:gridCol w="2098786">
                  <a:extLst>
                    <a:ext uri="{9D8B030D-6E8A-4147-A177-3AD203B41FA5}">
                      <a16:colId xmlns:a16="http://schemas.microsoft.com/office/drawing/2014/main" val="3818453495"/>
                    </a:ext>
                  </a:extLst>
                </a:gridCol>
              </a:tblGrid>
              <a:tr h="198861">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Zeit</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Phase / Aktivität</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Sozialform</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Material / Medien</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6783951"/>
                  </a:ext>
                </a:extLst>
              </a:tr>
              <a:tr h="619613">
                <a:tc>
                  <a:txBody>
                    <a:bodyPr/>
                    <a:lstStyle/>
                    <a:p>
                      <a:pPr>
                        <a:lnSpc>
                          <a:spcPts val="1200"/>
                        </a:lnSpc>
                      </a:pPr>
                      <a:r>
                        <a:rPr lang="de-DE" sz="1200" b="0">
                          <a:effectLst/>
                          <a:latin typeface="Calibri" panose="020F0502020204030204" pitchFamily="34" charset="0"/>
                          <a:ea typeface="Times New Roman" panose="02020603050405020304" pitchFamily="18" charset="0"/>
                          <a:cs typeface="Times New Roman" panose="02020603050405020304" pitchFamily="18" charset="0"/>
                        </a:rPr>
                        <a:t>vorab</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Selbstlerneinheit mit Arbeitsauftrag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EA</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 1</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1192467"/>
                  </a:ext>
                </a:extLst>
              </a:tr>
              <a:tr h="1213386">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40'</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     Einstieg: LMS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Vorstellen der Struktur des Online-Seminars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Vorstellen und Entwicklung der Landkarte</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Definition LMS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Arbeitsauftrag: Präsentation durch die TN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Vertiefung: Digitale Schulbücher</a:t>
                      </a:r>
                      <a:b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PL/EA</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Ggf. Namensschilder</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Evtl. Folien aus BS0</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DZLM-DigMA-BS0-Folien.pptx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„Einstieg: LMS“</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Ggf. Folien, die die TN vorab zugeschickt haben.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782651"/>
                  </a:ext>
                </a:extLst>
              </a:tr>
              <a:tr h="1234171">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45'</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de-DE"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     Exemplarische Aufgabe</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55600" indent="0">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Arbeit in Kleingruppen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Variante 1: Entwicklung eines konkretes Einsatzszenario mit Präsentation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Variante 2: Aufgabenbearbeitung des Beispiels der GeoGebra Tube Aufgabe</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228600">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PL/EA/GA</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„Exemplarische Aufgabe“</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6651346"/>
                  </a:ext>
                </a:extLst>
              </a:tr>
              <a:tr h="1085307">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5'</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       Rückblick &amp; Ausblick</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Vervollständigte Landkarte zur Reflexion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Diskussion und gemeinsame Reflexion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Evaluation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„Rückblick &amp; Ausblick“</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129239"/>
                  </a:ext>
                </a:extLst>
              </a:tr>
            </a:tbl>
          </a:graphicData>
        </a:graphic>
      </p:graphicFrame>
    </p:spTree>
    <p:extLst>
      <p:ext uri="{BB962C8B-B14F-4D97-AF65-F5344CB8AC3E}">
        <p14:creationId xmlns:p14="http://schemas.microsoft.com/office/powerpoint/2010/main" val="36368120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chemeClr val="accent3">
              <a:lumMod val="60000"/>
              <a:lumOff val="40000"/>
            </a:schemeClr>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727491"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
        <p:nvSpPr>
          <p:cNvPr id="27" name="Textfeld 26">
            <a:extLst>
              <a:ext uri="{FF2B5EF4-FFF2-40B4-BE49-F238E27FC236}">
                <a16:creationId xmlns:a16="http://schemas.microsoft.com/office/drawing/2014/main" id="{6C7138ED-BFBF-4646-BA46-8BFB9B4F6ED5}"/>
              </a:ext>
            </a:extLst>
          </p:cNvPr>
          <p:cNvSpPr txBox="1"/>
          <p:nvPr/>
        </p:nvSpPr>
        <p:spPr>
          <a:xfrm>
            <a:off x="2433151" y="4552658"/>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4: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Kreativ neu Denken</a:t>
            </a:r>
          </a:p>
        </p:txBody>
      </p:sp>
      <p:sp>
        <p:nvSpPr>
          <p:cNvPr id="28" name="Textfeld 27">
            <a:extLst>
              <a:ext uri="{FF2B5EF4-FFF2-40B4-BE49-F238E27FC236}">
                <a16:creationId xmlns:a16="http://schemas.microsoft.com/office/drawing/2014/main" id="{43DE3D54-1F63-354A-99C0-E45334419D0F}"/>
              </a:ext>
            </a:extLst>
          </p:cNvPr>
          <p:cNvSpPr txBox="1"/>
          <p:nvPr/>
        </p:nvSpPr>
        <p:spPr>
          <a:xfrm>
            <a:off x="2421905" y="3081044"/>
            <a:ext cx="1900251"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1:  Erinnern, Reproduzieren &amp; Ausführen</a:t>
            </a:r>
          </a:p>
        </p:txBody>
      </p:sp>
      <p:cxnSp>
        <p:nvCxnSpPr>
          <p:cNvPr id="29" name="Gerade Verbindung mit Pfeil 28">
            <a:extLst>
              <a:ext uri="{FF2B5EF4-FFF2-40B4-BE49-F238E27FC236}">
                <a16:creationId xmlns:a16="http://schemas.microsoft.com/office/drawing/2014/main" id="{C1FECA5D-D1F9-9946-BB3B-7BC01EA79D28}"/>
              </a:ext>
            </a:extLst>
          </p:cNvPr>
          <p:cNvCxnSpPr>
            <a:cxnSpLocks/>
          </p:cNvCxnSpPr>
          <p:nvPr/>
        </p:nvCxnSpPr>
        <p:spPr bwMode="auto">
          <a:xfrm>
            <a:off x="2267744" y="3081044"/>
            <a:ext cx="0" cy="1908000"/>
          </a:xfrm>
          <a:prstGeom prst="straightConnector1">
            <a:avLst/>
          </a:prstGeom>
          <a:solidFill>
            <a:srgbClr val="327A86"/>
          </a:solidFill>
          <a:ln w="38100" cap="flat" cmpd="sng" algn="ctr">
            <a:solidFill>
              <a:sysClr val="window" lastClr="FFFFFF">
                <a:lumMod val="65000"/>
              </a:sysClr>
            </a:solidFill>
            <a:prstDash val="solid"/>
            <a:round/>
            <a:headEnd type="none"/>
            <a:tailEnd type="triangle"/>
          </a:ln>
          <a:effectLst/>
        </p:spPr>
      </p:cxnSp>
      <p:sp>
        <p:nvSpPr>
          <p:cNvPr id="30" name="Textfeld 29">
            <a:extLst>
              <a:ext uri="{FF2B5EF4-FFF2-40B4-BE49-F238E27FC236}">
                <a16:creationId xmlns:a16="http://schemas.microsoft.com/office/drawing/2014/main" id="{E99A301C-EE7F-154E-95A6-FB6E74132011}"/>
              </a:ext>
            </a:extLst>
          </p:cNvPr>
          <p:cNvSpPr txBox="1"/>
          <p:nvPr/>
        </p:nvSpPr>
        <p:spPr>
          <a:xfrm>
            <a:off x="2421901" y="2740031"/>
            <a:ext cx="1900255" cy="318924"/>
          </a:xfrm>
          <a:prstGeom prst="rect">
            <a:avLst/>
          </a:prstGeom>
          <a:noFill/>
        </p:spPr>
        <p:txBody>
          <a:bodyPr wrap="none" lIns="36000" tIns="36000" rIns="36000" bIns="36000" rtlCol="0">
            <a:spAutoFit/>
          </a:bodyPr>
          <a:lstStyle/>
          <a:p>
            <a:pPr marL="9525" indent="-9525">
              <a:spcBef>
                <a:spcPts val="600"/>
              </a:spcBef>
            </a:pPr>
            <a:r>
              <a:rPr lang="de-DE" sz="1600" b="1" dirty="0">
                <a:solidFill>
                  <a:prstClr val="black">
                    <a:lumMod val="50000"/>
                    <a:lumOff val="50000"/>
                  </a:prstClr>
                </a:solidFill>
                <a:latin typeface="Calibri" panose="020F0502020204030204" pitchFamily="34" charset="0"/>
              </a:rPr>
              <a:t>Kognitive Aktivierung</a:t>
            </a:r>
          </a:p>
        </p:txBody>
      </p:sp>
      <p:sp>
        <p:nvSpPr>
          <p:cNvPr id="33" name="Rechteck 32">
            <a:extLst>
              <a:ext uri="{FF2B5EF4-FFF2-40B4-BE49-F238E27FC236}">
                <a16:creationId xmlns:a16="http://schemas.microsoft.com/office/drawing/2014/main" id="{3DD3E2CB-FD9C-CA4D-B007-5AB06E851B2F}"/>
              </a:ext>
            </a:extLst>
          </p:cNvPr>
          <p:cNvSpPr/>
          <p:nvPr/>
        </p:nvSpPr>
        <p:spPr>
          <a:xfrm>
            <a:off x="2433152" y="4062120"/>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3: Analysieren,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Bewerten &amp; Beweisen </a:t>
            </a:r>
          </a:p>
        </p:txBody>
      </p:sp>
      <p:sp>
        <p:nvSpPr>
          <p:cNvPr id="34" name="Rechteck 33">
            <a:extLst>
              <a:ext uri="{FF2B5EF4-FFF2-40B4-BE49-F238E27FC236}">
                <a16:creationId xmlns:a16="http://schemas.microsoft.com/office/drawing/2014/main" id="{2344B40F-1062-6145-B74C-475E390847CB}"/>
              </a:ext>
            </a:extLst>
          </p:cNvPr>
          <p:cNvSpPr/>
          <p:nvPr/>
        </p:nvSpPr>
        <p:spPr>
          <a:xfrm>
            <a:off x="2433151" y="3571582"/>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2: Verstehen,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Anwenden &amp; Begründen</a:t>
            </a:r>
          </a:p>
        </p:txBody>
      </p:sp>
      <p:sp>
        <p:nvSpPr>
          <p:cNvPr id="36" name="Textfeld 35">
            <a:extLst>
              <a:ext uri="{FF2B5EF4-FFF2-40B4-BE49-F238E27FC236}">
                <a16:creationId xmlns:a16="http://schemas.microsoft.com/office/drawing/2014/main" id="{995F520C-B32A-CE44-AD4B-818C0FE2AA1B}"/>
              </a:ext>
            </a:extLst>
          </p:cNvPr>
          <p:cNvSpPr txBox="1"/>
          <p:nvPr/>
        </p:nvSpPr>
        <p:spPr>
          <a:xfrm>
            <a:off x="4566132" y="4552658"/>
            <a:ext cx="2031795" cy="442035"/>
          </a:xfrm>
          <a:prstGeom prst="rect">
            <a:avLst/>
          </a:prstGeom>
          <a:noFill/>
          <a:ln>
            <a:solidFill>
              <a:sysClr val="window" lastClr="FFFFFF">
                <a:lumMod val="65000"/>
              </a:sysClr>
            </a:solidFill>
          </a:ln>
        </p:spPr>
        <p:txBody>
          <a:bodyPr wrap="square" lIns="36000" tIns="36000" rIns="36000" bIns="36000" rtlCol="0">
            <a:noAutofit/>
          </a:bodyPr>
          <a:lstStyle/>
          <a:p>
            <a:pPr marL="6697" marR="0" lvl="0" indent="-6697" algn="ctr" defTabSz="914400" eaLnBrk="1" fontAlgn="auto" latinLnBrk="0" hangingPunct="1">
              <a:lnSpc>
                <a:spcPct val="100000"/>
              </a:lnSpc>
              <a:spcBef>
                <a:spcPts val="422"/>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Bewusstes, gerichtetes Nutzen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(instrumental </a:t>
            </a:r>
            <a:r>
              <a:rPr kumimoji="0" lang="de-DE" sz="1200" b="0" i="0" u="none" strike="noStrike" kern="0" cap="none" spc="0" normalizeH="0" baseline="0" noProof="0" dirty="0" err="1">
                <a:ln>
                  <a:noFill/>
                </a:ln>
                <a:solidFill>
                  <a:prstClr val="black">
                    <a:lumMod val="50000"/>
                    <a:lumOff val="50000"/>
                  </a:prstClr>
                </a:solidFill>
                <a:effectLst/>
                <a:uLnTx/>
                <a:uFillTx/>
                <a:latin typeface="Calibri" panose="020F0502020204030204" pitchFamily="34" charset="0"/>
              </a:rPr>
              <a:t>action</a:t>
            </a: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 </a:t>
            </a:r>
            <a:r>
              <a:rPr kumimoji="0" lang="de-DE" sz="1200" b="0" i="0" u="none" strike="noStrike" kern="0" cap="none" spc="0" normalizeH="0" baseline="0" noProof="0" dirty="0" err="1">
                <a:ln>
                  <a:noFill/>
                </a:ln>
                <a:solidFill>
                  <a:prstClr val="black">
                    <a:lumMod val="50000"/>
                    <a:lumOff val="50000"/>
                  </a:prstClr>
                </a:solidFill>
                <a:effectLst/>
                <a:uLnTx/>
                <a:uFillTx/>
                <a:latin typeface="Calibri" panose="020F0502020204030204" pitchFamily="34" charset="0"/>
              </a:rPr>
              <a:t>scheme</a:t>
            </a: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a:t>
            </a:r>
          </a:p>
        </p:txBody>
      </p:sp>
      <p:sp>
        <p:nvSpPr>
          <p:cNvPr id="42" name="Textfeld 41">
            <a:extLst>
              <a:ext uri="{FF2B5EF4-FFF2-40B4-BE49-F238E27FC236}">
                <a16:creationId xmlns:a16="http://schemas.microsoft.com/office/drawing/2014/main" id="{ADBA5F01-30AB-6349-B318-A09AF0519E5C}"/>
              </a:ext>
            </a:extLst>
          </p:cNvPr>
          <p:cNvSpPr txBox="1"/>
          <p:nvPr/>
        </p:nvSpPr>
        <p:spPr>
          <a:xfrm>
            <a:off x="4566133" y="3081044"/>
            <a:ext cx="2031793" cy="442035"/>
          </a:xfrm>
          <a:prstGeom prst="rect">
            <a:avLst/>
          </a:prstGeom>
          <a:noFill/>
          <a:ln>
            <a:solidFill>
              <a:sysClr val="window" lastClr="FFFFFF">
                <a:lumMod val="65000"/>
              </a:sysClr>
            </a:solidFill>
          </a:ln>
        </p:spPr>
        <p:txBody>
          <a:bodyPr wrap="square" lIns="36000" tIns="36000" rIns="36000" bIns="36000" rtlCol="0">
            <a:noAutofit/>
          </a:bodyPr>
          <a:lstStyle/>
          <a:p>
            <a:pPr marL="6697" marR="0" lvl="0" indent="-6697" algn="ctr" defTabSz="914400" eaLnBrk="1" fontAlgn="auto" latinLnBrk="0" hangingPunct="1">
              <a:lnSpc>
                <a:spcPct val="100000"/>
              </a:lnSpc>
              <a:spcBef>
                <a:spcPts val="422"/>
              </a:spcBef>
              <a:spcAft>
                <a:spcPts val="0"/>
              </a:spcAft>
              <a:buClrTx/>
              <a:buSzTx/>
              <a:buFontTx/>
              <a:buNone/>
              <a:tabLst/>
              <a:defRPr/>
            </a:pPr>
            <a:r>
              <a:rPr kumimoji="0" lang="de-DE" sz="1200" b="0" i="0" u="none" strike="noStrike" kern="0" cap="none" spc="0" normalizeH="0" baseline="0" noProof="0" dirty="0" err="1">
                <a:ln>
                  <a:noFill/>
                </a:ln>
                <a:solidFill>
                  <a:prstClr val="black">
                    <a:lumMod val="50000"/>
                    <a:lumOff val="50000"/>
                  </a:prstClr>
                </a:solidFill>
                <a:effectLst/>
                <a:uLnTx/>
                <a:uFillTx/>
                <a:latin typeface="Calibri" panose="020F0502020204030204" pitchFamily="34" charset="0"/>
              </a:rPr>
              <a:t>Ungerichtetes</a:t>
            </a: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 unreflektiertes Verwenden, (</a:t>
            </a:r>
            <a:r>
              <a:rPr kumimoji="0" lang="de-DE" sz="1200" b="0" i="0" u="none" strike="noStrike" kern="0" cap="none" spc="0" normalizeH="0" baseline="0" noProof="0" dirty="0" err="1">
                <a:ln>
                  <a:noFill/>
                </a:ln>
                <a:solidFill>
                  <a:prstClr val="black">
                    <a:lumMod val="50000"/>
                    <a:lumOff val="50000"/>
                  </a:prstClr>
                </a:solidFill>
                <a:effectLst/>
                <a:uLnTx/>
                <a:uFillTx/>
                <a:latin typeface="Calibri" panose="020F0502020204030204" pitchFamily="34" charset="0"/>
              </a:rPr>
              <a:t>usage-scheme</a:t>
            </a: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 </a:t>
            </a:r>
          </a:p>
        </p:txBody>
      </p:sp>
      <p:cxnSp>
        <p:nvCxnSpPr>
          <p:cNvPr id="43" name="Gerade Verbindung mit Pfeil 42">
            <a:extLst>
              <a:ext uri="{FF2B5EF4-FFF2-40B4-BE49-F238E27FC236}">
                <a16:creationId xmlns:a16="http://schemas.microsoft.com/office/drawing/2014/main" id="{33E146A2-3BCD-3E43-9C54-CDE59C69B331}"/>
              </a:ext>
            </a:extLst>
          </p:cNvPr>
          <p:cNvCxnSpPr>
            <a:cxnSpLocks/>
          </p:cNvCxnSpPr>
          <p:nvPr/>
        </p:nvCxnSpPr>
        <p:spPr bwMode="auto">
          <a:xfrm>
            <a:off x="5582029" y="3640220"/>
            <a:ext cx="0" cy="868900"/>
          </a:xfrm>
          <a:prstGeom prst="straightConnector1">
            <a:avLst/>
          </a:prstGeom>
          <a:solidFill>
            <a:srgbClr val="327A86"/>
          </a:solidFill>
          <a:ln w="38100" cap="flat" cmpd="sng" algn="ctr">
            <a:solidFill>
              <a:sysClr val="window" lastClr="FFFFFF">
                <a:lumMod val="65000"/>
              </a:sysClr>
            </a:solidFill>
            <a:prstDash val="solid"/>
            <a:round/>
            <a:headEnd type="triangle"/>
            <a:tailEnd type="triangle"/>
          </a:ln>
          <a:effectLst/>
        </p:spPr>
      </p:cxnSp>
      <p:sp>
        <p:nvSpPr>
          <p:cNvPr id="44" name="Rechteck 43">
            <a:extLst>
              <a:ext uri="{FF2B5EF4-FFF2-40B4-BE49-F238E27FC236}">
                <a16:creationId xmlns:a16="http://schemas.microsoft.com/office/drawing/2014/main" id="{D902BDE2-FAA0-AB4A-8F5D-52DECB5B49B4}"/>
              </a:ext>
            </a:extLst>
          </p:cNvPr>
          <p:cNvSpPr/>
          <p:nvPr/>
        </p:nvSpPr>
        <p:spPr>
          <a:xfrm>
            <a:off x="4860032" y="2730216"/>
            <a:ext cx="1531766"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600" b="1"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Mediennutzung</a:t>
            </a:r>
            <a:endParaRPr kumimoji="0" lang="de-DE" sz="1800" b="0" i="0" u="none" strike="noStrike" kern="0" cap="none" spc="0" normalizeH="0" baseline="0" noProof="0" dirty="0">
              <a:ln>
                <a:noFill/>
              </a:ln>
              <a:solidFill>
                <a:prstClr val="black"/>
              </a:solidFill>
              <a:effectLst/>
              <a:uLnTx/>
              <a:uFillTx/>
            </a:endParaRP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cxnSp>
        <p:nvCxnSpPr>
          <p:cNvPr id="47" name="Gerade Verbindung mit Pfeil 46">
            <a:extLst>
              <a:ext uri="{FF2B5EF4-FFF2-40B4-BE49-F238E27FC236}">
                <a16:creationId xmlns:a16="http://schemas.microsoft.com/office/drawing/2014/main" id="{AC9D2DF4-9C19-014A-9F2C-F051DCCFAAC3}"/>
              </a:ext>
            </a:extLst>
          </p:cNvPr>
          <p:cNvCxnSpPr>
            <a:cxnSpLocks/>
          </p:cNvCxnSpPr>
          <p:nvPr/>
        </p:nvCxnSpPr>
        <p:spPr bwMode="auto">
          <a:xfrm>
            <a:off x="4499992" y="4011965"/>
            <a:ext cx="266560" cy="0"/>
          </a:xfrm>
          <a:prstGeom prst="straightConnector1">
            <a:avLst/>
          </a:prstGeom>
          <a:solidFill>
            <a:srgbClr val="327A86"/>
          </a:solidFill>
          <a:ln w="38100" cap="flat" cmpd="sng" algn="ctr">
            <a:solidFill>
              <a:sysClr val="window" lastClr="FFFFFF">
                <a:lumMod val="65000"/>
              </a:sysClr>
            </a:solidFill>
            <a:prstDash val="solid"/>
            <a:round/>
            <a:headEnd type="triangle"/>
            <a:tailEnd type="triangle"/>
          </a:ln>
          <a:effectLst/>
        </p:spPr>
      </p:cxn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cxnSp>
        <p:nvCxnSpPr>
          <p:cNvPr id="2" name="Gerade Verbindung mit Pfeil 1">
            <a:extLst>
              <a:ext uri="{FF2B5EF4-FFF2-40B4-BE49-F238E27FC236}">
                <a16:creationId xmlns:a16="http://schemas.microsoft.com/office/drawing/2014/main" id="{2ADC43CE-D19E-0445-79FD-E63E0BF48788}"/>
              </a:ext>
            </a:extLst>
          </p:cNvPr>
          <p:cNvCxnSpPr>
            <a:cxnSpLocks/>
          </p:cNvCxnSpPr>
          <p:nvPr/>
        </p:nvCxnSpPr>
        <p:spPr bwMode="auto">
          <a:xfrm>
            <a:off x="4457814" y="2899493"/>
            <a:ext cx="266560" cy="0"/>
          </a:xfrm>
          <a:prstGeom prst="straightConnector1">
            <a:avLst/>
          </a:prstGeom>
          <a:solidFill>
            <a:srgbClr val="327A86"/>
          </a:solidFill>
          <a:ln w="38100" cap="flat" cmpd="sng" algn="ctr">
            <a:solidFill>
              <a:sysClr val="window" lastClr="FFFFFF">
                <a:lumMod val="65000"/>
              </a:sysClr>
            </a:solidFill>
            <a:prstDash val="solid"/>
            <a:round/>
            <a:headEnd type="triangle"/>
            <a:tailEnd type="triangle"/>
          </a:ln>
          <a:effectLst/>
        </p:spPr>
      </p:cxnSp>
      <p:grpSp>
        <p:nvGrpSpPr>
          <p:cNvPr id="4" name="Gruppieren 3">
            <a:extLst>
              <a:ext uri="{FF2B5EF4-FFF2-40B4-BE49-F238E27FC236}">
                <a16:creationId xmlns:a16="http://schemas.microsoft.com/office/drawing/2014/main" id="{6D49D4D2-6461-36D4-EF77-495C93C485BE}"/>
              </a:ext>
            </a:extLst>
          </p:cNvPr>
          <p:cNvGrpSpPr/>
          <p:nvPr/>
        </p:nvGrpSpPr>
        <p:grpSpPr>
          <a:xfrm>
            <a:off x="7208264" y="1525887"/>
            <a:ext cx="1748064" cy="1111026"/>
            <a:chOff x="7218487" y="1525887"/>
            <a:chExt cx="1748064" cy="1111026"/>
          </a:xfrm>
        </p:grpSpPr>
        <p:pic>
          <p:nvPicPr>
            <p:cNvPr id="61" name="Grafik 60">
              <a:extLst>
                <a:ext uri="{FF2B5EF4-FFF2-40B4-BE49-F238E27FC236}">
                  <a16:creationId xmlns:a16="http://schemas.microsoft.com/office/drawing/2014/main" id="{11FF47A2-C571-934E-92DF-2CB57A75FEBC}"/>
                </a:ext>
              </a:extLst>
            </p:cNvPr>
            <p:cNvPicPr>
              <a:picLocks noChangeAspect="1"/>
            </p:cNvPicPr>
            <p:nvPr/>
          </p:nvPicPr>
          <p:blipFill>
            <a:blip r:embed="rId7"/>
            <a:stretch>
              <a:fillRect/>
            </a:stretch>
          </p:blipFill>
          <p:spPr>
            <a:xfrm>
              <a:off x="7218487" y="2204865"/>
              <a:ext cx="1748064" cy="432048"/>
            </a:xfrm>
            <a:prstGeom prst="rect">
              <a:avLst/>
            </a:prstGeom>
          </p:spPr>
        </p:pic>
        <p:sp>
          <p:nvSpPr>
            <p:cNvPr id="26" name="Textfeld 25">
              <a:extLst>
                <a:ext uri="{FF2B5EF4-FFF2-40B4-BE49-F238E27FC236}">
                  <a16:creationId xmlns:a16="http://schemas.microsoft.com/office/drawing/2014/main" id="{2031BD64-1BC1-034C-B748-99DEEB00EB97}"/>
                </a:ext>
              </a:extLst>
            </p:cNvPr>
            <p:cNvSpPr txBox="1"/>
            <p:nvPr/>
          </p:nvSpPr>
          <p:spPr>
            <a:xfrm>
              <a:off x="7245488" y="1525887"/>
              <a:ext cx="1692000" cy="699819"/>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Phasierung von Unterricht</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grpSp>
    </p:spTree>
    <p:extLst>
      <p:ext uri="{BB962C8B-B14F-4D97-AF65-F5344CB8AC3E}">
        <p14:creationId xmlns:p14="http://schemas.microsoft.com/office/powerpoint/2010/main" val="20183744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66EA0BC-1D36-B14B-AA15-EDAF9568EABE}"/>
              </a:ext>
            </a:extLst>
          </p:cNvPr>
          <p:cNvSpPr>
            <a:spLocks noGrp="1"/>
          </p:cNvSpPr>
          <p:nvPr>
            <p:ph type="title"/>
          </p:nvPr>
        </p:nvSpPr>
        <p:spPr/>
        <p:txBody>
          <a:bodyPr>
            <a:normAutofit/>
          </a:bodyPr>
          <a:lstStyle/>
          <a:p>
            <a:r>
              <a:rPr lang="de-DE" dirty="0"/>
              <a:t>Mögliche Zeitstruktur für ein Online-Seminar (90 Minuten)</a:t>
            </a:r>
          </a:p>
        </p:txBody>
      </p:sp>
      <p:sp>
        <p:nvSpPr>
          <p:cNvPr id="4" name="Textfeld 3">
            <a:extLst>
              <a:ext uri="{FF2B5EF4-FFF2-40B4-BE49-F238E27FC236}">
                <a16:creationId xmlns:a16="http://schemas.microsoft.com/office/drawing/2014/main" id="{10DCEA83-AE0A-A347-BBFE-9E5971D735F6}"/>
              </a:ext>
            </a:extLst>
          </p:cNvPr>
          <p:cNvSpPr txBox="1"/>
          <p:nvPr/>
        </p:nvSpPr>
        <p:spPr>
          <a:xfrm>
            <a:off x="-756592" y="4544946"/>
            <a:ext cx="10225136" cy="1127583"/>
          </a:xfrm>
          <a:prstGeom prst="rect">
            <a:avLst/>
          </a:prstGeom>
          <a:solidFill>
            <a:srgbClr val="A6A6A6">
              <a:alpha val="25098"/>
            </a:srgbClr>
          </a:solidFill>
        </p:spPr>
        <p:txBody>
          <a:bodyPr wrap="square" rtlCol="0">
            <a:noAutofit/>
          </a:bodyPr>
          <a:ls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graphicFrame>
        <p:nvGraphicFramePr>
          <p:cNvPr id="7" name="Tabelle 6">
            <a:extLst>
              <a:ext uri="{FF2B5EF4-FFF2-40B4-BE49-F238E27FC236}">
                <a16:creationId xmlns:a16="http://schemas.microsoft.com/office/drawing/2014/main" id="{AAB22A9A-0E65-C4D7-D4EE-59F7AF4107B5}"/>
              </a:ext>
            </a:extLst>
          </p:cNvPr>
          <p:cNvGraphicFramePr>
            <a:graphicFrameLocks noGrp="1"/>
          </p:cNvGraphicFramePr>
          <p:nvPr>
            <p:extLst>
              <p:ext uri="{D42A27DB-BD31-4B8C-83A1-F6EECF244321}">
                <p14:modId xmlns:p14="http://schemas.microsoft.com/office/powerpoint/2010/main" val="3822428335"/>
              </p:ext>
            </p:extLst>
          </p:nvPr>
        </p:nvGraphicFramePr>
        <p:xfrm>
          <a:off x="252000" y="908720"/>
          <a:ext cx="8640001" cy="4763809"/>
        </p:xfrm>
        <a:graphic>
          <a:graphicData uri="http://schemas.openxmlformats.org/drawingml/2006/table">
            <a:tbl>
              <a:tblPr/>
              <a:tblGrid>
                <a:gridCol w="631477">
                  <a:extLst>
                    <a:ext uri="{9D8B030D-6E8A-4147-A177-3AD203B41FA5}">
                      <a16:colId xmlns:a16="http://schemas.microsoft.com/office/drawing/2014/main" val="3086652931"/>
                    </a:ext>
                  </a:extLst>
                </a:gridCol>
                <a:gridCol w="4534481">
                  <a:extLst>
                    <a:ext uri="{9D8B030D-6E8A-4147-A177-3AD203B41FA5}">
                      <a16:colId xmlns:a16="http://schemas.microsoft.com/office/drawing/2014/main" val="1413893383"/>
                    </a:ext>
                  </a:extLst>
                </a:gridCol>
                <a:gridCol w="1375257">
                  <a:extLst>
                    <a:ext uri="{9D8B030D-6E8A-4147-A177-3AD203B41FA5}">
                      <a16:colId xmlns:a16="http://schemas.microsoft.com/office/drawing/2014/main" val="2835567118"/>
                    </a:ext>
                  </a:extLst>
                </a:gridCol>
                <a:gridCol w="2098786">
                  <a:extLst>
                    <a:ext uri="{9D8B030D-6E8A-4147-A177-3AD203B41FA5}">
                      <a16:colId xmlns:a16="http://schemas.microsoft.com/office/drawing/2014/main" val="3818453495"/>
                    </a:ext>
                  </a:extLst>
                </a:gridCol>
              </a:tblGrid>
              <a:tr h="198861">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Zeit</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Phase / Aktivität</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Sozialform</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Material / Medien</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6783951"/>
                  </a:ext>
                </a:extLst>
              </a:tr>
              <a:tr h="619613">
                <a:tc>
                  <a:txBody>
                    <a:bodyPr/>
                    <a:lstStyle/>
                    <a:p>
                      <a:pPr>
                        <a:lnSpc>
                          <a:spcPts val="1200"/>
                        </a:lnSpc>
                      </a:pPr>
                      <a:r>
                        <a:rPr lang="de-DE" sz="1200" b="0">
                          <a:effectLst/>
                          <a:latin typeface="Calibri" panose="020F0502020204030204" pitchFamily="34" charset="0"/>
                          <a:ea typeface="Times New Roman" panose="02020603050405020304" pitchFamily="18" charset="0"/>
                          <a:cs typeface="Times New Roman" panose="02020603050405020304" pitchFamily="18" charset="0"/>
                        </a:rPr>
                        <a:t>vorab</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Selbstlerneinheit mit Arbeitsauftrag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EA</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 1</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1192467"/>
                  </a:ext>
                </a:extLst>
              </a:tr>
              <a:tr h="1213386">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40'</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     Einstieg: LMS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Vorstellen der Struktur des Online-Seminars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Vorstellen und Entwicklung der Landkarte</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Definition LMS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Arbeitsauftrag: Präsentation durch die TN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Vertiefung: Digitale Schulbücher</a:t>
                      </a:r>
                      <a:b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PL/EA</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Ggf. Namensschilder</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Evtl. Folien aus BS0</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DZLM-DigMA-BS0-Folien.pptx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„Einstieg: LMS“</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Ggf. Folien, die die TN vorab zugeschickt haben.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782651"/>
                  </a:ext>
                </a:extLst>
              </a:tr>
              <a:tr h="1234171">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45'</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de-DE"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     Exemplarische Aufgabe</a:t>
                      </a:r>
                      <a:endParaRPr lang="de-DE" sz="1200" b="1"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55600" lvl="1" indent="0">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Arbeit in Kleingruppen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Variante 1: Entwicklung eines konkretes Einsatzszenario mit Präsentation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Variante 2: Aufgabenbearbeitung des Beispiels der GeoGebra Tube Aufgabe</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228600">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PL/EA/GA</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„Exemplarische Aufgabe“</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6651346"/>
                  </a:ext>
                </a:extLst>
              </a:tr>
              <a:tr h="1085307">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5'</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       Rückblick &amp; Ausblick</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Vervollständigte Landkarte zur Reflexion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Diskussion und gemeinsame Reflexion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Evaluation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„Rückblick &amp; Ausblick“</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129239"/>
                  </a:ext>
                </a:extLst>
              </a:tr>
            </a:tbl>
          </a:graphicData>
        </a:graphic>
      </p:graphicFrame>
    </p:spTree>
    <p:extLst>
      <p:ext uri="{BB962C8B-B14F-4D97-AF65-F5344CB8AC3E}">
        <p14:creationId xmlns:p14="http://schemas.microsoft.com/office/powerpoint/2010/main" val="38035634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180528"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044624" y="2204864"/>
            <a:ext cx="9035685"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500" dirty="0"/>
              <a:t>Learning Management System</a:t>
            </a:r>
          </a:p>
          <a:p>
            <a:pPr marL="514350" indent="-514350">
              <a:buClr>
                <a:srgbClr val="327A86"/>
              </a:buClr>
              <a:buFont typeface="Arial" panose="020B0604020202020204" pitchFamily="34" charset="0"/>
              <a:buAutoNum type="arabicPeriod"/>
            </a:pPr>
            <a:r>
              <a:rPr lang="de-DE" sz="2500" dirty="0"/>
              <a:t>Arbeit an einem konkreten Beispiel</a:t>
            </a:r>
          </a:p>
          <a:p>
            <a:pPr marL="514350" indent="-514350">
              <a:buClr>
                <a:srgbClr val="327A86"/>
              </a:buClr>
              <a:buFont typeface="Arial" panose="020B0604020202020204" pitchFamily="34" charset="0"/>
              <a:buAutoNum type="arabicPeriod"/>
            </a:pPr>
            <a:r>
              <a:rPr lang="de-DE" sz="2500" dirty="0"/>
              <a:t>Rückblick und Ausblick</a:t>
            </a:r>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364711821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Inhaltsplatzhalter 9">
            <a:extLst>
              <a:ext uri="{FF2B5EF4-FFF2-40B4-BE49-F238E27FC236}">
                <a16:creationId xmlns:a16="http://schemas.microsoft.com/office/drawing/2014/main" id="{B9CB75F8-AEAF-354F-6787-56DF73875486}"/>
              </a:ext>
            </a:extLst>
          </p:cNvPr>
          <p:cNvSpPr>
            <a:spLocks noGrp="1"/>
          </p:cNvSpPr>
          <p:nvPr>
            <p:ph idx="1"/>
          </p:nvPr>
        </p:nvSpPr>
        <p:spPr/>
        <p:txBody>
          <a:bodyPr/>
          <a:lstStyle/>
          <a:p>
            <a:r>
              <a:rPr lang="de-DE" dirty="0"/>
              <a:t>Diskussion weiterer Aspekte</a:t>
            </a:r>
          </a:p>
          <a:p>
            <a:pPr lvl="1"/>
            <a:r>
              <a:rPr lang="de-DE" dirty="0"/>
              <a:t>in Bezug auf die Nutzung</a:t>
            </a:r>
          </a:p>
          <a:p>
            <a:pPr lvl="1"/>
            <a:r>
              <a:rPr lang="de-DE" dirty="0"/>
              <a:t>in Bezug auf den Unterricht</a:t>
            </a:r>
          </a:p>
          <a:p>
            <a:pPr lvl="1"/>
            <a:r>
              <a:rPr lang="de-DE" dirty="0"/>
              <a:t>in Bezug auf rechtliche Fragen</a:t>
            </a:r>
          </a:p>
          <a:p>
            <a:pPr lvl="1"/>
            <a:r>
              <a:rPr lang="de-DE" dirty="0"/>
              <a:t>...</a:t>
            </a:r>
          </a:p>
          <a:p>
            <a:pPr marL="0" indent="0">
              <a:buNone/>
            </a:pPr>
            <a:endParaRPr lang="de-DE" dirty="0"/>
          </a:p>
          <a:p>
            <a:r>
              <a:rPr lang="de-DE" dirty="0"/>
              <a:t>Tipps: Welche „Wege“ haben sich bewährt?</a:t>
            </a:r>
          </a:p>
          <a:p>
            <a:endParaRPr lang="de-DE" dirty="0"/>
          </a:p>
          <a:p>
            <a:r>
              <a:rPr lang="de-DE" dirty="0"/>
              <a:t>An welchen Stellen gab es Probleme?</a:t>
            </a:r>
          </a:p>
          <a:p>
            <a:endParaRPr lang="de-DE" dirty="0"/>
          </a:p>
          <a:p>
            <a:endParaRPr lang="de-DE" dirty="0"/>
          </a:p>
          <a:p>
            <a:endParaRPr lang="de-DE" dirty="0"/>
          </a:p>
        </p:txBody>
      </p:sp>
      <p:sp>
        <p:nvSpPr>
          <p:cNvPr id="2" name="Titel 1"/>
          <p:cNvSpPr>
            <a:spLocks noGrp="1"/>
          </p:cNvSpPr>
          <p:nvPr>
            <p:ph type="title"/>
          </p:nvPr>
        </p:nvSpPr>
        <p:spPr/>
        <p:txBody>
          <a:bodyPr/>
          <a:lstStyle/>
          <a:p>
            <a:r>
              <a:rPr lang="de-DE" dirty="0"/>
              <a:t>Rückblick und Ausblick</a:t>
            </a:r>
            <a:endParaRPr lang="en-US" dirty="0"/>
          </a:p>
        </p:txBody>
      </p:sp>
      <p:sp>
        <p:nvSpPr>
          <p:cNvPr id="11" name="Textplatzhalter 10">
            <a:extLst>
              <a:ext uri="{FF2B5EF4-FFF2-40B4-BE49-F238E27FC236}">
                <a16:creationId xmlns:a16="http://schemas.microsoft.com/office/drawing/2014/main" id="{AC519CB3-7075-ED43-AF45-1E69B505C0DE}"/>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4237531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AA3D4E-48A7-9D30-644E-5A2ECB38D206}"/>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Bitte geben Sie uns Ihr Feedback und setzen Sie Ihre Zeichen</a:t>
            </a:r>
            <a:endParaRPr lang="de-DE" dirty="0"/>
          </a:p>
        </p:txBody>
      </p:sp>
      <p:sp>
        <p:nvSpPr>
          <p:cNvPr id="4" name="Textplatzhalter 3">
            <a:extLst>
              <a:ext uri="{FF2B5EF4-FFF2-40B4-BE49-F238E27FC236}">
                <a16:creationId xmlns:a16="http://schemas.microsoft.com/office/drawing/2014/main" id="{90F88EF9-15D8-0823-D518-33D739F75FDF}"/>
              </a:ext>
            </a:extLst>
          </p:cNvPr>
          <p:cNvSpPr>
            <a:spLocks noGrp="1"/>
          </p:cNvSpPr>
          <p:nvPr>
            <p:ph type="body" sz="quarter" idx="10"/>
          </p:nvPr>
        </p:nvSpPr>
        <p:spPr/>
        <p:txBody>
          <a:bodyPr/>
          <a:lstStyle/>
          <a:p>
            <a:endParaRPr lang="de-DE"/>
          </a:p>
        </p:txBody>
      </p:sp>
      <p:grpSp>
        <p:nvGrpSpPr>
          <p:cNvPr id="16" name="Gruppieren 15">
            <a:extLst>
              <a:ext uri="{FF2B5EF4-FFF2-40B4-BE49-F238E27FC236}">
                <a16:creationId xmlns:a16="http://schemas.microsoft.com/office/drawing/2014/main" id="{21DB1A11-9563-6719-79E5-C7FE6583B32E}"/>
              </a:ext>
            </a:extLst>
          </p:cNvPr>
          <p:cNvGrpSpPr/>
          <p:nvPr/>
        </p:nvGrpSpPr>
        <p:grpSpPr>
          <a:xfrm>
            <a:off x="527105" y="828206"/>
            <a:ext cx="8089790" cy="5955182"/>
            <a:chOff x="654441" y="828206"/>
            <a:chExt cx="8089790" cy="5955182"/>
          </a:xfrm>
        </p:grpSpPr>
        <p:pic>
          <p:nvPicPr>
            <p:cNvPr id="5" name="Grafik 4">
              <a:extLst>
                <a:ext uri="{FF2B5EF4-FFF2-40B4-BE49-F238E27FC236}">
                  <a16:creationId xmlns:a16="http://schemas.microsoft.com/office/drawing/2014/main" id="{D2C537AE-52E2-EEE0-9E2F-F9B4A98EE0D6}"/>
                </a:ext>
              </a:extLst>
            </p:cNvPr>
            <p:cNvPicPr>
              <a:picLocks noChangeAspect="1"/>
            </p:cNvPicPr>
            <p:nvPr/>
          </p:nvPicPr>
          <p:blipFill>
            <a:blip r:embed="rId3"/>
            <a:stretch>
              <a:fillRect/>
            </a:stretch>
          </p:blipFill>
          <p:spPr>
            <a:xfrm>
              <a:off x="1682607" y="828206"/>
              <a:ext cx="5955182" cy="5955182"/>
            </a:xfrm>
            <a:prstGeom prst="rect">
              <a:avLst/>
            </a:prstGeom>
          </p:spPr>
        </p:pic>
        <p:sp>
          <p:nvSpPr>
            <p:cNvPr id="7" name="Textfeld 4">
              <a:extLst>
                <a:ext uri="{FF2B5EF4-FFF2-40B4-BE49-F238E27FC236}">
                  <a16:creationId xmlns:a16="http://schemas.microsoft.com/office/drawing/2014/main" id="{895668AF-D3CE-74BB-CB48-B5E8AD827C0A}"/>
                </a:ext>
              </a:extLst>
            </p:cNvPr>
            <p:cNvSpPr txBox="1">
              <a:spLocks noChangeArrowheads="1"/>
            </p:cNvSpPr>
            <p:nvPr/>
          </p:nvSpPr>
          <p:spPr bwMode="auto">
            <a:xfrm>
              <a:off x="2186527" y="849514"/>
              <a:ext cx="14345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Gesamt-</a:t>
              </a:r>
              <a:br>
                <a:rPr lang="de-DE" altLang="de-DE" sz="1800" dirty="0">
                  <a:solidFill>
                    <a:schemeClr val="tx2"/>
                  </a:solidFill>
                  <a:ea typeface="Calibri" charset="0"/>
                </a:rPr>
              </a:br>
              <a:r>
                <a:rPr lang="de-DE" altLang="de-DE" sz="1800" dirty="0" err="1">
                  <a:solidFill>
                    <a:schemeClr val="tx2"/>
                  </a:solidFill>
                  <a:ea typeface="Calibri" charset="0"/>
                </a:rPr>
                <a:t>einschätzung</a:t>
              </a:r>
              <a:endParaRPr lang="de-DE" altLang="de-DE" sz="1800" dirty="0">
                <a:solidFill>
                  <a:schemeClr val="tx2"/>
                </a:solidFill>
                <a:ea typeface="Calibri" charset="0"/>
              </a:endParaRPr>
            </a:p>
          </p:txBody>
        </p:sp>
        <p:sp>
          <p:nvSpPr>
            <p:cNvPr id="8" name="Textfeld 5">
              <a:extLst>
                <a:ext uri="{FF2B5EF4-FFF2-40B4-BE49-F238E27FC236}">
                  <a16:creationId xmlns:a16="http://schemas.microsoft.com/office/drawing/2014/main" id="{F6B4389E-03ED-659D-BDE8-6202CBCB05A6}"/>
                </a:ext>
              </a:extLst>
            </p:cNvPr>
            <p:cNvSpPr txBox="1">
              <a:spLocks noChangeArrowheads="1"/>
            </p:cNvSpPr>
            <p:nvPr/>
          </p:nvSpPr>
          <p:spPr bwMode="auto">
            <a:xfrm>
              <a:off x="5609629" y="870850"/>
              <a:ext cx="17583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Relevanz für meinen Unterricht</a:t>
              </a:r>
            </a:p>
          </p:txBody>
        </p:sp>
        <p:sp>
          <p:nvSpPr>
            <p:cNvPr id="9" name="Textfeld 6">
              <a:extLst>
                <a:ext uri="{FF2B5EF4-FFF2-40B4-BE49-F238E27FC236}">
                  <a16:creationId xmlns:a16="http://schemas.microsoft.com/office/drawing/2014/main" id="{883DED31-4DF2-0407-7EF5-9BDE07756326}"/>
                </a:ext>
              </a:extLst>
            </p:cNvPr>
            <p:cNvSpPr txBox="1">
              <a:spLocks noChangeArrowheads="1"/>
            </p:cNvSpPr>
            <p:nvPr/>
          </p:nvSpPr>
          <p:spPr bwMode="auto">
            <a:xfrm>
              <a:off x="654441" y="3523027"/>
              <a:ext cx="123315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Substanz des</a:t>
              </a:r>
              <a:br>
                <a:rPr lang="de-DE" altLang="de-DE" sz="1800" dirty="0">
                  <a:solidFill>
                    <a:schemeClr val="tx2"/>
                  </a:solidFill>
                  <a:ea typeface="Calibri" charset="0"/>
                </a:rPr>
              </a:br>
              <a:r>
                <a:rPr lang="de-DE" altLang="de-DE" sz="1800" dirty="0">
                  <a:solidFill>
                    <a:schemeClr val="tx2"/>
                  </a:solidFill>
                  <a:ea typeface="Calibri" charset="0"/>
                </a:rPr>
                <a:t>Inputs</a:t>
              </a:r>
            </a:p>
          </p:txBody>
        </p:sp>
        <p:sp>
          <p:nvSpPr>
            <p:cNvPr id="10" name="Textfeld 7">
              <a:extLst>
                <a:ext uri="{FF2B5EF4-FFF2-40B4-BE49-F238E27FC236}">
                  <a16:creationId xmlns:a16="http://schemas.microsoft.com/office/drawing/2014/main" id="{24B5F0A8-11B7-34E5-4209-272160868ACC}"/>
                </a:ext>
              </a:extLst>
            </p:cNvPr>
            <p:cNvSpPr txBox="1">
              <a:spLocks noChangeArrowheads="1"/>
            </p:cNvSpPr>
            <p:nvPr/>
          </p:nvSpPr>
          <p:spPr bwMode="auto">
            <a:xfrm>
              <a:off x="7301400" y="3523027"/>
              <a:ext cx="144283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Umsetzbarkeit </a:t>
              </a:r>
              <a:br>
                <a:rPr lang="de-DE" altLang="de-DE" sz="1800" dirty="0">
                  <a:solidFill>
                    <a:schemeClr val="tx2"/>
                  </a:solidFill>
                  <a:ea typeface="Calibri" charset="0"/>
                </a:rPr>
              </a:br>
              <a:r>
                <a:rPr lang="de-DE" altLang="de-DE" sz="1800" dirty="0">
                  <a:solidFill>
                    <a:schemeClr val="tx2"/>
                  </a:solidFill>
                  <a:ea typeface="Calibri" charset="0"/>
                </a:rPr>
                <a:t>der Ansätze</a:t>
              </a:r>
            </a:p>
          </p:txBody>
        </p:sp>
        <p:sp>
          <p:nvSpPr>
            <p:cNvPr id="11" name="Textfeld 8">
              <a:extLst>
                <a:ext uri="{FF2B5EF4-FFF2-40B4-BE49-F238E27FC236}">
                  <a16:creationId xmlns:a16="http://schemas.microsoft.com/office/drawing/2014/main" id="{7D7EADFC-5415-44EB-00DB-8C25620325BE}"/>
                </a:ext>
              </a:extLst>
            </p:cNvPr>
            <p:cNvSpPr txBox="1">
              <a:spLocks noChangeArrowheads="1"/>
            </p:cNvSpPr>
            <p:nvPr/>
          </p:nvSpPr>
          <p:spPr bwMode="auto">
            <a:xfrm>
              <a:off x="1906123" y="5946920"/>
              <a:ext cx="16373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Angemessenheit </a:t>
              </a:r>
              <a:br>
                <a:rPr lang="de-DE" altLang="de-DE" sz="1800" dirty="0">
                  <a:solidFill>
                    <a:schemeClr val="tx2"/>
                  </a:solidFill>
                  <a:ea typeface="Calibri" charset="0"/>
                </a:rPr>
              </a:br>
              <a:r>
                <a:rPr lang="de-DE" altLang="de-DE" sz="1800" dirty="0">
                  <a:solidFill>
                    <a:schemeClr val="tx2"/>
                  </a:solidFill>
                  <a:ea typeface="Calibri" charset="0"/>
                </a:rPr>
                <a:t>der Aktivitäten</a:t>
              </a:r>
            </a:p>
          </p:txBody>
        </p:sp>
        <p:sp>
          <p:nvSpPr>
            <p:cNvPr id="12" name="Textfeld 9">
              <a:extLst>
                <a:ext uri="{FF2B5EF4-FFF2-40B4-BE49-F238E27FC236}">
                  <a16:creationId xmlns:a16="http://schemas.microsoft.com/office/drawing/2014/main" id="{2BA70A6B-A242-6716-B12F-ED19ED285BC9}"/>
                </a:ext>
              </a:extLst>
            </p:cNvPr>
            <p:cNvSpPr txBox="1">
              <a:spLocks noChangeArrowheads="1"/>
            </p:cNvSpPr>
            <p:nvPr/>
          </p:nvSpPr>
          <p:spPr bwMode="auto">
            <a:xfrm>
              <a:off x="5698100" y="5968256"/>
              <a:ext cx="157177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Atmosphäre </a:t>
              </a:r>
              <a:br>
                <a:rPr lang="de-DE" altLang="de-DE" sz="1800" dirty="0">
                  <a:solidFill>
                    <a:schemeClr val="tx2"/>
                  </a:solidFill>
                  <a:ea typeface="Calibri" charset="0"/>
                </a:rPr>
              </a:br>
              <a:r>
                <a:rPr lang="de-DE" altLang="de-DE" sz="1800" dirty="0">
                  <a:solidFill>
                    <a:schemeClr val="tx2"/>
                  </a:solidFill>
                  <a:ea typeface="Calibri" charset="0"/>
                </a:rPr>
                <a:t>und Moderation</a:t>
              </a:r>
            </a:p>
          </p:txBody>
        </p:sp>
        <p:sp>
          <p:nvSpPr>
            <p:cNvPr id="13" name="Textfeld 11">
              <a:extLst>
                <a:ext uri="{FF2B5EF4-FFF2-40B4-BE49-F238E27FC236}">
                  <a16:creationId xmlns:a16="http://schemas.microsoft.com/office/drawing/2014/main" id="{B883BAED-8DF7-336A-5D98-594891D9F5DA}"/>
                </a:ext>
              </a:extLst>
            </p:cNvPr>
            <p:cNvSpPr txBox="1">
              <a:spLocks noChangeArrowheads="1"/>
            </p:cNvSpPr>
            <p:nvPr/>
          </p:nvSpPr>
          <p:spPr bwMode="auto">
            <a:xfrm>
              <a:off x="4036083" y="3322264"/>
              <a:ext cx="1165982" cy="841913"/>
            </a:xfrm>
            <a:prstGeom prst="roundRect">
              <a:avLst/>
            </a:prstGeom>
            <a:solidFill>
              <a:schemeClr val="bg1">
                <a:lumMod val="95000"/>
              </a:schemeClr>
            </a:solidFill>
            <a:ln>
              <a:noFill/>
            </a:ln>
          </p:spPr>
          <p:txBody>
            <a:bodyPr wrap="square" lIns="0" tIns="72000" rIns="0" bIns="72000">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0" indent="0" algn="ctr">
                <a:spcBef>
                  <a:spcPts val="400"/>
                </a:spcBef>
                <a:spcAft>
                  <a:spcPct val="0"/>
                </a:spcAft>
                <a:buClrTx/>
                <a:buNone/>
              </a:pPr>
              <a:r>
                <a:rPr lang="de-DE" altLang="de-DE" dirty="0">
                  <a:solidFill>
                    <a:schemeClr val="tx1">
                      <a:lumMod val="75000"/>
                      <a:lumOff val="25000"/>
                    </a:schemeClr>
                  </a:solidFill>
                  <a:ea typeface="Calibri" charset="0"/>
                </a:rPr>
                <a:t>Nicht </a:t>
              </a:r>
              <a:br>
                <a:rPr lang="de-DE" altLang="de-DE" dirty="0">
                  <a:solidFill>
                    <a:schemeClr val="tx1">
                      <a:lumMod val="75000"/>
                      <a:lumOff val="25000"/>
                    </a:schemeClr>
                  </a:solidFill>
                  <a:ea typeface="Calibri" charset="0"/>
                </a:rPr>
              </a:br>
              <a:r>
                <a:rPr lang="de-DE" altLang="de-DE" dirty="0">
                  <a:solidFill>
                    <a:schemeClr val="tx1">
                      <a:lumMod val="75000"/>
                      <a:lumOff val="25000"/>
                    </a:schemeClr>
                  </a:solidFill>
                  <a:ea typeface="Calibri" charset="0"/>
                </a:rPr>
                <a:t>gefallen</a:t>
              </a:r>
            </a:p>
          </p:txBody>
        </p:sp>
        <p:sp>
          <p:nvSpPr>
            <p:cNvPr id="14" name="Textfeld 11">
              <a:extLst>
                <a:ext uri="{FF2B5EF4-FFF2-40B4-BE49-F238E27FC236}">
                  <a16:creationId xmlns:a16="http://schemas.microsoft.com/office/drawing/2014/main" id="{8952786D-F24D-E987-6780-5811DE3FFC8B}"/>
                </a:ext>
              </a:extLst>
            </p:cNvPr>
            <p:cNvSpPr txBox="1">
              <a:spLocks noChangeArrowheads="1"/>
            </p:cNvSpPr>
            <p:nvPr/>
          </p:nvSpPr>
          <p:spPr bwMode="auto">
            <a:xfrm>
              <a:off x="1820237" y="2080435"/>
              <a:ext cx="764269" cy="461175"/>
            </a:xfrm>
            <a:prstGeom prst="roundRect">
              <a:avLst/>
            </a:prstGeom>
            <a:solidFill>
              <a:schemeClr val="bg1">
                <a:lumMod val="95000"/>
              </a:schemeClr>
            </a:solidFill>
            <a:ln>
              <a:noFill/>
            </a:ln>
          </p:spPr>
          <p:txBody>
            <a:bodyPr wrap="square" lIns="0" tIns="36000" rIns="0" bIns="72000">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0" indent="0" algn="ctr">
                <a:spcBef>
                  <a:spcPts val="400"/>
                </a:spcBef>
                <a:spcAft>
                  <a:spcPct val="0"/>
                </a:spcAft>
                <a:buClrTx/>
                <a:buNone/>
              </a:pPr>
              <a:r>
                <a:rPr lang="de-DE" altLang="de-DE" dirty="0">
                  <a:solidFill>
                    <a:schemeClr val="tx1">
                      <a:lumMod val="75000"/>
                      <a:lumOff val="25000"/>
                    </a:schemeClr>
                  </a:solidFill>
                  <a:ea typeface="Calibri" charset="0"/>
                </a:rPr>
                <a:t>prima</a:t>
              </a:r>
            </a:p>
          </p:txBody>
        </p:sp>
      </p:grpSp>
    </p:spTree>
    <p:extLst>
      <p:ext uri="{BB962C8B-B14F-4D97-AF65-F5344CB8AC3E}">
        <p14:creationId xmlns:p14="http://schemas.microsoft.com/office/powerpoint/2010/main" val="20929508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E3CA9296-92A8-882D-1A4F-4B2ED2E38710}"/>
              </a:ext>
            </a:extLst>
          </p:cNvPr>
          <p:cNvSpPr txBox="1">
            <a:spLocks/>
          </p:cNvSpPr>
          <p:nvPr/>
        </p:nvSpPr>
        <p:spPr bwMode="auto">
          <a:xfrm>
            <a:off x="731004" y="1965337"/>
            <a:ext cx="7681991" cy="50196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0" indent="0" algn="ctr" rtl="0" eaLnBrk="1" fontAlgn="base" hangingPunct="1">
              <a:lnSpc>
                <a:spcPct val="100000"/>
              </a:lnSpc>
              <a:spcBef>
                <a:spcPts val="576"/>
              </a:spcBef>
              <a:spcAft>
                <a:spcPts val="600"/>
              </a:spcAft>
              <a:buClr>
                <a:srgbClr val="327A86"/>
              </a:buClr>
              <a:buFont typeface="Wingdings" charset="2"/>
              <a:buNone/>
              <a:defRPr sz="2800" b="1">
                <a:solidFill>
                  <a:schemeClr val="tx2"/>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marR="0" lvl="0" indent="0" algn="ctr" defTabSz="914400" rtl="0" eaLnBrk="1" fontAlgn="base" latinLnBrk="0" hangingPunct="1">
              <a:lnSpc>
                <a:spcPct val="100000"/>
              </a:lnSpc>
              <a:spcBef>
                <a:spcPts val="576"/>
              </a:spcBef>
              <a:spcAft>
                <a:spcPts val="600"/>
              </a:spcAft>
              <a:buClr>
                <a:srgbClr val="327A86"/>
              </a:buClr>
              <a:buSzTx/>
              <a:buFont typeface="Wingdings" charset="2"/>
              <a:buNone/>
              <a:tabLst/>
              <a:defRPr/>
            </a:pPr>
            <a:r>
              <a:rPr kumimoji="0" lang="de-DE" sz="2800" b="1" i="0" u="none" strike="noStrike" kern="0" cap="none" spc="0" normalizeH="0" baseline="0" noProof="0" dirty="0">
                <a:ln>
                  <a:noFill/>
                </a:ln>
                <a:solidFill>
                  <a:srgbClr val="327A86"/>
                </a:solidFill>
                <a:effectLst/>
                <a:uLnTx/>
                <a:uFillTx/>
                <a:latin typeface="Calibri"/>
                <a:ea typeface="ＭＳ Ｐゴシック"/>
                <a:cs typeface="Calibri"/>
              </a:rPr>
              <a:t>Vielen Dank für Ihre Aufmerksamkeit!</a:t>
            </a:r>
          </a:p>
        </p:txBody>
      </p:sp>
      <p:sp>
        <p:nvSpPr>
          <p:cNvPr id="7" name="Textplatzhalter 4">
            <a:extLst>
              <a:ext uri="{FF2B5EF4-FFF2-40B4-BE49-F238E27FC236}">
                <a16:creationId xmlns:a16="http://schemas.microsoft.com/office/drawing/2014/main" id="{BD976FBB-8AE6-A6E1-7DD4-289D8ED5F6FC}"/>
              </a:ext>
            </a:extLst>
          </p:cNvPr>
          <p:cNvSpPr txBox="1">
            <a:spLocks/>
          </p:cNvSpPr>
          <p:nvPr/>
        </p:nvSpPr>
        <p:spPr bwMode="auto">
          <a:xfrm>
            <a:off x="1619672" y="5251575"/>
            <a:ext cx="3510136" cy="50196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0" indent="0" algn="ctr" rtl="0" eaLnBrk="1" fontAlgn="base" hangingPunct="1">
              <a:lnSpc>
                <a:spcPct val="100000"/>
              </a:lnSpc>
              <a:spcBef>
                <a:spcPts val="576"/>
              </a:spcBef>
              <a:spcAft>
                <a:spcPts val="600"/>
              </a:spcAft>
              <a:buClr>
                <a:srgbClr val="327A86"/>
              </a:buClr>
              <a:buFont typeface="Wingdings" charset="2"/>
              <a:buNone/>
              <a:defRPr sz="2000" b="0">
                <a:solidFill>
                  <a:schemeClr val="tx2"/>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marR="0" lvl="0" indent="0" algn="ctr" defTabSz="914400" rtl="0" eaLnBrk="1" fontAlgn="base" latinLnBrk="0" hangingPunct="1">
              <a:lnSpc>
                <a:spcPct val="100000"/>
              </a:lnSpc>
              <a:spcBef>
                <a:spcPts val="576"/>
              </a:spcBef>
              <a:spcAft>
                <a:spcPts val="600"/>
              </a:spcAft>
              <a:buClr>
                <a:srgbClr val="327A86"/>
              </a:buClr>
              <a:buSzTx/>
              <a:buFont typeface="Wingdings" charset="2"/>
              <a:buNone/>
              <a:tabLst/>
              <a:defRPr/>
            </a:pPr>
            <a:r>
              <a:rPr kumimoji="0" lang="de-DE" sz="2400" b="0" i="0" u="none" strike="noStrike" kern="0" cap="none" spc="0" normalizeH="0" baseline="0" noProof="0" dirty="0">
                <a:ln>
                  <a:noFill/>
                </a:ln>
                <a:solidFill>
                  <a:srgbClr val="FFFFFF"/>
                </a:solidFill>
                <a:effectLst/>
                <a:uLnTx/>
                <a:uFillTx/>
                <a:latin typeface="Calibri"/>
                <a:ea typeface="ＭＳ Ｐゴシック"/>
                <a:cs typeface="Calibri"/>
              </a:rPr>
              <a:t>Fragen und Diskussion</a:t>
            </a:r>
          </a:p>
        </p:txBody>
      </p:sp>
      <p:grpSp>
        <p:nvGrpSpPr>
          <p:cNvPr id="8" name="Gruppieren 7">
            <a:extLst>
              <a:ext uri="{FF2B5EF4-FFF2-40B4-BE49-F238E27FC236}">
                <a16:creationId xmlns:a16="http://schemas.microsoft.com/office/drawing/2014/main" id="{3FCEBD65-2B11-33A2-9232-B56E19DF6F69}"/>
              </a:ext>
            </a:extLst>
          </p:cNvPr>
          <p:cNvGrpSpPr/>
          <p:nvPr/>
        </p:nvGrpSpPr>
        <p:grpSpPr>
          <a:xfrm>
            <a:off x="7092280" y="4641683"/>
            <a:ext cx="1921814" cy="1748665"/>
            <a:chOff x="7092280" y="4641683"/>
            <a:chExt cx="1921814" cy="1748665"/>
          </a:xfrm>
        </p:grpSpPr>
        <p:sp>
          <p:nvSpPr>
            <p:cNvPr id="9" name="Textfeld 8">
              <a:extLst>
                <a:ext uri="{FF2B5EF4-FFF2-40B4-BE49-F238E27FC236}">
                  <a16:creationId xmlns:a16="http://schemas.microsoft.com/office/drawing/2014/main" id="{015D1592-91B6-4876-D723-FEFFD2DE4BFB}"/>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0" name="Textfeld 9">
              <a:extLst>
                <a:ext uri="{FF2B5EF4-FFF2-40B4-BE49-F238E27FC236}">
                  <a16:creationId xmlns:a16="http://schemas.microsoft.com/office/drawing/2014/main" id="{13CDBE16-8D1A-E1C2-1464-6B58D8395A5C}"/>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1" name="Grafik 10">
              <a:extLst>
                <a:ext uri="{FF2B5EF4-FFF2-40B4-BE49-F238E27FC236}">
                  <a16:creationId xmlns:a16="http://schemas.microsoft.com/office/drawing/2014/main" id="{7DCB98E1-9705-1469-AC3E-38A3DF967F18}"/>
                </a:ext>
              </a:extLst>
            </p:cNvPr>
            <p:cNvPicPr/>
            <p:nvPr/>
          </p:nvPicPr>
          <p:blipFill>
            <a:blip r:embed="rId4"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0599819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1400" dirty="0" err="1"/>
              <a:t>Chazan</a:t>
            </a:r>
            <a:r>
              <a:rPr lang="de-DE" sz="1400" dirty="0"/>
              <a:t>, D./</a:t>
            </a:r>
            <a:r>
              <a:rPr lang="de-DE" sz="1400" dirty="0" err="1"/>
              <a:t>Yerushalmy</a:t>
            </a:r>
            <a:r>
              <a:rPr lang="de-DE" sz="1400" dirty="0"/>
              <a:t>, M. (2014): The Future </a:t>
            </a:r>
            <a:r>
              <a:rPr lang="de-DE" sz="1400" dirty="0" err="1"/>
              <a:t>of</a:t>
            </a:r>
            <a:r>
              <a:rPr lang="de-DE" sz="1400" dirty="0"/>
              <a:t> </a:t>
            </a:r>
            <a:r>
              <a:rPr lang="de-DE" sz="1400" dirty="0" err="1"/>
              <a:t>Mathematics</a:t>
            </a:r>
            <a:r>
              <a:rPr lang="de-DE" sz="1400" dirty="0"/>
              <a:t> </a:t>
            </a:r>
            <a:r>
              <a:rPr lang="de-DE" sz="1400" dirty="0" err="1"/>
              <a:t>Textbooks</a:t>
            </a:r>
            <a:r>
              <a:rPr lang="de-DE" sz="1400" dirty="0"/>
              <a:t>: </a:t>
            </a:r>
            <a:r>
              <a:rPr lang="de-DE" sz="1400" dirty="0" err="1"/>
              <a:t>Ramifications</a:t>
            </a:r>
            <a:r>
              <a:rPr lang="de-DE" sz="1400" dirty="0"/>
              <a:t> </a:t>
            </a:r>
            <a:r>
              <a:rPr lang="de-DE" sz="1400" dirty="0" err="1"/>
              <a:t>of</a:t>
            </a:r>
            <a:r>
              <a:rPr lang="de-DE" sz="1400" dirty="0"/>
              <a:t> Technological Change. In M. </a:t>
            </a:r>
            <a:r>
              <a:rPr lang="de-DE" sz="1400" dirty="0" err="1"/>
              <a:t>Stocchetti</a:t>
            </a:r>
            <a:r>
              <a:rPr lang="de-DE" sz="1400" dirty="0"/>
              <a:t> (Ed.), Media </a:t>
            </a:r>
            <a:r>
              <a:rPr lang="de-DE" sz="1400" dirty="0" err="1"/>
              <a:t>and</a:t>
            </a:r>
            <a:r>
              <a:rPr lang="de-DE" sz="1400" dirty="0"/>
              <a:t> Education in </a:t>
            </a:r>
            <a:r>
              <a:rPr lang="de-DE" sz="1400" dirty="0" err="1"/>
              <a:t>the</a:t>
            </a:r>
            <a:r>
              <a:rPr lang="de-DE" sz="1400" dirty="0"/>
              <a:t> Digital Age. </a:t>
            </a:r>
            <a:r>
              <a:rPr lang="de-DE" sz="1400" dirty="0" err="1"/>
              <a:t>Concepts</a:t>
            </a:r>
            <a:r>
              <a:rPr lang="de-DE" sz="1400" dirty="0"/>
              <a:t>, Assessments, </a:t>
            </a:r>
            <a:r>
              <a:rPr lang="de-DE" sz="1400" dirty="0" err="1"/>
              <a:t>Subversions</a:t>
            </a:r>
            <a:r>
              <a:rPr lang="de-DE" sz="1400" dirty="0"/>
              <a:t>. Frankfurt: Peter Lang GmbH Internationaler Verlag der Wissenschaften, 63-76.</a:t>
            </a:r>
          </a:p>
          <a:p>
            <a:r>
              <a:rPr lang="de-DE" sz="1400" dirty="0" err="1"/>
              <a:t>Embacher</a:t>
            </a:r>
            <a:r>
              <a:rPr lang="de-DE" sz="1400" dirty="0"/>
              <a:t>, Franz (2004a): Das Konzept der Lernpfade in der Mathematik- Ausbildung. Basierend auf einem am 7. Juni 2004 im Institut für Wissenschaft und Kunst (IWK) im Rahmen der Reihe „Internet – Forschung – Lehre“ gehaltenen Vortrag. Wien. Online verfügbar unter </a:t>
            </a:r>
            <a:r>
              <a:rPr lang="de-DE" sz="1400" dirty="0" err="1"/>
              <a:t>www.matheonline.at</a:t>
            </a:r>
            <a:r>
              <a:rPr lang="de-DE" sz="1400" dirty="0"/>
              <a:t>/</a:t>
            </a:r>
            <a:r>
              <a:rPr lang="de-DE" sz="1400" dirty="0" err="1"/>
              <a:t>literatur</a:t>
            </a:r>
            <a:r>
              <a:rPr lang="de-DE" sz="1400" dirty="0"/>
              <a:t>/iwk7.6.2004/</a:t>
            </a:r>
            <a:r>
              <a:rPr lang="de-DE" sz="1400" dirty="0" err="1"/>
              <a:t>artikelIWK.rtf</a:t>
            </a:r>
            <a:r>
              <a:rPr lang="de-DE" sz="1400" dirty="0"/>
              <a:t>, zuletzt geprüft am 22.08.2022.</a:t>
            </a:r>
          </a:p>
          <a:p>
            <a:r>
              <a:rPr lang="de-DE" sz="1400" dirty="0" err="1"/>
              <a:t>Gueudet</a:t>
            </a:r>
            <a:r>
              <a:rPr lang="de-DE" sz="1400" dirty="0"/>
              <a:t>, G./</a:t>
            </a:r>
            <a:r>
              <a:rPr lang="de-DE" sz="1400" dirty="0" err="1"/>
              <a:t>Pepin</a:t>
            </a:r>
            <a:r>
              <a:rPr lang="de-DE" sz="1400" dirty="0"/>
              <a:t>, B./</a:t>
            </a:r>
            <a:r>
              <a:rPr lang="de-DE" sz="1400" dirty="0" err="1"/>
              <a:t>Sabra</a:t>
            </a:r>
            <a:r>
              <a:rPr lang="de-DE" sz="1400" dirty="0"/>
              <a:t>, H./</a:t>
            </a:r>
            <a:r>
              <a:rPr lang="de-DE" sz="1400" dirty="0" err="1"/>
              <a:t>Trouche</a:t>
            </a:r>
            <a:r>
              <a:rPr lang="de-DE" sz="1400" dirty="0"/>
              <a:t>, L. (2015): Collective design </a:t>
            </a:r>
            <a:r>
              <a:rPr lang="de-DE" sz="1400" dirty="0" err="1"/>
              <a:t>of</a:t>
            </a:r>
            <a:r>
              <a:rPr lang="de-DE" sz="1400" dirty="0"/>
              <a:t> an </a:t>
            </a:r>
            <a:r>
              <a:rPr lang="de-DE" sz="1400" dirty="0" err="1"/>
              <a:t>e-textbook</a:t>
            </a:r>
            <a:r>
              <a:rPr lang="de-DE" sz="1400" dirty="0"/>
              <a:t>: </a:t>
            </a:r>
            <a:r>
              <a:rPr lang="de-DE" sz="1400" dirty="0" err="1"/>
              <a:t>Teachers</a:t>
            </a:r>
            <a:r>
              <a:rPr lang="de-DE" sz="1400" dirty="0"/>
              <a:t>’ </a:t>
            </a:r>
            <a:r>
              <a:rPr lang="de-DE" sz="1400" dirty="0" err="1"/>
              <a:t>collective</a:t>
            </a:r>
            <a:r>
              <a:rPr lang="de-DE" sz="1400" dirty="0"/>
              <a:t> </a:t>
            </a:r>
            <a:r>
              <a:rPr lang="de-DE" sz="1400" dirty="0" err="1"/>
              <a:t>documentation</a:t>
            </a:r>
            <a:r>
              <a:rPr lang="de-DE" sz="1400" dirty="0"/>
              <a:t>. Journal </a:t>
            </a:r>
            <a:r>
              <a:rPr lang="de-DE" sz="1400" dirty="0" err="1"/>
              <a:t>of</a:t>
            </a:r>
            <a:r>
              <a:rPr lang="de-DE" sz="1400" dirty="0"/>
              <a:t> </a:t>
            </a:r>
            <a:r>
              <a:rPr lang="de-DE" sz="1400" dirty="0" err="1"/>
              <a:t>Mathematics</a:t>
            </a:r>
            <a:r>
              <a:rPr lang="de-DE" sz="1400" dirty="0"/>
              <a:t> </a:t>
            </a:r>
            <a:r>
              <a:rPr lang="de-DE" sz="1400" dirty="0" err="1"/>
              <a:t>Teacher</a:t>
            </a:r>
            <a:r>
              <a:rPr lang="de-DE" sz="1400" dirty="0"/>
              <a:t> Education, 1-17. </a:t>
            </a:r>
          </a:p>
          <a:p>
            <a:r>
              <a:rPr lang="de-DE" sz="1400" dirty="0" err="1"/>
              <a:t>Oberhuemer</a:t>
            </a:r>
            <a:r>
              <a:rPr lang="de-DE" sz="1400" dirty="0"/>
              <a:t>, Petra (2004): Open Studio und Lernpfade - Einführung in das praktische Arbeiten. Präsentation zum Workshop der 9. Internationalen Tagung über Schulmathematik: Alternative Wege in Unterricht und Leistungsbeurteilung. Technische Universität Wien. Online verfügbar unter http://</a:t>
            </a:r>
            <a:r>
              <a:rPr lang="de-DE" sz="1400" dirty="0" err="1"/>
              <a:t>www.matheonline.at</a:t>
            </a:r>
            <a:r>
              <a:rPr lang="de-DE" sz="1400" dirty="0"/>
              <a:t>/</a:t>
            </a:r>
            <a:r>
              <a:rPr lang="de-DE" sz="1400" dirty="0" err="1"/>
              <a:t>monk</a:t>
            </a:r>
            <a:r>
              <a:rPr lang="de-DE" sz="1400" dirty="0"/>
              <a:t>/TU26.2.2004/Workshop26.02.2004.pps</a:t>
            </a:r>
          </a:p>
          <a:p>
            <a:r>
              <a:rPr lang="de-DE" sz="1400" dirty="0" err="1"/>
              <a:t>Pepin</a:t>
            </a:r>
            <a:r>
              <a:rPr lang="de-DE" sz="1400" dirty="0"/>
              <a:t>, B./</a:t>
            </a:r>
            <a:r>
              <a:rPr lang="de-DE" sz="1400" dirty="0" err="1"/>
              <a:t>Gueudet</a:t>
            </a:r>
            <a:r>
              <a:rPr lang="de-DE" sz="1400" dirty="0"/>
              <a:t>, G./</a:t>
            </a:r>
            <a:r>
              <a:rPr lang="de-DE" sz="1400" dirty="0" err="1"/>
              <a:t>Yerushalmy</a:t>
            </a:r>
            <a:r>
              <a:rPr lang="de-DE" sz="1400" dirty="0"/>
              <a:t>, M./</a:t>
            </a:r>
            <a:r>
              <a:rPr lang="de-DE" sz="1400" dirty="0" err="1"/>
              <a:t>Trouche</a:t>
            </a:r>
            <a:r>
              <a:rPr lang="de-DE" sz="1400" dirty="0"/>
              <a:t>, L./</a:t>
            </a:r>
            <a:r>
              <a:rPr lang="de-DE" sz="1400" dirty="0" err="1"/>
              <a:t>Chazan</a:t>
            </a:r>
            <a:r>
              <a:rPr lang="de-DE" sz="1400" dirty="0"/>
              <a:t>, D. (2015): E-</a:t>
            </a:r>
            <a:r>
              <a:rPr lang="de-DE" sz="1400" dirty="0" err="1"/>
              <a:t>Textbooks</a:t>
            </a:r>
            <a:r>
              <a:rPr lang="de-DE" sz="1400" dirty="0"/>
              <a:t> in/</a:t>
            </a:r>
            <a:r>
              <a:rPr lang="de-DE" sz="1400" dirty="0" err="1"/>
              <a:t>for</a:t>
            </a:r>
            <a:r>
              <a:rPr lang="de-DE" sz="1400" dirty="0"/>
              <a:t> Teaching </a:t>
            </a:r>
            <a:r>
              <a:rPr lang="de-DE" sz="1400" dirty="0" err="1"/>
              <a:t>and</a:t>
            </a:r>
            <a:r>
              <a:rPr lang="de-DE" sz="1400" dirty="0"/>
              <a:t> Learning </a:t>
            </a:r>
            <a:r>
              <a:rPr lang="de-DE" sz="1400" dirty="0" err="1"/>
              <a:t>Mathematics</a:t>
            </a:r>
            <a:r>
              <a:rPr lang="de-DE" sz="1400" dirty="0"/>
              <a:t>: A </a:t>
            </a:r>
            <a:r>
              <a:rPr lang="de-DE" sz="1400" dirty="0" err="1"/>
              <a:t>Potentially</a:t>
            </a:r>
            <a:r>
              <a:rPr lang="de-DE" sz="1400" dirty="0"/>
              <a:t> Transformative Educational Technology. In: English, L.D./</a:t>
            </a:r>
            <a:r>
              <a:rPr lang="de-DE" sz="1400" dirty="0" err="1"/>
              <a:t>Kirshner</a:t>
            </a:r>
            <a:r>
              <a:rPr lang="de-DE" sz="1400" dirty="0"/>
              <a:t>, D.(Hrsg.), Handbook </a:t>
            </a:r>
            <a:r>
              <a:rPr lang="de-DE" sz="1400" dirty="0" err="1"/>
              <a:t>of</a:t>
            </a:r>
            <a:r>
              <a:rPr lang="de-DE" sz="1400" dirty="0"/>
              <a:t> international </a:t>
            </a:r>
            <a:r>
              <a:rPr lang="de-DE" sz="1400" dirty="0" err="1"/>
              <a:t>research</a:t>
            </a:r>
            <a:r>
              <a:rPr lang="de-DE" sz="1400" dirty="0"/>
              <a:t> in </a:t>
            </a:r>
            <a:r>
              <a:rPr lang="de-DE" sz="1400" dirty="0" err="1"/>
              <a:t>mathematics</a:t>
            </a:r>
            <a:r>
              <a:rPr lang="de-DE" sz="1400" dirty="0"/>
              <a:t> </a:t>
            </a:r>
            <a:r>
              <a:rPr lang="de-DE" sz="1400" dirty="0" err="1"/>
              <a:t>education</a:t>
            </a:r>
            <a:r>
              <a:rPr lang="de-DE" sz="1400" dirty="0"/>
              <a:t> (3rd </a:t>
            </a:r>
            <a:r>
              <a:rPr lang="de-DE" sz="1400" dirty="0" err="1"/>
              <a:t>ed</a:t>
            </a:r>
            <a:r>
              <a:rPr lang="de-DE" sz="1400" dirty="0"/>
              <a:t>.). New York: Routledge. </a:t>
            </a:r>
          </a:p>
          <a:p>
            <a:r>
              <a:rPr lang="de-DE" sz="1400" dirty="0"/>
              <a:t>Pohl, Maximilian; Schacht, Florian (2018): Das digitale Schulbuch – Ansätze einer veränderten Schulbuchkultur. In: Beiträge zum Mathematikunterricht 2018: Vorträge zur Mathematikdidaktik und zur Schnittstelle Mathematik/Mathematikdidaktik auf der gemeinsamen Jahrestagung GDM und DMW 2018 ; Band 4 / Gemeinsame Jahrestagung der GDM und DMV, 05.03.2018-09.03.2018 , Paderborn / Bender, Peter; </a:t>
            </a:r>
            <a:r>
              <a:rPr lang="de-DE" sz="1400" dirty="0" err="1"/>
              <a:t>Wassong</a:t>
            </a:r>
            <a:r>
              <a:rPr lang="de-DE" sz="1400" dirty="0"/>
              <a:t>, Thomas; (Hrsg.), S. 2099 - 2100</a:t>
            </a:r>
          </a:p>
          <a:p>
            <a:pPr marL="0" indent="0">
              <a:buNone/>
            </a:pPr>
            <a:endParaRPr lang="de-DE" sz="1400" dirty="0"/>
          </a:p>
        </p:txBody>
      </p:sp>
      <p:sp>
        <p:nvSpPr>
          <p:cNvPr id="3" name="Titel 2"/>
          <p:cNvSpPr>
            <a:spLocks noGrp="1"/>
          </p:cNvSpPr>
          <p:nvPr>
            <p:ph type="title"/>
          </p:nvPr>
        </p:nvSpPr>
        <p:spPr/>
        <p:txBody>
          <a:bodyPr>
            <a:noAutofit/>
          </a:bodyPr>
          <a:lstStyle/>
          <a:p>
            <a:r>
              <a:rPr lang="de-DE" dirty="0">
                <a:latin typeface="Calibri" panose="020F0502020204030204" pitchFamily="34" charset="0"/>
                <a:cs typeface="Calibri" panose="020F0502020204030204" pitchFamily="34" charset="0"/>
              </a:rPr>
              <a:t>Literatur</a:t>
            </a:r>
          </a:p>
        </p:txBody>
      </p:sp>
      <p:sp>
        <p:nvSpPr>
          <p:cNvPr id="4" name="Textplatzhalter 3">
            <a:extLst>
              <a:ext uri="{FF2B5EF4-FFF2-40B4-BE49-F238E27FC236}">
                <a16:creationId xmlns:a16="http://schemas.microsoft.com/office/drawing/2014/main" id="{B17D84B3-383B-47D3-06E3-D6499A44C34D}"/>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13187994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1400" dirty="0"/>
              <a:t>Pohl, Maximilian; Schacht, Florian (2017a): Digitale Mathematikschulbücher </a:t>
            </a:r>
            <a:r>
              <a:rPr lang="de-DE" sz="1400" dirty="0" err="1"/>
              <a:t>hands</a:t>
            </a:r>
            <a:r>
              <a:rPr lang="de-DE" sz="1400" dirty="0"/>
              <a:t>-on : Eine Analyse digitaler Mathematikschulbücher und den Schülernutzungen in der Sekundarstufe I exemplarisch an einem Lehrwerk. In: Das Elektronische Schulbuch 2017: Fachdidaktische Anforderungen und Ideen treffen auf Lösungsvorschläge der Informatik / ESK 08.03.2017 bis 09.03.2017 Universität Siegen; / Schuhen, Michael; Froitzheim, Manuel (Hrsg.), S. 119 – 138</a:t>
            </a:r>
          </a:p>
          <a:p>
            <a:r>
              <a:rPr lang="de-DE" sz="1400" dirty="0"/>
              <a:t>Pohl, Maximilian; Schacht, Florian (2017b): Digital </a:t>
            </a:r>
            <a:r>
              <a:rPr lang="de-DE" sz="1400" dirty="0" err="1"/>
              <a:t>Mathematics</a:t>
            </a:r>
            <a:r>
              <a:rPr lang="de-DE" sz="1400" dirty="0"/>
              <a:t> </a:t>
            </a:r>
            <a:r>
              <a:rPr lang="de-DE" sz="1400" dirty="0" err="1"/>
              <a:t>Textbooks</a:t>
            </a:r>
            <a:r>
              <a:rPr lang="de-DE" sz="1400" dirty="0"/>
              <a:t> : </a:t>
            </a:r>
            <a:r>
              <a:rPr lang="de-DE" sz="1400" dirty="0" err="1"/>
              <a:t>Analyzing</a:t>
            </a:r>
            <a:r>
              <a:rPr lang="de-DE" sz="1400" dirty="0"/>
              <a:t> </a:t>
            </a:r>
            <a:r>
              <a:rPr lang="de-DE" sz="1400" dirty="0" err="1"/>
              <a:t>structure</a:t>
            </a:r>
            <a:r>
              <a:rPr lang="de-DE" sz="1400" dirty="0"/>
              <a:t> </a:t>
            </a:r>
            <a:r>
              <a:rPr lang="de-DE" sz="1400" dirty="0" err="1"/>
              <a:t>of</a:t>
            </a:r>
            <a:r>
              <a:rPr lang="de-DE" sz="1400" dirty="0"/>
              <a:t> </a:t>
            </a:r>
            <a:r>
              <a:rPr lang="de-DE" sz="1400" dirty="0" err="1"/>
              <a:t>student</a:t>
            </a:r>
            <a:r>
              <a:rPr lang="de-DE" sz="1400" dirty="0"/>
              <a:t> </a:t>
            </a:r>
            <a:r>
              <a:rPr lang="de-DE" sz="1400" dirty="0" err="1"/>
              <a:t>uses</a:t>
            </a:r>
            <a:r>
              <a:rPr lang="de-DE" sz="1400" dirty="0"/>
              <a:t> In: </a:t>
            </a:r>
            <a:r>
              <a:rPr lang="de-DE" sz="1400" dirty="0" err="1"/>
              <a:t>Proceedings</a:t>
            </a:r>
            <a:r>
              <a:rPr lang="de-DE" sz="1400" dirty="0"/>
              <a:t> </a:t>
            </a:r>
            <a:r>
              <a:rPr lang="de-DE" sz="1400" dirty="0" err="1"/>
              <a:t>of</a:t>
            </a:r>
            <a:r>
              <a:rPr lang="de-DE" sz="1400" dirty="0"/>
              <a:t> </a:t>
            </a:r>
            <a:r>
              <a:rPr lang="de-DE" sz="1400" dirty="0" err="1"/>
              <a:t>the</a:t>
            </a:r>
            <a:r>
              <a:rPr lang="de-DE" sz="1400" dirty="0"/>
              <a:t> 13th International Conference on Technology in </a:t>
            </a:r>
            <a:r>
              <a:rPr lang="de-DE" sz="1400" dirty="0" err="1"/>
              <a:t>Mathematics</a:t>
            </a:r>
            <a:r>
              <a:rPr lang="de-DE" sz="1400" dirty="0"/>
              <a:t> Teaching / ICTMT 2017, 3rd </a:t>
            </a:r>
            <a:r>
              <a:rPr lang="de-DE" sz="1400" dirty="0" err="1"/>
              <a:t>to</a:t>
            </a:r>
            <a:r>
              <a:rPr lang="de-DE" sz="1400" dirty="0"/>
              <a:t> 6th </a:t>
            </a:r>
            <a:r>
              <a:rPr lang="de-DE" sz="1400" dirty="0" err="1"/>
              <a:t>July</a:t>
            </a:r>
            <a:r>
              <a:rPr lang="de-DE" sz="1400" dirty="0"/>
              <a:t>, 2017, Lyon, France; / </a:t>
            </a:r>
            <a:r>
              <a:rPr lang="de-DE" sz="1400" dirty="0" err="1"/>
              <a:t>Aldon</a:t>
            </a:r>
            <a:r>
              <a:rPr lang="de-DE" sz="1400" dirty="0"/>
              <a:t>, Gilles; </a:t>
            </a:r>
            <a:r>
              <a:rPr lang="de-DE" sz="1400" dirty="0" err="1"/>
              <a:t>Trgalová</a:t>
            </a:r>
            <a:r>
              <a:rPr lang="de-DE" sz="1400" dirty="0"/>
              <a:t>, Jana (Hrsg.), S. 453 – 456</a:t>
            </a:r>
          </a:p>
          <a:p>
            <a:r>
              <a:rPr lang="de-DE" sz="1400" dirty="0">
                <a:latin typeface="Calibri" charset="0"/>
                <a:ea typeface="Calibri" charset="0"/>
                <a:cs typeface="Calibri" charset="0"/>
              </a:rPr>
              <a:t>Wikipedia-Auszug (Folie 9): https://</a:t>
            </a:r>
            <a:r>
              <a:rPr lang="de-DE" sz="1400" dirty="0" err="1">
                <a:latin typeface="Calibri" charset="0"/>
                <a:ea typeface="Calibri" charset="0"/>
                <a:cs typeface="Calibri" charset="0"/>
              </a:rPr>
              <a:t>de.wikipedia.org</a:t>
            </a:r>
            <a:r>
              <a:rPr lang="de-DE" sz="1400" dirty="0">
                <a:latin typeface="Calibri" charset="0"/>
                <a:ea typeface="Calibri" charset="0"/>
                <a:cs typeface="Calibri" charset="0"/>
              </a:rPr>
              <a:t>/</a:t>
            </a:r>
            <a:r>
              <a:rPr lang="de-DE" sz="1400" dirty="0" err="1">
                <a:latin typeface="Calibri" charset="0"/>
                <a:ea typeface="Calibri" charset="0"/>
                <a:cs typeface="Calibri" charset="0"/>
              </a:rPr>
              <a:t>wiki</a:t>
            </a:r>
            <a:r>
              <a:rPr lang="de-DE" sz="1400" dirty="0">
                <a:latin typeface="Calibri" charset="0"/>
                <a:ea typeface="Calibri" charset="0"/>
                <a:cs typeface="Calibri" charset="0"/>
              </a:rPr>
              <a:t>/Lernplattform</a:t>
            </a:r>
            <a:endParaRPr lang="is-IS" sz="1400" dirty="0">
              <a:latin typeface="Calibri" charset="0"/>
              <a:ea typeface="Calibri" charset="0"/>
              <a:cs typeface="Calibri" charset="0"/>
            </a:endParaRPr>
          </a:p>
          <a:p>
            <a:endParaRPr lang="de-DE" sz="1400" dirty="0"/>
          </a:p>
          <a:p>
            <a:pPr>
              <a:defRPr sz="1800"/>
            </a:pPr>
            <a:endParaRPr lang="de-DE" sz="1400" dirty="0"/>
          </a:p>
          <a:p>
            <a:endParaRPr lang="de-DE" sz="1400" dirty="0"/>
          </a:p>
        </p:txBody>
      </p:sp>
      <p:sp>
        <p:nvSpPr>
          <p:cNvPr id="3" name="Titel 2"/>
          <p:cNvSpPr>
            <a:spLocks noGrp="1"/>
          </p:cNvSpPr>
          <p:nvPr>
            <p:ph type="title"/>
          </p:nvPr>
        </p:nvSpPr>
        <p:spPr/>
        <p:txBody>
          <a:bodyPr>
            <a:noAutofit/>
          </a:bodyPr>
          <a:lstStyle/>
          <a:p>
            <a:r>
              <a:rPr lang="de-DE" dirty="0">
                <a:latin typeface="Calibri" panose="020F0502020204030204" pitchFamily="34" charset="0"/>
                <a:cs typeface="Calibri" panose="020F0502020204030204" pitchFamily="34" charset="0"/>
              </a:rPr>
              <a:t>Literatur</a:t>
            </a:r>
          </a:p>
        </p:txBody>
      </p:sp>
      <p:sp>
        <p:nvSpPr>
          <p:cNvPr id="4" name="Textplatzhalter 3">
            <a:extLst>
              <a:ext uri="{FF2B5EF4-FFF2-40B4-BE49-F238E27FC236}">
                <a16:creationId xmlns:a16="http://schemas.microsoft.com/office/drawing/2014/main" id="{0872B363-82B6-5E5F-811A-4DA9AAAEE54A}"/>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5247987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1400" dirty="0"/>
              <a:t>Abb. Folie 1 und 2: Eigenkreation von Marcel Klinger</a:t>
            </a:r>
          </a:p>
          <a:p>
            <a:r>
              <a:rPr lang="de-DE" sz="1400" dirty="0"/>
              <a:t>Abb. Folie 15: Genehmigung eingeholt oder als CC-BY-SA 4.0 aufgeführt</a:t>
            </a:r>
          </a:p>
          <a:p>
            <a:r>
              <a:rPr lang="de-DE" sz="1400" dirty="0"/>
              <a:t>Abb. Folie 17: Video erstellt durch </a:t>
            </a:r>
            <a:r>
              <a:rPr lang="de-DE" sz="1400" dirty="0" err="1"/>
              <a:t>Mitarbeiter:innen</a:t>
            </a:r>
            <a:r>
              <a:rPr lang="de-DE" sz="1400" dirty="0"/>
              <a:t> der Arbeitsgruppe Florian Schacht</a:t>
            </a:r>
          </a:p>
          <a:p>
            <a:r>
              <a:rPr lang="de-DE" sz="1400" dirty="0"/>
              <a:t>Abb. Folie 18: Genehmigung eingeholt oder als CC-BY-SA 4.0 aufgeführt </a:t>
            </a:r>
          </a:p>
          <a:p>
            <a:r>
              <a:rPr lang="de-DE" sz="1400" dirty="0"/>
              <a:t>Abb. Folie 32, 33, 34, 36, 37: Eigenkreation und durch GeoGebra als Screenshot-Verwendung genehmigt</a:t>
            </a:r>
          </a:p>
          <a:p>
            <a:r>
              <a:rPr lang="de-DE" sz="1400" dirty="0"/>
              <a:t>Abb. Folie 38: Eigenkreation</a:t>
            </a:r>
          </a:p>
          <a:p>
            <a:pPr marL="0" indent="0">
              <a:buNone/>
            </a:pPr>
            <a:endParaRPr lang="de-DE" sz="1400" dirty="0"/>
          </a:p>
          <a:p>
            <a:r>
              <a:rPr lang="de-DE" sz="1400" dirty="0"/>
              <a:t>Hinweis zu </a:t>
            </a:r>
            <a:r>
              <a:rPr lang="de-DE" sz="1400" dirty="0" err="1"/>
              <a:t>GeoGebra</a:t>
            </a:r>
            <a:r>
              <a:rPr lang="de-DE" sz="1400" dirty="0"/>
              <a:t> Logo und Tube Screenshots (Folie 18, 32 bis 37): Genehmigung liegt vor, die Abbildungen im nichtkommerziellen Bereich nutzen zu dürfen.</a:t>
            </a:r>
          </a:p>
          <a:p>
            <a:endParaRPr lang="de-DE" sz="1400" dirty="0"/>
          </a:p>
          <a:p>
            <a:endParaRPr lang="de-DE" sz="1400" dirty="0"/>
          </a:p>
          <a:p>
            <a:endParaRPr lang="de-DE" sz="1400" dirty="0"/>
          </a:p>
          <a:p>
            <a:endParaRPr lang="de-DE" sz="1400" dirty="0"/>
          </a:p>
          <a:p>
            <a:endParaRPr lang="de-DE" sz="1400" dirty="0"/>
          </a:p>
          <a:p>
            <a:endParaRPr lang="de-DE" sz="1400" dirty="0"/>
          </a:p>
        </p:txBody>
      </p:sp>
      <p:sp>
        <p:nvSpPr>
          <p:cNvPr id="3" name="Titel 2"/>
          <p:cNvSpPr>
            <a:spLocks noGrp="1"/>
          </p:cNvSpPr>
          <p:nvPr>
            <p:ph type="title"/>
          </p:nvPr>
        </p:nvSpPr>
        <p:spPr/>
        <p:txBody>
          <a:bodyPr/>
          <a:lstStyle/>
          <a:p>
            <a:r>
              <a:rPr lang="de-DE" dirty="0"/>
              <a:t>Abbildungsverzeichnis</a:t>
            </a:r>
          </a:p>
        </p:txBody>
      </p:sp>
      <p:sp>
        <p:nvSpPr>
          <p:cNvPr id="7" name="Textplatzhalter 6">
            <a:extLst>
              <a:ext uri="{FF2B5EF4-FFF2-40B4-BE49-F238E27FC236}">
                <a16:creationId xmlns:a16="http://schemas.microsoft.com/office/drawing/2014/main" id="{A193D254-440B-DDFE-5FAF-9E8B44D694A8}"/>
              </a:ext>
            </a:extLst>
          </p:cNvPr>
          <p:cNvSpPr>
            <a:spLocks noGrp="1"/>
          </p:cNvSpPr>
          <p:nvPr>
            <p:ph type="body" sz="quarter" idx="10"/>
          </p:nvPr>
        </p:nvSpPr>
        <p:spPr/>
        <p:txBody>
          <a:bodyPr/>
          <a:lstStyle/>
          <a:p>
            <a:endParaRPr lang="de-DE"/>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BC3024B2-63F1-F44B-ACF3-26AFEEBCBACA}"/>
              </a:ext>
            </a:extLst>
          </p:cNvPr>
          <p:cNvSpPr>
            <a:spLocks noGrp="1"/>
          </p:cNvSpPr>
          <p:nvPr>
            <p:ph idx="1"/>
          </p:nvPr>
        </p:nvSpPr>
        <p:spPr/>
        <p:txBody>
          <a:bodyPr/>
          <a:lstStyle/>
          <a:p>
            <a:pPr marL="0" indent="0">
              <a:buNone/>
            </a:pPr>
            <a:r>
              <a:rPr lang="de-DE" u="sng" dirty="0"/>
              <a:t>Arbeitsauftrag:</a:t>
            </a:r>
            <a:endParaRPr lang="de-DE" dirty="0"/>
          </a:p>
          <a:p>
            <a:pPr lvl="0"/>
            <a:r>
              <a:rPr lang="de-DE" dirty="0"/>
              <a:t>Mit welchem Learning Management System (LMS) arbeiten Sie in der Schule?</a:t>
            </a:r>
          </a:p>
          <a:p>
            <a:pPr lvl="0"/>
            <a:r>
              <a:rPr lang="de-DE" dirty="0"/>
              <a:t>In welchen Phasen des Unterrichts nutzen ein LMS / könnte ein LMS genutzt werden?</a:t>
            </a:r>
          </a:p>
          <a:p>
            <a:pPr lvl="0"/>
            <a:r>
              <a:rPr lang="de-DE" dirty="0"/>
              <a:t>Welche Potenziale sehen Sie mit Blick auf das Lernen von Mathematik? </a:t>
            </a:r>
          </a:p>
          <a:p>
            <a:pPr lvl="0"/>
            <a:r>
              <a:rPr lang="de-DE" dirty="0"/>
              <a:t>Welche Grenzen sehen Sie?  </a:t>
            </a:r>
          </a:p>
          <a:p>
            <a:pPr lvl="0"/>
            <a:endParaRPr lang="de-DE" dirty="0"/>
          </a:p>
          <a:p>
            <a:pPr marL="0" lvl="0" indent="0">
              <a:buNone/>
            </a:pPr>
            <a:r>
              <a:rPr lang="de-DE" dirty="0"/>
              <a:t>Bündeln Sie Ihre Ergebnisse auf 2-3 Folien und schicken Sie diese rechtzeitig bis zum </a:t>
            </a:r>
            <a:r>
              <a:rPr lang="de-DE" dirty="0">
                <a:solidFill>
                  <a:srgbClr val="F8B44F"/>
                </a:solidFill>
              </a:rPr>
              <a:t>XXX</a:t>
            </a:r>
            <a:r>
              <a:rPr lang="de-DE" dirty="0"/>
              <a:t> vor der Fortbildung an die entsprechenden Fortbildenden. </a:t>
            </a:r>
          </a:p>
          <a:p>
            <a:endParaRPr lang="de-DE" dirty="0"/>
          </a:p>
        </p:txBody>
      </p:sp>
      <p:sp>
        <p:nvSpPr>
          <p:cNvPr id="3" name="Titel 2">
            <a:extLst>
              <a:ext uri="{FF2B5EF4-FFF2-40B4-BE49-F238E27FC236}">
                <a16:creationId xmlns:a16="http://schemas.microsoft.com/office/drawing/2014/main" id="{E327B248-D18E-3B49-9E76-6C1C2232C668}"/>
              </a:ext>
            </a:extLst>
          </p:cNvPr>
          <p:cNvSpPr>
            <a:spLocks noGrp="1"/>
          </p:cNvSpPr>
          <p:nvPr>
            <p:ph type="title"/>
          </p:nvPr>
        </p:nvSpPr>
        <p:spPr/>
        <p:txBody>
          <a:bodyPr/>
          <a:lstStyle/>
          <a:p>
            <a:r>
              <a:rPr lang="de-DE" dirty="0"/>
              <a:t>Aufgabe (vorab an die TN)</a:t>
            </a:r>
          </a:p>
        </p:txBody>
      </p:sp>
    </p:spTree>
    <p:extLst>
      <p:ext uri="{BB962C8B-B14F-4D97-AF65-F5344CB8AC3E}">
        <p14:creationId xmlns:p14="http://schemas.microsoft.com/office/powerpoint/2010/main" val="237910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066EA0BC-1D36-B14B-AA15-EDAF9568EABE}"/>
              </a:ext>
            </a:extLst>
          </p:cNvPr>
          <p:cNvSpPr>
            <a:spLocks noGrp="1"/>
          </p:cNvSpPr>
          <p:nvPr>
            <p:ph type="title"/>
          </p:nvPr>
        </p:nvSpPr>
        <p:spPr/>
        <p:txBody>
          <a:bodyPr/>
          <a:lstStyle/>
          <a:p>
            <a:r>
              <a:rPr lang="de-DE" dirty="0"/>
              <a:t>Mögliche Zeitstruktur für ein Online-Seminar (90 Minuten)</a:t>
            </a:r>
          </a:p>
        </p:txBody>
      </p:sp>
      <p:sp>
        <p:nvSpPr>
          <p:cNvPr id="4" name="Textfeld 3">
            <a:extLst>
              <a:ext uri="{FF2B5EF4-FFF2-40B4-BE49-F238E27FC236}">
                <a16:creationId xmlns:a16="http://schemas.microsoft.com/office/drawing/2014/main" id="{10DCEA83-AE0A-A347-BBFE-9E5971D735F6}"/>
              </a:ext>
            </a:extLst>
          </p:cNvPr>
          <p:cNvSpPr txBox="1"/>
          <p:nvPr/>
        </p:nvSpPr>
        <p:spPr>
          <a:xfrm>
            <a:off x="-756592" y="1772816"/>
            <a:ext cx="10081526" cy="1584176"/>
          </a:xfrm>
          <a:prstGeom prst="rect">
            <a:avLst/>
          </a:prstGeom>
          <a:solidFill>
            <a:srgbClr val="A6A6A6">
              <a:alpha val="25098"/>
            </a:srgbClr>
          </a:solidFill>
        </p:spPr>
        <p:txBody>
          <a:bodyPr wrap="square" rtlCol="0">
            <a:noAutofit/>
          </a:bodyPr>
          <a:ls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graphicFrame>
        <p:nvGraphicFramePr>
          <p:cNvPr id="7" name="Tabelle 6">
            <a:extLst>
              <a:ext uri="{FF2B5EF4-FFF2-40B4-BE49-F238E27FC236}">
                <a16:creationId xmlns:a16="http://schemas.microsoft.com/office/drawing/2014/main" id="{46A6EDCA-3162-F8BE-FAF7-5CDF7DB63044}"/>
              </a:ext>
            </a:extLst>
          </p:cNvPr>
          <p:cNvGraphicFramePr>
            <a:graphicFrameLocks noGrp="1"/>
          </p:cNvGraphicFramePr>
          <p:nvPr>
            <p:extLst>
              <p:ext uri="{D42A27DB-BD31-4B8C-83A1-F6EECF244321}">
                <p14:modId xmlns:p14="http://schemas.microsoft.com/office/powerpoint/2010/main" val="726986629"/>
              </p:ext>
            </p:extLst>
          </p:nvPr>
        </p:nvGraphicFramePr>
        <p:xfrm>
          <a:off x="252000" y="908720"/>
          <a:ext cx="8640001" cy="4763809"/>
        </p:xfrm>
        <a:graphic>
          <a:graphicData uri="http://schemas.openxmlformats.org/drawingml/2006/table">
            <a:tbl>
              <a:tblPr/>
              <a:tblGrid>
                <a:gridCol w="631477">
                  <a:extLst>
                    <a:ext uri="{9D8B030D-6E8A-4147-A177-3AD203B41FA5}">
                      <a16:colId xmlns:a16="http://schemas.microsoft.com/office/drawing/2014/main" val="3086652931"/>
                    </a:ext>
                  </a:extLst>
                </a:gridCol>
                <a:gridCol w="4534481">
                  <a:extLst>
                    <a:ext uri="{9D8B030D-6E8A-4147-A177-3AD203B41FA5}">
                      <a16:colId xmlns:a16="http://schemas.microsoft.com/office/drawing/2014/main" val="1413893383"/>
                    </a:ext>
                  </a:extLst>
                </a:gridCol>
                <a:gridCol w="1375257">
                  <a:extLst>
                    <a:ext uri="{9D8B030D-6E8A-4147-A177-3AD203B41FA5}">
                      <a16:colId xmlns:a16="http://schemas.microsoft.com/office/drawing/2014/main" val="2835567118"/>
                    </a:ext>
                  </a:extLst>
                </a:gridCol>
                <a:gridCol w="2098786">
                  <a:extLst>
                    <a:ext uri="{9D8B030D-6E8A-4147-A177-3AD203B41FA5}">
                      <a16:colId xmlns:a16="http://schemas.microsoft.com/office/drawing/2014/main" val="3818453495"/>
                    </a:ext>
                  </a:extLst>
                </a:gridCol>
              </a:tblGrid>
              <a:tr h="198861">
                <a:tc>
                  <a:txBody>
                    <a:bodyPr/>
                    <a:lstStyle/>
                    <a:p>
                      <a:pPr>
                        <a:lnSpc>
                          <a:spcPts val="1200"/>
                        </a:lnSpc>
                      </a:pPr>
                      <a:r>
                        <a:rPr lang="de-DE" sz="1200" b="1" dirty="0">
                          <a:effectLst/>
                          <a:latin typeface="Calibri" panose="020F0502020204030204" pitchFamily="34" charset="0"/>
                          <a:ea typeface="Times New Roman" panose="02020603050405020304" pitchFamily="18" charset="0"/>
                          <a:cs typeface="Times New Roman" panose="02020603050405020304" pitchFamily="18" charset="0"/>
                        </a:rPr>
                        <a:t>Zeit</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Phase / Aktivität</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Sozialform</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Times New Roman" panose="02020603050405020304" pitchFamily="18" charset="0"/>
                          <a:cs typeface="Times New Roman" panose="02020603050405020304" pitchFamily="18" charset="0"/>
                        </a:rPr>
                        <a:t>Material / Medien</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6783951"/>
                  </a:ext>
                </a:extLst>
              </a:tr>
              <a:tr h="619613">
                <a:tc>
                  <a:txBody>
                    <a:bodyPr/>
                    <a:lstStyle/>
                    <a:p>
                      <a:pPr>
                        <a:lnSpc>
                          <a:spcPts val="1200"/>
                        </a:lnSpc>
                      </a:pPr>
                      <a:r>
                        <a:rPr lang="de-DE" sz="1200" b="0">
                          <a:effectLst/>
                          <a:latin typeface="Calibri" panose="020F0502020204030204" pitchFamily="34" charset="0"/>
                          <a:ea typeface="Times New Roman" panose="02020603050405020304" pitchFamily="18" charset="0"/>
                          <a:cs typeface="Times New Roman" panose="02020603050405020304" pitchFamily="18" charset="0"/>
                        </a:rPr>
                        <a:t>vorab</a:t>
                      </a:r>
                      <a:endParaRPr lang="de-DE" sz="1200" b="1">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Selbstlerneinheit mit Arbeitsauftrag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EA</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 1</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1192467"/>
                  </a:ext>
                </a:extLst>
              </a:tr>
              <a:tr h="1213386">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40'</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     Einstieg: LMS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Vorstellen der Struktur des Online-Seminars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Vorstellen und Entwicklung der Landkarte</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Definition LMS</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Arbeitsauftrag: Präsentation durch die TN</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Vertiefung: Digitale Schulbücher</a:t>
                      </a:r>
                      <a:b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b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PL/EA</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Ggf. Namensschilder</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Evtl. Folien aus BS0</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DZLM-DigMA-BS0-Folien.pptx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„Einstieg: LMS“</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Ggf. Folien, die die TN vorab zugeschickt haben.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782651"/>
                  </a:ext>
                </a:extLst>
              </a:tr>
              <a:tr h="1234171">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45'</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de-DE" sz="12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     Exemplarische Aufgabe</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457200">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Arbeit in Kleingruppen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Variante 1: Entwicklung eines konkretes Einsatzszenario mit Präsentation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Variante 2: Aufgabenbearbeitung des Beispiels der GeoGebra Tube Aufgabe</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228600">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PL/EA/GA</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„Exemplarische Aufgabe“</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6651346"/>
                  </a:ext>
                </a:extLst>
              </a:tr>
              <a:tr h="1085307">
                <a:tc>
                  <a:txBody>
                    <a:bodyPr/>
                    <a:lstStyle/>
                    <a:p>
                      <a:pPr>
                        <a:lnSpc>
                          <a:spcPts val="1200"/>
                        </a:lnSpc>
                      </a:pPr>
                      <a:r>
                        <a:rPr lang="de-DE" sz="1200" b="0" dirty="0">
                          <a:effectLst/>
                          <a:latin typeface="Calibri" panose="020F0502020204030204" pitchFamily="34" charset="0"/>
                          <a:ea typeface="Times New Roman" panose="02020603050405020304" pitchFamily="18" charset="0"/>
                          <a:cs typeface="Times New Roman" panose="02020603050405020304" pitchFamily="18" charset="0"/>
                        </a:rPr>
                        <a:t>5'</a:t>
                      </a:r>
                      <a:endParaRPr lang="de-DE" sz="1200" b="1" dirty="0">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       Rückblick &amp; Ausblick</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Vervollständigte Landkarte zur Reflexion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Diskussion und gemeinsame Reflexion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tabLst>
                          <a:tab pos="457200" algn="l"/>
                        </a:tabLst>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Evaluation</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PL</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Folien aus Abschnitt „Rückblick &amp; Ausblick“</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DZLM-DigMA-BS7-Folien.pptx</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nSpc>
                          <a:spcPts val="1200"/>
                        </a:lnSpc>
                      </a:pPr>
                      <a:r>
                        <a:rPr lang="de-DE" sz="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de-DE" sz="1200" dirty="0">
                        <a:solidFill>
                          <a:srgbClr val="000000"/>
                        </a:solidFill>
                        <a:effectLst/>
                        <a:latin typeface="Calibri Light" panose="020F0302020204030204" pitchFamily="34" charset="0"/>
                        <a:ea typeface="Times New Roman" panose="02020603050405020304" pitchFamily="18" charset="0"/>
                        <a:cs typeface="Times New Roman" panose="02020603050405020304" pitchFamily="18" charset="0"/>
                      </a:endParaRPr>
                    </a:p>
                  </a:txBody>
                  <a:tcPr marL="36000" marR="36000" marT="36000" marB="3600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7129239"/>
                  </a:ext>
                </a:extLst>
              </a:tr>
            </a:tbl>
          </a:graphicData>
        </a:graphic>
      </p:graphicFrame>
    </p:spTree>
    <p:extLst>
      <p:ext uri="{BB962C8B-B14F-4D97-AF65-F5344CB8AC3E}">
        <p14:creationId xmlns:p14="http://schemas.microsoft.com/office/powerpoint/2010/main" val="29481680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hteck 10"/>
          <p:cNvSpPr/>
          <p:nvPr/>
        </p:nvSpPr>
        <p:spPr bwMode="auto">
          <a:xfrm>
            <a:off x="-180528"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2" name="Rechteck 11"/>
          <p:cNvSpPr/>
          <p:nvPr/>
        </p:nvSpPr>
        <p:spPr bwMode="auto">
          <a:xfrm>
            <a:off x="-1044624" y="980728"/>
            <a:ext cx="9035685" cy="648072"/>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500" dirty="0"/>
              <a:t>Learning Management System</a:t>
            </a:r>
          </a:p>
          <a:p>
            <a:pPr marL="514350" indent="-514350">
              <a:buClr>
                <a:srgbClr val="327A86"/>
              </a:buClr>
              <a:buFont typeface="Arial" panose="020B0604020202020204" pitchFamily="34" charset="0"/>
              <a:buAutoNum type="arabicPeriod"/>
            </a:pPr>
            <a:r>
              <a:rPr lang="de-DE" sz="2500" dirty="0"/>
              <a:t>Arbeit an einem konkreten Beispiel</a:t>
            </a:r>
          </a:p>
          <a:p>
            <a:pPr marL="514350" indent="-514350">
              <a:buClr>
                <a:srgbClr val="327A86"/>
              </a:buClr>
              <a:buFont typeface="Arial" panose="020B0604020202020204" pitchFamily="34" charset="0"/>
              <a:buAutoNum type="arabicPeriod"/>
            </a:pPr>
            <a:r>
              <a:rPr lang="de-DE" sz="2500" dirty="0"/>
              <a:t>Rückblick und Ausblick</a:t>
            </a:r>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978604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normAutofit/>
          </a:bodyPr>
          <a:lstStyle/>
          <a:p>
            <a:r>
              <a:rPr lang="de-DE" dirty="0"/>
              <a:t>Überblick: </a:t>
            </a:r>
            <a:r>
              <a:rPr lang="de-DE" dirty="0" err="1"/>
              <a:t>DigMA</a:t>
            </a:r>
            <a:r>
              <a:rPr lang="de-DE" dirty="0"/>
              <a:t> - Digitale Medien zur kognitiven Aktivierung</a:t>
            </a:r>
            <a:endParaRPr lang="de-DE" sz="2500" dirty="0"/>
          </a:p>
        </p:txBody>
      </p:sp>
      <p:sp>
        <p:nvSpPr>
          <p:cNvPr id="5" name="Textplatzhalter 4">
            <a:extLst>
              <a:ext uri="{FF2B5EF4-FFF2-40B4-BE49-F238E27FC236}">
                <a16:creationId xmlns:a16="http://schemas.microsoft.com/office/drawing/2014/main" id="{5797506A-E611-B5E2-64B1-FDE7B4AC12C1}"/>
              </a:ext>
            </a:extLst>
          </p:cNvPr>
          <p:cNvSpPr>
            <a:spLocks noGrp="1"/>
          </p:cNvSpPr>
          <p:nvPr>
            <p:ph type="body" sz="quarter" idx="10"/>
          </p:nvPr>
        </p:nvSpPr>
        <p:spPr/>
        <p:txBody>
          <a:bodyPr/>
          <a:lstStyle/>
          <a:p>
            <a:endParaRPr lang="de-DE"/>
          </a:p>
        </p:txBody>
      </p:sp>
      <p:graphicFrame>
        <p:nvGraphicFramePr>
          <p:cNvPr id="2" name="Diagramm 1">
            <a:extLst>
              <a:ext uri="{FF2B5EF4-FFF2-40B4-BE49-F238E27FC236}">
                <a16:creationId xmlns:a16="http://schemas.microsoft.com/office/drawing/2014/main" id="{0DA6184A-5CC8-E842-A034-6C4F55DCD53B}"/>
              </a:ext>
            </a:extLst>
          </p:cNvPr>
          <p:cNvGraphicFramePr/>
          <p:nvPr>
            <p:extLst>
              <p:ext uri="{D42A27DB-BD31-4B8C-83A1-F6EECF244321}">
                <p14:modId xmlns:p14="http://schemas.microsoft.com/office/powerpoint/2010/main" val="202798101"/>
              </p:ext>
            </p:extLst>
          </p:nvPr>
        </p:nvGraphicFramePr>
        <p:xfrm>
          <a:off x="1123327" y="766927"/>
          <a:ext cx="7629736" cy="54304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feld 6">
            <a:extLst>
              <a:ext uri="{FF2B5EF4-FFF2-40B4-BE49-F238E27FC236}">
                <a16:creationId xmlns:a16="http://schemas.microsoft.com/office/drawing/2014/main" id="{34BEF256-A4BD-1B49-AA94-C634660AAF69}"/>
              </a:ext>
            </a:extLst>
          </p:cNvPr>
          <p:cNvSpPr txBox="1"/>
          <p:nvPr/>
        </p:nvSpPr>
        <p:spPr>
          <a:xfrm>
            <a:off x="929089" y="2952766"/>
            <a:ext cx="736099" cy="40011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rPr>
              <a:t>3h</a:t>
            </a:r>
          </a:p>
        </p:txBody>
      </p:sp>
      <p:sp>
        <p:nvSpPr>
          <p:cNvPr id="16" name="Textfeld 15">
            <a:extLst>
              <a:ext uri="{FF2B5EF4-FFF2-40B4-BE49-F238E27FC236}">
                <a16:creationId xmlns:a16="http://schemas.microsoft.com/office/drawing/2014/main" id="{D92EDBD6-DE4F-8240-A4FA-47EC81BBC47A}"/>
              </a:ext>
            </a:extLst>
          </p:cNvPr>
          <p:cNvSpPr txBox="1"/>
          <p:nvPr/>
        </p:nvSpPr>
        <p:spPr>
          <a:xfrm>
            <a:off x="935039" y="3679496"/>
            <a:ext cx="736099" cy="400110"/>
          </a:xfrm>
          <a:prstGeom prst="rect">
            <a:avLst/>
          </a:prstGeom>
          <a:solidFill>
            <a:srgbClr val="327A86"/>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rPr>
              <a:t>1 ½ h</a:t>
            </a:r>
          </a:p>
        </p:txBody>
      </p:sp>
      <p:grpSp>
        <p:nvGrpSpPr>
          <p:cNvPr id="11" name="Gruppieren 10">
            <a:extLst>
              <a:ext uri="{FF2B5EF4-FFF2-40B4-BE49-F238E27FC236}">
                <a16:creationId xmlns:a16="http://schemas.microsoft.com/office/drawing/2014/main" id="{3C11FF04-1352-A749-835A-7CC0EBAAC0CD}"/>
              </a:ext>
            </a:extLst>
          </p:cNvPr>
          <p:cNvGrpSpPr/>
          <p:nvPr/>
        </p:nvGrpSpPr>
        <p:grpSpPr>
          <a:xfrm>
            <a:off x="1123325" y="6165304"/>
            <a:ext cx="7560000" cy="468000"/>
            <a:chOff x="398150" y="4901882"/>
            <a:chExt cx="6880968" cy="515808"/>
          </a:xfrm>
          <a:solidFill>
            <a:srgbClr val="337A87"/>
          </a:solidFill>
        </p:grpSpPr>
        <p:sp>
          <p:nvSpPr>
            <p:cNvPr id="12" name="Rechteck 11">
              <a:extLst>
                <a:ext uri="{FF2B5EF4-FFF2-40B4-BE49-F238E27FC236}">
                  <a16:creationId xmlns:a16="http://schemas.microsoft.com/office/drawing/2014/main" id="{357FFDAC-0D8F-9745-94C2-6DA287C7A0D2}"/>
                </a:ext>
              </a:extLst>
            </p:cNvPr>
            <p:cNvSpPr/>
            <p:nvPr/>
          </p:nvSpPr>
          <p:spPr>
            <a:xfrm>
              <a:off x="398150" y="4901882"/>
              <a:ext cx="6880968" cy="515808"/>
            </a:xfrm>
            <a:prstGeom prst="rect">
              <a:avLst/>
            </a:prstGeom>
            <a:grpFill/>
            <a:ln w="25400" cap="flat" cmpd="sng" algn="ctr">
              <a:solidFill>
                <a:prstClr val="white">
                  <a:hueOff val="0"/>
                  <a:satOff val="0"/>
                  <a:lumOff val="0"/>
                  <a:alphaOff val="0"/>
                </a:prstClr>
              </a:solidFill>
              <a:prstDash val="solid"/>
            </a:ln>
            <a:effectLst/>
          </p:spPr>
          <p:style>
            <a:lnRef idx="2">
              <a:scrgbClr r="0" g="0" b="0"/>
            </a:lnRef>
            <a:fillRef idx="1">
              <a:scrgbClr r="0" g="0" b="0"/>
            </a:fillRef>
            <a:effectRef idx="0">
              <a:scrgbClr r="0" g="0" b="0"/>
            </a:effectRef>
            <a:fontRef idx="minor">
              <a:schemeClr val="lt1"/>
            </a:fontRef>
          </p:style>
        </p:sp>
        <p:sp>
          <p:nvSpPr>
            <p:cNvPr id="13" name="Textfeld 12">
              <a:extLst>
                <a:ext uri="{FF2B5EF4-FFF2-40B4-BE49-F238E27FC236}">
                  <a16:creationId xmlns:a16="http://schemas.microsoft.com/office/drawing/2014/main" id="{B1CFB9D2-1A94-FF4C-AD85-5412BE679045}"/>
                </a:ext>
              </a:extLst>
            </p:cNvPr>
            <p:cNvSpPr txBox="1"/>
            <p:nvPr/>
          </p:nvSpPr>
          <p:spPr>
            <a:xfrm>
              <a:off x="398150" y="4901882"/>
              <a:ext cx="6880968" cy="51580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15569" tIns="40640" rIns="40640" bIns="40640" numCol="1" spcCol="1270" anchor="ctr" anchorCtr="0">
              <a:noAutofit/>
            </a:bodyPr>
            <a:lstStyle/>
            <a:p>
              <a:pPr marL="0" marR="0" lvl="0" indent="0" algn="l" defTabSz="711200" rtl="0" eaLnBrk="0" fontAlgn="base" latinLnBrk="0" hangingPunct="0">
                <a:lnSpc>
                  <a:spcPct val="90000"/>
                </a:lnSpc>
                <a:spcBef>
                  <a:spcPct val="0"/>
                </a:spcBef>
                <a:spcAft>
                  <a:spcPct val="35000"/>
                </a:spcAft>
                <a:buClrTx/>
                <a:buSzTx/>
                <a:buFontTx/>
                <a:buNone/>
                <a:tabLst/>
                <a:defRPr/>
              </a:pPr>
              <a:endParaRPr kumimoji="0" lang="de-DE" sz="1700" b="0" i="0" u="none" strike="noStrike" kern="1200" cap="none" spc="0" normalizeH="0" baseline="0" noProof="0" dirty="0">
                <a:ln>
                  <a:noFill/>
                </a:ln>
                <a:solidFill>
                  <a:prstClr val="white"/>
                </a:solidFill>
                <a:effectLst/>
                <a:uLnTx/>
                <a:uFillTx/>
                <a:latin typeface="Arial"/>
                <a:ea typeface="ＭＳ Ｐゴシック"/>
                <a:cs typeface="ＭＳ Ｐゴシック"/>
              </a:endParaRPr>
            </a:p>
          </p:txBody>
        </p:sp>
      </p:grpSp>
      <p:sp>
        <p:nvSpPr>
          <p:cNvPr id="14" name="Oval 13">
            <a:extLst>
              <a:ext uri="{FF2B5EF4-FFF2-40B4-BE49-F238E27FC236}">
                <a16:creationId xmlns:a16="http://schemas.microsoft.com/office/drawing/2014/main" id="{8232745A-3187-D547-B8B1-348C9D65A355}"/>
              </a:ext>
            </a:extLst>
          </p:cNvPr>
          <p:cNvSpPr>
            <a:spLocks noChangeAspect="1"/>
          </p:cNvSpPr>
          <p:nvPr/>
        </p:nvSpPr>
        <p:spPr>
          <a:xfrm>
            <a:off x="769090" y="6073081"/>
            <a:ext cx="634558" cy="617945"/>
          </a:xfrm>
          <a:prstGeom prst="ellipse">
            <a:avLst/>
          </a:prstGeom>
          <a:ln>
            <a:solidFill>
              <a:srgbClr val="337A87"/>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Textfeld 14">
            <a:extLst>
              <a:ext uri="{FF2B5EF4-FFF2-40B4-BE49-F238E27FC236}">
                <a16:creationId xmlns:a16="http://schemas.microsoft.com/office/drawing/2014/main" id="{3AFDA949-E9F8-4248-885C-DD3B346C6A83}"/>
              </a:ext>
            </a:extLst>
          </p:cNvPr>
          <p:cNvSpPr txBox="1"/>
          <p:nvPr/>
        </p:nvSpPr>
        <p:spPr>
          <a:xfrm>
            <a:off x="1493404" y="6197387"/>
            <a:ext cx="648072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Calibri"/>
                <a:ea typeface="ＭＳ Ｐゴシック" charset="-128"/>
              </a:rPr>
              <a:t>8 Einsatz von Videos am Beispiel von </a:t>
            </a:r>
            <a:r>
              <a:rPr kumimoji="0" lang="de-DE" sz="1800" b="0" i="1" u="none" strike="noStrike" kern="1200" cap="none" spc="0" normalizeH="0" baseline="0" noProof="0" dirty="0" err="1">
                <a:ln>
                  <a:noFill/>
                </a:ln>
                <a:solidFill>
                  <a:srgbClr val="FFFFFF"/>
                </a:solidFill>
                <a:effectLst/>
                <a:uLnTx/>
                <a:uFillTx/>
                <a:latin typeface="Calibri"/>
                <a:ea typeface="ＭＳ Ｐゴシック" charset="-128"/>
              </a:rPr>
              <a:t>Flipped</a:t>
            </a:r>
            <a:r>
              <a:rPr kumimoji="0" lang="de-DE" sz="1800" b="0" i="1" u="none" strike="noStrike" kern="1200" cap="none" spc="0" normalizeH="0" baseline="0" noProof="0" dirty="0">
                <a:ln>
                  <a:noFill/>
                </a:ln>
                <a:solidFill>
                  <a:srgbClr val="FFFFFF"/>
                </a:solidFill>
                <a:effectLst/>
                <a:uLnTx/>
                <a:uFillTx/>
                <a:latin typeface="Calibri"/>
                <a:ea typeface="ＭＳ Ｐゴシック" charset="-128"/>
              </a:rPr>
              <a:t> </a:t>
            </a:r>
            <a:r>
              <a:rPr kumimoji="0" lang="de-DE" sz="1800" b="0" i="1" u="none" strike="noStrike" kern="1200" cap="none" spc="0" normalizeH="0" baseline="0" noProof="0" dirty="0" err="1">
                <a:ln>
                  <a:noFill/>
                </a:ln>
                <a:solidFill>
                  <a:srgbClr val="FFFFFF"/>
                </a:solidFill>
                <a:effectLst/>
                <a:uLnTx/>
                <a:uFillTx/>
                <a:latin typeface="Calibri"/>
                <a:ea typeface="ＭＳ Ｐゴシック" charset="-128"/>
              </a:rPr>
              <a:t>Classroom</a:t>
            </a:r>
            <a:endParaRPr kumimoji="0" lang="de-DE" sz="1800" b="0" i="1" u="none" strike="noStrike" kern="1200" cap="none" spc="0" normalizeH="0" baseline="0" noProof="0" dirty="0">
              <a:ln>
                <a:noFill/>
              </a:ln>
              <a:solidFill>
                <a:srgbClr val="FFFFFF"/>
              </a:solidFill>
              <a:effectLst/>
              <a:uLnTx/>
              <a:uFillTx/>
              <a:latin typeface="Calibri"/>
              <a:ea typeface="ＭＳ Ｐゴシック" charset="-128"/>
            </a:endParaRPr>
          </a:p>
        </p:txBody>
      </p:sp>
    </p:spTree>
    <p:extLst>
      <p:ext uri="{BB962C8B-B14F-4D97-AF65-F5344CB8AC3E}">
        <p14:creationId xmlns:p14="http://schemas.microsoft.com/office/powerpoint/2010/main" val="69121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chemeClr val="accent3">
              <a:lumMod val="60000"/>
              <a:lumOff val="40000"/>
            </a:schemeClr>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727491"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Tree>
    <p:extLst>
      <p:ext uri="{BB962C8B-B14F-4D97-AF65-F5344CB8AC3E}">
        <p14:creationId xmlns:p14="http://schemas.microsoft.com/office/powerpoint/2010/main" val="1374259846"/>
      </p:ext>
    </p:extLst>
  </p:cSld>
  <p:clrMapOvr>
    <a:masterClrMapping/>
  </p:clrMapOvr>
</p:sld>
</file>

<file path=ppt/theme/theme1.xml><?xml version="1.0" encoding="utf-8"?>
<a:theme xmlns:a="http://schemas.openxmlformats.org/drawingml/2006/main" name="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DiFStufe_Thema_Folien_Blankovorlage_220119.pptx" id="{4723AF96-0039-4EFF-BE54-A13E6DB0C4A4}" vid="{C7C8C8E0-0B95-493C-8632-F0514B4FE3C6}"/>
    </a:ext>
  </a:extLst>
</a:theme>
</file>

<file path=ppt/theme/theme2.xml><?xml version="1.0" encoding="utf-8"?>
<a:theme xmlns:a="http://schemas.openxmlformats.org/drawingml/2006/main" name="Zwischenfolien für Fortbildende">
  <a:themeElements>
    <a:clrScheme name="DZLM">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DiFStufe_Thema_Folien_Blankovorlage_220119.pptx" id="{4723AF96-0039-4EFF-BE54-A13E6DB0C4A4}" vid="{EDC3609A-2625-4A53-BCBA-9542746B2287}"/>
    </a:ext>
  </a:extLst>
</a:theme>
</file>

<file path=ppt/theme/theme3.xml><?xml version="1.0" encoding="utf-8"?>
<a:theme xmlns:a="http://schemas.openxmlformats.org/drawingml/2006/main" name="Titel- &amp; Schluss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ZLM_DiFStufe_Thema_Folien_Blankovorlage_220119.pptx" id="{4723AF96-0039-4EFF-BE54-A13E6DB0C4A4}" vid="{EC19EBBE-A10A-41C5-92E9-27CD920416A5}"/>
    </a:ext>
  </a:extLst>
</a:theme>
</file>

<file path=ppt/theme/theme4.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DZLM_DigWerk_BS_1.potx</Template>
  <TotalTime>0</TotalTime>
  <Words>4991</Words>
  <Application>Microsoft Office PowerPoint</Application>
  <PresentationFormat>Bildschirmpräsentation (4:3)</PresentationFormat>
  <Paragraphs>718</Paragraphs>
  <Slides>48</Slides>
  <Notes>40</Notes>
  <HiddenSlides>14</HiddenSlides>
  <MMClips>1</MMClips>
  <ScaleCrop>false</ScaleCrop>
  <HeadingPairs>
    <vt:vector size="6" baseType="variant">
      <vt:variant>
        <vt:lpstr>Verwendete Schriftarten</vt:lpstr>
      </vt:variant>
      <vt:variant>
        <vt:i4>8</vt:i4>
      </vt:variant>
      <vt:variant>
        <vt:lpstr>Design</vt:lpstr>
      </vt:variant>
      <vt:variant>
        <vt:i4>3</vt:i4>
      </vt:variant>
      <vt:variant>
        <vt:lpstr>Folientitel</vt:lpstr>
      </vt:variant>
      <vt:variant>
        <vt:i4>48</vt:i4>
      </vt:variant>
    </vt:vector>
  </HeadingPairs>
  <TitlesOfParts>
    <vt:vector size="59" baseType="lpstr">
      <vt:lpstr>Arial</vt:lpstr>
      <vt:lpstr>Calibri</vt:lpstr>
      <vt:lpstr>Calibri Light</vt:lpstr>
      <vt:lpstr>Calibri Normal</vt:lpstr>
      <vt:lpstr>Cambria</vt:lpstr>
      <vt:lpstr>Gill Sans MT</vt:lpstr>
      <vt:lpstr>Times New Roman</vt:lpstr>
      <vt:lpstr>Wingdings</vt:lpstr>
      <vt:lpstr>Content Folien</vt:lpstr>
      <vt:lpstr>Zwischenfolien für Fortbildende</vt:lpstr>
      <vt:lpstr>Titel- &amp; Schlussfolien</vt:lpstr>
      <vt:lpstr>PowerPoint-Präsentation</vt:lpstr>
      <vt:lpstr>PowerPoint-Präsentation</vt:lpstr>
      <vt:lpstr>Hinweise zu den Lizenzbedingungen</vt:lpstr>
      <vt:lpstr>Mögliche Zeitstruktur für ein Online-Seminar (90 Minuten)</vt:lpstr>
      <vt:lpstr>Aufgabe (vorab an die TN)</vt:lpstr>
      <vt:lpstr>Mögliche Zeitstruktur für ein Online-Seminar (90 Minuten)</vt:lpstr>
      <vt:lpstr>PowerPoint-Präsentation</vt:lpstr>
      <vt:lpstr>Überblick: DigMA - Digitale Medien zur kognitiven Aktivierung</vt:lpstr>
      <vt:lpstr>Landkarte: Kognitive Aktivierung im Mathematikunterricht</vt:lpstr>
      <vt:lpstr>LMS: Learning Management System – Definition</vt:lpstr>
      <vt:lpstr>LMS: Learning Management System – Abgrenzung</vt:lpstr>
      <vt:lpstr>LMS: Learning Management System – Zusammenfassung</vt:lpstr>
      <vt:lpstr>LMS: Learning Management System – Beispiele</vt:lpstr>
      <vt:lpstr>LMS: Learning Management System – Funktionsumfang</vt:lpstr>
      <vt:lpstr>LMS: Learning Management System – Funktionsumfang</vt:lpstr>
      <vt:lpstr>LMS: Learning Management System – Beispiel H5P</vt:lpstr>
      <vt:lpstr>LMS: Learning Management System – Beispiel H5P</vt:lpstr>
      <vt:lpstr>LMS: Learning Management System – fachspezifische Angebote</vt:lpstr>
      <vt:lpstr>LMS: Mitgebrachte Beispiele aus Ihrem Unterricht</vt:lpstr>
      <vt:lpstr>Beispiele für die Verwendung von LMS</vt:lpstr>
      <vt:lpstr>LMS: Learning Management System – digitale Schulbücher</vt:lpstr>
      <vt:lpstr>LMS: Learning Management System – digitale Schulbücher</vt:lpstr>
      <vt:lpstr>LMS: Learning Management System – digitale Schulbücher</vt:lpstr>
      <vt:lpstr>LMS: Learning Management System – elaborierte Medien</vt:lpstr>
      <vt:lpstr>Landkarte: Kognitive Aktivierung im Mathematikunterricht</vt:lpstr>
      <vt:lpstr>Mögliche Zeitstruktur für ein Online-Seminar (90 Minuten)</vt:lpstr>
      <vt:lpstr>PowerPoint-Präsentation</vt:lpstr>
      <vt:lpstr>Arbeitsauftrag: Erarbeiten eines eigenen Beispiels</vt:lpstr>
      <vt:lpstr>Präsentation der Ergebnisse durch Kleingruppen</vt:lpstr>
      <vt:lpstr>Variante 2</vt:lpstr>
      <vt:lpstr>Der GeoGebra-Tube – Arbeit an einem konkreten LMS</vt:lpstr>
      <vt:lpstr>Der GeoGebra-Tube – Arbeit an einem konkreten LMS</vt:lpstr>
      <vt:lpstr>Der GeoGebra-Tube – Arbeit an einem konkreten LMS </vt:lpstr>
      <vt:lpstr>Der GeoGebra-Tube – Arbeit an einem konkreten LMS </vt:lpstr>
      <vt:lpstr>Der GeoGebra-Tube – Arbeit an einem konkreten LMS </vt:lpstr>
      <vt:lpstr>Der GeoGebra-Tube – Arbeit an einem konkreten LMS </vt:lpstr>
      <vt:lpstr>Der GeoGebra-Tube – Arbeit an einem konkreten LMS </vt:lpstr>
      <vt:lpstr>Der GeoGebra-Tube – Arbeit an einem konkreten LMS </vt:lpstr>
      <vt:lpstr>Chancen und Risiken – antizipierte Ergebnisse</vt:lpstr>
      <vt:lpstr>Landkarte: Kognitive Aktivierung im Mathematikunterricht</vt:lpstr>
      <vt:lpstr>Mögliche Zeitstruktur für ein Online-Seminar (90 Minuten)</vt:lpstr>
      <vt:lpstr>PowerPoint-Präsentation</vt:lpstr>
      <vt:lpstr>Rückblick und Ausblick</vt:lpstr>
      <vt:lpstr>Bitte geben Sie uns Ihr Feedback und setzen Sie Ihre Zeichen</vt:lpstr>
      <vt:lpstr>PowerPoint-Präsentation</vt:lpstr>
      <vt:lpstr>Literatur</vt:lpstr>
      <vt:lpstr>Literatur</vt:lpstr>
      <vt:lpstr>Abbildungsverzeichnis</vt:lpstr>
    </vt:vector>
  </TitlesOfParts>
  <Company>Microsoft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Evtl. Untertitel (27 pt, weiß)</dc:title>
  <dc:creator>Henrik Wiedbusch</dc:creator>
  <cp:lastModifiedBy>Franziska Frenzel</cp:lastModifiedBy>
  <cp:revision>311</cp:revision>
  <cp:lastPrinted>2016-11-02T13:26:49Z</cp:lastPrinted>
  <dcterms:created xsi:type="dcterms:W3CDTF">2016-03-22T15:03:10Z</dcterms:created>
  <dcterms:modified xsi:type="dcterms:W3CDTF">2023-06-22T10:18:36Z</dcterms:modified>
</cp:coreProperties>
</file>