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3" r:id="rId1"/>
    <p:sldMasterId id="2147483768" r:id="rId2"/>
    <p:sldMasterId id="2147483772" r:id="rId3"/>
  </p:sldMasterIdLst>
  <p:notesMasterIdLst>
    <p:notesMasterId r:id="rId44"/>
  </p:notesMasterIdLst>
  <p:sldIdLst>
    <p:sldId id="2111" r:id="rId4"/>
    <p:sldId id="2112" r:id="rId5"/>
    <p:sldId id="2452" r:id="rId6"/>
    <p:sldId id="1997" r:id="rId7"/>
    <p:sldId id="2110" r:id="rId8"/>
    <p:sldId id="1881" r:id="rId9"/>
    <p:sldId id="2494" r:id="rId10"/>
    <p:sldId id="1996" r:id="rId11"/>
    <p:sldId id="1979" r:id="rId12"/>
    <p:sldId id="1976" r:id="rId13"/>
    <p:sldId id="1973" r:id="rId14"/>
    <p:sldId id="1941" r:id="rId15"/>
    <p:sldId id="1991" r:id="rId16"/>
    <p:sldId id="1974" r:id="rId17"/>
    <p:sldId id="1994" r:id="rId18"/>
    <p:sldId id="2453" r:id="rId19"/>
    <p:sldId id="1955" r:id="rId20"/>
    <p:sldId id="1975" r:id="rId21"/>
    <p:sldId id="1971" r:id="rId22"/>
    <p:sldId id="1968" r:id="rId23"/>
    <p:sldId id="1978" r:id="rId24"/>
    <p:sldId id="1949" r:id="rId25"/>
    <p:sldId id="1977" r:id="rId26"/>
    <p:sldId id="1983" r:id="rId27"/>
    <p:sldId id="1989" r:id="rId28"/>
    <p:sldId id="1998" r:id="rId29"/>
    <p:sldId id="2454" r:id="rId30"/>
    <p:sldId id="1867" r:id="rId31"/>
    <p:sldId id="298" r:id="rId32"/>
    <p:sldId id="2502" r:id="rId33"/>
    <p:sldId id="2503" r:id="rId34"/>
    <p:sldId id="1961" r:id="rId35"/>
    <p:sldId id="2495" r:id="rId36"/>
    <p:sldId id="1999" r:id="rId37"/>
    <p:sldId id="2455" r:id="rId38"/>
    <p:sldId id="1887" r:id="rId39"/>
    <p:sldId id="2501" r:id="rId40"/>
    <p:sldId id="2126" r:id="rId41"/>
    <p:sldId id="1872" r:id="rId42"/>
    <p:sldId id="2474" r:id="rId43"/>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0 Übersicht" id="{50206BA4-8143-442D-A5B1-80109E4BD89D}">
          <p14:sldIdLst>
            <p14:sldId id="2111"/>
            <p14:sldId id="2112"/>
            <p14:sldId id="2452"/>
            <p14:sldId id="1997"/>
            <p14:sldId id="2110"/>
            <p14:sldId id="1881"/>
            <p14:sldId id="2494"/>
          </p14:sldIdLst>
        </p14:section>
        <p14:section name="A Einstieg" id="{17708962-5131-4F5D-A77A-368E2372D0AB}">
          <p14:sldIdLst>
            <p14:sldId id="1996"/>
            <p14:sldId id="1979"/>
            <p14:sldId id="1976"/>
            <p14:sldId id="1973"/>
            <p14:sldId id="1941"/>
            <p14:sldId id="1991"/>
            <p14:sldId id="1974"/>
          </p14:sldIdLst>
        </p14:section>
        <p14:section name="B Lernen mit Flipped Classroom" id="{145B9DB2-7659-4EB6-B34C-0A9A45A9C325}">
          <p14:sldIdLst>
            <p14:sldId id="1994"/>
            <p14:sldId id="2453"/>
            <p14:sldId id="1955"/>
            <p14:sldId id="1975"/>
            <p14:sldId id="1971"/>
            <p14:sldId id="1968"/>
            <p14:sldId id="1978"/>
            <p14:sldId id="1949"/>
            <p14:sldId id="1977"/>
            <p14:sldId id="1983"/>
            <p14:sldId id="1989"/>
          </p14:sldIdLst>
        </p14:section>
        <p14:section name="C Einsatz von Lernvideos" id="{5FA00707-8927-4DCB-BCD3-FF438323CBEF}">
          <p14:sldIdLst>
            <p14:sldId id="1998"/>
            <p14:sldId id="2454"/>
            <p14:sldId id="1867"/>
            <p14:sldId id="298"/>
            <p14:sldId id="2502"/>
            <p14:sldId id="2503"/>
            <p14:sldId id="1961"/>
            <p14:sldId id="2495"/>
          </p14:sldIdLst>
        </p14:section>
        <p14:section name="D Reflexion" id="{7AD36F80-08D3-4061-826E-4FE8519ECC5C}">
          <p14:sldIdLst>
            <p14:sldId id="1999"/>
            <p14:sldId id="2455"/>
            <p14:sldId id="1887"/>
            <p14:sldId id="2501"/>
            <p14:sldId id="2126"/>
          </p14:sldIdLst>
        </p14:section>
        <p14:section name="Literatur" id="{2E30C838-81F4-403A-9FA7-7664A93EB66D}">
          <p14:sldIdLst>
            <p14:sldId id="1872"/>
            <p14:sldId id="247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Kirsten Scholle" initials="KS" lastIdx="51" clrIdx="7">
    <p:extLst>
      <p:ext uri="{19B8F6BF-5375-455C-9EA6-DF929625EA0E}">
        <p15:presenceInfo xmlns:p15="http://schemas.microsoft.com/office/powerpoint/2012/main" userId="36ba6fd30f624478" providerId="Windows Live"/>
      </p:ext>
    </p:extLst>
  </p:cmAuthor>
  <p:cmAuthor id="1" name="Maike Abshagen" initials="MA" lastIdx="4" clrIdx="0">
    <p:extLst>
      <p:ext uri="{19B8F6BF-5375-455C-9EA6-DF929625EA0E}">
        <p15:presenceInfo xmlns:p15="http://schemas.microsoft.com/office/powerpoint/2012/main" userId="c8782f0c40698865" providerId="Windows Live"/>
      </p:ext>
    </p:extLst>
  </p:cmAuthor>
  <p:cmAuthor id="8" name="Franziska Frenzel" initials="FF" lastIdx="3" clrIdx="8">
    <p:extLst>
      <p:ext uri="{19B8F6BF-5375-455C-9EA6-DF929625EA0E}">
        <p15:presenceInfo xmlns:p15="http://schemas.microsoft.com/office/powerpoint/2012/main" userId="Franziska Frenzel" providerId="None"/>
      </p:ext>
    </p:extLst>
  </p:cmAuthor>
  <p:cmAuthor id="2" name="Bärbel Barzel" initials="BB" lastIdx="7" clrIdx="1">
    <p:extLst>
      <p:ext uri="{19B8F6BF-5375-455C-9EA6-DF929625EA0E}">
        <p15:presenceInfo xmlns:p15="http://schemas.microsoft.com/office/powerpoint/2012/main" userId="S::baerbel.barzel@uni-due.de::ee4d417a-493b-427e-b347-b0d6ec79ec26" providerId="AD"/>
      </p:ext>
    </p:extLst>
  </p:cmAuthor>
  <p:cmAuthor id="9" name="Franziska Siebel" initials="FS" lastIdx="12" clrIdx="9">
    <p:extLst>
      <p:ext uri="{19B8F6BF-5375-455C-9EA6-DF929625EA0E}">
        <p15:presenceInfo xmlns:p15="http://schemas.microsoft.com/office/powerpoint/2012/main" userId="Franziska Siebel" providerId="None"/>
      </p:ext>
    </p:extLst>
  </p:cmAuthor>
  <p:cmAuthor id="3" name="Abshagen, Dr. Maike (IQSH)" initials="ADM(" lastIdx="18" clrIdx="3">
    <p:extLst>
      <p:ext uri="{19B8F6BF-5375-455C-9EA6-DF929625EA0E}">
        <p15:presenceInfo xmlns:p15="http://schemas.microsoft.com/office/powerpoint/2012/main" userId="S-1-5-21-1715567821-1935655697-1801674531-1457692" providerId="AD"/>
      </p:ext>
    </p:extLst>
  </p:cmAuthor>
  <p:cmAuthor id="4" name="Jens Lindström" initials="JL" lastIdx="6" clrIdx="4">
    <p:extLst>
      <p:ext uri="{19B8F6BF-5375-455C-9EA6-DF929625EA0E}">
        <p15:presenceInfo xmlns:p15="http://schemas.microsoft.com/office/powerpoint/2012/main" userId="9dfeb67c3fc27b9f" providerId="Windows Live"/>
      </p:ext>
    </p:extLst>
  </p:cmAuthor>
  <p:cmAuthor id="5" name="Windows User" initials="WU" lastIdx="17" clrIdx="5">
    <p:extLst>
      <p:ext uri="{19B8F6BF-5375-455C-9EA6-DF929625EA0E}">
        <p15:presenceInfo xmlns:p15="http://schemas.microsoft.com/office/powerpoint/2012/main" userId="Windows User" providerId="None"/>
      </p:ext>
    </p:extLst>
  </p:cmAuthor>
  <p:cmAuthor id="6" name="Julia Rosewich" initials="JR" lastIdx="4"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A86"/>
    <a:srgbClr val="F8B44F"/>
    <a:srgbClr val="CCDEE1"/>
    <a:srgbClr val="C8D2D8"/>
    <a:srgbClr val="FDECD3"/>
    <a:srgbClr val="EC9109"/>
    <a:srgbClr val="225861"/>
    <a:srgbClr val="A1C2C7"/>
    <a:srgbClr val="FFE599"/>
    <a:srgbClr val="C5E0B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861" autoAdjust="0"/>
    <p:restoredTop sz="93741" autoAdjust="0"/>
  </p:normalViewPr>
  <p:slideViewPr>
    <p:cSldViewPr snapToGrid="0">
      <p:cViewPr varScale="1">
        <p:scale>
          <a:sx n="102" d="100"/>
          <a:sy n="102" d="100"/>
        </p:scale>
        <p:origin x="184" y="504"/>
      </p:cViewPr>
      <p:guideLst>
        <p:guide orient="horz" pos="2160"/>
        <p:guide pos="2880"/>
      </p:guideLst>
    </p:cSldViewPr>
  </p:slideViewPr>
  <p:notesTextViewPr>
    <p:cViewPr>
      <p:scale>
        <a:sx n="3" d="2"/>
        <a:sy n="3" d="2"/>
      </p:scale>
      <p:origin x="0" y="0"/>
    </p:cViewPr>
  </p:notesTextViewPr>
  <p:sorterViewPr>
    <p:cViewPr>
      <p:scale>
        <a:sx n="150" d="100"/>
        <a:sy n="150" d="100"/>
      </p:scale>
      <p:origin x="0" y="0"/>
    </p:cViewPr>
  </p:sorterViewPr>
  <p:notesViewPr>
    <p:cSldViewPr snapToGrid="0">
      <p:cViewPr varScale="1">
        <p:scale>
          <a:sx n="89" d="100"/>
          <a:sy n="89" d="100"/>
        </p:scale>
        <p:origin x="4496"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A5146-DCFD-6846-87AA-244AFA5CBA89}"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de-DE"/>
        </a:p>
      </dgm:t>
    </dgm:pt>
    <dgm:pt modelId="{425FDFE9-02F4-BF4E-A617-47B733440750}">
      <dgm:prSet phldrT="[Text]" custT="1"/>
      <dgm:spPr>
        <a:solidFill>
          <a:srgbClr val="F8B44F"/>
        </a:solidFill>
        <a:ln>
          <a:noFill/>
        </a:ln>
      </dgm:spPr>
      <dgm:t>
        <a:bodyPr/>
        <a:lstStyle/>
        <a:p>
          <a:r>
            <a:rPr lang="de-DE" sz="1800" dirty="0"/>
            <a:t>1 Kognitiv aktivierende Aufgaben mit </a:t>
          </a:r>
          <a:r>
            <a:rPr lang="de-DE" sz="1800" i="1" dirty="0"/>
            <a:t>digitalen Werkzeugen</a:t>
          </a:r>
        </a:p>
      </dgm:t>
    </dgm:pt>
    <dgm:pt modelId="{7AB4AD74-4EA3-3647-A6D3-21A27E832477}" type="parTrans" cxnId="{862EE7FD-B22C-994A-A144-92451BE86CC5}">
      <dgm:prSet/>
      <dgm:spPr/>
      <dgm:t>
        <a:bodyPr/>
        <a:lstStyle/>
        <a:p>
          <a:endParaRPr lang="de-DE" sz="1800"/>
        </a:p>
      </dgm:t>
    </dgm:pt>
    <dgm:pt modelId="{41D358FD-8D20-2B45-B5AB-EC99F64C5B45}" type="sibTrans" cxnId="{862EE7FD-B22C-994A-A144-92451BE86CC5}">
      <dgm:prSet/>
      <dgm:spPr/>
      <dgm:t>
        <a:bodyPr/>
        <a:lstStyle/>
        <a:p>
          <a:endParaRPr lang="de-DE" sz="1800"/>
        </a:p>
      </dgm:t>
    </dgm:pt>
    <dgm:pt modelId="{055C05AE-C369-D745-BCFB-E0716D861FCF}">
      <dgm:prSet phldrT="[Text]" custT="1"/>
      <dgm:spPr>
        <a:solidFill>
          <a:schemeClr val="tx2"/>
        </a:solidFill>
        <a:ln w="28575">
          <a:noFill/>
        </a:ln>
      </dgm:spPr>
      <dgm:t>
        <a:bodyPr/>
        <a:lstStyle/>
        <a:p>
          <a:r>
            <a:rPr lang="de-DE" sz="1800" dirty="0"/>
            <a:t>2 Diagnose </a:t>
          </a:r>
          <a:r>
            <a:rPr lang="de-DE" sz="1800" i="0" dirty="0"/>
            <a:t>und Förderung mi</a:t>
          </a:r>
          <a:r>
            <a:rPr lang="de-DE" sz="1800" i="1" dirty="0"/>
            <a:t>t Diagnosetools</a:t>
          </a:r>
        </a:p>
      </dgm:t>
    </dgm:pt>
    <dgm:pt modelId="{DB6801FC-A6D2-7B47-BDF7-AA04F416E022}" type="parTrans" cxnId="{4008D1CA-C759-B643-A86F-8B3D1D76A7E4}">
      <dgm:prSet/>
      <dgm:spPr/>
      <dgm:t>
        <a:bodyPr/>
        <a:lstStyle/>
        <a:p>
          <a:endParaRPr lang="de-DE" sz="1800"/>
        </a:p>
      </dgm:t>
    </dgm:pt>
    <dgm:pt modelId="{A161F1B8-D0DA-A54C-B5DF-2533E02D1A65}" type="sibTrans" cxnId="{4008D1CA-C759-B643-A86F-8B3D1D76A7E4}">
      <dgm:prSet/>
      <dgm:spPr/>
      <dgm:t>
        <a:bodyPr/>
        <a:lstStyle/>
        <a:p>
          <a:endParaRPr lang="de-DE" sz="1800"/>
        </a:p>
      </dgm:t>
    </dgm:pt>
    <dgm:pt modelId="{42DEF008-6EAC-2941-B8D5-4F2A0C8A38E5}">
      <dgm:prSet phldrT="[Text]" custT="1"/>
      <dgm:spPr>
        <a:ln>
          <a:noFill/>
        </a:ln>
      </dgm:spPr>
      <dgm:t>
        <a:bodyPr/>
        <a:lstStyle/>
        <a:p>
          <a:r>
            <a:rPr lang="de-DE" sz="1800" dirty="0"/>
            <a:t>3 </a:t>
          </a:r>
          <a:r>
            <a:rPr lang="de-DE" sz="1800" i="1" dirty="0"/>
            <a:t>Apps</a:t>
          </a:r>
          <a:r>
            <a:rPr lang="de-DE" sz="1800" dirty="0"/>
            <a:t> </a:t>
          </a:r>
          <a:r>
            <a:rPr lang="de-DE" sz="1800" dirty="0" err="1"/>
            <a:t>kriteriengeleitet</a:t>
          </a:r>
          <a:r>
            <a:rPr lang="de-DE" sz="1800" dirty="0"/>
            <a:t> auswählen, beurteilen und erstellen</a:t>
          </a:r>
        </a:p>
      </dgm:t>
    </dgm:pt>
    <dgm:pt modelId="{3E22FA9D-9388-024C-BA4D-0989229CC901}" type="parTrans" cxnId="{FF5C5955-DA8B-8040-B8BF-EB55B66ED1CD}">
      <dgm:prSet/>
      <dgm:spPr/>
      <dgm:t>
        <a:bodyPr/>
        <a:lstStyle/>
        <a:p>
          <a:endParaRPr lang="de-DE" sz="1800"/>
        </a:p>
      </dgm:t>
    </dgm:pt>
    <dgm:pt modelId="{73966D20-200A-C144-A38E-D41E4500FA01}" type="sibTrans" cxnId="{FF5C5955-DA8B-8040-B8BF-EB55B66ED1CD}">
      <dgm:prSet/>
      <dgm:spPr/>
      <dgm:t>
        <a:bodyPr/>
        <a:lstStyle/>
        <a:p>
          <a:endParaRPr lang="de-DE" sz="1800"/>
        </a:p>
      </dgm:t>
    </dgm:pt>
    <dgm:pt modelId="{56095096-A783-C747-8B86-21DAB90BC76A}">
      <dgm:prSet custT="1"/>
      <dgm:spPr>
        <a:solidFill>
          <a:schemeClr val="tx2"/>
        </a:solidFill>
        <a:ln w="25400" cap="flat" cmpd="sng" algn="ctr">
          <a:solidFill>
            <a:prstClr val="white">
              <a:hueOff val="0"/>
              <a:satOff val="0"/>
              <a:lumOff val="0"/>
              <a:alphaOff val="0"/>
            </a:prstClr>
          </a:solidFill>
          <a:prstDash val="solid"/>
        </a:ln>
        <a:effectLst/>
      </dgm:spPr>
      <dgm:t>
        <a:bodyPr spcFirstLastPara="0" vert="horz" wrap="square" lIns="415569" tIns="40640" rIns="40640" bIns="40640" numCol="1" spcCol="1270" anchor="ctr" anchorCtr="0"/>
        <a:lstStyle/>
        <a:p>
          <a:pPr marL="0" lvl="0" indent="0" algn="l" defTabSz="844550">
            <a:lnSpc>
              <a:spcPct val="90000"/>
            </a:lnSpc>
            <a:spcBef>
              <a:spcPct val="0"/>
            </a:spcBef>
            <a:spcAft>
              <a:spcPct val="35000"/>
            </a:spcAft>
          </a:pPr>
          <a:r>
            <a:rPr lang="de-DE" sz="1800" kern="1200" dirty="0">
              <a:solidFill>
                <a:prstClr val="white"/>
              </a:solidFill>
              <a:latin typeface="+mn-lt"/>
              <a:ea typeface="ＭＳ Ｐゴシック"/>
              <a:cs typeface="ＭＳ Ｐゴシック"/>
            </a:rPr>
            <a:t>4 </a:t>
          </a:r>
          <a:r>
            <a:rPr lang="de-DE" sz="1800" i="1" kern="1200" dirty="0">
              <a:latin typeface="+mn-lt"/>
            </a:rPr>
            <a:t>Videos</a:t>
          </a:r>
          <a:r>
            <a:rPr lang="de-DE" sz="1800" kern="1200" dirty="0">
              <a:latin typeface="+mn-lt"/>
            </a:rPr>
            <a:t> </a:t>
          </a:r>
          <a:r>
            <a:rPr lang="de-DE" sz="1800" kern="1200" dirty="0" err="1">
              <a:latin typeface="+mn-lt"/>
            </a:rPr>
            <a:t>kriteriengeleitet</a:t>
          </a:r>
          <a:r>
            <a:rPr lang="de-DE" sz="1800" kern="1200" dirty="0">
              <a:latin typeface="+mn-lt"/>
            </a:rPr>
            <a:t> auswählen und beurteilen</a:t>
          </a:r>
          <a:endParaRPr lang="de-DE" sz="1800" kern="1200" dirty="0">
            <a:solidFill>
              <a:prstClr val="white"/>
            </a:solidFill>
            <a:latin typeface="+mn-lt"/>
            <a:ea typeface="ＭＳ Ｐゴシック"/>
            <a:cs typeface="ＭＳ Ｐゴシック"/>
          </a:endParaRPr>
        </a:p>
      </dgm:t>
    </dgm:pt>
    <dgm:pt modelId="{330B1A45-5DD5-964E-85F0-34528D468928}" type="parTrans" cxnId="{8F6D1322-282D-4A4C-8009-AD0FC193A10A}">
      <dgm:prSet/>
      <dgm:spPr/>
      <dgm:t>
        <a:bodyPr/>
        <a:lstStyle/>
        <a:p>
          <a:endParaRPr lang="de-DE" sz="1800"/>
        </a:p>
      </dgm:t>
    </dgm:pt>
    <dgm:pt modelId="{42FDCF0B-C964-F149-B71D-8FC2318B21F4}" type="sibTrans" cxnId="{8F6D1322-282D-4A4C-8009-AD0FC193A10A}">
      <dgm:prSet/>
      <dgm:spPr/>
      <dgm:t>
        <a:bodyPr/>
        <a:lstStyle/>
        <a:p>
          <a:endParaRPr lang="de-DE" sz="1800"/>
        </a:p>
      </dgm:t>
    </dgm:pt>
    <dgm:pt modelId="{BA207732-BDCE-E54E-8405-D6DD4DAE3303}">
      <dgm:prSet custT="1"/>
      <dgm:spPr/>
      <dgm:t>
        <a:bodyPr/>
        <a:lstStyle/>
        <a:p>
          <a:pPr marL="0" lvl="0" indent="0" algn="l" defTabSz="844550">
            <a:lnSpc>
              <a:spcPct val="90000"/>
            </a:lnSpc>
            <a:spcBef>
              <a:spcPct val="0"/>
            </a:spcBef>
            <a:spcAft>
              <a:spcPct val="35000"/>
            </a:spcAft>
            <a:buNone/>
          </a:pPr>
          <a:r>
            <a:rPr lang="de-DE" sz="1800" i="0" dirty="0"/>
            <a:t> 6 </a:t>
          </a:r>
          <a:r>
            <a:rPr lang="de-DE" sz="1800" i="1" dirty="0"/>
            <a:t>OER </a:t>
          </a:r>
          <a:r>
            <a:rPr lang="de-DE" sz="1800" i="0" dirty="0"/>
            <a:t>– Fragen des Datenschutzes</a:t>
          </a:r>
        </a:p>
      </dgm:t>
    </dgm:pt>
    <dgm:pt modelId="{9F18E610-B095-C847-B978-B93247962D10}" type="parTrans" cxnId="{A9735E62-AE16-1643-AE04-888E3191F6DF}">
      <dgm:prSet/>
      <dgm:spPr/>
      <dgm:t>
        <a:bodyPr/>
        <a:lstStyle/>
        <a:p>
          <a:endParaRPr lang="de-DE" sz="1800"/>
        </a:p>
      </dgm:t>
    </dgm:pt>
    <dgm:pt modelId="{1963B811-F4B3-3947-8D6E-CAFF5146AF89}" type="sibTrans" cxnId="{A9735E62-AE16-1643-AE04-888E3191F6DF}">
      <dgm:prSet/>
      <dgm:spPr/>
      <dgm:t>
        <a:bodyPr/>
        <a:lstStyle/>
        <a:p>
          <a:endParaRPr lang="de-DE" sz="1800"/>
        </a:p>
      </dgm:t>
    </dgm:pt>
    <dgm:pt modelId="{84494ADE-C122-C14F-A6AB-6E61054CC7FF}">
      <dgm:prSet phldrT="[Text]" custT="1"/>
      <dgm:spPr>
        <a:solidFill>
          <a:schemeClr val="tx2"/>
        </a:solidFill>
        <a:ln>
          <a:noFill/>
        </a:ln>
      </dgm:spPr>
      <dgm:t>
        <a:bodyPr/>
        <a:lstStyle/>
        <a:p>
          <a:r>
            <a:rPr lang="de-DE" sz="1800" dirty="0">
              <a:solidFill>
                <a:prstClr val="white"/>
              </a:solidFill>
              <a:latin typeface="+mn-lt"/>
              <a:ea typeface="ＭＳ Ｐゴシック"/>
              <a:cs typeface="ＭＳ Ｐゴシック"/>
            </a:rPr>
            <a:t> 7 Mathematikunterricht im </a:t>
          </a:r>
          <a:r>
            <a:rPr lang="de-DE" sz="1800" i="1" dirty="0">
              <a:solidFill>
                <a:prstClr val="white"/>
              </a:solidFill>
              <a:latin typeface="+mn-lt"/>
              <a:ea typeface="ＭＳ Ｐゴシック"/>
              <a:cs typeface="ＭＳ Ｐゴシック"/>
            </a:rPr>
            <a:t>Learning Management System</a:t>
          </a:r>
          <a:r>
            <a:rPr lang="de-DE" sz="1800" dirty="0">
              <a:solidFill>
                <a:prstClr val="white"/>
              </a:solidFill>
              <a:latin typeface="+mn-lt"/>
              <a:ea typeface="ＭＳ Ｐゴシック"/>
              <a:cs typeface="ＭＳ Ｐゴシック"/>
            </a:rPr>
            <a:t> planen</a:t>
          </a:r>
          <a:endParaRPr lang="de-DE" sz="1800" dirty="0">
            <a:latin typeface="+mn-lt"/>
          </a:endParaRPr>
        </a:p>
      </dgm:t>
    </dgm:pt>
    <dgm:pt modelId="{3F020F65-9008-E041-904E-D1FD7798CDB1}" type="parTrans" cxnId="{9A737703-A02C-4349-BF82-503C6F8B383C}">
      <dgm:prSet/>
      <dgm:spPr/>
      <dgm:t>
        <a:bodyPr/>
        <a:lstStyle/>
        <a:p>
          <a:endParaRPr lang="de-DE" sz="1800"/>
        </a:p>
      </dgm:t>
    </dgm:pt>
    <dgm:pt modelId="{1289FF5C-A103-5C49-80E4-D5962EED8D20}" type="sibTrans" cxnId="{9A737703-A02C-4349-BF82-503C6F8B383C}">
      <dgm:prSet/>
      <dgm:spPr/>
      <dgm:t>
        <a:bodyPr/>
        <a:lstStyle/>
        <a:p>
          <a:endParaRPr lang="de-DE" sz="1800"/>
        </a:p>
      </dgm:t>
    </dgm:pt>
    <dgm:pt modelId="{1744BB61-EDC8-A34A-878C-FADEFDA97295}">
      <dgm:prSet custT="1"/>
      <dgm:spPr>
        <a:solidFill>
          <a:srgbClr val="F8B44F"/>
        </a:solidFill>
        <a:ln w="25400" cap="flat" cmpd="sng" algn="ctr">
          <a:noFill/>
          <a:prstDash val="solid"/>
        </a:ln>
        <a:effectLst/>
      </dgm:spPr>
      <dgm:t>
        <a:bodyPr spcFirstLastPara="0" vert="horz" wrap="square" lIns="415569" tIns="40640" rIns="40640" bIns="40640" numCol="1" spcCol="1270" anchor="ctr" anchorCtr="0"/>
        <a:lstStyle/>
        <a:p>
          <a:pPr marL="0" lvl="0" indent="0" algn="l" defTabSz="844550">
            <a:lnSpc>
              <a:spcPct val="90000"/>
            </a:lnSpc>
            <a:spcBef>
              <a:spcPct val="0"/>
            </a:spcBef>
            <a:spcAft>
              <a:spcPct val="35000"/>
            </a:spcAft>
          </a:pPr>
          <a:r>
            <a:rPr lang="de-DE" sz="1800" kern="1200" dirty="0">
              <a:solidFill>
                <a:prstClr val="white"/>
              </a:solidFill>
              <a:latin typeface="+mn-lt"/>
              <a:ea typeface="ＭＳ Ｐゴシック"/>
              <a:cs typeface="ＭＳ Ｐゴシック"/>
            </a:rPr>
            <a:t>5 </a:t>
          </a:r>
          <a:r>
            <a:rPr lang="de-DE" sz="1800" i="1" kern="1200" dirty="0">
              <a:solidFill>
                <a:prstClr val="white"/>
              </a:solidFill>
              <a:latin typeface="+mn-lt"/>
              <a:ea typeface="ＭＳ Ｐゴシック"/>
              <a:cs typeface="ＭＳ Ｐゴシック"/>
            </a:rPr>
            <a:t>Lernvideos </a:t>
          </a:r>
          <a:r>
            <a:rPr lang="de-DE" sz="1800" kern="1200" dirty="0">
              <a:solidFill>
                <a:prstClr val="white"/>
              </a:solidFill>
              <a:latin typeface="+mn-lt"/>
              <a:ea typeface="ＭＳ Ｐゴシック"/>
              <a:cs typeface="ＭＳ Ｐゴシック"/>
            </a:rPr>
            <a:t>produzieren</a:t>
          </a:r>
        </a:p>
      </dgm:t>
    </dgm:pt>
    <dgm:pt modelId="{4DC359EE-C769-9546-A3F1-57C56F2E64C3}" type="parTrans" cxnId="{C9AC03B1-33D8-B946-ADB2-0082BA406F9E}">
      <dgm:prSet/>
      <dgm:spPr/>
      <dgm:t>
        <a:bodyPr/>
        <a:lstStyle/>
        <a:p>
          <a:endParaRPr lang="de-DE" sz="1800"/>
        </a:p>
      </dgm:t>
    </dgm:pt>
    <dgm:pt modelId="{A51AD1E9-4E77-C342-81C7-E6869E1E46C9}" type="sibTrans" cxnId="{C9AC03B1-33D8-B946-ADB2-0082BA406F9E}">
      <dgm:prSet/>
      <dgm:spPr/>
      <dgm:t>
        <a:bodyPr/>
        <a:lstStyle/>
        <a:p>
          <a:endParaRPr lang="de-DE" sz="1800"/>
        </a:p>
      </dgm:t>
    </dgm:pt>
    <dgm:pt modelId="{12FA5DD2-2C08-8947-A372-1E3E5B725537}">
      <dgm:prSet phldrT="[Text]"/>
      <dgm:spPr>
        <a:solidFill>
          <a:schemeClr val="tx2"/>
        </a:solidFill>
      </dgm:spPr>
      <dgm:t>
        <a:bodyPr/>
        <a:lstStyle/>
        <a:p>
          <a:endParaRPr lang="de-DE" sz="1800" dirty="0"/>
        </a:p>
      </dgm:t>
    </dgm:pt>
    <dgm:pt modelId="{BD2AAC79-5ADF-AF40-9162-0A47C79FA9BD}" type="sibTrans" cxnId="{DDC54668-9E2A-EC43-A84F-BCC9CA36C041}">
      <dgm:prSet/>
      <dgm:spPr/>
      <dgm:t>
        <a:bodyPr/>
        <a:lstStyle/>
        <a:p>
          <a:endParaRPr lang="de-DE" sz="1800"/>
        </a:p>
      </dgm:t>
    </dgm:pt>
    <dgm:pt modelId="{F5506FBE-F83C-E444-8A45-2BFAD063E254}" type="parTrans" cxnId="{DDC54668-9E2A-EC43-A84F-BCC9CA36C041}">
      <dgm:prSet/>
      <dgm:spPr/>
      <dgm:t>
        <a:bodyPr/>
        <a:lstStyle/>
        <a:p>
          <a:endParaRPr lang="de-DE" sz="1800"/>
        </a:p>
      </dgm:t>
    </dgm:pt>
    <dgm:pt modelId="{C0E2C0D0-1C26-1D4E-9868-E7564E23F449}">
      <dgm:prSet custT="1"/>
      <dgm:spPr>
        <a:solidFill>
          <a:srgbClr val="F1A63F"/>
        </a:solidFill>
        <a:ln w="25400" cap="flat" cmpd="sng" algn="ctr">
          <a:solidFill>
            <a:prstClr val="white">
              <a:hueOff val="0"/>
              <a:satOff val="0"/>
              <a:lumOff val="0"/>
              <a:alphaOff val="0"/>
            </a:prstClr>
          </a:solidFill>
          <a:prstDash val="solid"/>
        </a:ln>
        <a:effectLst/>
      </dgm:spPr>
      <dgm:t>
        <a:bodyPr/>
        <a:lstStyle/>
        <a:p>
          <a:endParaRPr lang="de-DE" sz="1800" dirty="0"/>
        </a:p>
      </dgm:t>
    </dgm:pt>
    <dgm:pt modelId="{A3374340-B72B-024D-99C2-98FEF8797728}" type="sibTrans" cxnId="{7A1A9D3F-9396-684C-98E4-A7D65ECF20F8}">
      <dgm:prSet/>
      <dgm:spPr/>
      <dgm:t>
        <a:bodyPr/>
        <a:lstStyle/>
        <a:p>
          <a:endParaRPr lang="de-DE" sz="1800"/>
        </a:p>
      </dgm:t>
    </dgm:pt>
    <dgm:pt modelId="{F8735AE8-B56A-5141-BCB9-23E12C35994C}" type="parTrans" cxnId="{7A1A9D3F-9396-684C-98E4-A7D65ECF20F8}">
      <dgm:prSet/>
      <dgm:spPr/>
      <dgm:t>
        <a:bodyPr/>
        <a:lstStyle/>
        <a:p>
          <a:endParaRPr lang="de-DE" sz="1800"/>
        </a:p>
      </dgm:t>
    </dgm:pt>
    <dgm:pt modelId="{0B5E8AB4-54A7-134C-A877-CDFC4E696BED}" type="pres">
      <dgm:prSet presAssocID="{82AA5146-DCFD-6846-87AA-244AFA5CBA89}" presName="Name0" presStyleCnt="0">
        <dgm:presLayoutVars>
          <dgm:chMax val="7"/>
          <dgm:chPref val="7"/>
          <dgm:dir/>
        </dgm:presLayoutVars>
      </dgm:prSet>
      <dgm:spPr/>
    </dgm:pt>
    <dgm:pt modelId="{C3A29190-6CEF-F149-B73E-62CD6B4F762F}" type="pres">
      <dgm:prSet presAssocID="{82AA5146-DCFD-6846-87AA-244AFA5CBA89}" presName="Name1" presStyleCnt="0"/>
      <dgm:spPr/>
    </dgm:pt>
    <dgm:pt modelId="{E3319054-94CC-B64F-BE47-ED76CF9B17EA}" type="pres">
      <dgm:prSet presAssocID="{82AA5146-DCFD-6846-87AA-244AFA5CBA89}" presName="cycle" presStyleCnt="0"/>
      <dgm:spPr/>
    </dgm:pt>
    <dgm:pt modelId="{56B8E500-E0A0-F846-B73C-96CBEAD8202F}" type="pres">
      <dgm:prSet presAssocID="{82AA5146-DCFD-6846-87AA-244AFA5CBA89}" presName="srcNode" presStyleLbl="node1" presStyleIdx="0" presStyleCnt="7"/>
      <dgm:spPr/>
    </dgm:pt>
    <dgm:pt modelId="{C585E4E2-7A83-A745-BABA-F3A6E2033FDE}" type="pres">
      <dgm:prSet presAssocID="{82AA5146-DCFD-6846-87AA-244AFA5CBA89}" presName="conn" presStyleLbl="parChTrans1D2" presStyleIdx="0" presStyleCnt="1"/>
      <dgm:spPr/>
    </dgm:pt>
    <dgm:pt modelId="{03D62A61-6A9A-7946-ABC7-817E07047C55}" type="pres">
      <dgm:prSet presAssocID="{82AA5146-DCFD-6846-87AA-244AFA5CBA89}" presName="extraNode" presStyleLbl="node1" presStyleIdx="0" presStyleCnt="7"/>
      <dgm:spPr/>
    </dgm:pt>
    <dgm:pt modelId="{5E1C2F4A-97BB-6248-B6D1-9D24FFE6496C}" type="pres">
      <dgm:prSet presAssocID="{82AA5146-DCFD-6846-87AA-244AFA5CBA89}" presName="dstNode" presStyleLbl="node1" presStyleIdx="0" presStyleCnt="7"/>
      <dgm:spPr/>
    </dgm:pt>
    <dgm:pt modelId="{14B3B2B1-6154-AA4C-9440-623153BCCFD4}" type="pres">
      <dgm:prSet presAssocID="{425FDFE9-02F4-BF4E-A617-47B733440750}" presName="text_1" presStyleLbl="node1" presStyleIdx="0" presStyleCnt="7">
        <dgm:presLayoutVars>
          <dgm:bulletEnabled val="1"/>
        </dgm:presLayoutVars>
      </dgm:prSet>
      <dgm:spPr/>
    </dgm:pt>
    <dgm:pt modelId="{9B71B12B-4A5E-B947-B8F8-88B101C0C984}" type="pres">
      <dgm:prSet presAssocID="{425FDFE9-02F4-BF4E-A617-47B733440750}" presName="accent_1" presStyleCnt="0"/>
      <dgm:spPr/>
    </dgm:pt>
    <dgm:pt modelId="{02D28AEA-860E-C641-A7D2-6777043CF7EF}" type="pres">
      <dgm:prSet presAssocID="{425FDFE9-02F4-BF4E-A617-47B733440750}" presName="accentRepeatNode" presStyleLbl="solidFgAcc1" presStyleIdx="0" presStyleCnt="7"/>
      <dgm:spPr>
        <a:ln>
          <a:solidFill>
            <a:srgbClr val="F8B44F"/>
          </a:solidFill>
        </a:ln>
      </dgm:spPr>
    </dgm:pt>
    <dgm:pt modelId="{5E0DDF12-2032-404D-AB4B-0EEF90160CF6}" type="pres">
      <dgm:prSet presAssocID="{055C05AE-C369-D745-BCFB-E0716D861FCF}" presName="text_2" presStyleLbl="node1" presStyleIdx="1" presStyleCnt="7">
        <dgm:presLayoutVars>
          <dgm:bulletEnabled val="1"/>
        </dgm:presLayoutVars>
      </dgm:prSet>
      <dgm:spPr/>
    </dgm:pt>
    <dgm:pt modelId="{7508E910-91EF-8946-9009-4CE0B29CF297}" type="pres">
      <dgm:prSet presAssocID="{055C05AE-C369-D745-BCFB-E0716D861FCF}" presName="accent_2" presStyleCnt="0"/>
      <dgm:spPr/>
    </dgm:pt>
    <dgm:pt modelId="{34D306BA-B2C6-244A-A6C9-BC1E392F3B4C}" type="pres">
      <dgm:prSet presAssocID="{055C05AE-C369-D745-BCFB-E0716D861FCF}" presName="accentRepeatNode" presStyleLbl="solidFgAcc1" presStyleIdx="1" presStyleCnt="7"/>
      <dgm:spPr>
        <a:ln w="28575">
          <a:solidFill>
            <a:schemeClr val="accent1"/>
          </a:solidFill>
        </a:ln>
      </dgm:spPr>
    </dgm:pt>
    <dgm:pt modelId="{7A14E4B8-7A46-E142-9B63-6C69564B6317}" type="pres">
      <dgm:prSet presAssocID="{42DEF008-6EAC-2941-B8D5-4F2A0C8A38E5}" presName="text_3" presStyleLbl="node1" presStyleIdx="2" presStyleCnt="7">
        <dgm:presLayoutVars>
          <dgm:bulletEnabled val="1"/>
        </dgm:presLayoutVars>
      </dgm:prSet>
      <dgm:spPr/>
    </dgm:pt>
    <dgm:pt modelId="{1C4646C8-15C9-6544-BA7F-E02880722EE0}" type="pres">
      <dgm:prSet presAssocID="{42DEF008-6EAC-2941-B8D5-4F2A0C8A38E5}" presName="accent_3" presStyleCnt="0"/>
      <dgm:spPr/>
    </dgm:pt>
    <dgm:pt modelId="{EC63B1E2-4780-B147-9199-C03452D40563}" type="pres">
      <dgm:prSet presAssocID="{42DEF008-6EAC-2941-B8D5-4F2A0C8A38E5}" presName="accentRepeatNode" presStyleLbl="solidFgAcc1" presStyleIdx="2" presStyleCnt="7"/>
      <dgm:spPr>
        <a:ln>
          <a:solidFill>
            <a:srgbClr val="337987"/>
          </a:solidFill>
        </a:ln>
      </dgm:spPr>
    </dgm:pt>
    <dgm:pt modelId="{DB40304C-A743-3443-8345-BF241835FB7B}" type="pres">
      <dgm:prSet presAssocID="{56095096-A783-C747-8B86-21DAB90BC76A}" presName="text_4" presStyleLbl="node1" presStyleIdx="3" presStyleCnt="7">
        <dgm:presLayoutVars>
          <dgm:bulletEnabled val="1"/>
        </dgm:presLayoutVars>
      </dgm:prSet>
      <dgm:spPr>
        <a:xfrm>
          <a:off x="1221025" y="2618680"/>
          <a:ext cx="5926530" cy="523551"/>
        </a:xfrm>
        <a:prstGeom prst="rect">
          <a:avLst/>
        </a:prstGeom>
      </dgm:spPr>
    </dgm:pt>
    <dgm:pt modelId="{F8EB2057-631E-6242-BC46-168B17E56DA8}" type="pres">
      <dgm:prSet presAssocID="{56095096-A783-C747-8B86-21DAB90BC76A}" presName="accent_4" presStyleCnt="0"/>
      <dgm:spPr/>
    </dgm:pt>
    <dgm:pt modelId="{E56E2C3E-B6D1-C248-AEF9-FB2B327969B2}" type="pres">
      <dgm:prSet presAssocID="{56095096-A783-C747-8B86-21DAB90BC76A}" presName="accentRepeatNode" presStyleLbl="solidFgAcc1" presStyleIdx="3" presStyleCnt="7"/>
      <dgm:spPr>
        <a:xfrm>
          <a:off x="69375" y="3048203"/>
          <a:ext cx="781507" cy="781507"/>
        </a:xfrm>
        <a:prstGeom prst="ellipse">
          <a:avLst/>
        </a:prstGeom>
        <a:solidFill>
          <a:prstClr val="white">
            <a:hueOff val="0"/>
            <a:satOff val="0"/>
            <a:lumOff val="0"/>
            <a:alphaOff val="0"/>
          </a:prstClr>
        </a:solidFill>
        <a:ln w="25400" cap="flat" cmpd="sng" algn="ctr">
          <a:solidFill>
            <a:schemeClr val="tx2"/>
          </a:solidFill>
          <a:prstDash val="solid"/>
        </a:ln>
        <a:effectLst/>
      </dgm:spPr>
    </dgm:pt>
    <dgm:pt modelId="{5F305E3E-0884-4440-B909-0F47159B841F}" type="pres">
      <dgm:prSet presAssocID="{1744BB61-EDC8-A34A-878C-FADEFDA97295}" presName="text_5" presStyleLbl="node1" presStyleIdx="4" presStyleCnt="7">
        <dgm:presLayoutVars>
          <dgm:bulletEnabled val="1"/>
        </dgm:presLayoutVars>
      </dgm:prSet>
      <dgm:spPr/>
    </dgm:pt>
    <dgm:pt modelId="{4AEDCDAF-4079-694A-9F89-30633E5ED6AB}" type="pres">
      <dgm:prSet presAssocID="{1744BB61-EDC8-A34A-878C-FADEFDA97295}" presName="accent_5" presStyleCnt="0"/>
      <dgm:spPr/>
    </dgm:pt>
    <dgm:pt modelId="{990FF775-A53C-1248-BDBE-45AFF27EBCF9}" type="pres">
      <dgm:prSet presAssocID="{1744BB61-EDC8-A34A-878C-FADEFDA97295}" presName="accentRepeatNode" presStyleLbl="solidFgAcc1" presStyleIdx="4" presStyleCnt="7"/>
      <dgm:spPr>
        <a:ln>
          <a:solidFill>
            <a:srgbClr val="F8B44F"/>
          </a:solidFill>
        </a:ln>
      </dgm:spPr>
    </dgm:pt>
    <dgm:pt modelId="{8F365E70-E284-A843-9127-77E40E9FF377}" type="pres">
      <dgm:prSet presAssocID="{BA207732-BDCE-E54E-8405-D6DD4DAE3303}" presName="text_6" presStyleLbl="node1" presStyleIdx="5" presStyleCnt="7">
        <dgm:presLayoutVars>
          <dgm:bulletEnabled val="1"/>
        </dgm:presLayoutVars>
      </dgm:prSet>
      <dgm:spPr/>
    </dgm:pt>
    <dgm:pt modelId="{4C2DF7B8-C058-9D4A-9D89-CF52725788B8}" type="pres">
      <dgm:prSet presAssocID="{BA207732-BDCE-E54E-8405-D6DD4DAE3303}" presName="accent_6" presStyleCnt="0"/>
      <dgm:spPr/>
    </dgm:pt>
    <dgm:pt modelId="{DA8DA201-DC19-3F44-B796-A4863B201AF0}" type="pres">
      <dgm:prSet presAssocID="{BA207732-BDCE-E54E-8405-D6DD4DAE3303}" presName="accentRepeatNode" presStyleLbl="solidFgAcc1" presStyleIdx="5" presStyleCnt="7"/>
      <dgm:spPr/>
    </dgm:pt>
    <dgm:pt modelId="{872046F8-1CC7-0241-842F-D9AA2124631B}" type="pres">
      <dgm:prSet presAssocID="{84494ADE-C122-C14F-A6AB-6E61054CC7FF}" presName="text_7" presStyleLbl="node1" presStyleIdx="6" presStyleCnt="7">
        <dgm:presLayoutVars>
          <dgm:bulletEnabled val="1"/>
        </dgm:presLayoutVars>
      </dgm:prSet>
      <dgm:spPr/>
    </dgm:pt>
    <dgm:pt modelId="{7FD6706A-BE92-B74F-B757-84F12C40618A}" type="pres">
      <dgm:prSet presAssocID="{84494ADE-C122-C14F-A6AB-6E61054CC7FF}" presName="accent_7" presStyleCnt="0"/>
      <dgm:spPr/>
    </dgm:pt>
    <dgm:pt modelId="{456F5C5D-68EF-6E48-8FA6-F7A1CA4B5B4A}" type="pres">
      <dgm:prSet presAssocID="{84494ADE-C122-C14F-A6AB-6E61054CC7FF}" presName="accentRepeatNode" presStyleLbl="solidFgAcc1" presStyleIdx="6" presStyleCnt="7"/>
      <dgm:spPr>
        <a:ln>
          <a:solidFill>
            <a:srgbClr val="327A86"/>
          </a:solidFill>
        </a:ln>
      </dgm:spPr>
    </dgm:pt>
  </dgm:ptLst>
  <dgm:cxnLst>
    <dgm:cxn modelId="{9A737703-A02C-4349-BF82-503C6F8B383C}" srcId="{82AA5146-DCFD-6846-87AA-244AFA5CBA89}" destId="{84494ADE-C122-C14F-A6AB-6E61054CC7FF}" srcOrd="6" destOrd="0" parTransId="{3F020F65-9008-E041-904E-D1FD7798CDB1}" sibTransId="{1289FF5C-A103-5C49-80E4-D5962EED8D20}"/>
    <dgm:cxn modelId="{C0BC101F-EFD2-F047-A555-A28C01B639F4}" type="presOf" srcId="{82AA5146-DCFD-6846-87AA-244AFA5CBA89}" destId="{0B5E8AB4-54A7-134C-A877-CDFC4E696BED}" srcOrd="0" destOrd="0" presId="urn:microsoft.com/office/officeart/2008/layout/VerticalCurvedList"/>
    <dgm:cxn modelId="{EFC4E220-DD6E-844C-85DF-7269D4293B17}" type="presOf" srcId="{425FDFE9-02F4-BF4E-A617-47B733440750}" destId="{14B3B2B1-6154-AA4C-9440-623153BCCFD4}" srcOrd="0" destOrd="0" presId="urn:microsoft.com/office/officeart/2008/layout/VerticalCurvedList"/>
    <dgm:cxn modelId="{8F6D1322-282D-4A4C-8009-AD0FC193A10A}" srcId="{82AA5146-DCFD-6846-87AA-244AFA5CBA89}" destId="{56095096-A783-C747-8B86-21DAB90BC76A}" srcOrd="3" destOrd="0" parTransId="{330B1A45-5DD5-964E-85F0-34528D468928}" sibTransId="{42FDCF0B-C964-F149-B71D-8FC2318B21F4}"/>
    <dgm:cxn modelId="{5C344C38-2FA6-B242-A313-BF272086F8F5}" type="presOf" srcId="{56095096-A783-C747-8B86-21DAB90BC76A}" destId="{DB40304C-A743-3443-8345-BF241835FB7B}" srcOrd="0" destOrd="0" presId="urn:microsoft.com/office/officeart/2008/layout/VerticalCurvedList"/>
    <dgm:cxn modelId="{7A1A9D3F-9396-684C-98E4-A7D65ECF20F8}" srcId="{82AA5146-DCFD-6846-87AA-244AFA5CBA89}" destId="{C0E2C0D0-1C26-1D4E-9868-E7564E23F449}" srcOrd="8" destOrd="0" parTransId="{F8735AE8-B56A-5141-BCB9-23E12C35994C}" sibTransId="{A3374340-B72B-024D-99C2-98FEF8797728}"/>
    <dgm:cxn modelId="{38A5314F-7D23-5E45-B22C-0B9742B4AA5C}" type="presOf" srcId="{1744BB61-EDC8-A34A-878C-FADEFDA97295}" destId="{5F305E3E-0884-4440-B909-0F47159B841F}" srcOrd="0" destOrd="0" presId="urn:microsoft.com/office/officeart/2008/layout/VerticalCurvedList"/>
    <dgm:cxn modelId="{FF5C5955-DA8B-8040-B8BF-EB55B66ED1CD}" srcId="{82AA5146-DCFD-6846-87AA-244AFA5CBA89}" destId="{42DEF008-6EAC-2941-B8D5-4F2A0C8A38E5}" srcOrd="2" destOrd="0" parTransId="{3E22FA9D-9388-024C-BA4D-0989229CC901}" sibTransId="{73966D20-200A-C144-A38E-D41E4500FA01}"/>
    <dgm:cxn modelId="{A9735E62-AE16-1643-AE04-888E3191F6DF}" srcId="{82AA5146-DCFD-6846-87AA-244AFA5CBA89}" destId="{BA207732-BDCE-E54E-8405-D6DD4DAE3303}" srcOrd="5" destOrd="0" parTransId="{9F18E610-B095-C847-B978-B93247962D10}" sibTransId="{1963B811-F4B3-3947-8D6E-CAFF5146AF89}"/>
    <dgm:cxn modelId="{DDC54668-9E2A-EC43-A84F-BCC9CA36C041}" srcId="{82AA5146-DCFD-6846-87AA-244AFA5CBA89}" destId="{12FA5DD2-2C08-8947-A372-1E3E5B725537}" srcOrd="7" destOrd="0" parTransId="{F5506FBE-F83C-E444-8A45-2BFAD063E254}" sibTransId="{BD2AAC79-5ADF-AF40-9162-0A47C79FA9BD}"/>
    <dgm:cxn modelId="{C9AC03B1-33D8-B946-ADB2-0082BA406F9E}" srcId="{82AA5146-DCFD-6846-87AA-244AFA5CBA89}" destId="{1744BB61-EDC8-A34A-878C-FADEFDA97295}" srcOrd="4" destOrd="0" parTransId="{4DC359EE-C769-9546-A3F1-57C56F2E64C3}" sibTransId="{A51AD1E9-4E77-C342-81C7-E6869E1E46C9}"/>
    <dgm:cxn modelId="{4008D1CA-C759-B643-A86F-8B3D1D76A7E4}" srcId="{82AA5146-DCFD-6846-87AA-244AFA5CBA89}" destId="{055C05AE-C369-D745-BCFB-E0716D861FCF}" srcOrd="1" destOrd="0" parTransId="{DB6801FC-A6D2-7B47-BDF7-AA04F416E022}" sibTransId="{A161F1B8-D0DA-A54C-B5DF-2533E02D1A65}"/>
    <dgm:cxn modelId="{8DE8ECE4-ACD5-6147-BAEF-C43A447454EC}" type="presOf" srcId="{41D358FD-8D20-2B45-B5AB-EC99F64C5B45}" destId="{C585E4E2-7A83-A745-BABA-F3A6E2033FDE}" srcOrd="0" destOrd="0" presId="urn:microsoft.com/office/officeart/2008/layout/VerticalCurvedList"/>
    <dgm:cxn modelId="{1E7CECE9-98B7-0641-A82E-2904CE4C27D5}" type="presOf" srcId="{BA207732-BDCE-E54E-8405-D6DD4DAE3303}" destId="{8F365E70-E284-A843-9127-77E40E9FF377}" srcOrd="0" destOrd="0" presId="urn:microsoft.com/office/officeart/2008/layout/VerticalCurvedList"/>
    <dgm:cxn modelId="{89ECC3F0-5B49-884C-B287-732A59F3DC41}" type="presOf" srcId="{84494ADE-C122-C14F-A6AB-6E61054CC7FF}" destId="{872046F8-1CC7-0241-842F-D9AA2124631B}" srcOrd="0" destOrd="0" presId="urn:microsoft.com/office/officeart/2008/layout/VerticalCurvedList"/>
    <dgm:cxn modelId="{2E1727F3-1704-9B40-B20C-56C76B990BA0}" type="presOf" srcId="{055C05AE-C369-D745-BCFB-E0716D861FCF}" destId="{5E0DDF12-2032-404D-AB4B-0EEF90160CF6}" srcOrd="0" destOrd="0" presId="urn:microsoft.com/office/officeart/2008/layout/VerticalCurvedList"/>
    <dgm:cxn modelId="{9706AEF5-FBE6-C446-A0CA-D29F482E42B9}" type="presOf" srcId="{42DEF008-6EAC-2941-B8D5-4F2A0C8A38E5}" destId="{7A14E4B8-7A46-E142-9B63-6C69564B6317}" srcOrd="0" destOrd="0" presId="urn:microsoft.com/office/officeart/2008/layout/VerticalCurvedList"/>
    <dgm:cxn modelId="{862EE7FD-B22C-994A-A144-92451BE86CC5}" srcId="{82AA5146-DCFD-6846-87AA-244AFA5CBA89}" destId="{425FDFE9-02F4-BF4E-A617-47B733440750}" srcOrd="0" destOrd="0" parTransId="{7AB4AD74-4EA3-3647-A6D3-21A27E832477}" sibTransId="{41D358FD-8D20-2B45-B5AB-EC99F64C5B45}"/>
    <dgm:cxn modelId="{366731A2-AD70-6744-B0DD-53645535AB27}" type="presParOf" srcId="{0B5E8AB4-54A7-134C-A877-CDFC4E696BED}" destId="{C3A29190-6CEF-F149-B73E-62CD6B4F762F}" srcOrd="0" destOrd="0" presId="urn:microsoft.com/office/officeart/2008/layout/VerticalCurvedList"/>
    <dgm:cxn modelId="{AEA1DCC3-944A-244D-967A-18361BA21359}" type="presParOf" srcId="{C3A29190-6CEF-F149-B73E-62CD6B4F762F}" destId="{E3319054-94CC-B64F-BE47-ED76CF9B17EA}" srcOrd="0" destOrd="0" presId="urn:microsoft.com/office/officeart/2008/layout/VerticalCurvedList"/>
    <dgm:cxn modelId="{C5938C78-71A3-CD47-AFDF-EF1F46A9C8C1}" type="presParOf" srcId="{E3319054-94CC-B64F-BE47-ED76CF9B17EA}" destId="{56B8E500-E0A0-F846-B73C-96CBEAD8202F}" srcOrd="0" destOrd="0" presId="urn:microsoft.com/office/officeart/2008/layout/VerticalCurvedList"/>
    <dgm:cxn modelId="{F28708AB-7100-FC4D-85EC-A83495424A03}" type="presParOf" srcId="{E3319054-94CC-B64F-BE47-ED76CF9B17EA}" destId="{C585E4E2-7A83-A745-BABA-F3A6E2033FDE}" srcOrd="1" destOrd="0" presId="urn:microsoft.com/office/officeart/2008/layout/VerticalCurvedList"/>
    <dgm:cxn modelId="{EED3FF96-E310-3243-888E-4E7AE9ABACB0}" type="presParOf" srcId="{E3319054-94CC-B64F-BE47-ED76CF9B17EA}" destId="{03D62A61-6A9A-7946-ABC7-817E07047C55}" srcOrd="2" destOrd="0" presId="urn:microsoft.com/office/officeart/2008/layout/VerticalCurvedList"/>
    <dgm:cxn modelId="{C47776D0-A12A-2747-8064-760B92C8E0C1}" type="presParOf" srcId="{E3319054-94CC-B64F-BE47-ED76CF9B17EA}" destId="{5E1C2F4A-97BB-6248-B6D1-9D24FFE6496C}" srcOrd="3" destOrd="0" presId="urn:microsoft.com/office/officeart/2008/layout/VerticalCurvedList"/>
    <dgm:cxn modelId="{D5135CDC-2DA8-9640-A385-16A9BEE686EA}" type="presParOf" srcId="{C3A29190-6CEF-F149-B73E-62CD6B4F762F}" destId="{14B3B2B1-6154-AA4C-9440-623153BCCFD4}" srcOrd="1" destOrd="0" presId="urn:microsoft.com/office/officeart/2008/layout/VerticalCurvedList"/>
    <dgm:cxn modelId="{D62B00C2-C5A9-B846-92F9-E7ACD0AFE6D7}" type="presParOf" srcId="{C3A29190-6CEF-F149-B73E-62CD6B4F762F}" destId="{9B71B12B-4A5E-B947-B8F8-88B101C0C984}" srcOrd="2" destOrd="0" presId="urn:microsoft.com/office/officeart/2008/layout/VerticalCurvedList"/>
    <dgm:cxn modelId="{714EFF00-54CC-9746-9DEF-A30980474DCD}" type="presParOf" srcId="{9B71B12B-4A5E-B947-B8F8-88B101C0C984}" destId="{02D28AEA-860E-C641-A7D2-6777043CF7EF}" srcOrd="0" destOrd="0" presId="urn:microsoft.com/office/officeart/2008/layout/VerticalCurvedList"/>
    <dgm:cxn modelId="{FBBE8010-6DA7-9148-9BEA-519020EF906B}" type="presParOf" srcId="{C3A29190-6CEF-F149-B73E-62CD6B4F762F}" destId="{5E0DDF12-2032-404D-AB4B-0EEF90160CF6}" srcOrd="3" destOrd="0" presId="urn:microsoft.com/office/officeart/2008/layout/VerticalCurvedList"/>
    <dgm:cxn modelId="{F43B3D6C-6723-0343-B275-A4D7006022D0}" type="presParOf" srcId="{C3A29190-6CEF-F149-B73E-62CD6B4F762F}" destId="{7508E910-91EF-8946-9009-4CE0B29CF297}" srcOrd="4" destOrd="0" presId="urn:microsoft.com/office/officeart/2008/layout/VerticalCurvedList"/>
    <dgm:cxn modelId="{EE7CDF40-26A3-7C46-B57D-610D0E1FF5FB}" type="presParOf" srcId="{7508E910-91EF-8946-9009-4CE0B29CF297}" destId="{34D306BA-B2C6-244A-A6C9-BC1E392F3B4C}" srcOrd="0" destOrd="0" presId="urn:microsoft.com/office/officeart/2008/layout/VerticalCurvedList"/>
    <dgm:cxn modelId="{C1676DB3-1932-E945-8B7C-728890516887}" type="presParOf" srcId="{C3A29190-6CEF-F149-B73E-62CD6B4F762F}" destId="{7A14E4B8-7A46-E142-9B63-6C69564B6317}" srcOrd="5" destOrd="0" presId="urn:microsoft.com/office/officeart/2008/layout/VerticalCurvedList"/>
    <dgm:cxn modelId="{B81FCF2F-2125-8F4B-8F56-73DA5AE0B5D6}" type="presParOf" srcId="{C3A29190-6CEF-F149-B73E-62CD6B4F762F}" destId="{1C4646C8-15C9-6544-BA7F-E02880722EE0}" srcOrd="6" destOrd="0" presId="urn:microsoft.com/office/officeart/2008/layout/VerticalCurvedList"/>
    <dgm:cxn modelId="{C72703A8-2065-924C-A209-D460D3CDD228}" type="presParOf" srcId="{1C4646C8-15C9-6544-BA7F-E02880722EE0}" destId="{EC63B1E2-4780-B147-9199-C03452D40563}" srcOrd="0" destOrd="0" presId="urn:microsoft.com/office/officeart/2008/layout/VerticalCurvedList"/>
    <dgm:cxn modelId="{DCFAF4BD-A415-2F41-975C-BEE56ECA4CB2}" type="presParOf" srcId="{C3A29190-6CEF-F149-B73E-62CD6B4F762F}" destId="{DB40304C-A743-3443-8345-BF241835FB7B}" srcOrd="7" destOrd="0" presId="urn:microsoft.com/office/officeart/2008/layout/VerticalCurvedList"/>
    <dgm:cxn modelId="{F0C6CF57-BCA4-3C41-AD61-720AD000D289}" type="presParOf" srcId="{C3A29190-6CEF-F149-B73E-62CD6B4F762F}" destId="{F8EB2057-631E-6242-BC46-168B17E56DA8}" srcOrd="8" destOrd="0" presId="urn:microsoft.com/office/officeart/2008/layout/VerticalCurvedList"/>
    <dgm:cxn modelId="{9FA39251-7E66-6D48-8E06-F68861FFD484}" type="presParOf" srcId="{F8EB2057-631E-6242-BC46-168B17E56DA8}" destId="{E56E2C3E-B6D1-C248-AEF9-FB2B327969B2}" srcOrd="0" destOrd="0" presId="urn:microsoft.com/office/officeart/2008/layout/VerticalCurvedList"/>
    <dgm:cxn modelId="{8F7B19C6-656A-A342-A784-D5A800981708}" type="presParOf" srcId="{C3A29190-6CEF-F149-B73E-62CD6B4F762F}" destId="{5F305E3E-0884-4440-B909-0F47159B841F}" srcOrd="9" destOrd="0" presId="urn:microsoft.com/office/officeart/2008/layout/VerticalCurvedList"/>
    <dgm:cxn modelId="{00CB7AFE-9EF8-E94F-BED0-15B85C5CBC4D}" type="presParOf" srcId="{C3A29190-6CEF-F149-B73E-62CD6B4F762F}" destId="{4AEDCDAF-4079-694A-9F89-30633E5ED6AB}" srcOrd="10" destOrd="0" presId="urn:microsoft.com/office/officeart/2008/layout/VerticalCurvedList"/>
    <dgm:cxn modelId="{610EB8C4-47D7-D54A-B19F-0A4CA28A6B8A}" type="presParOf" srcId="{4AEDCDAF-4079-694A-9F89-30633E5ED6AB}" destId="{990FF775-A53C-1248-BDBE-45AFF27EBCF9}" srcOrd="0" destOrd="0" presId="urn:microsoft.com/office/officeart/2008/layout/VerticalCurvedList"/>
    <dgm:cxn modelId="{B2541480-F89B-4348-AE6B-DCAAF63CDC35}" type="presParOf" srcId="{C3A29190-6CEF-F149-B73E-62CD6B4F762F}" destId="{8F365E70-E284-A843-9127-77E40E9FF377}" srcOrd="11" destOrd="0" presId="urn:microsoft.com/office/officeart/2008/layout/VerticalCurvedList"/>
    <dgm:cxn modelId="{BBCD806A-359E-EA49-9ECB-B7887C817A05}" type="presParOf" srcId="{C3A29190-6CEF-F149-B73E-62CD6B4F762F}" destId="{4C2DF7B8-C058-9D4A-9D89-CF52725788B8}" srcOrd="12" destOrd="0" presId="urn:microsoft.com/office/officeart/2008/layout/VerticalCurvedList"/>
    <dgm:cxn modelId="{1660DB25-DE53-974E-BFD4-2B4E2E7F8E6F}" type="presParOf" srcId="{4C2DF7B8-C058-9D4A-9D89-CF52725788B8}" destId="{DA8DA201-DC19-3F44-B796-A4863B201AF0}" srcOrd="0" destOrd="0" presId="urn:microsoft.com/office/officeart/2008/layout/VerticalCurvedList"/>
    <dgm:cxn modelId="{69FFF9BA-8025-B44E-A148-478269EDB8D4}" type="presParOf" srcId="{C3A29190-6CEF-F149-B73E-62CD6B4F762F}" destId="{872046F8-1CC7-0241-842F-D9AA2124631B}" srcOrd="13" destOrd="0" presId="urn:microsoft.com/office/officeart/2008/layout/VerticalCurvedList"/>
    <dgm:cxn modelId="{377DCA09-145A-4F43-B9B9-2D62D817FA63}" type="presParOf" srcId="{C3A29190-6CEF-F149-B73E-62CD6B4F762F}" destId="{7FD6706A-BE92-B74F-B757-84F12C40618A}" srcOrd="14" destOrd="0" presId="urn:microsoft.com/office/officeart/2008/layout/VerticalCurvedList"/>
    <dgm:cxn modelId="{A47C1F84-94E4-0E44-A1B0-0ECB0D80E463}" type="presParOf" srcId="{7FD6706A-BE92-B74F-B757-84F12C40618A}" destId="{456F5C5D-68EF-6E48-8FA6-F7A1CA4B5B4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5E4E2-7A83-A745-BABA-F3A6E2033FDE}">
      <dsp:nvSpPr>
        <dsp:cNvPr id="0" name=""/>
        <dsp:cNvSpPr/>
      </dsp:nvSpPr>
      <dsp:spPr>
        <a:xfrm>
          <a:off x="-6136053" y="-939439"/>
          <a:ext cx="7309339" cy="7309339"/>
        </a:xfrm>
        <a:prstGeom prst="blockArc">
          <a:avLst>
            <a:gd name="adj1" fmla="val 18900000"/>
            <a:gd name="adj2" fmla="val 2700000"/>
            <a:gd name="adj3" fmla="val 29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3B2B1-6154-AA4C-9440-623153BCCFD4}">
      <dsp:nvSpPr>
        <dsp:cNvPr id="0" name=""/>
        <dsp:cNvSpPr/>
      </dsp:nvSpPr>
      <dsp:spPr>
        <a:xfrm>
          <a:off x="380946" y="246868"/>
          <a:ext cx="7176292" cy="493520"/>
        </a:xfrm>
        <a:prstGeom prst="rect">
          <a:avLst/>
        </a:prstGeom>
        <a:solidFill>
          <a:srgbClr val="F8B4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1 Kognitiv aktivierende Aufgaben mit </a:t>
          </a:r>
          <a:r>
            <a:rPr lang="de-DE" sz="1800" i="1" kern="1200" dirty="0"/>
            <a:t>digitalen Werkzeugen</a:t>
          </a:r>
        </a:p>
      </dsp:txBody>
      <dsp:txXfrm>
        <a:off x="380946" y="246868"/>
        <a:ext cx="7176292" cy="493520"/>
      </dsp:txXfrm>
    </dsp:sp>
    <dsp:sp modelId="{02D28AEA-860E-C641-A7D2-6777043CF7EF}">
      <dsp:nvSpPr>
        <dsp:cNvPr id="0" name=""/>
        <dsp:cNvSpPr/>
      </dsp:nvSpPr>
      <dsp:spPr>
        <a:xfrm>
          <a:off x="72496" y="185178"/>
          <a:ext cx="616900" cy="616900"/>
        </a:xfrm>
        <a:prstGeom prst="ellipse">
          <a:avLst/>
        </a:prstGeom>
        <a:solidFill>
          <a:schemeClr val="lt1">
            <a:hueOff val="0"/>
            <a:satOff val="0"/>
            <a:lumOff val="0"/>
            <a:alphaOff val="0"/>
          </a:schemeClr>
        </a:solidFill>
        <a:ln w="25400" cap="flat" cmpd="sng" algn="ctr">
          <a:solidFill>
            <a:srgbClr val="F8B44F"/>
          </a:solidFill>
          <a:prstDash val="solid"/>
        </a:ln>
        <a:effectLst/>
      </dsp:spPr>
      <dsp:style>
        <a:lnRef idx="2">
          <a:scrgbClr r="0" g="0" b="0"/>
        </a:lnRef>
        <a:fillRef idx="1">
          <a:scrgbClr r="0" g="0" b="0"/>
        </a:fillRef>
        <a:effectRef idx="0">
          <a:scrgbClr r="0" g="0" b="0"/>
        </a:effectRef>
        <a:fontRef idx="minor"/>
      </dsp:style>
    </dsp:sp>
    <dsp:sp modelId="{5E0DDF12-2032-404D-AB4B-0EEF90160CF6}">
      <dsp:nvSpPr>
        <dsp:cNvPr id="0" name=""/>
        <dsp:cNvSpPr/>
      </dsp:nvSpPr>
      <dsp:spPr>
        <a:xfrm>
          <a:off x="827873" y="987583"/>
          <a:ext cx="6729365" cy="493520"/>
        </a:xfrm>
        <a:prstGeom prst="rect">
          <a:avLst/>
        </a:prstGeom>
        <a:solidFill>
          <a:schemeClr val="tx2"/>
        </a:solidFill>
        <a:ln w="285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2 Diagnose </a:t>
          </a:r>
          <a:r>
            <a:rPr lang="de-DE" sz="1800" i="0" kern="1200" dirty="0"/>
            <a:t>und Förderung mi</a:t>
          </a:r>
          <a:r>
            <a:rPr lang="de-DE" sz="1800" i="1" kern="1200" dirty="0"/>
            <a:t>t Diagnosetools</a:t>
          </a:r>
        </a:p>
      </dsp:txBody>
      <dsp:txXfrm>
        <a:off x="827873" y="987583"/>
        <a:ext cx="6729365" cy="493520"/>
      </dsp:txXfrm>
    </dsp:sp>
    <dsp:sp modelId="{34D306BA-B2C6-244A-A6C9-BC1E392F3B4C}">
      <dsp:nvSpPr>
        <dsp:cNvPr id="0" name=""/>
        <dsp:cNvSpPr/>
      </dsp:nvSpPr>
      <dsp:spPr>
        <a:xfrm>
          <a:off x="519423" y="925893"/>
          <a:ext cx="616900" cy="616900"/>
        </a:xfrm>
        <a:prstGeom prst="ellipse">
          <a:avLst/>
        </a:prstGeom>
        <a:solidFill>
          <a:schemeClr val="lt1">
            <a:hueOff val="0"/>
            <a:satOff val="0"/>
            <a:lumOff val="0"/>
            <a:alphaOff val="0"/>
          </a:schemeClr>
        </a:solidFill>
        <a:ln w="28575"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7A14E4B8-7A46-E142-9B63-6C69564B6317}">
      <dsp:nvSpPr>
        <dsp:cNvPr id="0" name=""/>
        <dsp:cNvSpPr/>
      </dsp:nvSpPr>
      <dsp:spPr>
        <a:xfrm>
          <a:off x="1072787" y="1727755"/>
          <a:ext cx="6484451" cy="493520"/>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3 </a:t>
          </a:r>
          <a:r>
            <a:rPr lang="de-DE" sz="1800" i="1" kern="1200" dirty="0"/>
            <a:t>Apps</a:t>
          </a:r>
          <a:r>
            <a:rPr lang="de-DE" sz="1800" kern="1200" dirty="0"/>
            <a:t> </a:t>
          </a:r>
          <a:r>
            <a:rPr lang="de-DE" sz="1800" kern="1200" dirty="0" err="1"/>
            <a:t>kriteriengeleitet</a:t>
          </a:r>
          <a:r>
            <a:rPr lang="de-DE" sz="1800" kern="1200" dirty="0"/>
            <a:t> auswählen, beurteilen und erstellen</a:t>
          </a:r>
        </a:p>
      </dsp:txBody>
      <dsp:txXfrm>
        <a:off x="1072787" y="1727755"/>
        <a:ext cx="6484451" cy="493520"/>
      </dsp:txXfrm>
    </dsp:sp>
    <dsp:sp modelId="{EC63B1E2-4780-B147-9199-C03452D40563}">
      <dsp:nvSpPr>
        <dsp:cNvPr id="0" name=""/>
        <dsp:cNvSpPr/>
      </dsp:nvSpPr>
      <dsp:spPr>
        <a:xfrm>
          <a:off x="764337" y="1666065"/>
          <a:ext cx="616900" cy="616900"/>
        </a:xfrm>
        <a:prstGeom prst="ellipse">
          <a:avLst/>
        </a:prstGeom>
        <a:solidFill>
          <a:schemeClr val="lt1">
            <a:hueOff val="0"/>
            <a:satOff val="0"/>
            <a:lumOff val="0"/>
            <a:alphaOff val="0"/>
          </a:schemeClr>
        </a:solidFill>
        <a:ln w="25400" cap="flat" cmpd="sng" algn="ctr">
          <a:solidFill>
            <a:srgbClr val="337987"/>
          </a:solidFill>
          <a:prstDash val="solid"/>
        </a:ln>
        <a:effectLst/>
      </dsp:spPr>
      <dsp:style>
        <a:lnRef idx="2">
          <a:scrgbClr r="0" g="0" b="0"/>
        </a:lnRef>
        <a:fillRef idx="1">
          <a:scrgbClr r="0" g="0" b="0"/>
        </a:fillRef>
        <a:effectRef idx="0">
          <a:scrgbClr r="0" g="0" b="0"/>
        </a:effectRef>
        <a:fontRef idx="minor"/>
      </dsp:style>
    </dsp:sp>
    <dsp:sp modelId="{DB40304C-A743-3443-8345-BF241835FB7B}">
      <dsp:nvSpPr>
        <dsp:cNvPr id="0" name=""/>
        <dsp:cNvSpPr/>
      </dsp:nvSpPr>
      <dsp:spPr>
        <a:xfrm>
          <a:off x="1150986" y="2468470"/>
          <a:ext cx="6406253" cy="493520"/>
        </a:xfrm>
        <a:prstGeom prst="rect">
          <a:avLst/>
        </a:prstGeom>
        <a:solidFill>
          <a:schemeClr val="tx2"/>
        </a:solidFill>
        <a:ln w="25400"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5569" tIns="40640" rIns="40640" bIns="40640" numCol="1" spcCol="1270" anchor="ctr" anchorCtr="0">
          <a:noAutofit/>
        </a:bodyPr>
        <a:lstStyle/>
        <a:p>
          <a:pPr marL="0" lvl="0" indent="0" algn="l" defTabSz="84455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4 </a:t>
          </a:r>
          <a:r>
            <a:rPr lang="de-DE" sz="1800" i="1" kern="1200" dirty="0">
              <a:latin typeface="+mn-lt"/>
            </a:rPr>
            <a:t>Videos</a:t>
          </a:r>
          <a:r>
            <a:rPr lang="de-DE" sz="1800" kern="1200" dirty="0">
              <a:latin typeface="+mn-lt"/>
            </a:rPr>
            <a:t> </a:t>
          </a:r>
          <a:r>
            <a:rPr lang="de-DE" sz="1800" kern="1200" dirty="0" err="1">
              <a:latin typeface="+mn-lt"/>
            </a:rPr>
            <a:t>kriteriengeleitet</a:t>
          </a:r>
          <a:r>
            <a:rPr lang="de-DE" sz="1800" kern="1200" dirty="0">
              <a:latin typeface="+mn-lt"/>
            </a:rPr>
            <a:t> auswählen und beurteilen</a:t>
          </a:r>
          <a:endParaRPr lang="de-DE" sz="1800" kern="1200" dirty="0">
            <a:solidFill>
              <a:prstClr val="white"/>
            </a:solidFill>
            <a:latin typeface="+mn-lt"/>
            <a:ea typeface="ＭＳ Ｐゴシック"/>
            <a:cs typeface="ＭＳ Ｐゴシック"/>
          </a:endParaRPr>
        </a:p>
      </dsp:txBody>
      <dsp:txXfrm>
        <a:off x="1150986" y="2468470"/>
        <a:ext cx="6406253" cy="493520"/>
      </dsp:txXfrm>
    </dsp:sp>
    <dsp:sp modelId="{E56E2C3E-B6D1-C248-AEF9-FB2B327969B2}">
      <dsp:nvSpPr>
        <dsp:cNvPr id="0" name=""/>
        <dsp:cNvSpPr/>
      </dsp:nvSpPr>
      <dsp:spPr>
        <a:xfrm>
          <a:off x="842536" y="2406780"/>
          <a:ext cx="616900" cy="616900"/>
        </a:xfrm>
        <a:prstGeom prst="ellipse">
          <a:avLst/>
        </a:prstGeom>
        <a:solidFill>
          <a:prstClr val="white">
            <a:hueOff val="0"/>
            <a:satOff val="0"/>
            <a:lumOff val="0"/>
            <a:alphaOff val="0"/>
          </a:prst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5F305E3E-0884-4440-B909-0F47159B841F}">
      <dsp:nvSpPr>
        <dsp:cNvPr id="0" name=""/>
        <dsp:cNvSpPr/>
      </dsp:nvSpPr>
      <dsp:spPr>
        <a:xfrm>
          <a:off x="1072787" y="3209185"/>
          <a:ext cx="6484451" cy="493520"/>
        </a:xfrm>
        <a:prstGeom prst="rect">
          <a:avLst/>
        </a:prstGeom>
        <a:solidFill>
          <a:srgbClr val="F8B4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5569" tIns="40640" rIns="40640" bIns="40640" numCol="1" spcCol="1270" anchor="ctr" anchorCtr="0">
          <a:noAutofit/>
        </a:bodyPr>
        <a:lstStyle/>
        <a:p>
          <a:pPr marL="0" lvl="0" indent="0" algn="l" defTabSz="84455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5 </a:t>
          </a:r>
          <a:r>
            <a:rPr lang="de-DE" sz="1800" i="1" kern="1200" dirty="0">
              <a:solidFill>
                <a:prstClr val="white"/>
              </a:solidFill>
              <a:latin typeface="+mn-lt"/>
              <a:ea typeface="ＭＳ Ｐゴシック"/>
              <a:cs typeface="ＭＳ Ｐゴシック"/>
            </a:rPr>
            <a:t>Lernvideos </a:t>
          </a:r>
          <a:r>
            <a:rPr lang="de-DE" sz="1800" kern="1200" dirty="0">
              <a:solidFill>
                <a:prstClr val="white"/>
              </a:solidFill>
              <a:latin typeface="+mn-lt"/>
              <a:ea typeface="ＭＳ Ｐゴシック"/>
              <a:cs typeface="ＭＳ Ｐゴシック"/>
            </a:rPr>
            <a:t>produzieren</a:t>
          </a:r>
        </a:p>
      </dsp:txBody>
      <dsp:txXfrm>
        <a:off x="1072787" y="3209185"/>
        <a:ext cx="6484451" cy="493520"/>
      </dsp:txXfrm>
    </dsp:sp>
    <dsp:sp modelId="{990FF775-A53C-1248-BDBE-45AFF27EBCF9}">
      <dsp:nvSpPr>
        <dsp:cNvPr id="0" name=""/>
        <dsp:cNvSpPr/>
      </dsp:nvSpPr>
      <dsp:spPr>
        <a:xfrm>
          <a:off x="764337" y="3147495"/>
          <a:ext cx="616900" cy="616900"/>
        </a:xfrm>
        <a:prstGeom prst="ellipse">
          <a:avLst/>
        </a:prstGeom>
        <a:solidFill>
          <a:schemeClr val="lt1">
            <a:hueOff val="0"/>
            <a:satOff val="0"/>
            <a:lumOff val="0"/>
            <a:alphaOff val="0"/>
          </a:schemeClr>
        </a:solidFill>
        <a:ln w="25400" cap="flat" cmpd="sng" algn="ctr">
          <a:solidFill>
            <a:srgbClr val="F8B44F"/>
          </a:solidFill>
          <a:prstDash val="solid"/>
        </a:ln>
        <a:effectLst/>
      </dsp:spPr>
      <dsp:style>
        <a:lnRef idx="2">
          <a:scrgbClr r="0" g="0" b="0"/>
        </a:lnRef>
        <a:fillRef idx="1">
          <a:scrgbClr r="0" g="0" b="0"/>
        </a:fillRef>
        <a:effectRef idx="0">
          <a:scrgbClr r="0" g="0" b="0"/>
        </a:effectRef>
        <a:fontRef idx="minor"/>
      </dsp:style>
    </dsp:sp>
    <dsp:sp modelId="{8F365E70-E284-A843-9127-77E40E9FF377}">
      <dsp:nvSpPr>
        <dsp:cNvPr id="0" name=""/>
        <dsp:cNvSpPr/>
      </dsp:nvSpPr>
      <dsp:spPr>
        <a:xfrm>
          <a:off x="827873" y="3949357"/>
          <a:ext cx="6729365" cy="4935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44550">
            <a:lnSpc>
              <a:spcPct val="90000"/>
            </a:lnSpc>
            <a:spcBef>
              <a:spcPct val="0"/>
            </a:spcBef>
            <a:spcAft>
              <a:spcPct val="35000"/>
            </a:spcAft>
            <a:buNone/>
          </a:pPr>
          <a:r>
            <a:rPr lang="de-DE" sz="1800" i="0" kern="1200" dirty="0"/>
            <a:t> 6 </a:t>
          </a:r>
          <a:r>
            <a:rPr lang="de-DE" sz="1800" i="1" kern="1200" dirty="0"/>
            <a:t>OER </a:t>
          </a:r>
          <a:r>
            <a:rPr lang="de-DE" sz="1800" i="0" kern="1200" dirty="0"/>
            <a:t>– Fragen des Datenschutzes</a:t>
          </a:r>
        </a:p>
      </dsp:txBody>
      <dsp:txXfrm>
        <a:off x="827873" y="3949357"/>
        <a:ext cx="6729365" cy="493520"/>
      </dsp:txXfrm>
    </dsp:sp>
    <dsp:sp modelId="{DA8DA201-DC19-3F44-B796-A4863B201AF0}">
      <dsp:nvSpPr>
        <dsp:cNvPr id="0" name=""/>
        <dsp:cNvSpPr/>
      </dsp:nvSpPr>
      <dsp:spPr>
        <a:xfrm>
          <a:off x="519423" y="3887667"/>
          <a:ext cx="616900" cy="6169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2046F8-1CC7-0241-842F-D9AA2124631B}">
      <dsp:nvSpPr>
        <dsp:cNvPr id="0" name=""/>
        <dsp:cNvSpPr/>
      </dsp:nvSpPr>
      <dsp:spPr>
        <a:xfrm>
          <a:off x="380946" y="4690071"/>
          <a:ext cx="7176292" cy="493520"/>
        </a:xfrm>
        <a:prstGeom prst="rect">
          <a:avLst/>
        </a:prstGeom>
        <a:solidFill>
          <a:schemeClr val="tx2"/>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 7 Mathematikunterricht im </a:t>
          </a:r>
          <a:r>
            <a:rPr lang="de-DE" sz="1800" i="1" kern="1200" dirty="0">
              <a:solidFill>
                <a:prstClr val="white"/>
              </a:solidFill>
              <a:latin typeface="+mn-lt"/>
              <a:ea typeface="ＭＳ Ｐゴシック"/>
              <a:cs typeface="ＭＳ Ｐゴシック"/>
            </a:rPr>
            <a:t>Learning Management System</a:t>
          </a:r>
          <a:r>
            <a:rPr lang="de-DE" sz="1800" kern="1200" dirty="0">
              <a:solidFill>
                <a:prstClr val="white"/>
              </a:solidFill>
              <a:latin typeface="+mn-lt"/>
              <a:ea typeface="ＭＳ Ｐゴシック"/>
              <a:cs typeface="ＭＳ Ｐゴシック"/>
            </a:rPr>
            <a:t> planen</a:t>
          </a:r>
          <a:endParaRPr lang="de-DE" sz="1800" kern="1200" dirty="0">
            <a:latin typeface="+mn-lt"/>
          </a:endParaRPr>
        </a:p>
      </dsp:txBody>
      <dsp:txXfrm>
        <a:off x="380946" y="4690071"/>
        <a:ext cx="7176292" cy="493520"/>
      </dsp:txXfrm>
    </dsp:sp>
    <dsp:sp modelId="{456F5C5D-68EF-6E48-8FA6-F7A1CA4B5B4A}">
      <dsp:nvSpPr>
        <dsp:cNvPr id="0" name=""/>
        <dsp:cNvSpPr/>
      </dsp:nvSpPr>
      <dsp:spPr>
        <a:xfrm>
          <a:off x="72496" y="4628381"/>
          <a:ext cx="616900" cy="616900"/>
        </a:xfrm>
        <a:prstGeom prst="ellipse">
          <a:avLst/>
        </a:prstGeom>
        <a:solidFill>
          <a:schemeClr val="lt1">
            <a:hueOff val="0"/>
            <a:satOff val="0"/>
            <a:lumOff val="0"/>
            <a:alphaOff val="0"/>
          </a:schemeClr>
        </a:solidFill>
        <a:ln w="25400" cap="flat" cmpd="sng" algn="ctr">
          <a:solidFill>
            <a:srgbClr val="327A86"/>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9CFDF4E5-4ED0-4D5D-AD0B-D949788E09C5}" type="datetimeFigureOut">
              <a:rPr lang="de-DE" smtClean="0"/>
              <a:pPr/>
              <a:t>19.06.23</a:t>
            </a:fld>
            <a:endParaRPr lang="de-DE"/>
          </a:p>
        </p:txBody>
      </p:sp>
      <p:sp>
        <p:nvSpPr>
          <p:cNvPr id="4" name="Folienbildplatzhalt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C3112E8-73F6-4579-8FD8-BEEB32293F38}" type="slidenum">
              <a:rPr lang="de-DE" smtClean="0"/>
              <a:pPr/>
              <a:t>‹Nr.›</a:t>
            </a:fld>
            <a:endParaRPr lang="de-DE"/>
          </a:p>
        </p:txBody>
      </p:sp>
    </p:spTree>
    <p:extLst>
      <p:ext uri="{BB962C8B-B14F-4D97-AF65-F5344CB8AC3E}">
        <p14:creationId xmlns:p14="http://schemas.microsoft.com/office/powerpoint/2010/main" val="155062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56742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Video</a:t>
            </a:r>
            <a:r>
              <a:rPr lang="de-DE" baseline="0" dirty="0"/>
              <a:t> hat eine Länge von 3:08 Minuten.</a:t>
            </a:r>
          </a:p>
          <a:p>
            <a:endParaRPr lang="de-DE" baseline="0" dirty="0"/>
          </a:p>
          <a:p>
            <a:r>
              <a:rPr lang="de-DE" baseline="0" dirty="0"/>
              <a:t>Die Ergebnisse sollten in </a:t>
            </a:r>
            <a:r>
              <a:rPr lang="de-DE" baseline="0" dirty="0" err="1"/>
              <a:t>TaskCards</a:t>
            </a:r>
            <a:r>
              <a:rPr lang="de-DE" baseline="0" dirty="0"/>
              <a:t> oder ähnlichem gesammelt werden, damit sie geteilt werden können.</a:t>
            </a:r>
          </a:p>
          <a:p>
            <a:endParaRPr lang="de-DE" baseline="0" dirty="0"/>
          </a:p>
          <a:p>
            <a:r>
              <a:rPr lang="de-DE" baseline="0" dirty="0"/>
              <a:t>Anmerkung: Durch dieses Video in Kombination mit dem Arbeitsauftrag wird in der Veranstaltung </a:t>
            </a:r>
            <a:r>
              <a:rPr lang="de-DE" baseline="0" dirty="0" err="1"/>
              <a:t>Flipped</a:t>
            </a:r>
            <a:r>
              <a:rPr lang="de-DE" baseline="0" dirty="0"/>
              <a:t> </a:t>
            </a:r>
            <a:r>
              <a:rPr lang="de-DE" baseline="0" dirty="0" err="1"/>
              <a:t>Classroom</a:t>
            </a:r>
            <a:r>
              <a:rPr lang="de-DE" baseline="0" dirty="0"/>
              <a:t> eingesetzt.</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12</a:t>
            </a:fld>
            <a:endParaRPr lang="de-DE"/>
          </a:p>
        </p:txBody>
      </p:sp>
    </p:spTree>
    <p:extLst>
      <p:ext uri="{BB962C8B-B14F-4D97-AF65-F5344CB8AC3E}">
        <p14:creationId xmlns:p14="http://schemas.microsoft.com/office/powerpoint/2010/main" val="3004725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Diese Folie ist </a:t>
            </a:r>
            <a:r>
              <a:rPr lang="de-DE" b="1" dirty="0"/>
              <a:t>nicht</a:t>
            </a:r>
            <a:r>
              <a:rPr lang="de-DE" dirty="0"/>
              <a:t> für die Teilnehmenden gedacht (Erklärung folgt im Video)</a:t>
            </a:r>
          </a:p>
          <a:p>
            <a:endParaRPr lang="de-DE" dirty="0"/>
          </a:p>
        </p:txBody>
      </p:sp>
      <p:sp>
        <p:nvSpPr>
          <p:cNvPr id="4" name="Foliennummernplatzhalter 3"/>
          <p:cNvSpPr>
            <a:spLocks noGrp="1"/>
          </p:cNvSpPr>
          <p:nvPr>
            <p:ph type="sldNum" sz="quarter" idx="5"/>
          </p:nvPr>
        </p:nvSpPr>
        <p:spPr/>
        <p:txBody>
          <a:bodyPr/>
          <a:lstStyle/>
          <a:p>
            <a:fld id="{9C3112E8-73F6-4579-8FD8-BEEB32293F38}" type="slidenum">
              <a:rPr lang="de-DE" smtClean="0"/>
              <a:pPr/>
              <a:t>13</a:t>
            </a:fld>
            <a:endParaRPr lang="de-DE"/>
          </a:p>
        </p:txBody>
      </p:sp>
    </p:spTree>
    <p:extLst>
      <p:ext uri="{BB962C8B-B14F-4D97-AF65-F5344CB8AC3E}">
        <p14:creationId xmlns:p14="http://schemas.microsoft.com/office/powerpoint/2010/main" val="1713821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Diese Folie ist </a:t>
            </a:r>
            <a:r>
              <a:rPr lang="de-DE" b="1" dirty="0"/>
              <a:t>nicht</a:t>
            </a:r>
            <a:r>
              <a:rPr lang="de-DE" dirty="0"/>
              <a:t> für die Teilnehmenden gedacht (Erklärung folgt im Video)</a:t>
            </a:r>
          </a:p>
        </p:txBody>
      </p:sp>
      <p:sp>
        <p:nvSpPr>
          <p:cNvPr id="4" name="Foliennummernplatzhalter 3"/>
          <p:cNvSpPr>
            <a:spLocks noGrp="1"/>
          </p:cNvSpPr>
          <p:nvPr>
            <p:ph type="sldNum" sz="quarter" idx="10"/>
          </p:nvPr>
        </p:nvSpPr>
        <p:spPr/>
        <p:txBody>
          <a:bodyPr/>
          <a:lstStyle/>
          <a:p>
            <a:fld id="{9C3112E8-73F6-4579-8FD8-BEEB32293F38}" type="slidenum">
              <a:rPr lang="de-DE" smtClean="0"/>
              <a:pPr/>
              <a:t>14</a:t>
            </a:fld>
            <a:endParaRPr lang="de-DE"/>
          </a:p>
        </p:txBody>
      </p:sp>
    </p:spTree>
    <p:extLst>
      <p:ext uri="{BB962C8B-B14F-4D97-AF65-F5344CB8AC3E}">
        <p14:creationId xmlns:p14="http://schemas.microsoft.com/office/powerpoint/2010/main" val="114056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Im Folgenden geht</a:t>
            </a:r>
            <a:r>
              <a:rPr lang="de-DE" baseline="0" dirty="0"/>
              <a:t> es darum, wie man </a:t>
            </a:r>
            <a:r>
              <a:rPr lang="de-DE" baseline="0" dirty="0" err="1"/>
              <a:t>Flipped</a:t>
            </a:r>
            <a:r>
              <a:rPr lang="de-DE" baseline="0" dirty="0"/>
              <a:t> Classroom so gestalten kann, dass die Lernenden nicht nur nachmachen, was im Video vorgemacht wird, sondern sich mit Hilfe des Videos etwas erarbeiten.</a:t>
            </a:r>
            <a:endParaRPr lang="de-DE" dirty="0"/>
          </a:p>
          <a:p>
            <a:endParaRPr lang="de-DE" sz="1200" b="1"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15</a:t>
            </a:fld>
            <a:endParaRPr lang="de-DE"/>
          </a:p>
        </p:txBody>
      </p:sp>
    </p:spTree>
    <p:extLst>
      <p:ext uri="{BB962C8B-B14F-4D97-AF65-F5344CB8AC3E}">
        <p14:creationId xmlns:p14="http://schemas.microsoft.com/office/powerpoint/2010/main" val="3572365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16</a:t>
            </a:fld>
            <a:endParaRPr lang="de-DE"/>
          </a:p>
        </p:txBody>
      </p:sp>
    </p:spTree>
    <p:extLst>
      <p:ext uri="{BB962C8B-B14F-4D97-AF65-F5344CB8AC3E}">
        <p14:creationId xmlns:p14="http://schemas.microsoft.com/office/powerpoint/2010/main" val="1339193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Auch bei </a:t>
            </a:r>
            <a:r>
              <a:rPr lang="de-DE" dirty="0" err="1"/>
              <a:t>Flipped</a:t>
            </a:r>
            <a:r>
              <a:rPr lang="de-DE" dirty="0"/>
              <a:t> Classroom können wir auf</a:t>
            </a:r>
            <a:r>
              <a:rPr lang="de-DE" baseline="0" dirty="0"/>
              <a:t> vieles zurückgreifen, was wir aus dem Unterricht kennen.</a:t>
            </a:r>
            <a:endParaRPr lang="de-DE" dirty="0"/>
          </a:p>
          <a:p>
            <a:pPr marL="171450" indent="-171450">
              <a:buFontTx/>
              <a:buChar char="-"/>
            </a:pPr>
            <a:r>
              <a:rPr lang="de-DE" dirty="0"/>
              <a:t>Kognitive Aktivierung – Aufgaben</a:t>
            </a:r>
            <a:r>
              <a:rPr lang="de-DE" baseline="0" dirty="0"/>
              <a:t> sind so gestellt, dass sie</a:t>
            </a:r>
          </a:p>
          <a:p>
            <a:pPr marL="628650" lvl="1" indent="-171450">
              <a:buFontTx/>
              <a:buChar char="-"/>
            </a:pPr>
            <a:r>
              <a:rPr lang="de-DE" baseline="0" dirty="0"/>
              <a:t>an das Vorwissen anknüpfen</a:t>
            </a:r>
          </a:p>
          <a:p>
            <a:pPr marL="628650" lvl="1" indent="-171450">
              <a:buFontTx/>
              <a:buChar char="-"/>
            </a:pPr>
            <a:r>
              <a:rPr lang="de-DE" baseline="0" dirty="0"/>
              <a:t>individuell herausfordernd</a:t>
            </a:r>
          </a:p>
          <a:p>
            <a:pPr marL="628650" lvl="1" indent="-171450">
              <a:buFontTx/>
              <a:buChar char="-"/>
            </a:pPr>
            <a:r>
              <a:rPr lang="de-DE" baseline="0" dirty="0"/>
              <a:t>und zielorientiert sind</a:t>
            </a:r>
          </a:p>
          <a:p>
            <a:pPr marL="171450" lvl="0" indent="-171450">
              <a:buFontTx/>
              <a:buChar char="-"/>
            </a:pPr>
            <a:r>
              <a:rPr lang="de-DE" baseline="0" dirty="0"/>
              <a:t>Unterstützung durch die Lehrkräfte im Sinne von </a:t>
            </a:r>
          </a:p>
          <a:p>
            <a:pPr marL="628650" lvl="1" indent="-171450">
              <a:buFontTx/>
              <a:buChar char="-"/>
            </a:pPr>
            <a:r>
              <a:rPr lang="de-DE" baseline="0" dirty="0"/>
              <a:t>wertschätzender Einbindung</a:t>
            </a:r>
          </a:p>
          <a:p>
            <a:pPr marL="628650" lvl="1" indent="-171450">
              <a:buFontTx/>
              <a:buChar char="-"/>
            </a:pPr>
            <a:r>
              <a:rPr lang="de-DE" baseline="0" dirty="0"/>
              <a:t>formativem Feedback</a:t>
            </a:r>
          </a:p>
          <a:p>
            <a:pPr marL="628650" lvl="1" indent="-171450">
              <a:buFontTx/>
              <a:buChar char="-"/>
            </a:pPr>
            <a:r>
              <a:rPr lang="de-DE" baseline="0" dirty="0"/>
              <a:t>Wahrnehmen von Schwierigkeiten</a:t>
            </a:r>
          </a:p>
          <a:p>
            <a:pPr marL="171450" lvl="0" indent="-171450">
              <a:buFontTx/>
              <a:buChar char="-"/>
            </a:pPr>
            <a:r>
              <a:rPr lang="de-DE" baseline="0" dirty="0"/>
              <a:t>Strukturierter Lehr-Lern-Prozess (im Unterricht Klassenführung)</a:t>
            </a:r>
          </a:p>
          <a:p>
            <a:pPr marL="628650" lvl="1" indent="-171450">
              <a:buFontTx/>
              <a:buChar char="-"/>
            </a:pPr>
            <a:r>
              <a:rPr lang="de-DE" baseline="0" dirty="0"/>
              <a:t>roten Faden sichtbar machen</a:t>
            </a:r>
          </a:p>
          <a:p>
            <a:pPr marL="628650" lvl="1" indent="-171450">
              <a:buFontTx/>
              <a:buChar char="-"/>
            </a:pPr>
            <a:r>
              <a:rPr lang="de-DE" baseline="0" dirty="0"/>
              <a:t>reibungslosen Ablauf gewährleisten (keine Brüche in den Arbeitsaufträgen)</a:t>
            </a:r>
          </a:p>
          <a:p>
            <a:pPr marL="0" lvl="0" indent="0">
              <a:buFontTx/>
              <a:buNone/>
            </a:pPr>
            <a:r>
              <a:rPr lang="de-DE" baseline="0" dirty="0"/>
              <a:t>So kann es gelingen, die Lernenden kognitiv zu aktivieren und ihr Lernen digital zu begleiten</a:t>
            </a:r>
          </a:p>
        </p:txBody>
      </p:sp>
      <p:sp>
        <p:nvSpPr>
          <p:cNvPr id="4" name="Foliennummernplatzhalter 3"/>
          <p:cNvSpPr>
            <a:spLocks noGrp="1"/>
          </p:cNvSpPr>
          <p:nvPr>
            <p:ph type="sldNum" sz="quarter" idx="10"/>
          </p:nvPr>
        </p:nvSpPr>
        <p:spPr/>
        <p:txBody>
          <a:bodyPr/>
          <a:lstStyle/>
          <a:p>
            <a:fld id="{FAF12454-57A3-5346-8AD1-8A7E704F94A5}" type="slidenum">
              <a:rPr lang="de-DE" smtClean="0"/>
              <a:pPr/>
              <a:t>17</a:t>
            </a:fld>
            <a:endParaRPr lang="de-DE"/>
          </a:p>
        </p:txBody>
      </p:sp>
    </p:spTree>
    <p:extLst>
      <p:ext uri="{BB962C8B-B14F-4D97-AF65-F5344CB8AC3E}">
        <p14:creationId xmlns:p14="http://schemas.microsoft.com/office/powerpoint/2010/main" val="12920032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7000"/>
              </a:lnSpc>
              <a:spcAft>
                <a:spcPts val="800"/>
              </a:spcAft>
            </a:pPr>
            <a:r>
              <a:rPr lang="de-DE" dirty="0">
                <a:latin typeface="+mn-lt"/>
                <a:ea typeface="Calibri" panose="020F0502020204030204" pitchFamily="34" charset="0"/>
                <a:cs typeface="Times New Roman"/>
              </a:rPr>
              <a:t>Die </a:t>
            </a:r>
            <a:r>
              <a:rPr lang="de-DE" dirty="0" err="1">
                <a:latin typeface="+mn-lt"/>
                <a:ea typeface="Calibri" panose="020F0502020204030204" pitchFamily="34" charset="0"/>
                <a:cs typeface="Times New Roman"/>
              </a:rPr>
              <a:t>Phasierung</a:t>
            </a:r>
            <a:r>
              <a:rPr lang="de-DE" dirty="0">
                <a:latin typeface="+mn-lt"/>
                <a:ea typeface="Calibri" panose="020F0502020204030204" pitchFamily="34" charset="0"/>
                <a:cs typeface="Times New Roman"/>
              </a:rPr>
              <a:t> unterstützt den Lernprozesses</a:t>
            </a:r>
            <a:r>
              <a:rPr lang="de-DE" baseline="0" dirty="0">
                <a:latin typeface="+mn-lt"/>
                <a:ea typeface="Calibri" panose="020F0502020204030204" pitchFamily="34" charset="0"/>
                <a:cs typeface="Times New Roman"/>
              </a:rPr>
              <a:t> </a:t>
            </a:r>
            <a:r>
              <a:rPr lang="de-DE" dirty="0">
                <a:latin typeface="+mn-lt"/>
                <a:ea typeface="Calibri" panose="020F0502020204030204" pitchFamily="34" charset="0"/>
                <a:cs typeface="Times New Roman"/>
              </a:rPr>
              <a:t>unabhängig davon, </a:t>
            </a:r>
            <a:endParaRPr lang="de-DE" dirty="0">
              <a:latin typeface="+mn-lt"/>
              <a:ea typeface="Calibri" panose="020F0502020204030204" pitchFamily="34" charset="0"/>
              <a:cs typeface="Times New Roman" panose="02020603050405020304" pitchFamily="18" charset="0"/>
            </a:endParaRPr>
          </a:p>
          <a:p>
            <a:pPr marL="342900" indent="-342900">
              <a:lnSpc>
                <a:spcPct val="107000"/>
              </a:lnSpc>
              <a:spcAft>
                <a:spcPts val="800"/>
              </a:spcAft>
              <a:buClr>
                <a:srgbClr val="327A86"/>
              </a:buClr>
              <a:buFont typeface="Wingdings" pitchFamily="2" charset="2"/>
              <a:buChar char="§"/>
            </a:pPr>
            <a:r>
              <a:rPr lang="de-DE" dirty="0">
                <a:latin typeface="+mn-lt"/>
                <a:ea typeface="Calibri" panose="020F0502020204030204" pitchFamily="34" charset="0"/>
                <a:cs typeface="Times New Roman"/>
              </a:rPr>
              <a:t>ob es sich um eine Unterrichtsstunde, um eine Einheit, um ein Projekt oder einen Selbstlernkurs handelt,</a:t>
            </a:r>
            <a:endParaRPr lang="de-DE" dirty="0">
              <a:latin typeface="+mn-lt"/>
              <a:ea typeface="Calibri" panose="020F0502020204030204" pitchFamily="34" charset="0"/>
              <a:cs typeface="Times New Roman" panose="02020603050405020304" pitchFamily="18" charset="0"/>
            </a:endParaRPr>
          </a:p>
          <a:p>
            <a:pPr marL="342900" indent="-342900">
              <a:lnSpc>
                <a:spcPct val="107000"/>
              </a:lnSpc>
              <a:spcAft>
                <a:spcPts val="800"/>
              </a:spcAft>
              <a:buClr>
                <a:srgbClr val="327A86"/>
              </a:buClr>
              <a:buFont typeface="Wingdings" pitchFamily="2" charset="2"/>
              <a:buChar char="§"/>
            </a:pPr>
            <a:r>
              <a:rPr lang="de-DE" dirty="0">
                <a:latin typeface="+mn-lt"/>
                <a:ea typeface="Calibri" panose="020F0502020204030204" pitchFamily="34" charset="0"/>
                <a:cs typeface="Times New Roman"/>
              </a:rPr>
              <a:t>ob gemeinsam oder individuell gearbeitet wird,</a:t>
            </a:r>
            <a:endParaRPr lang="de-DE" dirty="0"/>
          </a:p>
          <a:p>
            <a:pPr marL="342900" indent="-342900">
              <a:lnSpc>
                <a:spcPct val="107000"/>
              </a:lnSpc>
              <a:spcAft>
                <a:spcPts val="800"/>
              </a:spcAft>
              <a:buClr>
                <a:srgbClr val="327A86"/>
              </a:buClr>
              <a:buFont typeface="Wingdings" pitchFamily="2" charset="2"/>
              <a:buChar char="§"/>
            </a:pPr>
            <a:r>
              <a:rPr lang="de-DE" dirty="0">
                <a:latin typeface="+mn-lt"/>
                <a:ea typeface="Calibri" panose="020F0502020204030204" pitchFamily="34" charset="0"/>
                <a:cs typeface="Times New Roman"/>
              </a:rPr>
              <a:t>ob man online oder real im Raum kooperieren kann.</a:t>
            </a:r>
          </a:p>
          <a:p>
            <a:pPr marL="342900" indent="-342900">
              <a:lnSpc>
                <a:spcPct val="107000"/>
              </a:lnSpc>
              <a:spcAft>
                <a:spcPts val="800"/>
              </a:spcAft>
              <a:buClr>
                <a:srgbClr val="327A86"/>
              </a:buClr>
              <a:buFont typeface="Wingdings" pitchFamily="2" charset="2"/>
              <a:buChar char="§"/>
            </a:pPr>
            <a:endParaRPr lang="de-DE" dirty="0">
              <a:latin typeface="+mn-lt"/>
              <a:ea typeface="Calibri" panose="020F0502020204030204" pitchFamily="34" charset="0"/>
              <a:cs typeface="Times New Roman"/>
            </a:endParaRPr>
          </a:p>
          <a:p>
            <a:pPr marL="0" indent="0">
              <a:lnSpc>
                <a:spcPct val="107000"/>
              </a:lnSpc>
              <a:spcAft>
                <a:spcPts val="800"/>
              </a:spcAft>
              <a:buClr>
                <a:srgbClr val="327A86"/>
              </a:buClr>
              <a:buFont typeface="Wingdings" pitchFamily="2" charset="2"/>
              <a:buNone/>
            </a:pPr>
            <a:r>
              <a:rPr lang="de-DE" dirty="0">
                <a:latin typeface="+mn-lt"/>
                <a:ea typeface="Calibri" panose="020F0502020204030204" pitchFamily="34" charset="0"/>
                <a:cs typeface="Times New Roman"/>
              </a:rPr>
              <a:t>Die</a:t>
            </a:r>
            <a:r>
              <a:rPr lang="de-DE" baseline="0" dirty="0">
                <a:latin typeface="+mn-lt"/>
                <a:ea typeface="Calibri" panose="020F0502020204030204" pitchFamily="34" charset="0"/>
                <a:cs typeface="Times New Roman"/>
              </a:rPr>
              <a:t> Phasen werden nicht unbedingt alle in einer Stunde enthalten sein und verlaufen auch nicht linear, stets aber gibt es eine Phase des Anknüpfens, bei der es um die Erlangung der Zielklarheit geht, eine Aneignungsphase und am Ende eine Reflexion (dies kann auch eine Selbsteinschätzung oder einen Test beinhalten).</a:t>
            </a:r>
            <a:endParaRPr lang="de-DE" dirty="0">
              <a:latin typeface="+mn-lt"/>
              <a:ea typeface="Calibri" panose="020F0502020204030204" pitchFamily="34" charset="0"/>
              <a:cs typeface="Times New Roman"/>
            </a:endParaRPr>
          </a:p>
        </p:txBody>
      </p:sp>
      <p:sp>
        <p:nvSpPr>
          <p:cNvPr id="4" name="Foliennummernplatzhalter 3"/>
          <p:cNvSpPr>
            <a:spLocks noGrp="1"/>
          </p:cNvSpPr>
          <p:nvPr>
            <p:ph type="sldNum" sz="quarter" idx="10"/>
          </p:nvPr>
        </p:nvSpPr>
        <p:spPr/>
        <p:txBody>
          <a:bodyPr/>
          <a:lstStyle/>
          <a:p>
            <a:fld id="{FAF12454-57A3-5346-8AD1-8A7E704F94A5}" type="slidenum">
              <a:rPr lang="de-DE" smtClean="0"/>
              <a:pPr/>
              <a:t>18</a:t>
            </a:fld>
            <a:endParaRPr lang="de-DE"/>
          </a:p>
        </p:txBody>
      </p:sp>
    </p:spTree>
    <p:extLst>
      <p:ext uri="{BB962C8B-B14F-4D97-AF65-F5344CB8AC3E}">
        <p14:creationId xmlns:p14="http://schemas.microsoft.com/office/powerpoint/2010/main" val="9227720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b="1" dirty="0"/>
              <a:t>Hintergrundwissen für die Moderation</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dirty="0"/>
              <a:t>Das Phasenmodell ist für die Planung von Lernprozessen</a:t>
            </a:r>
            <a:r>
              <a:rPr lang="de-DE" baseline="0" dirty="0"/>
              <a:t> geeignet, sowohl für einzelne Unterrichtsstunden als auch für ganze Einheiten. </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baseline="0"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baseline="0" dirty="0"/>
              <a:t>Digitale Werkzeuge können den Lernprozess an vielen Stellen unterstützen.</a:t>
            </a:r>
            <a:r>
              <a:rPr lang="de-DE" dirty="0"/>
              <a:t> Diese</a:t>
            </a:r>
            <a:r>
              <a:rPr lang="de-DE" baseline="0" dirty="0"/>
              <a:t> Folie dient nicht zur Vertiefung für die Teilnehmenden, sondern als Hintergrund für eine Beratung, wenn Teilnehmende in die Planung von </a:t>
            </a:r>
            <a:r>
              <a:rPr lang="de-DE" baseline="0" dirty="0" err="1"/>
              <a:t>Flipped</a:t>
            </a:r>
            <a:r>
              <a:rPr lang="de-DE" baseline="0" dirty="0"/>
              <a:t> </a:t>
            </a:r>
            <a:r>
              <a:rPr lang="de-DE" baseline="0" dirty="0" err="1"/>
              <a:t>Classroom</a:t>
            </a:r>
            <a:r>
              <a:rPr lang="de-DE" baseline="0" dirty="0"/>
              <a:t> eintreten wollen.</a:t>
            </a:r>
            <a:endParaRPr lang="de-DE" dirty="0"/>
          </a:p>
          <a:p>
            <a:pPr marL="0" marR="0" indent="0" algn="l" defTabSz="914400" rtl="0" eaLnBrk="1" fontAlgn="base" latinLnBrk="0" hangingPunct="1">
              <a:lnSpc>
                <a:spcPct val="100000"/>
              </a:lnSpc>
              <a:spcBef>
                <a:spcPct val="30000"/>
              </a:spcBef>
              <a:spcAft>
                <a:spcPct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19</a:t>
            </a:fld>
            <a:endParaRPr lang="de-DE"/>
          </a:p>
        </p:txBody>
      </p:sp>
    </p:spTree>
    <p:extLst>
      <p:ext uri="{BB962C8B-B14F-4D97-AF65-F5344CB8AC3E}">
        <p14:creationId xmlns:p14="http://schemas.microsoft.com/office/powerpoint/2010/main" val="696242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Flipped Classroom </a:t>
            </a:r>
            <a:r>
              <a:rPr lang="en-US" dirty="0" err="1"/>
              <a:t>beinhaltet</a:t>
            </a:r>
            <a:r>
              <a:rPr lang="en-US" baseline="0" dirty="0"/>
              <a:t> </a:t>
            </a:r>
            <a:r>
              <a:rPr lang="en-US" baseline="0" dirty="0" err="1"/>
              <a:t>Phasen</a:t>
            </a:r>
            <a:r>
              <a:rPr lang="en-US" baseline="0" dirty="0"/>
              <a:t> des </a:t>
            </a:r>
            <a:r>
              <a:rPr lang="en-US" baseline="0" dirty="0" err="1"/>
              <a:t>Lernens</a:t>
            </a:r>
            <a:r>
              <a:rPr lang="en-US" baseline="0" dirty="0"/>
              <a:t> </a:t>
            </a:r>
            <a:r>
              <a:rPr lang="en-US" baseline="0" dirty="0" err="1"/>
              <a:t>Zuhause</a:t>
            </a:r>
            <a:r>
              <a:rPr lang="en-US" baseline="0" dirty="0"/>
              <a:t> – </a:t>
            </a:r>
            <a:r>
              <a:rPr lang="en-US" baseline="0" dirty="0" err="1"/>
              <a:t>ohne</a:t>
            </a:r>
            <a:r>
              <a:rPr lang="en-US" baseline="0" dirty="0"/>
              <a:t> </a:t>
            </a:r>
            <a:r>
              <a:rPr lang="en-US" baseline="0" dirty="0" err="1"/>
              <a:t>Anleitung</a:t>
            </a:r>
            <a:r>
              <a:rPr lang="en-US" baseline="0" dirty="0"/>
              <a:t> </a:t>
            </a:r>
            <a:r>
              <a:rPr lang="en-US" baseline="0" dirty="0" err="1"/>
              <a:t>durch</a:t>
            </a:r>
            <a:r>
              <a:rPr lang="en-US" baseline="0" dirty="0"/>
              <a:t> die </a:t>
            </a:r>
            <a:r>
              <a:rPr lang="en-US" baseline="0" dirty="0" err="1"/>
              <a:t>Lehrkraft</a:t>
            </a:r>
            <a:r>
              <a:rPr lang="en-US" baseline="0" dirty="0"/>
              <a:t>. In </a:t>
            </a:r>
            <a:r>
              <a:rPr lang="en-US" baseline="0" dirty="0" err="1"/>
              <a:t>diesen</a:t>
            </a:r>
            <a:r>
              <a:rPr lang="en-US" baseline="0" dirty="0"/>
              <a:t> </a:t>
            </a:r>
            <a:r>
              <a:rPr lang="en-US" baseline="0" dirty="0" err="1"/>
              <a:t>Phasen</a:t>
            </a:r>
            <a:r>
              <a:rPr lang="en-US" baseline="0" dirty="0"/>
              <a:t> </a:t>
            </a:r>
            <a:r>
              <a:rPr lang="en-US" baseline="0" dirty="0" err="1"/>
              <a:t>ist</a:t>
            </a:r>
            <a:r>
              <a:rPr lang="en-US" baseline="0" dirty="0"/>
              <a:t> es </a:t>
            </a:r>
            <a:r>
              <a:rPr lang="en-US" baseline="0" dirty="0" err="1"/>
              <a:t>besonders</a:t>
            </a:r>
            <a:r>
              <a:rPr lang="en-US" baseline="0" dirty="0"/>
              <a:t> </a:t>
            </a:r>
            <a:r>
              <a:rPr lang="en-US" baseline="0" dirty="0" err="1"/>
              <a:t>wichtig</a:t>
            </a:r>
            <a:r>
              <a:rPr lang="en-US" baseline="0" dirty="0"/>
              <a:t>, </a:t>
            </a:r>
            <a:r>
              <a:rPr lang="en-US" baseline="0" dirty="0" err="1"/>
              <a:t>dass</a:t>
            </a:r>
            <a:r>
              <a:rPr lang="en-US" baseline="0" dirty="0"/>
              <a:t> die </a:t>
            </a:r>
            <a:r>
              <a:rPr lang="en-US" baseline="0" dirty="0" err="1"/>
              <a:t>Lernenden</a:t>
            </a:r>
            <a:r>
              <a:rPr lang="en-US" baseline="0" dirty="0"/>
              <a:t> </a:t>
            </a:r>
            <a:r>
              <a:rPr lang="en-US" baseline="0" dirty="0" err="1"/>
              <a:t>motiviert</a:t>
            </a:r>
            <a:r>
              <a:rPr lang="en-US" baseline="0" dirty="0"/>
              <a:t> </a:t>
            </a:r>
            <a:r>
              <a:rPr lang="en-US" baseline="0" dirty="0" err="1"/>
              <a:t>sind</a:t>
            </a:r>
            <a:r>
              <a:rPr lang="en-US" baseline="0" dirty="0"/>
              <a:t> </a:t>
            </a:r>
            <a:r>
              <a:rPr lang="en-US" baseline="0" dirty="0" err="1"/>
              <a:t>zu</a:t>
            </a:r>
            <a:r>
              <a:rPr lang="en-US" baseline="0" dirty="0"/>
              <a:t> </a:t>
            </a:r>
            <a:r>
              <a:rPr lang="en-US" baseline="0" dirty="0" err="1"/>
              <a:t>arbeiten</a:t>
            </a:r>
            <a:r>
              <a:rPr lang="en-US" baseline="0" dirty="0"/>
              <a:t>, </a:t>
            </a:r>
            <a:r>
              <a:rPr lang="en-US" baseline="0" dirty="0" err="1"/>
              <a:t>dass</a:t>
            </a:r>
            <a:r>
              <a:rPr lang="en-US" baseline="0" dirty="0"/>
              <a:t> </a:t>
            </a:r>
            <a:r>
              <a:rPr lang="en-US" baseline="0" dirty="0" err="1"/>
              <a:t>sie</a:t>
            </a:r>
            <a:r>
              <a:rPr lang="en-US" baseline="0" dirty="0"/>
              <a:t> </a:t>
            </a:r>
            <a:r>
              <a:rPr lang="en-US" baseline="0" dirty="0" err="1"/>
              <a:t>klare</a:t>
            </a:r>
            <a:r>
              <a:rPr lang="en-US" baseline="0" dirty="0"/>
              <a:t> und für </a:t>
            </a:r>
            <a:r>
              <a:rPr lang="en-US" baseline="0" dirty="0" err="1"/>
              <a:t>sie</a:t>
            </a:r>
            <a:r>
              <a:rPr lang="en-US" baseline="0" dirty="0"/>
              <a:t> </a:t>
            </a:r>
            <a:r>
              <a:rPr lang="en-US" baseline="0" dirty="0" err="1"/>
              <a:t>passende</a:t>
            </a:r>
            <a:r>
              <a:rPr lang="en-US" baseline="0" dirty="0"/>
              <a:t> </a:t>
            </a:r>
            <a:r>
              <a:rPr lang="en-US" baseline="0" dirty="0" err="1"/>
              <a:t>Lernziele</a:t>
            </a:r>
            <a:r>
              <a:rPr lang="en-US" baseline="0" dirty="0"/>
              <a:t> in den </a:t>
            </a:r>
            <a:r>
              <a:rPr lang="en-US" baseline="0" dirty="0" err="1"/>
              <a:t>Blick</a:t>
            </a:r>
            <a:r>
              <a:rPr lang="en-US" baseline="0" dirty="0"/>
              <a:t> </a:t>
            </a:r>
            <a:r>
              <a:rPr lang="en-US" baseline="0" dirty="0" err="1"/>
              <a:t>nehmen</a:t>
            </a:r>
            <a:r>
              <a:rPr lang="en-US" baseline="0" dirty="0"/>
              <a:t> und </a:t>
            </a:r>
            <a:r>
              <a:rPr lang="en-US" baseline="0" dirty="0" err="1"/>
              <a:t>verfolgen</a:t>
            </a:r>
            <a:r>
              <a:rPr lang="en-US" baseline="0" dirty="0"/>
              <a:t>.</a:t>
            </a:r>
          </a:p>
          <a:p>
            <a:r>
              <a:rPr lang="en-US" baseline="0" dirty="0"/>
              <a:t>Das ARCS Modell </a:t>
            </a:r>
            <a:r>
              <a:rPr lang="en-US" baseline="0" dirty="0" err="1"/>
              <a:t>listet</a:t>
            </a:r>
            <a:r>
              <a:rPr lang="en-US" baseline="0" dirty="0"/>
              <a:t> </a:t>
            </a:r>
            <a:r>
              <a:rPr lang="en-US" baseline="0" dirty="0" err="1"/>
              <a:t>Kategorien</a:t>
            </a:r>
            <a:r>
              <a:rPr lang="en-US" baseline="0" dirty="0"/>
              <a:t> auf, die dieses </a:t>
            </a:r>
            <a:r>
              <a:rPr lang="en-US" baseline="0" dirty="0" err="1"/>
              <a:t>eigenständige</a:t>
            </a:r>
            <a:r>
              <a:rPr lang="en-US" baseline="0" dirty="0"/>
              <a:t> </a:t>
            </a:r>
            <a:r>
              <a:rPr lang="en-US" baseline="0" dirty="0" err="1"/>
              <a:t>zielgerichtete</a:t>
            </a:r>
            <a:r>
              <a:rPr lang="en-US" baseline="0" dirty="0"/>
              <a:t> </a:t>
            </a:r>
            <a:r>
              <a:rPr lang="en-US" baseline="0" dirty="0" err="1"/>
              <a:t>Arbeiten</a:t>
            </a:r>
            <a:r>
              <a:rPr lang="en-US" baseline="0" dirty="0"/>
              <a:t> </a:t>
            </a:r>
            <a:r>
              <a:rPr lang="en-US" baseline="0" dirty="0" err="1"/>
              <a:t>begünstigen</a:t>
            </a:r>
            <a:r>
              <a:rPr lang="en-US" baseline="0" dirty="0"/>
              <a:t>.</a:t>
            </a:r>
            <a:endParaRPr lang="en-US" dirty="0"/>
          </a:p>
          <a:p>
            <a:endParaRPr lang="en-US" dirty="0"/>
          </a:p>
          <a:p>
            <a:r>
              <a:rPr lang="en-US" dirty="0"/>
              <a:t>Keller, J.M.; Kopp, T.W. (1987): An application of the ARCS model of motivational design. In </a:t>
            </a:r>
            <a:r>
              <a:rPr lang="en-US" dirty="0" err="1"/>
              <a:t>Reigeluth</a:t>
            </a:r>
            <a:r>
              <a:rPr lang="en-US" dirty="0"/>
              <a:t>, C. M. (Hg.): Instructional theories in action. Lessons illustrating selected theories and models. Hillsdale, NJ: Erlbaum. S. 289–320</a:t>
            </a:r>
            <a:endParaRPr lang="de-DE" dirty="0"/>
          </a:p>
        </p:txBody>
      </p:sp>
      <p:sp>
        <p:nvSpPr>
          <p:cNvPr id="4" name="Foliennummernplatzhalter 3"/>
          <p:cNvSpPr>
            <a:spLocks noGrp="1"/>
          </p:cNvSpPr>
          <p:nvPr>
            <p:ph type="sldNum" sz="quarter" idx="10"/>
          </p:nvPr>
        </p:nvSpPr>
        <p:spPr/>
        <p:txBody>
          <a:bodyPr/>
          <a:lstStyle/>
          <a:p>
            <a:fld id="{9C3112E8-73F6-4579-8FD8-BEEB32293F38}" type="slidenum">
              <a:rPr lang="de-DE" smtClean="0"/>
              <a:pPr/>
              <a:t>20</a:t>
            </a:fld>
            <a:endParaRPr lang="de-DE"/>
          </a:p>
        </p:txBody>
      </p:sp>
    </p:spTree>
    <p:extLst>
      <p:ext uri="{BB962C8B-B14F-4D97-AF65-F5344CB8AC3E}">
        <p14:creationId xmlns:p14="http://schemas.microsoft.com/office/powerpoint/2010/main" val="32458120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(siehe Folgefolie)</a:t>
            </a:r>
          </a:p>
          <a:p>
            <a:r>
              <a:rPr lang="de-DE" dirty="0"/>
              <a:t>Beginn in Distanz</a:t>
            </a:r>
          </a:p>
          <a:p>
            <a:pPr marL="228600" indent="-228600" defTabSz="720000">
              <a:buAutoNum type="arabicPeriod"/>
            </a:pPr>
            <a:r>
              <a:rPr lang="de-DE" dirty="0"/>
              <a:t>Phase: Lernvideo betrachten</a:t>
            </a:r>
          </a:p>
          <a:p>
            <a:pPr marL="228600" indent="-228600" defTabSz="720000">
              <a:buAutoNum type="arabicPeriod"/>
            </a:pPr>
            <a:r>
              <a:rPr lang="de-DE" dirty="0"/>
              <a:t>Phase: Online-Übung (im</a:t>
            </a:r>
            <a:r>
              <a:rPr lang="de-DE" baseline="0" dirty="0"/>
              <a:t> Anschluss an oder </a:t>
            </a:r>
            <a:r>
              <a:rPr lang="de-DE" dirty="0"/>
              <a:t>parallel zum oder integriert in das Video), damit die Lernenden sich intensiv mit dem Video auseinandersetzen; das</a:t>
            </a:r>
            <a:r>
              <a:rPr lang="de-DE" baseline="0" dirty="0"/>
              <a:t> „online“ betont, dass zum Lernvideo Arbeitsaufträge gehören, die eine intensive Auseinandersetzung im Sinne eine kognitiven Aktivierung beinhalten (Beispiel: Einträge in </a:t>
            </a:r>
            <a:r>
              <a:rPr lang="de-DE" baseline="0" dirty="0" err="1"/>
              <a:t>TaskCards</a:t>
            </a:r>
            <a:r>
              <a:rPr lang="de-DE" baseline="0" dirty="0"/>
              <a:t> wie hier in der Fortbildung zu </a:t>
            </a:r>
            <a:r>
              <a:rPr lang="de-DE" baseline="0" dirty="0" err="1"/>
              <a:t>Flipped</a:t>
            </a:r>
            <a:r>
              <a:rPr lang="de-DE" baseline="0" dirty="0"/>
              <a:t> Classroom mit anschließender Kommentierung)</a:t>
            </a:r>
            <a:endParaRPr lang="de-DE" dirty="0"/>
          </a:p>
          <a:p>
            <a:pPr marL="228600" indent="-228600" defTabSz="720000">
              <a:buAutoNum type="arabicPeriod"/>
            </a:pPr>
            <a:r>
              <a:rPr lang="de-DE" dirty="0"/>
              <a:t>Phase: Online-Diskussion: Auch in der Distanzphase soll</a:t>
            </a:r>
            <a:r>
              <a:rPr lang="de-DE" baseline="0" dirty="0"/>
              <a:t> es möglichst zu einem Austausch unter den Lernenden kommen; denkbar sind beispielsweise Foreneinträge, die kommentiert werden;</a:t>
            </a:r>
            <a:br>
              <a:rPr lang="de-DE" baseline="0" dirty="0"/>
            </a:br>
            <a:r>
              <a:rPr lang="de-DE" dirty="0"/>
              <a:t>Datenbasierte Vorbereitung des Präsenzunterrichts beinhaltet, dass die Online-Diskussion als</a:t>
            </a:r>
            <a:r>
              <a:rPr lang="de-DE" baseline="0" dirty="0"/>
              <a:t> Basis der Vorbereitung dient; eventuell stehen auch Ergebnisse einer Online-Übung zur Verfügung;</a:t>
            </a:r>
          </a:p>
          <a:p>
            <a:pPr marL="0" indent="0">
              <a:buNone/>
            </a:pPr>
            <a:r>
              <a:rPr lang="de-DE" dirty="0"/>
              <a:t>Präsenzunterricht</a:t>
            </a:r>
          </a:p>
          <a:p>
            <a:pPr marL="228600" indent="-228600" algn="l" defTabSz="914400" rtl="0" eaLnBrk="1" latinLnBrk="0" hangingPunct="1">
              <a:buFont typeface="+mj-lt"/>
              <a:buAutoNum type="arabicPeriod" startAt="4"/>
            </a:pPr>
            <a:r>
              <a:rPr lang="de-DE" dirty="0"/>
              <a:t>Phase:</a:t>
            </a:r>
            <a:r>
              <a:rPr lang="de-DE" baseline="0" dirty="0"/>
              <a:t> </a:t>
            </a:r>
            <a:r>
              <a:rPr lang="de-DE" sz="1200" kern="1200" dirty="0">
                <a:solidFill>
                  <a:schemeClr val="tx1"/>
                </a:solidFill>
                <a:latin typeface="+mn-lt"/>
                <a:ea typeface="+mn-ea"/>
                <a:cs typeface="+mn-cs"/>
              </a:rPr>
              <a:t>Kurze Einstiegsabfrage (Test), basierend auf der Online-Diskussion, damit die Lernenden schnell wieder im Thema ankommen</a:t>
            </a:r>
          </a:p>
          <a:p>
            <a:pPr marL="228600" indent="-228600" algn="l" defTabSz="914400" rtl="0" eaLnBrk="1" latinLnBrk="0" hangingPunct="1">
              <a:buAutoNum type="arabicPeriod" startAt="4"/>
            </a:pPr>
            <a:r>
              <a:rPr lang="de-DE" sz="1200" kern="1200" dirty="0">
                <a:solidFill>
                  <a:schemeClr val="tx1"/>
                </a:solidFill>
                <a:latin typeface="+mn-lt"/>
                <a:ea typeface="+mn-ea"/>
                <a:cs typeface="+mn-cs"/>
              </a:rPr>
              <a:t>Phase: Wissen anwenden in Übungsaufgaben; ausgehend von dem erworbenen Wissen wird über eine Einbettung in einen Kontext eine kognitiv aktivierende Fragestellung aufgeworfen, die dann in Gruppen bearbeitet wird; denkbar ist sowohl eine Aufgabe für alle Gruppen als auch unterschiedliche Aufgaben</a:t>
            </a:r>
          </a:p>
          <a:p>
            <a:pPr marL="228600" indent="-228600" algn="l" defTabSz="914400" rtl="0" eaLnBrk="1" latinLnBrk="0" hangingPunct="1">
              <a:buAutoNum type="arabicPeriod" startAt="4"/>
            </a:pPr>
            <a:r>
              <a:rPr lang="de-DE" sz="1200" kern="1200" dirty="0">
                <a:solidFill>
                  <a:schemeClr val="tx1"/>
                </a:solidFill>
                <a:latin typeface="+mn-lt"/>
                <a:ea typeface="+mn-ea"/>
                <a:cs typeface="+mn-cs"/>
              </a:rPr>
              <a:t>Phase: Gemeinsames </a:t>
            </a:r>
            <a:r>
              <a:rPr lang="de-DE" baseline="0" dirty="0"/>
              <a:t>Besprechen, Reflexion, Feedback geben</a:t>
            </a:r>
          </a:p>
          <a:p>
            <a:pPr marL="0" indent="0">
              <a:buNone/>
            </a:pPr>
            <a:endParaRPr lang="de-DE"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dk1"/>
                </a:solidFill>
                <a:latin typeface="+mn-lt"/>
                <a:ea typeface="+mn-ea"/>
                <a:cs typeface="+mn-cs"/>
              </a:rPr>
              <a:t>Hilfestellungen – auch als Lernbegleitung – beispielsweise durch Links zu Erklärungen für Begriffe und zu Lernvideos, strategische Tipps zur Lösung der Aufgaben …</a:t>
            </a:r>
          </a:p>
          <a:p>
            <a:pPr marL="0" indent="0">
              <a:buNone/>
            </a:pPr>
            <a:endParaRPr lang="de-DE" dirty="0"/>
          </a:p>
        </p:txBody>
      </p:sp>
      <p:sp>
        <p:nvSpPr>
          <p:cNvPr id="4" name="Foliennummernplatzhalter 3"/>
          <p:cNvSpPr>
            <a:spLocks noGrp="1"/>
          </p:cNvSpPr>
          <p:nvPr>
            <p:ph type="sldNum" sz="quarter" idx="10"/>
          </p:nvPr>
        </p:nvSpPr>
        <p:spPr/>
        <p:txBody>
          <a:bodyPr/>
          <a:lstStyle/>
          <a:p>
            <a:fld id="{9C3112E8-73F6-4579-8FD8-BEEB32293F38}" type="slidenum">
              <a:rPr lang="de-DE" smtClean="0"/>
              <a:pPr/>
              <a:t>21</a:t>
            </a:fld>
            <a:endParaRPr lang="de-DE"/>
          </a:p>
        </p:txBody>
      </p:sp>
    </p:spTree>
    <p:extLst>
      <p:ext uri="{BB962C8B-B14F-4D97-AF65-F5344CB8AC3E}">
        <p14:creationId xmlns:p14="http://schemas.microsoft.com/office/powerpoint/2010/main" val="1238533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b="1"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4</a:t>
            </a:fld>
            <a:endParaRPr lang="de-DE"/>
          </a:p>
        </p:txBody>
      </p:sp>
    </p:spTree>
    <p:extLst>
      <p:ext uri="{BB962C8B-B14F-4D97-AF65-F5344CB8AC3E}">
        <p14:creationId xmlns:p14="http://schemas.microsoft.com/office/powerpoint/2010/main" val="12912196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Wie kann </a:t>
            </a:r>
            <a:r>
              <a:rPr lang="de-DE" dirty="0" err="1"/>
              <a:t>Flipped</a:t>
            </a:r>
            <a:r>
              <a:rPr lang="de-DE" dirty="0"/>
              <a:t> Classroom gelingen?</a:t>
            </a:r>
          </a:p>
        </p:txBody>
      </p:sp>
      <p:sp>
        <p:nvSpPr>
          <p:cNvPr id="4" name="Foliennummernplatzhalter 3"/>
          <p:cNvSpPr>
            <a:spLocks noGrp="1"/>
          </p:cNvSpPr>
          <p:nvPr>
            <p:ph type="sldNum" sz="quarter" idx="5"/>
          </p:nvPr>
        </p:nvSpPr>
        <p:spPr/>
        <p:txBody>
          <a:bodyPr/>
          <a:lstStyle/>
          <a:p>
            <a:fld id="{FAF12454-57A3-5346-8AD1-8A7E704F94A5}" type="slidenum">
              <a:rPr lang="de-DE" smtClean="0"/>
              <a:pPr/>
              <a:t>22</a:t>
            </a:fld>
            <a:endParaRPr lang="de-DE"/>
          </a:p>
        </p:txBody>
      </p:sp>
    </p:spTree>
    <p:extLst>
      <p:ext uri="{BB962C8B-B14F-4D97-AF65-F5344CB8AC3E}">
        <p14:creationId xmlns:p14="http://schemas.microsoft.com/office/powerpoint/2010/main" val="22712104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Aufmerksamkeit</a:t>
            </a:r>
            <a:r>
              <a:rPr lang="de-DE" baseline="0" dirty="0"/>
              <a:t> durch die eine anschauliche Entfaltung des Problems und im gesamten Kurs durch eine abwechslungsreiche Darstellung mit der Möglichkeit, selbst Dinge zu erkunden. (Attention)</a:t>
            </a:r>
          </a:p>
          <a:p>
            <a:r>
              <a:rPr lang="de-DE" baseline="0" dirty="0"/>
              <a:t>In dem Video sollte auch die Bedeutung des Lerngegenstands dargestellt werden, möglichst anknüpfend an die Erfahrungen der Lernenden. (</a:t>
            </a:r>
            <a:r>
              <a:rPr lang="de-DE" baseline="0" dirty="0" err="1"/>
              <a:t>Relevance</a:t>
            </a:r>
            <a:r>
              <a:rPr lang="de-DE" baseline="0" dirty="0"/>
              <a:t>)</a:t>
            </a:r>
          </a:p>
          <a:p>
            <a:r>
              <a:rPr lang="de-DE" baseline="0" dirty="0"/>
              <a:t>Die Lernziele sollten den Lernenden klar sein – auch dies sollte bereits mit dem Einführungsvideo gelingen. Außerdem müssen die Lernziele zu den Lernenden passen, also für sie mit gewisser Anstrengung erreichbar sein; dafür werden passende Inputs und Aufgaben benötigt, sowohl zum Zusammenführen und Ordnen des Erkundeten als auch zum Üben und Vertiefen. Damit das Niveau der Aufgaben zu möglichst vielen Lernenden passt, gibt es eine Lernbegleitung. (</a:t>
            </a:r>
            <a:r>
              <a:rPr lang="de-DE" baseline="0" dirty="0" err="1"/>
              <a:t>Confidence</a:t>
            </a:r>
            <a:r>
              <a:rPr lang="de-DE" baseline="0" dirty="0"/>
              <a:t>)</a:t>
            </a:r>
          </a:p>
          <a:p>
            <a:r>
              <a:rPr lang="de-DE" baseline="0" dirty="0"/>
              <a:t>Rückmeldungen dienen auch als Belohnung, das gilt für die Phase der Online-Diskussion, insbesondere aber auch für das Feedback, das auf die Vorführung der Ergebnisse in Präsenz folgt. (</a:t>
            </a:r>
            <a:r>
              <a:rPr lang="de-DE" baseline="0" dirty="0" err="1"/>
              <a:t>Satisfaction</a:t>
            </a:r>
            <a:r>
              <a:rPr lang="de-DE" baseline="0" dirty="0"/>
              <a:t>)</a:t>
            </a:r>
            <a:endParaRPr lang="de-DE" dirty="0"/>
          </a:p>
          <a:p>
            <a:endParaRPr lang="de-DE" dirty="0"/>
          </a:p>
        </p:txBody>
      </p:sp>
      <p:sp>
        <p:nvSpPr>
          <p:cNvPr id="4" name="Foliennummernplatzhalter 3"/>
          <p:cNvSpPr>
            <a:spLocks noGrp="1"/>
          </p:cNvSpPr>
          <p:nvPr>
            <p:ph type="sldNum" sz="quarter" idx="5"/>
          </p:nvPr>
        </p:nvSpPr>
        <p:spPr/>
        <p:txBody>
          <a:bodyPr/>
          <a:lstStyle/>
          <a:p>
            <a:fld id="{9C3112E8-73F6-4579-8FD8-BEEB32293F38}" type="slidenum">
              <a:rPr lang="de-DE" smtClean="0"/>
              <a:pPr/>
              <a:t>24</a:t>
            </a:fld>
            <a:endParaRPr lang="de-DE"/>
          </a:p>
        </p:txBody>
      </p:sp>
    </p:spTree>
    <p:extLst>
      <p:ext uri="{BB962C8B-B14F-4D97-AF65-F5344CB8AC3E}">
        <p14:creationId xmlns:p14="http://schemas.microsoft.com/office/powerpoint/2010/main" val="165193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Arbeitsblatt: </a:t>
            </a:r>
          </a:p>
          <a:p>
            <a:r>
              <a:rPr lang="de-DE" dirty="0"/>
              <a:t>DZLM-DigMA-BS8-Gleichungen-AB.docx</a:t>
            </a:r>
          </a:p>
        </p:txBody>
      </p:sp>
      <p:sp>
        <p:nvSpPr>
          <p:cNvPr id="4" name="Foliennummernplatzhalter 3"/>
          <p:cNvSpPr>
            <a:spLocks noGrp="1"/>
          </p:cNvSpPr>
          <p:nvPr>
            <p:ph type="sldNum" sz="quarter" idx="5"/>
          </p:nvPr>
        </p:nvSpPr>
        <p:spPr/>
        <p:txBody>
          <a:bodyPr/>
          <a:lstStyle/>
          <a:p>
            <a:fld id="{9C3112E8-73F6-4579-8FD8-BEEB32293F38}" type="slidenum">
              <a:rPr lang="de-DE" smtClean="0"/>
              <a:pPr/>
              <a:t>25</a:t>
            </a:fld>
            <a:endParaRPr lang="de-DE"/>
          </a:p>
        </p:txBody>
      </p:sp>
    </p:spTree>
    <p:extLst>
      <p:ext uri="{BB962C8B-B14F-4D97-AF65-F5344CB8AC3E}">
        <p14:creationId xmlns:p14="http://schemas.microsoft.com/office/powerpoint/2010/main" val="388632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b="1"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26</a:t>
            </a:fld>
            <a:endParaRPr lang="de-DE"/>
          </a:p>
        </p:txBody>
      </p:sp>
    </p:spTree>
    <p:extLst>
      <p:ext uri="{BB962C8B-B14F-4D97-AF65-F5344CB8AC3E}">
        <p14:creationId xmlns:p14="http://schemas.microsoft.com/office/powerpoint/2010/main" val="17184409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27</a:t>
            </a:fld>
            <a:endParaRPr lang="de-DE"/>
          </a:p>
        </p:txBody>
      </p:sp>
    </p:spTree>
    <p:extLst>
      <p:ext uri="{BB962C8B-B14F-4D97-AF65-F5344CB8AC3E}">
        <p14:creationId xmlns:p14="http://schemas.microsoft.com/office/powerpoint/2010/main" val="31775002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Weg zu den Videos: </a:t>
            </a:r>
          </a:p>
          <a:p>
            <a:endParaRPr lang="de-DE" dirty="0"/>
          </a:p>
          <a:p>
            <a:r>
              <a:rPr lang="de-DE" dirty="0"/>
              <a:t>Ordner: </a:t>
            </a:r>
          </a:p>
          <a:p>
            <a:r>
              <a:rPr lang="de-DE" dirty="0"/>
              <a:t>DZLM-DigMA-BS8-Arbeitsblätter-AB</a:t>
            </a:r>
          </a:p>
          <a:p>
            <a:r>
              <a:rPr lang="de-DE" dirty="0"/>
              <a:t>Unterordner: </a:t>
            </a:r>
          </a:p>
          <a:p>
            <a:r>
              <a:rPr lang="de-DE" dirty="0"/>
              <a:t>DZLM-DigMA-BS8-Videos</a:t>
            </a:r>
          </a:p>
        </p:txBody>
      </p:sp>
      <p:sp>
        <p:nvSpPr>
          <p:cNvPr id="4" name="Foliennummernplatzhalter 3"/>
          <p:cNvSpPr>
            <a:spLocks noGrp="1"/>
          </p:cNvSpPr>
          <p:nvPr>
            <p:ph type="sldNum" sz="quarter" idx="5"/>
          </p:nvPr>
        </p:nvSpPr>
        <p:spPr/>
        <p:txBody>
          <a:bodyPr/>
          <a:lstStyle/>
          <a:p>
            <a:fld id="{9C3112E8-73F6-4579-8FD8-BEEB32293F38}" type="slidenum">
              <a:rPr lang="de-DE" smtClean="0"/>
              <a:pPr/>
              <a:t>28</a:t>
            </a:fld>
            <a:endParaRPr lang="de-DE"/>
          </a:p>
        </p:txBody>
      </p:sp>
    </p:spTree>
    <p:extLst>
      <p:ext uri="{BB962C8B-B14F-4D97-AF65-F5344CB8AC3E}">
        <p14:creationId xmlns:p14="http://schemas.microsoft.com/office/powerpoint/2010/main" val="21281620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9C3112E8-73F6-4579-8FD8-BEEB32293F38}" type="slidenum">
              <a:rPr lang="de-DE" smtClean="0"/>
              <a:pPr/>
              <a:t>29</a:t>
            </a:fld>
            <a:endParaRPr lang="de-DE"/>
          </a:p>
        </p:txBody>
      </p:sp>
    </p:spTree>
    <p:extLst>
      <p:ext uri="{BB962C8B-B14F-4D97-AF65-F5344CB8AC3E}">
        <p14:creationId xmlns:p14="http://schemas.microsoft.com/office/powerpoint/2010/main" val="9999588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Je</a:t>
            </a:r>
            <a:r>
              <a:rPr lang="de-DE" baseline="0" dirty="0"/>
              <a:t> nach Fortschritt der Zeit kann hier entweder noch einmal in Gruppen gedacht werden oder gleich im Plenum gemeinsam Ideen gesammelt werden.</a:t>
            </a:r>
          </a:p>
          <a:p>
            <a:r>
              <a:rPr lang="de-DE" baseline="0" dirty="0"/>
              <a:t>Gut wäre, diese Tabelle in einem Online-Format auszufüllen, so dass sie hinterher allen Teilnehmenden zur Verfügung steht.</a:t>
            </a:r>
            <a:endParaRPr lang="de-DE" dirty="0"/>
          </a:p>
        </p:txBody>
      </p:sp>
      <p:sp>
        <p:nvSpPr>
          <p:cNvPr id="4" name="Foliennummernplatzhalter 3"/>
          <p:cNvSpPr>
            <a:spLocks noGrp="1"/>
          </p:cNvSpPr>
          <p:nvPr>
            <p:ph type="sldNum" sz="quarter" idx="10"/>
          </p:nvPr>
        </p:nvSpPr>
        <p:spPr/>
        <p:txBody>
          <a:bodyPr/>
          <a:lstStyle/>
          <a:p>
            <a:fld id="{9C3112E8-73F6-4579-8FD8-BEEB32293F38}" type="slidenum">
              <a:rPr lang="de-DE" smtClean="0"/>
              <a:pPr/>
              <a:t>30</a:t>
            </a:fld>
            <a:endParaRPr lang="de-DE"/>
          </a:p>
        </p:txBody>
      </p:sp>
    </p:spTree>
    <p:extLst>
      <p:ext uri="{BB962C8B-B14F-4D97-AF65-F5344CB8AC3E}">
        <p14:creationId xmlns:p14="http://schemas.microsoft.com/office/powerpoint/2010/main" val="27091468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Phasen sukzessive um die Antwort ergänzen.</a:t>
            </a:r>
          </a:p>
        </p:txBody>
      </p:sp>
      <p:sp>
        <p:nvSpPr>
          <p:cNvPr id="4" name="Foliennummernplatzhalter 3"/>
          <p:cNvSpPr>
            <a:spLocks noGrp="1"/>
          </p:cNvSpPr>
          <p:nvPr>
            <p:ph type="sldNum" sz="quarter" idx="10"/>
          </p:nvPr>
        </p:nvSpPr>
        <p:spPr/>
        <p:txBody>
          <a:bodyPr/>
          <a:lstStyle/>
          <a:p>
            <a:fld id="{9C3112E8-73F6-4579-8FD8-BEEB32293F38}" type="slidenum">
              <a:rPr lang="de-DE" smtClean="0"/>
              <a:pPr/>
              <a:t>31</a:t>
            </a:fld>
            <a:endParaRPr lang="de-DE"/>
          </a:p>
        </p:txBody>
      </p:sp>
    </p:spTree>
    <p:extLst>
      <p:ext uri="{BB962C8B-B14F-4D97-AF65-F5344CB8AC3E}">
        <p14:creationId xmlns:p14="http://schemas.microsoft.com/office/powerpoint/2010/main" val="15038625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Am Ende kann die Landkarte vor der Reflexion nochmal erneut zur Reflexion eingeblendet werden. </a:t>
            </a:r>
          </a:p>
          <a:p>
            <a:endParaRPr lang="de-DE" dirty="0"/>
          </a:p>
          <a:p>
            <a:r>
              <a:rPr lang="de-DE" dirty="0"/>
              <a:t>Jobs:</a:t>
            </a:r>
          </a:p>
          <a:p>
            <a:r>
              <a:rPr lang="de-DE" dirty="0"/>
              <a:t>Lehrkräfte lernen Videos zu produzieren, zu beurteilen und auszuwählen, Produktionsformen auf unterrichtliche Situationen anzupassen und das Videos für fachliches Lernen zu nutzen.</a:t>
            </a:r>
          </a:p>
          <a:p>
            <a:r>
              <a:rPr lang="de-DE" dirty="0"/>
              <a:t>Didaktische Werkzeuge:</a:t>
            </a:r>
          </a:p>
          <a:p>
            <a:r>
              <a:rPr lang="de-DE" dirty="0"/>
              <a:t>Videoproduktion bietet Gelegenheit zur Produktorientierung und etabliert dadurch organisch eine eigene Phasenstruktur. Man kann Checklisten zur Produktion nutzen oder Kriterienkataloge zur Bewertung. In die Produktion können Checkpoints eingeplant werden, die Schülerinnen und Schülern immer wieder Hilfsangebote liefern können.</a:t>
            </a:r>
          </a:p>
          <a:p>
            <a:endParaRPr lang="de-DE" dirty="0"/>
          </a:p>
          <a:p>
            <a:r>
              <a:rPr lang="de-DE" dirty="0"/>
              <a:t>Denk- und Wahrnehmungskategorien:</a:t>
            </a:r>
          </a:p>
          <a:p>
            <a:r>
              <a:rPr lang="de-DE" dirty="0"/>
              <a:t>Bei der Produktion wird der jeweilige fachliche Lerngegenstand pointiert und präzise ausgearbeitet. Gleichzeitig wird die Bedeutung von Videos für das Lernen deutlich und Schülerinnen und Schüler erlangen die Kompetenz zur Gestaltung einer Videoproduktion (siehe KMK-Kompetenzen Bereich 3)</a:t>
            </a:r>
          </a:p>
          <a:p>
            <a:endParaRPr lang="de-DE" dirty="0"/>
          </a:p>
          <a:p>
            <a:r>
              <a:rPr lang="de-DE" dirty="0"/>
              <a:t>Orientierungen:</a:t>
            </a:r>
          </a:p>
          <a:p>
            <a:r>
              <a:rPr lang="de-DE" dirty="0"/>
              <a:t>Lernvideos haben großes Potenzial für Darstellungswechsel.</a:t>
            </a:r>
          </a:p>
          <a:p>
            <a:r>
              <a:rPr lang="de-DE" dirty="0"/>
              <a:t>Wenn Lernende in Videos sprechen, können sie ihre eigenen Fachsprache erfahren und reflektieren.</a:t>
            </a:r>
          </a:p>
          <a:p>
            <a:r>
              <a:rPr lang="de-DE" dirty="0"/>
              <a:t>Produktion von Lernvideos bietet eine offene Lernumgebung – durch die Auswahl eigener Verfahren und Beispiele sind sie selbstdifferenzierend.</a:t>
            </a:r>
          </a:p>
          <a:p>
            <a:r>
              <a:rPr lang="de-DE" dirty="0"/>
              <a:t>Das Konzept des Lehrens durch Lernens, was in der Videoproduktion deutlich wird, hat hohes Potenzial für kognitive Aktivierung.</a:t>
            </a:r>
          </a:p>
          <a:p>
            <a:r>
              <a:rPr lang="de-DE" dirty="0"/>
              <a:t>Die Produktorientierung bietet Möglichkeiten zum Selbstwirksamkeitserleben – sowohl für Schülerinnen und Schüler als auch für Lehrkräfte.</a:t>
            </a:r>
          </a:p>
        </p:txBody>
      </p:sp>
      <p:sp>
        <p:nvSpPr>
          <p:cNvPr id="4" name="Foliennummernplatzhalter 3"/>
          <p:cNvSpPr>
            <a:spLocks noGrp="1"/>
          </p:cNvSpPr>
          <p:nvPr>
            <p:ph type="sldNum" sz="quarter" idx="5"/>
          </p:nvPr>
        </p:nvSpPr>
        <p:spPr/>
        <p:txBody>
          <a:bodyPr/>
          <a:lstStyle/>
          <a:p>
            <a:fld id="{FAF12454-57A3-5346-8AD1-8A7E704F94A5}" type="slidenum">
              <a:rPr lang="de-DE" smtClean="0"/>
              <a:pPr/>
              <a:t>33</a:t>
            </a:fld>
            <a:endParaRPr lang="de-DE"/>
          </a:p>
        </p:txBody>
      </p:sp>
    </p:spTree>
    <p:extLst>
      <p:ext uri="{BB962C8B-B14F-4D97-AF65-F5344CB8AC3E}">
        <p14:creationId xmlns:p14="http://schemas.microsoft.com/office/powerpoint/2010/main" val="1487422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gesamten Bausteine sollten vorab gezeigt werden und darauf verwiesen werden, welcher Baustein adressiert wird. </a:t>
            </a:r>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40794911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b="1"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34</a:t>
            </a:fld>
            <a:endParaRPr lang="de-DE"/>
          </a:p>
        </p:txBody>
      </p:sp>
    </p:spTree>
    <p:extLst>
      <p:ext uri="{BB962C8B-B14F-4D97-AF65-F5344CB8AC3E}">
        <p14:creationId xmlns:p14="http://schemas.microsoft.com/office/powerpoint/2010/main" val="153771579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35</a:t>
            </a:fld>
            <a:endParaRPr lang="de-DE"/>
          </a:p>
        </p:txBody>
      </p:sp>
    </p:spTree>
    <p:extLst>
      <p:ext uri="{BB962C8B-B14F-4D97-AF65-F5344CB8AC3E}">
        <p14:creationId xmlns:p14="http://schemas.microsoft.com/office/powerpoint/2010/main" val="2687544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Hier ist ein Einsatz</a:t>
            </a:r>
            <a:r>
              <a:rPr lang="de-DE" baseline="0" dirty="0"/>
              <a:t> von </a:t>
            </a:r>
            <a:r>
              <a:rPr lang="de-DE" baseline="0" dirty="0" err="1"/>
              <a:t>TaskCards</a:t>
            </a:r>
            <a:r>
              <a:rPr lang="de-DE" baseline="0" dirty="0"/>
              <a:t> denkbar, alternativ kann auf diese Folie geschrieben werden.</a:t>
            </a:r>
            <a:endParaRPr lang="de-DE" dirty="0"/>
          </a:p>
        </p:txBody>
      </p:sp>
      <p:sp>
        <p:nvSpPr>
          <p:cNvPr id="4" name="Foliennummernplatzhalter 3"/>
          <p:cNvSpPr>
            <a:spLocks noGrp="1"/>
          </p:cNvSpPr>
          <p:nvPr>
            <p:ph type="sldNum" sz="quarter" idx="10"/>
          </p:nvPr>
        </p:nvSpPr>
        <p:spPr/>
        <p:txBody>
          <a:bodyPr/>
          <a:lstStyle/>
          <a:p>
            <a:fld id="{9C3112E8-73F6-4579-8FD8-BEEB32293F38}" type="slidenum">
              <a:rPr lang="de-DE" smtClean="0"/>
              <a:pPr/>
              <a:t>36</a:t>
            </a:fld>
            <a:endParaRPr lang="de-DE"/>
          </a:p>
        </p:txBody>
      </p:sp>
    </p:spTree>
    <p:extLst>
      <p:ext uri="{BB962C8B-B14F-4D97-AF65-F5344CB8AC3E}">
        <p14:creationId xmlns:p14="http://schemas.microsoft.com/office/powerpoint/2010/main" val="42879588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Dieses Netz kann zur kurzen Evaluation genutzt werden. </a:t>
            </a:r>
          </a:p>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37</a:t>
            </a:fld>
            <a:endParaRPr lang="de-DE"/>
          </a:p>
        </p:txBody>
      </p:sp>
    </p:spTree>
    <p:extLst>
      <p:ext uri="{BB962C8B-B14F-4D97-AF65-F5344CB8AC3E}">
        <p14:creationId xmlns:p14="http://schemas.microsoft.com/office/powerpoint/2010/main" val="20786587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39</a:t>
            </a:fld>
            <a:endParaRPr lang="de-DE"/>
          </a:p>
        </p:txBody>
      </p:sp>
    </p:spTree>
    <p:extLst>
      <p:ext uri="{BB962C8B-B14F-4D97-AF65-F5344CB8AC3E}">
        <p14:creationId xmlns:p14="http://schemas.microsoft.com/office/powerpoint/2010/main" val="9483186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9C3112E8-73F6-4579-8FD8-BEEB32293F38}" type="slidenum">
              <a:rPr lang="de-DE" smtClean="0"/>
              <a:pPr/>
              <a:t>40</a:t>
            </a:fld>
            <a:endParaRPr lang="de-DE"/>
          </a:p>
        </p:txBody>
      </p:sp>
    </p:spTree>
    <p:extLst>
      <p:ext uri="{BB962C8B-B14F-4D97-AF65-F5344CB8AC3E}">
        <p14:creationId xmlns:p14="http://schemas.microsoft.com/office/powerpoint/2010/main" val="2286226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Je nachdem, ob die anderen Bausteine vorher besprochen wurden, müssen eventuell Teile aus BS0 hier aufgegriffen werden. </a:t>
            </a:r>
            <a:br>
              <a:rPr lang="de-DE" dirty="0"/>
            </a:br>
            <a:r>
              <a:rPr lang="de-DE" dirty="0"/>
              <a:t>Vor allem der Teil „Überblick über das gesamte Fortbildungsprogramm“.</a:t>
            </a:r>
          </a:p>
          <a:p>
            <a:r>
              <a:rPr lang="de-DE" dirty="0"/>
              <a:t>Falls losgelöst von Fortbildungsreihe:</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baseline="0" dirty="0"/>
              <a:t>DZLM-DigMa-BS0-Überblick-LüM-LmM-ZB.docx</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baseline="0" dirty="0"/>
              <a:t>DZLM-DigMA-BS0-KMK-Kompetenzbereiche-ZB.docx</a:t>
            </a:r>
          </a:p>
          <a:p>
            <a:r>
              <a:rPr lang="de-DE" dirty="0"/>
              <a:t> </a:t>
            </a:r>
          </a:p>
          <a:p>
            <a:r>
              <a:rPr lang="de-DE" dirty="0"/>
              <a:t>Der Überblick kann je nach Kommunikationsplattform über den Tag hinaus sichtbar gemacht werden (bspw. bei Adobe Connect).</a:t>
            </a:r>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3451075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Baustein 8 baut knüpft v. a. an Baustein 4 </a:t>
            </a:r>
            <a:r>
              <a:rPr lang="de-DE" i="0" dirty="0"/>
              <a:t>„Videos kriteriengeleitet auswählen und beurteilen“ </a:t>
            </a:r>
            <a:r>
              <a:rPr lang="de-DE" dirty="0"/>
              <a:t>und Baustein 5 „Lernvideos produzieren“ an. </a:t>
            </a:r>
          </a:p>
          <a:p>
            <a:endParaRPr lang="de-DE" dirty="0"/>
          </a:p>
          <a:p>
            <a:r>
              <a:rPr lang="de-DE" dirty="0"/>
              <a:t>Daher ist keine neue Landkarte nötig, jedoch werden zwei andere Jobs genauer fokussiert. Damit sind an dieser Stelle alle 4 Jobs im Bereich Videos adressiert worden. In diesem Baustein wird erneut die </a:t>
            </a:r>
            <a:r>
              <a:rPr lang="de-DE" dirty="0" err="1"/>
              <a:t>Unterrichtsphasierung</a:t>
            </a:r>
            <a:r>
              <a:rPr lang="de-DE" dirty="0"/>
              <a:t> angesprochen und in Bezug zum </a:t>
            </a:r>
            <a:r>
              <a:rPr lang="de-DE" dirty="0" err="1"/>
              <a:t>Flipped</a:t>
            </a:r>
            <a:r>
              <a:rPr lang="de-DE" dirty="0"/>
              <a:t> Classroom gesetzt. Für eine bessere Kohärenz muss also keine neue Landkarte aufgezeigt werden. Lediglich ein Auffrischen des Gelernten. Sollte der Baustein separat eingesetzt werden, müsste entsprechend wie in Baustein 5 die Landkarte aufgebaut werden. </a:t>
            </a:r>
          </a:p>
        </p:txBody>
      </p:sp>
      <p:sp>
        <p:nvSpPr>
          <p:cNvPr id="4" name="Foliennummernplatzhalter 3"/>
          <p:cNvSpPr>
            <a:spLocks noGrp="1"/>
          </p:cNvSpPr>
          <p:nvPr>
            <p:ph type="sldNum" sz="quarter" idx="5"/>
          </p:nvPr>
        </p:nvSpPr>
        <p:spPr/>
        <p:txBody>
          <a:bodyPr/>
          <a:lstStyle/>
          <a:p>
            <a:fld id="{FAF12454-57A3-5346-8AD1-8A7E704F94A5}" type="slidenum">
              <a:rPr lang="de-DE" smtClean="0"/>
              <a:pPr/>
              <a:t>7</a:t>
            </a:fld>
            <a:endParaRPr lang="de-DE"/>
          </a:p>
        </p:txBody>
      </p:sp>
    </p:spTree>
    <p:extLst>
      <p:ext uri="{BB962C8B-B14F-4D97-AF65-F5344CB8AC3E}">
        <p14:creationId xmlns:p14="http://schemas.microsoft.com/office/powerpoint/2010/main" val="1899150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b="1"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8</a:t>
            </a:fld>
            <a:endParaRPr lang="de-DE"/>
          </a:p>
        </p:txBody>
      </p:sp>
    </p:spTree>
    <p:extLst>
      <p:ext uri="{BB962C8B-B14F-4D97-AF65-F5344CB8AC3E}">
        <p14:creationId xmlns:p14="http://schemas.microsoft.com/office/powerpoint/2010/main" val="5109656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9</a:t>
            </a:fld>
            <a:endParaRPr lang="de-DE"/>
          </a:p>
        </p:txBody>
      </p:sp>
    </p:spTree>
    <p:extLst>
      <p:ext uri="{BB962C8B-B14F-4D97-AF65-F5344CB8AC3E}">
        <p14:creationId xmlns:p14="http://schemas.microsoft.com/office/powerpoint/2010/main" val="3477516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Wenn viele TN an der Veranstaltung</a:t>
            </a:r>
            <a:r>
              <a:rPr lang="de-DE" baseline="0" dirty="0"/>
              <a:t> teilnehmen, ist es möglich, diese kurze Austauschrunde in den Gruppen durchzuführen, die im weiteren Verlauf der Veranstaltung zusammenarbeiten.</a:t>
            </a:r>
          </a:p>
          <a:p>
            <a:endParaRPr lang="de-DE" baseline="0" dirty="0"/>
          </a:p>
          <a:p>
            <a:r>
              <a:rPr lang="de-DE" baseline="0" dirty="0"/>
              <a:t>In der nächsten Arbeitsphase wird im </a:t>
            </a:r>
            <a:r>
              <a:rPr lang="de-DE" baseline="0" dirty="0" err="1"/>
              <a:t>Flipped</a:t>
            </a:r>
            <a:r>
              <a:rPr lang="de-DE" baseline="0" dirty="0"/>
              <a:t>-</a:t>
            </a:r>
            <a:r>
              <a:rPr lang="de-DE" baseline="0" dirty="0" err="1"/>
              <a:t>Classroom</a:t>
            </a:r>
            <a:r>
              <a:rPr lang="de-DE" baseline="0" dirty="0"/>
              <a:t>-Format in den </a:t>
            </a:r>
            <a:r>
              <a:rPr lang="de-DE" baseline="0" dirty="0" err="1"/>
              <a:t>Flipped</a:t>
            </a:r>
            <a:r>
              <a:rPr lang="de-DE" baseline="0" dirty="0"/>
              <a:t> </a:t>
            </a:r>
            <a:r>
              <a:rPr lang="de-DE" baseline="0" dirty="0" err="1"/>
              <a:t>Classroom</a:t>
            </a:r>
            <a:r>
              <a:rPr lang="de-DE" baseline="0" dirty="0"/>
              <a:t> eingeführt, die TN sehen sich zunächst ein Video an, um dann in den Austausch zu gehen.</a:t>
            </a:r>
            <a:endParaRPr lang="de-DE" dirty="0"/>
          </a:p>
        </p:txBody>
      </p:sp>
      <p:sp>
        <p:nvSpPr>
          <p:cNvPr id="4" name="Foliennummernplatzhalter 3"/>
          <p:cNvSpPr>
            <a:spLocks noGrp="1"/>
          </p:cNvSpPr>
          <p:nvPr>
            <p:ph type="sldNum" sz="quarter" idx="10"/>
          </p:nvPr>
        </p:nvSpPr>
        <p:spPr/>
        <p:txBody>
          <a:bodyPr/>
          <a:lstStyle/>
          <a:p>
            <a:fld id="{9C3112E8-73F6-4579-8FD8-BEEB32293F38}" type="slidenum">
              <a:rPr lang="de-DE" smtClean="0"/>
              <a:pPr/>
              <a:t>10</a:t>
            </a:fld>
            <a:endParaRPr lang="de-DE"/>
          </a:p>
        </p:txBody>
      </p:sp>
    </p:spTree>
    <p:extLst>
      <p:ext uri="{BB962C8B-B14F-4D97-AF65-F5344CB8AC3E}">
        <p14:creationId xmlns:p14="http://schemas.microsoft.com/office/powerpoint/2010/main" val="3099116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Folie ist </a:t>
            </a:r>
            <a:r>
              <a:rPr lang="de-DE" b="1" dirty="0"/>
              <a:t>nicht</a:t>
            </a:r>
            <a:r>
              <a:rPr lang="de-DE" dirty="0"/>
              <a:t> für die Teilnehmenden gedacht (Erklärung folgt im Video auf der kommenden Folie)</a:t>
            </a:r>
          </a:p>
        </p:txBody>
      </p:sp>
      <p:sp>
        <p:nvSpPr>
          <p:cNvPr id="4" name="Foliennummernplatzhalter 3"/>
          <p:cNvSpPr>
            <a:spLocks noGrp="1"/>
          </p:cNvSpPr>
          <p:nvPr>
            <p:ph type="sldNum" sz="quarter" idx="5"/>
          </p:nvPr>
        </p:nvSpPr>
        <p:spPr/>
        <p:txBody>
          <a:bodyPr/>
          <a:lstStyle/>
          <a:p>
            <a:fld id="{9C3112E8-73F6-4579-8FD8-BEEB32293F38}" type="slidenum">
              <a:rPr lang="de-DE" smtClean="0"/>
              <a:pPr/>
              <a:t>11</a:t>
            </a:fld>
            <a:endParaRPr lang="de-DE"/>
          </a:p>
        </p:txBody>
      </p:sp>
    </p:spTree>
    <p:extLst>
      <p:ext uri="{BB962C8B-B14F-4D97-AF65-F5344CB8AC3E}">
        <p14:creationId xmlns:p14="http://schemas.microsoft.com/office/powerpoint/2010/main" val="2080591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899999"/>
            <a:ext cx="8640000" cy="5580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a:t>Mastertitelformat bearbeiten</a:t>
            </a:r>
            <a:endParaRPr lang="de-DE" dirty="0"/>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42585383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899999"/>
            <a:ext cx="8640000" cy="5580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a:t>Mastertitelformat bearbeiten</a:t>
            </a:r>
            <a:endParaRPr lang="de-DE" dirty="0"/>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1089467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mit Banner">
    <p:spTree>
      <p:nvGrpSpPr>
        <p:cNvPr id="1" name=""/>
        <p:cNvGrpSpPr/>
        <p:nvPr/>
      </p:nvGrpSpPr>
      <p:grpSpPr>
        <a:xfrm>
          <a:off x="0" y="0"/>
          <a:ext cx="0" cy="0"/>
          <a:chOff x="0" y="0"/>
          <a:chExt cx="0" cy="0"/>
        </a:xfrm>
      </p:grpSpPr>
      <p:sp>
        <p:nvSpPr>
          <p:cNvPr id="8" name="Bildplatzhalter 7">
            <a:extLst>
              <a:ext uri="{FF2B5EF4-FFF2-40B4-BE49-F238E27FC236}">
                <a16:creationId xmlns:a16="http://schemas.microsoft.com/office/drawing/2014/main" id="{18171CF6-F673-4A39-822A-64E64830DF2B}"/>
              </a:ext>
            </a:extLst>
          </p:cNvPr>
          <p:cNvSpPr>
            <a:spLocks noGrp="1"/>
          </p:cNvSpPr>
          <p:nvPr>
            <p:ph type="pic" sz="quarter" idx="10" hasCustomPrompt="1"/>
          </p:nvPr>
        </p:nvSpPr>
        <p:spPr>
          <a:xfrm>
            <a:off x="0" y="935999"/>
            <a:ext cx="9144000" cy="3051801"/>
          </a:xfrm>
          <a:prstGeom prst="rect">
            <a:avLst/>
          </a:prstGeom>
        </p:spPr>
        <p:txBody>
          <a:bodyPr/>
          <a:lstStyle>
            <a:lvl1pPr marL="0" indent="0" algn="ctr">
              <a:buFontTx/>
              <a:buNone/>
              <a:defRPr sz="1800"/>
            </a:lvl1pPr>
          </a:lstStyle>
          <a:p>
            <a:r>
              <a:rPr lang="de-DE" dirty="0"/>
              <a:t>Bild mit Klick auf das Symbol einfügen</a:t>
            </a:r>
          </a:p>
          <a:p>
            <a:r>
              <a:rPr lang="de-DE" dirty="0"/>
              <a:t>Eine Vorauswahl an Bildern liegt dem Material bei</a:t>
            </a:r>
          </a:p>
          <a:p>
            <a:r>
              <a:rPr lang="de-DE" dirty="0"/>
              <a:t>Eigene Gestaltungen sind möglich (Copyright beachten)</a:t>
            </a:r>
          </a:p>
        </p:txBody>
      </p:sp>
      <p:sp>
        <p:nvSpPr>
          <p:cNvPr id="10" name="Textplatzhalter 9">
            <a:extLst>
              <a:ext uri="{FF2B5EF4-FFF2-40B4-BE49-F238E27FC236}">
                <a16:creationId xmlns:a16="http://schemas.microsoft.com/office/drawing/2014/main" id="{BB8CB1B0-9B77-4351-BEC7-0D207FE318D2}"/>
              </a:ext>
            </a:extLst>
          </p:cNvPr>
          <p:cNvSpPr>
            <a:spLocks noGrp="1"/>
          </p:cNvSpPr>
          <p:nvPr>
            <p:ph type="body" sz="quarter" idx="11" hasCustomPrompt="1"/>
          </p:nvPr>
        </p:nvSpPr>
        <p:spPr>
          <a:xfrm>
            <a:off x="252000" y="4437976"/>
            <a:ext cx="6372000" cy="484312"/>
          </a:xfrm>
          <a:prstGeom prst="rect">
            <a:avLst/>
          </a:prstGeom>
        </p:spPr>
        <p:txBody>
          <a:bodyPr lIns="0" tIns="0" rIns="0" bIns="0"/>
          <a:lstStyle>
            <a:lvl1pPr marL="0" indent="0">
              <a:buNone/>
              <a:defRPr sz="2200" b="1">
                <a:solidFill>
                  <a:schemeClr val="bg1"/>
                </a:solidFill>
              </a:defRPr>
            </a:lvl1pPr>
          </a:lstStyle>
          <a:p>
            <a:pPr lvl="0"/>
            <a:r>
              <a:rPr lang="de-DE" dirty="0"/>
              <a:t>Titel</a:t>
            </a:r>
          </a:p>
        </p:txBody>
      </p:sp>
      <p:sp>
        <p:nvSpPr>
          <p:cNvPr id="11" name="Textplatzhalter 9">
            <a:extLst>
              <a:ext uri="{FF2B5EF4-FFF2-40B4-BE49-F238E27FC236}">
                <a16:creationId xmlns:a16="http://schemas.microsoft.com/office/drawing/2014/main" id="{848F5FDB-966D-48A9-8F9D-F874FB75D1A9}"/>
              </a:ext>
            </a:extLst>
          </p:cNvPr>
          <p:cNvSpPr>
            <a:spLocks noGrp="1"/>
          </p:cNvSpPr>
          <p:nvPr>
            <p:ph type="body" sz="quarter" idx="12" hasCustomPrompt="1"/>
          </p:nvPr>
        </p:nvSpPr>
        <p:spPr>
          <a:xfrm>
            <a:off x="252000" y="5044731"/>
            <a:ext cx="6372000" cy="473445"/>
          </a:xfrm>
          <a:prstGeom prst="rect">
            <a:avLst/>
          </a:prstGeom>
        </p:spPr>
        <p:txBody>
          <a:bodyPr lIns="0" tIns="0" rIns="0" bIns="0"/>
          <a:lstStyle>
            <a:lvl1pPr marL="0" indent="0">
              <a:buNone/>
              <a:defRPr sz="1800" b="1">
                <a:solidFill>
                  <a:schemeClr val="bg1"/>
                </a:solidFill>
              </a:defRPr>
            </a:lvl1pPr>
          </a:lstStyle>
          <a:p>
            <a:pPr lvl="0"/>
            <a:r>
              <a:rPr lang="de-DE" dirty="0" err="1"/>
              <a:t>Subtitel</a:t>
            </a:r>
            <a:endParaRPr lang="de-DE" dirty="0"/>
          </a:p>
        </p:txBody>
      </p:sp>
      <p:sp>
        <p:nvSpPr>
          <p:cNvPr id="13" name="Textplatzhalter 9">
            <a:extLst>
              <a:ext uri="{FF2B5EF4-FFF2-40B4-BE49-F238E27FC236}">
                <a16:creationId xmlns:a16="http://schemas.microsoft.com/office/drawing/2014/main" id="{2947E9A8-8C15-4CCD-9BCA-364EB75353FD}"/>
              </a:ext>
            </a:extLst>
          </p:cNvPr>
          <p:cNvSpPr>
            <a:spLocks noGrp="1"/>
          </p:cNvSpPr>
          <p:nvPr>
            <p:ph type="body" sz="quarter" idx="13" hasCustomPrompt="1"/>
          </p:nvPr>
        </p:nvSpPr>
        <p:spPr>
          <a:xfrm>
            <a:off x="252000" y="5640620"/>
            <a:ext cx="6372000" cy="785120"/>
          </a:xfrm>
          <a:prstGeom prst="rect">
            <a:avLst/>
          </a:prstGeom>
        </p:spPr>
        <p:txBody>
          <a:bodyPr lIns="0" tIns="0" rIns="0" bIns="0"/>
          <a:lstStyle>
            <a:lvl1pPr marL="0" indent="0">
              <a:buNone/>
              <a:defRPr sz="1800" b="0">
                <a:solidFill>
                  <a:schemeClr val="bg1"/>
                </a:solidFill>
              </a:defRPr>
            </a:lvl1pPr>
          </a:lstStyle>
          <a:p>
            <a:pPr lvl="0"/>
            <a:r>
              <a:rPr lang="de-DE" dirty="0"/>
              <a:t>Autorenschaft</a:t>
            </a:r>
          </a:p>
        </p:txBody>
      </p:sp>
    </p:spTree>
    <p:extLst>
      <p:ext uri="{BB962C8B-B14F-4D97-AF65-F5344CB8AC3E}">
        <p14:creationId xmlns:p14="http://schemas.microsoft.com/office/powerpoint/2010/main" val="4041490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ohne Banner">
    <p:spTree>
      <p:nvGrpSpPr>
        <p:cNvPr id="1" name=""/>
        <p:cNvGrpSpPr/>
        <p:nvPr/>
      </p:nvGrpSpPr>
      <p:grpSpPr>
        <a:xfrm>
          <a:off x="0" y="0"/>
          <a:ext cx="0" cy="0"/>
          <a:chOff x="0" y="0"/>
          <a:chExt cx="0" cy="0"/>
        </a:xfrm>
      </p:grpSpPr>
      <p:sp>
        <p:nvSpPr>
          <p:cNvPr id="5" name="Textplatzhalter 9">
            <a:extLst>
              <a:ext uri="{FF2B5EF4-FFF2-40B4-BE49-F238E27FC236}">
                <a16:creationId xmlns:a16="http://schemas.microsoft.com/office/drawing/2014/main" id="{CC4632DB-DFF5-47E9-B973-118479BB4FB7}"/>
              </a:ext>
            </a:extLst>
          </p:cNvPr>
          <p:cNvSpPr>
            <a:spLocks noGrp="1"/>
          </p:cNvSpPr>
          <p:nvPr>
            <p:ph type="body" sz="quarter" idx="13" hasCustomPrompt="1"/>
          </p:nvPr>
        </p:nvSpPr>
        <p:spPr>
          <a:xfrm>
            <a:off x="252000" y="1488501"/>
            <a:ext cx="6372000" cy="345263"/>
          </a:xfrm>
          <a:prstGeom prst="rect">
            <a:avLst/>
          </a:prstGeom>
        </p:spPr>
        <p:txBody>
          <a:bodyPr lIns="0" tIns="0" rIns="0" bIns="0"/>
          <a:lstStyle>
            <a:lvl1pPr marL="0" indent="0">
              <a:buNone/>
              <a:defRPr sz="2200" b="1">
                <a:solidFill>
                  <a:schemeClr val="tx2"/>
                </a:solidFill>
              </a:defRPr>
            </a:lvl1pPr>
          </a:lstStyle>
          <a:p>
            <a:pPr lvl="0"/>
            <a:r>
              <a:rPr lang="de-DE" dirty="0"/>
              <a:t>Titel</a:t>
            </a:r>
          </a:p>
        </p:txBody>
      </p:sp>
      <p:sp>
        <p:nvSpPr>
          <p:cNvPr id="6" name="Textplatzhalter 9">
            <a:extLst>
              <a:ext uri="{FF2B5EF4-FFF2-40B4-BE49-F238E27FC236}">
                <a16:creationId xmlns:a16="http://schemas.microsoft.com/office/drawing/2014/main" id="{98AF38D2-BB0C-40FA-983F-7776B0F5EC7F}"/>
              </a:ext>
            </a:extLst>
          </p:cNvPr>
          <p:cNvSpPr>
            <a:spLocks noGrp="1"/>
          </p:cNvSpPr>
          <p:nvPr>
            <p:ph type="body" sz="quarter" idx="14" hasCustomPrompt="1"/>
          </p:nvPr>
        </p:nvSpPr>
        <p:spPr>
          <a:xfrm>
            <a:off x="252000" y="2096901"/>
            <a:ext cx="6372000" cy="345263"/>
          </a:xfrm>
          <a:prstGeom prst="rect">
            <a:avLst/>
          </a:prstGeom>
        </p:spPr>
        <p:txBody>
          <a:bodyPr lIns="0" tIns="0" rIns="0" bIns="0"/>
          <a:lstStyle>
            <a:lvl1pPr marL="0" indent="0">
              <a:buNone/>
              <a:defRPr sz="1800" b="0">
                <a:solidFill>
                  <a:schemeClr val="tx2"/>
                </a:solidFill>
              </a:defRPr>
            </a:lvl1pPr>
          </a:lstStyle>
          <a:p>
            <a:pPr lvl="0"/>
            <a:r>
              <a:rPr lang="de-DE" dirty="0" err="1"/>
              <a:t>Subtitel</a:t>
            </a:r>
            <a:endParaRPr lang="de-DE" dirty="0"/>
          </a:p>
        </p:txBody>
      </p:sp>
      <p:sp>
        <p:nvSpPr>
          <p:cNvPr id="7" name="Textplatzhalter 9">
            <a:extLst>
              <a:ext uri="{FF2B5EF4-FFF2-40B4-BE49-F238E27FC236}">
                <a16:creationId xmlns:a16="http://schemas.microsoft.com/office/drawing/2014/main" id="{2947E9A8-8C15-4CCD-9BCA-364EB75353FD}"/>
              </a:ext>
            </a:extLst>
          </p:cNvPr>
          <p:cNvSpPr>
            <a:spLocks noGrp="1"/>
          </p:cNvSpPr>
          <p:nvPr>
            <p:ph type="body" sz="quarter" idx="15" hasCustomPrompt="1"/>
          </p:nvPr>
        </p:nvSpPr>
        <p:spPr>
          <a:xfrm>
            <a:off x="252000" y="4438800"/>
            <a:ext cx="6372000" cy="785120"/>
          </a:xfrm>
          <a:prstGeom prst="rect">
            <a:avLst/>
          </a:prstGeom>
        </p:spPr>
        <p:txBody>
          <a:bodyPr lIns="0" tIns="0" rIns="0" bIns="0"/>
          <a:lstStyle>
            <a:lvl1pPr marL="0" indent="0">
              <a:buNone/>
              <a:defRPr sz="1800" b="0">
                <a:solidFill>
                  <a:schemeClr val="bg1"/>
                </a:solidFill>
              </a:defRPr>
            </a:lvl1pPr>
          </a:lstStyle>
          <a:p>
            <a:pPr lvl="0"/>
            <a:r>
              <a:rPr lang="de-DE" dirty="0"/>
              <a:t>Autorenschaft</a:t>
            </a:r>
          </a:p>
        </p:txBody>
      </p:sp>
    </p:spTree>
    <p:extLst>
      <p:ext uri="{BB962C8B-B14F-4D97-AF65-F5344CB8AC3E}">
        <p14:creationId xmlns:p14="http://schemas.microsoft.com/office/powerpoint/2010/main" val="3528491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chluss">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9240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323999"/>
            <a:ext cx="8640000" cy="6156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373170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reie Gestaltung">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1185144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04AB2695-0266-47F0-ADA8-71BA5E328EDC}"/>
              </a:ext>
            </a:extLst>
          </p:cNvPr>
          <p:cNvSpPr>
            <a:spLocks noGrp="1"/>
          </p:cNvSpPr>
          <p:nvPr>
            <p:ph type="body" sz="quarter" idx="10" hasCustomPrompt="1"/>
          </p:nvPr>
        </p:nvSpPr>
        <p:spPr>
          <a:xfrm>
            <a:off x="252000" y="1116000"/>
            <a:ext cx="8640000" cy="5415819"/>
          </a:xfrm>
          <a:prstGeom prst="rect">
            <a:avLst/>
          </a:prstGeom>
        </p:spPr>
        <p:txBody>
          <a:bodyPr lIns="0" tIns="0" rIns="0" bIns="0"/>
          <a:lstStyle>
            <a:lvl1pPr marL="0" indent="-720000">
              <a:spcAft>
                <a:spcPts val="1200"/>
              </a:spcAft>
              <a:buClr>
                <a:schemeClr val="tx2"/>
              </a:buClr>
              <a:buSzPct val="100000"/>
              <a:buAutoNum type="arabicPeriod"/>
              <a:defRPr sz="2200" b="1">
                <a:solidFill>
                  <a:schemeClr val="tx1"/>
                </a:solidFill>
                <a:latin typeface="+mj-lt"/>
              </a:defRPr>
            </a:lvl1pPr>
          </a:lstStyle>
          <a:p>
            <a:pPr lvl="0"/>
            <a:r>
              <a:rPr lang="de-DE" dirty="0"/>
              <a:t>Kapitel 1</a:t>
            </a:r>
          </a:p>
          <a:p>
            <a:pPr lvl="0"/>
            <a:r>
              <a:rPr lang="de-DE" dirty="0"/>
              <a:t>Kapitel 2</a:t>
            </a:r>
          </a:p>
          <a:p>
            <a:pPr lvl="0"/>
            <a:r>
              <a:rPr lang="de-DE" dirty="0"/>
              <a:t>Kapitel 3</a:t>
            </a:r>
          </a:p>
        </p:txBody>
      </p:sp>
      <p:sp>
        <p:nvSpPr>
          <p:cNvPr id="12" name="Textfeld 11">
            <a:extLst>
              <a:ext uri="{FF2B5EF4-FFF2-40B4-BE49-F238E27FC236}">
                <a16:creationId xmlns:a16="http://schemas.microsoft.com/office/drawing/2014/main" id="{05676AEE-8D32-4703-B4BE-A61DF5AB84C3}"/>
              </a:ext>
            </a:extLst>
          </p:cNvPr>
          <p:cNvSpPr txBox="1"/>
          <p:nvPr userDrawn="1"/>
        </p:nvSpPr>
        <p:spPr>
          <a:xfrm>
            <a:off x="252000" y="324000"/>
            <a:ext cx="8640000" cy="396000"/>
          </a:xfrm>
          <a:prstGeom prst="rect">
            <a:avLst/>
          </a:prstGeom>
          <a:noFill/>
        </p:spPr>
        <p:txBody>
          <a:bodyPr wrap="square" lIns="0" tIns="0" rIns="0" bIns="0" rtlCol="0">
            <a:noAutofit/>
          </a:bodyPr>
          <a:lstStyle/>
          <a:p>
            <a:pPr marL="0" marR="0" lvl="0" indent="0" algn="l" defTabSz="914400" rtl="0" eaLnBrk="0" fontAlgn="base" latinLnBrk="0" hangingPunct="0">
              <a:lnSpc>
                <a:spcPct val="100000"/>
              </a:lnSpc>
              <a:spcBef>
                <a:spcPts val="0"/>
              </a:spcBef>
              <a:spcAft>
                <a:spcPct val="0"/>
              </a:spcAft>
              <a:buClrTx/>
              <a:buSzTx/>
              <a:buFontTx/>
              <a:buNone/>
              <a:tabLst/>
              <a:defRPr/>
            </a:pPr>
            <a:r>
              <a:rPr kumimoji="0" lang="de-DE" sz="2200" b="1" i="0" u="none" strike="noStrike" kern="1200" cap="none" spc="0" normalizeH="0" baseline="0" noProof="0" dirty="0">
                <a:ln>
                  <a:noFill/>
                </a:ln>
                <a:solidFill>
                  <a:srgbClr val="327A86"/>
                </a:solidFill>
                <a:effectLst/>
                <a:uLnTx/>
                <a:uFillTx/>
                <a:latin typeface="Calibri"/>
                <a:ea typeface="ＭＳ Ｐゴシック" charset="-128"/>
              </a:rPr>
              <a:t>Gliederung</a:t>
            </a:r>
            <a:endParaRPr kumimoji="0" lang="de-DE" sz="2200" b="1" i="0" u="none" strike="noStrike" kern="1200" cap="none" spc="0" normalizeH="0" baseline="0" noProof="0" dirty="0">
              <a:ln>
                <a:noFill/>
              </a:ln>
              <a:solidFill>
                <a:srgbClr val="327A86"/>
              </a:solidFill>
              <a:effectLst/>
              <a:uLnTx/>
              <a:uFillTx/>
              <a:latin typeface="Calibri"/>
              <a:ea typeface="ＭＳ Ｐゴシック" charset="-128"/>
              <a:cs typeface="Calibri"/>
            </a:endParaRPr>
          </a:p>
        </p:txBody>
      </p:sp>
    </p:spTree>
    <p:extLst>
      <p:ext uri="{BB962C8B-B14F-4D97-AF65-F5344CB8AC3E}">
        <p14:creationId xmlns:p14="http://schemas.microsoft.com/office/powerpoint/2010/main" val="1091147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chluss">
    <p:spTree>
      <p:nvGrpSpPr>
        <p:cNvPr id="1" name=""/>
        <p:cNvGrpSpPr/>
        <p:nvPr/>
      </p:nvGrpSpPr>
      <p:grpSpPr>
        <a:xfrm>
          <a:off x="0" y="0"/>
          <a:ext cx="0" cy="0"/>
          <a:chOff x="0" y="0"/>
          <a:chExt cx="0" cy="0"/>
        </a:xfrm>
      </p:grpSpPr>
    </p:spTree>
    <p:extLst>
      <p:ext uri="{BB962C8B-B14F-4D97-AF65-F5344CB8AC3E}">
        <p14:creationId xmlns:p14="http://schemas.microsoft.com/office/powerpoint/2010/main" val="672401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38762"/>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332656"/>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408871508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ischenfolie 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900000"/>
            <a:ext cx="8640000" cy="5796000"/>
          </a:xfrm>
          <a:prstGeom prst="rect">
            <a:avLst/>
          </a:prstGeom>
        </p:spPr>
        <p:txBody>
          <a:bodyPr vert="horz" wrap="square" lIns="0" tIns="0" rIns="0" bIns="0" rtlCol="0">
            <a:noAutofit/>
          </a:bodyPr>
          <a:lstStyle>
            <a:lvl1pPr marL="215900" indent="-215900">
              <a:spcAft>
                <a:spcPts val="600"/>
              </a:spcAft>
              <a:buClr>
                <a:schemeClr val="accent1"/>
              </a:buClr>
              <a:buSzPct val="85000"/>
              <a:buFont typeface="Wingdings" panose="05000000000000000000" pitchFamily="2" charset="2"/>
              <a:buChar char="§"/>
              <a:defRPr sz="1800">
                <a:solidFill>
                  <a:schemeClr val="accent1"/>
                </a:solidFill>
              </a:defRPr>
            </a:lvl1pPr>
            <a:lvl2pPr marL="432000" indent="-216000">
              <a:spcAft>
                <a:spcPts val="600"/>
              </a:spcAft>
              <a:buClr>
                <a:schemeClr val="accent1"/>
              </a:buClr>
              <a:buSzPct val="85000"/>
              <a:buFont typeface="Wingdings" panose="05000000000000000000" pitchFamily="2" charset="2"/>
              <a:buChar char="§"/>
              <a:defRPr sz="1600">
                <a:solidFill>
                  <a:schemeClr val="accent1"/>
                </a:solidFill>
              </a:defRPr>
            </a:lvl2pPr>
            <a:lvl3pPr marL="432000" indent="-216000">
              <a:spcAft>
                <a:spcPts val="600"/>
              </a:spcAft>
              <a:buClr>
                <a:schemeClr val="accent1"/>
              </a:buClr>
              <a:buSzPct val="85000"/>
              <a:buFont typeface="Wingdings" panose="05000000000000000000" pitchFamily="2" charset="2"/>
              <a:buChar char="§"/>
              <a:defRPr sz="1600">
                <a:solidFill>
                  <a:schemeClr val="accent1"/>
                </a:solidFill>
              </a:defRPr>
            </a:lvl3pPr>
            <a:lvl4pPr marL="432000" indent="-216000">
              <a:spcAft>
                <a:spcPts val="600"/>
              </a:spcAft>
              <a:buClr>
                <a:schemeClr val="accent1"/>
              </a:buClr>
              <a:buSzPct val="85000"/>
              <a:buFont typeface="Wingdings" panose="05000000000000000000" pitchFamily="2" charset="2"/>
              <a:buChar char="§"/>
              <a:defRPr sz="1600">
                <a:solidFill>
                  <a:schemeClr val="accent1"/>
                </a:solidFill>
              </a:defRPr>
            </a:lvl4pPr>
            <a:lvl5pPr marL="432000" indent="-216000">
              <a:buClr>
                <a:schemeClr val="accent1"/>
              </a:buClr>
              <a:buSzPct val="85000"/>
              <a:buFont typeface="Wingdings" panose="05000000000000000000" pitchFamily="2" charset="2"/>
              <a:buChar char="§"/>
              <a:defRPr sz="1600">
                <a:solidFill>
                  <a:schemeClr val="accent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dirty="0"/>
              <a:t>Mastertitelformat bearbeiten</a:t>
            </a:r>
          </a:p>
        </p:txBody>
      </p:sp>
    </p:spTree>
    <p:extLst>
      <p:ext uri="{BB962C8B-B14F-4D97-AF65-F5344CB8AC3E}">
        <p14:creationId xmlns:p14="http://schemas.microsoft.com/office/powerpoint/2010/main" val="3375895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wischenfolie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324000"/>
            <a:ext cx="8640000" cy="6372000"/>
          </a:xfrm>
          <a:prstGeom prst="rect">
            <a:avLst/>
          </a:prstGeom>
        </p:spPr>
        <p:txBody>
          <a:bodyPr vert="horz" wrap="square" lIns="0" tIns="0" rIns="0" bIns="0" rtlCol="0">
            <a:noAutofit/>
          </a:bodyPr>
          <a:lstStyle>
            <a:lvl1pPr marL="215900" indent="-215900">
              <a:spcAft>
                <a:spcPts val="600"/>
              </a:spcAft>
              <a:buClr>
                <a:schemeClr val="accent1"/>
              </a:buClr>
              <a:buSzPct val="85000"/>
              <a:buFont typeface="Wingdings" panose="05000000000000000000" pitchFamily="2" charset="2"/>
              <a:buChar char="§"/>
              <a:defRPr sz="1800">
                <a:solidFill>
                  <a:schemeClr val="accent1"/>
                </a:solidFill>
              </a:defRPr>
            </a:lvl1pPr>
            <a:lvl2pPr marL="432000" indent="-216000">
              <a:spcAft>
                <a:spcPts val="600"/>
              </a:spcAft>
              <a:buClr>
                <a:schemeClr val="accent1"/>
              </a:buClr>
              <a:buSzPct val="85000"/>
              <a:buFont typeface="Wingdings" panose="05000000000000000000" pitchFamily="2" charset="2"/>
              <a:buChar char="§"/>
              <a:defRPr sz="1600">
                <a:solidFill>
                  <a:schemeClr val="accent1"/>
                </a:solidFill>
              </a:defRPr>
            </a:lvl2pPr>
            <a:lvl3pPr marL="432000" indent="-216000">
              <a:spcAft>
                <a:spcPts val="600"/>
              </a:spcAft>
              <a:buClr>
                <a:schemeClr val="accent1"/>
              </a:buClr>
              <a:buSzPct val="85000"/>
              <a:buFont typeface="Wingdings" panose="05000000000000000000" pitchFamily="2" charset="2"/>
              <a:buChar char="§"/>
              <a:defRPr sz="1600">
                <a:solidFill>
                  <a:schemeClr val="accent1"/>
                </a:solidFill>
              </a:defRPr>
            </a:lvl3pPr>
            <a:lvl4pPr marL="432000" indent="-216000">
              <a:spcAft>
                <a:spcPts val="600"/>
              </a:spcAft>
              <a:buClr>
                <a:schemeClr val="accent1"/>
              </a:buClr>
              <a:buSzPct val="85000"/>
              <a:buFont typeface="Wingdings" panose="05000000000000000000" pitchFamily="2" charset="2"/>
              <a:buChar char="§"/>
              <a:defRPr sz="1600">
                <a:solidFill>
                  <a:schemeClr val="accent1"/>
                </a:solidFill>
              </a:defRPr>
            </a:lvl4pPr>
            <a:lvl5pPr marL="432000" indent="-216000">
              <a:buClr>
                <a:schemeClr val="accent1"/>
              </a:buClr>
              <a:buSzPct val="85000"/>
              <a:buFont typeface="Wingdings" panose="05000000000000000000" pitchFamily="2" charset="2"/>
              <a:buChar char="§"/>
              <a:defRPr sz="1600">
                <a:solidFill>
                  <a:schemeClr val="accent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4087308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ischenfolie freie Gestaltun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226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3.xml"/><Relationship Id="rId7" Type="http://schemas.openxmlformats.org/officeDocument/2006/relationships/image" Target="../media/image5.jp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Tree>
    <p:extLst>
      <p:ext uri="{BB962C8B-B14F-4D97-AF65-F5344CB8AC3E}">
        <p14:creationId xmlns:p14="http://schemas.microsoft.com/office/powerpoint/2010/main" val="782667451"/>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81" r:id="rId5"/>
    <p:sldLayoutId id="2147483783" r:id="rId6"/>
  </p:sldLayoutIdLst>
  <p:hf sldNum="0" hdr="0" dt="0"/>
  <p:txStyles>
    <p:titleStyle>
      <a:lvl1pPr algn="l" rtl="0" eaLnBrk="1" fontAlgn="base" hangingPunct="1">
        <a:spcBef>
          <a:spcPct val="0"/>
        </a:spcBef>
        <a:spcAft>
          <a:spcPct val="0"/>
        </a:spcAft>
        <a:defRPr sz="22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8"/>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9"/>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9"/>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9"/>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chemeClr val="accent1"/>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
        <p:nvSpPr>
          <p:cNvPr id="2" name="Textfeld 1">
            <a:extLst>
              <a:ext uri="{FF2B5EF4-FFF2-40B4-BE49-F238E27FC236}">
                <a16:creationId xmlns:a16="http://schemas.microsoft.com/office/drawing/2014/main" id="{FFFFA397-5075-4704-AC03-52FA84968699}"/>
              </a:ext>
            </a:extLst>
          </p:cNvPr>
          <p:cNvSpPr txBox="1"/>
          <p:nvPr userDrawn="1"/>
        </p:nvSpPr>
        <p:spPr>
          <a:xfrm>
            <a:off x="7153275" y="6350"/>
            <a:ext cx="1738725" cy="138499"/>
          </a:xfrm>
          <a:prstGeom prst="rect">
            <a:avLst/>
          </a:prstGeom>
          <a:noFill/>
        </p:spPr>
        <p:txBody>
          <a:bodyPr wrap="square" lIns="0" tIns="0" rIns="0" bIns="0" rtlCol="0">
            <a:spAutoFit/>
          </a:bodyPr>
          <a:lstStyle/>
          <a:p>
            <a:pPr marL="342900" marR="0" lvl="0" indent="-342900" algn="r" defTabSz="914400" rtl="0" eaLnBrk="0" fontAlgn="base" latinLnBrk="0" hangingPunct="0">
              <a:lnSpc>
                <a:spcPct val="100000"/>
              </a:lnSpc>
              <a:spcBef>
                <a:spcPts val="400"/>
              </a:spcBef>
              <a:spcAft>
                <a:spcPct val="0"/>
              </a:spcAft>
              <a:buClrTx/>
              <a:buSzTx/>
              <a:buFontTx/>
              <a:buNone/>
              <a:tabLst/>
              <a:defRPr/>
            </a:pPr>
            <a:r>
              <a:rPr kumimoji="0" lang="de-DE" sz="900" b="1" i="0" u="none" strike="noStrike" kern="1200" cap="all" spc="0" normalizeH="0" baseline="0" noProof="0" dirty="0">
                <a:ln>
                  <a:noFill/>
                </a:ln>
                <a:solidFill>
                  <a:srgbClr val="FFFFFF"/>
                </a:solidFill>
                <a:effectLst/>
                <a:uLnTx/>
                <a:uFillTx/>
                <a:latin typeface="Calibri"/>
                <a:ea typeface="ＭＳ Ｐゴシック" charset="-128"/>
                <a:cs typeface="Calibri"/>
              </a:rPr>
              <a:t>Ausgeblendete Folie</a:t>
            </a:r>
          </a:p>
        </p:txBody>
      </p:sp>
    </p:spTree>
    <p:extLst>
      <p:ext uri="{BB962C8B-B14F-4D97-AF65-F5344CB8AC3E}">
        <p14:creationId xmlns:p14="http://schemas.microsoft.com/office/powerpoint/2010/main" val="515021117"/>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82" r:id="rId4"/>
  </p:sldLayoutIdLst>
  <p:hf sldNum="0" hdr="0" dt="0"/>
  <p:txStyles>
    <p:titleStyle>
      <a:lvl1pPr algn="l" rtl="0" eaLnBrk="1" fontAlgn="base" hangingPunct="1">
        <a:spcBef>
          <a:spcPct val="0"/>
        </a:spcBef>
        <a:spcAft>
          <a:spcPct val="0"/>
        </a:spcAft>
        <a:defRPr sz="2200" b="1">
          <a:solidFill>
            <a:schemeClr val="accent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52D288C3-76E7-407C-93DF-B1113D92C85D}"/>
              </a:ext>
            </a:extLst>
          </p:cNvPr>
          <p:cNvSpPr/>
          <p:nvPr userDrawn="1"/>
        </p:nvSpPr>
        <p:spPr bwMode="auto">
          <a:xfrm>
            <a:off x="7056271" y="4130402"/>
            <a:ext cx="2087730" cy="2598198"/>
          </a:xfrm>
          <a:prstGeom prst="rect">
            <a:avLst/>
          </a:prstGeom>
          <a:solidFill>
            <a:srgbClr val="C8D2D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
        <p:nvSpPr>
          <p:cNvPr id="14" name="Rectangle 19">
            <a:extLst>
              <a:ext uri="{FF2B5EF4-FFF2-40B4-BE49-F238E27FC236}">
                <a16:creationId xmlns:a16="http://schemas.microsoft.com/office/drawing/2014/main" id="{D85768C5-BBB6-4ACD-A6A0-97D1C115FFC4}"/>
              </a:ext>
            </a:extLst>
          </p:cNvPr>
          <p:cNvSpPr>
            <a:spLocks noChangeArrowheads="1"/>
          </p:cNvSpPr>
          <p:nvPr userDrawn="1"/>
        </p:nvSpPr>
        <p:spPr bwMode="auto">
          <a:xfrm>
            <a:off x="0" y="4131424"/>
            <a:ext cx="6911738" cy="2597175"/>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pic>
        <p:nvPicPr>
          <p:cNvPr id="33" name="Grafik 32">
            <a:extLst>
              <a:ext uri="{FF2B5EF4-FFF2-40B4-BE49-F238E27FC236}">
                <a16:creationId xmlns:a16="http://schemas.microsoft.com/office/drawing/2014/main" id="{8FFC185C-665F-465C-9F56-F2B9CCB0E842}"/>
              </a:ext>
            </a:extLst>
          </p:cNvPr>
          <p:cNvPicPr>
            <a:picLocks noChangeAspect="1"/>
          </p:cNvPicPr>
          <p:nvPr userDrawn="1"/>
        </p:nvPicPr>
        <p:blipFill>
          <a:blip r:embed="rId5"/>
          <a:stretch>
            <a:fillRect/>
          </a:stretch>
        </p:blipFill>
        <p:spPr>
          <a:xfrm>
            <a:off x="252000" y="98528"/>
            <a:ext cx="2812232" cy="326922"/>
          </a:xfrm>
          <a:prstGeom prst="rect">
            <a:avLst/>
          </a:prstGeom>
        </p:spPr>
      </p:pic>
      <p:grpSp>
        <p:nvGrpSpPr>
          <p:cNvPr id="13" name="Gruppieren 12">
            <a:extLst>
              <a:ext uri="{FF2B5EF4-FFF2-40B4-BE49-F238E27FC236}">
                <a16:creationId xmlns:a16="http://schemas.microsoft.com/office/drawing/2014/main" id="{7BD18C07-A9AC-4500-AE30-B941923EA9EE}"/>
              </a:ext>
            </a:extLst>
          </p:cNvPr>
          <p:cNvGrpSpPr>
            <a:grpSpLocks noChangeAspect="1"/>
          </p:cNvGrpSpPr>
          <p:nvPr userDrawn="1"/>
        </p:nvGrpSpPr>
        <p:grpSpPr>
          <a:xfrm>
            <a:off x="6109200" y="262800"/>
            <a:ext cx="2783442" cy="518450"/>
            <a:chOff x="5148064" y="468000"/>
            <a:chExt cx="3575602" cy="666000"/>
          </a:xfrm>
        </p:grpSpPr>
        <p:pic>
          <p:nvPicPr>
            <p:cNvPr id="15" name="Grafik 14">
              <a:extLst>
                <a:ext uri="{FF2B5EF4-FFF2-40B4-BE49-F238E27FC236}">
                  <a16:creationId xmlns:a16="http://schemas.microsoft.com/office/drawing/2014/main" id="{4BBEAAA8-F70F-4536-92FB-37C6B39FD89C}"/>
                </a:ext>
              </a:extLst>
            </p:cNvPr>
            <p:cNvPicPr>
              <a:picLocks noChangeAspect="1"/>
            </p:cNvPicPr>
            <p:nvPr userDrawn="1"/>
          </p:nvPicPr>
          <p:blipFill>
            <a:blip r:embed="rId6"/>
            <a:stretch>
              <a:fillRect/>
            </a:stretch>
          </p:blipFill>
          <p:spPr>
            <a:xfrm>
              <a:off x="6299446" y="469857"/>
              <a:ext cx="2424220" cy="659594"/>
            </a:xfrm>
            <a:prstGeom prst="rect">
              <a:avLst/>
            </a:prstGeom>
          </p:spPr>
        </p:pic>
        <p:pic>
          <p:nvPicPr>
            <p:cNvPr id="16" name="Grafik 15">
              <a:extLst>
                <a:ext uri="{FF2B5EF4-FFF2-40B4-BE49-F238E27FC236}">
                  <a16:creationId xmlns:a16="http://schemas.microsoft.com/office/drawing/2014/main" id="{88240224-7C0D-46FE-94EE-0B73986AE520}"/>
                </a:ext>
              </a:extLst>
            </p:cNvPr>
            <p:cNvPicPr>
              <a:picLocks noChangeAspect="1"/>
            </p:cNvPicPr>
            <p:nvPr userDrawn="1"/>
          </p:nvPicPr>
          <p:blipFill>
            <a:blip r:embed="rId7"/>
            <a:stretch>
              <a:fillRect/>
            </a:stretch>
          </p:blipFill>
          <p:spPr>
            <a:xfrm>
              <a:off x="5148064" y="468000"/>
              <a:ext cx="839245" cy="666000"/>
            </a:xfrm>
            <a:prstGeom prst="rect">
              <a:avLst/>
            </a:prstGeom>
          </p:spPr>
        </p:pic>
      </p:grpSp>
      <p:pic>
        <p:nvPicPr>
          <p:cNvPr id="3" name="Grafik 2">
            <a:extLst>
              <a:ext uri="{FF2B5EF4-FFF2-40B4-BE49-F238E27FC236}">
                <a16:creationId xmlns:a16="http://schemas.microsoft.com/office/drawing/2014/main" id="{35A958EA-A893-45A9-8A6C-0FE8B0B3DFF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51358" y="361063"/>
            <a:ext cx="2983285" cy="327600"/>
          </a:xfrm>
          <a:prstGeom prst="rect">
            <a:avLst/>
          </a:prstGeom>
        </p:spPr>
      </p:pic>
      <p:sp>
        <p:nvSpPr>
          <p:cNvPr id="20" name="Rectangle 17">
            <a:extLst>
              <a:ext uri="{FF2B5EF4-FFF2-40B4-BE49-F238E27FC236}">
                <a16:creationId xmlns:a16="http://schemas.microsoft.com/office/drawing/2014/main" id="{CAA35721-7747-4232-99D4-AF0DD23682F7}"/>
              </a:ext>
            </a:extLst>
          </p:cNvPr>
          <p:cNvSpPr>
            <a:spLocks noChangeArrowheads="1"/>
          </p:cNvSpPr>
          <p:nvPr userDrawn="1"/>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Tree>
    <p:extLst>
      <p:ext uri="{BB962C8B-B14F-4D97-AF65-F5344CB8AC3E}">
        <p14:creationId xmlns:p14="http://schemas.microsoft.com/office/powerpoint/2010/main" val="2669656070"/>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de.wikipedia.org/wiki/Umgedrehter_Unterricht"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s://wb-web.de/wissen/methoden/flipped-classroom.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rWBfMvD0Oqk&amp;t=4s"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7.sv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dzlm.de/"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2.sv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www.mobilegeeks.de/artikel/aus-dem-tagebuch-eines-flipped-classroom/"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hyperlink" Target="https://www.geogebra.org/m/WEEdZyfV" TargetMode="External"/><Relationship Id="rId4" Type="http://schemas.openxmlformats.org/officeDocument/2006/relationships/hyperlink" Target="https://www.youtube.com/watch?v=rWBfMvD0Oqk&amp;t=4s" TargetMode="Externa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platzhalter 9">
            <a:extLst>
              <a:ext uri="{FF2B5EF4-FFF2-40B4-BE49-F238E27FC236}">
                <a16:creationId xmlns:a16="http://schemas.microsoft.com/office/drawing/2014/main" id="{7D2C5097-098D-0693-2250-8778038FE542}"/>
              </a:ext>
            </a:extLst>
          </p:cNvPr>
          <p:cNvPicPr>
            <a:picLocks noGrp="1" noChangeAspect="1"/>
          </p:cNvPicPr>
          <p:nvPr>
            <p:ph type="pic" sz="quarter" idx="10"/>
          </p:nvPr>
        </p:nvPicPr>
        <p:blipFill rotWithShape="1">
          <a:blip r:embed="rId2"/>
          <a:srcRect t="13598" b="13598"/>
          <a:stretch/>
        </p:blipFill>
        <p:spPr>
          <a:prstGeom prst="rect">
            <a:avLst/>
          </a:prstGeom>
        </p:spPr>
      </p:pic>
      <p:sp>
        <p:nvSpPr>
          <p:cNvPr id="6" name="Textplatzhalter 5">
            <a:extLst>
              <a:ext uri="{FF2B5EF4-FFF2-40B4-BE49-F238E27FC236}">
                <a16:creationId xmlns:a16="http://schemas.microsoft.com/office/drawing/2014/main" id="{16AEE6E6-AF73-BB0B-60CE-6D9196860A1A}"/>
              </a:ext>
            </a:extLst>
          </p:cNvPr>
          <p:cNvSpPr>
            <a:spLocks noGrp="1"/>
          </p:cNvSpPr>
          <p:nvPr>
            <p:ph type="body" sz="quarter" idx="11"/>
          </p:nvPr>
        </p:nvSpPr>
        <p:spPr/>
        <p:txBody>
          <a:bodyPr/>
          <a:lstStyle/>
          <a:p>
            <a:r>
              <a:rPr lang="de-DE" dirty="0"/>
              <a:t>Digitale Medien zur kognitiven Aktivierung im Mathematikunterricht (</a:t>
            </a:r>
            <a:r>
              <a:rPr lang="de-DE" dirty="0" err="1"/>
              <a:t>DigMA</a:t>
            </a:r>
            <a:r>
              <a:rPr lang="de-DE" dirty="0"/>
              <a:t>) </a:t>
            </a:r>
          </a:p>
        </p:txBody>
      </p:sp>
      <p:sp>
        <p:nvSpPr>
          <p:cNvPr id="8" name="Textplatzhalter 7">
            <a:extLst>
              <a:ext uri="{FF2B5EF4-FFF2-40B4-BE49-F238E27FC236}">
                <a16:creationId xmlns:a16="http://schemas.microsoft.com/office/drawing/2014/main" id="{45964E99-C46B-4118-4A92-635077CC6B49}"/>
              </a:ext>
            </a:extLst>
          </p:cNvPr>
          <p:cNvSpPr>
            <a:spLocks noGrp="1"/>
          </p:cNvSpPr>
          <p:nvPr>
            <p:ph type="body" sz="quarter" idx="12"/>
          </p:nvPr>
        </p:nvSpPr>
        <p:spPr/>
        <p:txBody>
          <a:bodyPr/>
          <a:lstStyle/>
          <a:p>
            <a:pPr>
              <a:spcBef>
                <a:spcPts val="0"/>
              </a:spcBef>
              <a:spcAft>
                <a:spcPts val="0"/>
              </a:spcAft>
            </a:pPr>
            <a:r>
              <a:rPr lang="de-DE" sz="1600" b="0" i="1" dirty="0"/>
              <a:t>Universität Duisburg-Essen</a:t>
            </a:r>
            <a:r>
              <a:rPr lang="de-DE" sz="1600" b="0" dirty="0"/>
              <a:t>: Bärbel Barzel, Patrick Ebers, Marius Friedemann, Lisa Göbel, Joyce Peters-Dasdemir, Miriam Romberg, Florian Schacht, Daniel Thurm und Oliver Wagener</a:t>
            </a:r>
            <a:br>
              <a:rPr lang="de-DE" sz="1600" b="0" dirty="0"/>
            </a:br>
            <a:br>
              <a:rPr lang="de-DE" sz="200" b="0" dirty="0"/>
            </a:br>
            <a:r>
              <a:rPr lang="de-DE" sz="1600" b="0" i="1" dirty="0"/>
              <a:t>Universität Potsdam: </a:t>
            </a:r>
            <a:r>
              <a:rPr lang="de-DE" sz="1600" b="0" dirty="0"/>
              <a:t>Chris Dohrmann, Ulrich Kortenkamp und Peter Mahns</a:t>
            </a:r>
            <a:br>
              <a:rPr lang="de-DE" sz="1600" b="0" dirty="0"/>
            </a:br>
            <a:endParaRPr lang="de-DE" sz="200" b="0" dirty="0"/>
          </a:p>
          <a:p>
            <a:pPr>
              <a:spcBef>
                <a:spcPts val="0"/>
              </a:spcBef>
              <a:spcAft>
                <a:spcPts val="0"/>
              </a:spcAft>
            </a:pPr>
            <a:r>
              <a:rPr lang="de-DE" sz="1600" b="0" i="1" dirty="0"/>
              <a:t>Institut für Qualitätsentwicklung an Schulen Schleswig-Holstein (IQSH): </a:t>
            </a:r>
            <a:r>
              <a:rPr lang="de-DE" sz="1600" b="0" dirty="0"/>
              <a:t>Maike </a:t>
            </a:r>
            <a:r>
              <a:rPr lang="de-DE" sz="1600" b="0" dirty="0" err="1"/>
              <a:t>Abshagen</a:t>
            </a:r>
            <a:r>
              <a:rPr lang="de-DE" sz="1600" b="0" dirty="0"/>
              <a:t> und Jens Lindström</a:t>
            </a:r>
            <a:endParaRPr lang="de-DE" b="0" dirty="0"/>
          </a:p>
          <a:p>
            <a:endParaRPr lang="de-DE" sz="1600" dirty="0"/>
          </a:p>
        </p:txBody>
      </p:sp>
      <p:grpSp>
        <p:nvGrpSpPr>
          <p:cNvPr id="11" name="Gruppieren 10">
            <a:extLst>
              <a:ext uri="{FF2B5EF4-FFF2-40B4-BE49-F238E27FC236}">
                <a16:creationId xmlns:a16="http://schemas.microsoft.com/office/drawing/2014/main" id="{3E459073-8EE7-0B1E-3342-721A6F834F7C}"/>
              </a:ext>
            </a:extLst>
          </p:cNvPr>
          <p:cNvGrpSpPr/>
          <p:nvPr/>
        </p:nvGrpSpPr>
        <p:grpSpPr>
          <a:xfrm>
            <a:off x="7092280" y="4641683"/>
            <a:ext cx="1921814" cy="1748665"/>
            <a:chOff x="7092280" y="4641683"/>
            <a:chExt cx="1921814" cy="1748665"/>
          </a:xfrm>
        </p:grpSpPr>
        <p:sp>
          <p:nvSpPr>
            <p:cNvPr id="12" name="Textfeld 11">
              <a:extLst>
                <a:ext uri="{FF2B5EF4-FFF2-40B4-BE49-F238E27FC236}">
                  <a16:creationId xmlns:a16="http://schemas.microsoft.com/office/drawing/2014/main" id="{3EB0B60D-9C32-693F-441A-50AA258EC3F4}"/>
                </a:ext>
              </a:extLst>
            </p:cNvPr>
            <p:cNvSpPr txBox="1"/>
            <p:nvPr/>
          </p:nvSpPr>
          <p:spPr>
            <a:xfrm>
              <a:off x="7092280" y="4641683"/>
              <a:ext cx="1098849" cy="223138"/>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 Kooperation mit</a:t>
              </a:r>
            </a:p>
          </p:txBody>
        </p:sp>
        <p:sp>
          <p:nvSpPr>
            <p:cNvPr id="13" name="Textfeld 12">
              <a:extLst>
                <a:ext uri="{FF2B5EF4-FFF2-40B4-BE49-F238E27FC236}">
                  <a16:creationId xmlns:a16="http://schemas.microsoft.com/office/drawing/2014/main" id="{600115F5-AF5E-684F-E588-164A14A223F5}"/>
                </a:ext>
              </a:extLst>
            </p:cNvPr>
            <p:cNvSpPr txBox="1"/>
            <p:nvPr/>
          </p:nvSpPr>
          <p:spPr>
            <a:xfrm>
              <a:off x="7178398" y="5251575"/>
              <a:ext cx="1835696"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Institut für Qualitätsentwicklung an Schulen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Schleswig-Holstein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(IQSH)</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Ministeriums für Bildung, Wissenschaft und Kultur</a:t>
              </a:r>
              <a:b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b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Landes Schleswig-Holstein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14" name="Grafik 13">
              <a:extLst>
                <a:ext uri="{FF2B5EF4-FFF2-40B4-BE49-F238E27FC236}">
                  <a16:creationId xmlns:a16="http://schemas.microsoft.com/office/drawing/2014/main" id="{8B153D2D-DFB9-0BF5-D116-2BA60187DFA8}"/>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7272809" y="4882407"/>
              <a:ext cx="985709" cy="369168"/>
            </a:xfrm>
            <a:prstGeom prst="rect">
              <a:avLst/>
            </a:prstGeom>
          </p:spPr>
        </p:pic>
      </p:grpSp>
    </p:spTree>
    <p:extLst>
      <p:ext uri="{BB962C8B-B14F-4D97-AF65-F5344CB8AC3E}">
        <p14:creationId xmlns:p14="http://schemas.microsoft.com/office/powerpoint/2010/main" val="3311948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886123" y="1125561"/>
            <a:ext cx="9177916" cy="2957923"/>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5" name="Inhaltsplatzhalter 4">
            <a:extLst>
              <a:ext uri="{FF2B5EF4-FFF2-40B4-BE49-F238E27FC236}">
                <a16:creationId xmlns:a16="http://schemas.microsoft.com/office/drawing/2014/main" id="{26F80343-59AE-E736-5CD4-E7DEBA95F561}"/>
              </a:ext>
            </a:extLst>
          </p:cNvPr>
          <p:cNvSpPr>
            <a:spLocks noGrp="1"/>
          </p:cNvSpPr>
          <p:nvPr>
            <p:ph idx="1"/>
          </p:nvPr>
        </p:nvSpPr>
        <p:spPr>
          <a:xfrm>
            <a:off x="252000" y="1408669"/>
            <a:ext cx="7779893" cy="5071329"/>
          </a:xfrm>
        </p:spPr>
        <p:txBody>
          <a:bodyPr/>
          <a:lstStyle/>
          <a:p>
            <a:pPr marL="0" indent="0">
              <a:buNone/>
            </a:pPr>
            <a:r>
              <a:rPr lang="de-DE" sz="2000" dirty="0"/>
              <a:t>Bitte stellen Sie sich kurz vor mit</a:t>
            </a:r>
          </a:p>
          <a:p>
            <a:r>
              <a:rPr lang="de-DE" sz="2000" dirty="0"/>
              <a:t>Namen</a:t>
            </a:r>
          </a:p>
          <a:p>
            <a:r>
              <a:rPr lang="de-DE" sz="2000" dirty="0"/>
              <a:t>Schule</a:t>
            </a:r>
          </a:p>
          <a:p>
            <a:r>
              <a:rPr lang="de-DE" sz="2000" dirty="0"/>
              <a:t>und einem Satz dazu, was Sie unter </a:t>
            </a:r>
            <a:r>
              <a:rPr lang="de-DE" sz="2000" dirty="0" err="1"/>
              <a:t>Flipped</a:t>
            </a:r>
            <a:r>
              <a:rPr lang="de-DE" sz="2000" dirty="0"/>
              <a:t> Classroom verstehen oder was sie daran interessant finden.</a:t>
            </a:r>
          </a:p>
          <a:p>
            <a:endParaRPr lang="de-DE" sz="2000" dirty="0"/>
          </a:p>
        </p:txBody>
      </p:sp>
      <p:sp>
        <p:nvSpPr>
          <p:cNvPr id="2" name="Titel 1"/>
          <p:cNvSpPr>
            <a:spLocks noGrp="1"/>
          </p:cNvSpPr>
          <p:nvPr>
            <p:ph type="title"/>
          </p:nvPr>
        </p:nvSpPr>
        <p:spPr/>
        <p:txBody>
          <a:bodyPr/>
          <a:lstStyle/>
          <a:p>
            <a:r>
              <a:rPr lang="de-DE" dirty="0"/>
              <a:t>Einstieg</a:t>
            </a:r>
          </a:p>
        </p:txBody>
      </p:sp>
      <p:sp>
        <p:nvSpPr>
          <p:cNvPr id="8" name="Textplatzhalter 7">
            <a:extLst>
              <a:ext uri="{FF2B5EF4-FFF2-40B4-BE49-F238E27FC236}">
                <a16:creationId xmlns:a16="http://schemas.microsoft.com/office/drawing/2014/main" id="{79795049-E4D4-D9B5-23D8-3FD999A992A5}"/>
              </a:ext>
            </a:extLst>
          </p:cNvPr>
          <p:cNvSpPr>
            <a:spLocks noGrp="1"/>
          </p:cNvSpPr>
          <p:nvPr>
            <p:ph type="body" sz="quarter" idx="10"/>
          </p:nvPr>
        </p:nvSpPr>
        <p:spPr/>
        <p:txBody>
          <a:bodyPr/>
          <a:lstStyle/>
          <a:p>
            <a:endParaRPr lang="de-DE"/>
          </a:p>
        </p:txBody>
      </p:sp>
    </p:spTree>
    <p:extLst>
      <p:ext uri="{BB962C8B-B14F-4D97-AF65-F5344CB8AC3E}">
        <p14:creationId xmlns:p14="http://schemas.microsoft.com/office/powerpoint/2010/main" val="3251796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52C397FB-01A6-7580-8C75-DEFC2FD1529C}"/>
              </a:ext>
            </a:extLst>
          </p:cNvPr>
          <p:cNvSpPr>
            <a:spLocks noGrp="1"/>
          </p:cNvSpPr>
          <p:nvPr>
            <p:ph idx="1"/>
          </p:nvPr>
        </p:nvSpPr>
        <p:spPr/>
        <p:txBody>
          <a:bodyPr/>
          <a:lstStyle/>
          <a:p>
            <a:pPr marL="0" indent="0">
              <a:buNone/>
            </a:pPr>
            <a:r>
              <a:rPr lang="de-DE" b="1" dirty="0"/>
              <a:t>Umgedrehter Unterricht</a:t>
            </a:r>
            <a:r>
              <a:rPr lang="de-DE" dirty="0"/>
              <a:t> bzw. </a:t>
            </a:r>
            <a:r>
              <a:rPr lang="de-DE" b="1" dirty="0" err="1"/>
              <a:t>Flipped</a:t>
            </a:r>
            <a:r>
              <a:rPr lang="de-DE" b="1" dirty="0"/>
              <a:t> Classroom</a:t>
            </a:r>
            <a:r>
              <a:rPr lang="de-DE" dirty="0"/>
              <a:t> oder </a:t>
            </a:r>
            <a:r>
              <a:rPr lang="de-DE" b="1" dirty="0" err="1"/>
              <a:t>Inverted</a:t>
            </a:r>
            <a:r>
              <a:rPr lang="de-DE" b="1" dirty="0"/>
              <a:t> Classroom</a:t>
            </a:r>
            <a:r>
              <a:rPr lang="de-DE" dirty="0"/>
              <a:t> bezeichnet eine Unterrichtsmethode des </a:t>
            </a:r>
            <a:r>
              <a:rPr lang="de-DE" u="sng" dirty="0"/>
              <a:t>integrierten Lernens*</a:t>
            </a:r>
            <a:r>
              <a:rPr lang="de-DE" dirty="0"/>
              <a:t>, in der die Hausaufgaben und die Stoffvermittlung insofern vertauscht werden, dass die Lerninhalte zu Hause von den Lernenden erarbeitet werden und die Anwendung im Unterricht geschieht. </a:t>
            </a:r>
          </a:p>
          <a:p>
            <a:pPr marL="0" indent="0">
              <a:buNone/>
            </a:pPr>
            <a:r>
              <a:rPr lang="de-DE" dirty="0"/>
              <a:t>*Der Begriff </a:t>
            </a:r>
            <a:r>
              <a:rPr lang="de-DE" b="1" dirty="0"/>
              <a:t>integriertes Lernen</a:t>
            </a:r>
            <a:r>
              <a:rPr lang="de-DE" dirty="0"/>
              <a:t> oder englisch </a:t>
            </a:r>
            <a:r>
              <a:rPr lang="de-DE" b="1" dirty="0" err="1"/>
              <a:t>Blended</a:t>
            </a:r>
            <a:r>
              <a:rPr lang="de-DE" b="1" dirty="0"/>
              <a:t> Learning</a:t>
            </a:r>
            <a:r>
              <a:rPr lang="de-DE" dirty="0"/>
              <a:t> bezeichnet eine Lernform, bei der die Vorteile von Präsenzveranstaltungen und E-Learning kombiniert werden. </a:t>
            </a:r>
          </a:p>
          <a:p>
            <a:pPr marL="0" indent="0">
              <a:buNone/>
            </a:pPr>
            <a:r>
              <a:rPr lang="de-DE" sz="1400" dirty="0"/>
              <a:t>[Quelle: </a:t>
            </a:r>
            <a:r>
              <a:rPr lang="de-DE" sz="1400" dirty="0">
                <a:hlinkClick r:id="rId3"/>
              </a:rPr>
              <a:t>https://de.wikipedia.org/wiki/Umgedrehter_Unterricht</a:t>
            </a:r>
            <a:r>
              <a:rPr lang="de-DE" sz="1400" dirty="0"/>
              <a:t>, aufgerufen am 12.06.2022]</a:t>
            </a:r>
          </a:p>
          <a:p>
            <a:pPr marL="0" indent="0">
              <a:buNone/>
            </a:pPr>
            <a:r>
              <a:rPr lang="de-DE" b="1" dirty="0"/>
              <a:t>Oder auch:</a:t>
            </a:r>
          </a:p>
          <a:p>
            <a:pPr marL="0" indent="0">
              <a:buNone/>
            </a:pPr>
            <a:r>
              <a:rPr lang="de-DE" b="1" dirty="0"/>
              <a:t>„</a:t>
            </a:r>
            <a:r>
              <a:rPr lang="de-DE" b="1" dirty="0" err="1"/>
              <a:t>Flipped</a:t>
            </a:r>
            <a:r>
              <a:rPr lang="de-DE" b="1" dirty="0"/>
              <a:t> Classroom“ </a:t>
            </a:r>
            <a:r>
              <a:rPr lang="de-DE" dirty="0"/>
              <a:t>heißt ein didaktisches Konzept, das Lerninhalte vor der Präsenzveranstaltung in aufbereiteter Form </a:t>
            </a:r>
            <a:r>
              <a:rPr lang="de-DE" b="1" dirty="0"/>
              <a:t>– insbesondere als Video – </a:t>
            </a:r>
            <a:r>
              <a:rPr lang="de-DE" dirty="0"/>
              <a:t>zur Verfügung stellt und die gemeinsame Zeit im „Klassenraum“ für Praxis und Anwendung nutzt.</a:t>
            </a:r>
          </a:p>
          <a:p>
            <a:pPr marL="0" indent="0">
              <a:buNone/>
            </a:pPr>
            <a:r>
              <a:rPr lang="de-DE" sz="1400" dirty="0"/>
              <a:t>[Quelle: </a:t>
            </a:r>
            <a:r>
              <a:rPr lang="de-DE" sz="1400" dirty="0">
                <a:hlinkClick r:id="rId4"/>
              </a:rPr>
              <a:t>https://wb-web.de/wissen/methoden/flipped-classroom.html</a:t>
            </a:r>
            <a:r>
              <a:rPr lang="de-DE" sz="1400" dirty="0"/>
              <a:t>, aufgerufen am 12.06.2022]</a:t>
            </a:r>
          </a:p>
          <a:p>
            <a:pPr marL="0" indent="0">
              <a:buNone/>
            </a:pPr>
            <a:endParaRPr lang="de-DE" kern="0" dirty="0"/>
          </a:p>
          <a:p>
            <a:pPr marL="0" indent="0">
              <a:buNone/>
            </a:pPr>
            <a:endParaRPr lang="de-DE" kern="0" dirty="0"/>
          </a:p>
          <a:p>
            <a:endParaRPr lang="de-DE" dirty="0"/>
          </a:p>
        </p:txBody>
      </p:sp>
      <p:sp>
        <p:nvSpPr>
          <p:cNvPr id="3" name="Titel 2"/>
          <p:cNvSpPr>
            <a:spLocks noGrp="1"/>
          </p:cNvSpPr>
          <p:nvPr>
            <p:ph type="title"/>
          </p:nvPr>
        </p:nvSpPr>
        <p:spPr/>
        <p:txBody>
          <a:bodyPr>
            <a:normAutofit/>
          </a:bodyPr>
          <a:lstStyle/>
          <a:p>
            <a:r>
              <a:rPr lang="de-DE" dirty="0"/>
              <a:t>Definition von </a:t>
            </a:r>
            <a:r>
              <a:rPr lang="de-DE" dirty="0" err="1"/>
              <a:t>Flipped</a:t>
            </a:r>
            <a:r>
              <a:rPr lang="de-DE" dirty="0"/>
              <a:t> Classroom</a:t>
            </a:r>
            <a:endParaRPr lang="de-DE" dirty="0">
              <a:solidFill>
                <a:srgbClr val="FF0000"/>
              </a:solidFill>
            </a:endParaRPr>
          </a:p>
        </p:txBody>
      </p:sp>
    </p:spTree>
    <p:extLst>
      <p:ext uri="{BB962C8B-B14F-4D97-AF65-F5344CB8AC3E}">
        <p14:creationId xmlns:p14="http://schemas.microsoft.com/office/powerpoint/2010/main" val="19534931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521665" y="3805948"/>
            <a:ext cx="9177916" cy="1994085"/>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a:extLst>
              <a:ext uri="{FF2B5EF4-FFF2-40B4-BE49-F238E27FC236}">
                <a16:creationId xmlns:a16="http://schemas.microsoft.com/office/drawing/2014/main" id="{8536F281-DD81-4443-9FEC-2BF86C70A6E1}"/>
              </a:ext>
            </a:extLst>
          </p:cNvPr>
          <p:cNvSpPr>
            <a:spLocks noGrp="1"/>
          </p:cNvSpPr>
          <p:nvPr>
            <p:ph type="title"/>
          </p:nvPr>
        </p:nvSpPr>
        <p:spPr/>
        <p:txBody>
          <a:bodyPr>
            <a:normAutofit/>
          </a:bodyPr>
          <a:lstStyle/>
          <a:p>
            <a:r>
              <a:rPr lang="de-DE" dirty="0" err="1"/>
              <a:t>Flipped</a:t>
            </a:r>
            <a:r>
              <a:rPr lang="de-DE" dirty="0"/>
              <a:t> </a:t>
            </a:r>
            <a:r>
              <a:rPr lang="de-DE" dirty="0" err="1"/>
              <a:t>Classroom</a:t>
            </a:r>
            <a:endParaRPr lang="de-DE" dirty="0"/>
          </a:p>
        </p:txBody>
      </p:sp>
      <p:sp>
        <p:nvSpPr>
          <p:cNvPr id="10" name="Textplatzhalter 9">
            <a:extLst>
              <a:ext uri="{FF2B5EF4-FFF2-40B4-BE49-F238E27FC236}">
                <a16:creationId xmlns:a16="http://schemas.microsoft.com/office/drawing/2014/main" id="{EB66A5F3-748D-1BEA-DB37-2A4906945DC5}"/>
              </a:ext>
            </a:extLst>
          </p:cNvPr>
          <p:cNvSpPr>
            <a:spLocks noGrp="1"/>
          </p:cNvSpPr>
          <p:nvPr>
            <p:ph type="body" sz="quarter" idx="10"/>
          </p:nvPr>
        </p:nvSpPr>
        <p:spPr/>
        <p:txBody>
          <a:bodyPr/>
          <a:lstStyle/>
          <a:p>
            <a:endParaRPr lang="de-DE"/>
          </a:p>
        </p:txBody>
      </p:sp>
      <p:sp>
        <p:nvSpPr>
          <p:cNvPr id="3" name="Rechteck 2">
            <a:extLst>
              <a:ext uri="{FF2B5EF4-FFF2-40B4-BE49-F238E27FC236}">
                <a16:creationId xmlns:a16="http://schemas.microsoft.com/office/drawing/2014/main" id="{588AD01B-B991-B742-A18D-F6CDF06D5709}"/>
              </a:ext>
            </a:extLst>
          </p:cNvPr>
          <p:cNvSpPr/>
          <p:nvPr/>
        </p:nvSpPr>
        <p:spPr>
          <a:xfrm>
            <a:off x="3842951" y="1228635"/>
            <a:ext cx="4572000" cy="584775"/>
          </a:xfrm>
          <a:prstGeom prst="rect">
            <a:avLst/>
          </a:prstGeom>
        </p:spPr>
        <p:txBody>
          <a:bodyPr>
            <a:spAutoFit/>
          </a:bodyPr>
          <a:lstStyle/>
          <a:p>
            <a:r>
              <a:rPr lang="de-DE" sz="1600" dirty="0">
                <a:hlinkClick r:id="rId3"/>
              </a:rPr>
              <a:t>https://www.youtube.com/watch?v=rWBfMvD0Oqk&amp;t=4s</a:t>
            </a:r>
            <a:endParaRPr lang="de-DE" sz="1600" dirty="0"/>
          </a:p>
        </p:txBody>
      </p:sp>
      <p:pic>
        <p:nvPicPr>
          <p:cNvPr id="5" name="Grafik 4">
            <a:extLst>
              <a:ext uri="{FF2B5EF4-FFF2-40B4-BE49-F238E27FC236}">
                <a16:creationId xmlns:a16="http://schemas.microsoft.com/office/drawing/2014/main" id="{09C1A448-2D81-0B4F-AEFD-13044E0BBA4D}"/>
              </a:ext>
            </a:extLst>
          </p:cNvPr>
          <p:cNvPicPr>
            <a:picLocks noChangeAspect="1"/>
          </p:cNvPicPr>
          <p:nvPr/>
        </p:nvPicPr>
        <p:blipFill>
          <a:blip r:embed="rId4"/>
          <a:stretch>
            <a:fillRect/>
          </a:stretch>
        </p:blipFill>
        <p:spPr>
          <a:xfrm>
            <a:off x="323528" y="1065987"/>
            <a:ext cx="3225114" cy="2414356"/>
          </a:xfrm>
          <a:prstGeom prst="rect">
            <a:avLst/>
          </a:prstGeom>
        </p:spPr>
      </p:pic>
      <p:sp>
        <p:nvSpPr>
          <p:cNvPr id="6" name="Textfeld 5">
            <a:extLst>
              <a:ext uri="{FF2B5EF4-FFF2-40B4-BE49-F238E27FC236}">
                <a16:creationId xmlns:a16="http://schemas.microsoft.com/office/drawing/2014/main" id="{B8C10E7C-2873-644A-9F63-0472D9D31D03}"/>
              </a:ext>
            </a:extLst>
          </p:cNvPr>
          <p:cNvSpPr txBox="1"/>
          <p:nvPr/>
        </p:nvSpPr>
        <p:spPr>
          <a:xfrm>
            <a:off x="1085947" y="3987383"/>
            <a:ext cx="7385154" cy="1631216"/>
          </a:xfrm>
          <a:prstGeom prst="rect">
            <a:avLst/>
          </a:prstGeom>
          <a:noFill/>
        </p:spPr>
        <p:txBody>
          <a:bodyPr wrap="square" rtlCol="0">
            <a:spAutoFit/>
          </a:bodyPr>
          <a:lstStyle/>
          <a:p>
            <a:pPr marL="457200" indent="-457200">
              <a:buClr>
                <a:srgbClr val="327A86"/>
              </a:buClr>
              <a:buFont typeface="+mj-lt"/>
              <a:buAutoNum type="arabicPeriod"/>
            </a:pPr>
            <a:r>
              <a:rPr lang="de-DE" sz="2000" dirty="0">
                <a:latin typeface="Calibri" panose="020F0502020204030204" pitchFamily="34" charset="0"/>
              </a:rPr>
              <a:t>Betrachten Sie das Video und sammeln Sie die von Sebastian Schmidt genannten Gründe für </a:t>
            </a:r>
            <a:r>
              <a:rPr lang="de-DE" sz="2000" dirty="0" err="1">
                <a:latin typeface="Calibri" panose="020F0502020204030204" pitchFamily="34" charset="0"/>
              </a:rPr>
              <a:t>Flipped</a:t>
            </a:r>
            <a:r>
              <a:rPr lang="de-DE" sz="2000" dirty="0">
                <a:latin typeface="Calibri" panose="020F0502020204030204" pitchFamily="34" charset="0"/>
              </a:rPr>
              <a:t> </a:t>
            </a:r>
            <a:r>
              <a:rPr lang="de-DE" sz="2000" dirty="0" err="1">
                <a:latin typeface="Calibri" panose="020F0502020204030204" pitchFamily="34" charset="0"/>
              </a:rPr>
              <a:t>Classroom</a:t>
            </a:r>
            <a:r>
              <a:rPr lang="de-DE" sz="2000" dirty="0">
                <a:latin typeface="Calibri" panose="020F0502020204030204" pitchFamily="34" charset="0"/>
              </a:rPr>
              <a:t>.</a:t>
            </a:r>
          </a:p>
          <a:p>
            <a:pPr marL="457200" indent="-457200">
              <a:buClr>
                <a:srgbClr val="327A86"/>
              </a:buClr>
              <a:buFont typeface="+mj-lt"/>
              <a:buAutoNum type="arabicPeriod"/>
            </a:pPr>
            <a:endParaRPr lang="de-DE" sz="2000" dirty="0">
              <a:latin typeface="Calibri" panose="020F0502020204030204" pitchFamily="34" charset="0"/>
            </a:endParaRPr>
          </a:p>
          <a:p>
            <a:pPr marL="457200" indent="-457200">
              <a:buClr>
                <a:srgbClr val="327A86"/>
              </a:buClr>
              <a:buFont typeface="+mj-lt"/>
              <a:buAutoNum type="arabicPeriod"/>
            </a:pPr>
            <a:r>
              <a:rPr lang="de-DE" sz="2000" dirty="0">
                <a:latin typeface="Calibri" panose="020F0502020204030204" pitchFamily="34" charset="0"/>
              </a:rPr>
              <a:t>Diskutieren Sie Gefahren bei dem klassischen </a:t>
            </a:r>
            <a:r>
              <a:rPr lang="de-DE" sz="2000" dirty="0" err="1">
                <a:latin typeface="Calibri" panose="020F0502020204030204" pitchFamily="34" charset="0"/>
              </a:rPr>
              <a:t>Flipped</a:t>
            </a:r>
            <a:r>
              <a:rPr lang="de-DE" sz="2000" dirty="0">
                <a:latin typeface="Calibri" panose="020F0502020204030204" pitchFamily="34" charset="0"/>
              </a:rPr>
              <a:t> </a:t>
            </a:r>
            <a:r>
              <a:rPr lang="de-DE" sz="2000" dirty="0" err="1">
                <a:latin typeface="Calibri" panose="020F0502020204030204" pitchFamily="34" charset="0"/>
              </a:rPr>
              <a:t>Classroom</a:t>
            </a:r>
            <a:r>
              <a:rPr lang="de-DE" sz="2000" dirty="0">
                <a:latin typeface="Calibri" panose="020F0502020204030204" pitchFamily="34" charset="0"/>
              </a:rPr>
              <a:t> Format (erst das Video, dann die Arbeit im Plenum).</a:t>
            </a:r>
          </a:p>
        </p:txBody>
      </p:sp>
      <p:pic>
        <p:nvPicPr>
          <p:cNvPr id="8" name="Grafik 7" descr="Benutzer">
            <a:extLst>
              <a:ext uri="{FF2B5EF4-FFF2-40B4-BE49-F238E27FC236}">
                <a16:creationId xmlns:a16="http://schemas.microsoft.com/office/drawing/2014/main" id="{907D281E-C39A-415A-BC89-B7575C495CEA}"/>
              </a:ext>
            </a:extLst>
          </p:cNvPr>
          <p:cNvPicPr>
            <a:picLocks noChangeAspect="1"/>
          </p:cNvPicPr>
          <p:nvPr/>
        </p:nvPicPr>
        <p:blipFill>
          <a:blip r:embed="rId5" cstate="print">
            <a:extLst>
              <a:ext uri="{96DAC541-7B7A-43D3-8B79-37D633B846F1}">
                <asvg:svgBlip xmlns:asvg="http://schemas.microsoft.com/office/drawing/2016/SVG/main" r:embed="rId6"/>
              </a:ext>
            </a:extLst>
          </a:blip>
          <a:stretch>
            <a:fillRect/>
          </a:stretch>
        </p:blipFill>
        <p:spPr>
          <a:xfrm>
            <a:off x="163085" y="4047287"/>
            <a:ext cx="755703" cy="755703"/>
          </a:xfrm>
          <a:prstGeom prst="rect">
            <a:avLst/>
          </a:prstGeom>
        </p:spPr>
      </p:pic>
    </p:spTree>
    <p:extLst>
      <p:ext uri="{BB962C8B-B14F-4D97-AF65-F5344CB8AC3E}">
        <p14:creationId xmlns:p14="http://schemas.microsoft.com/office/powerpoint/2010/main" val="3738545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F6C61FD6-EDC9-9450-CCD1-5DC5210A5D6B}"/>
              </a:ext>
            </a:extLst>
          </p:cNvPr>
          <p:cNvSpPr>
            <a:spLocks noGrp="1"/>
          </p:cNvSpPr>
          <p:nvPr>
            <p:ph idx="1"/>
          </p:nvPr>
        </p:nvSpPr>
        <p:spPr/>
        <p:txBody>
          <a:bodyPr/>
          <a:lstStyle/>
          <a:p>
            <a:r>
              <a:rPr lang="de-DE" dirty="0"/>
              <a:t>Lernende</a:t>
            </a:r>
            <a:r>
              <a:rPr lang="de-DE" kern="0" dirty="0"/>
              <a:t> können wiederholt die Erklärungen betrachten; auch wenn sie das Bedürfnis ganz oft haben, bleibt die Lehrkraft im Video immer freundlich ;-)</a:t>
            </a:r>
          </a:p>
          <a:p>
            <a:r>
              <a:rPr lang="de-DE" dirty="0"/>
              <a:t>Lernende</a:t>
            </a:r>
            <a:r>
              <a:rPr lang="de-DE" kern="0" dirty="0"/>
              <a:t> können stoppen, zurückspulen</a:t>
            </a:r>
          </a:p>
          <a:p>
            <a:r>
              <a:rPr lang="de-DE" dirty="0"/>
              <a:t>Lernende</a:t>
            </a:r>
            <a:r>
              <a:rPr lang="de-DE" kern="0" dirty="0"/>
              <a:t> können im eigenen Tempo lernen</a:t>
            </a:r>
          </a:p>
          <a:p>
            <a:r>
              <a:rPr lang="de-DE" dirty="0"/>
              <a:t>Lernende</a:t>
            </a:r>
            <a:r>
              <a:rPr lang="de-DE" kern="0" dirty="0"/>
              <a:t> können auch ein Video gucken, was schon etwas zurückliegt</a:t>
            </a:r>
          </a:p>
          <a:p>
            <a:r>
              <a:rPr lang="de-DE" kern="0" dirty="0"/>
              <a:t>Lehrkraft hat mehr Zeit, individuelle Fragen zu beantworten, weil der Unterricht vorentlastet wurde</a:t>
            </a:r>
          </a:p>
          <a:p>
            <a:r>
              <a:rPr lang="de-DE" kern="0" dirty="0"/>
              <a:t>Mehr Zeit im Klassenraum für Übungen, </a:t>
            </a:r>
          </a:p>
          <a:p>
            <a:r>
              <a:rPr lang="de-DE" kern="0" dirty="0"/>
              <a:t>Vernetzen von neuem Wissen mit existierenden Überzeugungen, </a:t>
            </a:r>
          </a:p>
          <a:p>
            <a:r>
              <a:rPr lang="de-DE" kern="0" dirty="0"/>
              <a:t>Unmittelbares Feedback in Echtzeit (beim Üben im Unterricht)</a:t>
            </a:r>
          </a:p>
          <a:p>
            <a:r>
              <a:rPr lang="de-DE" kern="0" dirty="0"/>
              <a:t>…</a:t>
            </a:r>
          </a:p>
          <a:p>
            <a:endParaRPr lang="de-DE" kern="0" dirty="0"/>
          </a:p>
          <a:p>
            <a:endParaRPr lang="de-DE" dirty="0"/>
          </a:p>
        </p:txBody>
      </p:sp>
      <p:sp>
        <p:nvSpPr>
          <p:cNvPr id="3" name="Titel 2"/>
          <p:cNvSpPr>
            <a:spLocks noGrp="1"/>
          </p:cNvSpPr>
          <p:nvPr>
            <p:ph type="title"/>
          </p:nvPr>
        </p:nvSpPr>
        <p:spPr/>
        <p:txBody>
          <a:bodyPr/>
          <a:lstStyle/>
          <a:p>
            <a:r>
              <a:rPr lang="de-DE" dirty="0"/>
              <a:t>Gründe für </a:t>
            </a:r>
            <a:r>
              <a:rPr lang="de-DE" dirty="0" err="1"/>
              <a:t>Flipped</a:t>
            </a:r>
            <a:r>
              <a:rPr lang="de-DE" dirty="0"/>
              <a:t> Classroom</a:t>
            </a:r>
          </a:p>
        </p:txBody>
      </p:sp>
    </p:spTree>
    <p:extLst>
      <p:ext uri="{BB962C8B-B14F-4D97-AF65-F5344CB8AC3E}">
        <p14:creationId xmlns:p14="http://schemas.microsoft.com/office/powerpoint/2010/main" val="20225408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476C5EEB-B0C6-A8DA-72C8-E60089CC96C7}"/>
              </a:ext>
            </a:extLst>
          </p:cNvPr>
          <p:cNvSpPr>
            <a:spLocks noGrp="1"/>
          </p:cNvSpPr>
          <p:nvPr>
            <p:ph idx="1"/>
          </p:nvPr>
        </p:nvSpPr>
        <p:spPr/>
        <p:txBody>
          <a:bodyPr/>
          <a:lstStyle/>
          <a:p>
            <a:r>
              <a:rPr lang="de-DE" kern="0" dirty="0"/>
              <a:t>Inputorientierung</a:t>
            </a:r>
          </a:p>
          <a:p>
            <a:r>
              <a:rPr lang="de-DE" kern="0" dirty="0"/>
              <a:t>Aufgabenstellungen, die wenig aktives Erkunden, Erarbeiten und Verstehen beinhalten</a:t>
            </a:r>
          </a:p>
          <a:p>
            <a:r>
              <a:rPr lang="de-DE" kern="0" dirty="0"/>
              <a:t>Lernende betrachten das Video nur oberflächlich, haken das Ansehen ab, ohne sich mit dem Inhalt auseinanderzusetzen </a:t>
            </a:r>
          </a:p>
          <a:p>
            <a:r>
              <a:rPr lang="de-DE" kern="0" dirty="0"/>
              <a:t>Wenig soziales Lernen</a:t>
            </a:r>
          </a:p>
          <a:p>
            <a:r>
              <a:rPr lang="de-DE" kern="0" dirty="0"/>
              <a:t>…</a:t>
            </a:r>
          </a:p>
          <a:p>
            <a:endParaRPr lang="de-DE" kern="0" dirty="0"/>
          </a:p>
          <a:p>
            <a:endParaRPr lang="de-DE" dirty="0"/>
          </a:p>
        </p:txBody>
      </p:sp>
      <p:sp>
        <p:nvSpPr>
          <p:cNvPr id="3" name="Titel 2"/>
          <p:cNvSpPr>
            <a:spLocks noGrp="1"/>
          </p:cNvSpPr>
          <p:nvPr>
            <p:ph type="title"/>
          </p:nvPr>
        </p:nvSpPr>
        <p:spPr/>
        <p:txBody>
          <a:bodyPr>
            <a:normAutofit/>
          </a:bodyPr>
          <a:lstStyle/>
          <a:p>
            <a:r>
              <a:rPr lang="de-DE" dirty="0"/>
              <a:t>Gefahren von </a:t>
            </a:r>
            <a:r>
              <a:rPr lang="de-DE" dirty="0" err="1"/>
              <a:t>Flipped</a:t>
            </a:r>
            <a:r>
              <a:rPr lang="de-DE" dirty="0"/>
              <a:t> Classroom   </a:t>
            </a:r>
            <a:endParaRPr lang="de-DE" dirty="0">
              <a:solidFill>
                <a:srgbClr val="FF0000"/>
              </a:solidFill>
            </a:endParaRPr>
          </a:p>
        </p:txBody>
      </p:sp>
    </p:spTree>
    <p:extLst>
      <p:ext uri="{BB962C8B-B14F-4D97-AF65-F5344CB8AC3E}">
        <p14:creationId xmlns:p14="http://schemas.microsoft.com/office/powerpoint/2010/main" val="39982390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sp>
        <p:nvSpPr>
          <p:cNvPr id="4" name="Textfeld 3">
            <a:extLst>
              <a:ext uri="{FF2B5EF4-FFF2-40B4-BE49-F238E27FC236}">
                <a16:creationId xmlns:a16="http://schemas.microsoft.com/office/drawing/2014/main" id="{68BC6378-31E1-C74B-A730-01BF8275FC29}"/>
              </a:ext>
            </a:extLst>
          </p:cNvPr>
          <p:cNvSpPr txBox="1"/>
          <p:nvPr/>
        </p:nvSpPr>
        <p:spPr>
          <a:xfrm>
            <a:off x="-110368" y="2125979"/>
            <a:ext cx="9711568" cy="1803171"/>
          </a:xfrm>
          <a:prstGeom prst="rect">
            <a:avLst/>
          </a:prstGeom>
          <a:solidFill>
            <a:srgbClr val="A6A6A6">
              <a:alpha val="25098"/>
            </a:srgbClr>
          </a:solidFill>
        </p:spPr>
        <p:txBody>
          <a:bodyPr wrap="square" rtlCol="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Tabelle 6">
            <a:extLst>
              <a:ext uri="{FF2B5EF4-FFF2-40B4-BE49-F238E27FC236}">
                <a16:creationId xmlns:a16="http://schemas.microsoft.com/office/drawing/2014/main" id="{2665F9AA-2CD3-0481-2ABE-775E30AD8EAA}"/>
              </a:ext>
            </a:extLst>
          </p:cNvPr>
          <p:cNvGraphicFramePr>
            <a:graphicFrameLocks noGrp="1"/>
          </p:cNvGraphicFramePr>
          <p:nvPr>
            <p:extLst>
              <p:ext uri="{D42A27DB-BD31-4B8C-83A1-F6EECF244321}">
                <p14:modId xmlns:p14="http://schemas.microsoft.com/office/powerpoint/2010/main" val="342133856"/>
              </p:ext>
            </p:extLst>
          </p:nvPr>
        </p:nvGraphicFramePr>
        <p:xfrm>
          <a:off x="252001" y="917960"/>
          <a:ext cx="8639999" cy="5236539"/>
        </p:xfrm>
        <a:graphic>
          <a:graphicData uri="http://schemas.openxmlformats.org/drawingml/2006/table">
            <a:tbl>
              <a:tblPr/>
              <a:tblGrid>
                <a:gridCol w="1003580">
                  <a:extLst>
                    <a:ext uri="{9D8B030D-6E8A-4147-A177-3AD203B41FA5}">
                      <a16:colId xmlns:a16="http://schemas.microsoft.com/office/drawing/2014/main" val="2825107158"/>
                    </a:ext>
                  </a:extLst>
                </a:gridCol>
                <a:gridCol w="5145219">
                  <a:extLst>
                    <a:ext uri="{9D8B030D-6E8A-4147-A177-3AD203B41FA5}">
                      <a16:colId xmlns:a16="http://schemas.microsoft.com/office/drawing/2014/main" val="3163543730"/>
                    </a:ext>
                  </a:extLst>
                </a:gridCol>
                <a:gridCol w="876264">
                  <a:extLst>
                    <a:ext uri="{9D8B030D-6E8A-4147-A177-3AD203B41FA5}">
                      <a16:colId xmlns:a16="http://schemas.microsoft.com/office/drawing/2014/main" val="2991992481"/>
                    </a:ext>
                  </a:extLst>
                </a:gridCol>
                <a:gridCol w="1614936">
                  <a:extLst>
                    <a:ext uri="{9D8B030D-6E8A-4147-A177-3AD203B41FA5}">
                      <a16:colId xmlns:a16="http://schemas.microsoft.com/office/drawing/2014/main" val="2552297473"/>
                    </a:ext>
                  </a:extLst>
                </a:gridCol>
              </a:tblGrid>
              <a:tr h="276715">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Zeit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Phase/Aktivität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Sozialform</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Material/Medien</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9081765"/>
                  </a:ext>
                </a:extLst>
              </a:tr>
              <a:tr h="733294">
                <a:tc>
                  <a:txBody>
                    <a:bodyPr/>
                    <a:lstStyle/>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dirty="0">
                          <a:effectLst/>
                          <a:latin typeface="Calibri" panose="020F0502020204030204" pitchFamily="34" charset="0"/>
                          <a:ea typeface="MS PGothic" panose="020B0600070205080204" pitchFamily="34" charset="-128"/>
                          <a:cs typeface="Calibri" panose="020F0502020204030204" pitchFamily="34" charset="0"/>
                        </a:rPr>
                        <a:t> </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90"/>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Begrüßen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kurzer Audio- &amp; ggf. Videotest aller Teilnehmenden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kurzes Vorstellen untereinander (Name, Schule, Erwartung etc.) </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„A Einstieg“</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3142696"/>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15'</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b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B Lernen im </a:t>
                      </a:r>
                      <a:r>
                        <a:rPr lang="de-DE" sz="1200" b="1" kern="1200" dirty="0" err="1">
                          <a:effectLst/>
                          <a:latin typeface="Calibri" panose="020F0502020204030204" pitchFamily="34" charset="0"/>
                          <a:ea typeface="MS PGothic" panose="020B0600070205080204" pitchFamily="34" charset="-128"/>
                          <a:cs typeface="Times New Roman" panose="02020603050405020304" pitchFamily="18" charset="0"/>
                        </a:rPr>
                        <a:t>Flipped</a:t>
                      </a:r>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 Classroom</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Thematischer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zum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Austausch zum Video</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Informieren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Vortrag über die Phasen von Lernprozessen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Phasen und Komponenten des ARCS-Modells bei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Vortrag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 Lernen mit Flipped Classroom“</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7445601"/>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20'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C Einsatzszenarien von Lernvideos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Betrachten der verschiedenartigen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Sammeln von Ideen zum Einsatz</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Austausch</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Gegenseitiges Vorstellen der Ergebnisse zu den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Einsatz von Lernvideos in verschiedenen Phasen des Unterrichts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a:t>
                      </a:r>
                      <a:r>
                        <a:rPr lang="de-DE" sz="1200" dirty="0">
                          <a:effectLst/>
                          <a:latin typeface="Calibri" panose="020F0502020204030204" pitchFamily="34" charset="0"/>
                          <a:ea typeface="MS PGothic" panose="020B0600070205080204" pitchFamily="34" charset="-128"/>
                          <a:cs typeface="Times New Roman" panose="02020603050405020304" pitchFamily="18" charset="0"/>
                        </a:rPr>
                        <a:t>/PL</a:t>
                      </a: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„C Einsatz von Lernvideos“</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Video, Whiteboard oder Papier und Kamera</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oder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633741"/>
                  </a:ext>
                </a:extLst>
              </a:tr>
              <a:tr h="380483">
                <a:tc>
                  <a:txBody>
                    <a:bodyPr/>
                    <a:lstStyle/>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D 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Reflexion des Lernerfolgs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„D Reflexion“</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328265"/>
                  </a:ext>
                </a:extLst>
              </a:tr>
            </a:tbl>
          </a:graphicData>
        </a:graphic>
      </p:graphicFrame>
    </p:spTree>
    <p:extLst>
      <p:ext uri="{BB962C8B-B14F-4D97-AF65-F5344CB8AC3E}">
        <p14:creationId xmlns:p14="http://schemas.microsoft.com/office/powerpoint/2010/main" val="37430909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34A42D18-EDE2-3043-BC23-EA4C83789EF9}"/>
              </a:ext>
            </a:extLst>
          </p:cNvPr>
          <p:cNvSpPr/>
          <p:nvPr/>
        </p:nvSpPr>
        <p:spPr bwMode="auto">
          <a:xfrm>
            <a:off x="-342679" y="1582004"/>
            <a:ext cx="907300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306656" y="1116000"/>
            <a:ext cx="899592" cy="585321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9" name="Inhaltsplatzhalter 8"/>
          <p:cNvSpPr>
            <a:spLocks noGrp="1"/>
          </p:cNvSpPr>
          <p:nvPr>
            <p:ph type="body" sz="quarter" idx="10"/>
          </p:nvPr>
        </p:nvSpPr>
        <p:spPr/>
        <p:txBody>
          <a:bodyPr/>
          <a:lstStyle/>
          <a:p>
            <a:pPr marL="514350" indent="-514350">
              <a:buClr>
                <a:srgbClr val="327A86"/>
              </a:buClr>
              <a:buFont typeface="Arial" panose="020B0604020202020204" pitchFamily="34" charset="0"/>
              <a:buAutoNum type="arabicPeriod"/>
            </a:pPr>
            <a:r>
              <a:rPr lang="de-DE" sz="2400" dirty="0"/>
              <a:t>Einstieg</a:t>
            </a:r>
          </a:p>
          <a:p>
            <a:pPr marL="514350" indent="-514350">
              <a:buClr>
                <a:srgbClr val="327A86"/>
              </a:buClr>
              <a:buFont typeface="Arial" panose="020B0604020202020204" pitchFamily="34" charset="0"/>
              <a:buAutoNum type="arabicPeriod"/>
            </a:pPr>
            <a:r>
              <a:rPr lang="de-DE" sz="2400" dirty="0"/>
              <a:t>Lernen mit </a:t>
            </a:r>
            <a:r>
              <a:rPr lang="de-DE" sz="2400" dirty="0" err="1"/>
              <a:t>Flipped</a:t>
            </a:r>
            <a:r>
              <a:rPr lang="de-DE" sz="2400" dirty="0"/>
              <a:t> </a:t>
            </a:r>
            <a:r>
              <a:rPr lang="de-DE" sz="2400" dirty="0" err="1"/>
              <a:t>Classroom</a:t>
            </a:r>
            <a:endParaRPr lang="de-DE" sz="2400" dirty="0"/>
          </a:p>
          <a:p>
            <a:pPr marL="514350" indent="-514350">
              <a:buClr>
                <a:srgbClr val="327A86"/>
              </a:buClr>
              <a:buFont typeface="Arial" panose="020B0604020202020204" pitchFamily="34" charset="0"/>
              <a:buAutoNum type="arabicPeriod"/>
            </a:pPr>
            <a:r>
              <a:rPr lang="de-DE" sz="2400" dirty="0"/>
              <a:t>Einsatz von Lernvideos</a:t>
            </a:r>
          </a:p>
          <a:p>
            <a:pPr marL="514350" indent="-514350">
              <a:buClr>
                <a:srgbClr val="327A86"/>
              </a:buClr>
              <a:buAutoNum type="arabicPeriod"/>
            </a:pPr>
            <a:r>
              <a:rPr lang="de-DE" sz="2400" dirty="0">
                <a:latin typeface="Calibri" panose="020F0502020204030204" pitchFamily="34" charset="0"/>
                <a:cs typeface="Calibri" panose="020F0502020204030204" pitchFamily="34" charset="0"/>
              </a:rPr>
              <a:t>Reflexion</a:t>
            </a:r>
            <a:endParaRPr lang="de-DE" sz="2500" dirty="0"/>
          </a:p>
        </p:txBody>
      </p:sp>
      <p:sp>
        <p:nvSpPr>
          <p:cNvPr id="13" name="Textfeld 12"/>
          <p:cNvSpPr txBox="1"/>
          <p:nvPr/>
        </p:nvSpPr>
        <p:spPr>
          <a:xfrm>
            <a:off x="6957391" y="13252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14" name="Textfeld 13"/>
          <p:cNvSpPr txBox="1"/>
          <p:nvPr/>
        </p:nvSpPr>
        <p:spPr>
          <a:xfrm>
            <a:off x="8812696" y="92765"/>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Tree>
    <p:extLst>
      <p:ext uri="{BB962C8B-B14F-4D97-AF65-F5344CB8AC3E}">
        <p14:creationId xmlns:p14="http://schemas.microsoft.com/office/powerpoint/2010/main" val="1577713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6469990-A8A5-8B4A-8765-2619094D4E44}"/>
              </a:ext>
            </a:extLst>
          </p:cNvPr>
          <p:cNvSpPr>
            <a:spLocks noGrp="1"/>
          </p:cNvSpPr>
          <p:nvPr>
            <p:ph type="title"/>
          </p:nvPr>
        </p:nvSpPr>
        <p:spPr/>
        <p:txBody>
          <a:bodyPr>
            <a:noAutofit/>
          </a:bodyPr>
          <a:lstStyle/>
          <a:p>
            <a:r>
              <a:rPr lang="de-DE" dirty="0"/>
              <a:t>Viele Prinzipien und Ziele bleiben gleich!</a:t>
            </a:r>
          </a:p>
        </p:txBody>
      </p:sp>
      <p:sp>
        <p:nvSpPr>
          <p:cNvPr id="4" name="Textplatzhalter 3">
            <a:extLst>
              <a:ext uri="{FF2B5EF4-FFF2-40B4-BE49-F238E27FC236}">
                <a16:creationId xmlns:a16="http://schemas.microsoft.com/office/drawing/2014/main" id="{84B99BA4-45BF-7A72-533B-4E02219B0421}"/>
              </a:ext>
            </a:extLst>
          </p:cNvPr>
          <p:cNvSpPr>
            <a:spLocks noGrp="1"/>
          </p:cNvSpPr>
          <p:nvPr>
            <p:ph type="body" sz="quarter" idx="10"/>
          </p:nvPr>
        </p:nvSpPr>
        <p:spPr/>
        <p:txBody>
          <a:bodyPr/>
          <a:lstStyle/>
          <a:p>
            <a:endParaRPr lang="de-DE"/>
          </a:p>
        </p:txBody>
      </p:sp>
      <p:grpSp>
        <p:nvGrpSpPr>
          <p:cNvPr id="7" name="Gruppieren 6">
            <a:extLst>
              <a:ext uri="{FF2B5EF4-FFF2-40B4-BE49-F238E27FC236}">
                <a16:creationId xmlns:a16="http://schemas.microsoft.com/office/drawing/2014/main" id="{3492226F-4567-2043-AB14-8CDC802E846D}"/>
              </a:ext>
            </a:extLst>
          </p:cNvPr>
          <p:cNvGrpSpPr/>
          <p:nvPr/>
        </p:nvGrpSpPr>
        <p:grpSpPr>
          <a:xfrm>
            <a:off x="0" y="3778876"/>
            <a:ext cx="9144000" cy="3069332"/>
            <a:chOff x="0" y="2276872"/>
            <a:chExt cx="9144000" cy="3069332"/>
          </a:xfrm>
        </p:grpSpPr>
        <p:pic>
          <p:nvPicPr>
            <p:cNvPr id="5" name="Grafik 4">
              <a:extLst>
                <a:ext uri="{FF2B5EF4-FFF2-40B4-BE49-F238E27FC236}">
                  <a16:creationId xmlns:a16="http://schemas.microsoft.com/office/drawing/2014/main" id="{C9F445F2-51A4-5E48-A594-A3B60CA7AF0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276872"/>
              <a:ext cx="9144000" cy="3069332"/>
            </a:xfrm>
            <a:prstGeom prst="rect">
              <a:avLst/>
            </a:prstGeom>
          </p:spPr>
        </p:pic>
        <p:sp>
          <p:nvSpPr>
            <p:cNvPr id="6" name="Rechteck 5">
              <a:extLst>
                <a:ext uri="{FF2B5EF4-FFF2-40B4-BE49-F238E27FC236}">
                  <a16:creationId xmlns:a16="http://schemas.microsoft.com/office/drawing/2014/main" id="{889C70EC-2056-D24E-ADB5-1FABCA5B3066}"/>
                </a:ext>
              </a:extLst>
            </p:cNvPr>
            <p:cNvSpPr/>
            <p:nvPr/>
          </p:nvSpPr>
          <p:spPr bwMode="auto">
            <a:xfrm>
              <a:off x="0" y="2276872"/>
              <a:ext cx="2555776" cy="504056"/>
            </a:xfrm>
            <a:prstGeom prst="rect">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grpSp>
      <p:sp>
        <p:nvSpPr>
          <p:cNvPr id="8" name="Textfeld 7">
            <a:extLst>
              <a:ext uri="{FF2B5EF4-FFF2-40B4-BE49-F238E27FC236}">
                <a16:creationId xmlns:a16="http://schemas.microsoft.com/office/drawing/2014/main" id="{24DF74B6-1399-CC4E-8C1B-457C1B4731FB}"/>
              </a:ext>
            </a:extLst>
          </p:cNvPr>
          <p:cNvSpPr txBox="1"/>
          <p:nvPr/>
        </p:nvSpPr>
        <p:spPr>
          <a:xfrm>
            <a:off x="321033" y="894863"/>
            <a:ext cx="8680464" cy="707886"/>
          </a:xfrm>
          <a:prstGeom prst="rect">
            <a:avLst/>
          </a:prstGeom>
          <a:noFill/>
        </p:spPr>
        <p:txBody>
          <a:bodyPr wrap="square" rtlCol="0">
            <a:spAutoFit/>
          </a:bodyPr>
          <a:lstStyle/>
          <a:p>
            <a:r>
              <a:rPr lang="de-DE" sz="2000" dirty="0">
                <a:latin typeface="Calibri" panose="020F0502020204030204" pitchFamily="34" charset="0"/>
              </a:rPr>
              <a:t>Für </a:t>
            </a:r>
            <a:r>
              <a:rPr lang="de-DE" sz="2000" dirty="0" err="1">
                <a:latin typeface="Calibri" panose="020F0502020204030204" pitchFamily="34" charset="0"/>
              </a:rPr>
              <a:t>Flipped</a:t>
            </a:r>
            <a:r>
              <a:rPr lang="de-DE" sz="2000" dirty="0">
                <a:latin typeface="Calibri" panose="020F0502020204030204" pitchFamily="34" charset="0"/>
              </a:rPr>
              <a:t> </a:t>
            </a:r>
            <a:r>
              <a:rPr lang="de-DE" sz="2000" dirty="0" err="1">
                <a:latin typeface="Calibri" panose="020F0502020204030204" pitchFamily="34" charset="0"/>
              </a:rPr>
              <a:t>Classroom</a:t>
            </a:r>
            <a:r>
              <a:rPr lang="de-DE" sz="2000" dirty="0">
                <a:latin typeface="Calibri" panose="020F0502020204030204" pitchFamily="34" charset="0"/>
              </a:rPr>
              <a:t> gelten die gleichen Grundlagen wie für jeglichen Unterricht.</a:t>
            </a:r>
          </a:p>
        </p:txBody>
      </p:sp>
      <p:sp>
        <p:nvSpPr>
          <p:cNvPr id="9" name="Textfeld 8">
            <a:extLst>
              <a:ext uri="{FF2B5EF4-FFF2-40B4-BE49-F238E27FC236}">
                <a16:creationId xmlns:a16="http://schemas.microsoft.com/office/drawing/2014/main" id="{7862ED35-5900-4649-A398-047A491D20A3}"/>
              </a:ext>
            </a:extLst>
          </p:cNvPr>
          <p:cNvSpPr txBox="1"/>
          <p:nvPr/>
        </p:nvSpPr>
        <p:spPr>
          <a:xfrm>
            <a:off x="349922" y="1647778"/>
            <a:ext cx="6452216" cy="523220"/>
          </a:xfrm>
          <a:prstGeom prst="rect">
            <a:avLst/>
          </a:prstGeom>
        </p:spPr>
        <p:txBody>
          <a:bodyPr vert="horz" lIns="91440" tIns="45720" rIns="91440" bIns="45720" rtlCol="0" anchor="ctr">
            <a:normAutofit fontScale="97500"/>
          </a:bodyPr>
          <a:lstStyle>
            <a:lvl1pPr eaLnBrk="1" hangingPunct="1">
              <a:defRPr sz="2800" b="1">
                <a:solidFill>
                  <a:srgbClr val="327A86"/>
                </a:solidFill>
                <a:latin typeface="Calibri"/>
                <a:ea typeface="+mj-ea"/>
                <a:cs typeface="Calibri"/>
              </a:defRPr>
            </a:lvl1pPr>
            <a:lvl2pPr eaLnBrk="1" hangingPunct="1">
              <a:defRPr sz="3200">
                <a:solidFill>
                  <a:schemeClr val="tx2"/>
                </a:solidFill>
              </a:defRPr>
            </a:lvl2pPr>
            <a:lvl3pPr eaLnBrk="1" hangingPunct="1">
              <a:defRPr sz="3200">
                <a:solidFill>
                  <a:schemeClr val="tx2"/>
                </a:solidFill>
              </a:defRPr>
            </a:lvl3pPr>
            <a:lvl4pPr eaLnBrk="1" hangingPunct="1">
              <a:defRPr sz="3200">
                <a:solidFill>
                  <a:schemeClr val="tx2"/>
                </a:solidFill>
              </a:defRPr>
            </a:lvl4pPr>
            <a:lvl5pPr eaLnBrk="1" hangingPunct="1">
              <a:defRPr sz="3200">
                <a:solidFill>
                  <a:schemeClr val="tx2"/>
                </a:solidFill>
              </a:defRPr>
            </a:lvl5pPr>
            <a:lvl6pPr marL="457200" fontAlgn="base">
              <a:spcBef>
                <a:spcPct val="0"/>
              </a:spcBef>
              <a:spcAft>
                <a:spcPct val="0"/>
              </a:spcAft>
              <a:defRPr sz="3200">
                <a:solidFill>
                  <a:schemeClr val="tx2"/>
                </a:solidFill>
              </a:defRPr>
            </a:lvl6pPr>
            <a:lvl7pPr marL="914400" fontAlgn="base">
              <a:spcBef>
                <a:spcPct val="0"/>
              </a:spcBef>
              <a:spcAft>
                <a:spcPct val="0"/>
              </a:spcAft>
              <a:defRPr sz="3200">
                <a:solidFill>
                  <a:schemeClr val="tx2"/>
                </a:solidFill>
              </a:defRPr>
            </a:lvl7pPr>
            <a:lvl8pPr marL="1371600" fontAlgn="base">
              <a:spcBef>
                <a:spcPct val="0"/>
              </a:spcBef>
              <a:spcAft>
                <a:spcPct val="0"/>
              </a:spcAft>
              <a:defRPr sz="3200">
                <a:solidFill>
                  <a:schemeClr val="tx2"/>
                </a:solidFill>
              </a:defRPr>
            </a:lvl8pPr>
            <a:lvl9pPr marL="1828800" fontAlgn="base">
              <a:spcBef>
                <a:spcPct val="0"/>
              </a:spcBef>
              <a:spcAft>
                <a:spcPct val="0"/>
              </a:spcAft>
              <a:defRPr sz="3200">
                <a:solidFill>
                  <a:schemeClr val="tx2"/>
                </a:solidFill>
              </a:defRPr>
            </a:lvl9pPr>
          </a:lstStyle>
          <a:p>
            <a:r>
              <a:rPr lang="de-DE" sz="2400" dirty="0"/>
              <a:t>Drei Basisdimensionen guten Unterrichts: </a:t>
            </a:r>
          </a:p>
        </p:txBody>
      </p:sp>
      <p:sp>
        <p:nvSpPr>
          <p:cNvPr id="10" name="Textfeld 9">
            <a:extLst>
              <a:ext uri="{FF2B5EF4-FFF2-40B4-BE49-F238E27FC236}">
                <a16:creationId xmlns:a16="http://schemas.microsoft.com/office/drawing/2014/main" id="{17B03EB9-6D30-F04F-85F7-5A1324955EAF}"/>
              </a:ext>
            </a:extLst>
          </p:cNvPr>
          <p:cNvSpPr txBox="1"/>
          <p:nvPr/>
        </p:nvSpPr>
        <p:spPr>
          <a:xfrm>
            <a:off x="321033" y="2171300"/>
            <a:ext cx="4529510" cy="1200329"/>
          </a:xfrm>
          <a:prstGeom prst="rect">
            <a:avLst/>
          </a:prstGeom>
          <a:noFill/>
        </p:spPr>
        <p:txBody>
          <a:bodyPr wrap="none" rtlCol="0">
            <a:spAutoFit/>
          </a:bodyPr>
          <a:lstStyle/>
          <a:p>
            <a:pPr marL="342900" indent="-342900">
              <a:buClr>
                <a:srgbClr val="327A86"/>
              </a:buClr>
              <a:buFont typeface="Wingdings" pitchFamily="2" charset="2"/>
              <a:buChar char="§"/>
            </a:pPr>
            <a:r>
              <a:rPr lang="de-DE" dirty="0">
                <a:latin typeface="Calibri" panose="020F0502020204030204" pitchFamily="34" charset="0"/>
                <a:cs typeface="Calibri" panose="020F0502020204030204" pitchFamily="34" charset="0"/>
              </a:rPr>
              <a:t>Kognitive Aktivierung</a:t>
            </a:r>
          </a:p>
          <a:p>
            <a:pPr marL="342900" indent="-342900">
              <a:buClr>
                <a:srgbClr val="327A86"/>
              </a:buClr>
              <a:buFont typeface="Wingdings" pitchFamily="2" charset="2"/>
              <a:buChar char="§"/>
            </a:pPr>
            <a:r>
              <a:rPr lang="de-DE" dirty="0">
                <a:latin typeface="Calibri" panose="020F0502020204030204" pitchFamily="34" charset="0"/>
                <a:cs typeface="Calibri" panose="020F0502020204030204" pitchFamily="34" charset="0"/>
              </a:rPr>
              <a:t>Konstruktive Unterstützung</a:t>
            </a:r>
          </a:p>
          <a:p>
            <a:pPr marL="342900" indent="-342900">
              <a:buClr>
                <a:srgbClr val="327A86"/>
              </a:buClr>
              <a:buFont typeface="Wingdings" pitchFamily="2" charset="2"/>
              <a:buChar char="§"/>
            </a:pPr>
            <a:r>
              <a:rPr lang="de-DE" dirty="0">
                <a:latin typeface="Calibri" panose="020F0502020204030204" pitchFamily="34" charset="0"/>
                <a:cs typeface="Calibri" panose="020F0502020204030204" pitchFamily="34" charset="0"/>
              </a:rPr>
              <a:t>Strukturierter Lehr-Lern-Prozess</a:t>
            </a:r>
          </a:p>
        </p:txBody>
      </p:sp>
      <p:sp>
        <p:nvSpPr>
          <p:cNvPr id="11" name="Rechteck 10">
            <a:extLst>
              <a:ext uri="{FF2B5EF4-FFF2-40B4-BE49-F238E27FC236}">
                <a16:creationId xmlns:a16="http://schemas.microsoft.com/office/drawing/2014/main" id="{4F6F537D-90F1-3A43-AB88-F11AA93A13EB}"/>
              </a:ext>
            </a:extLst>
          </p:cNvPr>
          <p:cNvSpPr/>
          <p:nvPr/>
        </p:nvSpPr>
        <p:spPr>
          <a:xfrm>
            <a:off x="5599307" y="2342542"/>
            <a:ext cx="2805704" cy="736355"/>
          </a:xfrm>
          <a:prstGeom prst="rect">
            <a:avLst/>
          </a:prstGeom>
          <a:ln>
            <a:solidFill>
              <a:schemeClr val="tx2"/>
            </a:solidFill>
          </a:ln>
        </p:spPr>
        <p:txBody>
          <a:bodyPr wrap="none">
            <a:spAutoFit/>
          </a:bodyPr>
          <a:lstStyle/>
          <a:p>
            <a:pPr lvl="0">
              <a:lnSpc>
                <a:spcPct val="107000"/>
              </a:lnSpc>
              <a:spcAft>
                <a:spcPts val="0"/>
              </a:spcAft>
            </a:pPr>
            <a:r>
              <a:rPr lang="de-DE" sz="2000" i="1" dirty="0">
                <a:latin typeface="Calibri" panose="020F0502020204030204" pitchFamily="34" charset="0"/>
                <a:ea typeface="Calibri" panose="020F0502020204030204" pitchFamily="34" charset="0"/>
                <a:cs typeface="Times New Roman" panose="02020603050405020304" pitchFamily="18" charset="0"/>
              </a:rPr>
              <a:t>Kognitiv aktivieren </a:t>
            </a:r>
          </a:p>
          <a:p>
            <a:pPr lvl="0">
              <a:lnSpc>
                <a:spcPct val="107000"/>
              </a:lnSpc>
              <a:spcAft>
                <a:spcPts val="0"/>
              </a:spcAft>
            </a:pPr>
            <a:r>
              <a:rPr lang="de-DE" sz="2000" i="1" dirty="0">
                <a:latin typeface="Calibri" panose="020F0502020204030204" pitchFamily="34" charset="0"/>
                <a:ea typeface="Calibri" panose="020F0502020204030204" pitchFamily="34" charset="0"/>
                <a:cs typeface="Times New Roman" panose="02020603050405020304" pitchFamily="18" charset="0"/>
              </a:rPr>
              <a:t>– Lernen digital begleiten</a:t>
            </a:r>
          </a:p>
        </p:txBody>
      </p:sp>
      <p:sp>
        <p:nvSpPr>
          <p:cNvPr id="12" name="Pfeil nach rechts 11">
            <a:extLst>
              <a:ext uri="{FF2B5EF4-FFF2-40B4-BE49-F238E27FC236}">
                <a16:creationId xmlns:a16="http://schemas.microsoft.com/office/drawing/2014/main" id="{77A823B3-3572-3B48-9DB5-AB070A4B6F77}"/>
              </a:ext>
            </a:extLst>
          </p:cNvPr>
          <p:cNvSpPr/>
          <p:nvPr/>
        </p:nvSpPr>
        <p:spPr bwMode="auto">
          <a:xfrm>
            <a:off x="4850543" y="2494696"/>
            <a:ext cx="539939" cy="432048"/>
          </a:xfrm>
          <a:prstGeom prst="rightArrow">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4235269564"/>
      </p:ext>
    </p:extLst>
  </p:cSld>
  <p:clrMapOvr>
    <a:masterClrMapping/>
  </p:clrMapOvr>
  <mc:AlternateContent xmlns:mc="http://schemas.openxmlformats.org/markup-compatibility/2006" xmlns:p14="http://schemas.microsoft.com/office/powerpoint/2010/main">
    <mc:Choice Requires="p14">
      <p:transition p14:dur="250" advClick="0" advTm="20000">
        <p:cut/>
      </p:transition>
    </mc:Choice>
    <mc:Fallback xmlns="">
      <p:transition advClick="0" advTm="20000">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E6469990-A8A5-8B4A-8765-2619094D4E44}"/>
              </a:ext>
            </a:extLst>
          </p:cNvPr>
          <p:cNvSpPr>
            <a:spLocks noGrp="1"/>
          </p:cNvSpPr>
          <p:nvPr>
            <p:ph type="title"/>
          </p:nvPr>
        </p:nvSpPr>
        <p:spPr/>
        <p:txBody>
          <a:bodyPr>
            <a:noAutofit/>
          </a:bodyPr>
          <a:lstStyle/>
          <a:p>
            <a:r>
              <a:rPr lang="de-DE" dirty="0"/>
              <a:t>Viele Prinzipien und Ziele bleiben gleich!</a:t>
            </a:r>
          </a:p>
        </p:txBody>
      </p:sp>
      <p:sp>
        <p:nvSpPr>
          <p:cNvPr id="4" name="Textplatzhalter 3">
            <a:extLst>
              <a:ext uri="{FF2B5EF4-FFF2-40B4-BE49-F238E27FC236}">
                <a16:creationId xmlns:a16="http://schemas.microsoft.com/office/drawing/2014/main" id="{5BCF8AF4-867C-B625-C275-F7471B78702E}"/>
              </a:ext>
            </a:extLst>
          </p:cNvPr>
          <p:cNvSpPr>
            <a:spLocks noGrp="1"/>
          </p:cNvSpPr>
          <p:nvPr>
            <p:ph type="body" sz="quarter" idx="10"/>
          </p:nvPr>
        </p:nvSpPr>
        <p:spPr/>
        <p:txBody>
          <a:bodyPr/>
          <a:lstStyle/>
          <a:p>
            <a:endParaRPr lang="de-DE"/>
          </a:p>
        </p:txBody>
      </p:sp>
      <p:grpSp>
        <p:nvGrpSpPr>
          <p:cNvPr id="7" name="Gruppieren 6">
            <a:extLst>
              <a:ext uri="{FF2B5EF4-FFF2-40B4-BE49-F238E27FC236}">
                <a16:creationId xmlns:a16="http://schemas.microsoft.com/office/drawing/2014/main" id="{3492226F-4567-2043-AB14-8CDC802E846D}"/>
              </a:ext>
            </a:extLst>
          </p:cNvPr>
          <p:cNvGrpSpPr/>
          <p:nvPr/>
        </p:nvGrpSpPr>
        <p:grpSpPr>
          <a:xfrm>
            <a:off x="0" y="3778876"/>
            <a:ext cx="9144000" cy="3069332"/>
            <a:chOff x="0" y="2276872"/>
            <a:chExt cx="9144000" cy="3069332"/>
          </a:xfrm>
        </p:grpSpPr>
        <p:pic>
          <p:nvPicPr>
            <p:cNvPr id="5" name="Grafik 4">
              <a:extLst>
                <a:ext uri="{FF2B5EF4-FFF2-40B4-BE49-F238E27FC236}">
                  <a16:creationId xmlns:a16="http://schemas.microsoft.com/office/drawing/2014/main" id="{C9F445F2-51A4-5E48-A594-A3B60CA7AF0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276872"/>
              <a:ext cx="9144000" cy="3069332"/>
            </a:xfrm>
            <a:prstGeom prst="rect">
              <a:avLst/>
            </a:prstGeom>
          </p:spPr>
        </p:pic>
        <p:sp>
          <p:nvSpPr>
            <p:cNvPr id="6" name="Rechteck 5">
              <a:extLst>
                <a:ext uri="{FF2B5EF4-FFF2-40B4-BE49-F238E27FC236}">
                  <a16:creationId xmlns:a16="http://schemas.microsoft.com/office/drawing/2014/main" id="{889C70EC-2056-D24E-ADB5-1FABCA5B3066}"/>
                </a:ext>
              </a:extLst>
            </p:cNvPr>
            <p:cNvSpPr/>
            <p:nvPr/>
          </p:nvSpPr>
          <p:spPr bwMode="auto">
            <a:xfrm>
              <a:off x="0" y="2276872"/>
              <a:ext cx="2555776" cy="504056"/>
            </a:xfrm>
            <a:prstGeom prst="rect">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grpSp>
      <p:sp>
        <p:nvSpPr>
          <p:cNvPr id="8" name="Textfeld 7">
            <a:extLst>
              <a:ext uri="{FF2B5EF4-FFF2-40B4-BE49-F238E27FC236}">
                <a16:creationId xmlns:a16="http://schemas.microsoft.com/office/drawing/2014/main" id="{24DF74B6-1399-CC4E-8C1B-457C1B4731FB}"/>
              </a:ext>
            </a:extLst>
          </p:cNvPr>
          <p:cNvSpPr txBox="1"/>
          <p:nvPr/>
        </p:nvSpPr>
        <p:spPr>
          <a:xfrm>
            <a:off x="321033" y="895682"/>
            <a:ext cx="8680464" cy="707886"/>
          </a:xfrm>
          <a:prstGeom prst="rect">
            <a:avLst/>
          </a:prstGeom>
          <a:noFill/>
        </p:spPr>
        <p:txBody>
          <a:bodyPr wrap="square" rtlCol="0">
            <a:spAutoFit/>
          </a:bodyPr>
          <a:lstStyle/>
          <a:p>
            <a:r>
              <a:rPr lang="de-DE" sz="2000" dirty="0">
                <a:latin typeface="Calibri" panose="020F0502020204030204" pitchFamily="34" charset="0"/>
              </a:rPr>
              <a:t>Für </a:t>
            </a:r>
            <a:r>
              <a:rPr lang="de-DE" sz="2000" dirty="0" err="1">
                <a:latin typeface="Calibri" panose="020F0502020204030204" pitchFamily="34" charset="0"/>
              </a:rPr>
              <a:t>Flipped</a:t>
            </a:r>
            <a:r>
              <a:rPr lang="de-DE" sz="2000" dirty="0">
                <a:latin typeface="Calibri" panose="020F0502020204030204" pitchFamily="34" charset="0"/>
              </a:rPr>
              <a:t> </a:t>
            </a:r>
            <a:r>
              <a:rPr lang="de-DE" sz="2000" dirty="0" err="1">
                <a:latin typeface="Calibri" panose="020F0502020204030204" pitchFamily="34" charset="0"/>
              </a:rPr>
              <a:t>Classroom</a:t>
            </a:r>
            <a:r>
              <a:rPr lang="de-DE" sz="2000" dirty="0">
                <a:latin typeface="Calibri" panose="020F0502020204030204" pitchFamily="34" charset="0"/>
              </a:rPr>
              <a:t> gelten die gleichen Grundlagen wie für jeglichen Unterricht.</a:t>
            </a:r>
          </a:p>
        </p:txBody>
      </p:sp>
      <p:sp>
        <p:nvSpPr>
          <p:cNvPr id="9" name="Textfeld 8">
            <a:extLst>
              <a:ext uri="{FF2B5EF4-FFF2-40B4-BE49-F238E27FC236}">
                <a16:creationId xmlns:a16="http://schemas.microsoft.com/office/drawing/2014/main" id="{7862ED35-5900-4649-A398-047A491D20A3}"/>
              </a:ext>
            </a:extLst>
          </p:cNvPr>
          <p:cNvSpPr txBox="1"/>
          <p:nvPr/>
        </p:nvSpPr>
        <p:spPr>
          <a:xfrm>
            <a:off x="321033" y="1603568"/>
            <a:ext cx="6452216" cy="523220"/>
          </a:xfrm>
          <a:prstGeom prst="rect">
            <a:avLst/>
          </a:prstGeom>
        </p:spPr>
        <p:txBody>
          <a:bodyPr vert="horz" lIns="91440" tIns="45720" rIns="91440" bIns="45720" rtlCol="0" anchor="ctr">
            <a:normAutofit fontScale="97500"/>
          </a:bodyPr>
          <a:lstStyle>
            <a:lvl1pPr eaLnBrk="1" hangingPunct="1">
              <a:defRPr sz="2800" b="1">
                <a:solidFill>
                  <a:srgbClr val="327A86"/>
                </a:solidFill>
                <a:latin typeface="Calibri"/>
                <a:ea typeface="+mj-ea"/>
                <a:cs typeface="Calibri"/>
              </a:defRPr>
            </a:lvl1pPr>
            <a:lvl2pPr eaLnBrk="1" hangingPunct="1">
              <a:defRPr sz="3200">
                <a:solidFill>
                  <a:schemeClr val="tx2"/>
                </a:solidFill>
              </a:defRPr>
            </a:lvl2pPr>
            <a:lvl3pPr eaLnBrk="1" hangingPunct="1">
              <a:defRPr sz="3200">
                <a:solidFill>
                  <a:schemeClr val="tx2"/>
                </a:solidFill>
              </a:defRPr>
            </a:lvl3pPr>
            <a:lvl4pPr eaLnBrk="1" hangingPunct="1">
              <a:defRPr sz="3200">
                <a:solidFill>
                  <a:schemeClr val="tx2"/>
                </a:solidFill>
              </a:defRPr>
            </a:lvl4pPr>
            <a:lvl5pPr eaLnBrk="1" hangingPunct="1">
              <a:defRPr sz="3200">
                <a:solidFill>
                  <a:schemeClr val="tx2"/>
                </a:solidFill>
              </a:defRPr>
            </a:lvl5pPr>
            <a:lvl6pPr marL="457200" fontAlgn="base">
              <a:spcBef>
                <a:spcPct val="0"/>
              </a:spcBef>
              <a:spcAft>
                <a:spcPct val="0"/>
              </a:spcAft>
              <a:defRPr sz="3200">
                <a:solidFill>
                  <a:schemeClr val="tx2"/>
                </a:solidFill>
              </a:defRPr>
            </a:lvl6pPr>
            <a:lvl7pPr marL="914400" fontAlgn="base">
              <a:spcBef>
                <a:spcPct val="0"/>
              </a:spcBef>
              <a:spcAft>
                <a:spcPct val="0"/>
              </a:spcAft>
              <a:defRPr sz="3200">
                <a:solidFill>
                  <a:schemeClr val="tx2"/>
                </a:solidFill>
              </a:defRPr>
            </a:lvl7pPr>
            <a:lvl8pPr marL="1371600" fontAlgn="base">
              <a:spcBef>
                <a:spcPct val="0"/>
              </a:spcBef>
              <a:spcAft>
                <a:spcPct val="0"/>
              </a:spcAft>
              <a:defRPr sz="3200">
                <a:solidFill>
                  <a:schemeClr val="tx2"/>
                </a:solidFill>
              </a:defRPr>
            </a:lvl8pPr>
            <a:lvl9pPr marL="1828800" fontAlgn="base">
              <a:spcBef>
                <a:spcPct val="0"/>
              </a:spcBef>
              <a:spcAft>
                <a:spcPct val="0"/>
              </a:spcAft>
              <a:defRPr sz="3200">
                <a:solidFill>
                  <a:schemeClr val="tx2"/>
                </a:solidFill>
              </a:defRPr>
            </a:lvl9pPr>
          </a:lstStyle>
          <a:p>
            <a:r>
              <a:rPr lang="de-DE" sz="2400" dirty="0">
                <a:ea typeface="Calibri" panose="020F0502020204030204" pitchFamily="34" charset="0"/>
                <a:cs typeface="Times New Roman"/>
              </a:rPr>
              <a:t>Strukturierung des Lernprozesses</a:t>
            </a:r>
            <a:endParaRPr lang="de-DE" sz="2600" dirty="0"/>
          </a:p>
        </p:txBody>
      </p:sp>
      <p:sp>
        <p:nvSpPr>
          <p:cNvPr id="14" name="Textfeld 13"/>
          <p:cNvSpPr txBox="1"/>
          <p:nvPr/>
        </p:nvSpPr>
        <p:spPr>
          <a:xfrm>
            <a:off x="3418888" y="3492619"/>
            <a:ext cx="5473112" cy="276999"/>
          </a:xfrm>
          <a:prstGeom prst="rect">
            <a:avLst/>
          </a:prstGeom>
          <a:noFill/>
        </p:spPr>
        <p:txBody>
          <a:bodyPr wrap="square" rtlCol="0">
            <a:spAutoFit/>
          </a:bodyPr>
          <a:lstStyle/>
          <a:p>
            <a:pPr algn="r"/>
            <a:r>
              <a:rPr lang="de-DE" sz="1200" dirty="0">
                <a:solidFill>
                  <a:schemeClr val="bg1">
                    <a:lumMod val="50000"/>
                  </a:schemeClr>
                </a:solidFill>
              </a:rPr>
              <a:t>(Hußmann, S., Leuders, T., Barzel, B. &amp; Prediger, S., 2011)</a:t>
            </a:r>
          </a:p>
        </p:txBody>
      </p:sp>
      <p:graphicFrame>
        <p:nvGraphicFramePr>
          <p:cNvPr id="11" name="Tabelle 10">
            <a:extLst>
              <a:ext uri="{FF2B5EF4-FFF2-40B4-BE49-F238E27FC236}">
                <a16:creationId xmlns:a16="http://schemas.microsoft.com/office/drawing/2014/main" id="{336BD1DD-C376-9EBC-D824-50BD5E9E6D1A}"/>
              </a:ext>
            </a:extLst>
          </p:cNvPr>
          <p:cNvGraphicFramePr>
            <a:graphicFrameLocks noGrp="1"/>
          </p:cNvGraphicFramePr>
          <p:nvPr>
            <p:extLst>
              <p:ext uri="{D42A27DB-BD31-4B8C-83A1-F6EECF244321}">
                <p14:modId xmlns:p14="http://schemas.microsoft.com/office/powerpoint/2010/main" val="464036079"/>
              </p:ext>
            </p:extLst>
          </p:nvPr>
        </p:nvGraphicFramePr>
        <p:xfrm>
          <a:off x="252000" y="2175314"/>
          <a:ext cx="8540261" cy="1322257"/>
        </p:xfrm>
        <a:graphic>
          <a:graphicData uri="http://schemas.openxmlformats.org/drawingml/2006/table">
            <a:tbl>
              <a:tblPr firstRow="1" bandRow="1">
                <a:tableStyleId>{69012ECD-51FC-41F1-AA8D-1B2483CD663E}</a:tableStyleId>
              </a:tblPr>
              <a:tblGrid>
                <a:gridCol w="510960">
                  <a:extLst>
                    <a:ext uri="{9D8B030D-6E8A-4147-A177-3AD203B41FA5}">
                      <a16:colId xmlns:a16="http://schemas.microsoft.com/office/drawing/2014/main" val="4186672600"/>
                    </a:ext>
                  </a:extLst>
                </a:gridCol>
                <a:gridCol w="1600844">
                  <a:extLst>
                    <a:ext uri="{9D8B030D-6E8A-4147-A177-3AD203B41FA5}">
                      <a16:colId xmlns:a16="http://schemas.microsoft.com/office/drawing/2014/main" val="3466341163"/>
                    </a:ext>
                  </a:extLst>
                </a:gridCol>
                <a:gridCol w="1751864">
                  <a:extLst>
                    <a:ext uri="{9D8B030D-6E8A-4147-A177-3AD203B41FA5}">
                      <a16:colId xmlns:a16="http://schemas.microsoft.com/office/drawing/2014/main" val="4044958113"/>
                    </a:ext>
                  </a:extLst>
                </a:gridCol>
                <a:gridCol w="1678869">
                  <a:extLst>
                    <a:ext uri="{9D8B030D-6E8A-4147-A177-3AD203B41FA5}">
                      <a16:colId xmlns:a16="http://schemas.microsoft.com/office/drawing/2014/main" val="2323652707"/>
                    </a:ext>
                  </a:extLst>
                </a:gridCol>
                <a:gridCol w="1605875">
                  <a:extLst>
                    <a:ext uri="{9D8B030D-6E8A-4147-A177-3AD203B41FA5}">
                      <a16:colId xmlns:a16="http://schemas.microsoft.com/office/drawing/2014/main" val="1809892998"/>
                    </a:ext>
                  </a:extLst>
                </a:gridCol>
                <a:gridCol w="1391849">
                  <a:extLst>
                    <a:ext uri="{9D8B030D-6E8A-4147-A177-3AD203B41FA5}">
                      <a16:colId xmlns:a16="http://schemas.microsoft.com/office/drawing/2014/main" val="2741287249"/>
                    </a:ext>
                  </a:extLst>
                </a:gridCol>
              </a:tblGrid>
              <a:tr h="560789">
                <a:tc>
                  <a:txBody>
                    <a:bodyPr/>
                    <a:lstStyle/>
                    <a:p>
                      <a:pPr algn="ctr">
                        <a:lnSpc>
                          <a:spcPct val="107000"/>
                        </a:lnSpc>
                        <a:spcAft>
                          <a:spcPts val="800"/>
                        </a:spcAft>
                      </a:pPr>
                      <a:r>
                        <a:rPr lang="de-DE" sz="1400" dirty="0">
                          <a:solidFill>
                            <a:schemeClr val="bg1"/>
                          </a:solidFill>
                          <a:effectLst/>
                          <a:latin typeface="+mn-lt"/>
                        </a:rPr>
                        <a:t>Phase</a:t>
                      </a:r>
                      <a:endParaRPr lang="de-DE" sz="1400" dirty="0">
                        <a:solidFill>
                          <a:schemeClr val="bg1"/>
                        </a:solidFill>
                        <a:effectLst/>
                        <a:latin typeface="+mn-lt"/>
                        <a:ea typeface="Calibri" panose="020F0502020204030204" pitchFamily="34" charset="0"/>
                        <a:cs typeface="Calibri" panose="020F0502020204030204" pitchFamily="34" charset="0"/>
                      </a:endParaRPr>
                    </a:p>
                  </a:txBody>
                  <a:tcPr marL="86780" marR="86780" marT="43390" marB="43390" vert="vert270"/>
                </a:tc>
                <a:tc>
                  <a:txBody>
                    <a:bodyPr/>
                    <a:lstStyle/>
                    <a:p>
                      <a:pPr algn="ctr" defTabSz="685800" eaLnBrk="1" fontAlgn="auto" hangingPunct="1">
                        <a:spcBef>
                          <a:spcPts val="0"/>
                        </a:spcBef>
                        <a:spcAft>
                          <a:spcPts val="0"/>
                        </a:spcAft>
                      </a:pPr>
                      <a:r>
                        <a:rPr lang="de-DE" sz="1400" b="1" dirty="0">
                          <a:solidFill>
                            <a:schemeClr val="bg1"/>
                          </a:solidFill>
                          <a:latin typeface="+mn-lt"/>
                        </a:rPr>
                        <a:t>Anknüpfen &amp; Checken</a:t>
                      </a:r>
                      <a:endParaRPr lang="de-DE" sz="1400" b="1" dirty="0">
                        <a:solidFill>
                          <a:schemeClr val="bg1"/>
                        </a:solidFill>
                        <a:latin typeface="+mn-lt"/>
                        <a:cs typeface="Calibri" panose="020F0502020204030204" pitchFamily="34" charset="0"/>
                      </a:endParaRPr>
                    </a:p>
                  </a:txBody>
                  <a:tcPr marL="86780" marR="86780" marT="43390" marB="43390" anchor="ctr"/>
                </a:tc>
                <a:tc>
                  <a:txBody>
                    <a:bodyPr/>
                    <a:lstStyle/>
                    <a:p>
                      <a:pPr algn="ctr">
                        <a:lnSpc>
                          <a:spcPct val="107000"/>
                        </a:lnSpc>
                        <a:spcAft>
                          <a:spcPts val="800"/>
                        </a:spcAft>
                      </a:pPr>
                      <a:r>
                        <a:rPr lang="de-DE" sz="1400" dirty="0">
                          <a:solidFill>
                            <a:schemeClr val="bg1"/>
                          </a:solidFill>
                          <a:effectLst/>
                          <a:latin typeface="+mn-lt"/>
                        </a:rPr>
                        <a:t>Erkunden &amp; Erarbeiten</a:t>
                      </a:r>
                      <a:endParaRPr lang="de-DE" sz="1400" dirty="0">
                        <a:solidFill>
                          <a:schemeClr val="bg1"/>
                        </a:solidFill>
                        <a:effectLst/>
                        <a:latin typeface="+mn-lt"/>
                        <a:ea typeface="Calibri" panose="020F0502020204030204" pitchFamily="34" charset="0"/>
                        <a:cs typeface="Calibri" panose="020F0502020204030204" pitchFamily="34" charset="0"/>
                      </a:endParaRPr>
                    </a:p>
                  </a:txBody>
                  <a:tcPr marL="86780" marR="86780" marT="43390" marB="43390" anchor="ctr"/>
                </a:tc>
                <a:tc>
                  <a:txBody>
                    <a:bodyPr/>
                    <a:lstStyle/>
                    <a:p>
                      <a:pPr algn="ctr">
                        <a:lnSpc>
                          <a:spcPct val="107000"/>
                        </a:lnSpc>
                        <a:spcAft>
                          <a:spcPts val="800"/>
                        </a:spcAft>
                      </a:pPr>
                      <a:r>
                        <a:rPr lang="de-DE" sz="1400" dirty="0">
                          <a:solidFill>
                            <a:schemeClr val="bg1"/>
                          </a:solidFill>
                          <a:effectLst/>
                          <a:latin typeface="+mn-lt"/>
                        </a:rPr>
                        <a:t>Zusammenführen &amp; Ordnen</a:t>
                      </a:r>
                      <a:endParaRPr lang="de-DE" sz="1400" dirty="0">
                        <a:solidFill>
                          <a:schemeClr val="bg1"/>
                        </a:solidFill>
                        <a:effectLst/>
                        <a:latin typeface="+mn-lt"/>
                        <a:ea typeface="Calibri" panose="020F0502020204030204" pitchFamily="34" charset="0"/>
                        <a:cs typeface="Calibri" panose="020F0502020204030204" pitchFamily="34" charset="0"/>
                      </a:endParaRPr>
                    </a:p>
                  </a:txBody>
                  <a:tcPr marL="86780" marR="86780" marT="43390" marB="43390" anchor="ctr"/>
                </a:tc>
                <a:tc>
                  <a:txBody>
                    <a:bodyPr/>
                    <a:lstStyle/>
                    <a:p>
                      <a:pPr algn="ctr">
                        <a:lnSpc>
                          <a:spcPct val="107000"/>
                        </a:lnSpc>
                        <a:spcAft>
                          <a:spcPts val="800"/>
                        </a:spcAft>
                      </a:pPr>
                      <a:r>
                        <a:rPr lang="de-DE" sz="1400" dirty="0">
                          <a:solidFill>
                            <a:schemeClr val="bg1"/>
                          </a:solidFill>
                          <a:effectLst/>
                          <a:latin typeface="+mn-lt"/>
                        </a:rPr>
                        <a:t>Üben &amp; </a:t>
                      </a:r>
                      <a:br>
                        <a:rPr lang="de-DE" sz="1400" dirty="0">
                          <a:solidFill>
                            <a:schemeClr val="bg1"/>
                          </a:solidFill>
                          <a:effectLst/>
                          <a:latin typeface="+mn-lt"/>
                        </a:rPr>
                      </a:br>
                      <a:r>
                        <a:rPr lang="de-DE" sz="1400" dirty="0">
                          <a:solidFill>
                            <a:schemeClr val="bg1"/>
                          </a:solidFill>
                          <a:effectLst/>
                          <a:latin typeface="+mn-lt"/>
                        </a:rPr>
                        <a:t>Vertiefen</a:t>
                      </a:r>
                      <a:endParaRPr lang="de-DE" sz="1400" dirty="0">
                        <a:solidFill>
                          <a:schemeClr val="bg1"/>
                        </a:solidFill>
                        <a:effectLst/>
                        <a:latin typeface="+mn-lt"/>
                        <a:ea typeface="Calibri" panose="020F0502020204030204" pitchFamily="34" charset="0"/>
                        <a:cs typeface="Calibri" panose="020F0502020204030204" pitchFamily="34" charset="0"/>
                      </a:endParaRPr>
                    </a:p>
                  </a:txBody>
                  <a:tcPr marL="86780" marR="86780" marT="43390" marB="43390" anchor="ctr"/>
                </a:tc>
                <a:tc>
                  <a:txBody>
                    <a:bodyPr/>
                    <a:lstStyle/>
                    <a:p>
                      <a:pPr algn="ctr">
                        <a:lnSpc>
                          <a:spcPct val="107000"/>
                        </a:lnSpc>
                        <a:spcAft>
                          <a:spcPts val="800"/>
                        </a:spcAft>
                      </a:pPr>
                      <a:r>
                        <a:rPr lang="de-DE" sz="1400" dirty="0">
                          <a:solidFill>
                            <a:schemeClr val="bg1"/>
                          </a:solidFill>
                          <a:effectLst/>
                          <a:latin typeface="+mn-lt"/>
                        </a:rPr>
                        <a:t>Checken &amp; Wiederholen</a:t>
                      </a:r>
                      <a:endParaRPr lang="de-DE" sz="1400" dirty="0">
                        <a:solidFill>
                          <a:schemeClr val="bg1"/>
                        </a:solidFill>
                        <a:effectLst/>
                        <a:latin typeface="+mn-lt"/>
                        <a:ea typeface="Calibri" panose="020F0502020204030204" pitchFamily="34" charset="0"/>
                        <a:cs typeface="Calibri" panose="020F0502020204030204" pitchFamily="34" charset="0"/>
                      </a:endParaRPr>
                    </a:p>
                  </a:txBody>
                  <a:tcPr marL="86780" marR="86780" marT="43390" marB="43390" anchor="ctr"/>
                </a:tc>
                <a:extLst>
                  <a:ext uri="{0D108BD9-81ED-4DB2-BD59-A6C34878D82A}">
                    <a16:rowId xmlns:a16="http://schemas.microsoft.com/office/drawing/2014/main" val="2895469136"/>
                  </a:ext>
                </a:extLst>
              </a:tr>
              <a:tr h="692897">
                <a:tc>
                  <a:txBody>
                    <a:bodyPr/>
                    <a:lstStyle/>
                    <a:p>
                      <a:pPr algn="ctr">
                        <a:lnSpc>
                          <a:spcPct val="107000"/>
                        </a:lnSpc>
                        <a:spcAft>
                          <a:spcPts val="800"/>
                        </a:spcAft>
                      </a:pPr>
                      <a:r>
                        <a:rPr lang="de-DE" sz="1400" b="1" dirty="0">
                          <a:solidFill>
                            <a:schemeClr val="tx1"/>
                          </a:solidFill>
                          <a:effectLst/>
                          <a:latin typeface="+mn-lt"/>
                        </a:rPr>
                        <a:t>Ziel</a:t>
                      </a:r>
                      <a:endParaRPr lang="de-DE" sz="1400" b="1" dirty="0">
                        <a:solidFill>
                          <a:schemeClr val="tx1"/>
                        </a:solidFill>
                        <a:effectLst/>
                        <a:latin typeface="+mn-lt"/>
                        <a:ea typeface="Calibri" panose="020F0502020204030204" pitchFamily="34" charset="0"/>
                        <a:cs typeface="Calibri" panose="020F0502020204030204" pitchFamily="34" charset="0"/>
                      </a:endParaRPr>
                    </a:p>
                  </a:txBody>
                  <a:tcPr marL="86780" marR="86780" marT="43390" marB="43390" vert="vert270"/>
                </a:tc>
                <a:tc>
                  <a:txBody>
                    <a:bodyPr/>
                    <a:lstStyle/>
                    <a:p>
                      <a:pPr algn="l">
                        <a:lnSpc>
                          <a:spcPct val="107000"/>
                        </a:lnSpc>
                        <a:spcAft>
                          <a:spcPts val="800"/>
                        </a:spcAft>
                      </a:pPr>
                      <a:r>
                        <a:rPr lang="de-DE" sz="1400" dirty="0">
                          <a:solidFill>
                            <a:schemeClr val="tx1"/>
                          </a:solidFill>
                          <a:effectLst/>
                          <a:latin typeface="+mn-lt"/>
                        </a:rPr>
                        <a:t>Lernausgangs­diagnose</a:t>
                      </a:r>
                      <a:endParaRPr lang="de-DE" sz="1400" dirty="0">
                        <a:solidFill>
                          <a:schemeClr val="tx1"/>
                        </a:solidFill>
                        <a:effectLst/>
                        <a:latin typeface="+mn-lt"/>
                        <a:ea typeface="Calibri" panose="020F0502020204030204" pitchFamily="34" charset="0"/>
                        <a:cs typeface="Calibri" panose="020F0502020204030204" pitchFamily="34" charset="0"/>
                      </a:endParaRPr>
                    </a:p>
                  </a:txBody>
                  <a:tcPr marL="86780" marR="86780" marT="43390" marB="43390" anchor="ctr"/>
                </a:tc>
                <a:tc>
                  <a:txBody>
                    <a:bodyPr/>
                    <a:lstStyle/>
                    <a:p>
                      <a:pPr algn="ctr">
                        <a:lnSpc>
                          <a:spcPct val="107000"/>
                        </a:lnSpc>
                        <a:spcAft>
                          <a:spcPts val="800"/>
                        </a:spcAft>
                      </a:pPr>
                      <a:r>
                        <a:rPr lang="de-DE" sz="1400" dirty="0">
                          <a:solidFill>
                            <a:schemeClr val="tx1"/>
                          </a:solidFill>
                          <a:effectLst/>
                          <a:latin typeface="+mn-lt"/>
                        </a:rPr>
                        <a:t>Genetisches Lernen in Kontexten</a:t>
                      </a:r>
                      <a:endParaRPr lang="de-DE" sz="1400" dirty="0">
                        <a:solidFill>
                          <a:schemeClr val="tx1"/>
                        </a:solidFill>
                        <a:effectLst/>
                        <a:latin typeface="+mn-lt"/>
                        <a:ea typeface="Calibri" panose="020F0502020204030204" pitchFamily="34" charset="0"/>
                        <a:cs typeface="Calibri" panose="020F0502020204030204" pitchFamily="34" charset="0"/>
                      </a:endParaRPr>
                    </a:p>
                  </a:txBody>
                  <a:tcPr marL="86780" marR="86780" marT="43390" marB="43390" anchor="ctr"/>
                </a:tc>
                <a:tc>
                  <a:txBody>
                    <a:bodyPr/>
                    <a:lstStyle/>
                    <a:p>
                      <a:pPr algn="ctr" defTabSz="685800" eaLnBrk="1" fontAlgn="auto" hangingPunct="1">
                        <a:spcBef>
                          <a:spcPts val="0"/>
                        </a:spcBef>
                        <a:spcAft>
                          <a:spcPts val="0"/>
                        </a:spcAft>
                      </a:pPr>
                      <a:r>
                        <a:rPr lang="de-DE" sz="1400" dirty="0">
                          <a:solidFill>
                            <a:schemeClr val="tx1"/>
                          </a:solidFill>
                          <a:latin typeface="+mn-lt"/>
                        </a:rPr>
                        <a:t>Aktives Aneignen neuer Inhalte</a:t>
                      </a:r>
                    </a:p>
                  </a:txBody>
                  <a:tcPr marL="86780" marR="86780" marT="43390" marB="43390" anchor="ctr"/>
                </a:tc>
                <a:tc>
                  <a:txBody>
                    <a:bodyPr/>
                    <a:lstStyle/>
                    <a:p>
                      <a:pPr algn="ctr">
                        <a:lnSpc>
                          <a:spcPct val="107000"/>
                        </a:lnSpc>
                        <a:spcAft>
                          <a:spcPts val="800"/>
                        </a:spcAft>
                      </a:pPr>
                      <a:r>
                        <a:rPr lang="de-DE" sz="1400" dirty="0">
                          <a:solidFill>
                            <a:schemeClr val="tx1"/>
                          </a:solidFill>
                          <a:effectLst/>
                          <a:latin typeface="+mn-lt"/>
                        </a:rPr>
                        <a:t>Vernetzen, Reflektieren, Problemlösen </a:t>
                      </a:r>
                      <a:endParaRPr lang="de-DE" sz="1400" dirty="0">
                        <a:solidFill>
                          <a:schemeClr val="tx1"/>
                        </a:solidFill>
                        <a:effectLst/>
                        <a:latin typeface="+mn-lt"/>
                        <a:ea typeface="Calibri" panose="020F0502020204030204" pitchFamily="34" charset="0"/>
                        <a:cs typeface="Calibri" panose="020F0502020204030204" pitchFamily="34" charset="0"/>
                      </a:endParaRPr>
                    </a:p>
                  </a:txBody>
                  <a:tcPr marL="86780" marR="86780" marT="43390" marB="43390" anchor="ctr"/>
                </a:tc>
                <a:tc>
                  <a:txBody>
                    <a:bodyPr/>
                    <a:lstStyle/>
                    <a:p>
                      <a:pPr algn="ctr">
                        <a:lnSpc>
                          <a:spcPct val="107000"/>
                        </a:lnSpc>
                        <a:spcAft>
                          <a:spcPts val="800"/>
                        </a:spcAft>
                      </a:pPr>
                      <a:r>
                        <a:rPr lang="de-DE" sz="1400" dirty="0">
                          <a:solidFill>
                            <a:schemeClr val="tx1"/>
                          </a:solidFill>
                          <a:effectLst/>
                          <a:latin typeface="+mn-lt"/>
                        </a:rPr>
                        <a:t>(Selbst-) Diagnose und Förderung</a:t>
                      </a:r>
                      <a:endParaRPr lang="de-DE" sz="1400" dirty="0">
                        <a:solidFill>
                          <a:schemeClr val="tx1"/>
                        </a:solidFill>
                        <a:effectLst/>
                        <a:latin typeface="+mn-lt"/>
                        <a:ea typeface="Calibri" panose="020F0502020204030204" pitchFamily="34" charset="0"/>
                        <a:cs typeface="Calibri" panose="020F0502020204030204" pitchFamily="34" charset="0"/>
                      </a:endParaRPr>
                    </a:p>
                  </a:txBody>
                  <a:tcPr marL="86780" marR="86780" marT="43390" marB="43390" anchor="ctr"/>
                </a:tc>
                <a:extLst>
                  <a:ext uri="{0D108BD9-81ED-4DB2-BD59-A6C34878D82A}">
                    <a16:rowId xmlns:a16="http://schemas.microsoft.com/office/drawing/2014/main" val="2010866790"/>
                  </a:ext>
                </a:extLst>
              </a:tr>
            </a:tbl>
          </a:graphicData>
        </a:graphic>
      </p:graphicFrame>
    </p:spTree>
    <p:extLst>
      <p:ext uri="{BB962C8B-B14F-4D97-AF65-F5344CB8AC3E}">
        <p14:creationId xmlns:p14="http://schemas.microsoft.com/office/powerpoint/2010/main" val="3715834464"/>
      </p:ext>
    </p:extLst>
  </p:cSld>
  <p:clrMapOvr>
    <a:masterClrMapping/>
  </p:clrMapOvr>
  <mc:AlternateContent xmlns:mc="http://schemas.openxmlformats.org/markup-compatibility/2006" xmlns:p14="http://schemas.microsoft.com/office/powerpoint/2010/main">
    <mc:Choice Requires="p14">
      <p:transition p14:dur="250" advClick="0" advTm="20000">
        <p:cut/>
      </p:transition>
    </mc:Choice>
    <mc:Fallback xmlns="">
      <p:transition advClick="0" advTm="20000">
        <p:cu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7298FA40-4260-A24E-A36A-5B3E38EDC4C8}"/>
              </a:ext>
            </a:extLst>
          </p:cNvPr>
          <p:cNvSpPr>
            <a:spLocks noGrp="1"/>
          </p:cNvSpPr>
          <p:nvPr>
            <p:ph type="title"/>
          </p:nvPr>
        </p:nvSpPr>
        <p:spPr/>
        <p:txBody>
          <a:bodyPr>
            <a:noAutofit/>
          </a:bodyPr>
          <a:lstStyle/>
          <a:p>
            <a:r>
              <a:rPr lang="de-DE" sz="2200" dirty="0"/>
              <a:t>Einsatzmöglichkeiten Digitaler Medien beim Lernen von Mathematik</a:t>
            </a:r>
          </a:p>
        </p:txBody>
      </p:sp>
      <p:graphicFrame>
        <p:nvGraphicFramePr>
          <p:cNvPr id="5" name="Tabelle 4">
            <a:extLst>
              <a:ext uri="{FF2B5EF4-FFF2-40B4-BE49-F238E27FC236}">
                <a16:creationId xmlns:a16="http://schemas.microsoft.com/office/drawing/2014/main" id="{721A8557-FA0B-8E46-ABB8-71ED23D9379D}"/>
              </a:ext>
            </a:extLst>
          </p:cNvPr>
          <p:cNvGraphicFramePr>
            <a:graphicFrameLocks noGrp="1"/>
          </p:cNvGraphicFramePr>
          <p:nvPr>
            <p:extLst>
              <p:ext uri="{D42A27DB-BD31-4B8C-83A1-F6EECF244321}">
                <p14:modId xmlns:p14="http://schemas.microsoft.com/office/powerpoint/2010/main" val="3571081107"/>
              </p:ext>
            </p:extLst>
          </p:nvPr>
        </p:nvGraphicFramePr>
        <p:xfrm>
          <a:off x="252000" y="954468"/>
          <a:ext cx="8640001" cy="5579532"/>
        </p:xfrm>
        <a:graphic>
          <a:graphicData uri="http://schemas.openxmlformats.org/drawingml/2006/table">
            <a:tbl>
              <a:tblPr firstRow="1" bandRow="1">
                <a:tableStyleId>{69012ECD-51FC-41F1-AA8D-1B2483CD663E}</a:tableStyleId>
              </a:tblPr>
              <a:tblGrid>
                <a:gridCol w="386461">
                  <a:extLst>
                    <a:ext uri="{9D8B030D-6E8A-4147-A177-3AD203B41FA5}">
                      <a16:colId xmlns:a16="http://schemas.microsoft.com/office/drawing/2014/main" val="4186672600"/>
                    </a:ext>
                  </a:extLst>
                </a:gridCol>
                <a:gridCol w="1750006">
                  <a:extLst>
                    <a:ext uri="{9D8B030D-6E8A-4147-A177-3AD203B41FA5}">
                      <a16:colId xmlns:a16="http://schemas.microsoft.com/office/drawing/2014/main" val="3466341163"/>
                    </a:ext>
                  </a:extLst>
                </a:gridCol>
                <a:gridCol w="1772324">
                  <a:extLst>
                    <a:ext uri="{9D8B030D-6E8A-4147-A177-3AD203B41FA5}">
                      <a16:colId xmlns:a16="http://schemas.microsoft.com/office/drawing/2014/main" val="4044958113"/>
                    </a:ext>
                  </a:extLst>
                </a:gridCol>
                <a:gridCol w="1698476">
                  <a:extLst>
                    <a:ext uri="{9D8B030D-6E8A-4147-A177-3AD203B41FA5}">
                      <a16:colId xmlns:a16="http://schemas.microsoft.com/office/drawing/2014/main" val="2323652707"/>
                    </a:ext>
                  </a:extLst>
                </a:gridCol>
                <a:gridCol w="1624630">
                  <a:extLst>
                    <a:ext uri="{9D8B030D-6E8A-4147-A177-3AD203B41FA5}">
                      <a16:colId xmlns:a16="http://schemas.microsoft.com/office/drawing/2014/main" val="1809892998"/>
                    </a:ext>
                  </a:extLst>
                </a:gridCol>
                <a:gridCol w="1408104">
                  <a:extLst>
                    <a:ext uri="{9D8B030D-6E8A-4147-A177-3AD203B41FA5}">
                      <a16:colId xmlns:a16="http://schemas.microsoft.com/office/drawing/2014/main" val="2741287249"/>
                    </a:ext>
                  </a:extLst>
                </a:gridCol>
              </a:tblGrid>
              <a:tr h="854692">
                <a:tc>
                  <a:txBody>
                    <a:bodyPr/>
                    <a:lstStyle/>
                    <a:p>
                      <a:pPr algn="ctr">
                        <a:lnSpc>
                          <a:spcPct val="107000"/>
                        </a:lnSpc>
                        <a:spcAft>
                          <a:spcPts val="800"/>
                        </a:spcAft>
                      </a:pPr>
                      <a:r>
                        <a:rPr lang="de-DE" sz="1600" dirty="0">
                          <a:solidFill>
                            <a:schemeClr val="bg1"/>
                          </a:solidFill>
                          <a:effectLst/>
                        </a:rPr>
                        <a:t>Phase</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vert="vert270">
                    <a:solidFill>
                      <a:srgbClr val="327A86"/>
                    </a:solidFill>
                  </a:tcPr>
                </a:tc>
                <a:tc>
                  <a:txBody>
                    <a:bodyPr/>
                    <a:lstStyle/>
                    <a:p>
                      <a:pPr algn="ctr" defTabSz="685800" eaLnBrk="1" fontAlgn="auto" hangingPunct="1">
                        <a:spcBef>
                          <a:spcPts val="0"/>
                        </a:spcBef>
                        <a:spcAft>
                          <a:spcPts val="0"/>
                        </a:spcAft>
                      </a:pPr>
                      <a:r>
                        <a:rPr lang="de-DE" sz="1600" b="1" dirty="0">
                          <a:solidFill>
                            <a:schemeClr val="bg1"/>
                          </a:solidFill>
                        </a:rPr>
                        <a:t>Anknüpfen &amp; Checken</a:t>
                      </a:r>
                      <a:endParaRPr lang="de-DE" sz="1600" b="1" dirty="0">
                        <a:solidFill>
                          <a:schemeClr val="bg1"/>
                        </a:solidFill>
                        <a:latin typeface="Calibri" panose="020F0502020204030204" pitchFamily="34" charset="0"/>
                        <a:cs typeface="Calibri" panose="020F0502020204030204" pitchFamily="34" charset="0"/>
                      </a:endParaRPr>
                    </a:p>
                  </a:txBody>
                  <a:tcPr marL="86780" marR="86780" marT="43390" marB="43390" anchor="ctr">
                    <a:solidFill>
                      <a:srgbClr val="327A86"/>
                    </a:solidFill>
                  </a:tcPr>
                </a:tc>
                <a:tc>
                  <a:txBody>
                    <a:bodyPr/>
                    <a:lstStyle/>
                    <a:p>
                      <a:pPr algn="ctr">
                        <a:lnSpc>
                          <a:spcPct val="107000"/>
                        </a:lnSpc>
                        <a:spcAft>
                          <a:spcPts val="800"/>
                        </a:spcAft>
                      </a:pPr>
                      <a:r>
                        <a:rPr lang="de-DE" sz="1600" dirty="0">
                          <a:solidFill>
                            <a:schemeClr val="bg1"/>
                          </a:solidFill>
                          <a:effectLst/>
                        </a:rPr>
                        <a:t>Erkunden &amp; Erarbeiten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solidFill>
                      <a:srgbClr val="327A86"/>
                    </a:solidFill>
                  </a:tcPr>
                </a:tc>
                <a:tc>
                  <a:txBody>
                    <a:bodyPr/>
                    <a:lstStyle/>
                    <a:p>
                      <a:pPr algn="ctr">
                        <a:lnSpc>
                          <a:spcPct val="107000"/>
                        </a:lnSpc>
                        <a:spcAft>
                          <a:spcPts val="800"/>
                        </a:spcAft>
                      </a:pPr>
                      <a:r>
                        <a:rPr lang="de-DE" sz="1600" dirty="0">
                          <a:solidFill>
                            <a:schemeClr val="bg1"/>
                          </a:solidFill>
                          <a:effectLst/>
                        </a:rPr>
                        <a:t>Zusammenführen &amp; Ordnen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solidFill>
                      <a:srgbClr val="327A86"/>
                    </a:solidFill>
                  </a:tcPr>
                </a:tc>
                <a:tc>
                  <a:txBody>
                    <a:bodyPr/>
                    <a:lstStyle/>
                    <a:p>
                      <a:pPr algn="ctr">
                        <a:lnSpc>
                          <a:spcPct val="107000"/>
                        </a:lnSpc>
                        <a:spcAft>
                          <a:spcPts val="800"/>
                        </a:spcAft>
                      </a:pPr>
                      <a:r>
                        <a:rPr lang="de-DE" sz="1600" dirty="0">
                          <a:solidFill>
                            <a:schemeClr val="bg1"/>
                          </a:solidFill>
                          <a:effectLst/>
                        </a:rPr>
                        <a:t>Üben &amp; Vertiefen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solidFill>
                      <a:srgbClr val="327A86"/>
                    </a:solidFill>
                  </a:tcPr>
                </a:tc>
                <a:tc>
                  <a:txBody>
                    <a:bodyPr/>
                    <a:lstStyle/>
                    <a:p>
                      <a:pPr marL="0" marR="0" lvl="0" indent="0" algn="ctr" defTabSz="457200" rtl="0" eaLnBrk="1" fontAlgn="auto" latinLnBrk="0" hangingPunct="1">
                        <a:lnSpc>
                          <a:spcPct val="107000"/>
                        </a:lnSpc>
                        <a:spcBef>
                          <a:spcPts val="0"/>
                        </a:spcBef>
                        <a:spcAft>
                          <a:spcPts val="800"/>
                        </a:spcAft>
                        <a:buClrTx/>
                        <a:buSzTx/>
                        <a:buFontTx/>
                        <a:buNone/>
                        <a:tabLst/>
                        <a:defRPr/>
                      </a:pPr>
                      <a:r>
                        <a:rPr lang="de-DE" sz="1600" baseline="0" dirty="0">
                          <a:solidFill>
                            <a:schemeClr val="bg1"/>
                          </a:solidFill>
                          <a:effectLst/>
                        </a:rPr>
                        <a:t> </a:t>
                      </a:r>
                      <a:r>
                        <a:rPr lang="de-DE" sz="1600" dirty="0">
                          <a:solidFill>
                            <a:schemeClr val="bg1"/>
                          </a:solidFill>
                          <a:effectLst/>
                        </a:rPr>
                        <a:t>Checken &amp; Wiederholen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solidFill>
                      <a:srgbClr val="327A86"/>
                    </a:solidFill>
                  </a:tcPr>
                </a:tc>
                <a:extLst>
                  <a:ext uri="{0D108BD9-81ED-4DB2-BD59-A6C34878D82A}">
                    <a16:rowId xmlns:a16="http://schemas.microsoft.com/office/drawing/2014/main" val="2895469136"/>
                  </a:ext>
                </a:extLst>
              </a:tr>
              <a:tr h="942681">
                <a:tc>
                  <a:txBody>
                    <a:bodyPr/>
                    <a:lstStyle/>
                    <a:p>
                      <a:pPr algn="ctr">
                        <a:lnSpc>
                          <a:spcPct val="107000"/>
                        </a:lnSpc>
                        <a:spcAft>
                          <a:spcPts val="800"/>
                        </a:spcAft>
                      </a:pPr>
                      <a:r>
                        <a:rPr lang="de-DE" sz="1600" b="1" dirty="0">
                          <a:solidFill>
                            <a:schemeClr val="tx1"/>
                          </a:solidFill>
                          <a:effectLst/>
                        </a:rPr>
                        <a:t>Ziel</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vert="vert270"/>
                </a:tc>
                <a:tc>
                  <a:txBody>
                    <a:bodyPr/>
                    <a:lstStyle/>
                    <a:p>
                      <a:pPr algn="ctr">
                        <a:lnSpc>
                          <a:spcPct val="107000"/>
                        </a:lnSpc>
                        <a:spcAft>
                          <a:spcPts val="800"/>
                        </a:spcAft>
                      </a:pPr>
                      <a:r>
                        <a:rPr lang="de-DE" sz="1400" dirty="0">
                          <a:solidFill>
                            <a:schemeClr val="tx1"/>
                          </a:solidFill>
                          <a:effectLst/>
                        </a:rPr>
                        <a:t>Lernausgangs­diagnose</a:t>
                      </a:r>
                      <a:endParaRPr lang="de-DE"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tc>
                <a:tc>
                  <a:txBody>
                    <a:bodyPr/>
                    <a:lstStyle/>
                    <a:p>
                      <a:pPr algn="ctr">
                        <a:lnSpc>
                          <a:spcPct val="107000"/>
                        </a:lnSpc>
                        <a:spcAft>
                          <a:spcPts val="800"/>
                        </a:spcAft>
                      </a:pPr>
                      <a:r>
                        <a:rPr lang="de-DE" sz="1400" dirty="0">
                          <a:solidFill>
                            <a:schemeClr val="tx1"/>
                          </a:solidFill>
                          <a:effectLst/>
                        </a:rPr>
                        <a:t>Genetisches Lernen in Kontexten</a:t>
                      </a:r>
                      <a:endParaRPr lang="de-DE"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tc>
                <a:tc>
                  <a:txBody>
                    <a:bodyPr/>
                    <a:lstStyle/>
                    <a:p>
                      <a:pPr algn="ctr" defTabSz="685800" eaLnBrk="1" fontAlgn="auto" hangingPunct="1">
                        <a:spcBef>
                          <a:spcPts val="0"/>
                        </a:spcBef>
                        <a:spcAft>
                          <a:spcPts val="0"/>
                        </a:spcAft>
                      </a:pPr>
                      <a:r>
                        <a:rPr lang="de-DE" sz="1400" dirty="0">
                          <a:solidFill>
                            <a:prstClr val="black"/>
                          </a:solidFill>
                        </a:rPr>
                        <a:t>Aktives Aneignen neuer Inhalte</a:t>
                      </a:r>
                      <a:endParaRPr lang="de-DE" sz="1400" dirty="0">
                        <a:solidFill>
                          <a:prstClr val="black"/>
                        </a:solidFill>
                        <a:latin typeface="Calibri" panose="020F0502020204030204"/>
                      </a:endParaRPr>
                    </a:p>
                  </a:txBody>
                  <a:tcPr marL="86780" marR="86780" marT="43390" marB="43390" anchor="ctr"/>
                </a:tc>
                <a:tc>
                  <a:txBody>
                    <a:bodyPr/>
                    <a:lstStyle/>
                    <a:p>
                      <a:pPr marL="0" marR="0" lvl="0" indent="0" algn="ctr" defTabSz="457200" rtl="0" eaLnBrk="1" fontAlgn="auto" latinLnBrk="0" hangingPunct="1">
                        <a:lnSpc>
                          <a:spcPct val="107000"/>
                        </a:lnSpc>
                        <a:spcBef>
                          <a:spcPts val="0"/>
                        </a:spcBef>
                        <a:spcAft>
                          <a:spcPts val="800"/>
                        </a:spcAft>
                        <a:buClrTx/>
                        <a:buSzTx/>
                        <a:buFontTx/>
                        <a:buNone/>
                        <a:tabLst/>
                        <a:defRPr/>
                      </a:pPr>
                      <a:r>
                        <a:rPr lang="de-DE" sz="1400" dirty="0">
                          <a:solidFill>
                            <a:schemeClr val="tx1"/>
                          </a:solidFill>
                          <a:effectLst/>
                        </a:rPr>
                        <a:t>Vernetzen, Problemlösen,</a:t>
                      </a:r>
                      <a:r>
                        <a:rPr lang="de-DE" sz="1400" baseline="0" dirty="0">
                          <a:solidFill>
                            <a:schemeClr val="tx1"/>
                          </a:solidFill>
                          <a:effectLst/>
                        </a:rPr>
                        <a:t> </a:t>
                      </a:r>
                      <a:r>
                        <a:rPr lang="de-DE" sz="1400" dirty="0">
                          <a:solidFill>
                            <a:schemeClr val="tx1"/>
                          </a:solidFill>
                          <a:effectLst/>
                        </a:rPr>
                        <a:t>Reflektieren</a:t>
                      </a:r>
                      <a:endParaRPr lang="de-DE"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tc>
                <a:tc>
                  <a:txBody>
                    <a:bodyPr/>
                    <a:lstStyle/>
                    <a:p>
                      <a:pPr algn="ctr">
                        <a:lnSpc>
                          <a:spcPct val="107000"/>
                        </a:lnSpc>
                        <a:spcAft>
                          <a:spcPts val="800"/>
                        </a:spcAft>
                      </a:pPr>
                      <a:r>
                        <a:rPr lang="de-DE" sz="1400" dirty="0">
                          <a:solidFill>
                            <a:schemeClr val="tx1"/>
                          </a:solidFill>
                          <a:effectLst/>
                        </a:rPr>
                        <a:t>(Selbst-) Diagnose und Förderung</a:t>
                      </a:r>
                      <a:endParaRPr lang="de-DE"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tc>
                <a:extLst>
                  <a:ext uri="{0D108BD9-81ED-4DB2-BD59-A6C34878D82A}">
                    <a16:rowId xmlns:a16="http://schemas.microsoft.com/office/drawing/2014/main" val="2010866790"/>
                  </a:ext>
                </a:extLst>
              </a:tr>
              <a:tr h="2621443">
                <a:tc>
                  <a:txBody>
                    <a:bodyPr/>
                    <a:lstStyle/>
                    <a:p>
                      <a:pPr algn="ctr">
                        <a:lnSpc>
                          <a:spcPct val="107000"/>
                        </a:lnSpc>
                        <a:spcAft>
                          <a:spcPts val="800"/>
                        </a:spcAft>
                      </a:pPr>
                      <a:r>
                        <a:rPr lang="de-DE" sz="1600" b="1" dirty="0">
                          <a:solidFill>
                            <a:schemeClr val="tx1"/>
                          </a:solidFill>
                          <a:effectLst/>
                        </a:rPr>
                        <a:t>Medien</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vert="vert270"/>
                </a:tc>
                <a:tc>
                  <a:txBody>
                    <a:bodyPr/>
                    <a:lstStyle/>
                    <a:p>
                      <a:pPr marL="285750" marR="0" lvl="0" indent="-285750" algn="l" rtl="0" eaLnBrk="1" fontAlgn="auto" latinLnBrk="0" hangingPunct="1">
                        <a:lnSpc>
                          <a:spcPct val="107000"/>
                        </a:lnSpc>
                        <a:spcBef>
                          <a:spcPts val="0"/>
                        </a:spcBef>
                        <a:spcAft>
                          <a:spcPts val="0"/>
                        </a:spcAft>
                        <a:buClr>
                          <a:srgbClr val="327A86"/>
                        </a:buClr>
                        <a:buFont typeface="Wingdings" panose="05000000000000000000" pitchFamily="2" charset="2"/>
                        <a:buChar char="§"/>
                      </a:pPr>
                      <a:r>
                        <a:rPr lang="de-DE" sz="1400" kern="1200" dirty="0">
                          <a:solidFill>
                            <a:schemeClr val="dk1"/>
                          </a:solidFill>
                        </a:rPr>
                        <a:t>Digitales Assessment zur Diagnose und Förderung </a:t>
                      </a:r>
                    </a:p>
                    <a:p>
                      <a:pPr marL="285750" marR="0" lvl="0" indent="-285750" algn="l" rtl="0" eaLnBrk="1" fontAlgn="auto" latinLnBrk="0" hangingPunct="1">
                        <a:lnSpc>
                          <a:spcPct val="107000"/>
                        </a:lnSpc>
                        <a:spcBef>
                          <a:spcPts val="0"/>
                        </a:spcBef>
                        <a:spcAft>
                          <a:spcPts val="0"/>
                        </a:spcAft>
                        <a:buClr>
                          <a:srgbClr val="327A86"/>
                        </a:buClr>
                        <a:buFont typeface="Wingdings" panose="05000000000000000000" pitchFamily="2" charset="2"/>
                        <a:buChar char="§"/>
                      </a:pPr>
                      <a:r>
                        <a:rPr lang="de-DE" sz="1400" kern="1200" dirty="0">
                          <a:solidFill>
                            <a:schemeClr val="dk1"/>
                          </a:solidFill>
                        </a:rPr>
                        <a:t>Video mit integrierten Fragen (z. B. H5P)</a:t>
                      </a:r>
                      <a:endParaRPr lang="de-DE" sz="1400" kern="1200" dirty="0">
                        <a:solidFill>
                          <a:schemeClr val="dk1"/>
                        </a:solidFill>
                        <a:latin typeface="Calibri" panose="020F0502020204030204"/>
                        <a:ea typeface="+mn-ea"/>
                        <a:cs typeface="+mn-cs"/>
                      </a:endParaRPr>
                    </a:p>
                  </a:txBody>
                  <a:tcPr marL="86780" marR="86780" marT="43390" marB="43390"/>
                </a:tc>
                <a:tc>
                  <a:txBody>
                    <a:bodyPr/>
                    <a:lstStyle/>
                    <a:p>
                      <a:pPr marL="285750" indent="-285750" algn="l" defTabSz="685800" eaLnBrk="1" fontAlgn="auto" hangingPunct="1">
                        <a:spcBef>
                          <a:spcPts val="0"/>
                        </a:spcBef>
                        <a:spcAft>
                          <a:spcPts val="0"/>
                        </a:spcAft>
                        <a:buClr>
                          <a:srgbClr val="327A86"/>
                        </a:buClr>
                        <a:buFont typeface="Wingdings" panose="05000000000000000000" pitchFamily="2" charset="2"/>
                        <a:buChar char="§"/>
                      </a:pPr>
                      <a:r>
                        <a:rPr lang="de-DE" sz="1400" dirty="0"/>
                        <a:t>Aufgabenstellung via Audio/ Video</a:t>
                      </a:r>
                    </a:p>
                    <a:p>
                      <a:pPr marL="285750" indent="-285750" algn="l" defTabSz="685800" eaLnBrk="1" fontAlgn="auto" hangingPunct="1">
                        <a:spcBef>
                          <a:spcPts val="0"/>
                        </a:spcBef>
                        <a:spcAft>
                          <a:spcPts val="0"/>
                        </a:spcAft>
                        <a:buClr>
                          <a:srgbClr val="327A86"/>
                        </a:buClr>
                        <a:buFont typeface="Wingdings" panose="05000000000000000000" pitchFamily="2" charset="2"/>
                        <a:buChar char="§"/>
                      </a:pPr>
                      <a:r>
                        <a:rPr lang="de-DE" sz="1400" dirty="0"/>
                        <a:t>Interaktive</a:t>
                      </a:r>
                      <a:r>
                        <a:rPr lang="de-DE" sz="1400" baseline="0" dirty="0"/>
                        <a:t> Auf-</a:t>
                      </a:r>
                      <a:r>
                        <a:rPr lang="de-DE" sz="1400" baseline="0" dirty="0" err="1"/>
                        <a:t>gabenblätter</a:t>
                      </a:r>
                      <a:endParaRPr lang="de-DE" sz="1400" dirty="0"/>
                    </a:p>
                    <a:p>
                      <a:pPr marL="285750" indent="-285750" algn="l" defTabSz="685800" eaLnBrk="1" fontAlgn="auto" hangingPunct="1">
                        <a:spcBef>
                          <a:spcPts val="0"/>
                        </a:spcBef>
                        <a:spcAft>
                          <a:spcPts val="0"/>
                        </a:spcAft>
                        <a:buClr>
                          <a:srgbClr val="327A86"/>
                        </a:buClr>
                        <a:buFont typeface="Wingdings" panose="05000000000000000000" pitchFamily="2" charset="2"/>
                        <a:buChar char="§"/>
                      </a:pPr>
                      <a:r>
                        <a:rPr lang="de-DE" sz="1400" dirty="0"/>
                        <a:t>Apps/ Medien zur Simulation</a:t>
                      </a:r>
                    </a:p>
                    <a:p>
                      <a:pPr marL="285750" indent="-285750" algn="l" eaLnBrk="1" fontAlgn="auto" hangingPunct="1">
                        <a:spcBef>
                          <a:spcPts val="0"/>
                        </a:spcBef>
                        <a:spcAft>
                          <a:spcPts val="0"/>
                        </a:spcAft>
                        <a:buClr>
                          <a:srgbClr val="327A86"/>
                        </a:buClr>
                        <a:buFont typeface="Wingdings" panose="05000000000000000000" pitchFamily="2" charset="2"/>
                        <a:buChar char="§"/>
                      </a:pPr>
                      <a:r>
                        <a:rPr lang="de-DE" sz="1400" dirty="0"/>
                        <a:t>Digitale Lern-umgebungen</a:t>
                      </a:r>
                      <a:endParaRPr lang="de-DE" sz="1400" i="1" dirty="0">
                        <a:latin typeface="Calibri" panose="020F0502020204030204"/>
                      </a:endParaRPr>
                    </a:p>
                  </a:txBody>
                  <a:tcPr marL="86780" marR="86780" marT="43390" marB="43390"/>
                </a:tc>
                <a:tc>
                  <a:txBody>
                    <a:bodyPr/>
                    <a:lstStyle/>
                    <a:p>
                      <a:pPr marL="285750" indent="-285750" algn="l" defTabSz="685800" eaLnBrk="1" fontAlgn="auto" hangingPunct="1">
                        <a:spcBef>
                          <a:spcPts val="0"/>
                        </a:spcBef>
                        <a:spcAft>
                          <a:spcPts val="0"/>
                        </a:spcAft>
                        <a:buClr>
                          <a:srgbClr val="327A86"/>
                        </a:buClr>
                        <a:buFont typeface="Wingdings" panose="05000000000000000000" pitchFamily="2" charset="2"/>
                        <a:buChar char="§"/>
                      </a:pPr>
                      <a:r>
                        <a:rPr lang="de-DE" sz="1400" dirty="0"/>
                        <a:t>Digitale Werkzeuge</a:t>
                      </a:r>
                    </a:p>
                    <a:p>
                      <a:pPr marL="285750" indent="-285750" algn="l" defTabSz="685800" eaLnBrk="1" fontAlgn="auto" hangingPunct="1">
                        <a:spcBef>
                          <a:spcPts val="0"/>
                        </a:spcBef>
                        <a:spcAft>
                          <a:spcPts val="0"/>
                        </a:spcAft>
                        <a:buClr>
                          <a:srgbClr val="327A86"/>
                        </a:buClr>
                        <a:buFont typeface="Wingdings" panose="05000000000000000000" pitchFamily="2" charset="2"/>
                        <a:buChar char="§"/>
                      </a:pPr>
                      <a:r>
                        <a:rPr lang="de-DE" sz="1400" dirty="0"/>
                        <a:t>(Digitale) Wissens-speicher</a:t>
                      </a:r>
                    </a:p>
                    <a:p>
                      <a:pPr marL="285750" indent="-285750" algn="l" defTabSz="685800" eaLnBrk="1" fontAlgn="auto" hangingPunct="1">
                        <a:spcBef>
                          <a:spcPts val="0"/>
                        </a:spcBef>
                        <a:spcAft>
                          <a:spcPts val="0"/>
                        </a:spcAft>
                        <a:buClr>
                          <a:srgbClr val="327A86"/>
                        </a:buClr>
                        <a:buFont typeface="Wingdings" panose="05000000000000000000" pitchFamily="2" charset="2"/>
                        <a:buChar char="§"/>
                      </a:pPr>
                      <a:r>
                        <a:rPr lang="de-DE" sz="1400" dirty="0"/>
                        <a:t>Videos/ Audios</a:t>
                      </a:r>
                      <a:endParaRPr lang="de-DE"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tc>
                <a:tc>
                  <a:txBody>
                    <a:bodyPr/>
                    <a:lstStyle/>
                    <a:p>
                      <a:pPr marL="285750" indent="-285750" algn="l" eaLnBrk="1" fontAlgn="auto" hangingPunct="1">
                        <a:lnSpc>
                          <a:spcPct val="100000"/>
                        </a:lnSpc>
                        <a:spcBef>
                          <a:spcPts val="0"/>
                        </a:spcBef>
                        <a:spcAft>
                          <a:spcPts val="0"/>
                        </a:spcAft>
                        <a:buClr>
                          <a:srgbClr val="327A86"/>
                        </a:buClr>
                        <a:buFont typeface="Wingdings" panose="05000000000000000000" pitchFamily="2" charset="2"/>
                        <a:buChar char="§"/>
                      </a:pPr>
                      <a:r>
                        <a:rPr lang="de-DE" sz="1400" dirty="0"/>
                        <a:t>Digitale Lern-umgebungen</a:t>
                      </a:r>
                      <a:endParaRPr lang="de-DE" sz="1400" b="0" u="none" strike="noStrike" noProof="0" dirty="0"/>
                    </a:p>
                    <a:p>
                      <a:pPr marL="285750" lvl="0" indent="-285750" algn="l">
                        <a:lnSpc>
                          <a:spcPct val="100000"/>
                        </a:lnSpc>
                        <a:spcBef>
                          <a:spcPts val="0"/>
                        </a:spcBef>
                        <a:spcAft>
                          <a:spcPts val="0"/>
                        </a:spcAft>
                        <a:buClr>
                          <a:srgbClr val="327A86"/>
                        </a:buClr>
                        <a:buFont typeface="Wingdings" panose="05000000000000000000" pitchFamily="2" charset="2"/>
                        <a:buChar char="§"/>
                      </a:pPr>
                      <a:r>
                        <a:rPr lang="de-DE" sz="1400" dirty="0"/>
                        <a:t>Wahlangebot</a:t>
                      </a:r>
                    </a:p>
                    <a:p>
                      <a:pPr marL="285750" lvl="0" indent="-285750" algn="l">
                        <a:lnSpc>
                          <a:spcPct val="100000"/>
                        </a:lnSpc>
                        <a:spcBef>
                          <a:spcPts val="0"/>
                        </a:spcBef>
                        <a:spcAft>
                          <a:spcPts val="0"/>
                        </a:spcAft>
                        <a:buClr>
                          <a:srgbClr val="327A86"/>
                        </a:buClr>
                        <a:buFont typeface="Wingdings" panose="05000000000000000000" pitchFamily="2" charset="2"/>
                        <a:buChar char="§"/>
                      </a:pPr>
                      <a:r>
                        <a:rPr lang="de-DE" sz="1400" dirty="0"/>
                        <a:t>Apps/ Simulationen</a:t>
                      </a:r>
                    </a:p>
                    <a:p>
                      <a:pPr marL="285750" lvl="0" indent="-285750" algn="l">
                        <a:lnSpc>
                          <a:spcPct val="100000"/>
                        </a:lnSpc>
                        <a:spcBef>
                          <a:spcPts val="0"/>
                        </a:spcBef>
                        <a:spcAft>
                          <a:spcPts val="0"/>
                        </a:spcAft>
                        <a:buClr>
                          <a:srgbClr val="327A86"/>
                        </a:buClr>
                        <a:buFont typeface="Wingdings" panose="05000000000000000000" pitchFamily="2" charset="2"/>
                        <a:buChar char="§"/>
                      </a:pPr>
                      <a:r>
                        <a:rPr lang="de-DE" sz="1400" dirty="0"/>
                        <a:t>Digitale Werkzeuge</a:t>
                      </a:r>
                    </a:p>
                    <a:p>
                      <a:pPr marL="285750" lvl="0" indent="-285750" algn="l">
                        <a:lnSpc>
                          <a:spcPct val="100000"/>
                        </a:lnSpc>
                        <a:spcBef>
                          <a:spcPts val="0"/>
                        </a:spcBef>
                        <a:spcAft>
                          <a:spcPts val="0"/>
                        </a:spcAft>
                        <a:buClr>
                          <a:srgbClr val="327A86"/>
                        </a:buClr>
                        <a:buFont typeface="Wingdings" panose="05000000000000000000" pitchFamily="2" charset="2"/>
                        <a:buChar char="§"/>
                      </a:pPr>
                      <a:r>
                        <a:rPr lang="de-DE" sz="1400" dirty="0"/>
                        <a:t>Erstellen von Lernvideos</a:t>
                      </a:r>
                      <a:endParaRPr lang="de-DE" sz="1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tc>
                <a:tc>
                  <a:txBody>
                    <a:bodyPr/>
                    <a:lstStyle/>
                    <a:p>
                      <a:pPr marL="285750" indent="-285750" algn="l" defTabSz="457200" rtl="0" eaLnBrk="1" fontAlgn="auto" latinLnBrk="0" hangingPunct="1">
                        <a:lnSpc>
                          <a:spcPct val="100000"/>
                        </a:lnSpc>
                        <a:spcBef>
                          <a:spcPts val="0"/>
                        </a:spcBef>
                        <a:spcAft>
                          <a:spcPts val="0"/>
                        </a:spcAft>
                        <a:buClr>
                          <a:srgbClr val="327A86"/>
                        </a:buClr>
                        <a:buFont typeface="Wingdings" panose="05000000000000000000" pitchFamily="2" charset="2"/>
                        <a:buChar char="§"/>
                      </a:pPr>
                      <a:r>
                        <a:rPr lang="de-DE" sz="1400" kern="1200" dirty="0">
                          <a:solidFill>
                            <a:schemeClr val="dk1"/>
                          </a:solidFill>
                        </a:rPr>
                        <a:t>Checklisten</a:t>
                      </a:r>
                    </a:p>
                    <a:p>
                      <a:pPr marL="285750" indent="-285750" algn="l" defTabSz="457200" rtl="0" eaLnBrk="1" fontAlgn="auto" latinLnBrk="0" hangingPunct="1">
                        <a:lnSpc>
                          <a:spcPct val="100000"/>
                        </a:lnSpc>
                        <a:spcBef>
                          <a:spcPts val="0"/>
                        </a:spcBef>
                        <a:spcAft>
                          <a:spcPts val="0"/>
                        </a:spcAft>
                        <a:buClr>
                          <a:srgbClr val="327A86"/>
                        </a:buClr>
                        <a:buFont typeface="Wingdings" panose="05000000000000000000" pitchFamily="2" charset="2"/>
                        <a:buChar char="§"/>
                      </a:pPr>
                      <a:r>
                        <a:rPr lang="de-DE" sz="1400" kern="1200" dirty="0">
                          <a:solidFill>
                            <a:schemeClr val="dk1"/>
                          </a:solidFill>
                        </a:rPr>
                        <a:t>Digitales Assessment (</a:t>
                      </a:r>
                      <a:r>
                        <a:rPr lang="de-DE" sz="1400" kern="1200" dirty="0" err="1">
                          <a:solidFill>
                            <a:schemeClr val="dk1"/>
                          </a:solidFill>
                        </a:rPr>
                        <a:t>Audience</a:t>
                      </a:r>
                      <a:r>
                        <a:rPr lang="de-DE" sz="1400" kern="1200" dirty="0">
                          <a:solidFill>
                            <a:schemeClr val="dk1"/>
                          </a:solidFill>
                        </a:rPr>
                        <a:t>-Response-Systeme, ARS)</a:t>
                      </a:r>
                      <a:endParaRPr lang="de-DE" sz="1400" kern="1200" dirty="0">
                        <a:solidFill>
                          <a:schemeClr val="dk1"/>
                        </a:solidFill>
                        <a:latin typeface="Calibri" panose="020F0502020204030204"/>
                        <a:ea typeface="+mn-ea"/>
                        <a:cs typeface="+mn-cs"/>
                      </a:endParaRPr>
                    </a:p>
                  </a:txBody>
                  <a:tcPr marL="86780" marR="86780" marT="43390" marB="43390"/>
                </a:tc>
                <a:extLst>
                  <a:ext uri="{0D108BD9-81ED-4DB2-BD59-A6C34878D82A}">
                    <a16:rowId xmlns:a16="http://schemas.microsoft.com/office/drawing/2014/main" val="1494719499"/>
                  </a:ext>
                </a:extLst>
              </a:tr>
              <a:tr h="1160716">
                <a:tc>
                  <a:txBody>
                    <a:bodyPr/>
                    <a:lstStyle/>
                    <a:p>
                      <a:pPr algn="ctr">
                        <a:lnSpc>
                          <a:spcPct val="107000"/>
                        </a:lnSpc>
                        <a:spcAft>
                          <a:spcPts val="800"/>
                        </a:spcAft>
                      </a:pP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vert="vert270"/>
                </a:tc>
                <a:tc gridSpan="5">
                  <a:txBody>
                    <a:bodyPr/>
                    <a:lstStyle/>
                    <a:p>
                      <a:pPr marL="285750" marR="0" lvl="0" indent="-285750" algn="l" rtl="0" eaLnBrk="1" fontAlgn="auto" latinLnBrk="0" hangingPunct="1">
                        <a:lnSpc>
                          <a:spcPct val="107000"/>
                        </a:lnSpc>
                        <a:spcBef>
                          <a:spcPts val="0"/>
                        </a:spcBef>
                        <a:spcAft>
                          <a:spcPts val="0"/>
                        </a:spcAft>
                        <a:buClr>
                          <a:srgbClr val="327A86"/>
                        </a:buClr>
                        <a:buFont typeface="Wingdings" panose="05000000000000000000" pitchFamily="2" charset="2"/>
                        <a:buChar char="§"/>
                      </a:pPr>
                      <a:r>
                        <a:rPr lang="de-DE" sz="1400" dirty="0"/>
                        <a:t>(Digitale) </a:t>
                      </a:r>
                      <a:r>
                        <a:rPr lang="de-DE" sz="1400" kern="1200" dirty="0">
                          <a:solidFill>
                            <a:schemeClr val="dk1"/>
                          </a:solidFill>
                        </a:rPr>
                        <a:t>Hilfen (Links zu Erklärungen für Begriffe und zu Lernvideos, Hinweise zur Lösung der Aufgaben)</a:t>
                      </a:r>
                    </a:p>
                    <a:p>
                      <a:pPr marL="285750" marR="0" lvl="0" indent="-285750" algn="l" rtl="0" eaLnBrk="1" fontAlgn="auto" latinLnBrk="0" hangingPunct="1">
                        <a:lnSpc>
                          <a:spcPct val="107000"/>
                        </a:lnSpc>
                        <a:spcBef>
                          <a:spcPts val="0"/>
                        </a:spcBef>
                        <a:spcAft>
                          <a:spcPts val="0"/>
                        </a:spcAft>
                        <a:buClr>
                          <a:srgbClr val="327A86"/>
                        </a:buClr>
                        <a:buFont typeface="Wingdings" panose="05000000000000000000" pitchFamily="2" charset="2"/>
                        <a:buChar char="§"/>
                      </a:pPr>
                      <a:r>
                        <a:rPr lang="de-DE" sz="1400" dirty="0"/>
                        <a:t>Kommunikation &amp; Kooperation: Austauschphasen (Partner- oder Gruppenarbeit, Austausch im Plenum), Sprechstunden, Foren, etc.</a:t>
                      </a:r>
                      <a:endParaRPr lang="de-DE" sz="1400" dirty="0">
                        <a:latin typeface="Calibri" panose="020F0502020204030204"/>
                      </a:endParaRPr>
                    </a:p>
                  </a:txBody>
                  <a:tcPr marL="86780" marR="86780" marT="43390" marB="43390" anchor="ctr"/>
                </a:tc>
                <a:tc hMerge="1">
                  <a:txBody>
                    <a:bodyPr/>
                    <a:lstStyle/>
                    <a:p>
                      <a:pPr marL="285750" indent="-285750" algn="l" eaLnBrk="1" fontAlgn="auto" hangingPunct="1">
                        <a:spcBef>
                          <a:spcPts val="0"/>
                        </a:spcBef>
                        <a:spcAft>
                          <a:spcPts val="0"/>
                        </a:spcAft>
                        <a:buClr>
                          <a:srgbClr val="327A86"/>
                        </a:buClr>
                        <a:buFont typeface="Arial" panose="020B0604020202020204" pitchFamily="34" charset="0"/>
                        <a:buChar char="•"/>
                      </a:pPr>
                      <a:endParaRPr lang="de-DE" sz="1600" i="1" dirty="0">
                        <a:latin typeface="Calibri" panose="020F0502020204030204"/>
                      </a:endParaRPr>
                    </a:p>
                  </a:txBody>
                  <a:tcPr marL="86780" marR="86780" marT="43390" marB="43390" anchor="ctr">
                    <a:solidFill>
                      <a:srgbClr val="327A86">
                        <a:alpha val="20000"/>
                      </a:srgbClr>
                    </a:solidFill>
                  </a:tcPr>
                </a:tc>
                <a:tc hMerge="1">
                  <a:txBody>
                    <a:bodyPr/>
                    <a:lstStyle/>
                    <a:p>
                      <a:pPr algn="l">
                        <a:lnSpc>
                          <a:spcPct val="107000"/>
                        </a:lnSpc>
                        <a:spcAft>
                          <a:spcPts val="800"/>
                        </a:spcAft>
                        <a:buClr>
                          <a:srgbClr val="327A86"/>
                        </a:buClr>
                      </a:pP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solidFill>
                      <a:srgbClr val="327A86">
                        <a:alpha val="20000"/>
                      </a:srgbClr>
                    </a:solidFill>
                  </a:tcPr>
                </a:tc>
                <a:tc hMerge="1">
                  <a:txBody>
                    <a:bodyPr/>
                    <a:lstStyle/>
                    <a:p>
                      <a:pPr algn="l">
                        <a:lnSpc>
                          <a:spcPct val="107000"/>
                        </a:lnSpc>
                        <a:spcAft>
                          <a:spcPts val="800"/>
                        </a:spcAft>
                        <a:buClr>
                          <a:srgbClr val="327A86"/>
                        </a:buClr>
                      </a:pP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solidFill>
                      <a:srgbClr val="327A86">
                        <a:alpha val="20000"/>
                      </a:srgbClr>
                    </a:solidFill>
                  </a:tcPr>
                </a:tc>
                <a:tc hMerge="1">
                  <a:txBody>
                    <a:bodyPr/>
                    <a:lstStyle/>
                    <a:p>
                      <a:pPr algn="l">
                        <a:lnSpc>
                          <a:spcPct val="107000"/>
                        </a:lnSpc>
                        <a:spcAft>
                          <a:spcPts val="800"/>
                        </a:spcAft>
                      </a:pPr>
                      <a:endParaRPr lang="de-DE"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solidFill>
                      <a:srgbClr val="327A86">
                        <a:alpha val="20000"/>
                      </a:srgbClr>
                    </a:solidFill>
                  </a:tcPr>
                </a:tc>
                <a:extLst>
                  <a:ext uri="{0D108BD9-81ED-4DB2-BD59-A6C34878D82A}">
                    <a16:rowId xmlns:a16="http://schemas.microsoft.com/office/drawing/2014/main" val="2382363584"/>
                  </a:ext>
                </a:extLst>
              </a:tr>
            </a:tbl>
          </a:graphicData>
        </a:graphic>
      </p:graphicFrame>
    </p:spTree>
    <p:extLst>
      <p:ext uri="{BB962C8B-B14F-4D97-AF65-F5344CB8AC3E}">
        <p14:creationId xmlns:p14="http://schemas.microsoft.com/office/powerpoint/2010/main" val="516634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9">
            <a:extLst>
              <a:ext uri="{FF2B5EF4-FFF2-40B4-BE49-F238E27FC236}">
                <a16:creationId xmlns:a16="http://schemas.microsoft.com/office/drawing/2014/main" id="{737E7080-3652-A067-8AE6-3717729936DA}"/>
              </a:ext>
            </a:extLst>
          </p:cNvPr>
          <p:cNvPicPr>
            <a:picLocks noGrp="1" noChangeAspect="1"/>
          </p:cNvPicPr>
          <p:nvPr>
            <p:ph type="pic" sz="quarter" idx="10"/>
          </p:nvPr>
        </p:nvPicPr>
        <p:blipFill rotWithShape="1">
          <a:blip r:embed="rId2"/>
          <a:srcRect t="13598" b="13598"/>
          <a:stretch/>
        </p:blipFill>
        <p:spPr>
          <a:prstGeom prst="rect">
            <a:avLst/>
          </a:prstGeom>
        </p:spPr>
      </p:pic>
      <p:sp>
        <p:nvSpPr>
          <p:cNvPr id="10" name="Textplatzhalter 5">
            <a:extLst>
              <a:ext uri="{FF2B5EF4-FFF2-40B4-BE49-F238E27FC236}">
                <a16:creationId xmlns:a16="http://schemas.microsoft.com/office/drawing/2014/main" id="{0FB6CED5-CAC1-7A50-D4B3-5B7522A8E76D}"/>
              </a:ext>
            </a:extLst>
          </p:cNvPr>
          <p:cNvSpPr>
            <a:spLocks noGrp="1"/>
          </p:cNvSpPr>
          <p:nvPr>
            <p:ph type="body" sz="quarter" idx="11"/>
          </p:nvPr>
        </p:nvSpPr>
        <p:spPr/>
        <p:txBody>
          <a:bodyPr/>
          <a:lstStyle/>
          <a:p>
            <a:r>
              <a:rPr lang="de-DE" dirty="0"/>
              <a:t>Digitale Medien zur kognitiven Aktivierung im Mathematikunterricht (</a:t>
            </a:r>
            <a:r>
              <a:rPr lang="de-DE" dirty="0" err="1"/>
              <a:t>DigMA</a:t>
            </a:r>
            <a:r>
              <a:rPr lang="de-DE" dirty="0"/>
              <a:t>) </a:t>
            </a:r>
          </a:p>
        </p:txBody>
      </p:sp>
      <p:sp>
        <p:nvSpPr>
          <p:cNvPr id="7" name="Textplatzhalter 6">
            <a:extLst>
              <a:ext uri="{FF2B5EF4-FFF2-40B4-BE49-F238E27FC236}">
                <a16:creationId xmlns:a16="http://schemas.microsoft.com/office/drawing/2014/main" id="{ACA87CCF-56B6-FA33-2094-D8B11973EDBD}"/>
              </a:ext>
            </a:extLst>
          </p:cNvPr>
          <p:cNvSpPr>
            <a:spLocks noGrp="1"/>
          </p:cNvSpPr>
          <p:nvPr>
            <p:ph type="body" sz="quarter" idx="12"/>
          </p:nvPr>
        </p:nvSpPr>
        <p:spPr/>
        <p:txBody>
          <a:bodyPr/>
          <a:lstStyle/>
          <a:p>
            <a:r>
              <a:rPr lang="de-DE" dirty="0"/>
              <a:t>Baustein 8 | Einsatz von Videos am Beispiel von </a:t>
            </a:r>
            <a:r>
              <a:rPr lang="de-DE" dirty="0" err="1"/>
              <a:t>Flipped</a:t>
            </a:r>
            <a:r>
              <a:rPr lang="de-DE" dirty="0"/>
              <a:t> Classroom</a:t>
            </a:r>
            <a:br>
              <a:rPr lang="de-DE" dirty="0"/>
            </a:br>
            <a:r>
              <a:rPr lang="de-DE" b="0" dirty="0"/>
              <a:t>(Online-Seminar)</a:t>
            </a:r>
          </a:p>
        </p:txBody>
      </p:sp>
      <p:sp>
        <p:nvSpPr>
          <p:cNvPr id="8" name="Textplatzhalter 7">
            <a:extLst>
              <a:ext uri="{FF2B5EF4-FFF2-40B4-BE49-F238E27FC236}">
                <a16:creationId xmlns:a16="http://schemas.microsoft.com/office/drawing/2014/main" id="{BE9F192E-3E64-196B-F9C9-C69DEAA0B11C}"/>
              </a:ext>
            </a:extLst>
          </p:cNvPr>
          <p:cNvSpPr>
            <a:spLocks noGrp="1"/>
          </p:cNvSpPr>
          <p:nvPr>
            <p:ph type="body" sz="quarter" idx="13"/>
          </p:nvPr>
        </p:nvSpPr>
        <p:spPr/>
        <p:txBody>
          <a:bodyPr/>
          <a:lstStyle/>
          <a:p>
            <a:r>
              <a:rPr lang="de-DE" sz="1800" dirty="0"/>
              <a:t>Maike </a:t>
            </a:r>
            <a:r>
              <a:rPr lang="de-DE" sz="1800" dirty="0" err="1"/>
              <a:t>Abshagen</a:t>
            </a:r>
            <a:r>
              <a:rPr lang="de-DE" sz="1800" dirty="0"/>
              <a:t> und Jens Lindström</a:t>
            </a:r>
          </a:p>
          <a:p>
            <a:endParaRPr lang="de-DE" dirty="0"/>
          </a:p>
        </p:txBody>
      </p:sp>
      <p:grpSp>
        <p:nvGrpSpPr>
          <p:cNvPr id="11" name="Gruppieren 10">
            <a:extLst>
              <a:ext uri="{FF2B5EF4-FFF2-40B4-BE49-F238E27FC236}">
                <a16:creationId xmlns:a16="http://schemas.microsoft.com/office/drawing/2014/main" id="{EED603AB-61A2-BF97-AB0A-C15164DF21C8}"/>
              </a:ext>
            </a:extLst>
          </p:cNvPr>
          <p:cNvGrpSpPr/>
          <p:nvPr/>
        </p:nvGrpSpPr>
        <p:grpSpPr>
          <a:xfrm>
            <a:off x="7092280" y="4641683"/>
            <a:ext cx="1921814" cy="1748665"/>
            <a:chOff x="7092280" y="4641683"/>
            <a:chExt cx="1921814" cy="1748665"/>
          </a:xfrm>
        </p:grpSpPr>
        <p:sp>
          <p:nvSpPr>
            <p:cNvPr id="12" name="Textfeld 11">
              <a:extLst>
                <a:ext uri="{FF2B5EF4-FFF2-40B4-BE49-F238E27FC236}">
                  <a16:creationId xmlns:a16="http://schemas.microsoft.com/office/drawing/2014/main" id="{A7A4E0AB-2294-DCD7-FAB1-0F88685792F8}"/>
                </a:ext>
              </a:extLst>
            </p:cNvPr>
            <p:cNvSpPr txBox="1"/>
            <p:nvPr/>
          </p:nvSpPr>
          <p:spPr>
            <a:xfrm>
              <a:off x="7092280" y="4641683"/>
              <a:ext cx="1098849" cy="223138"/>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 Kooperation mit</a:t>
              </a:r>
            </a:p>
          </p:txBody>
        </p:sp>
        <p:sp>
          <p:nvSpPr>
            <p:cNvPr id="13" name="Textfeld 12">
              <a:extLst>
                <a:ext uri="{FF2B5EF4-FFF2-40B4-BE49-F238E27FC236}">
                  <a16:creationId xmlns:a16="http://schemas.microsoft.com/office/drawing/2014/main" id="{1EAD6A82-99C1-7463-6C7D-2E069106880F}"/>
                </a:ext>
              </a:extLst>
            </p:cNvPr>
            <p:cNvSpPr txBox="1"/>
            <p:nvPr/>
          </p:nvSpPr>
          <p:spPr>
            <a:xfrm>
              <a:off x="7178398" y="5251575"/>
              <a:ext cx="1835696"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Institut für Qualitätsentwicklung an Schulen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Schleswig-Holstein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(IQSH)</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Ministeriums für Bildung, Wissenschaft und Kultur</a:t>
              </a:r>
              <a:b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b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Landes Schleswig-Holstein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14" name="Grafik 13">
              <a:extLst>
                <a:ext uri="{FF2B5EF4-FFF2-40B4-BE49-F238E27FC236}">
                  <a16:creationId xmlns:a16="http://schemas.microsoft.com/office/drawing/2014/main" id="{7D8F716B-CFE4-3AFF-BDDE-CC2B29864AE6}"/>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7272809" y="4882407"/>
              <a:ext cx="985709" cy="369168"/>
            </a:xfrm>
            <a:prstGeom prst="rect">
              <a:avLst/>
            </a:prstGeom>
          </p:spPr>
        </p:pic>
      </p:grpSp>
    </p:spTree>
    <p:extLst>
      <p:ext uri="{BB962C8B-B14F-4D97-AF65-F5344CB8AC3E}">
        <p14:creationId xmlns:p14="http://schemas.microsoft.com/office/powerpoint/2010/main" val="3962855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62203" y="1587656"/>
            <a:ext cx="4235393" cy="4589414"/>
          </a:xfrm>
        </p:spPr>
        <p:txBody>
          <a:bodyPr/>
          <a:lstStyle/>
          <a:p>
            <a:pPr marL="0" indent="0">
              <a:spcBef>
                <a:spcPts val="0"/>
              </a:spcBef>
              <a:spcAft>
                <a:spcPts val="0"/>
              </a:spcAft>
              <a:buNone/>
            </a:pPr>
            <a:r>
              <a:rPr lang="de-DE" sz="1800" b="1" dirty="0">
                <a:solidFill>
                  <a:schemeClr val="accent1"/>
                </a:solidFill>
                <a:latin typeface="+mn-lt"/>
              </a:rPr>
              <a:t>A</a:t>
            </a:r>
            <a:r>
              <a:rPr lang="de-DE" sz="1800" b="1" dirty="0">
                <a:latin typeface="+mn-lt"/>
              </a:rPr>
              <a:t>ttention = Aufmerksamkeit</a:t>
            </a:r>
            <a:endParaRPr lang="de-DE" sz="1800" dirty="0">
              <a:latin typeface="+mn-lt"/>
            </a:endParaRPr>
          </a:p>
          <a:p>
            <a:pPr indent="-285750">
              <a:spcBef>
                <a:spcPts val="0"/>
              </a:spcBef>
              <a:spcAft>
                <a:spcPts val="0"/>
              </a:spcAft>
            </a:pPr>
            <a:r>
              <a:rPr lang="de-DE" sz="1800" dirty="0">
                <a:latin typeface="+mn-lt"/>
              </a:rPr>
              <a:t>Darstellung eines (Wissens-)Konflikts</a:t>
            </a:r>
          </a:p>
          <a:p>
            <a:pPr indent="-285750">
              <a:spcBef>
                <a:spcPts val="0"/>
              </a:spcBef>
              <a:spcAft>
                <a:spcPts val="0"/>
              </a:spcAft>
            </a:pPr>
            <a:r>
              <a:rPr lang="de-DE" sz="1800" dirty="0">
                <a:latin typeface="+mn-lt"/>
              </a:rPr>
              <a:t>Anschaulichkeit der Inhalte</a:t>
            </a:r>
          </a:p>
          <a:p>
            <a:pPr marL="266700" indent="-266700">
              <a:spcBef>
                <a:spcPts val="0"/>
              </a:spcBef>
              <a:spcAft>
                <a:spcPts val="0"/>
              </a:spcAft>
            </a:pPr>
            <a:r>
              <a:rPr lang="de-DE" sz="1800" dirty="0">
                <a:latin typeface="+mn-lt"/>
              </a:rPr>
              <a:t>Abwechslungsreichtum in der Präsentation</a:t>
            </a:r>
          </a:p>
          <a:p>
            <a:pPr indent="-285750">
              <a:spcBef>
                <a:spcPts val="0"/>
              </a:spcBef>
              <a:spcAft>
                <a:spcPts val="0"/>
              </a:spcAft>
            </a:pPr>
            <a:r>
              <a:rPr lang="de-DE" sz="1800" dirty="0">
                <a:latin typeface="+mn-lt"/>
              </a:rPr>
              <a:t>Raum für Humor</a:t>
            </a:r>
          </a:p>
          <a:p>
            <a:pPr indent="-285750">
              <a:spcBef>
                <a:spcPts val="0"/>
              </a:spcBef>
              <a:spcAft>
                <a:spcPts val="0"/>
              </a:spcAft>
            </a:pPr>
            <a:r>
              <a:rPr lang="de-DE" sz="1800" dirty="0">
                <a:latin typeface="+mn-lt"/>
              </a:rPr>
              <a:t>Erkundungsmöglichkeiten</a:t>
            </a:r>
          </a:p>
          <a:p>
            <a:pPr indent="-285750">
              <a:spcBef>
                <a:spcPts val="0"/>
              </a:spcBef>
              <a:spcAft>
                <a:spcPts val="0"/>
              </a:spcAft>
            </a:pPr>
            <a:r>
              <a:rPr lang="de-DE" sz="1800" dirty="0">
                <a:latin typeface="+mn-lt"/>
              </a:rPr>
              <a:t>Chancen zur Partizipation</a:t>
            </a:r>
            <a:endParaRPr lang="de-DE" sz="1600" dirty="0">
              <a:latin typeface="+mn-lt"/>
            </a:endParaRPr>
          </a:p>
          <a:p>
            <a:pPr marL="215900" lvl="1" indent="-285750">
              <a:spcBef>
                <a:spcPts val="0"/>
              </a:spcBef>
              <a:spcAft>
                <a:spcPts val="0"/>
              </a:spcAft>
            </a:pPr>
            <a:endParaRPr lang="de-DE" sz="1600" dirty="0">
              <a:latin typeface="+mn-lt"/>
            </a:endParaRPr>
          </a:p>
          <a:p>
            <a:pPr indent="-285750">
              <a:spcBef>
                <a:spcPts val="0"/>
              </a:spcBef>
              <a:spcAft>
                <a:spcPts val="0"/>
              </a:spcAft>
              <a:buNone/>
            </a:pPr>
            <a:r>
              <a:rPr lang="de-DE" sz="1800" b="1" dirty="0" err="1">
                <a:solidFill>
                  <a:schemeClr val="accent1"/>
                </a:solidFill>
                <a:latin typeface="+mn-lt"/>
              </a:rPr>
              <a:t>R</a:t>
            </a:r>
            <a:r>
              <a:rPr lang="de-DE" sz="1800" b="1" dirty="0" err="1">
                <a:latin typeface="+mn-lt"/>
              </a:rPr>
              <a:t>elevance</a:t>
            </a:r>
            <a:r>
              <a:rPr lang="de-DE" sz="1800" b="1" dirty="0">
                <a:latin typeface="+mn-lt"/>
              </a:rPr>
              <a:t> = Relevanz</a:t>
            </a:r>
            <a:endParaRPr lang="de-DE" sz="1800" dirty="0">
              <a:latin typeface="+mn-lt"/>
            </a:endParaRPr>
          </a:p>
          <a:p>
            <a:pPr indent="-285750">
              <a:spcBef>
                <a:spcPts val="0"/>
              </a:spcBef>
              <a:spcAft>
                <a:spcPts val="0"/>
              </a:spcAft>
            </a:pPr>
            <a:r>
              <a:rPr lang="de-DE" dirty="0">
                <a:latin typeface="+mn-lt"/>
              </a:rPr>
              <a:t>Orientierung an Erfahrungen</a:t>
            </a:r>
          </a:p>
          <a:p>
            <a:pPr indent="-285750">
              <a:spcBef>
                <a:spcPts val="0"/>
              </a:spcBef>
              <a:spcAft>
                <a:spcPts val="0"/>
              </a:spcAft>
            </a:pPr>
            <a:r>
              <a:rPr lang="de-DE" dirty="0">
                <a:latin typeface="+mn-lt"/>
              </a:rPr>
              <a:t>Aktualität der Themen</a:t>
            </a:r>
          </a:p>
          <a:p>
            <a:pPr indent="-285750">
              <a:spcBef>
                <a:spcPts val="0"/>
              </a:spcBef>
              <a:spcAft>
                <a:spcPts val="0"/>
              </a:spcAft>
            </a:pPr>
            <a:r>
              <a:rPr lang="de-DE" dirty="0">
                <a:latin typeface="+mn-lt"/>
              </a:rPr>
              <a:t>Bedürfnisorientierung</a:t>
            </a:r>
          </a:p>
          <a:p>
            <a:pPr indent="-285750">
              <a:spcBef>
                <a:spcPts val="0"/>
              </a:spcBef>
              <a:spcAft>
                <a:spcPts val="0"/>
              </a:spcAft>
            </a:pPr>
            <a:r>
              <a:rPr lang="de-DE" dirty="0">
                <a:latin typeface="+mn-lt"/>
              </a:rPr>
              <a:t>Bereitstellung von Vorbildern</a:t>
            </a:r>
          </a:p>
          <a:p>
            <a:pPr indent="-285750">
              <a:spcBef>
                <a:spcPts val="0"/>
              </a:spcBef>
              <a:spcAft>
                <a:spcPts val="0"/>
              </a:spcAft>
            </a:pPr>
            <a:r>
              <a:rPr lang="de-DE" dirty="0">
                <a:latin typeface="+mn-lt"/>
              </a:rPr>
              <a:t>Ermöglichung von Wahlfreiheiten</a:t>
            </a:r>
          </a:p>
          <a:p>
            <a:pPr marL="0" indent="0">
              <a:spcBef>
                <a:spcPts val="0"/>
              </a:spcBef>
              <a:spcAft>
                <a:spcPts val="0"/>
              </a:spcAft>
              <a:buNone/>
            </a:pPr>
            <a:endParaRPr lang="de-DE" sz="1800" dirty="0"/>
          </a:p>
        </p:txBody>
      </p:sp>
      <p:sp>
        <p:nvSpPr>
          <p:cNvPr id="3" name="Titel 2"/>
          <p:cNvSpPr>
            <a:spLocks noGrp="1"/>
          </p:cNvSpPr>
          <p:nvPr>
            <p:ph type="title"/>
          </p:nvPr>
        </p:nvSpPr>
        <p:spPr/>
        <p:txBody>
          <a:bodyPr>
            <a:normAutofit/>
          </a:bodyPr>
          <a:lstStyle/>
          <a:p>
            <a:r>
              <a:rPr lang="de-DE" dirty="0"/>
              <a:t>Selbstständiges Lernen – das ACRS-Modell</a:t>
            </a:r>
          </a:p>
        </p:txBody>
      </p:sp>
      <p:sp>
        <p:nvSpPr>
          <p:cNvPr id="4" name="Textfeld 3"/>
          <p:cNvSpPr txBox="1"/>
          <p:nvPr/>
        </p:nvSpPr>
        <p:spPr>
          <a:xfrm>
            <a:off x="4497596" y="1529124"/>
            <a:ext cx="4526023" cy="4493538"/>
          </a:xfrm>
          <a:prstGeom prst="rect">
            <a:avLst/>
          </a:prstGeom>
          <a:noFill/>
        </p:spPr>
        <p:txBody>
          <a:bodyPr wrap="square" rtlCol="0">
            <a:spAutoFit/>
          </a:bodyPr>
          <a:lstStyle/>
          <a:p>
            <a:pPr marL="215900" indent="-215900">
              <a:spcAft>
                <a:spcPts val="0"/>
              </a:spcAft>
            </a:pPr>
            <a:r>
              <a:rPr lang="de-DE" b="1" dirty="0" err="1">
                <a:solidFill>
                  <a:schemeClr val="accent1"/>
                </a:solidFill>
                <a:cs typeface="Calibri"/>
              </a:rPr>
              <a:t>C</a:t>
            </a:r>
            <a:r>
              <a:rPr lang="de-DE" b="1" dirty="0" err="1">
                <a:cs typeface="Calibri"/>
              </a:rPr>
              <a:t>onfidence</a:t>
            </a:r>
            <a:r>
              <a:rPr lang="de-DE" b="1" dirty="0"/>
              <a:t> = Erfolgszuversicht</a:t>
            </a:r>
            <a:endParaRPr lang="de-DE" dirty="0"/>
          </a:p>
          <a:p>
            <a:pPr marL="215900" indent="-215900" fontAlgn="base">
              <a:buClr>
                <a:schemeClr val="tx2"/>
              </a:buClr>
              <a:buSzPct val="85000"/>
              <a:buFont typeface="Wingdings" panose="05000000000000000000" pitchFamily="2" charset="2"/>
              <a:buChar char="§"/>
            </a:pPr>
            <a:r>
              <a:rPr lang="de-DE" dirty="0">
                <a:cs typeface="Calibri"/>
              </a:rPr>
              <a:t>eindeutige Lernziele</a:t>
            </a:r>
          </a:p>
          <a:p>
            <a:pPr marL="215900" indent="-215900" fontAlgn="base">
              <a:buClr>
                <a:schemeClr val="tx2"/>
              </a:buClr>
              <a:buSzPct val="85000"/>
              <a:buFont typeface="Wingdings" panose="05000000000000000000" pitchFamily="2" charset="2"/>
              <a:buChar char="§"/>
            </a:pPr>
            <a:r>
              <a:rPr lang="de-DE" dirty="0">
                <a:cs typeface="Calibri"/>
              </a:rPr>
              <a:t>Passung des Schwierigkeitsgrads</a:t>
            </a:r>
          </a:p>
          <a:p>
            <a:pPr marL="215900" indent="-215900" fontAlgn="base">
              <a:buClr>
                <a:schemeClr val="tx2"/>
              </a:buClr>
              <a:buSzPct val="85000"/>
              <a:buFont typeface="Wingdings" panose="05000000000000000000" pitchFamily="2" charset="2"/>
              <a:buChar char="§"/>
            </a:pPr>
            <a:r>
              <a:rPr lang="de-DE" dirty="0">
                <a:cs typeface="Calibri"/>
              </a:rPr>
              <a:t>Angemessenheit der Erfolgserwartungen</a:t>
            </a:r>
          </a:p>
          <a:p>
            <a:pPr marL="215900" indent="-215900" fontAlgn="base">
              <a:buClr>
                <a:schemeClr val="tx2"/>
              </a:buClr>
              <a:buSzPct val="85000"/>
              <a:buFont typeface="Wingdings" panose="05000000000000000000" pitchFamily="2" charset="2"/>
              <a:buChar char="§"/>
            </a:pPr>
            <a:r>
              <a:rPr lang="de-DE" dirty="0">
                <a:cs typeface="Calibri"/>
              </a:rPr>
              <a:t>Vermittlung eines realistischen  Verständnisses von Erfolg/Misserfolg</a:t>
            </a:r>
          </a:p>
          <a:p>
            <a:pPr marL="215900" indent="-215900" fontAlgn="base">
              <a:buClr>
                <a:schemeClr val="tx2"/>
              </a:buClr>
              <a:buSzPct val="85000"/>
              <a:buFont typeface="Wingdings" panose="05000000000000000000" pitchFamily="2" charset="2"/>
              <a:buChar char="§"/>
            </a:pPr>
            <a:r>
              <a:rPr lang="de-DE" dirty="0">
                <a:cs typeface="Calibri"/>
              </a:rPr>
              <a:t>Förderung des Selbstbewusstseins</a:t>
            </a:r>
          </a:p>
          <a:p>
            <a:pPr marL="215900" indent="-215900" fontAlgn="base">
              <a:buClr>
                <a:srgbClr val="327A86"/>
              </a:buClr>
              <a:buFont typeface="Wingdings" charset="2"/>
              <a:buChar char="§"/>
            </a:pPr>
            <a:endParaRPr lang="de-DE" dirty="0">
              <a:cs typeface="Calibri"/>
            </a:endParaRPr>
          </a:p>
          <a:p>
            <a:pPr marL="215900" indent="-215900">
              <a:buFont typeface="Arial" panose="020B0604020202020204" pitchFamily="34" charset="0"/>
              <a:buChar char="•"/>
            </a:pPr>
            <a:endParaRPr lang="de-DE" sz="1600" dirty="0"/>
          </a:p>
          <a:p>
            <a:pPr marL="215900" indent="-215900">
              <a:spcAft>
                <a:spcPts val="0"/>
              </a:spcAft>
            </a:pPr>
            <a:r>
              <a:rPr lang="de-DE" b="1" dirty="0" err="1">
                <a:solidFill>
                  <a:schemeClr val="accent1"/>
                </a:solidFill>
              </a:rPr>
              <a:t>S</a:t>
            </a:r>
            <a:r>
              <a:rPr lang="de-DE" b="1" dirty="0" err="1"/>
              <a:t>atisfaction</a:t>
            </a:r>
            <a:r>
              <a:rPr lang="de-DE" b="1" dirty="0"/>
              <a:t> = Zufriedenheit</a:t>
            </a:r>
            <a:endParaRPr lang="de-DE" dirty="0"/>
          </a:p>
          <a:p>
            <a:pPr marL="215900" indent="-215900" fontAlgn="base">
              <a:buClr>
                <a:schemeClr val="tx2"/>
              </a:buClr>
              <a:buSzPct val="85000"/>
              <a:buFont typeface="Wingdings" panose="05000000000000000000" pitchFamily="2" charset="2"/>
              <a:buChar char="§"/>
            </a:pPr>
            <a:r>
              <a:rPr lang="de-DE" dirty="0">
                <a:cs typeface="Calibri"/>
              </a:rPr>
              <a:t>Herstellung realistischer und natürlicher Lernbedingungen</a:t>
            </a:r>
          </a:p>
          <a:p>
            <a:pPr marL="215900" indent="-215900" fontAlgn="base">
              <a:buClr>
                <a:schemeClr val="tx2"/>
              </a:buClr>
              <a:buSzPct val="85000"/>
              <a:buFont typeface="Wingdings" panose="05000000000000000000" pitchFamily="2" charset="2"/>
              <a:buChar char="§"/>
            </a:pPr>
            <a:r>
              <a:rPr lang="de-DE" dirty="0">
                <a:cs typeface="Calibri"/>
              </a:rPr>
              <a:t>(unerwartete) Belohnungen</a:t>
            </a:r>
          </a:p>
          <a:p>
            <a:pPr marL="215900" indent="-215900" fontAlgn="base">
              <a:buClr>
                <a:schemeClr val="tx2"/>
              </a:buClr>
              <a:buSzPct val="85000"/>
              <a:buFont typeface="Wingdings" panose="05000000000000000000" pitchFamily="2" charset="2"/>
              <a:buChar char="§"/>
            </a:pPr>
            <a:r>
              <a:rPr lang="de-DE" dirty="0">
                <a:cs typeface="Calibri"/>
              </a:rPr>
              <a:t>positive Reaktionen</a:t>
            </a:r>
          </a:p>
          <a:p>
            <a:pPr marL="215900" indent="-215900" fontAlgn="base">
              <a:buClr>
                <a:schemeClr val="tx2"/>
              </a:buClr>
              <a:buSzPct val="85000"/>
              <a:buFont typeface="Wingdings" panose="05000000000000000000" pitchFamily="2" charset="2"/>
              <a:buChar char="§"/>
            </a:pPr>
            <a:r>
              <a:rPr lang="de-DE" dirty="0">
                <a:cs typeface="Calibri"/>
              </a:rPr>
              <a:t>Vermeidung von negativen Sanktionen</a:t>
            </a:r>
          </a:p>
          <a:p>
            <a:pPr marL="215900" indent="-215900" fontAlgn="base">
              <a:buClr>
                <a:schemeClr val="tx2"/>
              </a:buClr>
              <a:buSzPct val="85000"/>
              <a:buFont typeface="Wingdings" panose="05000000000000000000" pitchFamily="2" charset="2"/>
              <a:buChar char="§"/>
            </a:pPr>
            <a:r>
              <a:rPr lang="de-DE" dirty="0">
                <a:cs typeface="Calibri"/>
              </a:rPr>
              <a:t>Unterstützung und Begleitung</a:t>
            </a:r>
          </a:p>
        </p:txBody>
      </p:sp>
      <p:sp>
        <p:nvSpPr>
          <p:cNvPr id="5" name="Textfeld 4"/>
          <p:cNvSpPr txBox="1"/>
          <p:nvPr/>
        </p:nvSpPr>
        <p:spPr>
          <a:xfrm>
            <a:off x="252000" y="778532"/>
            <a:ext cx="8650203" cy="523220"/>
          </a:xfrm>
          <a:prstGeom prst="rect">
            <a:avLst/>
          </a:prstGeom>
          <a:noFill/>
        </p:spPr>
        <p:txBody>
          <a:bodyPr wrap="square" rtlCol="0">
            <a:spAutoFit/>
          </a:bodyPr>
          <a:lstStyle/>
          <a:p>
            <a:r>
              <a:rPr lang="de-DE" sz="1400" dirty="0"/>
              <a:t>Das ARCS-Modell (Keller &amp; Kopp, 1987) besteht aus </a:t>
            </a:r>
            <a:r>
              <a:rPr lang="de-DE" sz="1400" b="1" dirty="0"/>
              <a:t>vier Komponenten</a:t>
            </a:r>
            <a:r>
              <a:rPr lang="de-DE" sz="1400" dirty="0"/>
              <a:t>, die auch für die Namensgebung des Modells verantwortlich sind. Diese lauten (zitiert nach Stefanie </a:t>
            </a:r>
            <a:r>
              <a:rPr lang="de-DE" sz="1400" dirty="0" err="1"/>
              <a:t>Neuenfeldt</a:t>
            </a:r>
            <a:r>
              <a:rPr lang="de-DE" sz="1400" dirty="0"/>
              <a:t>)</a:t>
            </a:r>
            <a:endParaRPr lang="de-DE" sz="1400" dirty="0">
              <a:latin typeface="Calibri" panose="020F0502020204030204" pitchFamily="34" charset="0"/>
            </a:endParaRPr>
          </a:p>
        </p:txBody>
      </p:sp>
    </p:spTree>
    <p:extLst>
      <p:ext uri="{BB962C8B-B14F-4D97-AF65-F5344CB8AC3E}">
        <p14:creationId xmlns:p14="http://schemas.microsoft.com/office/powerpoint/2010/main" val="2089222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a:extLst>
              <a:ext uri="{FF2B5EF4-FFF2-40B4-BE49-F238E27FC236}">
                <a16:creationId xmlns:a16="http://schemas.microsoft.com/office/drawing/2014/main" id="{D7066BCC-614A-0092-B7B7-ABC3D3628F27}"/>
              </a:ext>
            </a:extLst>
          </p:cNvPr>
          <p:cNvGrpSpPr/>
          <p:nvPr/>
        </p:nvGrpSpPr>
        <p:grpSpPr>
          <a:xfrm>
            <a:off x="2533442" y="1165122"/>
            <a:ext cx="4005108" cy="5305982"/>
            <a:chOff x="2533442" y="1165122"/>
            <a:chExt cx="4005108" cy="5305982"/>
          </a:xfrm>
        </p:grpSpPr>
        <p:sp>
          <p:nvSpPr>
            <p:cNvPr id="48" name="Rechteck 47"/>
            <p:cNvSpPr/>
            <p:nvPr/>
          </p:nvSpPr>
          <p:spPr>
            <a:xfrm>
              <a:off x="2719376" y="4450853"/>
              <a:ext cx="3642186" cy="1721791"/>
            </a:xfrm>
            <a:prstGeom prst="rect">
              <a:avLst/>
            </a:prstGeom>
            <a:solidFill>
              <a:srgbClr val="CCDEE1"/>
            </a:solidFill>
            <a:ln w="25400" cap="flat" cmpd="sng" algn="ctr">
              <a:solidFill>
                <a:srgbClr val="327A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5400" b="0" i="0" u="none" strike="noStrike" kern="0" cap="none" spc="0" normalizeH="0" baseline="0" noProof="0" dirty="0">
                <a:ln>
                  <a:noFill/>
                </a:ln>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effectLst/>
                  <a:uLnTx/>
                  <a:uFillTx/>
                  <a:latin typeface="Calibri"/>
                  <a:ea typeface="+mn-ea"/>
                  <a:cs typeface="+mn-cs"/>
                </a:rPr>
                <a:t>Vorführen und Feedback geben</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200" b="0" i="0" u="none" strike="noStrike" kern="0" cap="none" spc="0" normalizeH="0" baseline="0" noProof="0" dirty="0">
                <a:ln>
                  <a:noFill/>
                </a:ln>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effectLst/>
                  <a:uLnTx/>
                  <a:uFillTx/>
                  <a:latin typeface="Calibri"/>
                  <a:ea typeface="+mn-ea"/>
                  <a:cs typeface="+mn-cs"/>
                </a:rPr>
                <a:t>Präsenzunterricht</a:t>
              </a:r>
            </a:p>
          </p:txBody>
        </p:sp>
        <p:sp>
          <p:nvSpPr>
            <p:cNvPr id="49" name="Rechteck 48"/>
            <p:cNvSpPr/>
            <p:nvPr/>
          </p:nvSpPr>
          <p:spPr>
            <a:xfrm>
              <a:off x="2872195" y="4617260"/>
              <a:ext cx="1242813" cy="696185"/>
            </a:xfrm>
            <a:prstGeom prst="rect">
              <a:avLst/>
            </a:prstGeom>
            <a:solidFill>
              <a:srgbClr val="CCDEE1"/>
            </a:solidFill>
            <a:ln w="25400" cap="flat" cmpd="sng" algn="ctr">
              <a:solidFill>
                <a:srgbClr val="327A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effectLst/>
                  <a:uLnTx/>
                  <a:uFillTx/>
                  <a:latin typeface="Calibri"/>
                  <a:ea typeface="+mn-ea"/>
                  <a:cs typeface="+mn-cs"/>
                </a:rPr>
                <a:t>Testen</a:t>
              </a:r>
            </a:p>
          </p:txBody>
        </p:sp>
        <p:sp>
          <p:nvSpPr>
            <p:cNvPr id="50" name="Rechteck 49"/>
            <p:cNvSpPr/>
            <p:nvPr/>
          </p:nvSpPr>
          <p:spPr>
            <a:xfrm>
              <a:off x="4874504" y="4596882"/>
              <a:ext cx="1242813" cy="716563"/>
            </a:xfrm>
            <a:prstGeom prst="rect">
              <a:avLst/>
            </a:prstGeom>
            <a:solidFill>
              <a:srgbClr val="CCDEE1"/>
            </a:solidFill>
            <a:ln w="25400" cap="flat" cmpd="sng" algn="ctr">
              <a:solidFill>
                <a:srgbClr val="327A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effectLst/>
                  <a:uLnTx/>
                  <a:uFillTx/>
                  <a:latin typeface="Calibri"/>
                  <a:ea typeface="+mn-ea"/>
                  <a:cs typeface="+mn-cs"/>
                </a:rPr>
                <a:t>Wissen anwenden</a:t>
              </a:r>
            </a:p>
          </p:txBody>
        </p:sp>
        <p:sp>
          <p:nvSpPr>
            <p:cNvPr id="51" name="Pfeil nach rechts 50"/>
            <p:cNvSpPr/>
            <p:nvPr/>
          </p:nvSpPr>
          <p:spPr>
            <a:xfrm>
              <a:off x="4115008" y="4764028"/>
              <a:ext cx="759496" cy="413578"/>
            </a:xfrm>
            <a:prstGeom prst="rightArrow">
              <a:avLst/>
            </a:prstGeom>
            <a:solidFill>
              <a:srgbClr val="CCDEE1"/>
            </a:solidFill>
            <a:ln w="25400" cap="flat" cmpd="sng" algn="ctr">
              <a:solidFill>
                <a:srgbClr val="327A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effectLst/>
                <a:uLnTx/>
                <a:uFillTx/>
                <a:latin typeface="Calibri"/>
                <a:ea typeface="+mn-ea"/>
                <a:cs typeface="+mn-cs"/>
              </a:endParaRPr>
            </a:p>
          </p:txBody>
        </p:sp>
        <p:sp>
          <p:nvSpPr>
            <p:cNvPr id="52" name="Rechteck 51"/>
            <p:cNvSpPr/>
            <p:nvPr/>
          </p:nvSpPr>
          <p:spPr>
            <a:xfrm>
              <a:off x="2872195" y="5313445"/>
              <a:ext cx="3245122" cy="379276"/>
            </a:xfrm>
            <a:prstGeom prst="rect">
              <a:avLst/>
            </a:prstGeom>
            <a:solidFill>
              <a:srgbClr val="CCDEE1"/>
            </a:solidFill>
            <a:ln w="25400" cap="flat" cmpd="sng" algn="ctr">
              <a:solidFill>
                <a:srgbClr val="327A8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effectLst/>
                <a:uLnTx/>
                <a:uFillTx/>
                <a:latin typeface="Calibri"/>
                <a:ea typeface="+mn-ea"/>
                <a:cs typeface="+mn-cs"/>
              </a:endParaRPr>
            </a:p>
          </p:txBody>
        </p:sp>
        <p:sp>
          <p:nvSpPr>
            <p:cNvPr id="41" name="Pfeil nach unten 40"/>
            <p:cNvSpPr/>
            <p:nvPr/>
          </p:nvSpPr>
          <p:spPr>
            <a:xfrm>
              <a:off x="3539315" y="3139312"/>
              <a:ext cx="1934308" cy="1235009"/>
            </a:xfrm>
            <a:prstGeom prst="downArrow">
              <a:avLst>
                <a:gd name="adj1" fmla="val 65925"/>
                <a:gd name="adj2" fmla="val 50000"/>
              </a:avLst>
            </a:prstGeom>
            <a:noFill/>
            <a:ln w="25400" cap="flat" cmpd="sng" algn="ctr">
              <a:solidFill>
                <a:schemeClr val="bg1">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effectLst/>
                  <a:uLnTx/>
                  <a:uFillTx/>
                  <a:latin typeface="Calibri"/>
                  <a:ea typeface="+mn-ea"/>
                  <a:cs typeface="+mn-cs"/>
                </a:rPr>
                <a:t>Daten-basiert</a:t>
              </a:r>
            </a:p>
          </p:txBody>
        </p:sp>
        <p:sp>
          <p:nvSpPr>
            <p:cNvPr id="43" name="Rechteck 42"/>
            <p:cNvSpPr/>
            <p:nvPr/>
          </p:nvSpPr>
          <p:spPr>
            <a:xfrm>
              <a:off x="2719376" y="1336410"/>
              <a:ext cx="3642186" cy="1721792"/>
            </a:xfrm>
            <a:prstGeom prst="rect">
              <a:avLst/>
            </a:prstGeom>
            <a:solidFill>
              <a:srgbClr val="FDECD3"/>
            </a:solidFill>
            <a:ln w="25400" cap="flat" cmpd="sng" algn="ctr">
              <a:solidFill>
                <a:srgbClr val="F8B44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3600" b="0" i="0" u="none" strike="noStrike" kern="0" cap="none" spc="0" normalizeH="0" baseline="0" noProof="0" dirty="0">
                <a:ln>
                  <a:noFill/>
                </a:ln>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effectLst/>
                  <a:uLnTx/>
                  <a:uFillTx/>
                  <a:latin typeface="Calibri"/>
                  <a:ea typeface="+mn-ea"/>
                  <a:cs typeface="+mn-cs"/>
                </a:rPr>
                <a:t>Online-Diskussion</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050" b="0" i="0" u="none" strike="noStrike" kern="0" cap="none" spc="0" normalizeH="0" baseline="0" noProof="0" dirty="0">
                <a:ln>
                  <a:noFill/>
                </a:ln>
                <a:effectLst/>
                <a:uLnTx/>
                <a:uFillTx/>
                <a:latin typeface="Calibri"/>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a:ln>
                    <a:noFill/>
                  </a:ln>
                  <a:effectLst/>
                  <a:uLnTx/>
                  <a:uFillTx/>
                  <a:latin typeface="Calibri"/>
                  <a:ea typeface="+mn-ea"/>
                  <a:cs typeface="+mn-cs"/>
                </a:rPr>
                <a:t>Lernen in Distanz</a:t>
              </a:r>
            </a:p>
          </p:txBody>
        </p:sp>
        <p:sp>
          <p:nvSpPr>
            <p:cNvPr id="44" name="Rechteck 43"/>
            <p:cNvSpPr/>
            <p:nvPr/>
          </p:nvSpPr>
          <p:spPr>
            <a:xfrm>
              <a:off x="2917909" y="1504313"/>
              <a:ext cx="1242813" cy="696185"/>
            </a:xfrm>
            <a:prstGeom prst="rect">
              <a:avLst/>
            </a:prstGeom>
            <a:solidFill>
              <a:srgbClr val="FDECD3"/>
            </a:solidFill>
            <a:ln w="25400" cap="flat" cmpd="sng" algn="ctr">
              <a:solidFill>
                <a:srgbClr val="F8B44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effectLst/>
                  <a:uLnTx/>
                  <a:uFillTx/>
                  <a:latin typeface="Calibri"/>
                  <a:ea typeface="+mn-ea"/>
                  <a:cs typeface="+mn-cs"/>
                </a:rPr>
                <a:t>Lern-video</a:t>
              </a:r>
            </a:p>
          </p:txBody>
        </p:sp>
        <p:sp>
          <p:nvSpPr>
            <p:cNvPr id="45" name="Rechteck 44"/>
            <p:cNvSpPr/>
            <p:nvPr/>
          </p:nvSpPr>
          <p:spPr>
            <a:xfrm>
              <a:off x="4920218" y="1483937"/>
              <a:ext cx="1242813" cy="716563"/>
            </a:xfrm>
            <a:prstGeom prst="rect">
              <a:avLst/>
            </a:prstGeom>
            <a:solidFill>
              <a:srgbClr val="FDECD3"/>
            </a:solidFill>
            <a:ln w="25400" cap="flat" cmpd="sng" algn="ctr">
              <a:solidFill>
                <a:srgbClr val="F8B44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effectLst/>
                  <a:uLnTx/>
                  <a:uFillTx/>
                  <a:latin typeface="Calibri"/>
                  <a:ea typeface="+mn-ea"/>
                  <a:cs typeface="+mn-cs"/>
                </a:rPr>
                <a:t>Online-Übung</a:t>
              </a:r>
            </a:p>
          </p:txBody>
        </p:sp>
        <p:sp>
          <p:nvSpPr>
            <p:cNvPr id="46" name="Pfeil nach rechts 45"/>
            <p:cNvSpPr/>
            <p:nvPr/>
          </p:nvSpPr>
          <p:spPr>
            <a:xfrm>
              <a:off x="4160720" y="1651082"/>
              <a:ext cx="759496" cy="413578"/>
            </a:xfrm>
            <a:prstGeom prst="rightArrow">
              <a:avLst/>
            </a:prstGeom>
            <a:solidFill>
              <a:srgbClr val="F8B44F"/>
            </a:solidFill>
            <a:ln w="25400" cap="flat" cmpd="sng" algn="ctr">
              <a:solidFill>
                <a:srgbClr val="F8B44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effectLst/>
                <a:uLnTx/>
                <a:uFillTx/>
                <a:latin typeface="Calibri"/>
                <a:ea typeface="+mn-ea"/>
                <a:cs typeface="+mn-cs"/>
              </a:endParaRPr>
            </a:p>
          </p:txBody>
        </p:sp>
        <p:sp>
          <p:nvSpPr>
            <p:cNvPr id="47" name="Rechteck 46"/>
            <p:cNvSpPr/>
            <p:nvPr/>
          </p:nvSpPr>
          <p:spPr>
            <a:xfrm>
              <a:off x="2917909" y="2200506"/>
              <a:ext cx="3245123" cy="379276"/>
            </a:xfrm>
            <a:prstGeom prst="rect">
              <a:avLst/>
            </a:prstGeom>
            <a:solidFill>
              <a:srgbClr val="FDECD3"/>
            </a:solidFill>
            <a:ln w="25400" cap="flat" cmpd="sng" algn="ctr">
              <a:solidFill>
                <a:srgbClr val="F8B44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effectLst/>
                <a:uLnTx/>
                <a:uFillTx/>
                <a:latin typeface="Calibri"/>
                <a:ea typeface="+mn-ea"/>
                <a:cs typeface="+mn-cs"/>
              </a:endParaRPr>
            </a:p>
          </p:txBody>
        </p:sp>
        <p:sp>
          <p:nvSpPr>
            <p:cNvPr id="57" name="Abgerundetes Rechteck 56"/>
            <p:cNvSpPr/>
            <p:nvPr/>
          </p:nvSpPr>
          <p:spPr bwMode="auto">
            <a:xfrm>
              <a:off x="2533442" y="1165122"/>
              <a:ext cx="4005108" cy="5305982"/>
            </a:xfrm>
            <a:prstGeom prst="roundRect">
              <a:avLst>
                <a:gd name="adj" fmla="val 4269"/>
              </a:avLst>
            </a:prstGeom>
            <a:noFill/>
            <a:ln w="38100"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grpSp>
      <p:sp>
        <p:nvSpPr>
          <p:cNvPr id="2" name="Inhaltsplatzhalter 1">
            <a:extLst>
              <a:ext uri="{FF2B5EF4-FFF2-40B4-BE49-F238E27FC236}">
                <a16:creationId xmlns:a16="http://schemas.microsoft.com/office/drawing/2014/main" id="{BB7192B1-958C-A713-1EB2-E25AB8AFA11C}"/>
              </a:ext>
            </a:extLst>
          </p:cNvPr>
          <p:cNvSpPr>
            <a:spLocks noGrp="1"/>
          </p:cNvSpPr>
          <p:nvPr>
            <p:ph idx="1"/>
          </p:nvPr>
        </p:nvSpPr>
        <p:spPr/>
        <p:txBody>
          <a:bodyPr/>
          <a:lstStyle/>
          <a:p>
            <a:endParaRPr lang="de-DE"/>
          </a:p>
        </p:txBody>
      </p:sp>
      <p:sp>
        <p:nvSpPr>
          <p:cNvPr id="4" name="Titel 3">
            <a:extLst>
              <a:ext uri="{FF2B5EF4-FFF2-40B4-BE49-F238E27FC236}">
                <a16:creationId xmlns:a16="http://schemas.microsoft.com/office/drawing/2014/main" id="{8447E983-9032-4B47-82FF-2BC8BA03B92A}"/>
              </a:ext>
            </a:extLst>
          </p:cNvPr>
          <p:cNvSpPr>
            <a:spLocks noGrp="1"/>
          </p:cNvSpPr>
          <p:nvPr>
            <p:ph type="title"/>
          </p:nvPr>
        </p:nvSpPr>
        <p:spPr/>
        <p:txBody>
          <a:bodyPr>
            <a:normAutofit/>
          </a:bodyPr>
          <a:lstStyle/>
          <a:p>
            <a:r>
              <a:rPr lang="de-DE" dirty="0"/>
              <a:t>Ablaufmodell für </a:t>
            </a:r>
            <a:r>
              <a:rPr lang="de-DE" dirty="0" err="1"/>
              <a:t>Flipped</a:t>
            </a:r>
            <a:r>
              <a:rPr lang="de-DE" dirty="0"/>
              <a:t> </a:t>
            </a:r>
            <a:r>
              <a:rPr lang="de-DE" dirty="0" err="1"/>
              <a:t>Classroom</a:t>
            </a:r>
            <a:endParaRPr lang="de-DE" dirty="0"/>
          </a:p>
        </p:txBody>
      </p:sp>
      <p:sp>
        <p:nvSpPr>
          <p:cNvPr id="3" name="Textplatzhalter 2">
            <a:extLst>
              <a:ext uri="{FF2B5EF4-FFF2-40B4-BE49-F238E27FC236}">
                <a16:creationId xmlns:a16="http://schemas.microsoft.com/office/drawing/2014/main" id="{FBD0B886-D297-C192-2D04-840679A10754}"/>
              </a:ext>
            </a:extLst>
          </p:cNvPr>
          <p:cNvSpPr>
            <a:spLocks noGrp="1"/>
          </p:cNvSpPr>
          <p:nvPr>
            <p:ph type="body" sz="quarter" idx="10"/>
          </p:nvPr>
        </p:nvSpPr>
        <p:spPr/>
        <p:txBody>
          <a:bodyPr/>
          <a:lstStyle/>
          <a:p>
            <a:r>
              <a:rPr lang="de-DE" kern="0" dirty="0"/>
              <a:t>(Abb. in Anlehnung an Lo, C. K., </a:t>
            </a:r>
            <a:r>
              <a:rPr lang="de-DE" kern="0" dirty="0" err="1"/>
              <a:t>Hew</a:t>
            </a:r>
            <a:r>
              <a:rPr lang="de-DE" kern="0" dirty="0"/>
              <a:t>, K. F., &amp; Chen, G., 2017)</a:t>
            </a:r>
          </a:p>
          <a:p>
            <a:endParaRPr lang="de-DE" kern="0" dirty="0"/>
          </a:p>
          <a:p>
            <a:endParaRPr lang="de-DE" dirty="0"/>
          </a:p>
        </p:txBody>
      </p:sp>
    </p:spTree>
    <p:extLst>
      <p:ext uri="{BB962C8B-B14F-4D97-AF65-F5344CB8AC3E}">
        <p14:creationId xmlns:p14="http://schemas.microsoft.com/office/powerpoint/2010/main" val="512934413"/>
      </p:ext>
    </p:extLst>
  </p:cSld>
  <p:clrMapOvr>
    <a:masterClrMapping/>
  </p:clrMapOvr>
  <mc:AlternateContent xmlns:mc="http://schemas.openxmlformats.org/markup-compatibility/2006" xmlns:p14="http://schemas.microsoft.com/office/powerpoint/2010/main">
    <mc:Choice Requires="p14">
      <p:transition p14:dur="250" advClick="0" advTm="20000">
        <p:cut/>
      </p:transition>
    </mc:Choice>
    <mc:Fallback xmlns="">
      <p:transition advClick="0" advTm="20000">
        <p:cu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Inhaltsplatzhalter 7">
            <a:extLst>
              <a:ext uri="{FF2B5EF4-FFF2-40B4-BE49-F238E27FC236}">
                <a16:creationId xmlns:a16="http://schemas.microsoft.com/office/drawing/2014/main" id="{0E4F5726-50C9-A98C-2443-883FE441C6D8}"/>
              </a:ext>
            </a:extLst>
          </p:cNvPr>
          <p:cNvSpPr>
            <a:spLocks noGrp="1"/>
          </p:cNvSpPr>
          <p:nvPr>
            <p:ph idx="1"/>
          </p:nvPr>
        </p:nvSpPr>
        <p:spPr>
          <a:xfrm>
            <a:off x="252001" y="900000"/>
            <a:ext cx="4974908" cy="5796000"/>
          </a:xfrm>
        </p:spPr>
        <p:txBody>
          <a:bodyPr/>
          <a:lstStyle/>
          <a:p>
            <a:pPr marL="0" indent="0">
              <a:spcAft>
                <a:spcPts val="600"/>
              </a:spcAft>
              <a:buNone/>
            </a:pPr>
            <a:r>
              <a:rPr lang="de-DE" sz="1600" b="1" dirty="0">
                <a:solidFill>
                  <a:srgbClr val="F8B44F"/>
                </a:solidFill>
                <a:latin typeface="Calibri" panose="020F0502020204030204" pitchFamily="34" charset="0"/>
                <a:cs typeface="Calibri" panose="020F0502020204030204" pitchFamily="34" charset="0"/>
              </a:rPr>
              <a:t>Beginn in Distanz</a:t>
            </a:r>
          </a:p>
          <a:p>
            <a:pPr marL="0" indent="0">
              <a:spcAft>
                <a:spcPts val="600"/>
              </a:spcAft>
              <a:buNone/>
            </a:pPr>
            <a:r>
              <a:rPr lang="de-DE" sz="1600" dirty="0">
                <a:solidFill>
                  <a:srgbClr val="F8B44F"/>
                </a:solidFill>
                <a:latin typeface="Calibri" panose="020F0502020204030204" pitchFamily="34" charset="0"/>
                <a:cs typeface="Calibri" panose="020F0502020204030204" pitchFamily="34" charset="0"/>
              </a:rPr>
              <a:t>1. Lernvideo betrachten; im Fokus ein herausforderndes lebensweltbezogenes Problem</a:t>
            </a:r>
          </a:p>
          <a:p>
            <a:pPr marL="0" indent="0">
              <a:spcAft>
                <a:spcPts val="600"/>
              </a:spcAft>
              <a:buNone/>
            </a:pPr>
            <a:r>
              <a:rPr lang="de-DE" sz="1600" dirty="0">
                <a:solidFill>
                  <a:srgbClr val="F8B44F"/>
                </a:solidFill>
                <a:latin typeface="Calibri" panose="020F0502020204030204" pitchFamily="34" charset="0"/>
                <a:cs typeface="Calibri" panose="020F0502020204030204" pitchFamily="34" charset="0"/>
              </a:rPr>
              <a:t>2. Online-Übung (evtl. auch parallel zum oder integriert in das Video)</a:t>
            </a:r>
          </a:p>
          <a:p>
            <a:pPr marL="176313" lvl="1" indent="0">
              <a:buNone/>
            </a:pPr>
            <a:r>
              <a:rPr lang="de-DE" sz="1400" dirty="0">
                <a:solidFill>
                  <a:srgbClr val="F8B44F"/>
                </a:solidFill>
                <a:latin typeface="Calibri" panose="020F0502020204030204" pitchFamily="34" charset="0"/>
                <a:cs typeface="Calibri" panose="020F0502020204030204" pitchFamily="34" charset="0"/>
              </a:rPr>
              <a:t>Ggf. als Hilfestellung: Eigene Lernvideos oder Material als Ergänzung zur Verfügung stellen</a:t>
            </a:r>
          </a:p>
          <a:p>
            <a:pPr marL="0" indent="0">
              <a:buNone/>
            </a:pPr>
            <a:r>
              <a:rPr lang="de-DE" sz="1600" dirty="0">
                <a:solidFill>
                  <a:srgbClr val="F8B44F"/>
                </a:solidFill>
                <a:latin typeface="Calibri" panose="020F0502020204030204" pitchFamily="34" charset="0"/>
                <a:cs typeface="Calibri" panose="020F0502020204030204" pitchFamily="34" charset="0"/>
              </a:rPr>
              <a:t>3. Online-Diskussion: Rückmeldungen einplanen</a:t>
            </a:r>
          </a:p>
          <a:p>
            <a:pPr marL="0" indent="0">
              <a:spcAft>
                <a:spcPts val="600"/>
              </a:spcAft>
              <a:buNone/>
            </a:pPr>
            <a:r>
              <a:rPr lang="de-DE" sz="1600" dirty="0">
                <a:solidFill>
                  <a:schemeClr val="bg1">
                    <a:lumMod val="50000"/>
                  </a:schemeClr>
                </a:solidFill>
                <a:latin typeface="Calibri" panose="020F0502020204030204" pitchFamily="34" charset="0"/>
                <a:cs typeface="Calibri" panose="020F0502020204030204" pitchFamily="34" charset="0"/>
              </a:rPr>
              <a:t>Den Unterricht an die Ergebnisse anpassen, die die Lernenden bei den Online-Übungen erzielt haben</a:t>
            </a:r>
          </a:p>
          <a:p>
            <a:pPr marL="0" indent="0">
              <a:spcAft>
                <a:spcPts val="600"/>
              </a:spcAft>
              <a:buNone/>
            </a:pPr>
            <a:r>
              <a:rPr lang="de-DE" sz="1600" b="1" dirty="0">
                <a:solidFill>
                  <a:srgbClr val="327A86"/>
                </a:solidFill>
                <a:latin typeface="Calibri" panose="020F0502020204030204" pitchFamily="34" charset="0"/>
                <a:cs typeface="Calibri" panose="020F0502020204030204" pitchFamily="34" charset="0"/>
              </a:rPr>
              <a:t>Präsenzunterricht</a:t>
            </a:r>
            <a:r>
              <a:rPr lang="de-DE" sz="1600" dirty="0">
                <a:solidFill>
                  <a:srgbClr val="327A86"/>
                </a:solidFill>
                <a:latin typeface="Calibri" panose="020F0502020204030204" pitchFamily="34" charset="0"/>
                <a:cs typeface="Calibri" panose="020F0502020204030204" pitchFamily="34" charset="0"/>
              </a:rPr>
              <a:t>: die Präsenz nutzen, um differenzierte Rückmeldungen zu geben</a:t>
            </a:r>
          </a:p>
          <a:p>
            <a:pPr marL="0" indent="0">
              <a:spcAft>
                <a:spcPts val="600"/>
              </a:spcAft>
              <a:buNone/>
            </a:pPr>
            <a:r>
              <a:rPr lang="de-DE" sz="1600" dirty="0">
                <a:solidFill>
                  <a:srgbClr val="327A86"/>
                </a:solidFill>
                <a:latin typeface="Calibri" panose="020F0502020204030204" pitchFamily="34" charset="0"/>
                <a:cs typeface="Calibri" panose="020F0502020204030204" pitchFamily="34" charset="0"/>
              </a:rPr>
              <a:t>4. Den Unterricht mit einem kleinen Quiz beginnen, um das Vorwissen zu aktivieren.</a:t>
            </a:r>
          </a:p>
          <a:p>
            <a:pPr marL="0" indent="0">
              <a:spcAft>
                <a:spcPts val="600"/>
              </a:spcAft>
              <a:buNone/>
            </a:pPr>
            <a:r>
              <a:rPr lang="de-DE" sz="1600" dirty="0">
                <a:solidFill>
                  <a:srgbClr val="327A86"/>
                </a:solidFill>
                <a:latin typeface="Calibri" panose="020F0502020204030204" pitchFamily="34" charset="0"/>
                <a:cs typeface="Calibri" panose="020F0502020204030204" pitchFamily="34" charset="0"/>
              </a:rPr>
              <a:t>5. Wissen anwenden in differenzierten Übungsaufgaben; dabei in Kleingruppen arbeiten, damit Lernen durch Lehren möglich ist; </a:t>
            </a:r>
          </a:p>
          <a:p>
            <a:pPr marL="0" indent="0">
              <a:spcAft>
                <a:spcPts val="600"/>
              </a:spcAft>
              <a:buNone/>
            </a:pPr>
            <a:r>
              <a:rPr lang="de-DE" sz="1600" dirty="0">
                <a:solidFill>
                  <a:srgbClr val="327A86"/>
                </a:solidFill>
                <a:latin typeface="Calibri" panose="020F0502020204030204" pitchFamily="34" charset="0"/>
                <a:cs typeface="Calibri" panose="020F0502020204030204" pitchFamily="34" charset="0"/>
              </a:rPr>
              <a:t>6. Gemeinsames Besprechen, Reflexion, Feedback geben</a:t>
            </a:r>
          </a:p>
          <a:p>
            <a:pPr marL="457200" indent="-457200">
              <a:spcAft>
                <a:spcPts val="600"/>
              </a:spcAft>
              <a:buAutoNum type="arabicParenR"/>
            </a:pPr>
            <a:endParaRPr lang="de-DE" sz="1600" dirty="0">
              <a:latin typeface="Calibri" panose="020F0502020204030204" pitchFamily="34" charset="0"/>
              <a:cs typeface="Calibri" panose="020F0502020204030204" pitchFamily="34" charset="0"/>
            </a:endParaRPr>
          </a:p>
          <a:p>
            <a:endParaRPr lang="de-DE" sz="1600" dirty="0"/>
          </a:p>
        </p:txBody>
      </p:sp>
      <p:sp>
        <p:nvSpPr>
          <p:cNvPr id="2" name="Titel 1">
            <a:extLst>
              <a:ext uri="{FF2B5EF4-FFF2-40B4-BE49-F238E27FC236}">
                <a16:creationId xmlns:a16="http://schemas.microsoft.com/office/drawing/2014/main" id="{8536F281-DD81-4443-9FEC-2BF86C70A6E1}"/>
              </a:ext>
            </a:extLst>
          </p:cNvPr>
          <p:cNvSpPr>
            <a:spLocks noGrp="1"/>
          </p:cNvSpPr>
          <p:nvPr>
            <p:ph type="title"/>
          </p:nvPr>
        </p:nvSpPr>
        <p:spPr/>
        <p:txBody>
          <a:bodyPr/>
          <a:lstStyle/>
          <a:p>
            <a:r>
              <a:rPr lang="de-DE" dirty="0"/>
              <a:t>Prinzipien für </a:t>
            </a:r>
            <a:r>
              <a:rPr lang="de-DE" dirty="0" err="1"/>
              <a:t>Flipped</a:t>
            </a:r>
            <a:r>
              <a:rPr lang="de-DE" dirty="0"/>
              <a:t> Classroom</a:t>
            </a:r>
          </a:p>
        </p:txBody>
      </p:sp>
      <p:sp>
        <p:nvSpPr>
          <p:cNvPr id="36" name="Textfeld 35">
            <a:extLst>
              <a:ext uri="{FF2B5EF4-FFF2-40B4-BE49-F238E27FC236}">
                <a16:creationId xmlns:a16="http://schemas.microsoft.com/office/drawing/2014/main" id="{7500B3EE-ADB6-9A45-9662-D02AE8A58F71}"/>
              </a:ext>
            </a:extLst>
          </p:cNvPr>
          <p:cNvSpPr txBox="1"/>
          <p:nvPr/>
        </p:nvSpPr>
        <p:spPr>
          <a:xfrm>
            <a:off x="426990" y="967954"/>
            <a:ext cx="5539467" cy="338554"/>
          </a:xfrm>
          <a:prstGeom prst="rect">
            <a:avLst/>
          </a:prstGeom>
          <a:noFill/>
        </p:spPr>
        <p:txBody>
          <a:bodyPr wrap="square" rtlCol="0">
            <a:spAutoFit/>
          </a:bodyPr>
          <a:lstStyle/>
          <a:p>
            <a:pPr marL="457200" indent="-457200">
              <a:spcAft>
                <a:spcPts val="600"/>
              </a:spcAft>
              <a:buAutoNum type="arabicParenR"/>
            </a:pPr>
            <a:endParaRPr lang="de-DE" sz="1600" dirty="0">
              <a:latin typeface="Calibri" panose="020F0502020204030204" pitchFamily="34" charset="0"/>
              <a:cs typeface="Calibri" panose="020F0502020204030204" pitchFamily="34" charset="0"/>
            </a:endParaRPr>
          </a:p>
        </p:txBody>
      </p:sp>
      <p:pic>
        <p:nvPicPr>
          <p:cNvPr id="23" name="Grafik 22">
            <a:extLst>
              <a:ext uri="{FF2B5EF4-FFF2-40B4-BE49-F238E27FC236}">
                <a16:creationId xmlns:a16="http://schemas.microsoft.com/office/drawing/2014/main" id="{3FBA1C06-99B2-0BA0-EE8F-5C7FD1B5C75B}"/>
              </a:ext>
            </a:extLst>
          </p:cNvPr>
          <p:cNvPicPr>
            <a:picLocks noChangeAspect="1"/>
          </p:cNvPicPr>
          <p:nvPr/>
        </p:nvPicPr>
        <p:blipFill>
          <a:blip r:embed="rId3"/>
          <a:stretch>
            <a:fillRect/>
          </a:stretch>
        </p:blipFill>
        <p:spPr>
          <a:xfrm>
            <a:off x="5352471" y="1137231"/>
            <a:ext cx="3539529" cy="4682001"/>
          </a:xfrm>
          <a:prstGeom prst="rect">
            <a:avLst/>
          </a:prstGeom>
        </p:spPr>
      </p:pic>
      <p:sp>
        <p:nvSpPr>
          <p:cNvPr id="4" name="Textplatzhalter 3">
            <a:extLst>
              <a:ext uri="{FF2B5EF4-FFF2-40B4-BE49-F238E27FC236}">
                <a16:creationId xmlns:a16="http://schemas.microsoft.com/office/drawing/2014/main" id="{F1F18C80-D26F-0049-777A-9F4AE35312F8}"/>
              </a:ext>
            </a:extLst>
          </p:cNvPr>
          <p:cNvSpPr txBox="1">
            <a:spLocks/>
          </p:cNvSpPr>
          <p:nvPr/>
        </p:nvSpPr>
        <p:spPr>
          <a:xfrm>
            <a:off x="108000" y="6611933"/>
            <a:ext cx="8928000" cy="216000"/>
          </a:xfrm>
          <a:prstGeom prst="rect">
            <a:avLst/>
          </a:prstGeom>
        </p:spPr>
        <p:txBody>
          <a:bodyPr lIns="0" tIns="0" rIns="0" bIns="0"/>
          <a:lstStyle>
            <a:lvl1pPr marL="0" indent="0" algn="r" rtl="0" eaLnBrk="1" fontAlgn="base" hangingPunct="1">
              <a:lnSpc>
                <a:spcPct val="100000"/>
              </a:lnSpc>
              <a:spcBef>
                <a:spcPts val="0"/>
              </a:spcBef>
              <a:spcAft>
                <a:spcPts val="0"/>
              </a:spcAft>
              <a:buClr>
                <a:srgbClr val="327A86"/>
              </a:buClr>
              <a:buFont typeface="Wingdings" charset="2"/>
              <a:buNone/>
              <a:defRPr sz="1100">
                <a:solidFill>
                  <a:schemeClr val="bg1">
                    <a:lumMod val="50000"/>
                  </a:schemeClr>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4"/>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5"/>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5"/>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5"/>
              </a:buBlip>
              <a:defRPr sz="1200">
                <a:solidFill>
                  <a:schemeClr val="tx1"/>
                </a:solidFill>
                <a:latin typeface="+mn-lt"/>
                <a:ea typeface="+mn-ea"/>
              </a:defRPr>
            </a:lvl9pPr>
          </a:lstStyle>
          <a:p>
            <a:pPr marL="0" marR="0" lvl="0" indent="0" algn="r" defTabSz="914400" rtl="0" eaLnBrk="1" fontAlgn="base" latinLnBrk="0" hangingPunct="1">
              <a:lnSpc>
                <a:spcPct val="100000"/>
              </a:lnSpc>
              <a:spcBef>
                <a:spcPts val="0"/>
              </a:spcBef>
              <a:spcAft>
                <a:spcPts val="0"/>
              </a:spcAft>
              <a:buClr>
                <a:srgbClr val="327A86"/>
              </a:buClr>
              <a:buSzTx/>
              <a:buFont typeface="Wingdings" charset="2"/>
              <a:buNone/>
              <a:tabLst/>
              <a:defRPr/>
            </a:pPr>
            <a:r>
              <a:rPr kumimoji="0" lang="de-DE" sz="1100" b="0" i="0" u="none" strike="noStrike" kern="0" cap="none" spc="0" normalizeH="0" baseline="0" noProof="0">
                <a:ln>
                  <a:noFill/>
                </a:ln>
                <a:solidFill>
                  <a:srgbClr val="FFFFFF">
                    <a:lumMod val="50000"/>
                  </a:srgbClr>
                </a:solidFill>
                <a:effectLst/>
                <a:uLnTx/>
                <a:uFillTx/>
                <a:latin typeface="Calibri"/>
                <a:ea typeface="+mn-ea"/>
                <a:cs typeface="Calibri"/>
              </a:rPr>
              <a:t>(Abb. in Anlehnung an Lo, C. K., Hew, K. F., &amp; Chen, G., 2017)</a:t>
            </a:r>
          </a:p>
          <a:p>
            <a:pPr marL="0" marR="0" lvl="0" indent="0" algn="r" defTabSz="914400" rtl="0" eaLnBrk="1" fontAlgn="base" latinLnBrk="0" hangingPunct="1">
              <a:lnSpc>
                <a:spcPct val="100000"/>
              </a:lnSpc>
              <a:spcBef>
                <a:spcPts val="0"/>
              </a:spcBef>
              <a:spcAft>
                <a:spcPts val="0"/>
              </a:spcAft>
              <a:buClr>
                <a:srgbClr val="327A86"/>
              </a:buClr>
              <a:buSzTx/>
              <a:buFont typeface="Wingdings" charset="2"/>
              <a:buNone/>
              <a:tabLst/>
              <a:defRPr/>
            </a:pPr>
            <a:endParaRPr kumimoji="0" lang="de-DE" sz="1100" b="0" i="0" u="none" strike="noStrike" kern="0" cap="none" spc="0" normalizeH="0" baseline="0" noProof="0" dirty="0">
              <a:ln>
                <a:noFill/>
              </a:ln>
              <a:solidFill>
                <a:srgbClr val="FFFFFF">
                  <a:lumMod val="50000"/>
                </a:srgbClr>
              </a:solidFill>
              <a:effectLst/>
              <a:uLnTx/>
              <a:uFillTx/>
              <a:latin typeface="Calibri"/>
              <a:ea typeface="+mn-ea"/>
              <a:cs typeface="Calibri"/>
            </a:endParaRPr>
          </a:p>
        </p:txBody>
      </p:sp>
    </p:spTree>
    <p:extLst>
      <p:ext uri="{BB962C8B-B14F-4D97-AF65-F5344CB8AC3E}">
        <p14:creationId xmlns:p14="http://schemas.microsoft.com/office/powerpoint/2010/main" val="2948646264"/>
      </p:ext>
    </p:extLst>
  </p:cSld>
  <p:clrMapOvr>
    <a:masterClrMapping/>
  </p:clrMapOvr>
  <mc:AlternateContent xmlns:mc="http://schemas.openxmlformats.org/markup-compatibility/2006" xmlns:p14="http://schemas.microsoft.com/office/powerpoint/2010/main">
    <mc:Choice Requires="p14">
      <p:transition p14:dur="250" advClick="0" advTm="20000">
        <p:cut/>
      </p:transition>
    </mc:Choice>
    <mc:Fallback xmlns="">
      <p:transition advClick="0" advTm="20000">
        <p:cu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Autofit/>
          </a:bodyPr>
          <a:lstStyle/>
          <a:p>
            <a:r>
              <a:rPr lang="de-DE" b="0" dirty="0"/>
              <a:t>Wo finden wir die Phasen wieder?</a:t>
            </a:r>
            <a:br>
              <a:rPr lang="de-DE" b="0" dirty="0"/>
            </a:br>
            <a:r>
              <a:rPr lang="de-DE" b="0" dirty="0"/>
              <a:t>In welchen Phasen steht welche ARCS-Komponente im Vordergrund?</a:t>
            </a:r>
          </a:p>
        </p:txBody>
      </p:sp>
      <p:sp>
        <p:nvSpPr>
          <p:cNvPr id="4" name="Textplatzhalter 3">
            <a:extLst>
              <a:ext uri="{FF2B5EF4-FFF2-40B4-BE49-F238E27FC236}">
                <a16:creationId xmlns:a16="http://schemas.microsoft.com/office/drawing/2014/main" id="{3E001DDE-EB42-1657-662C-10D63CA74602}"/>
              </a:ext>
            </a:extLst>
          </p:cNvPr>
          <p:cNvSpPr>
            <a:spLocks noGrp="1"/>
          </p:cNvSpPr>
          <p:nvPr>
            <p:ph type="body" sz="quarter" idx="10"/>
          </p:nvPr>
        </p:nvSpPr>
        <p:spPr/>
        <p:txBody>
          <a:bodyPr/>
          <a:lstStyle/>
          <a:p>
            <a:r>
              <a:rPr lang="de-DE" sz="1100" dirty="0">
                <a:solidFill>
                  <a:schemeClr val="bg1">
                    <a:lumMod val="50000"/>
                  </a:schemeClr>
                </a:solidFill>
                <a:latin typeface="Calibri"/>
                <a:cs typeface="Calibri"/>
              </a:rPr>
              <a:t>(Abb. in Anlehnung an Lo, C. K., </a:t>
            </a:r>
            <a:r>
              <a:rPr lang="de-DE" sz="1100" dirty="0" err="1">
                <a:solidFill>
                  <a:schemeClr val="bg1">
                    <a:lumMod val="50000"/>
                  </a:schemeClr>
                </a:solidFill>
                <a:latin typeface="Calibri"/>
                <a:cs typeface="Calibri"/>
              </a:rPr>
              <a:t>Hew</a:t>
            </a:r>
            <a:r>
              <a:rPr lang="de-DE" sz="1100" dirty="0">
                <a:solidFill>
                  <a:schemeClr val="bg1">
                    <a:lumMod val="50000"/>
                  </a:schemeClr>
                </a:solidFill>
                <a:latin typeface="Calibri"/>
                <a:cs typeface="Calibri"/>
              </a:rPr>
              <a:t>, K. F., &amp; Chen, G., 2017)</a:t>
            </a:r>
          </a:p>
          <a:p>
            <a:endParaRPr lang="de-DE" dirty="0"/>
          </a:p>
        </p:txBody>
      </p:sp>
      <p:sp>
        <p:nvSpPr>
          <p:cNvPr id="20" name="Textfeld 19"/>
          <p:cNvSpPr txBox="1"/>
          <p:nvPr/>
        </p:nvSpPr>
        <p:spPr>
          <a:xfrm>
            <a:off x="6528997" y="2127133"/>
            <a:ext cx="1440000" cy="400110"/>
          </a:xfrm>
          <a:prstGeom prst="rect">
            <a:avLst/>
          </a:prstGeom>
          <a:solidFill>
            <a:srgbClr val="CCDEE1"/>
          </a:solidFill>
        </p:spPr>
        <p:txBody>
          <a:bodyPr wrap="none" rtlCol="0">
            <a:spAutoFit/>
          </a:bodyPr>
          <a:lstStyle/>
          <a:p>
            <a:r>
              <a:rPr lang="de-DE" sz="2000" b="1" dirty="0">
                <a:solidFill>
                  <a:schemeClr val="accent1"/>
                </a:solidFill>
                <a:latin typeface="Calibri" panose="020F0502020204030204" pitchFamily="34" charset="0"/>
              </a:rPr>
              <a:t>A</a:t>
            </a:r>
            <a:r>
              <a:rPr lang="de-DE" sz="2000" dirty="0">
                <a:latin typeface="Calibri" panose="020F0502020204030204" pitchFamily="34" charset="0"/>
              </a:rPr>
              <a:t>ttention</a:t>
            </a:r>
          </a:p>
        </p:txBody>
      </p:sp>
      <p:sp>
        <p:nvSpPr>
          <p:cNvPr id="21" name="Textfeld 20"/>
          <p:cNvSpPr txBox="1"/>
          <p:nvPr/>
        </p:nvSpPr>
        <p:spPr>
          <a:xfrm>
            <a:off x="7245140" y="2829144"/>
            <a:ext cx="1440000" cy="400110"/>
          </a:xfrm>
          <a:prstGeom prst="rect">
            <a:avLst/>
          </a:prstGeom>
          <a:solidFill>
            <a:srgbClr val="CCDEE1"/>
          </a:solidFill>
        </p:spPr>
        <p:txBody>
          <a:bodyPr wrap="none" rtlCol="0">
            <a:spAutoFit/>
          </a:bodyPr>
          <a:lstStyle/>
          <a:p>
            <a:r>
              <a:rPr lang="de-DE" sz="2000" b="1" dirty="0" err="1">
                <a:solidFill>
                  <a:schemeClr val="accent1"/>
                </a:solidFill>
                <a:latin typeface="Calibri" panose="020F0502020204030204" pitchFamily="34" charset="0"/>
              </a:rPr>
              <a:t>R</a:t>
            </a:r>
            <a:r>
              <a:rPr lang="de-DE" sz="2000" dirty="0" err="1">
                <a:latin typeface="Calibri" panose="020F0502020204030204" pitchFamily="34" charset="0"/>
              </a:rPr>
              <a:t>elevance</a:t>
            </a:r>
            <a:endParaRPr lang="de-DE" sz="2000" dirty="0">
              <a:latin typeface="Calibri" panose="020F0502020204030204" pitchFamily="34" charset="0"/>
            </a:endParaRPr>
          </a:p>
        </p:txBody>
      </p:sp>
      <p:sp>
        <p:nvSpPr>
          <p:cNvPr id="22" name="Textfeld 21"/>
          <p:cNvSpPr txBox="1"/>
          <p:nvPr/>
        </p:nvSpPr>
        <p:spPr>
          <a:xfrm>
            <a:off x="6528997" y="3531155"/>
            <a:ext cx="1440000" cy="400110"/>
          </a:xfrm>
          <a:prstGeom prst="rect">
            <a:avLst/>
          </a:prstGeom>
          <a:solidFill>
            <a:srgbClr val="CCDEE1"/>
          </a:solidFill>
        </p:spPr>
        <p:txBody>
          <a:bodyPr wrap="none" rtlCol="0">
            <a:spAutoFit/>
          </a:bodyPr>
          <a:lstStyle/>
          <a:p>
            <a:r>
              <a:rPr lang="de-DE" sz="2000" b="1" dirty="0" err="1">
                <a:solidFill>
                  <a:schemeClr val="accent1"/>
                </a:solidFill>
                <a:latin typeface="Calibri" panose="020F0502020204030204" pitchFamily="34" charset="0"/>
              </a:rPr>
              <a:t>C</a:t>
            </a:r>
            <a:r>
              <a:rPr lang="de-DE" sz="2000" dirty="0" err="1">
                <a:latin typeface="Calibri" panose="020F0502020204030204" pitchFamily="34" charset="0"/>
              </a:rPr>
              <a:t>onfidence</a:t>
            </a:r>
            <a:endParaRPr lang="de-DE" sz="2000" dirty="0">
              <a:latin typeface="Calibri" panose="020F0502020204030204" pitchFamily="34" charset="0"/>
            </a:endParaRPr>
          </a:p>
        </p:txBody>
      </p:sp>
      <p:sp>
        <p:nvSpPr>
          <p:cNvPr id="23" name="Textfeld 22"/>
          <p:cNvSpPr txBox="1"/>
          <p:nvPr/>
        </p:nvSpPr>
        <p:spPr>
          <a:xfrm>
            <a:off x="7248997" y="4233166"/>
            <a:ext cx="1440000" cy="400110"/>
          </a:xfrm>
          <a:prstGeom prst="rect">
            <a:avLst/>
          </a:prstGeom>
          <a:solidFill>
            <a:srgbClr val="CCDEE1"/>
          </a:solidFill>
        </p:spPr>
        <p:txBody>
          <a:bodyPr wrap="none" rtlCol="0">
            <a:spAutoFit/>
          </a:bodyPr>
          <a:lstStyle/>
          <a:p>
            <a:r>
              <a:rPr lang="de-DE" sz="2000" b="1" dirty="0" err="1">
                <a:solidFill>
                  <a:schemeClr val="accent1"/>
                </a:solidFill>
                <a:latin typeface="Calibri" panose="020F0502020204030204" pitchFamily="34" charset="0"/>
              </a:rPr>
              <a:t>S</a:t>
            </a:r>
            <a:r>
              <a:rPr lang="de-DE" sz="2000" dirty="0" err="1">
                <a:latin typeface="Calibri" panose="020F0502020204030204" pitchFamily="34" charset="0"/>
              </a:rPr>
              <a:t>atisfaction</a:t>
            </a:r>
            <a:endParaRPr lang="de-DE" sz="2000" dirty="0">
              <a:latin typeface="Calibri" panose="020F0502020204030204" pitchFamily="34" charset="0"/>
            </a:endParaRPr>
          </a:p>
        </p:txBody>
      </p:sp>
      <p:sp>
        <p:nvSpPr>
          <p:cNvPr id="24" name="Textfeld 23"/>
          <p:cNvSpPr txBox="1"/>
          <p:nvPr/>
        </p:nvSpPr>
        <p:spPr>
          <a:xfrm>
            <a:off x="1054181" y="1503174"/>
            <a:ext cx="1872000" cy="648000"/>
          </a:xfrm>
          <a:prstGeom prst="rect">
            <a:avLst/>
          </a:prstGeom>
          <a:solidFill>
            <a:srgbClr val="327A86"/>
          </a:solidFill>
        </p:spPr>
        <p:txBody>
          <a:bodyPr wrap="none" rtlCol="0" anchor="ctr" anchorCtr="0">
            <a:noAutofit/>
          </a:bodyPr>
          <a:lstStyle/>
          <a:p>
            <a:pPr algn="ctr"/>
            <a:r>
              <a:rPr lang="de-DE" b="1" dirty="0">
                <a:solidFill>
                  <a:schemeClr val="bg1"/>
                </a:solidFill>
                <a:latin typeface="Calibri" panose="020F0502020204030204" pitchFamily="34" charset="0"/>
              </a:rPr>
              <a:t>Anknüpfen &amp;</a:t>
            </a:r>
          </a:p>
          <a:p>
            <a:pPr algn="ctr"/>
            <a:r>
              <a:rPr lang="de-DE" b="1" dirty="0">
                <a:solidFill>
                  <a:schemeClr val="bg1"/>
                </a:solidFill>
                <a:latin typeface="Calibri" panose="020F0502020204030204" pitchFamily="34" charset="0"/>
              </a:rPr>
              <a:t>Checken</a:t>
            </a:r>
            <a:endParaRPr lang="de-DE" dirty="0">
              <a:solidFill>
                <a:schemeClr val="bg1"/>
              </a:solidFill>
              <a:latin typeface="Calibri" panose="020F0502020204030204" pitchFamily="34" charset="0"/>
            </a:endParaRPr>
          </a:p>
        </p:txBody>
      </p:sp>
      <p:sp>
        <p:nvSpPr>
          <p:cNvPr id="25" name="Textfeld 24"/>
          <p:cNvSpPr txBox="1"/>
          <p:nvPr/>
        </p:nvSpPr>
        <p:spPr>
          <a:xfrm>
            <a:off x="154181" y="2361043"/>
            <a:ext cx="1872000" cy="648000"/>
          </a:xfrm>
          <a:prstGeom prst="rect">
            <a:avLst/>
          </a:prstGeom>
          <a:solidFill>
            <a:srgbClr val="327A86"/>
          </a:solidFill>
        </p:spPr>
        <p:txBody>
          <a:bodyPr wrap="square" rtlCol="0" anchor="ctr" anchorCtr="0">
            <a:noAutofit/>
          </a:bodyPr>
          <a:lstStyle/>
          <a:p>
            <a:pPr algn="ctr"/>
            <a:r>
              <a:rPr lang="de-DE" b="1" dirty="0">
                <a:solidFill>
                  <a:schemeClr val="bg1"/>
                </a:solidFill>
                <a:latin typeface="Calibri" panose="020F0502020204030204" pitchFamily="34" charset="0"/>
              </a:rPr>
              <a:t>Erkunden &amp; Erarbeiten</a:t>
            </a:r>
            <a:endParaRPr lang="de-DE" dirty="0">
              <a:solidFill>
                <a:schemeClr val="bg1"/>
              </a:solidFill>
              <a:latin typeface="Calibri" panose="020F0502020204030204" pitchFamily="34" charset="0"/>
            </a:endParaRPr>
          </a:p>
        </p:txBody>
      </p:sp>
      <p:sp>
        <p:nvSpPr>
          <p:cNvPr id="26" name="Textfeld 25"/>
          <p:cNvSpPr txBox="1"/>
          <p:nvPr/>
        </p:nvSpPr>
        <p:spPr>
          <a:xfrm>
            <a:off x="1054181" y="3218912"/>
            <a:ext cx="1872000" cy="648000"/>
          </a:xfrm>
          <a:prstGeom prst="rect">
            <a:avLst/>
          </a:prstGeom>
          <a:solidFill>
            <a:srgbClr val="327A86"/>
          </a:solidFill>
        </p:spPr>
        <p:txBody>
          <a:bodyPr wrap="square" rtlCol="0" anchor="ctr" anchorCtr="0">
            <a:noAutofit/>
          </a:bodyPr>
          <a:lstStyle/>
          <a:p>
            <a:pPr algn="ctr"/>
            <a:r>
              <a:rPr lang="de-DE" b="1" dirty="0">
                <a:solidFill>
                  <a:schemeClr val="bg1"/>
                </a:solidFill>
                <a:latin typeface="Calibri" panose="020F0502020204030204" pitchFamily="34" charset="0"/>
              </a:rPr>
              <a:t>Zusammenführen &amp; Ordnen</a:t>
            </a:r>
            <a:endParaRPr lang="de-DE" dirty="0">
              <a:solidFill>
                <a:schemeClr val="bg1"/>
              </a:solidFill>
              <a:latin typeface="Calibri" panose="020F0502020204030204" pitchFamily="34" charset="0"/>
            </a:endParaRPr>
          </a:p>
        </p:txBody>
      </p:sp>
      <p:sp>
        <p:nvSpPr>
          <p:cNvPr id="27" name="Textfeld 26"/>
          <p:cNvSpPr txBox="1"/>
          <p:nvPr/>
        </p:nvSpPr>
        <p:spPr>
          <a:xfrm>
            <a:off x="154181" y="4116217"/>
            <a:ext cx="1872000" cy="648000"/>
          </a:xfrm>
          <a:prstGeom prst="rect">
            <a:avLst/>
          </a:prstGeom>
          <a:solidFill>
            <a:srgbClr val="327A86"/>
          </a:solidFill>
        </p:spPr>
        <p:txBody>
          <a:bodyPr wrap="square" rtlCol="0" anchor="ctr" anchorCtr="0">
            <a:noAutofit/>
          </a:bodyPr>
          <a:lstStyle/>
          <a:p>
            <a:pPr algn="ctr"/>
            <a:r>
              <a:rPr lang="de-DE" b="1" dirty="0">
                <a:solidFill>
                  <a:schemeClr val="bg1"/>
                </a:solidFill>
                <a:latin typeface="Calibri" panose="020F0502020204030204" pitchFamily="34" charset="0"/>
              </a:rPr>
              <a:t>Üben &amp; </a:t>
            </a:r>
            <a:br>
              <a:rPr lang="de-DE" b="1" dirty="0">
                <a:solidFill>
                  <a:schemeClr val="bg1"/>
                </a:solidFill>
                <a:latin typeface="Calibri" panose="020F0502020204030204" pitchFamily="34" charset="0"/>
              </a:rPr>
            </a:br>
            <a:r>
              <a:rPr lang="de-DE" b="1" dirty="0">
                <a:solidFill>
                  <a:schemeClr val="bg1"/>
                </a:solidFill>
                <a:latin typeface="Calibri" panose="020F0502020204030204" pitchFamily="34" charset="0"/>
              </a:rPr>
              <a:t>Vertiefen</a:t>
            </a:r>
            <a:endParaRPr lang="de-DE" dirty="0">
              <a:solidFill>
                <a:schemeClr val="bg1"/>
              </a:solidFill>
              <a:latin typeface="Calibri" panose="020F0502020204030204" pitchFamily="34" charset="0"/>
            </a:endParaRPr>
          </a:p>
        </p:txBody>
      </p:sp>
      <p:sp>
        <p:nvSpPr>
          <p:cNvPr id="28" name="Textfeld 27"/>
          <p:cNvSpPr txBox="1"/>
          <p:nvPr/>
        </p:nvSpPr>
        <p:spPr>
          <a:xfrm>
            <a:off x="1054181" y="4934650"/>
            <a:ext cx="1872000" cy="648000"/>
          </a:xfrm>
          <a:prstGeom prst="rect">
            <a:avLst/>
          </a:prstGeom>
          <a:solidFill>
            <a:srgbClr val="327A86"/>
          </a:solidFill>
        </p:spPr>
        <p:txBody>
          <a:bodyPr wrap="square" rtlCol="0" anchor="ctr" anchorCtr="0">
            <a:noAutofit/>
          </a:bodyPr>
          <a:lstStyle/>
          <a:p>
            <a:pPr algn="ctr"/>
            <a:r>
              <a:rPr lang="de-DE" b="1" dirty="0">
                <a:solidFill>
                  <a:schemeClr val="bg1"/>
                </a:solidFill>
                <a:latin typeface="Calibri" panose="020F0502020204030204" pitchFamily="34" charset="0"/>
              </a:rPr>
              <a:t>Checken &amp; Wiederholen</a:t>
            </a:r>
            <a:endParaRPr lang="de-DE" dirty="0">
              <a:solidFill>
                <a:schemeClr val="bg1"/>
              </a:solidFill>
              <a:latin typeface="Calibri" panose="020F0502020204030204" pitchFamily="34" charset="0"/>
            </a:endParaRPr>
          </a:p>
        </p:txBody>
      </p:sp>
      <p:pic>
        <p:nvPicPr>
          <p:cNvPr id="6" name="Grafik 5">
            <a:extLst>
              <a:ext uri="{FF2B5EF4-FFF2-40B4-BE49-F238E27FC236}">
                <a16:creationId xmlns:a16="http://schemas.microsoft.com/office/drawing/2014/main" id="{2FD90906-9EDF-79DB-4DD4-E432891257AF}"/>
              </a:ext>
            </a:extLst>
          </p:cNvPr>
          <p:cNvPicPr>
            <a:picLocks noChangeAspect="1"/>
          </p:cNvPicPr>
          <p:nvPr/>
        </p:nvPicPr>
        <p:blipFill>
          <a:blip r:embed="rId2"/>
          <a:stretch>
            <a:fillRect/>
          </a:stretch>
        </p:blipFill>
        <p:spPr>
          <a:xfrm>
            <a:off x="3156436" y="1503174"/>
            <a:ext cx="3113184" cy="4118043"/>
          </a:xfrm>
          <a:prstGeom prst="rect">
            <a:avLst/>
          </a:prstGeom>
        </p:spPr>
      </p:pic>
    </p:spTree>
    <p:extLst>
      <p:ext uri="{BB962C8B-B14F-4D97-AF65-F5344CB8AC3E}">
        <p14:creationId xmlns:p14="http://schemas.microsoft.com/office/powerpoint/2010/main" val="3291007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CB4E9DF-A6A1-3546-8289-B9F5DB682C2F}"/>
              </a:ext>
            </a:extLst>
          </p:cNvPr>
          <p:cNvSpPr>
            <a:spLocks noGrp="1"/>
          </p:cNvSpPr>
          <p:nvPr>
            <p:ph type="title"/>
          </p:nvPr>
        </p:nvSpPr>
        <p:spPr/>
        <p:txBody>
          <a:bodyPr/>
          <a:lstStyle/>
          <a:p>
            <a:r>
              <a:rPr lang="de-DE" dirty="0"/>
              <a:t>Zuordnung von ARCS zu den Phasen </a:t>
            </a:r>
          </a:p>
        </p:txBody>
      </p:sp>
      <p:sp>
        <p:nvSpPr>
          <p:cNvPr id="8" name="Inhaltsplatzhalter 1">
            <a:extLst>
              <a:ext uri="{FF2B5EF4-FFF2-40B4-BE49-F238E27FC236}">
                <a16:creationId xmlns:a16="http://schemas.microsoft.com/office/drawing/2014/main" id="{CC92FFC2-EF03-8141-B1D4-729082588967}"/>
              </a:ext>
            </a:extLst>
          </p:cNvPr>
          <p:cNvSpPr txBox="1">
            <a:spLocks/>
          </p:cNvSpPr>
          <p:nvPr/>
        </p:nvSpPr>
        <p:spPr bwMode="auto">
          <a:xfrm>
            <a:off x="2285469" y="823224"/>
            <a:ext cx="5203909" cy="5949552"/>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pPr>
              <a:spcBef>
                <a:spcPts val="0"/>
              </a:spcBef>
              <a:buClr>
                <a:schemeClr val="bg1">
                  <a:lumMod val="50000"/>
                </a:schemeClr>
              </a:buClr>
            </a:pPr>
            <a:r>
              <a:rPr lang="de-DE" kern="0" dirty="0">
                <a:solidFill>
                  <a:schemeClr val="bg1">
                    <a:lumMod val="50000"/>
                  </a:schemeClr>
                </a:solidFill>
              </a:rPr>
              <a:t>Anknüpfen durch das Video, </a:t>
            </a:r>
          </a:p>
          <a:p>
            <a:pPr lvl="1">
              <a:spcBef>
                <a:spcPts val="0"/>
              </a:spcBef>
              <a:buClr>
                <a:schemeClr val="bg1">
                  <a:lumMod val="50000"/>
                </a:schemeClr>
              </a:buClr>
            </a:pPr>
            <a:r>
              <a:rPr lang="de-DE" kern="0" dirty="0">
                <a:solidFill>
                  <a:schemeClr val="bg1">
                    <a:lumMod val="50000"/>
                  </a:schemeClr>
                </a:solidFill>
              </a:rPr>
              <a:t>das das Problem erklärt, </a:t>
            </a:r>
          </a:p>
          <a:p>
            <a:pPr lvl="1">
              <a:spcBef>
                <a:spcPts val="0"/>
              </a:spcBef>
              <a:buClr>
                <a:schemeClr val="bg1">
                  <a:lumMod val="50000"/>
                </a:schemeClr>
              </a:buClr>
            </a:pPr>
            <a:r>
              <a:rPr lang="de-DE" kern="0" dirty="0">
                <a:solidFill>
                  <a:schemeClr val="bg1">
                    <a:lumMod val="50000"/>
                  </a:schemeClr>
                </a:solidFill>
              </a:rPr>
              <a:t>das an die Voraussetzungen der Lernenden anknüpft,</a:t>
            </a:r>
          </a:p>
          <a:p>
            <a:pPr lvl="1">
              <a:spcBef>
                <a:spcPts val="0"/>
              </a:spcBef>
              <a:buClr>
                <a:schemeClr val="bg1">
                  <a:lumMod val="50000"/>
                </a:schemeClr>
              </a:buClr>
            </a:pPr>
            <a:r>
              <a:rPr lang="de-DE" kern="0" dirty="0">
                <a:solidFill>
                  <a:schemeClr val="bg1">
                    <a:lumMod val="50000"/>
                  </a:schemeClr>
                </a:solidFill>
              </a:rPr>
              <a:t>das zur Bearbeitung motiviert,</a:t>
            </a:r>
          </a:p>
          <a:p>
            <a:pPr lvl="1">
              <a:spcBef>
                <a:spcPts val="0"/>
              </a:spcBef>
              <a:buClr>
                <a:schemeClr val="bg1">
                  <a:lumMod val="50000"/>
                </a:schemeClr>
              </a:buClr>
            </a:pPr>
            <a:r>
              <a:rPr lang="de-DE" kern="0" dirty="0">
                <a:solidFill>
                  <a:schemeClr val="bg1">
                    <a:lumMod val="50000"/>
                  </a:schemeClr>
                </a:solidFill>
              </a:rPr>
              <a:t>und das Ziel erläutert</a:t>
            </a:r>
          </a:p>
          <a:p>
            <a:pPr>
              <a:spcBef>
                <a:spcPts val="0"/>
              </a:spcBef>
              <a:buClr>
                <a:schemeClr val="bg1">
                  <a:lumMod val="50000"/>
                </a:schemeClr>
              </a:buClr>
            </a:pPr>
            <a:r>
              <a:rPr lang="de-DE" kern="0" dirty="0">
                <a:solidFill>
                  <a:schemeClr val="bg1">
                    <a:lumMod val="50000"/>
                  </a:schemeClr>
                </a:solidFill>
              </a:rPr>
              <a:t>Erkunden &amp; Erarbeiten: Online-Übung zum Video</a:t>
            </a:r>
          </a:p>
          <a:p>
            <a:pPr>
              <a:spcBef>
                <a:spcPts val="0"/>
              </a:spcBef>
              <a:buClr>
                <a:schemeClr val="bg1">
                  <a:lumMod val="50000"/>
                </a:schemeClr>
              </a:buClr>
            </a:pPr>
            <a:r>
              <a:rPr lang="de-DE" kern="0" dirty="0">
                <a:solidFill>
                  <a:schemeClr val="bg1">
                    <a:lumMod val="50000"/>
                  </a:schemeClr>
                </a:solidFill>
              </a:rPr>
              <a:t>Zusammenführen &amp; Ordnen: Online-Diskussion (dient auch als Orientierung für die Lehrkraft)</a:t>
            </a:r>
          </a:p>
          <a:p>
            <a:pPr>
              <a:spcBef>
                <a:spcPts val="0"/>
              </a:spcBef>
              <a:buClr>
                <a:schemeClr val="bg1">
                  <a:lumMod val="50000"/>
                </a:schemeClr>
              </a:buClr>
            </a:pPr>
            <a:r>
              <a:rPr lang="de-DE" kern="0" dirty="0">
                <a:solidFill>
                  <a:schemeClr val="bg1">
                    <a:lumMod val="50000"/>
                  </a:schemeClr>
                </a:solidFill>
              </a:rPr>
              <a:t>Anknüpfen in der Präsenz: </a:t>
            </a:r>
          </a:p>
          <a:p>
            <a:pPr lvl="1">
              <a:spcBef>
                <a:spcPts val="0"/>
              </a:spcBef>
              <a:buClr>
                <a:schemeClr val="bg1">
                  <a:lumMod val="50000"/>
                </a:schemeClr>
              </a:buClr>
            </a:pPr>
            <a:r>
              <a:rPr lang="de-DE" kern="0" dirty="0">
                <a:solidFill>
                  <a:schemeClr val="bg1">
                    <a:lumMod val="50000"/>
                  </a:schemeClr>
                </a:solidFill>
              </a:rPr>
              <a:t>Durch kurze Abfrage (Test)</a:t>
            </a:r>
          </a:p>
          <a:p>
            <a:pPr>
              <a:spcBef>
                <a:spcPts val="0"/>
              </a:spcBef>
              <a:buClr>
                <a:schemeClr val="bg1">
                  <a:lumMod val="50000"/>
                </a:schemeClr>
              </a:buClr>
            </a:pPr>
            <a:r>
              <a:rPr lang="de-DE" kern="0" dirty="0">
                <a:solidFill>
                  <a:schemeClr val="bg1">
                    <a:lumMod val="50000"/>
                  </a:schemeClr>
                </a:solidFill>
              </a:rPr>
              <a:t>Üben: Aufgabenbearbeitung in Präsenz (Wissen anwenden)</a:t>
            </a:r>
          </a:p>
          <a:p>
            <a:pPr>
              <a:spcBef>
                <a:spcPts val="0"/>
              </a:spcBef>
              <a:buClr>
                <a:schemeClr val="bg1">
                  <a:lumMod val="50000"/>
                </a:schemeClr>
              </a:buClr>
            </a:pPr>
            <a:r>
              <a:rPr lang="de-DE" kern="0" dirty="0">
                <a:solidFill>
                  <a:schemeClr val="bg1">
                    <a:lumMod val="50000"/>
                  </a:schemeClr>
                </a:solidFill>
              </a:rPr>
              <a:t>Vertiefen, Reflektieren: Vorführen der Erkenntnisse, gemeinsame Reflexion</a:t>
            </a:r>
          </a:p>
        </p:txBody>
      </p:sp>
      <p:grpSp>
        <p:nvGrpSpPr>
          <p:cNvPr id="9" name="Gruppieren 8">
            <a:extLst>
              <a:ext uri="{FF2B5EF4-FFF2-40B4-BE49-F238E27FC236}">
                <a16:creationId xmlns:a16="http://schemas.microsoft.com/office/drawing/2014/main" id="{09432B23-480C-45AD-85DA-E3BEE38B3DD2}"/>
              </a:ext>
            </a:extLst>
          </p:cNvPr>
          <p:cNvGrpSpPr/>
          <p:nvPr/>
        </p:nvGrpSpPr>
        <p:grpSpPr>
          <a:xfrm>
            <a:off x="200698" y="947380"/>
            <a:ext cx="1896115" cy="5666465"/>
            <a:chOff x="1354597" y="1419126"/>
            <a:chExt cx="6434794" cy="4622602"/>
          </a:xfrm>
          <a:solidFill>
            <a:srgbClr val="327A86"/>
          </a:solidFill>
        </p:grpSpPr>
        <p:sp>
          <p:nvSpPr>
            <p:cNvPr id="10" name="Pfeil: nach unten 15">
              <a:extLst>
                <a:ext uri="{FF2B5EF4-FFF2-40B4-BE49-F238E27FC236}">
                  <a16:creationId xmlns:a16="http://schemas.microsoft.com/office/drawing/2014/main" id="{E23B01DE-7CD7-48D9-B015-4277E13E61FD}"/>
                </a:ext>
              </a:extLst>
            </p:cNvPr>
            <p:cNvSpPr/>
            <p:nvPr/>
          </p:nvSpPr>
          <p:spPr>
            <a:xfrm>
              <a:off x="4306351" y="5103305"/>
              <a:ext cx="308530" cy="360572"/>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de-DE" sz="1600">
                <a:solidFill>
                  <a:schemeClr val="bg1"/>
                </a:solidFill>
              </a:endParaRPr>
            </a:p>
          </p:txBody>
        </p:sp>
        <p:sp>
          <p:nvSpPr>
            <p:cNvPr id="11" name="Pfeil: nach unten 14">
              <a:extLst>
                <a:ext uri="{FF2B5EF4-FFF2-40B4-BE49-F238E27FC236}">
                  <a16:creationId xmlns:a16="http://schemas.microsoft.com/office/drawing/2014/main" id="{537D368E-82B1-4475-9ED6-D7C851C1AD8F}"/>
                </a:ext>
              </a:extLst>
            </p:cNvPr>
            <p:cNvSpPr/>
            <p:nvPr/>
          </p:nvSpPr>
          <p:spPr>
            <a:xfrm>
              <a:off x="4306351" y="4213956"/>
              <a:ext cx="308530" cy="360572"/>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de-DE" sz="1600">
                <a:solidFill>
                  <a:schemeClr val="bg1"/>
                </a:solidFill>
              </a:endParaRPr>
            </a:p>
          </p:txBody>
        </p:sp>
        <p:sp>
          <p:nvSpPr>
            <p:cNvPr id="12" name="Pfeil: nach unten 13">
              <a:extLst>
                <a:ext uri="{FF2B5EF4-FFF2-40B4-BE49-F238E27FC236}">
                  <a16:creationId xmlns:a16="http://schemas.microsoft.com/office/drawing/2014/main" id="{0633B527-29DA-4690-B202-4E5922D7755C}"/>
                </a:ext>
              </a:extLst>
            </p:cNvPr>
            <p:cNvSpPr/>
            <p:nvPr/>
          </p:nvSpPr>
          <p:spPr>
            <a:xfrm>
              <a:off x="4306350" y="3288209"/>
              <a:ext cx="308530" cy="360572"/>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de-DE" sz="1600">
                <a:solidFill>
                  <a:schemeClr val="bg1"/>
                </a:solidFill>
              </a:endParaRPr>
            </a:p>
          </p:txBody>
        </p:sp>
        <p:sp>
          <p:nvSpPr>
            <p:cNvPr id="13" name="Pfeil: nach unten 7">
              <a:extLst>
                <a:ext uri="{FF2B5EF4-FFF2-40B4-BE49-F238E27FC236}">
                  <a16:creationId xmlns:a16="http://schemas.microsoft.com/office/drawing/2014/main" id="{0795263F-D576-4DC4-9010-28B857E0C2A8}"/>
                </a:ext>
              </a:extLst>
            </p:cNvPr>
            <p:cNvSpPr/>
            <p:nvPr/>
          </p:nvSpPr>
          <p:spPr>
            <a:xfrm>
              <a:off x="4306350" y="1990279"/>
              <a:ext cx="308530" cy="360572"/>
            </a:xfrm>
            <a:prstGeom prst="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de-DE" sz="1600">
                <a:solidFill>
                  <a:schemeClr val="bg1"/>
                </a:solidFill>
              </a:endParaRPr>
            </a:p>
          </p:txBody>
        </p:sp>
        <p:sp>
          <p:nvSpPr>
            <p:cNvPr id="14" name="Rechteck: abgerundete Ecken 4">
              <a:extLst>
                <a:ext uri="{FF2B5EF4-FFF2-40B4-BE49-F238E27FC236}">
                  <a16:creationId xmlns:a16="http://schemas.microsoft.com/office/drawing/2014/main" id="{C6265BF9-0146-4A1C-BA97-167B3AE823C3}"/>
                </a:ext>
              </a:extLst>
            </p:cNvPr>
            <p:cNvSpPr/>
            <p:nvPr/>
          </p:nvSpPr>
          <p:spPr>
            <a:xfrm>
              <a:off x="1354597" y="2359367"/>
              <a:ext cx="6434789" cy="956411"/>
            </a:xfrm>
            <a:prstGeom prst="roundRect">
              <a:avLst>
                <a:gd name="adj" fmla="val 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de-DE" sz="1600" dirty="0">
                  <a:solidFill>
                    <a:schemeClr val="bg1"/>
                  </a:solidFill>
                </a:rPr>
                <a:t>Erkunden und </a:t>
              </a:r>
              <a:r>
                <a:rPr lang="de-DE" sz="1600" b="1" dirty="0">
                  <a:solidFill>
                    <a:schemeClr val="bg1"/>
                  </a:solidFill>
                </a:rPr>
                <a:t>Erarbeiten</a:t>
              </a:r>
              <a:endParaRPr lang="de-DE" sz="1600" dirty="0">
                <a:solidFill>
                  <a:schemeClr val="bg1"/>
                </a:solidFill>
              </a:endParaRPr>
            </a:p>
          </p:txBody>
        </p:sp>
        <p:sp>
          <p:nvSpPr>
            <p:cNvPr id="15" name="Rechteck: abgerundete Ecken 5">
              <a:extLst>
                <a:ext uri="{FF2B5EF4-FFF2-40B4-BE49-F238E27FC236}">
                  <a16:creationId xmlns:a16="http://schemas.microsoft.com/office/drawing/2014/main" id="{85DD8117-194A-4093-9792-6755F8F57C28}"/>
                </a:ext>
              </a:extLst>
            </p:cNvPr>
            <p:cNvSpPr/>
            <p:nvPr/>
          </p:nvSpPr>
          <p:spPr>
            <a:xfrm>
              <a:off x="1354597" y="1419126"/>
              <a:ext cx="6434789" cy="577850"/>
            </a:xfrm>
            <a:prstGeom prst="roundRect">
              <a:avLst>
                <a:gd name="adj" fmla="val 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de-DE" sz="1600" b="1" dirty="0">
                  <a:solidFill>
                    <a:schemeClr val="bg1"/>
                  </a:solidFill>
                </a:rPr>
                <a:t>Anknüpfen</a:t>
              </a:r>
              <a:r>
                <a:rPr lang="de-DE" sz="1600" dirty="0">
                  <a:solidFill>
                    <a:schemeClr val="bg1"/>
                  </a:solidFill>
                </a:rPr>
                <a:t> und Checken</a:t>
              </a:r>
            </a:p>
          </p:txBody>
        </p:sp>
        <p:sp>
          <p:nvSpPr>
            <p:cNvPr id="16" name="Rechteck: abgerundete Ecken 6">
              <a:extLst>
                <a:ext uri="{FF2B5EF4-FFF2-40B4-BE49-F238E27FC236}">
                  <a16:creationId xmlns:a16="http://schemas.microsoft.com/office/drawing/2014/main" id="{02DE2F91-A853-46B1-92A8-8D0CB9F075F1}"/>
                </a:ext>
              </a:extLst>
            </p:cNvPr>
            <p:cNvSpPr/>
            <p:nvPr/>
          </p:nvSpPr>
          <p:spPr>
            <a:xfrm>
              <a:off x="1354597" y="3657297"/>
              <a:ext cx="6434794" cy="577850"/>
            </a:xfrm>
            <a:prstGeom prst="roundRect">
              <a:avLst>
                <a:gd name="adj" fmla="val 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de-DE" sz="1600" dirty="0">
                  <a:solidFill>
                    <a:schemeClr val="bg1"/>
                  </a:solidFill>
                </a:rPr>
                <a:t>Zusammenführen und </a:t>
              </a:r>
              <a:r>
                <a:rPr lang="de-DE" sz="1600" b="1" dirty="0">
                  <a:solidFill>
                    <a:schemeClr val="bg1"/>
                  </a:solidFill>
                </a:rPr>
                <a:t>Ordnen</a:t>
              </a:r>
              <a:endParaRPr lang="de-DE" sz="1600" dirty="0">
                <a:solidFill>
                  <a:schemeClr val="bg1"/>
                </a:solidFill>
              </a:endParaRPr>
            </a:p>
          </p:txBody>
        </p:sp>
        <p:sp>
          <p:nvSpPr>
            <p:cNvPr id="17" name="Rechteck: abgerundete Ecken 9">
              <a:extLst>
                <a:ext uri="{FF2B5EF4-FFF2-40B4-BE49-F238E27FC236}">
                  <a16:creationId xmlns:a16="http://schemas.microsoft.com/office/drawing/2014/main" id="{0E3BD3B2-F739-44FC-B14C-36B5CF7E06F6}"/>
                </a:ext>
              </a:extLst>
            </p:cNvPr>
            <p:cNvSpPr/>
            <p:nvPr/>
          </p:nvSpPr>
          <p:spPr>
            <a:xfrm>
              <a:off x="1354602" y="5463878"/>
              <a:ext cx="6434789" cy="577850"/>
            </a:xfrm>
            <a:prstGeom prst="roundRect">
              <a:avLst>
                <a:gd name="adj" fmla="val 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de-DE" sz="1600" dirty="0">
                  <a:solidFill>
                    <a:schemeClr val="bg1"/>
                  </a:solidFill>
                </a:rPr>
                <a:t>Checken und </a:t>
              </a:r>
              <a:r>
                <a:rPr lang="de-DE" sz="1600" b="1" dirty="0">
                  <a:solidFill>
                    <a:schemeClr val="bg1"/>
                  </a:solidFill>
                </a:rPr>
                <a:t>Wiederholen</a:t>
              </a:r>
            </a:p>
          </p:txBody>
        </p:sp>
        <p:sp>
          <p:nvSpPr>
            <p:cNvPr id="18" name="Rechteck: abgerundete Ecken 11">
              <a:extLst>
                <a:ext uri="{FF2B5EF4-FFF2-40B4-BE49-F238E27FC236}">
                  <a16:creationId xmlns:a16="http://schemas.microsoft.com/office/drawing/2014/main" id="{98A2AD0C-3B26-4590-87EA-A00324455A07}"/>
                </a:ext>
              </a:extLst>
            </p:cNvPr>
            <p:cNvSpPr/>
            <p:nvPr/>
          </p:nvSpPr>
          <p:spPr>
            <a:xfrm>
              <a:off x="1354602" y="4538005"/>
              <a:ext cx="6434789" cy="577850"/>
            </a:xfrm>
            <a:prstGeom prst="roundRect">
              <a:avLst>
                <a:gd name="adj" fmla="val 0"/>
              </a:avLst>
            </a:prstGeom>
            <a:grp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de-DE" sz="1600" b="1" dirty="0">
                  <a:solidFill>
                    <a:schemeClr val="bg1"/>
                  </a:solidFill>
                </a:rPr>
                <a:t>Üben</a:t>
              </a:r>
              <a:r>
                <a:rPr lang="de-DE" sz="1600" dirty="0">
                  <a:solidFill>
                    <a:schemeClr val="bg1"/>
                  </a:solidFill>
                </a:rPr>
                <a:t> und Vertiefen</a:t>
              </a:r>
            </a:p>
          </p:txBody>
        </p:sp>
      </p:grpSp>
      <p:sp>
        <p:nvSpPr>
          <p:cNvPr id="37" name="Textfeld 36">
            <a:extLst>
              <a:ext uri="{FF2B5EF4-FFF2-40B4-BE49-F238E27FC236}">
                <a16:creationId xmlns:a16="http://schemas.microsoft.com/office/drawing/2014/main" id="{F92628AF-9DFD-5D92-52F8-0A9FC0303AAC}"/>
              </a:ext>
            </a:extLst>
          </p:cNvPr>
          <p:cNvSpPr txBox="1"/>
          <p:nvPr/>
        </p:nvSpPr>
        <p:spPr>
          <a:xfrm>
            <a:off x="7512673" y="905046"/>
            <a:ext cx="1440000" cy="400110"/>
          </a:xfrm>
          <a:prstGeom prst="rect">
            <a:avLst/>
          </a:prstGeom>
          <a:solidFill>
            <a:srgbClr val="CCDEE1"/>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a:ln>
                  <a:noFill/>
                </a:ln>
                <a:solidFill>
                  <a:srgbClr val="327A86"/>
                </a:solidFill>
                <a:effectLst/>
                <a:uLnTx/>
                <a:uFillTx/>
              </a:rPr>
              <a:t>A</a:t>
            </a:r>
            <a:r>
              <a:rPr kumimoji="0" lang="de-DE" sz="2000" b="0" i="0" u="none" strike="noStrike" kern="0" cap="none" spc="0" normalizeH="0" baseline="0" noProof="0" dirty="0">
                <a:ln>
                  <a:noFill/>
                </a:ln>
                <a:solidFill>
                  <a:prstClr val="black"/>
                </a:solidFill>
                <a:effectLst/>
                <a:uLnTx/>
                <a:uFillTx/>
              </a:rPr>
              <a:t>ttention</a:t>
            </a:r>
          </a:p>
        </p:txBody>
      </p:sp>
      <p:sp>
        <p:nvSpPr>
          <p:cNvPr id="38" name="Textfeld 37">
            <a:extLst>
              <a:ext uri="{FF2B5EF4-FFF2-40B4-BE49-F238E27FC236}">
                <a16:creationId xmlns:a16="http://schemas.microsoft.com/office/drawing/2014/main" id="{344002CB-A975-E286-F54C-63836240BB11}"/>
              </a:ext>
            </a:extLst>
          </p:cNvPr>
          <p:cNvSpPr txBox="1"/>
          <p:nvPr/>
        </p:nvSpPr>
        <p:spPr>
          <a:xfrm>
            <a:off x="7512673" y="1667040"/>
            <a:ext cx="1440000" cy="400110"/>
          </a:xfrm>
          <a:prstGeom prst="rect">
            <a:avLst/>
          </a:prstGeom>
          <a:solidFill>
            <a:srgbClr val="CCDEE1"/>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327A86"/>
                </a:solidFill>
                <a:effectLst/>
                <a:uLnTx/>
                <a:uFillTx/>
              </a:rPr>
              <a:t>R</a:t>
            </a:r>
            <a:r>
              <a:rPr kumimoji="0" lang="de-DE" sz="2000" b="0" i="0" u="none" strike="noStrike" kern="0" cap="none" spc="0" normalizeH="0" baseline="0" noProof="0" dirty="0" err="1">
                <a:ln>
                  <a:noFill/>
                </a:ln>
                <a:solidFill>
                  <a:prstClr val="black"/>
                </a:solidFill>
                <a:effectLst/>
                <a:uLnTx/>
                <a:uFillTx/>
              </a:rPr>
              <a:t>elevance</a:t>
            </a:r>
            <a:endParaRPr kumimoji="0" lang="de-DE" sz="2000" b="0" i="0" u="none" strike="noStrike" kern="0" cap="none" spc="0" normalizeH="0" baseline="0" noProof="0" dirty="0">
              <a:ln>
                <a:noFill/>
              </a:ln>
              <a:solidFill>
                <a:prstClr val="black"/>
              </a:solidFill>
              <a:effectLst/>
              <a:uLnTx/>
              <a:uFillTx/>
            </a:endParaRPr>
          </a:p>
        </p:txBody>
      </p:sp>
      <p:sp>
        <p:nvSpPr>
          <p:cNvPr id="39" name="Textfeld 38">
            <a:extLst>
              <a:ext uri="{FF2B5EF4-FFF2-40B4-BE49-F238E27FC236}">
                <a16:creationId xmlns:a16="http://schemas.microsoft.com/office/drawing/2014/main" id="{B8A308DC-BDA0-DD2F-47F3-5D794FB20AC9}"/>
              </a:ext>
            </a:extLst>
          </p:cNvPr>
          <p:cNvSpPr txBox="1"/>
          <p:nvPr/>
        </p:nvSpPr>
        <p:spPr>
          <a:xfrm>
            <a:off x="7525029" y="2429034"/>
            <a:ext cx="1440000" cy="400110"/>
          </a:xfrm>
          <a:prstGeom prst="rect">
            <a:avLst/>
          </a:prstGeom>
          <a:solidFill>
            <a:srgbClr val="CCDEE1"/>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327A86"/>
                </a:solidFill>
                <a:effectLst/>
                <a:uLnTx/>
                <a:uFillTx/>
              </a:rPr>
              <a:t>C</a:t>
            </a:r>
            <a:r>
              <a:rPr kumimoji="0" lang="de-DE" sz="2000" b="0" i="0" u="none" strike="noStrike" kern="0" cap="none" spc="0" normalizeH="0" baseline="0" noProof="0" dirty="0" err="1">
                <a:ln>
                  <a:noFill/>
                </a:ln>
                <a:solidFill>
                  <a:prstClr val="black"/>
                </a:solidFill>
                <a:effectLst/>
                <a:uLnTx/>
                <a:uFillTx/>
              </a:rPr>
              <a:t>onfidence</a:t>
            </a:r>
            <a:endParaRPr kumimoji="0" lang="de-DE" sz="2000" b="0" i="0" u="none" strike="noStrike" kern="0" cap="none" spc="0" normalizeH="0" baseline="0" noProof="0" dirty="0">
              <a:ln>
                <a:noFill/>
              </a:ln>
              <a:solidFill>
                <a:prstClr val="black"/>
              </a:solidFill>
              <a:effectLst/>
              <a:uLnTx/>
              <a:uFillTx/>
            </a:endParaRPr>
          </a:p>
        </p:txBody>
      </p:sp>
      <p:sp>
        <p:nvSpPr>
          <p:cNvPr id="40" name="Textfeld 39">
            <a:extLst>
              <a:ext uri="{FF2B5EF4-FFF2-40B4-BE49-F238E27FC236}">
                <a16:creationId xmlns:a16="http://schemas.microsoft.com/office/drawing/2014/main" id="{E2D6511B-14D9-2670-4D72-02DA5666D8A2}"/>
              </a:ext>
            </a:extLst>
          </p:cNvPr>
          <p:cNvSpPr txBox="1"/>
          <p:nvPr/>
        </p:nvSpPr>
        <p:spPr>
          <a:xfrm>
            <a:off x="7525029" y="3217677"/>
            <a:ext cx="1440000" cy="400110"/>
          </a:xfrm>
          <a:prstGeom prst="rect">
            <a:avLst/>
          </a:prstGeom>
          <a:solidFill>
            <a:srgbClr val="CCDEE1"/>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err="1">
                <a:ln>
                  <a:noFill/>
                </a:ln>
                <a:solidFill>
                  <a:srgbClr val="327A86"/>
                </a:solidFill>
                <a:effectLst/>
                <a:uLnTx/>
                <a:uFillTx/>
              </a:rPr>
              <a:t>S</a:t>
            </a:r>
            <a:r>
              <a:rPr kumimoji="0" lang="de-DE" sz="2000" b="0" i="0" u="none" strike="noStrike" kern="0" cap="none" spc="0" normalizeH="0" baseline="0" noProof="0" dirty="0" err="1">
                <a:ln>
                  <a:noFill/>
                </a:ln>
                <a:solidFill>
                  <a:prstClr val="black"/>
                </a:solidFill>
                <a:effectLst/>
                <a:uLnTx/>
                <a:uFillTx/>
              </a:rPr>
              <a:t>atisfaction</a:t>
            </a:r>
            <a:endParaRPr kumimoji="0" lang="de-DE" sz="20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20994685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normAutofit/>
          </a:bodyPr>
          <a:lstStyle/>
          <a:p>
            <a:r>
              <a:rPr lang="de-DE" dirty="0"/>
              <a:t>Im Unterricht hat man mit Streichholzschachteln gearbeitet und so das Lösen von Gleichungen eingeführt. Jetzt geht es um die Formalisierung, also um die Übersetzung von Handlung und Alltagssprache in Fachsprache und Symbolsprache. Dazu könnte man ein Video erstellen. =&gt; siehe Video (20220613-Streichhölzer.mp4)</a:t>
            </a:r>
          </a:p>
          <a:p>
            <a:r>
              <a:rPr lang="de-DE" dirty="0"/>
              <a:t>In der Online-Übung sollen die Lernenden dann verschiedene „Übersetzungen“ vornehmen und ggf. auch die Gleichungen lösen.</a:t>
            </a:r>
          </a:p>
          <a:p>
            <a:r>
              <a:rPr lang="de-DE" dirty="0"/>
              <a:t>Dann werden zwei Beispiele für eine Transformation („Übersetzung“) vorgegeben und die Lernenden sollen Verbesserungsvorschläge machen.</a:t>
            </a:r>
          </a:p>
          <a:p>
            <a:r>
              <a:rPr lang="de-DE" dirty="0"/>
              <a:t>Als Einstiegsaufgabe ist eine Schachtelaufgabe zu lösen.</a:t>
            </a:r>
          </a:p>
          <a:p>
            <a:r>
              <a:rPr lang="de-DE" dirty="0"/>
              <a:t>Im Bereich Wissen anwenden kann es dann darum gehen, den Kontext zu wechseln und Gleichungen für andere Probleme aufzustellen und zu verallgemeinern.</a:t>
            </a:r>
          </a:p>
          <a:p>
            <a:r>
              <a:rPr lang="de-DE" dirty="0"/>
              <a:t>Die Lösungen werden vorgestellt und diskutiert, was beim Aufstellen geholfen hat, was schwierig war und was gut gelungen ist.</a:t>
            </a:r>
          </a:p>
          <a:p>
            <a:endParaRPr lang="de-DE" dirty="0"/>
          </a:p>
        </p:txBody>
      </p:sp>
      <p:sp>
        <p:nvSpPr>
          <p:cNvPr id="3" name="Titel 2"/>
          <p:cNvSpPr>
            <a:spLocks noGrp="1"/>
          </p:cNvSpPr>
          <p:nvPr>
            <p:ph type="title"/>
          </p:nvPr>
        </p:nvSpPr>
        <p:spPr/>
        <p:txBody>
          <a:bodyPr/>
          <a:lstStyle/>
          <a:p>
            <a:r>
              <a:rPr lang="de-DE" dirty="0">
                <a:solidFill>
                  <a:srgbClr val="327A86"/>
                </a:solidFill>
              </a:rPr>
              <a:t>Beispiel zu Gleichungen</a:t>
            </a:r>
          </a:p>
        </p:txBody>
      </p:sp>
      <p:sp>
        <p:nvSpPr>
          <p:cNvPr id="4" name="Textplatzhalter 3">
            <a:extLst>
              <a:ext uri="{FF2B5EF4-FFF2-40B4-BE49-F238E27FC236}">
                <a16:creationId xmlns:a16="http://schemas.microsoft.com/office/drawing/2014/main" id="{7558F592-2CC9-8375-4BB1-7CCD956F11FD}"/>
              </a:ext>
            </a:extLst>
          </p:cNvPr>
          <p:cNvSpPr>
            <a:spLocks noGrp="1"/>
          </p:cNvSpPr>
          <p:nvPr>
            <p:ph type="body" sz="quarter" idx="10"/>
          </p:nvPr>
        </p:nvSpPr>
        <p:spPr/>
        <p:txBody>
          <a:bodyPr/>
          <a:lstStyle/>
          <a:p>
            <a:endParaRPr lang="de-DE"/>
          </a:p>
        </p:txBody>
      </p:sp>
    </p:spTree>
    <p:extLst>
      <p:ext uri="{BB962C8B-B14F-4D97-AF65-F5344CB8AC3E}">
        <p14:creationId xmlns:p14="http://schemas.microsoft.com/office/powerpoint/2010/main" val="42043070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sp>
        <p:nvSpPr>
          <p:cNvPr id="4" name="Textfeld 3">
            <a:extLst>
              <a:ext uri="{FF2B5EF4-FFF2-40B4-BE49-F238E27FC236}">
                <a16:creationId xmlns:a16="http://schemas.microsoft.com/office/drawing/2014/main" id="{68BC6378-31E1-C74B-A730-01BF8275FC29}"/>
              </a:ext>
            </a:extLst>
          </p:cNvPr>
          <p:cNvSpPr txBox="1"/>
          <p:nvPr/>
        </p:nvSpPr>
        <p:spPr>
          <a:xfrm>
            <a:off x="-110368" y="3933890"/>
            <a:ext cx="9513860" cy="1783402"/>
          </a:xfrm>
          <a:prstGeom prst="rect">
            <a:avLst/>
          </a:prstGeom>
          <a:solidFill>
            <a:srgbClr val="A6A6A6">
              <a:alpha val="25098"/>
            </a:srgbClr>
          </a:solidFill>
        </p:spPr>
        <p:txBody>
          <a:bodyPr wrap="square" rtlCol="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Tabelle 6">
            <a:extLst>
              <a:ext uri="{FF2B5EF4-FFF2-40B4-BE49-F238E27FC236}">
                <a16:creationId xmlns:a16="http://schemas.microsoft.com/office/drawing/2014/main" id="{5E6C1BBA-F424-2400-0075-BD395A8FF698}"/>
              </a:ext>
            </a:extLst>
          </p:cNvPr>
          <p:cNvGraphicFramePr>
            <a:graphicFrameLocks noGrp="1"/>
          </p:cNvGraphicFramePr>
          <p:nvPr>
            <p:extLst>
              <p:ext uri="{D42A27DB-BD31-4B8C-83A1-F6EECF244321}">
                <p14:modId xmlns:p14="http://schemas.microsoft.com/office/powerpoint/2010/main" val="4069471127"/>
              </p:ext>
            </p:extLst>
          </p:nvPr>
        </p:nvGraphicFramePr>
        <p:xfrm>
          <a:off x="252001" y="917960"/>
          <a:ext cx="8639999" cy="5236539"/>
        </p:xfrm>
        <a:graphic>
          <a:graphicData uri="http://schemas.openxmlformats.org/drawingml/2006/table">
            <a:tbl>
              <a:tblPr/>
              <a:tblGrid>
                <a:gridCol w="1003580">
                  <a:extLst>
                    <a:ext uri="{9D8B030D-6E8A-4147-A177-3AD203B41FA5}">
                      <a16:colId xmlns:a16="http://schemas.microsoft.com/office/drawing/2014/main" val="2825107158"/>
                    </a:ext>
                  </a:extLst>
                </a:gridCol>
                <a:gridCol w="5134945">
                  <a:extLst>
                    <a:ext uri="{9D8B030D-6E8A-4147-A177-3AD203B41FA5}">
                      <a16:colId xmlns:a16="http://schemas.microsoft.com/office/drawing/2014/main" val="3163543730"/>
                    </a:ext>
                  </a:extLst>
                </a:gridCol>
                <a:gridCol w="886538">
                  <a:extLst>
                    <a:ext uri="{9D8B030D-6E8A-4147-A177-3AD203B41FA5}">
                      <a16:colId xmlns:a16="http://schemas.microsoft.com/office/drawing/2014/main" val="2991992481"/>
                    </a:ext>
                  </a:extLst>
                </a:gridCol>
                <a:gridCol w="1614936">
                  <a:extLst>
                    <a:ext uri="{9D8B030D-6E8A-4147-A177-3AD203B41FA5}">
                      <a16:colId xmlns:a16="http://schemas.microsoft.com/office/drawing/2014/main" val="2552297473"/>
                    </a:ext>
                  </a:extLst>
                </a:gridCol>
              </a:tblGrid>
              <a:tr h="276715">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Zeit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Phase/Aktivität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Sozialform</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Material/Medien</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9081765"/>
                  </a:ext>
                </a:extLst>
              </a:tr>
              <a:tr h="733294">
                <a:tc>
                  <a:txBody>
                    <a:bodyPr/>
                    <a:lstStyle/>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dirty="0">
                          <a:effectLst/>
                          <a:latin typeface="Calibri" panose="020F0502020204030204" pitchFamily="34" charset="0"/>
                          <a:ea typeface="MS PGothic" panose="020B0600070205080204" pitchFamily="34" charset="-128"/>
                          <a:cs typeface="Calibri" panose="020F0502020204030204" pitchFamily="34" charset="0"/>
                        </a:rPr>
                        <a:t> </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90"/>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Begrüßen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kurzer Audio- &amp; ggf. Videotest aller Teilnehmenden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kurzes Vorstellen untereinander (Name, Schule, Erwartung etc.) </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„A Einstieg“</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3142696"/>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15'</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b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B Lernen im </a:t>
                      </a:r>
                      <a:r>
                        <a:rPr lang="de-DE" sz="1200" b="1" kern="1200" dirty="0" err="1">
                          <a:effectLst/>
                          <a:latin typeface="Calibri" panose="020F0502020204030204" pitchFamily="34" charset="0"/>
                          <a:ea typeface="MS PGothic" panose="020B0600070205080204" pitchFamily="34" charset="-128"/>
                          <a:cs typeface="Times New Roman" panose="02020603050405020304" pitchFamily="18" charset="0"/>
                        </a:rPr>
                        <a:t>Flipped</a:t>
                      </a:r>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 Classroom</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Thematischer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zum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Austausch zum Video</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Informieren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Vortrag über die Phasen von Lernprozessen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Phasen und Komponenten des ARCS-Modells bei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 /</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Vortrag</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 Lernen mit Flipped Classroom“</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7445601"/>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20'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C Einsatzszenarien von Lernvideos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Betrachten der verschiedenartigen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Sammeln von Ideen zum Einsatz</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Austausch</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Gegenseitiges Vorstellen der Ergebnisse zu den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Einsatz von Lernvideos in verschiedenen Phasen des Unterrichts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a:t>
                      </a:r>
                      <a:r>
                        <a:rPr lang="de-DE" sz="1200">
                          <a:effectLst/>
                          <a:latin typeface="Calibri" panose="020F0502020204030204" pitchFamily="34" charset="0"/>
                          <a:ea typeface="MS PGothic" panose="020B0600070205080204" pitchFamily="34" charset="-128"/>
                          <a:cs typeface="Times New Roman" panose="02020603050405020304" pitchFamily="18" charset="0"/>
                        </a:rPr>
                        <a:t>/PL</a:t>
                      </a: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„C Einsatz von Lernvideos“</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Video, Whiteboard oder Papier und Kamera</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oder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633741"/>
                  </a:ext>
                </a:extLst>
              </a:tr>
              <a:tr h="380483">
                <a:tc>
                  <a:txBody>
                    <a:bodyPr/>
                    <a:lstStyle/>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D 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Reflexion des Lernerfolgs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„D Reflexion“</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328265"/>
                  </a:ext>
                </a:extLst>
              </a:tr>
            </a:tbl>
          </a:graphicData>
        </a:graphic>
      </p:graphicFrame>
    </p:spTree>
    <p:extLst>
      <p:ext uri="{BB962C8B-B14F-4D97-AF65-F5344CB8AC3E}">
        <p14:creationId xmlns:p14="http://schemas.microsoft.com/office/powerpoint/2010/main" val="38434790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34A42D18-EDE2-3043-BC23-EA4C83789EF9}"/>
              </a:ext>
            </a:extLst>
          </p:cNvPr>
          <p:cNvSpPr/>
          <p:nvPr/>
        </p:nvSpPr>
        <p:spPr bwMode="auto">
          <a:xfrm>
            <a:off x="-342679" y="2212192"/>
            <a:ext cx="907300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249166" y="1116000"/>
            <a:ext cx="899592" cy="585321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9" name="Inhaltsplatzhalter 8"/>
          <p:cNvSpPr>
            <a:spLocks noGrp="1"/>
          </p:cNvSpPr>
          <p:nvPr>
            <p:ph type="body" sz="quarter" idx="10"/>
          </p:nvPr>
        </p:nvSpPr>
        <p:spPr/>
        <p:txBody>
          <a:bodyPr/>
          <a:lstStyle/>
          <a:p>
            <a:pPr marL="514350" indent="-514350">
              <a:buClr>
                <a:srgbClr val="327A86"/>
              </a:buClr>
              <a:buFont typeface="Arial" panose="020B0604020202020204" pitchFamily="34" charset="0"/>
              <a:buAutoNum type="arabicPeriod"/>
            </a:pPr>
            <a:r>
              <a:rPr lang="de-DE" sz="2400" dirty="0"/>
              <a:t>Einstieg</a:t>
            </a:r>
          </a:p>
          <a:p>
            <a:pPr marL="514350" indent="-514350">
              <a:buClr>
                <a:srgbClr val="327A86"/>
              </a:buClr>
              <a:buFont typeface="Arial" panose="020B0604020202020204" pitchFamily="34" charset="0"/>
              <a:buAutoNum type="arabicPeriod"/>
            </a:pPr>
            <a:r>
              <a:rPr lang="de-DE" sz="2400" dirty="0"/>
              <a:t>Lernen mit </a:t>
            </a:r>
            <a:r>
              <a:rPr lang="de-DE" sz="2400" dirty="0" err="1"/>
              <a:t>Flipped</a:t>
            </a:r>
            <a:r>
              <a:rPr lang="de-DE" sz="2400" dirty="0"/>
              <a:t> </a:t>
            </a:r>
            <a:r>
              <a:rPr lang="de-DE" sz="2400" dirty="0" err="1"/>
              <a:t>Classroom</a:t>
            </a:r>
            <a:endParaRPr lang="de-DE" sz="2400" dirty="0"/>
          </a:p>
          <a:p>
            <a:pPr marL="514350" indent="-514350">
              <a:buClr>
                <a:srgbClr val="327A86"/>
              </a:buClr>
              <a:buFont typeface="Arial" panose="020B0604020202020204" pitchFamily="34" charset="0"/>
              <a:buAutoNum type="arabicPeriod"/>
            </a:pPr>
            <a:r>
              <a:rPr lang="de-DE" sz="2400" dirty="0"/>
              <a:t>Einsatz von Lernvideos</a:t>
            </a:r>
          </a:p>
          <a:p>
            <a:pPr marL="514350" indent="-514350">
              <a:buClr>
                <a:srgbClr val="327A86"/>
              </a:buClr>
              <a:buAutoNum type="arabicPeriod"/>
            </a:pPr>
            <a:r>
              <a:rPr lang="de-DE" sz="2400" dirty="0">
                <a:latin typeface="Calibri" panose="020F0502020204030204" pitchFamily="34" charset="0"/>
                <a:cs typeface="Calibri" panose="020F0502020204030204" pitchFamily="34" charset="0"/>
              </a:rPr>
              <a:t>Reflexion</a:t>
            </a:r>
            <a:endParaRPr lang="de-DE" sz="2500" dirty="0"/>
          </a:p>
        </p:txBody>
      </p:sp>
      <p:sp>
        <p:nvSpPr>
          <p:cNvPr id="13" name="Textfeld 12"/>
          <p:cNvSpPr txBox="1"/>
          <p:nvPr/>
        </p:nvSpPr>
        <p:spPr>
          <a:xfrm>
            <a:off x="6957391" y="13252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14" name="Textfeld 13"/>
          <p:cNvSpPr txBox="1"/>
          <p:nvPr/>
        </p:nvSpPr>
        <p:spPr>
          <a:xfrm>
            <a:off x="8812696" y="92765"/>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Tree>
    <p:extLst>
      <p:ext uri="{BB962C8B-B14F-4D97-AF65-F5344CB8AC3E}">
        <p14:creationId xmlns:p14="http://schemas.microsoft.com/office/powerpoint/2010/main" val="30936754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188463" y="787822"/>
            <a:ext cx="9177916" cy="5514123"/>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3" name="Titel 2"/>
          <p:cNvSpPr>
            <a:spLocks noGrp="1"/>
          </p:cNvSpPr>
          <p:nvPr>
            <p:ph type="title"/>
          </p:nvPr>
        </p:nvSpPr>
        <p:spPr/>
        <p:txBody>
          <a:bodyPr>
            <a:normAutofit/>
          </a:bodyPr>
          <a:lstStyle/>
          <a:p>
            <a:r>
              <a:rPr lang="de-DE" dirty="0"/>
              <a:t>Unterricht mit Lernvideos unterstützen</a:t>
            </a:r>
          </a:p>
        </p:txBody>
      </p:sp>
      <p:sp>
        <p:nvSpPr>
          <p:cNvPr id="5" name="Titel 5"/>
          <p:cNvSpPr txBox="1">
            <a:spLocks/>
          </p:cNvSpPr>
          <p:nvPr/>
        </p:nvSpPr>
        <p:spPr>
          <a:xfrm>
            <a:off x="1289443" y="1625935"/>
            <a:ext cx="7700010" cy="4153871"/>
          </a:xfrm>
          <a:prstGeom prst="rect">
            <a:avLst/>
          </a:prstGeom>
        </p:spPr>
        <p:txBody>
          <a:bodyPr vert="horz" lIns="91440" tIns="45720" rIns="91440" bIns="45720" rtlCol="0" anchor="ctr">
            <a:noAutofit/>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1800" kern="0" dirty="0">
                <a:solidFill>
                  <a:schemeClr val="tx1">
                    <a:lumMod val="95000"/>
                    <a:lumOff val="5000"/>
                  </a:schemeClr>
                </a:solidFill>
              </a:rPr>
              <a:t>Arbeitsauftrag:</a:t>
            </a:r>
          </a:p>
          <a:p>
            <a:pPr marL="342900" indent="-342900">
              <a:buClr>
                <a:srgbClr val="327A86"/>
              </a:buClr>
              <a:buFont typeface="Wingdings" panose="05000000000000000000" pitchFamily="2" charset="2"/>
              <a:buChar char="§"/>
            </a:pPr>
            <a:r>
              <a:rPr lang="de-DE" sz="1800" b="0" kern="0" dirty="0">
                <a:solidFill>
                  <a:schemeClr val="tx1">
                    <a:lumMod val="95000"/>
                    <a:lumOff val="5000"/>
                  </a:schemeClr>
                </a:solidFill>
              </a:rPr>
              <a:t>Gehen Sie zu dritt zusammen.</a:t>
            </a:r>
          </a:p>
          <a:p>
            <a:pPr marL="342000" lvl="0" indent="-342900">
              <a:spcBef>
                <a:spcPts val="576"/>
              </a:spcBef>
              <a:spcAft>
                <a:spcPts val="600"/>
              </a:spcAft>
              <a:buClr>
                <a:srgbClr val="327A86"/>
              </a:buClr>
              <a:buFont typeface="Wingdings" charset="2"/>
              <a:buChar char="§"/>
            </a:pPr>
            <a:r>
              <a:rPr lang="de-DE" sz="1800" b="0" kern="0" dirty="0">
                <a:solidFill>
                  <a:prstClr val="black"/>
                </a:solidFill>
              </a:rPr>
              <a:t>Verteilen Sie die Videos, so dass jeder eines anschaut und anschließend den anderen davon berichtet.</a:t>
            </a:r>
          </a:p>
          <a:p>
            <a:pPr marL="342000" lvl="0" indent="-342900">
              <a:spcBef>
                <a:spcPts val="576"/>
              </a:spcBef>
              <a:spcAft>
                <a:spcPts val="600"/>
              </a:spcAft>
              <a:buClr>
                <a:srgbClr val="327A86"/>
              </a:buClr>
              <a:buFont typeface="Wingdings" charset="2"/>
              <a:buChar char="§"/>
            </a:pPr>
            <a:r>
              <a:rPr lang="de-DE" sz="1800" b="0" kern="0" dirty="0">
                <a:solidFill>
                  <a:prstClr val="black"/>
                </a:solidFill>
              </a:rPr>
              <a:t>Notieren Sie Stichworte zum Potenzial ihres Videos für die kognitive Aktivierung der Lernenden. </a:t>
            </a:r>
          </a:p>
          <a:p>
            <a:pPr marL="342000" lvl="0" indent="-342900">
              <a:spcBef>
                <a:spcPts val="576"/>
              </a:spcBef>
              <a:spcAft>
                <a:spcPts val="600"/>
              </a:spcAft>
              <a:buClr>
                <a:srgbClr val="327A86"/>
              </a:buClr>
              <a:buFont typeface="Wingdings" charset="2"/>
              <a:buChar char="§"/>
            </a:pPr>
            <a:r>
              <a:rPr lang="de-DE" sz="1800" b="0" kern="0" dirty="0">
                <a:solidFill>
                  <a:prstClr val="black"/>
                </a:solidFill>
              </a:rPr>
              <a:t>In welcher Phase des </a:t>
            </a:r>
            <a:r>
              <a:rPr lang="de-DE" sz="1800" b="0" kern="0" dirty="0" err="1">
                <a:solidFill>
                  <a:prstClr val="black"/>
                </a:solidFill>
              </a:rPr>
              <a:t>Flipped</a:t>
            </a:r>
            <a:r>
              <a:rPr lang="de-DE" sz="1800" b="0" kern="0" dirty="0">
                <a:solidFill>
                  <a:prstClr val="black"/>
                </a:solidFill>
              </a:rPr>
              <a:t> </a:t>
            </a:r>
            <a:r>
              <a:rPr lang="de-DE" sz="1800" b="0" kern="0" dirty="0" err="1">
                <a:solidFill>
                  <a:prstClr val="black"/>
                </a:solidFill>
              </a:rPr>
              <a:t>Classroom</a:t>
            </a:r>
            <a:r>
              <a:rPr lang="de-DE" sz="1800" b="0" kern="0" dirty="0">
                <a:solidFill>
                  <a:prstClr val="black"/>
                </a:solidFill>
              </a:rPr>
              <a:t> lässt sich so ein Video einsetzen?</a:t>
            </a:r>
          </a:p>
          <a:p>
            <a:pPr marL="342000" lvl="0" indent="-342900">
              <a:spcBef>
                <a:spcPts val="576"/>
              </a:spcBef>
              <a:spcAft>
                <a:spcPts val="600"/>
              </a:spcAft>
              <a:buClr>
                <a:srgbClr val="327A86"/>
              </a:buClr>
              <a:buFont typeface="Wingdings" charset="2"/>
              <a:buChar char="§"/>
            </a:pPr>
            <a:r>
              <a:rPr lang="de-DE" sz="1800" b="0" kern="0" dirty="0">
                <a:solidFill>
                  <a:prstClr val="black"/>
                </a:solidFill>
              </a:rPr>
              <a:t>Ergänzen Sie dazu die Informationen aus den                                               Videos mit eigenen Ideen.</a:t>
            </a:r>
          </a:p>
          <a:p>
            <a:pPr lvl="0">
              <a:spcBef>
                <a:spcPts val="576"/>
              </a:spcBef>
              <a:spcAft>
                <a:spcPts val="600"/>
              </a:spcAft>
              <a:buClr>
                <a:srgbClr val="327A86"/>
              </a:buClr>
            </a:pPr>
            <a:r>
              <a:rPr lang="de-DE" sz="1800" b="0" kern="0" dirty="0">
                <a:solidFill>
                  <a:prstClr val="black"/>
                </a:solidFill>
              </a:rPr>
              <a:t>Sie haben 20 Minuten Zeit.</a:t>
            </a:r>
          </a:p>
          <a:p>
            <a:pPr lvl="0">
              <a:spcBef>
                <a:spcPts val="576"/>
              </a:spcBef>
              <a:spcAft>
                <a:spcPts val="600"/>
              </a:spcAft>
              <a:buClr>
                <a:srgbClr val="327A86"/>
              </a:buClr>
            </a:pPr>
            <a:endParaRPr lang="de-DE" sz="1800" b="0" kern="0" dirty="0">
              <a:solidFill>
                <a:prstClr val="black"/>
              </a:solidFill>
            </a:endParaRPr>
          </a:p>
          <a:p>
            <a:pPr lvl="0">
              <a:spcBef>
                <a:spcPts val="576"/>
              </a:spcBef>
              <a:spcAft>
                <a:spcPts val="600"/>
              </a:spcAft>
              <a:buClr>
                <a:srgbClr val="327A86"/>
              </a:buClr>
            </a:pPr>
            <a:r>
              <a:rPr lang="de-DE" sz="1800" b="0" kern="0" dirty="0">
                <a:solidFill>
                  <a:prstClr val="black"/>
                </a:solidFill>
              </a:rPr>
              <a:t>Video 1: </a:t>
            </a:r>
            <a:r>
              <a:rPr lang="de-DE" sz="1800" b="0" kern="0" dirty="0" err="1">
                <a:solidFill>
                  <a:prstClr val="black"/>
                </a:solidFill>
              </a:rPr>
              <a:t>GeoGebra</a:t>
            </a:r>
            <a:endParaRPr lang="de-DE" sz="1800" b="0" kern="0" dirty="0">
              <a:solidFill>
                <a:prstClr val="black"/>
              </a:solidFill>
            </a:endParaRPr>
          </a:p>
          <a:p>
            <a:pPr lvl="0">
              <a:spcBef>
                <a:spcPts val="576"/>
              </a:spcBef>
              <a:spcAft>
                <a:spcPts val="600"/>
              </a:spcAft>
              <a:buClr>
                <a:srgbClr val="327A86"/>
              </a:buClr>
            </a:pPr>
            <a:r>
              <a:rPr lang="de-DE" sz="1800" b="0" kern="0" dirty="0">
                <a:solidFill>
                  <a:prstClr val="black"/>
                </a:solidFill>
              </a:rPr>
              <a:t>Video 2: Silent Video </a:t>
            </a:r>
            <a:r>
              <a:rPr lang="de-DE" sz="1800" b="0" kern="0" dirty="0" err="1">
                <a:solidFill>
                  <a:prstClr val="black"/>
                </a:solidFill>
              </a:rPr>
              <a:t>Casts</a:t>
            </a:r>
            <a:endParaRPr lang="de-DE" sz="1800" b="0" kern="0" dirty="0">
              <a:solidFill>
                <a:prstClr val="black"/>
              </a:solidFill>
            </a:endParaRPr>
          </a:p>
          <a:p>
            <a:pPr lvl="0">
              <a:spcBef>
                <a:spcPts val="576"/>
              </a:spcBef>
              <a:spcAft>
                <a:spcPts val="600"/>
              </a:spcAft>
              <a:buClr>
                <a:srgbClr val="327A86"/>
              </a:buClr>
            </a:pPr>
            <a:r>
              <a:rPr lang="de-DE" sz="1800" b="0" kern="0" dirty="0">
                <a:solidFill>
                  <a:prstClr val="black"/>
                </a:solidFill>
              </a:rPr>
              <a:t>Video 3: Lernfilmprojekt MINT</a:t>
            </a:r>
          </a:p>
          <a:p>
            <a:pPr marL="342900" indent="-342900">
              <a:buClr>
                <a:srgbClr val="327A86"/>
              </a:buClr>
              <a:buFont typeface="Wingdings" panose="05000000000000000000" pitchFamily="2" charset="2"/>
              <a:buChar char="§"/>
            </a:pPr>
            <a:endParaRPr lang="de-DE" sz="1800" b="0" kern="0" dirty="0">
              <a:solidFill>
                <a:schemeClr val="tx1">
                  <a:lumMod val="95000"/>
                  <a:lumOff val="5000"/>
                </a:schemeClr>
              </a:solidFill>
            </a:endParaRPr>
          </a:p>
        </p:txBody>
      </p:sp>
      <p:pic>
        <p:nvPicPr>
          <p:cNvPr id="6" name="Grafik 5" descr="Benutzer">
            <a:extLst>
              <a:ext uri="{FF2B5EF4-FFF2-40B4-BE49-F238E27FC236}">
                <a16:creationId xmlns:a16="http://schemas.microsoft.com/office/drawing/2014/main" id="{907D281E-C39A-415A-BC89-B7575C495CEA}"/>
              </a:ext>
            </a:extLst>
          </p:cNvPr>
          <p:cNvPicPr>
            <a:picLocks noChangeAspect="1"/>
          </p:cNvPicPr>
          <p:nvPr/>
        </p:nvPicPr>
        <p:blipFill>
          <a:blip r:embed="rId3" cstate="print">
            <a:extLst>
              <a:ext uri="{96DAC541-7B7A-43D3-8B79-37D633B846F1}">
                <asvg:svgBlip xmlns:asvg="http://schemas.microsoft.com/office/drawing/2016/SVG/main" r:embed="rId4"/>
              </a:ext>
            </a:extLst>
          </a:blip>
          <a:stretch>
            <a:fillRect/>
          </a:stretch>
        </p:blipFill>
        <p:spPr>
          <a:xfrm>
            <a:off x="252000" y="870232"/>
            <a:ext cx="755703" cy="755703"/>
          </a:xfrm>
          <a:prstGeom prst="rect">
            <a:avLst/>
          </a:prstGeom>
        </p:spPr>
      </p:pic>
      <p:pic>
        <p:nvPicPr>
          <p:cNvPr id="18" name="Grafik 17">
            <a:extLst>
              <a:ext uri="{FF2B5EF4-FFF2-40B4-BE49-F238E27FC236}">
                <a16:creationId xmlns:a16="http://schemas.microsoft.com/office/drawing/2014/main" id="{BCD9EF6B-EC5C-17F1-141D-F04AB4DE54C6}"/>
              </a:ext>
            </a:extLst>
          </p:cNvPr>
          <p:cNvPicPr>
            <a:picLocks noChangeAspect="1"/>
          </p:cNvPicPr>
          <p:nvPr/>
        </p:nvPicPr>
        <p:blipFill>
          <a:blip r:embed="rId5"/>
          <a:stretch>
            <a:fillRect/>
          </a:stretch>
        </p:blipFill>
        <p:spPr>
          <a:xfrm>
            <a:off x="6793688" y="3385511"/>
            <a:ext cx="2098312" cy="2777178"/>
          </a:xfrm>
          <a:prstGeom prst="rect">
            <a:avLst/>
          </a:prstGeom>
        </p:spPr>
      </p:pic>
      <p:sp>
        <p:nvSpPr>
          <p:cNvPr id="8" name="Textplatzhalter 3">
            <a:extLst>
              <a:ext uri="{FF2B5EF4-FFF2-40B4-BE49-F238E27FC236}">
                <a16:creationId xmlns:a16="http://schemas.microsoft.com/office/drawing/2014/main" id="{66424F41-84D6-DB49-91AE-C8E4EBB3BAA0}"/>
              </a:ext>
            </a:extLst>
          </p:cNvPr>
          <p:cNvSpPr>
            <a:spLocks noGrp="1"/>
          </p:cNvSpPr>
          <p:nvPr>
            <p:ph type="body" sz="quarter" idx="10"/>
          </p:nvPr>
        </p:nvSpPr>
        <p:spPr>
          <a:xfrm>
            <a:off x="107950" y="6465888"/>
            <a:ext cx="8928100" cy="215900"/>
          </a:xfrm>
        </p:spPr>
        <p:txBody>
          <a:bodyPr/>
          <a:lstStyle/>
          <a:p>
            <a:r>
              <a:rPr lang="de-DE" sz="1100" dirty="0">
                <a:solidFill>
                  <a:schemeClr val="bg1">
                    <a:lumMod val="50000"/>
                  </a:schemeClr>
                </a:solidFill>
                <a:latin typeface="Calibri"/>
                <a:cs typeface="Calibri"/>
              </a:rPr>
              <a:t>(Abb. in Anlehnung an Lo, C. K., </a:t>
            </a:r>
            <a:r>
              <a:rPr lang="de-DE" sz="1100" dirty="0" err="1">
                <a:solidFill>
                  <a:schemeClr val="bg1">
                    <a:lumMod val="50000"/>
                  </a:schemeClr>
                </a:solidFill>
                <a:latin typeface="Calibri"/>
                <a:cs typeface="Calibri"/>
              </a:rPr>
              <a:t>Hew</a:t>
            </a:r>
            <a:r>
              <a:rPr lang="de-DE" sz="1100" dirty="0">
                <a:solidFill>
                  <a:schemeClr val="bg1">
                    <a:lumMod val="50000"/>
                  </a:schemeClr>
                </a:solidFill>
                <a:latin typeface="Calibri"/>
                <a:cs typeface="Calibri"/>
              </a:rPr>
              <a:t>, K. F., &amp; Chen, G., 2017)</a:t>
            </a:r>
          </a:p>
          <a:p>
            <a:endParaRPr lang="de-DE" dirty="0"/>
          </a:p>
        </p:txBody>
      </p:sp>
    </p:spTree>
    <p:extLst>
      <p:ext uri="{BB962C8B-B14F-4D97-AF65-F5344CB8AC3E}">
        <p14:creationId xmlns:p14="http://schemas.microsoft.com/office/powerpoint/2010/main" val="37462131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0D0F6118-25CD-40E1-8324-260610B6C506}"/>
              </a:ext>
            </a:extLst>
          </p:cNvPr>
          <p:cNvSpPr>
            <a:spLocks noGrp="1"/>
          </p:cNvSpPr>
          <p:nvPr>
            <p:ph idx="1"/>
          </p:nvPr>
        </p:nvSpPr>
        <p:spPr/>
        <p:txBody>
          <a:bodyPr>
            <a:normAutofit/>
          </a:bodyPr>
          <a:lstStyle/>
          <a:p>
            <a:r>
              <a:rPr lang="de-DE" dirty="0"/>
              <a:t>Video 1: DGS (Video 1 – GeoGebra.MOV, 1,5 Minuten)</a:t>
            </a:r>
          </a:p>
          <a:p>
            <a:pPr lvl="1"/>
            <a:r>
              <a:rPr lang="de-DE" dirty="0"/>
              <a:t>Potenzial für kognitive Aktivierung: Arbeitsweise von GeoGebra erläutern, damit die Lernenden etwas selbst erstellen können, z. B. könnte Strecke, Kreis mit festem Radius um Mittelpunkt, Gerade durch zwei Punkte erklärt werden und die Lernenden sollen anschließend eine Mittelsenkrechte durch zwei gegebene Punkte konstruieren. Das wäre dann in der ersten Phase.</a:t>
            </a:r>
          </a:p>
          <a:p>
            <a:pPr lvl="1"/>
            <a:r>
              <a:rPr lang="de-DE" dirty="0"/>
              <a:t>Video als Hilfestellung ist auch gut denkbar (zur Wiederholung), das wäre dann eine Form der Lernbegleitung.</a:t>
            </a:r>
          </a:p>
          <a:p>
            <a:r>
              <a:rPr lang="de-DE" dirty="0"/>
              <a:t>Video 2: Silent Video </a:t>
            </a:r>
            <a:r>
              <a:rPr lang="de-DE" dirty="0" err="1"/>
              <a:t>Casts</a:t>
            </a:r>
            <a:r>
              <a:rPr lang="de-DE" dirty="0"/>
              <a:t> (1 Minute, Silent Video 3)</a:t>
            </a:r>
          </a:p>
          <a:p>
            <a:pPr lvl="1"/>
            <a:r>
              <a:rPr lang="de-DE" dirty="0"/>
              <a:t>Potenzial für kognitive Aktivierung: Gruppenarbeit in Präsenz in der Phase, in der unterrichtliche Inhalte wiederholt und vertieft werden sollen.</a:t>
            </a:r>
          </a:p>
          <a:p>
            <a:r>
              <a:rPr lang="de-DE" dirty="0"/>
              <a:t>Video 3: Lernfilmprojekt MINT - Sechstklässler für die Viertklässler (4 Minuten, Legetechnik, Mintovate.mp4)</a:t>
            </a:r>
          </a:p>
          <a:p>
            <a:pPr lvl="1"/>
            <a:r>
              <a:rPr lang="de-DE" dirty="0"/>
              <a:t>Potenzial für kognitive Aktivierung: Gruppenarbeit in Präsenz wie bei Silent Video </a:t>
            </a:r>
            <a:r>
              <a:rPr lang="de-DE" dirty="0" err="1"/>
              <a:t>Casts</a:t>
            </a:r>
            <a:r>
              <a:rPr lang="de-DE" dirty="0"/>
              <a:t>; Legetechnik ist auch gut geeignet, um für Lernende ein Problem darzustellen (erste Phase).</a:t>
            </a:r>
          </a:p>
          <a:p>
            <a:endParaRPr lang="de-DE" dirty="0"/>
          </a:p>
        </p:txBody>
      </p:sp>
      <p:sp>
        <p:nvSpPr>
          <p:cNvPr id="4" name="Titel 1">
            <a:extLst>
              <a:ext uri="{FF2B5EF4-FFF2-40B4-BE49-F238E27FC236}">
                <a16:creationId xmlns:a16="http://schemas.microsoft.com/office/drawing/2014/main" id="{7A0A96D6-7654-45DC-BD40-FD1740A111D5}"/>
              </a:ext>
            </a:extLst>
          </p:cNvPr>
          <p:cNvSpPr>
            <a:spLocks noGrp="1"/>
          </p:cNvSpPr>
          <p:nvPr>
            <p:ph type="title"/>
          </p:nvPr>
        </p:nvSpPr>
        <p:spPr/>
        <p:txBody>
          <a:bodyPr>
            <a:normAutofit/>
          </a:bodyPr>
          <a:lstStyle/>
          <a:p>
            <a:r>
              <a:rPr lang="de-DE" dirty="0"/>
              <a:t>Unterricht mit Lernvideos unterstützen</a:t>
            </a:r>
          </a:p>
        </p:txBody>
      </p:sp>
    </p:spTree>
    <p:extLst>
      <p:ext uri="{BB962C8B-B14F-4D97-AF65-F5344CB8AC3E}">
        <p14:creationId xmlns:p14="http://schemas.microsoft.com/office/powerpoint/2010/main" val="1815578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Inhaltsplatzhalter 2"/>
          <p:cNvSpPr>
            <a:spLocks noGrp="1"/>
          </p:cNvSpPr>
          <p:nvPr>
            <p:ph idx="1"/>
          </p:nvPr>
        </p:nvSpPr>
        <p:spPr/>
        <p:txBody>
          <a:bodyPr>
            <a:noAutofit/>
          </a:bodyPr>
          <a:lstStyle/>
          <a:p>
            <a:pPr marL="0" indent="0">
              <a:buNone/>
            </a:pPr>
            <a:r>
              <a:rPr lang="de-DE" sz="1800" dirty="0"/>
              <a:t>Diese Folie gehört mit zum Material und darf nicht entfernt werden.</a:t>
            </a:r>
          </a:p>
          <a:p>
            <a:r>
              <a:rPr lang="de-DE" sz="1800" dirty="0"/>
              <a:t>Dieses Material wurde für das Deutsche Zentrum für Lehrkräftebildung Mathematik (DZLM) konzipiert und kann, soweit nicht anderweitig gekennzeichnet, unter der </a:t>
            </a:r>
            <a:r>
              <a:rPr lang="de-DE" sz="1800" dirty="0">
                <a:solidFill>
                  <a:schemeClr val="accent1"/>
                </a:solidFill>
              </a:rPr>
              <a:t>Creative Commons Namensnennung – Weitergabe unter gleichen Bedingungen 4.0 Internationale Lizenz </a:t>
            </a:r>
            <a:r>
              <a:rPr lang="de-DE" sz="1800" dirty="0"/>
              <a:t>weiterverwendet werden. </a:t>
            </a:r>
          </a:p>
          <a:p>
            <a:pPr marL="285750" indent="-285750"/>
            <a:r>
              <a:rPr lang="de-DE" sz="1800" dirty="0"/>
              <a:t>Das bedeutet insbesondere: Alle Folien und Materialien können für Zwecke der Aus- und Fortbildung gerne genutzt werden – unter der Voraussetzung, dass immer die Quellenhinweise aufgeführt bleiben. Bildnachweise und Zitatquellen finden Sie auf den jeweiligen Folien bzw. Zusatzmaterialien.</a:t>
            </a:r>
          </a:p>
          <a:p>
            <a:r>
              <a:rPr lang="de-DE" sz="1800" dirty="0"/>
              <a:t>An der Erstellung des Materials haben die folgenden Personen mitgewirkt: </a:t>
            </a:r>
            <a:br>
              <a:rPr lang="de-DE" sz="1800" dirty="0"/>
            </a:br>
            <a:r>
              <a:rPr lang="de-DE" sz="1800" i="1" dirty="0"/>
              <a:t>Institut für Qualitätsentwicklung an Schulen Schleswig-Holstein (IQSH): </a:t>
            </a:r>
            <a:r>
              <a:rPr lang="de-DE" sz="1800" dirty="0"/>
              <a:t>Maike </a:t>
            </a:r>
            <a:r>
              <a:rPr lang="de-DE" sz="1800" dirty="0" err="1"/>
              <a:t>Abshagen</a:t>
            </a:r>
            <a:r>
              <a:rPr lang="de-DE" sz="1800" dirty="0"/>
              <a:t> und Jens </a:t>
            </a:r>
            <a:r>
              <a:rPr lang="de-DE" sz="1800" dirty="0" err="1"/>
              <a:t>Lindström</a:t>
            </a:r>
            <a:br>
              <a:rPr lang="de-DE" sz="1800" dirty="0"/>
            </a:br>
            <a:r>
              <a:rPr lang="de-DE" sz="1800" i="1" dirty="0"/>
              <a:t>Universität Duisburg-Essen</a:t>
            </a:r>
            <a:r>
              <a:rPr lang="de-DE" sz="1800" dirty="0"/>
              <a:t>: Bärbel Barzel, Patrick Ebers, Marius Friedemann, Lisa Göbel, Joyce Peters-Dasdemir, Miriam Romberg, Julia </a:t>
            </a:r>
            <a:r>
              <a:rPr lang="de-DE" sz="1800" dirty="0" err="1"/>
              <a:t>Rosewich</a:t>
            </a:r>
            <a:r>
              <a:rPr lang="de-DE" sz="1800" dirty="0"/>
              <a:t>, Florian Schacht, Daniel Thurm und Oliver Wagener</a:t>
            </a:r>
            <a:br>
              <a:rPr lang="de-DE" sz="1800" dirty="0"/>
            </a:br>
            <a:r>
              <a:rPr lang="de-DE" sz="1800" i="1" dirty="0"/>
              <a:t>Universität Potsdam: </a:t>
            </a:r>
            <a:r>
              <a:rPr lang="de-DE" sz="1800" dirty="0"/>
              <a:t>Chris Dohrmann, Ulrich </a:t>
            </a:r>
            <a:r>
              <a:rPr lang="de-DE" sz="1800" dirty="0" err="1"/>
              <a:t>Kortenkamp</a:t>
            </a:r>
            <a:r>
              <a:rPr lang="de-DE" sz="1800" dirty="0"/>
              <a:t> und Peter Mahns</a:t>
            </a:r>
          </a:p>
          <a:p>
            <a:pPr marL="285750" indent="-285750"/>
            <a:r>
              <a:rPr lang="de-DE" sz="1800" dirty="0"/>
              <a:t>Weitere Hinweise und Informationen zum DZLM finden Sie unter </a:t>
            </a:r>
            <a:r>
              <a:rPr lang="de-DE" sz="1800" dirty="0">
                <a:solidFill>
                  <a:srgbClr val="337987"/>
                </a:solidFill>
                <a:hlinkClick r:id="rId3">
                  <a:extLst>
                    <a:ext uri="{A12FA001-AC4F-418D-AE19-62706E023703}">
                      <ahyp:hlinkClr xmlns:ahyp="http://schemas.microsoft.com/office/drawing/2018/hyperlinkcolor" val="tx"/>
                    </a:ext>
                  </a:extLst>
                </a:hlinkClick>
              </a:rPr>
              <a:t>dzlm.de</a:t>
            </a:r>
            <a:r>
              <a:rPr lang="de-DE" sz="1800" dirty="0">
                <a:solidFill>
                  <a:srgbClr val="337987"/>
                </a:solidFill>
              </a:rPr>
              <a:t>.</a:t>
            </a:r>
          </a:p>
        </p:txBody>
      </p:sp>
      <p:sp>
        <p:nvSpPr>
          <p:cNvPr id="5" name="Titel 4"/>
          <p:cNvSpPr>
            <a:spLocks noGrp="1"/>
          </p:cNvSpPr>
          <p:nvPr>
            <p:ph type="title"/>
          </p:nvPr>
        </p:nvSpPr>
        <p:spPr/>
        <p:txBody>
          <a:bodyPr>
            <a:noAutofit/>
          </a:bodyPr>
          <a:lstStyle/>
          <a:p>
            <a:r>
              <a:rPr lang="de-DE" sz="2500" dirty="0">
                <a:latin typeface="Calibri" panose="020F0502020204030204" pitchFamily="34" charset="0"/>
                <a:cs typeface="Calibri" panose="020F0502020204030204" pitchFamily="34" charset="0"/>
              </a:rPr>
              <a:t>Hinweise zu den Lizenzbedingungen</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pic>
        <p:nvPicPr>
          <p:cNvPr id="7" name="Grafik 2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65833" y="6119508"/>
            <a:ext cx="1224136" cy="441491"/>
          </a:xfrm>
          <a:prstGeom prst="rect">
            <a:avLst/>
          </a:prstGeom>
        </p:spPr>
      </p:pic>
    </p:spTree>
    <p:extLst>
      <p:ext uri="{BB962C8B-B14F-4D97-AF65-F5344CB8AC3E}">
        <p14:creationId xmlns:p14="http://schemas.microsoft.com/office/powerpoint/2010/main" val="11314015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5138A6FB-C2B4-F289-C0B8-1E35F8E8DEC1}"/>
              </a:ext>
            </a:extLst>
          </p:cNvPr>
          <p:cNvSpPr>
            <a:spLocks noGrp="1"/>
          </p:cNvSpPr>
          <p:nvPr>
            <p:ph idx="1"/>
          </p:nvPr>
        </p:nvSpPr>
        <p:spPr/>
        <p:txBody>
          <a:bodyPr/>
          <a:lstStyle/>
          <a:p>
            <a:endParaRPr lang="de-DE"/>
          </a:p>
        </p:txBody>
      </p:sp>
      <p:sp>
        <p:nvSpPr>
          <p:cNvPr id="2" name="Titel 1"/>
          <p:cNvSpPr>
            <a:spLocks noGrp="1"/>
          </p:cNvSpPr>
          <p:nvPr>
            <p:ph type="title"/>
          </p:nvPr>
        </p:nvSpPr>
        <p:spPr/>
        <p:txBody>
          <a:bodyPr>
            <a:normAutofit/>
          </a:bodyPr>
          <a:lstStyle/>
          <a:p>
            <a:r>
              <a:rPr lang="de-DE" dirty="0"/>
              <a:t>Einsatz von Lehrfilmen im Unterricht</a:t>
            </a:r>
          </a:p>
        </p:txBody>
      </p:sp>
      <p:sp>
        <p:nvSpPr>
          <p:cNvPr id="12" name="Textplatzhalter 11">
            <a:extLst>
              <a:ext uri="{FF2B5EF4-FFF2-40B4-BE49-F238E27FC236}">
                <a16:creationId xmlns:a16="http://schemas.microsoft.com/office/drawing/2014/main" id="{F6FA6659-FCC1-559D-4B74-F76C72EEFF82}"/>
              </a:ext>
            </a:extLst>
          </p:cNvPr>
          <p:cNvSpPr>
            <a:spLocks noGrp="1"/>
          </p:cNvSpPr>
          <p:nvPr>
            <p:ph type="body" sz="quarter" idx="10"/>
          </p:nvPr>
        </p:nvSpPr>
        <p:spPr/>
        <p:txBody>
          <a:bodyPr/>
          <a:lstStyle/>
          <a:p>
            <a:endParaRPr lang="de-DE"/>
          </a:p>
        </p:txBody>
      </p:sp>
      <p:sp>
        <p:nvSpPr>
          <p:cNvPr id="6" name="Titel 1"/>
          <p:cNvSpPr txBox="1">
            <a:spLocks/>
          </p:cNvSpPr>
          <p:nvPr/>
        </p:nvSpPr>
        <p:spPr>
          <a:xfrm>
            <a:off x="628650" y="239620"/>
            <a:ext cx="7886700"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de-DE" dirty="0"/>
          </a:p>
        </p:txBody>
      </p:sp>
      <p:graphicFrame>
        <p:nvGraphicFramePr>
          <p:cNvPr id="13" name="Tabelle 12">
            <a:extLst>
              <a:ext uri="{FF2B5EF4-FFF2-40B4-BE49-F238E27FC236}">
                <a16:creationId xmlns:a16="http://schemas.microsoft.com/office/drawing/2014/main" id="{F9418335-68C3-0E7D-0751-B24E0029EFF2}"/>
              </a:ext>
            </a:extLst>
          </p:cNvPr>
          <p:cNvGraphicFramePr>
            <a:graphicFrameLocks noGrp="1"/>
          </p:cNvGraphicFramePr>
          <p:nvPr>
            <p:extLst>
              <p:ext uri="{D42A27DB-BD31-4B8C-83A1-F6EECF244321}">
                <p14:modId xmlns:p14="http://schemas.microsoft.com/office/powerpoint/2010/main" val="1560463840"/>
              </p:ext>
            </p:extLst>
          </p:nvPr>
        </p:nvGraphicFramePr>
        <p:xfrm>
          <a:off x="252000" y="898784"/>
          <a:ext cx="8682800" cy="2864173"/>
        </p:xfrm>
        <a:graphic>
          <a:graphicData uri="http://schemas.openxmlformats.org/drawingml/2006/table">
            <a:tbl>
              <a:tblPr firstRow="1" bandRow="1"/>
              <a:tblGrid>
                <a:gridCol w="756000">
                  <a:extLst>
                    <a:ext uri="{9D8B030D-6E8A-4147-A177-3AD203B41FA5}">
                      <a16:colId xmlns:a16="http://schemas.microsoft.com/office/drawing/2014/main" val="1417908557"/>
                    </a:ext>
                  </a:extLst>
                </a:gridCol>
                <a:gridCol w="1585360">
                  <a:extLst>
                    <a:ext uri="{9D8B030D-6E8A-4147-A177-3AD203B41FA5}">
                      <a16:colId xmlns:a16="http://schemas.microsoft.com/office/drawing/2014/main" val="1205713110"/>
                    </a:ext>
                  </a:extLst>
                </a:gridCol>
                <a:gridCol w="1585360">
                  <a:extLst>
                    <a:ext uri="{9D8B030D-6E8A-4147-A177-3AD203B41FA5}">
                      <a16:colId xmlns:a16="http://schemas.microsoft.com/office/drawing/2014/main" val="715597624"/>
                    </a:ext>
                  </a:extLst>
                </a:gridCol>
                <a:gridCol w="1585360">
                  <a:extLst>
                    <a:ext uri="{9D8B030D-6E8A-4147-A177-3AD203B41FA5}">
                      <a16:colId xmlns:a16="http://schemas.microsoft.com/office/drawing/2014/main" val="3194832280"/>
                    </a:ext>
                  </a:extLst>
                </a:gridCol>
                <a:gridCol w="1585360">
                  <a:extLst>
                    <a:ext uri="{9D8B030D-6E8A-4147-A177-3AD203B41FA5}">
                      <a16:colId xmlns:a16="http://schemas.microsoft.com/office/drawing/2014/main" val="3395097079"/>
                    </a:ext>
                  </a:extLst>
                </a:gridCol>
                <a:gridCol w="1585360">
                  <a:extLst>
                    <a:ext uri="{9D8B030D-6E8A-4147-A177-3AD203B41FA5}">
                      <a16:colId xmlns:a16="http://schemas.microsoft.com/office/drawing/2014/main" val="2172397661"/>
                    </a:ext>
                  </a:extLst>
                </a:gridCol>
              </a:tblGrid>
              <a:tr h="854692">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a:lnSpc>
                          <a:spcPct val="107000"/>
                        </a:lnSpc>
                        <a:spcAft>
                          <a:spcPts val="800"/>
                        </a:spcAft>
                      </a:pPr>
                      <a:r>
                        <a:rPr lang="de-DE" sz="1600" dirty="0">
                          <a:solidFill>
                            <a:schemeClr val="bg1"/>
                          </a:solidFill>
                          <a:effectLst/>
                        </a:rPr>
                        <a:t>Phase</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vert="vert270">
                    <a:lnL w="9525" cap="flat" cmpd="sng" algn="ctr">
                      <a:solidFill>
                        <a:srgbClr val="737373">
                          <a:shade val="95000"/>
                          <a:satMod val="105000"/>
                        </a:srgbClr>
                      </a:solidFill>
                      <a:prstDash val="solid"/>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defTabSz="685800" eaLnBrk="1" fontAlgn="auto" hangingPunct="1">
                        <a:spcBef>
                          <a:spcPts val="0"/>
                        </a:spcBef>
                        <a:spcAft>
                          <a:spcPts val="0"/>
                        </a:spcAft>
                      </a:pPr>
                      <a:r>
                        <a:rPr lang="de-DE" sz="1600" b="1" dirty="0">
                          <a:solidFill>
                            <a:schemeClr val="bg1"/>
                          </a:solidFill>
                        </a:rPr>
                        <a:t>Anknüpfen &amp; Checken</a:t>
                      </a:r>
                      <a:endParaRPr lang="de-DE" sz="1600" b="1" dirty="0">
                        <a:solidFill>
                          <a:schemeClr val="bg1"/>
                        </a:solidFill>
                        <a:latin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a:lnSpc>
                          <a:spcPct val="107000"/>
                        </a:lnSpc>
                        <a:spcAft>
                          <a:spcPts val="800"/>
                        </a:spcAft>
                      </a:pPr>
                      <a:r>
                        <a:rPr lang="de-DE" sz="1600" dirty="0">
                          <a:solidFill>
                            <a:schemeClr val="bg1"/>
                          </a:solidFill>
                          <a:effectLst/>
                        </a:rPr>
                        <a:t>Erkunden &amp; Erarbeiten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a:lnSpc>
                          <a:spcPct val="107000"/>
                        </a:lnSpc>
                        <a:spcAft>
                          <a:spcPts val="800"/>
                        </a:spcAft>
                      </a:pPr>
                      <a:r>
                        <a:rPr lang="de-DE" sz="1600" dirty="0">
                          <a:solidFill>
                            <a:schemeClr val="bg1"/>
                          </a:solidFill>
                          <a:effectLst/>
                        </a:rPr>
                        <a:t>Zusammenführen &amp; Ordnen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a:lnSpc>
                          <a:spcPct val="107000"/>
                        </a:lnSpc>
                        <a:spcAft>
                          <a:spcPts val="800"/>
                        </a:spcAft>
                      </a:pPr>
                      <a:r>
                        <a:rPr lang="de-DE" sz="1600" dirty="0">
                          <a:solidFill>
                            <a:schemeClr val="bg1"/>
                          </a:solidFill>
                          <a:effectLst/>
                        </a:rPr>
                        <a:t>Üben &amp; Vertiefen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marL="0" marR="0" lvl="0" indent="0" algn="ctr" defTabSz="457200" rtl="0" eaLnBrk="1" fontAlgn="auto" latinLnBrk="0" hangingPunct="1">
                        <a:lnSpc>
                          <a:spcPct val="107000"/>
                        </a:lnSpc>
                        <a:spcBef>
                          <a:spcPts val="0"/>
                        </a:spcBef>
                        <a:spcAft>
                          <a:spcPts val="800"/>
                        </a:spcAft>
                        <a:buClrTx/>
                        <a:buSzTx/>
                        <a:buFontTx/>
                        <a:buNone/>
                        <a:tabLst/>
                        <a:defRPr/>
                      </a:pPr>
                      <a:r>
                        <a:rPr lang="de-DE" sz="1600" baseline="0" dirty="0">
                          <a:solidFill>
                            <a:schemeClr val="bg1"/>
                          </a:solidFill>
                          <a:effectLst/>
                        </a:rPr>
                        <a:t> </a:t>
                      </a:r>
                      <a:r>
                        <a:rPr lang="de-DE" sz="1600" dirty="0">
                          <a:solidFill>
                            <a:schemeClr val="bg1"/>
                          </a:solidFill>
                          <a:effectLst/>
                        </a:rPr>
                        <a:t>Checken &amp; Wiederholen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w="9525" cap="flat" cmpd="sng" algn="ctr">
                      <a:solidFill>
                        <a:srgbClr val="737373">
                          <a:shade val="95000"/>
                          <a:satMod val="105000"/>
                        </a:srgbClr>
                      </a:solidFill>
                      <a:prstDash val="solid"/>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extLst>
                  <a:ext uri="{0D108BD9-81ED-4DB2-BD59-A6C34878D82A}">
                    <a16:rowId xmlns:a16="http://schemas.microsoft.com/office/drawing/2014/main" val="3750878187"/>
                  </a:ext>
                </a:extLst>
              </a:tr>
              <a:tr h="94268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lnSpc>
                          <a:spcPct val="107000"/>
                        </a:lnSpc>
                        <a:spcAft>
                          <a:spcPts val="800"/>
                        </a:spcAft>
                      </a:pPr>
                      <a:r>
                        <a:rPr lang="de-DE" sz="1600" b="1" dirty="0">
                          <a:solidFill>
                            <a:schemeClr val="tx1"/>
                          </a:solidFill>
                          <a:effectLst/>
                        </a:rPr>
                        <a:t>Ziel</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vert="vert270">
                    <a:lnL w="9525" cap="flat" cmpd="sng" algn="ctr">
                      <a:solidFill>
                        <a:srgbClr val="737373">
                          <a:shade val="95000"/>
                          <a:satMod val="105000"/>
                        </a:srgbClr>
                      </a:solidFill>
                      <a:prstDash val="solid"/>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lnSpc>
                          <a:spcPct val="107000"/>
                        </a:lnSpc>
                        <a:spcAft>
                          <a:spcPts val="800"/>
                        </a:spcAft>
                      </a:pPr>
                      <a:r>
                        <a:rPr lang="de-DE" sz="1600" b="1" dirty="0">
                          <a:solidFill>
                            <a:schemeClr val="tx1"/>
                          </a:solidFill>
                          <a:effectLst/>
                        </a:rPr>
                        <a:t>Lernausgangs­diagnose</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lnSpc>
                          <a:spcPct val="107000"/>
                        </a:lnSpc>
                        <a:spcAft>
                          <a:spcPts val="800"/>
                        </a:spcAft>
                      </a:pPr>
                      <a:r>
                        <a:rPr lang="de-DE" sz="1600" b="1" dirty="0">
                          <a:solidFill>
                            <a:schemeClr val="tx1"/>
                          </a:solidFill>
                          <a:effectLst/>
                        </a:rPr>
                        <a:t>Genetisches Lernen in Kontexten</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round/>
                      <a:headEnd type="none" w="med" len="med"/>
                      <a:tailEnd type="none" w="med" len="me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defTabSz="685800" eaLnBrk="1" fontAlgn="auto" hangingPunct="1">
                        <a:spcBef>
                          <a:spcPts val="0"/>
                        </a:spcBef>
                        <a:spcAft>
                          <a:spcPts val="0"/>
                        </a:spcAft>
                      </a:pPr>
                      <a:r>
                        <a:rPr lang="de-DE" sz="1600" b="1" dirty="0">
                          <a:solidFill>
                            <a:prstClr val="black"/>
                          </a:solidFill>
                        </a:rPr>
                        <a:t>Aktives Aneignen neuer Inhalte</a:t>
                      </a:r>
                      <a:endParaRPr lang="de-DE" sz="1600" b="1" dirty="0">
                        <a:solidFill>
                          <a:prstClr val="black"/>
                        </a:solidFill>
                        <a:latin typeface="Calibri" panose="020F0502020204030204"/>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457200" rtl="0" eaLnBrk="1" fontAlgn="auto" latinLnBrk="0" hangingPunct="1">
                        <a:lnSpc>
                          <a:spcPct val="107000"/>
                        </a:lnSpc>
                        <a:spcBef>
                          <a:spcPts val="0"/>
                        </a:spcBef>
                        <a:spcAft>
                          <a:spcPts val="800"/>
                        </a:spcAft>
                        <a:buClrTx/>
                        <a:buSzTx/>
                        <a:buFontTx/>
                        <a:buNone/>
                        <a:tabLst/>
                        <a:defRPr/>
                      </a:pPr>
                      <a:r>
                        <a:rPr lang="de-DE" sz="1600" b="1" dirty="0">
                          <a:solidFill>
                            <a:schemeClr val="tx1"/>
                          </a:solidFill>
                          <a:effectLst/>
                        </a:rPr>
                        <a:t>Vernetzen, Problemlösen,</a:t>
                      </a:r>
                      <a:r>
                        <a:rPr lang="de-DE" sz="1600" b="1" baseline="0" dirty="0">
                          <a:solidFill>
                            <a:schemeClr val="tx1"/>
                          </a:solidFill>
                          <a:effectLst/>
                        </a:rPr>
                        <a:t> </a:t>
                      </a:r>
                      <a:r>
                        <a:rPr lang="de-DE" sz="1600" b="1" dirty="0">
                          <a:solidFill>
                            <a:schemeClr val="tx1"/>
                          </a:solidFill>
                          <a:effectLst/>
                        </a:rPr>
                        <a:t>Reflektieren</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lnSpc>
                          <a:spcPct val="107000"/>
                        </a:lnSpc>
                        <a:spcAft>
                          <a:spcPts val="800"/>
                        </a:spcAft>
                      </a:pPr>
                      <a:r>
                        <a:rPr lang="de-DE" sz="1600" b="1" dirty="0">
                          <a:solidFill>
                            <a:schemeClr val="tx1"/>
                          </a:solidFill>
                          <a:effectLst/>
                        </a:rPr>
                        <a:t>(Selbst-) Diagnose und Förderung</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w="9525" cap="flat" cmpd="sng" algn="ctr">
                      <a:solidFill>
                        <a:srgbClr val="737373">
                          <a:shade val="95000"/>
                          <a:satMod val="105000"/>
                        </a:srgbClr>
                      </a:solidFill>
                      <a:prstDash val="solid"/>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3610200"/>
                  </a:ext>
                </a:extLst>
              </a:tr>
              <a:tr h="942681">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600" baseline="0" dirty="0"/>
                        <a:t>Wie sehen Aufgaben-stellungen mit dem Medium aus, die in dieser Phase zielführend sind? </a:t>
                      </a:r>
                      <a:endParaRPr lang="de-DE" sz="1600" dirty="0">
                        <a:latin typeface="Calibri" panose="020F0502020204030204" pitchFamily="34" charset="0"/>
                        <a:cs typeface="Calibri" panose="020F0502020204030204" pitchFamily="34" charset="0"/>
                      </a:endParaRPr>
                    </a:p>
                  </a:txBody>
                  <a:tcPr marL="86718" marR="86718">
                    <a:lnL w="9525" cap="flat" cmpd="sng" algn="ctr">
                      <a:solidFill>
                        <a:srgbClr val="737373">
                          <a:shade val="95000"/>
                          <a:satMod val="105000"/>
                        </a:srgbClr>
                      </a:solidFill>
                      <a:prstDash val="solid"/>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tc h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de-DE" sz="1600" dirty="0">
                        <a:latin typeface="Calibri" panose="020F0502020204030204" pitchFamily="34" charset="0"/>
                        <a:cs typeface="Calibri" panose="020F0502020204030204" pitchFamily="34" charset="0"/>
                      </a:endParaRPr>
                    </a:p>
                  </a:txBody>
                  <a:tcPr marL="86718" marR="86718">
                    <a:lnL w="9525" cap="flat" cmpd="sng" algn="ctr">
                      <a:noFill/>
                      <a:prstDash val="solid"/>
                    </a:lnL>
                    <a:lnR>
                      <a:noFill/>
                    </a:lnR>
                    <a:lnT w="9525" cap="flat" cmpd="sng" algn="ctr">
                      <a:solidFill>
                        <a:srgbClr val="737373">
                          <a:shade val="95000"/>
                          <a:satMod val="105000"/>
                        </a:srgbClr>
                      </a:solidFill>
                      <a:prstDash val="solid"/>
                      <a:round/>
                      <a:headEnd type="none" w="med" len="med"/>
                      <a:tailEnd type="none" w="med" len="me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de-DE" sz="1600" dirty="0">
                        <a:latin typeface="Calibri" panose="020F0502020204030204" pitchFamily="34" charset="0"/>
                        <a:cs typeface="Calibri" panose="020F0502020204030204" pitchFamily="34" charset="0"/>
                      </a:endParaRPr>
                    </a:p>
                  </a:txBody>
                  <a:tcPr marL="86718" marR="86718">
                    <a:lnL>
                      <a:noFill/>
                    </a:lnL>
                    <a:lnR>
                      <a:noFill/>
                    </a:lnR>
                    <a:lnT w="9525" cap="flat" cmpd="sng" algn="ctr">
                      <a:solidFill>
                        <a:srgbClr val="737373">
                          <a:shade val="95000"/>
                          <a:satMod val="105000"/>
                        </a:srgbClr>
                      </a:solidFill>
                      <a:prstDash val="solid"/>
                      <a:round/>
                      <a:headEnd type="none" w="med" len="med"/>
                      <a:tailEnd type="none" w="med" len="me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lang="de-DE" sz="1600" dirty="0">
                        <a:latin typeface="Calibri" panose="020F0502020204030204" pitchFamily="34" charset="0"/>
                        <a:cs typeface="Calibri" panose="020F0502020204030204" pitchFamily="34" charset="0"/>
                      </a:endParaRPr>
                    </a:p>
                  </a:txBody>
                  <a:tcPr marL="86718" marR="86718">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tc>
                  <a:txBody>
                    <a:bodyPr/>
                    <a:lstStyle/>
                    <a:p>
                      <a:endParaRPr lang="de-DE" sz="1600" dirty="0">
                        <a:latin typeface="Calibri" panose="020F0502020204030204" pitchFamily="34" charset="0"/>
                        <a:cs typeface="Calibri" panose="020F0502020204030204" pitchFamily="34" charset="0"/>
                      </a:endParaRPr>
                    </a:p>
                  </a:txBody>
                  <a:tcPr marL="86718" marR="86718">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tc>
                  <a:txBody>
                    <a:bodyPr/>
                    <a:lstStyle/>
                    <a:p>
                      <a:endParaRPr lang="de-DE" sz="1600" dirty="0">
                        <a:latin typeface="Calibri" panose="020F0502020204030204" pitchFamily="34" charset="0"/>
                        <a:cs typeface="Calibri" panose="020F0502020204030204" pitchFamily="34" charset="0"/>
                      </a:endParaRPr>
                    </a:p>
                  </a:txBody>
                  <a:tcPr marL="86718" marR="86718">
                    <a:lnL>
                      <a:noFill/>
                    </a:lnL>
                    <a:lnR w="9525" cap="flat" cmpd="sng" algn="ctr">
                      <a:solidFill>
                        <a:srgbClr val="737373">
                          <a:shade val="95000"/>
                          <a:satMod val="105000"/>
                        </a:srgbClr>
                      </a:solidFill>
                      <a:prstDash val="solid"/>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418729863"/>
                  </a:ext>
                </a:extLst>
              </a:tr>
            </a:tbl>
          </a:graphicData>
        </a:graphic>
      </p:graphicFrame>
      <p:sp>
        <p:nvSpPr>
          <p:cNvPr id="14" name="Rechteck 13">
            <a:extLst>
              <a:ext uri="{FF2B5EF4-FFF2-40B4-BE49-F238E27FC236}">
                <a16:creationId xmlns:a16="http://schemas.microsoft.com/office/drawing/2014/main" id="{5F981318-104E-43F8-8AC4-AB8166EBD404}"/>
              </a:ext>
            </a:extLst>
          </p:cNvPr>
          <p:cNvSpPr/>
          <p:nvPr/>
        </p:nvSpPr>
        <p:spPr bwMode="auto">
          <a:xfrm>
            <a:off x="-468088" y="5458265"/>
            <a:ext cx="9255382" cy="835442"/>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15" name="Titel 5">
            <a:extLst>
              <a:ext uri="{FF2B5EF4-FFF2-40B4-BE49-F238E27FC236}">
                <a16:creationId xmlns:a16="http://schemas.microsoft.com/office/drawing/2014/main" id="{1D113328-F834-B3D7-05AC-FACDC1094A21}"/>
              </a:ext>
            </a:extLst>
          </p:cNvPr>
          <p:cNvSpPr txBox="1">
            <a:spLocks/>
          </p:cNvSpPr>
          <p:nvPr/>
        </p:nvSpPr>
        <p:spPr>
          <a:xfrm>
            <a:off x="781867" y="4788337"/>
            <a:ext cx="7966597" cy="2069663"/>
          </a:xfrm>
          <a:prstGeom prst="rect">
            <a:avLst/>
          </a:prstGeom>
        </p:spPr>
        <p:txBody>
          <a:bodyPr vert="horz" lIns="91440" tIns="45720" rIns="91440" bIns="45720" rtlCol="0" anchor="ctr">
            <a:normAutofit/>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1700" kern="0" dirty="0">
                <a:solidFill>
                  <a:schemeClr val="tx1">
                    <a:lumMod val="95000"/>
                    <a:lumOff val="5000"/>
                  </a:schemeClr>
                </a:solidFill>
              </a:rPr>
              <a:t>Arbeitsauftrag:</a:t>
            </a:r>
          </a:p>
          <a:p>
            <a:pPr marL="285750" lvl="0" indent="-285750" fontAlgn="auto">
              <a:spcBef>
                <a:spcPts val="0"/>
              </a:spcBef>
              <a:spcAft>
                <a:spcPts val="0"/>
              </a:spcAft>
              <a:buClr>
                <a:srgbClr val="327A86"/>
              </a:buClr>
              <a:buFont typeface="Wingdings" panose="05000000000000000000" pitchFamily="2" charset="2"/>
              <a:buChar char="§"/>
            </a:pPr>
            <a:r>
              <a:rPr lang="de-DE" sz="1700" b="0" dirty="0">
                <a:solidFill>
                  <a:prstClr val="black"/>
                </a:solidFill>
                <a:latin typeface="Calibri" panose="020F0502020204030204" pitchFamily="34" charset="0"/>
                <a:cs typeface="Calibri" panose="020F0502020204030204" pitchFamily="34" charset="0"/>
              </a:rPr>
              <a:t>Welche Funktion können Lernvideos in verschiedenen Unterrichtsphasen zukommen?</a:t>
            </a:r>
          </a:p>
        </p:txBody>
      </p:sp>
      <p:pic>
        <p:nvPicPr>
          <p:cNvPr id="16" name="Grafik 15" descr="Benutzer">
            <a:extLst>
              <a:ext uri="{FF2B5EF4-FFF2-40B4-BE49-F238E27FC236}">
                <a16:creationId xmlns:a16="http://schemas.microsoft.com/office/drawing/2014/main" id="{D4F66734-C13E-E349-DF3D-1BEF7202FDB4}"/>
              </a:ext>
            </a:extLst>
          </p:cNvPr>
          <p:cNvPicPr>
            <a:picLocks noChangeAspect="1"/>
          </p:cNvPicPr>
          <p:nvPr/>
        </p:nvPicPr>
        <p:blipFill>
          <a:blip r:embed="rId3" cstate="print">
            <a:extLst>
              <a:ext uri="{96DAC541-7B7A-43D3-8B79-37D633B846F1}">
                <asvg:svgBlip xmlns:asvg="http://schemas.microsoft.com/office/drawing/2016/SVG/main" r:embed="rId4"/>
              </a:ext>
            </a:extLst>
          </a:blip>
          <a:stretch>
            <a:fillRect/>
          </a:stretch>
        </p:blipFill>
        <p:spPr>
          <a:xfrm>
            <a:off x="225054" y="5606355"/>
            <a:ext cx="458339" cy="458339"/>
          </a:xfrm>
          <a:prstGeom prst="rect">
            <a:avLst/>
          </a:prstGeom>
        </p:spPr>
      </p:pic>
    </p:spTree>
    <p:extLst>
      <p:ext uri="{BB962C8B-B14F-4D97-AF65-F5344CB8AC3E}">
        <p14:creationId xmlns:p14="http://schemas.microsoft.com/office/powerpoint/2010/main" val="16806758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Einsatz von Lehrfilmen im Unterricht</a:t>
            </a:r>
          </a:p>
        </p:txBody>
      </p:sp>
      <p:sp>
        <p:nvSpPr>
          <p:cNvPr id="6" name="Titel 1"/>
          <p:cNvSpPr txBox="1">
            <a:spLocks/>
          </p:cNvSpPr>
          <p:nvPr/>
        </p:nvSpPr>
        <p:spPr>
          <a:xfrm>
            <a:off x="628650" y="239620"/>
            <a:ext cx="7886700" cy="1325563"/>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endParaRPr lang="de-DE" dirty="0"/>
          </a:p>
        </p:txBody>
      </p:sp>
      <p:graphicFrame>
        <p:nvGraphicFramePr>
          <p:cNvPr id="13" name="Tabelle 12">
            <a:extLst>
              <a:ext uri="{FF2B5EF4-FFF2-40B4-BE49-F238E27FC236}">
                <a16:creationId xmlns:a16="http://schemas.microsoft.com/office/drawing/2014/main" id="{F9418335-68C3-0E7D-0751-B24E0029EFF2}"/>
              </a:ext>
            </a:extLst>
          </p:cNvPr>
          <p:cNvGraphicFramePr>
            <a:graphicFrameLocks noGrp="1"/>
          </p:cNvGraphicFramePr>
          <p:nvPr/>
        </p:nvGraphicFramePr>
        <p:xfrm>
          <a:off x="252000" y="898784"/>
          <a:ext cx="8682800" cy="5714053"/>
        </p:xfrm>
        <a:graphic>
          <a:graphicData uri="http://schemas.openxmlformats.org/drawingml/2006/table">
            <a:tbl>
              <a:tblPr firstRow="1" bandRow="1"/>
              <a:tblGrid>
                <a:gridCol w="756000">
                  <a:extLst>
                    <a:ext uri="{9D8B030D-6E8A-4147-A177-3AD203B41FA5}">
                      <a16:colId xmlns:a16="http://schemas.microsoft.com/office/drawing/2014/main" val="1417908557"/>
                    </a:ext>
                  </a:extLst>
                </a:gridCol>
                <a:gridCol w="1585360">
                  <a:extLst>
                    <a:ext uri="{9D8B030D-6E8A-4147-A177-3AD203B41FA5}">
                      <a16:colId xmlns:a16="http://schemas.microsoft.com/office/drawing/2014/main" val="1205713110"/>
                    </a:ext>
                  </a:extLst>
                </a:gridCol>
                <a:gridCol w="1585360">
                  <a:extLst>
                    <a:ext uri="{9D8B030D-6E8A-4147-A177-3AD203B41FA5}">
                      <a16:colId xmlns:a16="http://schemas.microsoft.com/office/drawing/2014/main" val="715597624"/>
                    </a:ext>
                  </a:extLst>
                </a:gridCol>
                <a:gridCol w="1585360">
                  <a:extLst>
                    <a:ext uri="{9D8B030D-6E8A-4147-A177-3AD203B41FA5}">
                      <a16:colId xmlns:a16="http://schemas.microsoft.com/office/drawing/2014/main" val="3194832280"/>
                    </a:ext>
                  </a:extLst>
                </a:gridCol>
                <a:gridCol w="1585360">
                  <a:extLst>
                    <a:ext uri="{9D8B030D-6E8A-4147-A177-3AD203B41FA5}">
                      <a16:colId xmlns:a16="http://schemas.microsoft.com/office/drawing/2014/main" val="3395097079"/>
                    </a:ext>
                  </a:extLst>
                </a:gridCol>
                <a:gridCol w="1585360">
                  <a:extLst>
                    <a:ext uri="{9D8B030D-6E8A-4147-A177-3AD203B41FA5}">
                      <a16:colId xmlns:a16="http://schemas.microsoft.com/office/drawing/2014/main" val="2172397661"/>
                    </a:ext>
                  </a:extLst>
                </a:gridCol>
              </a:tblGrid>
              <a:tr h="854692">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a:lnSpc>
                          <a:spcPct val="107000"/>
                        </a:lnSpc>
                        <a:spcAft>
                          <a:spcPts val="800"/>
                        </a:spcAft>
                      </a:pPr>
                      <a:r>
                        <a:rPr lang="de-DE" sz="1600" dirty="0">
                          <a:solidFill>
                            <a:schemeClr val="bg1"/>
                          </a:solidFill>
                          <a:effectLst/>
                        </a:rPr>
                        <a:t>Phase</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vert="vert270">
                    <a:lnL w="9525" cap="flat" cmpd="sng" algn="ctr">
                      <a:solidFill>
                        <a:srgbClr val="737373">
                          <a:shade val="95000"/>
                          <a:satMod val="105000"/>
                        </a:srgbClr>
                      </a:solidFill>
                      <a:prstDash val="solid"/>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defTabSz="685800" eaLnBrk="1" fontAlgn="auto" hangingPunct="1">
                        <a:spcBef>
                          <a:spcPts val="0"/>
                        </a:spcBef>
                        <a:spcAft>
                          <a:spcPts val="0"/>
                        </a:spcAft>
                      </a:pPr>
                      <a:r>
                        <a:rPr lang="de-DE" sz="1600" b="1" dirty="0">
                          <a:solidFill>
                            <a:schemeClr val="bg1"/>
                          </a:solidFill>
                        </a:rPr>
                        <a:t>Anknüpfen &amp; Checken</a:t>
                      </a:r>
                      <a:endParaRPr lang="de-DE" sz="1600" b="1" dirty="0">
                        <a:solidFill>
                          <a:schemeClr val="bg1"/>
                        </a:solidFill>
                        <a:latin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a:lnSpc>
                          <a:spcPct val="107000"/>
                        </a:lnSpc>
                        <a:spcAft>
                          <a:spcPts val="800"/>
                        </a:spcAft>
                      </a:pPr>
                      <a:r>
                        <a:rPr lang="de-DE" sz="1600" dirty="0">
                          <a:solidFill>
                            <a:schemeClr val="bg1"/>
                          </a:solidFill>
                          <a:effectLst/>
                        </a:rPr>
                        <a:t>Erkunden &amp; Erarbeiten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a:lnSpc>
                          <a:spcPct val="107000"/>
                        </a:lnSpc>
                        <a:spcAft>
                          <a:spcPts val="800"/>
                        </a:spcAft>
                      </a:pPr>
                      <a:r>
                        <a:rPr lang="de-DE" sz="1600" dirty="0">
                          <a:solidFill>
                            <a:schemeClr val="bg1"/>
                          </a:solidFill>
                          <a:effectLst/>
                        </a:rPr>
                        <a:t>Zusammenführen &amp; Ordnen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algn="ctr">
                        <a:lnSpc>
                          <a:spcPct val="107000"/>
                        </a:lnSpc>
                        <a:spcAft>
                          <a:spcPts val="800"/>
                        </a:spcAft>
                      </a:pPr>
                      <a:r>
                        <a:rPr lang="de-DE" sz="1600" dirty="0">
                          <a:solidFill>
                            <a:schemeClr val="bg1"/>
                          </a:solidFill>
                          <a:effectLst/>
                        </a:rPr>
                        <a:t>Üben &amp; Vertiefen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tc>
                  <a:txBody>
                    <a:bodyPr/>
                    <a:lstStyle>
                      <a:lvl1pPr marL="0" algn="l" defTabSz="457200" rtl="0" eaLnBrk="1" latinLnBrk="0" hangingPunct="1">
                        <a:defRPr sz="1800" b="1" kern="1200">
                          <a:solidFill>
                            <a:schemeClr val="bg1"/>
                          </a:solidFill>
                          <a:latin typeface="Calibri"/>
                        </a:defRPr>
                      </a:lvl1pPr>
                      <a:lvl2pPr marL="457200" algn="l" defTabSz="457200" rtl="0" eaLnBrk="1" latinLnBrk="0" hangingPunct="1">
                        <a:defRPr sz="1800" b="1" kern="1200">
                          <a:solidFill>
                            <a:schemeClr val="bg1"/>
                          </a:solidFill>
                          <a:latin typeface="Calibri"/>
                        </a:defRPr>
                      </a:lvl2pPr>
                      <a:lvl3pPr marL="914400" algn="l" defTabSz="457200" rtl="0" eaLnBrk="1" latinLnBrk="0" hangingPunct="1">
                        <a:defRPr sz="1800" b="1" kern="1200">
                          <a:solidFill>
                            <a:schemeClr val="bg1"/>
                          </a:solidFill>
                          <a:latin typeface="Calibri"/>
                        </a:defRPr>
                      </a:lvl3pPr>
                      <a:lvl4pPr marL="1371600" algn="l" defTabSz="457200" rtl="0" eaLnBrk="1" latinLnBrk="0" hangingPunct="1">
                        <a:defRPr sz="1800" b="1" kern="1200">
                          <a:solidFill>
                            <a:schemeClr val="bg1"/>
                          </a:solidFill>
                          <a:latin typeface="Calibri"/>
                        </a:defRPr>
                      </a:lvl4pPr>
                      <a:lvl5pPr marL="1828800" algn="l" defTabSz="457200" rtl="0" eaLnBrk="1" latinLnBrk="0" hangingPunct="1">
                        <a:defRPr sz="1800" b="1" kern="1200">
                          <a:solidFill>
                            <a:schemeClr val="bg1"/>
                          </a:solidFill>
                          <a:latin typeface="Calibri"/>
                        </a:defRPr>
                      </a:lvl5pPr>
                      <a:lvl6pPr marL="2286000" algn="l" defTabSz="457200" rtl="0" eaLnBrk="1" latinLnBrk="0" hangingPunct="1">
                        <a:defRPr sz="1800" b="1" kern="1200">
                          <a:solidFill>
                            <a:schemeClr val="bg1"/>
                          </a:solidFill>
                          <a:latin typeface="Calibri"/>
                        </a:defRPr>
                      </a:lvl6pPr>
                      <a:lvl7pPr marL="2743200" algn="l" defTabSz="457200" rtl="0" eaLnBrk="1" latinLnBrk="0" hangingPunct="1">
                        <a:defRPr sz="1800" b="1" kern="1200">
                          <a:solidFill>
                            <a:schemeClr val="bg1"/>
                          </a:solidFill>
                          <a:latin typeface="Calibri"/>
                        </a:defRPr>
                      </a:lvl7pPr>
                      <a:lvl8pPr marL="3200400" algn="l" defTabSz="457200" rtl="0" eaLnBrk="1" latinLnBrk="0" hangingPunct="1">
                        <a:defRPr sz="1800" b="1" kern="1200">
                          <a:solidFill>
                            <a:schemeClr val="bg1"/>
                          </a:solidFill>
                          <a:latin typeface="Calibri"/>
                        </a:defRPr>
                      </a:lvl8pPr>
                      <a:lvl9pPr marL="3657600" algn="l" defTabSz="457200" rtl="0" eaLnBrk="1" latinLnBrk="0" hangingPunct="1">
                        <a:defRPr sz="1800" b="1" kern="1200">
                          <a:solidFill>
                            <a:schemeClr val="bg1"/>
                          </a:solidFill>
                          <a:latin typeface="Calibri"/>
                        </a:defRPr>
                      </a:lvl9pPr>
                    </a:lstStyle>
                    <a:p>
                      <a:pPr marL="0" marR="0" lvl="0" indent="0" algn="ctr" defTabSz="457200" rtl="0" eaLnBrk="1" fontAlgn="auto" latinLnBrk="0" hangingPunct="1">
                        <a:lnSpc>
                          <a:spcPct val="107000"/>
                        </a:lnSpc>
                        <a:spcBef>
                          <a:spcPts val="0"/>
                        </a:spcBef>
                        <a:spcAft>
                          <a:spcPts val="800"/>
                        </a:spcAft>
                        <a:buClrTx/>
                        <a:buSzTx/>
                        <a:buFontTx/>
                        <a:buNone/>
                        <a:tabLst/>
                        <a:defRPr/>
                      </a:pPr>
                      <a:r>
                        <a:rPr lang="de-DE" sz="1600" baseline="0" dirty="0">
                          <a:solidFill>
                            <a:schemeClr val="bg1"/>
                          </a:solidFill>
                          <a:effectLst/>
                        </a:rPr>
                        <a:t> </a:t>
                      </a:r>
                      <a:r>
                        <a:rPr lang="de-DE" sz="1600" dirty="0">
                          <a:solidFill>
                            <a:schemeClr val="bg1"/>
                          </a:solidFill>
                          <a:effectLst/>
                        </a:rPr>
                        <a:t>Checken &amp; Wiederholen</a:t>
                      </a:r>
                      <a:endParaRPr lang="de-DE" sz="16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w="9525" cap="flat" cmpd="sng" algn="ctr">
                      <a:solidFill>
                        <a:srgbClr val="737373">
                          <a:shade val="95000"/>
                          <a:satMod val="105000"/>
                        </a:srgbClr>
                      </a:solidFill>
                      <a:prstDash val="solid"/>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solidFill>
                      <a:srgbClr val="327A86"/>
                    </a:solidFill>
                  </a:tcPr>
                </a:tc>
                <a:extLst>
                  <a:ext uri="{0D108BD9-81ED-4DB2-BD59-A6C34878D82A}">
                    <a16:rowId xmlns:a16="http://schemas.microsoft.com/office/drawing/2014/main" val="3750878187"/>
                  </a:ext>
                </a:extLst>
              </a:tr>
              <a:tr h="942681">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lnSpc>
                          <a:spcPct val="107000"/>
                        </a:lnSpc>
                        <a:spcAft>
                          <a:spcPts val="800"/>
                        </a:spcAft>
                      </a:pPr>
                      <a:r>
                        <a:rPr lang="de-DE" sz="1600" b="1" dirty="0">
                          <a:solidFill>
                            <a:schemeClr val="tx1"/>
                          </a:solidFill>
                          <a:effectLst/>
                        </a:rPr>
                        <a:t>Ziel</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vert="vert270">
                    <a:lnL w="9525" cap="flat" cmpd="sng" algn="ctr">
                      <a:solidFill>
                        <a:srgbClr val="737373">
                          <a:shade val="95000"/>
                          <a:satMod val="105000"/>
                        </a:srgbClr>
                      </a:solidFill>
                      <a:prstDash val="solid"/>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lnSpc>
                          <a:spcPct val="107000"/>
                        </a:lnSpc>
                        <a:spcAft>
                          <a:spcPts val="800"/>
                        </a:spcAft>
                      </a:pPr>
                      <a:r>
                        <a:rPr lang="de-DE" sz="1600" b="1" dirty="0">
                          <a:solidFill>
                            <a:schemeClr val="tx1"/>
                          </a:solidFill>
                          <a:effectLst/>
                        </a:rPr>
                        <a:t>Lernausgangs­diagnose</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lnSpc>
                          <a:spcPct val="107000"/>
                        </a:lnSpc>
                        <a:spcAft>
                          <a:spcPts val="800"/>
                        </a:spcAft>
                      </a:pPr>
                      <a:r>
                        <a:rPr lang="de-DE" sz="1600" b="1" dirty="0">
                          <a:solidFill>
                            <a:schemeClr val="tx1"/>
                          </a:solidFill>
                          <a:effectLst/>
                        </a:rPr>
                        <a:t>Genetisches Lernen in Kontexten</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round/>
                      <a:headEnd type="none" w="med" len="med"/>
                      <a:tailEnd type="none" w="med" len="me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defTabSz="685800" eaLnBrk="1" fontAlgn="auto" hangingPunct="1">
                        <a:spcBef>
                          <a:spcPts val="0"/>
                        </a:spcBef>
                        <a:spcAft>
                          <a:spcPts val="0"/>
                        </a:spcAft>
                      </a:pPr>
                      <a:r>
                        <a:rPr lang="de-DE" sz="1600" b="1" dirty="0">
                          <a:solidFill>
                            <a:prstClr val="black"/>
                          </a:solidFill>
                        </a:rPr>
                        <a:t>Aktives Aneignen neuer Inhalte</a:t>
                      </a:r>
                      <a:endParaRPr lang="de-DE" sz="1600" b="1" dirty="0">
                        <a:solidFill>
                          <a:prstClr val="black"/>
                        </a:solidFill>
                        <a:latin typeface="Calibri" panose="020F0502020204030204"/>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marL="0" marR="0" lvl="0" indent="0" algn="ctr" defTabSz="457200" rtl="0" eaLnBrk="1" fontAlgn="auto" latinLnBrk="0" hangingPunct="1">
                        <a:lnSpc>
                          <a:spcPct val="107000"/>
                        </a:lnSpc>
                        <a:spcBef>
                          <a:spcPts val="0"/>
                        </a:spcBef>
                        <a:spcAft>
                          <a:spcPts val="800"/>
                        </a:spcAft>
                        <a:buClrTx/>
                        <a:buSzTx/>
                        <a:buFontTx/>
                        <a:buNone/>
                        <a:tabLst/>
                        <a:defRPr/>
                      </a:pPr>
                      <a:r>
                        <a:rPr lang="de-DE" sz="1600" b="1" dirty="0">
                          <a:solidFill>
                            <a:schemeClr val="tx1"/>
                          </a:solidFill>
                          <a:effectLst/>
                        </a:rPr>
                        <a:t>Vernetzen, Problemlösen,</a:t>
                      </a:r>
                      <a:r>
                        <a:rPr lang="de-DE" sz="1600" b="1" baseline="0" dirty="0">
                          <a:solidFill>
                            <a:schemeClr val="tx1"/>
                          </a:solidFill>
                          <a:effectLst/>
                        </a:rPr>
                        <a:t> </a:t>
                      </a:r>
                      <a:r>
                        <a:rPr lang="de-DE" sz="1600" b="1" dirty="0">
                          <a:solidFill>
                            <a:schemeClr val="tx1"/>
                          </a:solidFill>
                          <a:effectLst/>
                        </a:rPr>
                        <a:t>Reflektieren</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200" rtl="0" eaLnBrk="1" latinLnBrk="0" hangingPunct="1">
                        <a:defRPr sz="1800" kern="1200">
                          <a:solidFill>
                            <a:schemeClr val="tx1"/>
                          </a:solidFill>
                          <a:latin typeface="Calibri"/>
                        </a:defRPr>
                      </a:lvl1pPr>
                      <a:lvl2pPr marL="457200" algn="l" defTabSz="457200" rtl="0" eaLnBrk="1" latinLnBrk="0" hangingPunct="1">
                        <a:defRPr sz="1800" kern="1200">
                          <a:solidFill>
                            <a:schemeClr val="tx1"/>
                          </a:solidFill>
                          <a:latin typeface="Calibri"/>
                        </a:defRPr>
                      </a:lvl2pPr>
                      <a:lvl3pPr marL="914400" algn="l" defTabSz="457200" rtl="0" eaLnBrk="1" latinLnBrk="0" hangingPunct="1">
                        <a:defRPr sz="1800" kern="1200">
                          <a:solidFill>
                            <a:schemeClr val="tx1"/>
                          </a:solidFill>
                          <a:latin typeface="Calibri"/>
                        </a:defRPr>
                      </a:lvl3pPr>
                      <a:lvl4pPr marL="1371600" algn="l" defTabSz="457200" rtl="0" eaLnBrk="1" latinLnBrk="0" hangingPunct="1">
                        <a:defRPr sz="1800" kern="1200">
                          <a:solidFill>
                            <a:schemeClr val="tx1"/>
                          </a:solidFill>
                          <a:latin typeface="Calibri"/>
                        </a:defRPr>
                      </a:lvl4pPr>
                      <a:lvl5pPr marL="1828800" algn="l" defTabSz="457200" rtl="0" eaLnBrk="1" latinLnBrk="0" hangingPunct="1">
                        <a:defRPr sz="1800" kern="1200">
                          <a:solidFill>
                            <a:schemeClr val="tx1"/>
                          </a:solidFill>
                          <a:latin typeface="Calibri"/>
                        </a:defRPr>
                      </a:lvl5pPr>
                      <a:lvl6pPr marL="2286000" algn="l" defTabSz="457200" rtl="0" eaLnBrk="1" latinLnBrk="0" hangingPunct="1">
                        <a:defRPr sz="1800" kern="1200">
                          <a:solidFill>
                            <a:schemeClr val="tx1"/>
                          </a:solidFill>
                          <a:latin typeface="Calibri"/>
                        </a:defRPr>
                      </a:lvl6pPr>
                      <a:lvl7pPr marL="2743200" algn="l" defTabSz="457200" rtl="0" eaLnBrk="1" latinLnBrk="0" hangingPunct="1">
                        <a:defRPr sz="1800" kern="1200">
                          <a:solidFill>
                            <a:schemeClr val="tx1"/>
                          </a:solidFill>
                          <a:latin typeface="Calibri"/>
                        </a:defRPr>
                      </a:lvl7pPr>
                      <a:lvl8pPr marL="3200400" algn="l" defTabSz="457200" rtl="0" eaLnBrk="1" latinLnBrk="0" hangingPunct="1">
                        <a:defRPr sz="1800" kern="1200">
                          <a:solidFill>
                            <a:schemeClr val="tx1"/>
                          </a:solidFill>
                          <a:latin typeface="Calibri"/>
                        </a:defRPr>
                      </a:lvl8pPr>
                      <a:lvl9pPr marL="3657600" algn="l" defTabSz="457200" rtl="0" eaLnBrk="1" latinLnBrk="0" hangingPunct="1">
                        <a:defRPr sz="1800" kern="1200">
                          <a:solidFill>
                            <a:schemeClr val="tx1"/>
                          </a:solidFill>
                          <a:latin typeface="Calibri"/>
                        </a:defRPr>
                      </a:lvl9pPr>
                    </a:lstStyle>
                    <a:p>
                      <a:pPr algn="ctr">
                        <a:lnSpc>
                          <a:spcPct val="107000"/>
                        </a:lnSpc>
                        <a:spcAft>
                          <a:spcPts val="800"/>
                        </a:spcAft>
                      </a:pPr>
                      <a:r>
                        <a:rPr lang="de-DE" sz="1600" b="1" dirty="0">
                          <a:solidFill>
                            <a:schemeClr val="tx1"/>
                          </a:solidFill>
                          <a:effectLst/>
                        </a:rPr>
                        <a:t>(Selbst-) Diagnose und Förderung</a:t>
                      </a:r>
                      <a:endParaRPr lang="de-DE" sz="16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86780" marR="86780" marT="43390" marB="43390" anchor="ctr">
                    <a:lnL>
                      <a:noFill/>
                    </a:lnL>
                    <a:lnR w="9525" cap="flat" cmpd="sng" algn="ctr">
                      <a:solidFill>
                        <a:srgbClr val="737373">
                          <a:shade val="95000"/>
                          <a:satMod val="105000"/>
                        </a:srgbClr>
                      </a:solidFill>
                      <a:prstDash val="solid"/>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3610200"/>
                  </a:ext>
                </a:extLst>
              </a:tr>
              <a:tr h="942681">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050" baseline="0" dirty="0"/>
                        <a:t>Wie sehen Aufgaben-stellungen mit dem Medium aus, die in dieser Phase zielführend sind? </a:t>
                      </a:r>
                      <a:endParaRPr lang="de-DE" sz="1050" dirty="0">
                        <a:latin typeface="Calibri" panose="020F0502020204030204" pitchFamily="34" charset="0"/>
                        <a:cs typeface="Calibri" panose="020F0502020204030204" pitchFamily="34" charset="0"/>
                      </a:endParaRPr>
                    </a:p>
                  </a:txBody>
                  <a:tcPr marL="86718" marR="86718">
                    <a:lnL w="9525" cap="flat" cmpd="sng" algn="ctr">
                      <a:solidFill>
                        <a:srgbClr val="737373">
                          <a:shade val="95000"/>
                          <a:satMod val="105000"/>
                        </a:srgbClr>
                      </a:solidFill>
                      <a:prstDash val="solid"/>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600" dirty="0"/>
                        <a:t>Anknüpfen an Vorwissen: (guten) Lernfilm zum Wiederholen</a:t>
                      </a:r>
                      <a:endParaRPr lang="de-DE" sz="1600" dirty="0">
                        <a:latin typeface="Calibri" panose="020F0502020204030204" pitchFamily="34" charset="0"/>
                        <a:cs typeface="Calibri" panose="020F0502020204030204" pitchFamily="34" charset="0"/>
                      </a:endParaRPr>
                    </a:p>
                  </a:txBody>
                  <a:tcPr marL="86718" marR="86718">
                    <a:lnL w="9525" cap="flat" cmpd="sng" algn="ctr">
                      <a:noFill/>
                      <a:prstDash val="solid"/>
                    </a:lnL>
                    <a:lnR>
                      <a:noFill/>
                    </a:lnR>
                    <a:lnT w="9525" cap="flat" cmpd="sng" algn="ctr">
                      <a:solidFill>
                        <a:srgbClr val="737373">
                          <a:shade val="95000"/>
                          <a:satMod val="105000"/>
                        </a:srgbClr>
                      </a:solidFill>
                      <a:prstDash val="solid"/>
                      <a:round/>
                      <a:headEnd type="none" w="med" len="med"/>
                      <a:tailEnd type="none" w="med" len="med"/>
                    </a:lnT>
                    <a:lnB w="9525" cap="flat" cmpd="sng" algn="ctr">
                      <a:solidFill>
                        <a:srgbClr val="737373">
                          <a:shade val="95000"/>
                          <a:satMod val="105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600" dirty="0"/>
                        <a:t>Als Anlass für Ursachen-forschung (beschreibendes Video: warum gilt das?).</a:t>
                      </a:r>
                    </a:p>
                    <a:p>
                      <a:pPr marL="0" marR="0" lvl="0" indent="0" algn="l" defTabSz="685800" rtl="0" eaLnBrk="1" fontAlgn="auto" latinLnBrk="0" hangingPunct="1">
                        <a:lnSpc>
                          <a:spcPct val="100000"/>
                        </a:lnSpc>
                        <a:spcBef>
                          <a:spcPts val="0"/>
                        </a:spcBef>
                        <a:spcAft>
                          <a:spcPts val="0"/>
                        </a:spcAft>
                        <a:buClrTx/>
                        <a:buSzTx/>
                        <a:buFontTx/>
                        <a:buNone/>
                        <a:tabLst/>
                        <a:defRPr/>
                      </a:pPr>
                      <a:endParaRPr lang="de-DE" sz="1600" dirty="0"/>
                    </a:p>
                    <a:p>
                      <a:pPr marL="0" marR="0" lvl="0" indent="0" algn="l" defTabSz="685800" rtl="0" eaLnBrk="1" fontAlgn="auto" latinLnBrk="0" hangingPunct="1">
                        <a:lnSpc>
                          <a:spcPct val="100000"/>
                        </a:lnSpc>
                        <a:spcBef>
                          <a:spcPts val="0"/>
                        </a:spcBef>
                        <a:spcAft>
                          <a:spcPts val="0"/>
                        </a:spcAft>
                        <a:buClrTx/>
                        <a:buSzTx/>
                        <a:buFontTx/>
                        <a:buNone/>
                        <a:tabLst/>
                        <a:defRPr/>
                      </a:pPr>
                      <a:r>
                        <a:rPr lang="de-DE" sz="1600" dirty="0"/>
                        <a:t>Lernvideo </a:t>
                      </a:r>
                      <a:r>
                        <a:rPr lang="de-DE" sz="1600" dirty="0" err="1"/>
                        <a:t>kon-sumieren</a:t>
                      </a:r>
                      <a:r>
                        <a:rPr lang="de-DE" sz="1600" dirty="0"/>
                        <a:t> als</a:t>
                      </a:r>
                      <a:r>
                        <a:rPr lang="de-DE" sz="1600" baseline="0" dirty="0"/>
                        <a:t> </a:t>
                      </a:r>
                      <a:r>
                        <a:rPr lang="de-DE" sz="1600" baseline="0" dirty="0" err="1"/>
                        <a:t>Flipped</a:t>
                      </a:r>
                      <a:r>
                        <a:rPr lang="de-DE" sz="1600" baseline="0" dirty="0"/>
                        <a:t> Classroom </a:t>
                      </a:r>
                      <a:br>
                        <a:rPr lang="de-DE" sz="1600" baseline="0" dirty="0"/>
                      </a:br>
                      <a:r>
                        <a:rPr lang="de-DE" sz="1600" baseline="0" dirty="0"/>
                        <a:t>z. B. im </a:t>
                      </a:r>
                      <a:r>
                        <a:rPr lang="de-DE" sz="1600" dirty="0"/>
                        <a:t>Rahmen eines</a:t>
                      </a:r>
                      <a:r>
                        <a:rPr lang="de-DE" sz="1600" baseline="0" dirty="0"/>
                        <a:t> Gruppenpuzzles</a:t>
                      </a:r>
                      <a:endParaRPr lang="de-DE" sz="1600" dirty="0">
                        <a:latin typeface="Calibri" panose="020F0502020204030204" pitchFamily="34" charset="0"/>
                        <a:cs typeface="Calibri" panose="020F0502020204030204" pitchFamily="34" charset="0"/>
                      </a:endParaRPr>
                    </a:p>
                  </a:txBody>
                  <a:tcPr marL="86718" marR="86718">
                    <a:lnL>
                      <a:noFill/>
                    </a:lnL>
                    <a:lnR>
                      <a:noFill/>
                    </a:lnR>
                    <a:lnT w="9525" cap="flat" cmpd="sng" algn="ctr">
                      <a:solidFill>
                        <a:srgbClr val="737373">
                          <a:shade val="95000"/>
                          <a:satMod val="105000"/>
                        </a:srgbClr>
                      </a:solidFill>
                      <a:prstDash val="solid"/>
                      <a:round/>
                      <a:headEnd type="none" w="med" len="med"/>
                      <a:tailEnd type="none" w="med" len="me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de-DE" sz="1600" dirty="0"/>
                        <a:t>Als Dokumentation für die Erarbeitung eines Themas</a:t>
                      </a:r>
                    </a:p>
                    <a:p>
                      <a:pPr marL="0" marR="0" lvl="0" indent="0" algn="l" defTabSz="685800" rtl="0" eaLnBrk="1" fontAlgn="auto" latinLnBrk="0" hangingPunct="1">
                        <a:lnSpc>
                          <a:spcPct val="100000"/>
                        </a:lnSpc>
                        <a:spcBef>
                          <a:spcPts val="0"/>
                        </a:spcBef>
                        <a:spcAft>
                          <a:spcPts val="0"/>
                        </a:spcAft>
                        <a:buClrTx/>
                        <a:buSzTx/>
                        <a:buFontTx/>
                        <a:buNone/>
                        <a:tabLst/>
                        <a:defRPr/>
                      </a:pPr>
                      <a:endParaRPr lang="de-DE" sz="1100" dirty="0"/>
                    </a:p>
                    <a:p>
                      <a:pPr marL="0" marR="0" lvl="0" indent="0" algn="l" defTabSz="685800" rtl="0" eaLnBrk="1" fontAlgn="auto" latinLnBrk="0" hangingPunct="1">
                        <a:lnSpc>
                          <a:spcPct val="100000"/>
                        </a:lnSpc>
                        <a:spcBef>
                          <a:spcPts val="0"/>
                        </a:spcBef>
                        <a:spcAft>
                          <a:spcPts val="0"/>
                        </a:spcAft>
                        <a:buClrTx/>
                        <a:buSzTx/>
                        <a:buFontTx/>
                        <a:buNone/>
                        <a:tabLst/>
                        <a:defRPr/>
                      </a:pPr>
                      <a:r>
                        <a:rPr lang="de-DE" sz="1600" dirty="0"/>
                        <a:t>Als Absicherung: Passt das, was wir herausgefunden haben, zu dem Video?</a:t>
                      </a:r>
                    </a:p>
                    <a:p>
                      <a:pPr marL="0" marR="0" lvl="0" indent="0" algn="l" defTabSz="685800" rtl="0" eaLnBrk="1" fontAlgn="auto" latinLnBrk="0" hangingPunct="1">
                        <a:lnSpc>
                          <a:spcPct val="100000"/>
                        </a:lnSpc>
                        <a:spcBef>
                          <a:spcPts val="0"/>
                        </a:spcBef>
                        <a:spcAft>
                          <a:spcPts val="0"/>
                        </a:spcAft>
                        <a:buClrTx/>
                        <a:buSzTx/>
                        <a:buFontTx/>
                        <a:buNone/>
                        <a:tabLst/>
                        <a:defRPr/>
                      </a:pPr>
                      <a:endParaRPr lang="de-DE" sz="1600" dirty="0"/>
                    </a:p>
                    <a:p>
                      <a:pPr marL="0" marR="0" lvl="0" indent="0" algn="l" defTabSz="685800" rtl="0" eaLnBrk="1" fontAlgn="auto" latinLnBrk="0" hangingPunct="1">
                        <a:lnSpc>
                          <a:spcPct val="100000"/>
                        </a:lnSpc>
                        <a:spcBef>
                          <a:spcPts val="0"/>
                        </a:spcBef>
                        <a:spcAft>
                          <a:spcPts val="0"/>
                        </a:spcAft>
                        <a:buClrTx/>
                        <a:buSzTx/>
                        <a:buFontTx/>
                        <a:buNone/>
                        <a:tabLst/>
                        <a:defRPr/>
                      </a:pPr>
                      <a:r>
                        <a:rPr lang="de-DE" sz="1600" dirty="0"/>
                        <a:t>Tonspur zu Stummfilm erstellen</a:t>
                      </a:r>
                      <a:endParaRPr lang="de-DE" sz="1600" dirty="0">
                        <a:latin typeface="Calibri" panose="020F0502020204030204" pitchFamily="34" charset="0"/>
                        <a:cs typeface="Calibri" panose="020F0502020204030204" pitchFamily="34" charset="0"/>
                      </a:endParaRPr>
                    </a:p>
                  </a:txBody>
                  <a:tcPr marL="86718" marR="86718">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tc>
                  <a:txBody>
                    <a:bodyPr/>
                    <a:lstStyle/>
                    <a:p>
                      <a:r>
                        <a:rPr lang="de-DE" sz="1600" dirty="0"/>
                        <a:t>Als Übung und Vertiefung: Die Lernenden drehen einen Film und erklären, was sie gelernt haben</a:t>
                      </a:r>
                      <a:endParaRPr lang="de-DE" sz="1600" dirty="0">
                        <a:latin typeface="Calibri" panose="020F0502020204030204" pitchFamily="34" charset="0"/>
                        <a:cs typeface="Calibri" panose="020F0502020204030204" pitchFamily="34" charset="0"/>
                      </a:endParaRPr>
                    </a:p>
                  </a:txBody>
                  <a:tcPr marL="86718" marR="86718">
                    <a:lnL>
                      <a:noFill/>
                    </a:lnL>
                    <a:lnR>
                      <a:noFill/>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tc>
                  <a:txBody>
                    <a:bodyPr/>
                    <a:lstStyle/>
                    <a:p>
                      <a:r>
                        <a:rPr lang="de-DE" sz="1600" dirty="0"/>
                        <a:t>Fragen stellen und beantworten, mit einem Video überprüfen</a:t>
                      </a:r>
                      <a:endParaRPr lang="de-DE" sz="1600" dirty="0">
                        <a:latin typeface="Calibri" panose="020F0502020204030204" pitchFamily="34" charset="0"/>
                        <a:cs typeface="Calibri" panose="020F0502020204030204" pitchFamily="34" charset="0"/>
                      </a:endParaRPr>
                    </a:p>
                  </a:txBody>
                  <a:tcPr marL="86718" marR="86718">
                    <a:lnL>
                      <a:noFill/>
                    </a:lnL>
                    <a:lnR w="9525" cap="flat" cmpd="sng" algn="ctr">
                      <a:solidFill>
                        <a:srgbClr val="737373">
                          <a:shade val="95000"/>
                          <a:satMod val="105000"/>
                        </a:srgbClr>
                      </a:solidFill>
                      <a:prstDash val="solid"/>
                    </a:lnR>
                    <a:lnT w="9525" cap="flat" cmpd="sng" algn="ctr">
                      <a:solidFill>
                        <a:srgbClr val="737373">
                          <a:shade val="95000"/>
                          <a:satMod val="105000"/>
                        </a:srgbClr>
                      </a:solidFill>
                      <a:prstDash val="solid"/>
                    </a:lnT>
                    <a:lnB w="9525" cap="flat" cmpd="sng" algn="ctr">
                      <a:solidFill>
                        <a:srgbClr val="737373">
                          <a:shade val="95000"/>
                          <a:satMod val="105000"/>
                        </a:srgbClr>
                      </a:solidFill>
                      <a:prstDash val="solid"/>
                    </a:lnB>
                    <a:lnTlToBr w="12700" cmpd="sng">
                      <a:noFill/>
                      <a:prstDash val="solid"/>
                    </a:lnTlToBr>
                    <a:lnBlToTr w="12700" cmpd="sng">
                      <a:noFill/>
                      <a:prstDash val="solid"/>
                    </a:lnBlToTr>
                    <a:noFill/>
                  </a:tcPr>
                </a:tc>
                <a:extLst>
                  <a:ext uri="{0D108BD9-81ED-4DB2-BD59-A6C34878D82A}">
                    <a16:rowId xmlns:a16="http://schemas.microsoft.com/office/drawing/2014/main" val="418729863"/>
                  </a:ext>
                </a:extLst>
              </a:tr>
            </a:tbl>
          </a:graphicData>
        </a:graphic>
      </p:graphicFrame>
    </p:spTree>
    <p:extLst>
      <p:ext uri="{BB962C8B-B14F-4D97-AF65-F5344CB8AC3E}">
        <p14:creationId xmlns:p14="http://schemas.microsoft.com/office/powerpoint/2010/main" val="6350936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Inhaltsplatzhalter 10">
            <a:extLst>
              <a:ext uri="{FF2B5EF4-FFF2-40B4-BE49-F238E27FC236}">
                <a16:creationId xmlns:a16="http://schemas.microsoft.com/office/drawing/2014/main" id="{727CD183-5517-3DFD-D5DF-E19B8C4292D3}"/>
              </a:ext>
            </a:extLst>
          </p:cNvPr>
          <p:cNvSpPr>
            <a:spLocks noGrp="1"/>
          </p:cNvSpPr>
          <p:nvPr>
            <p:ph idx="1"/>
          </p:nvPr>
        </p:nvSpPr>
        <p:spPr/>
        <p:txBody>
          <a:bodyPr/>
          <a:lstStyle/>
          <a:p>
            <a:r>
              <a:rPr lang="de-DE" dirty="0"/>
              <a:t>Phasierung von Unterricht ist auf Fortbildungsveranstaltungen übertragbar</a:t>
            </a:r>
          </a:p>
          <a:p>
            <a:r>
              <a:rPr lang="de-DE" dirty="0"/>
              <a:t>Ebenso: </a:t>
            </a:r>
            <a:r>
              <a:rPr lang="de-DE" dirty="0" err="1"/>
              <a:t>Flipped</a:t>
            </a:r>
            <a:r>
              <a:rPr lang="de-DE" dirty="0"/>
              <a:t> Classroom lässt sich auf Fortbildungsveranstaltungen übertragen</a:t>
            </a:r>
          </a:p>
          <a:p>
            <a:r>
              <a:rPr lang="de-DE" dirty="0"/>
              <a:t>Vorteile: Neben den Vorteilen, die auch für die Lernende wichtig sind, bietet </a:t>
            </a:r>
            <a:r>
              <a:rPr lang="de-DE" dirty="0" err="1"/>
              <a:t>Flipped</a:t>
            </a:r>
            <a:r>
              <a:rPr lang="de-DE" dirty="0"/>
              <a:t> Classroom die Möglichkeit, aus einer einmaligen Präsenzveranstaltung eine mehrteilige Veranstaltung mit Erprobungsphase zu machen</a:t>
            </a:r>
          </a:p>
          <a:p>
            <a:r>
              <a:rPr lang="de-DE" dirty="0"/>
              <a:t>Im Gegensatz zum klassischen </a:t>
            </a:r>
            <a:r>
              <a:rPr lang="de-DE" dirty="0" err="1"/>
              <a:t>Blended</a:t>
            </a:r>
            <a:r>
              <a:rPr lang="de-DE" dirty="0"/>
              <a:t>-Learning Format sind Präsenz und asynchrones Lernen vertauscht.</a:t>
            </a:r>
          </a:p>
          <a:p>
            <a:r>
              <a:rPr lang="de-DE" dirty="0"/>
              <a:t>Es kann für Lehrkräfte sinnvoll sein, das Video und die Online-Diskussion durch ein Webinar zu ersetzen, um so für mehr Verbindlichkeit zu sorgen.</a:t>
            </a:r>
          </a:p>
          <a:p>
            <a:endParaRPr lang="de-DE" dirty="0"/>
          </a:p>
          <a:p>
            <a:endParaRPr lang="de-DE" dirty="0"/>
          </a:p>
        </p:txBody>
      </p:sp>
      <p:sp>
        <p:nvSpPr>
          <p:cNvPr id="2" name="Titel 1">
            <a:extLst>
              <a:ext uri="{FF2B5EF4-FFF2-40B4-BE49-F238E27FC236}">
                <a16:creationId xmlns:a16="http://schemas.microsoft.com/office/drawing/2014/main" id="{F10C72E2-40C7-04A4-5194-AD1113E7A696}"/>
              </a:ext>
            </a:extLst>
          </p:cNvPr>
          <p:cNvSpPr>
            <a:spLocks noGrp="1"/>
          </p:cNvSpPr>
          <p:nvPr>
            <p:ph type="title"/>
          </p:nvPr>
        </p:nvSpPr>
        <p:spPr/>
        <p:txBody>
          <a:bodyPr/>
          <a:lstStyle/>
          <a:p>
            <a:r>
              <a:rPr lang="de-DE" dirty="0" err="1"/>
              <a:t>Flipped</a:t>
            </a:r>
            <a:r>
              <a:rPr lang="de-DE" dirty="0"/>
              <a:t> Classroom für Lehrkräfte</a:t>
            </a:r>
            <a:br>
              <a:rPr lang="de-DE" dirty="0"/>
            </a:br>
            <a:endParaRPr lang="de-DE" dirty="0"/>
          </a:p>
        </p:txBody>
      </p:sp>
      <p:sp>
        <p:nvSpPr>
          <p:cNvPr id="4" name="Titel 7"/>
          <p:cNvSpPr txBox="1">
            <a:spLocks/>
          </p:cNvSpPr>
          <p:nvPr/>
        </p:nvSpPr>
        <p:spPr>
          <a:xfrm>
            <a:off x="405588" y="527783"/>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kern="0" dirty="0">
              <a:solidFill>
                <a:srgbClr val="FF0000"/>
              </a:solidFill>
            </a:endParaRPr>
          </a:p>
        </p:txBody>
      </p:sp>
    </p:spTree>
    <p:extLst>
      <p:ext uri="{BB962C8B-B14F-4D97-AF65-F5344CB8AC3E}">
        <p14:creationId xmlns:p14="http://schemas.microsoft.com/office/powerpoint/2010/main" val="12633897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C6E5E55-5A75-784B-9441-C05BB039333A}"/>
              </a:ext>
            </a:extLst>
          </p:cNvPr>
          <p:cNvSpPr>
            <a:spLocks noGrp="1"/>
          </p:cNvSpPr>
          <p:nvPr>
            <p:ph type="title"/>
          </p:nvPr>
        </p:nvSpPr>
        <p:spPr/>
        <p:txBody>
          <a:bodyPr/>
          <a:lstStyle/>
          <a:p>
            <a:r>
              <a:rPr lang="de-DE" dirty="0"/>
              <a:t>Landkarte: Kognitive Aktivierung im Mathematikunterricht</a:t>
            </a:r>
          </a:p>
        </p:txBody>
      </p:sp>
      <p:sp>
        <p:nvSpPr>
          <p:cNvPr id="134" name="Textfeld 133">
            <a:extLst>
              <a:ext uri="{FF2B5EF4-FFF2-40B4-BE49-F238E27FC236}">
                <a16:creationId xmlns:a16="http://schemas.microsoft.com/office/drawing/2014/main" id="{870C6FFE-A8DA-F848-8980-BDCEBA3867B0}"/>
              </a:ext>
            </a:extLst>
          </p:cNvPr>
          <p:cNvSpPr txBox="1"/>
          <p:nvPr/>
        </p:nvSpPr>
        <p:spPr>
          <a:xfrm>
            <a:off x="3731585"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Kognitive Aktivitäten </a:t>
            </a:r>
          </a:p>
        </p:txBody>
      </p:sp>
      <p:sp>
        <p:nvSpPr>
          <p:cNvPr id="38" name="Textfeld 37">
            <a:extLst>
              <a:ext uri="{FF2B5EF4-FFF2-40B4-BE49-F238E27FC236}">
                <a16:creationId xmlns:a16="http://schemas.microsoft.com/office/drawing/2014/main" id="{8C760559-C404-3745-B98F-BCA615D4BA51}"/>
              </a:ext>
            </a:extLst>
          </p:cNvPr>
          <p:cNvSpPr txBox="1"/>
          <p:nvPr/>
        </p:nvSpPr>
        <p:spPr>
          <a:xfrm>
            <a:off x="5480419" y="885488"/>
            <a:ext cx="1692000" cy="523220"/>
          </a:xfrm>
          <a:prstGeom prst="rect">
            <a:avLst/>
          </a:prstGeom>
          <a:solidFill>
            <a:schemeClr val="accent3">
              <a:lumMod val="60000"/>
              <a:lumOff val="40000"/>
            </a:schemeClr>
          </a:solidFill>
        </p:spPr>
        <p:txBody>
          <a:bodyPr wrap="square" rtlCol="0">
            <a:sp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beurteilen und auswählen</a:t>
            </a:r>
          </a:p>
        </p:txBody>
      </p:sp>
      <p:sp>
        <p:nvSpPr>
          <p:cNvPr id="39" name="Textfeld 38">
            <a:extLst>
              <a:ext uri="{FF2B5EF4-FFF2-40B4-BE49-F238E27FC236}">
                <a16:creationId xmlns:a16="http://schemas.microsoft.com/office/drawing/2014/main" id="{38F4F744-E9AA-1C4A-8FA5-898B09C318B4}"/>
              </a:ext>
            </a:extLst>
          </p:cNvPr>
          <p:cNvSpPr txBox="1"/>
          <p:nvPr/>
        </p:nvSpPr>
        <p:spPr>
          <a:xfrm>
            <a:off x="1995401" y="887720"/>
            <a:ext cx="1692000" cy="518757"/>
          </a:xfrm>
          <a:prstGeom prst="rect">
            <a:avLst/>
          </a:prstGeom>
          <a:solidFill>
            <a:srgbClr val="F7B44E"/>
          </a:solidFill>
        </p:spPr>
        <p:txBody>
          <a:bodyPr wrap="square" rtlCol="0" anchor="ctr" anchorCtr="0">
            <a:no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bedienen</a:t>
            </a:r>
          </a:p>
        </p:txBody>
      </p:sp>
      <p:sp>
        <p:nvSpPr>
          <p:cNvPr id="40" name="Textfeld 39">
            <a:extLst>
              <a:ext uri="{FF2B5EF4-FFF2-40B4-BE49-F238E27FC236}">
                <a16:creationId xmlns:a16="http://schemas.microsoft.com/office/drawing/2014/main" id="{B9C53117-FE03-3E43-9BC3-D33FFF8AE8A8}"/>
              </a:ext>
            </a:extLst>
          </p:cNvPr>
          <p:cNvSpPr txBox="1"/>
          <p:nvPr/>
        </p:nvSpPr>
        <p:spPr>
          <a:xfrm>
            <a:off x="7236296" y="885488"/>
            <a:ext cx="1692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lang="de-DE" sz="1400" b="1" dirty="0">
                <a:solidFill>
                  <a:schemeClr val="bg1"/>
                </a:solidFill>
                <a:latin typeface="Calibri" panose="020F0502020204030204" pitchFamily="34" charset="0"/>
              </a:rPr>
              <a:t>M</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edien</a:t>
            </a:r>
            <a:r>
              <a:rPr kumimoji="0" lang="de-DE" sz="1400" b="1" i="0" u="none" strike="noStrike" kern="1200" cap="none" spc="0" normalizeH="0" dirty="0">
                <a:ln>
                  <a:noFill/>
                </a:ln>
                <a:solidFill>
                  <a:schemeClr val="bg1"/>
                </a:solidFill>
                <a:effectLst/>
                <a:uLnTx/>
                <a:uFillTx/>
                <a:latin typeface="Calibri" panose="020F0502020204030204" pitchFamily="34" charset="0"/>
                <a:ea typeface="ＭＳ Ｐゴシック" charset="-128"/>
              </a:rPr>
              <a:t> </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für </a:t>
            </a:r>
            <a:r>
              <a:rPr kumimoji="0" lang="de-DE" sz="1400" b="1" i="0" u="none" strike="noStrike" kern="1200" cap="none" spc="0" normalizeH="0" baseline="0" dirty="0" err="1">
                <a:ln>
                  <a:noFill/>
                </a:ln>
                <a:solidFill>
                  <a:schemeClr val="bg1"/>
                </a:solidFill>
                <a:effectLst/>
                <a:uLnTx/>
                <a:uFillTx/>
                <a:latin typeface="Calibri" panose="020F0502020204030204" pitchFamily="34" charset="0"/>
                <a:ea typeface="ＭＳ Ｐゴシック" charset="-128"/>
              </a:rPr>
              <a:t>fachl</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Lernen nutzen</a:t>
            </a:r>
          </a:p>
        </p:txBody>
      </p:sp>
      <p:sp>
        <p:nvSpPr>
          <p:cNvPr id="41" name="Textfeld 40">
            <a:extLst>
              <a:ext uri="{FF2B5EF4-FFF2-40B4-BE49-F238E27FC236}">
                <a16:creationId xmlns:a16="http://schemas.microsoft.com/office/drawing/2014/main" id="{21251FC5-3F3C-4248-95AF-07B16A2078AB}"/>
              </a:ext>
            </a:extLst>
          </p:cNvPr>
          <p:cNvSpPr txBox="1"/>
          <p:nvPr/>
        </p:nvSpPr>
        <p:spPr>
          <a:xfrm>
            <a:off x="3737910" y="885488"/>
            <a:ext cx="1692000" cy="523220"/>
          </a:xfrm>
          <a:prstGeom prst="rect">
            <a:avLst/>
          </a:prstGeom>
          <a:solidFill>
            <a:schemeClr val="accent3">
              <a:lumMod val="60000"/>
              <a:lumOff val="40000"/>
            </a:schemeClr>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Medien adaptieren und gestalten</a:t>
            </a:r>
          </a:p>
        </p:txBody>
      </p:sp>
      <p:sp>
        <p:nvSpPr>
          <p:cNvPr id="31" name="Textfeld 30">
            <a:extLst>
              <a:ext uri="{FF2B5EF4-FFF2-40B4-BE49-F238E27FC236}">
                <a16:creationId xmlns:a16="http://schemas.microsoft.com/office/drawing/2014/main" id="{BBC083D5-0D89-144F-94B7-D0DBEC10B8AD}"/>
              </a:ext>
            </a:extLst>
          </p:cNvPr>
          <p:cNvSpPr txBox="1"/>
          <p:nvPr/>
        </p:nvSpPr>
        <p:spPr>
          <a:xfrm>
            <a:off x="1985914"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KMK Kompetenzen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32" name="Textfeld 31">
            <a:extLst>
              <a:ext uri="{FF2B5EF4-FFF2-40B4-BE49-F238E27FC236}">
                <a16:creationId xmlns:a16="http://schemas.microsoft.com/office/drawing/2014/main" id="{93E95C6C-0E5B-B54F-9CDC-D5BFF8E81BC9}"/>
              </a:ext>
            </a:extLst>
          </p:cNvPr>
          <p:cNvSpPr txBox="1"/>
          <p:nvPr/>
        </p:nvSpPr>
        <p:spPr>
          <a:xfrm>
            <a:off x="1979773" y="2097164"/>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Übersicht: relevante Medien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6" name="Textfeld 5">
            <a:extLst>
              <a:ext uri="{FF2B5EF4-FFF2-40B4-BE49-F238E27FC236}">
                <a16:creationId xmlns:a16="http://schemas.microsoft.com/office/drawing/2014/main" id="{1C950E89-F75F-60B3-4677-B5F215CDE80F}"/>
              </a:ext>
            </a:extLst>
          </p:cNvPr>
          <p:cNvSpPr txBox="1"/>
          <p:nvPr/>
        </p:nvSpPr>
        <p:spPr>
          <a:xfrm>
            <a:off x="611560" y="831627"/>
            <a:ext cx="1066702" cy="630942"/>
          </a:xfrm>
          <a:prstGeom prst="rect">
            <a:avLst/>
          </a:prstGeom>
          <a:noFill/>
        </p:spPr>
        <p:txBody>
          <a:bodyPr wrap="none" rtlCol="0">
            <a:spAutoFit/>
          </a:bodyPr>
          <a:lstStyle/>
          <a:p>
            <a:pPr>
              <a:spcBef>
                <a:spcPts val="600"/>
              </a:spcBef>
              <a:defRPr/>
            </a:pPr>
            <a:r>
              <a:rPr lang="en-US" sz="1500" b="1" dirty="0" err="1">
                <a:solidFill>
                  <a:srgbClr val="F8B44F"/>
                </a:solidFill>
                <a:latin typeface="Calibri" panose="020F0502020204030204" pitchFamily="34" charset="0"/>
              </a:rPr>
              <a:t>Lehrkräfte</a:t>
            </a:r>
            <a:r>
              <a:rPr lang="en-US" sz="1500" b="1" dirty="0">
                <a:solidFill>
                  <a:srgbClr val="F8B44F"/>
                </a:solidFill>
                <a:latin typeface="Calibri" panose="020F0502020204030204" pitchFamily="34" charset="0"/>
              </a:rPr>
              <a:t>-</a:t>
            </a:r>
          </a:p>
          <a:p>
            <a:pPr>
              <a:spcBef>
                <a:spcPts val="600"/>
              </a:spcBef>
              <a:defRPr/>
            </a:pPr>
            <a:r>
              <a:rPr lang="en-US" sz="1500" b="1" dirty="0">
                <a:solidFill>
                  <a:srgbClr val="F8B44F"/>
                </a:solidFill>
                <a:latin typeface="Calibri" panose="020F0502020204030204" pitchFamily="34" charset="0"/>
              </a:rPr>
              <a:t>Jobs</a:t>
            </a:r>
            <a:r>
              <a:rPr lang="en-US" sz="1500" b="1" dirty="0">
                <a:solidFill>
                  <a:srgbClr val="C37700"/>
                </a:solidFill>
                <a:latin typeface="Calibri" panose="020F0502020204030204" pitchFamily="34" charset="0"/>
              </a:rPr>
              <a:t> </a:t>
            </a:r>
          </a:p>
        </p:txBody>
      </p:sp>
      <p:pic>
        <p:nvPicPr>
          <p:cNvPr id="8" name="Bild 15">
            <a:extLst>
              <a:ext uri="{FF2B5EF4-FFF2-40B4-BE49-F238E27FC236}">
                <a16:creationId xmlns:a16="http://schemas.microsoft.com/office/drawing/2014/main" id="{A1F35686-848F-F73D-3C3B-1F532C262D5D}"/>
              </a:ext>
            </a:extLst>
          </p:cNvPr>
          <p:cNvPicPr>
            <a:picLocks noChangeAspect="1"/>
          </p:cNvPicPr>
          <p:nvPr/>
        </p:nvPicPr>
        <p:blipFill>
          <a:blip r:embed="rId3" cstate="email">
            <a:duotone>
              <a:srgbClr val="F8B44F">
                <a:shade val="45000"/>
                <a:satMod val="135000"/>
              </a:srgbClr>
              <a:prstClr val="white"/>
            </a:duotone>
            <a:extLst>
              <a:ext uri="{28A0092B-C50C-407E-A947-70E740481C1C}">
                <a14:useLocalDpi xmlns:a14="http://schemas.microsoft.com/office/drawing/2010/main"/>
              </a:ext>
            </a:extLst>
          </a:blip>
          <a:stretch>
            <a:fillRect/>
          </a:stretch>
        </p:blipFill>
        <p:spPr>
          <a:xfrm>
            <a:off x="129385" y="845706"/>
            <a:ext cx="504057" cy="504057"/>
          </a:xfrm>
          <a:prstGeom prst="rect">
            <a:avLst/>
          </a:prstGeom>
        </p:spPr>
      </p:pic>
      <p:sp>
        <p:nvSpPr>
          <p:cNvPr id="10" name="Textfeld 9">
            <a:extLst>
              <a:ext uri="{FF2B5EF4-FFF2-40B4-BE49-F238E27FC236}">
                <a16:creationId xmlns:a16="http://schemas.microsoft.com/office/drawing/2014/main" id="{C55344C9-8051-650C-6B1C-4575D1F5D494}"/>
              </a:ext>
            </a:extLst>
          </p:cNvPr>
          <p:cNvSpPr txBox="1"/>
          <p:nvPr/>
        </p:nvSpPr>
        <p:spPr>
          <a:xfrm>
            <a:off x="611560" y="1772816"/>
            <a:ext cx="1111843" cy="553998"/>
          </a:xfrm>
          <a:prstGeom prst="rect">
            <a:avLst/>
          </a:prstGeom>
          <a:noFill/>
        </p:spPr>
        <p:txBody>
          <a:bodyPr wrap="none" rtlCol="0">
            <a:spAutoFit/>
          </a:bodyPr>
          <a:lstStyle/>
          <a:p>
            <a:pPr>
              <a:spcBef>
                <a:spcPts val="600"/>
              </a:spcBef>
              <a:defRPr/>
            </a:pPr>
            <a:r>
              <a:rPr lang="de-DE" sz="1500" b="1" dirty="0">
                <a:solidFill>
                  <a:srgbClr val="CDB987">
                    <a:lumMod val="75000"/>
                  </a:srgbClr>
                </a:solidFill>
                <a:latin typeface="Calibri" panose="020F0502020204030204" pitchFamily="34" charset="0"/>
              </a:rPr>
              <a:t>Didaktische</a:t>
            </a:r>
            <a:br>
              <a:rPr lang="de-DE" sz="1500" b="1" dirty="0">
                <a:solidFill>
                  <a:srgbClr val="CDB987">
                    <a:lumMod val="75000"/>
                  </a:srgbClr>
                </a:solidFill>
                <a:latin typeface="Calibri" panose="020F0502020204030204" pitchFamily="34" charset="0"/>
              </a:rPr>
            </a:br>
            <a:r>
              <a:rPr lang="de-DE" sz="1500" b="1" dirty="0">
                <a:solidFill>
                  <a:srgbClr val="CDB987">
                    <a:lumMod val="75000"/>
                  </a:srgbClr>
                </a:solidFill>
                <a:latin typeface="Calibri" panose="020F0502020204030204" pitchFamily="34" charset="0"/>
              </a:rPr>
              <a:t>Werkzeuge</a:t>
            </a:r>
          </a:p>
        </p:txBody>
      </p:sp>
      <p:pic>
        <p:nvPicPr>
          <p:cNvPr id="12" name="Bild 3">
            <a:extLst>
              <a:ext uri="{FF2B5EF4-FFF2-40B4-BE49-F238E27FC236}">
                <a16:creationId xmlns:a16="http://schemas.microsoft.com/office/drawing/2014/main" id="{F54C3AE0-5519-BAEE-72F4-93625CDFA367}"/>
              </a:ext>
            </a:extLst>
          </p:cNvPr>
          <p:cNvPicPr>
            <a:picLocks noChangeAspect="1"/>
          </p:cNvPicPr>
          <p:nvPr/>
        </p:nvPicPr>
        <p:blipFill>
          <a:blip r:embed="rId4" cstate="email">
            <a:duotone>
              <a:srgbClr val="CDB987">
                <a:shade val="45000"/>
                <a:satMod val="135000"/>
              </a:srgbClr>
              <a:prstClr val="white"/>
            </a:duotone>
            <a:extLst>
              <a:ext uri="{28A0092B-C50C-407E-A947-70E740481C1C}">
                <a14:useLocalDpi xmlns:a14="http://schemas.microsoft.com/office/drawing/2010/main"/>
              </a:ext>
            </a:extLst>
          </a:blip>
          <a:stretch>
            <a:fillRect/>
          </a:stretch>
        </p:blipFill>
        <p:spPr>
          <a:xfrm>
            <a:off x="129385" y="1772816"/>
            <a:ext cx="504057" cy="504057"/>
          </a:xfrm>
          <a:prstGeom prst="rect">
            <a:avLst/>
          </a:prstGeom>
        </p:spPr>
      </p:pic>
      <p:sp>
        <p:nvSpPr>
          <p:cNvPr id="14" name="Textfeld 13">
            <a:extLst>
              <a:ext uri="{FF2B5EF4-FFF2-40B4-BE49-F238E27FC236}">
                <a16:creationId xmlns:a16="http://schemas.microsoft.com/office/drawing/2014/main" id="{21CAC0B7-A434-6762-FE7D-DC7B1A9C833D}"/>
              </a:ext>
            </a:extLst>
          </p:cNvPr>
          <p:cNvSpPr txBox="1"/>
          <p:nvPr/>
        </p:nvSpPr>
        <p:spPr>
          <a:xfrm>
            <a:off x="611560" y="5809349"/>
            <a:ext cx="1399101" cy="323165"/>
          </a:xfrm>
          <a:prstGeom prst="rect">
            <a:avLst/>
          </a:prstGeom>
          <a:noFill/>
        </p:spPr>
        <p:txBody>
          <a:bodyPr wrap="none" rtlCol="0">
            <a:spAutoFit/>
          </a:bodyPr>
          <a:lstStyle/>
          <a:p>
            <a:pPr>
              <a:spcBef>
                <a:spcPts val="600"/>
              </a:spcBef>
              <a:defRPr/>
            </a:pPr>
            <a:r>
              <a:rPr lang="de-DE" sz="1500" b="1" dirty="0">
                <a:solidFill>
                  <a:srgbClr val="327A86"/>
                </a:solidFill>
                <a:latin typeface="Calibri" panose="020F0502020204030204" pitchFamily="34" charset="0"/>
              </a:rPr>
              <a:t>Orientierungen</a:t>
            </a:r>
          </a:p>
        </p:txBody>
      </p:sp>
      <p:pic>
        <p:nvPicPr>
          <p:cNvPr id="16" name="Bild 10">
            <a:extLst>
              <a:ext uri="{FF2B5EF4-FFF2-40B4-BE49-F238E27FC236}">
                <a16:creationId xmlns:a16="http://schemas.microsoft.com/office/drawing/2014/main" id="{39364685-670F-1232-EFAF-7B0275F612C0}"/>
              </a:ext>
            </a:extLst>
          </p:cNvPr>
          <p:cNvPicPr>
            <a:picLocks noChangeAspect="1"/>
          </p:cNvPicPr>
          <p:nvPr/>
        </p:nvPicPr>
        <p:blipFill>
          <a:blip r:embed="rId5" cstate="email">
            <a:duotone>
              <a:srgbClr val="327A86">
                <a:shade val="45000"/>
                <a:satMod val="135000"/>
              </a:srgbClr>
              <a:prstClr val="white"/>
            </a:duotone>
            <a:extLst>
              <a:ext uri="{28A0092B-C50C-407E-A947-70E740481C1C}">
                <a14:useLocalDpi xmlns:a14="http://schemas.microsoft.com/office/drawing/2010/main"/>
              </a:ext>
            </a:extLst>
          </a:blip>
          <a:stretch>
            <a:fillRect/>
          </a:stretch>
        </p:blipFill>
        <p:spPr>
          <a:xfrm>
            <a:off x="129385" y="5733255"/>
            <a:ext cx="504057" cy="504057"/>
          </a:xfrm>
          <a:prstGeom prst="rect">
            <a:avLst/>
          </a:prstGeom>
        </p:spPr>
      </p:pic>
      <p:sp>
        <p:nvSpPr>
          <p:cNvPr id="18" name="Textfeld 17">
            <a:extLst>
              <a:ext uri="{FF2B5EF4-FFF2-40B4-BE49-F238E27FC236}">
                <a16:creationId xmlns:a16="http://schemas.microsoft.com/office/drawing/2014/main" id="{13D00F1C-9A48-E246-D7D8-D4BAFBAE84BF}"/>
              </a:ext>
            </a:extLst>
          </p:cNvPr>
          <p:cNvSpPr txBox="1"/>
          <p:nvPr/>
        </p:nvSpPr>
        <p:spPr>
          <a:xfrm>
            <a:off x="611560" y="3508266"/>
            <a:ext cx="1509837" cy="784830"/>
          </a:xfrm>
          <a:prstGeom prst="rect">
            <a:avLst/>
          </a:prstGeom>
          <a:noFill/>
        </p:spPr>
        <p:txBody>
          <a:bodyPr wrap="none" rtlCol="0">
            <a:spAutoFit/>
          </a:bodyPr>
          <a:lstStyle/>
          <a:p>
            <a:pPr>
              <a:spcBef>
                <a:spcPts val="600"/>
              </a:spcBef>
              <a:defRPr/>
            </a:pPr>
            <a:r>
              <a:rPr lang="de-DE" sz="1500" b="1" dirty="0">
                <a:solidFill>
                  <a:prstClr val="black">
                    <a:lumMod val="50000"/>
                    <a:lumOff val="50000"/>
                  </a:prstClr>
                </a:solidFill>
                <a:latin typeface="Calibri" panose="020F0502020204030204" pitchFamily="34" charset="0"/>
              </a:rPr>
              <a:t>Denk- und </a:t>
            </a:r>
            <a:br>
              <a:rPr lang="de-DE" sz="1500" b="1" dirty="0">
                <a:solidFill>
                  <a:prstClr val="black">
                    <a:lumMod val="50000"/>
                    <a:lumOff val="50000"/>
                  </a:prstClr>
                </a:solidFill>
                <a:latin typeface="Calibri" panose="020F0502020204030204" pitchFamily="34" charset="0"/>
              </a:rPr>
            </a:br>
            <a:r>
              <a:rPr lang="de-DE" sz="1500" b="1" dirty="0">
                <a:solidFill>
                  <a:prstClr val="black">
                    <a:lumMod val="50000"/>
                    <a:lumOff val="50000"/>
                  </a:prstClr>
                </a:solidFill>
                <a:latin typeface="Calibri" panose="020F0502020204030204" pitchFamily="34" charset="0"/>
              </a:rPr>
              <a:t>Wahrnehmungs-</a:t>
            </a:r>
            <a:br>
              <a:rPr lang="de-DE" sz="1500" b="1" dirty="0">
                <a:solidFill>
                  <a:prstClr val="black">
                    <a:lumMod val="50000"/>
                    <a:lumOff val="50000"/>
                  </a:prstClr>
                </a:solidFill>
                <a:latin typeface="Calibri" panose="020F0502020204030204" pitchFamily="34" charset="0"/>
              </a:rPr>
            </a:br>
            <a:r>
              <a:rPr lang="de-DE" sz="1500" b="1" dirty="0" err="1">
                <a:solidFill>
                  <a:prstClr val="black">
                    <a:lumMod val="50000"/>
                    <a:lumOff val="50000"/>
                  </a:prstClr>
                </a:solidFill>
                <a:latin typeface="Calibri" panose="020F0502020204030204" pitchFamily="34" charset="0"/>
              </a:rPr>
              <a:t>kategorien</a:t>
            </a:r>
            <a:endParaRPr lang="de-DE" sz="1500" b="1" dirty="0">
              <a:solidFill>
                <a:prstClr val="black">
                  <a:lumMod val="50000"/>
                  <a:lumOff val="50000"/>
                </a:prstClr>
              </a:solidFill>
              <a:latin typeface="Calibri" panose="020F0502020204030204" pitchFamily="34" charset="0"/>
            </a:endParaRPr>
          </a:p>
        </p:txBody>
      </p:sp>
      <p:pic>
        <p:nvPicPr>
          <p:cNvPr id="20" name="Bild 13">
            <a:extLst>
              <a:ext uri="{FF2B5EF4-FFF2-40B4-BE49-F238E27FC236}">
                <a16:creationId xmlns:a16="http://schemas.microsoft.com/office/drawing/2014/main" id="{11D74226-19ED-E48F-6451-C034171AED6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9385" y="3644782"/>
            <a:ext cx="504057" cy="504057"/>
          </a:xfrm>
          <a:prstGeom prst="rect">
            <a:avLst/>
          </a:prstGeom>
        </p:spPr>
      </p:pic>
      <p:sp>
        <p:nvSpPr>
          <p:cNvPr id="23" name="Textfeld 22">
            <a:extLst>
              <a:ext uri="{FF2B5EF4-FFF2-40B4-BE49-F238E27FC236}">
                <a16:creationId xmlns:a16="http://schemas.microsoft.com/office/drawing/2014/main" id="{A81456D1-8359-8F4B-B9F7-1074794F6FC9}"/>
              </a:ext>
            </a:extLst>
          </p:cNvPr>
          <p:cNvSpPr txBox="1"/>
          <p:nvPr/>
        </p:nvSpPr>
        <p:spPr>
          <a:xfrm>
            <a:off x="3727491" y="2088192"/>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Passende Aufgabenformate</a:t>
            </a:r>
          </a:p>
        </p:txBody>
      </p:sp>
      <p:sp>
        <p:nvSpPr>
          <p:cNvPr id="24" name="Textfeld 23">
            <a:extLst>
              <a:ext uri="{FF2B5EF4-FFF2-40B4-BE49-F238E27FC236}">
                <a16:creationId xmlns:a16="http://schemas.microsoft.com/office/drawing/2014/main" id="{0AEC4B35-7602-1E44-9590-BEE5170AD88E}"/>
              </a:ext>
            </a:extLst>
          </p:cNvPr>
          <p:cNvSpPr txBox="1"/>
          <p:nvPr/>
        </p:nvSpPr>
        <p:spPr>
          <a:xfrm>
            <a:off x="5475209" y="2088192"/>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Hilfsangebote</a:t>
            </a:r>
          </a:p>
        </p:txBody>
      </p:sp>
      <p:sp>
        <p:nvSpPr>
          <p:cNvPr id="25" name="Textfeld 24">
            <a:extLst>
              <a:ext uri="{FF2B5EF4-FFF2-40B4-BE49-F238E27FC236}">
                <a16:creationId xmlns:a16="http://schemas.microsoft.com/office/drawing/2014/main" id="{A48D6D4F-7F08-8D46-8C2C-EE39ABFF0248}"/>
              </a:ext>
            </a:extLst>
          </p:cNvPr>
          <p:cNvSpPr txBox="1"/>
          <p:nvPr/>
        </p:nvSpPr>
        <p:spPr>
          <a:xfrm>
            <a:off x="5477256" y="1525887"/>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Bewertungsraster</a:t>
            </a:r>
          </a:p>
        </p:txBody>
      </p:sp>
      <p:sp>
        <p:nvSpPr>
          <p:cNvPr id="27" name="Textfeld 26">
            <a:extLst>
              <a:ext uri="{FF2B5EF4-FFF2-40B4-BE49-F238E27FC236}">
                <a16:creationId xmlns:a16="http://schemas.microsoft.com/office/drawing/2014/main" id="{6C7138ED-BFBF-4646-BA46-8BFB9B4F6ED5}"/>
              </a:ext>
            </a:extLst>
          </p:cNvPr>
          <p:cNvSpPr txBox="1"/>
          <p:nvPr/>
        </p:nvSpPr>
        <p:spPr>
          <a:xfrm>
            <a:off x="2433151" y="4552658"/>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4: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Kreativ neu Denken</a:t>
            </a:r>
          </a:p>
        </p:txBody>
      </p:sp>
      <p:sp>
        <p:nvSpPr>
          <p:cNvPr id="28" name="Textfeld 27">
            <a:extLst>
              <a:ext uri="{FF2B5EF4-FFF2-40B4-BE49-F238E27FC236}">
                <a16:creationId xmlns:a16="http://schemas.microsoft.com/office/drawing/2014/main" id="{43DE3D54-1F63-354A-99C0-E45334419D0F}"/>
              </a:ext>
            </a:extLst>
          </p:cNvPr>
          <p:cNvSpPr txBox="1"/>
          <p:nvPr/>
        </p:nvSpPr>
        <p:spPr>
          <a:xfrm>
            <a:off x="2421905" y="3081044"/>
            <a:ext cx="1900251"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1:  Erinnern, Reproduzieren &amp; Ausführen</a:t>
            </a:r>
          </a:p>
        </p:txBody>
      </p:sp>
      <p:cxnSp>
        <p:nvCxnSpPr>
          <p:cNvPr id="29" name="Gerade Verbindung mit Pfeil 28">
            <a:extLst>
              <a:ext uri="{FF2B5EF4-FFF2-40B4-BE49-F238E27FC236}">
                <a16:creationId xmlns:a16="http://schemas.microsoft.com/office/drawing/2014/main" id="{C1FECA5D-D1F9-9946-BB3B-7BC01EA79D28}"/>
              </a:ext>
            </a:extLst>
          </p:cNvPr>
          <p:cNvCxnSpPr>
            <a:cxnSpLocks/>
          </p:cNvCxnSpPr>
          <p:nvPr/>
        </p:nvCxnSpPr>
        <p:spPr bwMode="auto">
          <a:xfrm>
            <a:off x="2267744" y="3081044"/>
            <a:ext cx="0" cy="1908000"/>
          </a:xfrm>
          <a:prstGeom prst="straightConnector1">
            <a:avLst/>
          </a:prstGeom>
          <a:solidFill>
            <a:srgbClr val="327A86"/>
          </a:solidFill>
          <a:ln w="38100" cap="flat" cmpd="sng" algn="ctr">
            <a:solidFill>
              <a:sysClr val="window" lastClr="FFFFFF">
                <a:lumMod val="65000"/>
              </a:sysClr>
            </a:solidFill>
            <a:prstDash val="solid"/>
            <a:round/>
            <a:headEnd type="none"/>
            <a:tailEnd type="triangle"/>
          </a:ln>
          <a:effectLst/>
        </p:spPr>
      </p:cxnSp>
      <p:sp>
        <p:nvSpPr>
          <p:cNvPr id="30" name="Textfeld 29">
            <a:extLst>
              <a:ext uri="{FF2B5EF4-FFF2-40B4-BE49-F238E27FC236}">
                <a16:creationId xmlns:a16="http://schemas.microsoft.com/office/drawing/2014/main" id="{E99A301C-EE7F-154E-95A6-FB6E74132011}"/>
              </a:ext>
            </a:extLst>
          </p:cNvPr>
          <p:cNvSpPr txBox="1"/>
          <p:nvPr/>
        </p:nvSpPr>
        <p:spPr>
          <a:xfrm>
            <a:off x="2421901" y="2740031"/>
            <a:ext cx="1900255" cy="318924"/>
          </a:xfrm>
          <a:prstGeom prst="rect">
            <a:avLst/>
          </a:prstGeom>
          <a:noFill/>
        </p:spPr>
        <p:txBody>
          <a:bodyPr wrap="none" lIns="36000" tIns="36000" rIns="36000" bIns="36000" rtlCol="0">
            <a:spAutoFit/>
          </a:bodyPr>
          <a:lstStyle/>
          <a:p>
            <a:pPr marL="9525" indent="-9525">
              <a:spcBef>
                <a:spcPts val="600"/>
              </a:spcBef>
            </a:pPr>
            <a:r>
              <a:rPr lang="de-DE" sz="1600" b="1" dirty="0">
                <a:solidFill>
                  <a:prstClr val="black">
                    <a:lumMod val="50000"/>
                    <a:lumOff val="50000"/>
                  </a:prstClr>
                </a:solidFill>
                <a:latin typeface="Calibri" panose="020F0502020204030204" pitchFamily="34" charset="0"/>
              </a:rPr>
              <a:t>Kognitive Aktivierung</a:t>
            </a:r>
          </a:p>
        </p:txBody>
      </p:sp>
      <p:sp>
        <p:nvSpPr>
          <p:cNvPr id="33" name="Rechteck 32">
            <a:extLst>
              <a:ext uri="{FF2B5EF4-FFF2-40B4-BE49-F238E27FC236}">
                <a16:creationId xmlns:a16="http://schemas.microsoft.com/office/drawing/2014/main" id="{3DD3E2CB-FD9C-CA4D-B007-5AB06E851B2F}"/>
              </a:ext>
            </a:extLst>
          </p:cNvPr>
          <p:cNvSpPr/>
          <p:nvPr/>
        </p:nvSpPr>
        <p:spPr>
          <a:xfrm>
            <a:off x="2433152" y="4062120"/>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3: Analysieren,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Bewerten &amp; Beweisen </a:t>
            </a:r>
          </a:p>
        </p:txBody>
      </p:sp>
      <p:sp>
        <p:nvSpPr>
          <p:cNvPr id="34" name="Rechteck 33">
            <a:extLst>
              <a:ext uri="{FF2B5EF4-FFF2-40B4-BE49-F238E27FC236}">
                <a16:creationId xmlns:a16="http://schemas.microsoft.com/office/drawing/2014/main" id="{2344B40F-1062-6145-B74C-475E390847CB}"/>
              </a:ext>
            </a:extLst>
          </p:cNvPr>
          <p:cNvSpPr/>
          <p:nvPr/>
        </p:nvSpPr>
        <p:spPr>
          <a:xfrm>
            <a:off x="2433151" y="3571582"/>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2: Verstehen,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Anwenden &amp; Begründen</a:t>
            </a:r>
          </a:p>
        </p:txBody>
      </p:sp>
      <p:sp>
        <p:nvSpPr>
          <p:cNvPr id="36" name="Textfeld 35">
            <a:extLst>
              <a:ext uri="{FF2B5EF4-FFF2-40B4-BE49-F238E27FC236}">
                <a16:creationId xmlns:a16="http://schemas.microsoft.com/office/drawing/2014/main" id="{995F520C-B32A-CE44-AD4B-818C0FE2AA1B}"/>
              </a:ext>
            </a:extLst>
          </p:cNvPr>
          <p:cNvSpPr txBox="1"/>
          <p:nvPr/>
        </p:nvSpPr>
        <p:spPr>
          <a:xfrm>
            <a:off x="4566132" y="4552658"/>
            <a:ext cx="2031795" cy="442035"/>
          </a:xfrm>
          <a:prstGeom prst="rect">
            <a:avLst/>
          </a:prstGeom>
          <a:noFill/>
          <a:ln>
            <a:solidFill>
              <a:sysClr val="window" lastClr="FFFFFF">
                <a:lumMod val="65000"/>
              </a:sysClr>
            </a:solidFill>
          </a:ln>
        </p:spPr>
        <p:txBody>
          <a:bodyPr wrap="square" lIns="36000" tIns="36000" rIns="36000" bIns="36000" rtlCol="0">
            <a:noAutofit/>
          </a:bodyPr>
          <a:lstStyle/>
          <a:p>
            <a:pPr marL="6697" marR="0" lvl="0" indent="-6697" algn="ctr" defTabSz="914400" eaLnBrk="1" fontAlgn="auto" latinLnBrk="0" hangingPunct="1">
              <a:lnSpc>
                <a:spcPct val="100000"/>
              </a:lnSpc>
              <a:spcBef>
                <a:spcPts val="422"/>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Bewusstes, gerichtetes Nutzen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(instrumental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action</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scheme</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a:t>
            </a:r>
          </a:p>
        </p:txBody>
      </p:sp>
      <p:sp>
        <p:nvSpPr>
          <p:cNvPr id="42" name="Textfeld 41">
            <a:extLst>
              <a:ext uri="{FF2B5EF4-FFF2-40B4-BE49-F238E27FC236}">
                <a16:creationId xmlns:a16="http://schemas.microsoft.com/office/drawing/2014/main" id="{ADBA5F01-30AB-6349-B318-A09AF0519E5C}"/>
              </a:ext>
            </a:extLst>
          </p:cNvPr>
          <p:cNvSpPr txBox="1"/>
          <p:nvPr/>
        </p:nvSpPr>
        <p:spPr>
          <a:xfrm>
            <a:off x="4566133" y="3081044"/>
            <a:ext cx="2031793" cy="442035"/>
          </a:xfrm>
          <a:prstGeom prst="rect">
            <a:avLst/>
          </a:prstGeom>
          <a:noFill/>
          <a:ln>
            <a:solidFill>
              <a:sysClr val="window" lastClr="FFFFFF">
                <a:lumMod val="65000"/>
              </a:sysClr>
            </a:solidFill>
          </a:ln>
        </p:spPr>
        <p:txBody>
          <a:bodyPr wrap="square" lIns="36000" tIns="36000" rIns="36000" bIns="36000" rtlCol="0">
            <a:noAutofit/>
          </a:bodyPr>
          <a:lstStyle/>
          <a:p>
            <a:pPr marL="6697" marR="0" lvl="0" indent="-6697" algn="ctr" defTabSz="914400" eaLnBrk="1" fontAlgn="auto" latinLnBrk="0" hangingPunct="1">
              <a:lnSpc>
                <a:spcPct val="100000"/>
              </a:lnSpc>
              <a:spcBef>
                <a:spcPts val="422"/>
              </a:spcBef>
              <a:spcAft>
                <a:spcPts val="0"/>
              </a:spcAft>
              <a:buClrTx/>
              <a:buSzTx/>
              <a:buFontTx/>
              <a:buNone/>
              <a:tabLst/>
              <a:defRPr/>
            </a:pP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Ungerichtetes</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unreflektiertes Verwenden,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usage-scheme</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a:t>
            </a:r>
          </a:p>
        </p:txBody>
      </p:sp>
      <p:cxnSp>
        <p:nvCxnSpPr>
          <p:cNvPr id="43" name="Gerade Verbindung mit Pfeil 42">
            <a:extLst>
              <a:ext uri="{FF2B5EF4-FFF2-40B4-BE49-F238E27FC236}">
                <a16:creationId xmlns:a16="http://schemas.microsoft.com/office/drawing/2014/main" id="{33E146A2-3BCD-3E43-9C54-CDE59C69B331}"/>
              </a:ext>
            </a:extLst>
          </p:cNvPr>
          <p:cNvCxnSpPr>
            <a:cxnSpLocks/>
          </p:cNvCxnSpPr>
          <p:nvPr/>
        </p:nvCxnSpPr>
        <p:spPr bwMode="auto">
          <a:xfrm>
            <a:off x="5582029" y="3640220"/>
            <a:ext cx="0" cy="86890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sp>
        <p:nvSpPr>
          <p:cNvPr id="44" name="Rechteck 43">
            <a:extLst>
              <a:ext uri="{FF2B5EF4-FFF2-40B4-BE49-F238E27FC236}">
                <a16:creationId xmlns:a16="http://schemas.microsoft.com/office/drawing/2014/main" id="{D902BDE2-FAA0-AB4A-8F5D-52DECB5B49B4}"/>
              </a:ext>
            </a:extLst>
          </p:cNvPr>
          <p:cNvSpPr/>
          <p:nvPr/>
        </p:nvSpPr>
        <p:spPr>
          <a:xfrm>
            <a:off x="4860032" y="2730216"/>
            <a:ext cx="1531766"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Mediennutzung</a:t>
            </a:r>
            <a:endParaRPr kumimoji="0" lang="de-DE" sz="1800" b="0" i="0" u="none" strike="noStrike" kern="0" cap="none" spc="0" normalizeH="0" baseline="0" noProof="0" dirty="0">
              <a:ln>
                <a:noFill/>
              </a:ln>
              <a:solidFill>
                <a:prstClr val="black"/>
              </a:solidFill>
              <a:effectLst/>
              <a:uLnTx/>
              <a:uFillTx/>
            </a:endParaRPr>
          </a:p>
        </p:txBody>
      </p:sp>
      <p:sp>
        <p:nvSpPr>
          <p:cNvPr id="45" name="Rechteck 44">
            <a:extLst>
              <a:ext uri="{FF2B5EF4-FFF2-40B4-BE49-F238E27FC236}">
                <a16:creationId xmlns:a16="http://schemas.microsoft.com/office/drawing/2014/main" id="{EE0FAD72-7990-FA47-95A5-1FF318DFDBB6}"/>
              </a:ext>
            </a:extLst>
          </p:cNvPr>
          <p:cNvSpPr/>
          <p:nvPr/>
        </p:nvSpPr>
        <p:spPr>
          <a:xfrm>
            <a:off x="6759091" y="3427190"/>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LüM</a:t>
            </a:r>
            <a:r>
              <a:rPr lang="de-DE" sz="1400" dirty="0">
                <a:latin typeface="Calibri" pitchFamily="34" charset="0"/>
                <a:cs typeface="Calibri" pitchFamily="34" charset="0"/>
              </a:rPr>
              <a:t> (Lernen über Medien)</a:t>
            </a:r>
          </a:p>
        </p:txBody>
      </p:sp>
      <p:sp>
        <p:nvSpPr>
          <p:cNvPr id="46" name="Rechteck 45">
            <a:extLst>
              <a:ext uri="{FF2B5EF4-FFF2-40B4-BE49-F238E27FC236}">
                <a16:creationId xmlns:a16="http://schemas.microsoft.com/office/drawing/2014/main" id="{630E55AE-EF09-BF4C-8635-5F0931B5AFC1}"/>
              </a:ext>
            </a:extLst>
          </p:cNvPr>
          <p:cNvSpPr/>
          <p:nvPr/>
        </p:nvSpPr>
        <p:spPr>
          <a:xfrm>
            <a:off x="6759091" y="4058367"/>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LmM</a:t>
            </a:r>
            <a:r>
              <a:rPr lang="de-DE" sz="1400" dirty="0">
                <a:latin typeface="Calibri" pitchFamily="34" charset="0"/>
                <a:cs typeface="Calibri" pitchFamily="34" charset="0"/>
              </a:rPr>
              <a:t> (Lernen mit Medien)</a:t>
            </a:r>
            <a:endParaRPr lang="de-DE" sz="1200" dirty="0">
              <a:latin typeface="Calibri" pitchFamily="34" charset="0"/>
              <a:cs typeface="Calibri" pitchFamily="34" charset="0"/>
            </a:endParaRPr>
          </a:p>
        </p:txBody>
      </p:sp>
      <p:cxnSp>
        <p:nvCxnSpPr>
          <p:cNvPr id="47" name="Gerade Verbindung mit Pfeil 46">
            <a:extLst>
              <a:ext uri="{FF2B5EF4-FFF2-40B4-BE49-F238E27FC236}">
                <a16:creationId xmlns:a16="http://schemas.microsoft.com/office/drawing/2014/main" id="{AC9D2DF4-9C19-014A-9F2C-F051DCCFAAC3}"/>
              </a:ext>
            </a:extLst>
          </p:cNvPr>
          <p:cNvCxnSpPr>
            <a:cxnSpLocks/>
          </p:cNvCxnSpPr>
          <p:nvPr/>
        </p:nvCxnSpPr>
        <p:spPr bwMode="auto">
          <a:xfrm>
            <a:off x="4499992" y="4011965"/>
            <a:ext cx="266560" cy="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sp>
        <p:nvSpPr>
          <p:cNvPr id="49" name="Textfeld 48">
            <a:extLst>
              <a:ext uri="{FF2B5EF4-FFF2-40B4-BE49-F238E27FC236}">
                <a16:creationId xmlns:a16="http://schemas.microsoft.com/office/drawing/2014/main" id="{978B5F65-FEE3-C541-B833-8675C242A901}"/>
              </a:ext>
            </a:extLst>
          </p:cNvPr>
          <p:cNvSpPr txBox="1"/>
          <p:nvPr/>
        </p:nvSpPr>
        <p:spPr>
          <a:xfrm>
            <a:off x="3731585"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Kognitive Aktivierung</a:t>
            </a:r>
          </a:p>
        </p:txBody>
      </p:sp>
      <p:sp>
        <p:nvSpPr>
          <p:cNvPr id="50" name="Textfeld 49">
            <a:extLst>
              <a:ext uri="{FF2B5EF4-FFF2-40B4-BE49-F238E27FC236}">
                <a16:creationId xmlns:a16="http://schemas.microsoft.com/office/drawing/2014/main" id="{BC32AB28-5E22-DF4D-9C42-1B2ECEB5654E}"/>
              </a:ext>
            </a:extLst>
          </p:cNvPr>
          <p:cNvSpPr txBox="1"/>
          <p:nvPr/>
        </p:nvSpPr>
        <p:spPr>
          <a:xfrm>
            <a:off x="1979773"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Darstellungs-wechsel</a:t>
            </a:r>
          </a:p>
        </p:txBody>
      </p:sp>
      <p:sp>
        <p:nvSpPr>
          <p:cNvPr id="51" name="Textfeld 50">
            <a:extLst>
              <a:ext uri="{FF2B5EF4-FFF2-40B4-BE49-F238E27FC236}">
                <a16:creationId xmlns:a16="http://schemas.microsoft.com/office/drawing/2014/main" id="{0E1D1C3B-7D5C-504E-8E0C-6A9132DBECA8}"/>
              </a:ext>
            </a:extLst>
          </p:cNvPr>
          <p:cNvSpPr txBox="1"/>
          <p:nvPr/>
        </p:nvSpPr>
        <p:spPr>
          <a:xfrm>
            <a:off x="5475209"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kern="0" dirty="0">
                <a:solidFill>
                  <a:schemeClr val="bg1"/>
                </a:solidFill>
                <a:latin typeface="Calibri" panose="020F0502020204030204" pitchFamily="34" charset="0"/>
                <a:cs typeface="Calibri" panose="020F0502020204030204" pitchFamily="34" charset="0"/>
              </a:rPr>
              <a:t>Inhaltliches Denken vor Kalkül</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52" name="Textfeld 51">
            <a:extLst>
              <a:ext uri="{FF2B5EF4-FFF2-40B4-BE49-F238E27FC236}">
                <a16:creationId xmlns:a16="http://schemas.microsoft.com/office/drawing/2014/main" id="{AC975E3D-3074-064B-90F8-77DBBCF5C315}"/>
              </a:ext>
            </a:extLst>
          </p:cNvPr>
          <p:cNvSpPr txBox="1"/>
          <p:nvPr/>
        </p:nvSpPr>
        <p:spPr>
          <a:xfrm>
            <a:off x="1979773"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Potenziale und Grenzen</a:t>
            </a:r>
          </a:p>
        </p:txBody>
      </p:sp>
      <p:sp>
        <p:nvSpPr>
          <p:cNvPr id="53" name="Textfeld 52">
            <a:extLst>
              <a:ext uri="{FF2B5EF4-FFF2-40B4-BE49-F238E27FC236}">
                <a16:creationId xmlns:a16="http://schemas.microsoft.com/office/drawing/2014/main" id="{95BC7639-95D7-4740-A9A5-0546F5A69EF9}"/>
              </a:ext>
            </a:extLst>
          </p:cNvPr>
          <p:cNvSpPr txBox="1"/>
          <p:nvPr/>
        </p:nvSpPr>
        <p:spPr>
          <a:xfrm>
            <a:off x="3731585"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Überzeugung zu digitalen Medien</a:t>
            </a:r>
          </a:p>
        </p:txBody>
      </p:sp>
      <p:sp>
        <p:nvSpPr>
          <p:cNvPr id="54" name="Textfeld 53">
            <a:extLst>
              <a:ext uri="{FF2B5EF4-FFF2-40B4-BE49-F238E27FC236}">
                <a16:creationId xmlns:a16="http://schemas.microsoft.com/office/drawing/2014/main" id="{B219A30E-38C6-FD41-9A4C-924F0F78A217}"/>
              </a:ext>
            </a:extLst>
          </p:cNvPr>
          <p:cNvSpPr txBox="1"/>
          <p:nvPr/>
        </p:nvSpPr>
        <p:spPr>
          <a:xfrm>
            <a:off x="5475209"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Entdeckendes  Lernen</a:t>
            </a:r>
          </a:p>
        </p:txBody>
      </p:sp>
      <p:sp>
        <p:nvSpPr>
          <p:cNvPr id="55" name="Textfeld 54">
            <a:extLst>
              <a:ext uri="{FF2B5EF4-FFF2-40B4-BE49-F238E27FC236}">
                <a16:creationId xmlns:a16="http://schemas.microsoft.com/office/drawing/2014/main" id="{1B9BD278-3B5F-2B4C-8F07-921EBCC783CB}"/>
              </a:ext>
            </a:extLst>
          </p:cNvPr>
          <p:cNvSpPr txBox="1"/>
          <p:nvPr/>
        </p:nvSpPr>
        <p:spPr>
          <a:xfrm>
            <a:off x="7236296"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Integriert statt additiv</a:t>
            </a:r>
          </a:p>
        </p:txBody>
      </p:sp>
      <p:sp>
        <p:nvSpPr>
          <p:cNvPr id="56" name="Textfeld 55">
            <a:extLst>
              <a:ext uri="{FF2B5EF4-FFF2-40B4-BE49-F238E27FC236}">
                <a16:creationId xmlns:a16="http://schemas.microsoft.com/office/drawing/2014/main" id="{6F6DB1FF-4535-B749-A7DF-352AB4E6C25A}"/>
              </a:ext>
            </a:extLst>
          </p:cNvPr>
          <p:cNvSpPr txBox="1"/>
          <p:nvPr/>
        </p:nvSpPr>
        <p:spPr>
          <a:xfrm>
            <a:off x="7236296"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Selbstwirksamkeits-erleben</a:t>
            </a:r>
          </a:p>
        </p:txBody>
      </p:sp>
      <p:sp>
        <p:nvSpPr>
          <p:cNvPr id="57" name="Textfeld 56">
            <a:extLst>
              <a:ext uri="{FF2B5EF4-FFF2-40B4-BE49-F238E27FC236}">
                <a16:creationId xmlns:a16="http://schemas.microsoft.com/office/drawing/2014/main" id="{03BDF235-4208-FB48-8F81-10BFAA4B1F85}"/>
              </a:ext>
            </a:extLst>
          </p:cNvPr>
          <p:cNvSpPr txBox="1"/>
          <p:nvPr/>
        </p:nvSpPr>
        <p:spPr>
          <a:xfrm>
            <a:off x="1979773"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Differenzierung</a:t>
            </a:r>
          </a:p>
        </p:txBody>
      </p:sp>
      <p:sp>
        <p:nvSpPr>
          <p:cNvPr id="58" name="Textfeld 57">
            <a:extLst>
              <a:ext uri="{FF2B5EF4-FFF2-40B4-BE49-F238E27FC236}">
                <a16:creationId xmlns:a16="http://schemas.microsoft.com/office/drawing/2014/main" id="{92F9C6E0-75DF-B548-9865-21A08ECA9260}"/>
              </a:ext>
            </a:extLst>
          </p:cNvPr>
          <p:cNvSpPr txBox="1"/>
          <p:nvPr/>
        </p:nvSpPr>
        <p:spPr>
          <a:xfrm>
            <a:off x="5475209"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Sprachbildung und </a:t>
            </a:r>
            <a:br>
              <a:rPr lang="de-DE" sz="1400" kern="0" dirty="0">
                <a:solidFill>
                  <a:schemeClr val="bg1"/>
                </a:solidFill>
                <a:latin typeface="Calibri" panose="020F0502020204030204" pitchFamily="34" charset="0"/>
                <a:cs typeface="Calibri" panose="020F0502020204030204" pitchFamily="34" charset="0"/>
              </a:rPr>
            </a:br>
            <a:r>
              <a:rPr lang="de-DE" sz="1400" kern="0" dirty="0">
                <a:solidFill>
                  <a:schemeClr val="bg1"/>
                </a:solidFill>
                <a:latin typeface="Calibri" panose="020F0502020204030204" pitchFamily="34" charset="0"/>
                <a:cs typeface="Calibri" panose="020F0502020204030204" pitchFamily="34" charset="0"/>
              </a:rPr>
              <a:t>-</a:t>
            </a:r>
            <a:r>
              <a:rPr kumimoji="0" lang="de-DE" sz="1400" b="0"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förderung</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59" name="Textfeld 58">
            <a:extLst>
              <a:ext uri="{FF2B5EF4-FFF2-40B4-BE49-F238E27FC236}">
                <a16:creationId xmlns:a16="http://schemas.microsoft.com/office/drawing/2014/main" id="{7FC584D4-FA4A-7A4D-A3FA-37F1B6688AB6}"/>
              </a:ext>
            </a:extLst>
          </p:cNvPr>
          <p:cNvSpPr txBox="1"/>
          <p:nvPr/>
        </p:nvSpPr>
        <p:spPr>
          <a:xfrm>
            <a:off x="3731585"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Verstehens-orientierung</a:t>
            </a:r>
          </a:p>
        </p:txBody>
      </p:sp>
      <p:sp>
        <p:nvSpPr>
          <p:cNvPr id="60" name="Textfeld 59">
            <a:extLst>
              <a:ext uri="{FF2B5EF4-FFF2-40B4-BE49-F238E27FC236}">
                <a16:creationId xmlns:a16="http://schemas.microsoft.com/office/drawing/2014/main" id="{8C33AD67-3A10-0846-83A4-BA1D805A0BF5}"/>
              </a:ext>
            </a:extLst>
          </p:cNvPr>
          <p:cNvSpPr txBox="1"/>
          <p:nvPr/>
        </p:nvSpPr>
        <p:spPr>
          <a:xfrm>
            <a:off x="7236296"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kern="0" dirty="0">
                <a:solidFill>
                  <a:schemeClr val="bg1"/>
                </a:solidFill>
                <a:latin typeface="Calibri" panose="020F0502020204030204" pitchFamily="34" charset="0"/>
                <a:cs typeface="Calibri" panose="020F0502020204030204" pitchFamily="34" charset="0"/>
              </a:rPr>
              <a:t>Durchgängigkeits-</a:t>
            </a:r>
            <a:r>
              <a:rPr kumimoji="0" lang="de-DE" sz="1400" b="0"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prinzip</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cxnSp>
        <p:nvCxnSpPr>
          <p:cNvPr id="2" name="Gerade Verbindung mit Pfeil 1">
            <a:extLst>
              <a:ext uri="{FF2B5EF4-FFF2-40B4-BE49-F238E27FC236}">
                <a16:creationId xmlns:a16="http://schemas.microsoft.com/office/drawing/2014/main" id="{2ADC43CE-D19E-0445-79FD-E63E0BF48788}"/>
              </a:ext>
            </a:extLst>
          </p:cNvPr>
          <p:cNvCxnSpPr>
            <a:cxnSpLocks/>
          </p:cNvCxnSpPr>
          <p:nvPr/>
        </p:nvCxnSpPr>
        <p:spPr bwMode="auto">
          <a:xfrm>
            <a:off x="4457814" y="2899493"/>
            <a:ext cx="266560" cy="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grpSp>
        <p:nvGrpSpPr>
          <p:cNvPr id="4" name="Gruppieren 3">
            <a:extLst>
              <a:ext uri="{FF2B5EF4-FFF2-40B4-BE49-F238E27FC236}">
                <a16:creationId xmlns:a16="http://schemas.microsoft.com/office/drawing/2014/main" id="{6D49D4D2-6461-36D4-EF77-495C93C485BE}"/>
              </a:ext>
            </a:extLst>
          </p:cNvPr>
          <p:cNvGrpSpPr/>
          <p:nvPr/>
        </p:nvGrpSpPr>
        <p:grpSpPr>
          <a:xfrm>
            <a:off x="7208264" y="1525887"/>
            <a:ext cx="1748064" cy="1111026"/>
            <a:chOff x="7218487" y="1525887"/>
            <a:chExt cx="1748064" cy="1111026"/>
          </a:xfrm>
        </p:grpSpPr>
        <p:pic>
          <p:nvPicPr>
            <p:cNvPr id="61" name="Grafik 60">
              <a:extLst>
                <a:ext uri="{FF2B5EF4-FFF2-40B4-BE49-F238E27FC236}">
                  <a16:creationId xmlns:a16="http://schemas.microsoft.com/office/drawing/2014/main" id="{11FF47A2-C571-934E-92DF-2CB57A75FEBC}"/>
                </a:ext>
              </a:extLst>
            </p:cNvPr>
            <p:cNvPicPr>
              <a:picLocks noChangeAspect="1"/>
            </p:cNvPicPr>
            <p:nvPr/>
          </p:nvPicPr>
          <p:blipFill>
            <a:blip r:embed="rId7"/>
            <a:stretch>
              <a:fillRect/>
            </a:stretch>
          </p:blipFill>
          <p:spPr>
            <a:xfrm>
              <a:off x="7218487" y="2204865"/>
              <a:ext cx="1748064" cy="432048"/>
            </a:xfrm>
            <a:prstGeom prst="rect">
              <a:avLst/>
            </a:prstGeom>
          </p:spPr>
        </p:pic>
        <p:sp>
          <p:nvSpPr>
            <p:cNvPr id="26" name="Textfeld 25">
              <a:extLst>
                <a:ext uri="{FF2B5EF4-FFF2-40B4-BE49-F238E27FC236}">
                  <a16:creationId xmlns:a16="http://schemas.microsoft.com/office/drawing/2014/main" id="{2031BD64-1BC1-034C-B748-99DEEB00EB97}"/>
                </a:ext>
              </a:extLst>
            </p:cNvPr>
            <p:cNvSpPr txBox="1"/>
            <p:nvPr/>
          </p:nvSpPr>
          <p:spPr>
            <a:xfrm>
              <a:off x="7245488" y="1525887"/>
              <a:ext cx="1692000" cy="699819"/>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Phasierung von Unterricht</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grpSp>
    </p:spTree>
    <p:extLst>
      <p:ext uri="{BB962C8B-B14F-4D97-AF65-F5344CB8AC3E}">
        <p14:creationId xmlns:p14="http://schemas.microsoft.com/office/powerpoint/2010/main" val="34516782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sp>
        <p:nvSpPr>
          <p:cNvPr id="4" name="Textfeld 3">
            <a:extLst>
              <a:ext uri="{FF2B5EF4-FFF2-40B4-BE49-F238E27FC236}">
                <a16:creationId xmlns:a16="http://schemas.microsoft.com/office/drawing/2014/main" id="{68BC6378-31E1-C74B-A730-01BF8275FC29}"/>
              </a:ext>
            </a:extLst>
          </p:cNvPr>
          <p:cNvSpPr txBox="1"/>
          <p:nvPr/>
        </p:nvSpPr>
        <p:spPr>
          <a:xfrm>
            <a:off x="-110368" y="5758255"/>
            <a:ext cx="9859849" cy="396000"/>
          </a:xfrm>
          <a:prstGeom prst="rect">
            <a:avLst/>
          </a:prstGeom>
          <a:solidFill>
            <a:srgbClr val="A6A6A6">
              <a:alpha val="25098"/>
            </a:srgbClr>
          </a:solidFill>
        </p:spPr>
        <p:txBody>
          <a:bodyPr wrap="square" rtlCol="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Tabelle 6">
            <a:extLst>
              <a:ext uri="{FF2B5EF4-FFF2-40B4-BE49-F238E27FC236}">
                <a16:creationId xmlns:a16="http://schemas.microsoft.com/office/drawing/2014/main" id="{43BCF105-45D6-17BB-46FB-C22BB1F2C824}"/>
              </a:ext>
            </a:extLst>
          </p:cNvPr>
          <p:cNvGraphicFramePr>
            <a:graphicFrameLocks noGrp="1"/>
          </p:cNvGraphicFramePr>
          <p:nvPr>
            <p:extLst>
              <p:ext uri="{D42A27DB-BD31-4B8C-83A1-F6EECF244321}">
                <p14:modId xmlns:p14="http://schemas.microsoft.com/office/powerpoint/2010/main" val="3171267987"/>
              </p:ext>
            </p:extLst>
          </p:nvPr>
        </p:nvGraphicFramePr>
        <p:xfrm>
          <a:off x="252001" y="917960"/>
          <a:ext cx="8639999" cy="5236539"/>
        </p:xfrm>
        <a:graphic>
          <a:graphicData uri="http://schemas.openxmlformats.org/drawingml/2006/table">
            <a:tbl>
              <a:tblPr/>
              <a:tblGrid>
                <a:gridCol w="1003580">
                  <a:extLst>
                    <a:ext uri="{9D8B030D-6E8A-4147-A177-3AD203B41FA5}">
                      <a16:colId xmlns:a16="http://schemas.microsoft.com/office/drawing/2014/main" val="2825107158"/>
                    </a:ext>
                  </a:extLst>
                </a:gridCol>
                <a:gridCol w="5134945">
                  <a:extLst>
                    <a:ext uri="{9D8B030D-6E8A-4147-A177-3AD203B41FA5}">
                      <a16:colId xmlns:a16="http://schemas.microsoft.com/office/drawing/2014/main" val="3163543730"/>
                    </a:ext>
                  </a:extLst>
                </a:gridCol>
                <a:gridCol w="886538">
                  <a:extLst>
                    <a:ext uri="{9D8B030D-6E8A-4147-A177-3AD203B41FA5}">
                      <a16:colId xmlns:a16="http://schemas.microsoft.com/office/drawing/2014/main" val="2991992481"/>
                    </a:ext>
                  </a:extLst>
                </a:gridCol>
                <a:gridCol w="1614936">
                  <a:extLst>
                    <a:ext uri="{9D8B030D-6E8A-4147-A177-3AD203B41FA5}">
                      <a16:colId xmlns:a16="http://schemas.microsoft.com/office/drawing/2014/main" val="2552297473"/>
                    </a:ext>
                  </a:extLst>
                </a:gridCol>
              </a:tblGrid>
              <a:tr h="276715">
                <a:tc>
                  <a:txBody>
                    <a:bodyPr/>
                    <a:lstStyle/>
                    <a:p>
                      <a:pPr>
                        <a:lnSpc>
                          <a:spcPts val="1200"/>
                        </a:lnSpc>
                      </a:pPr>
                      <a:r>
                        <a:rPr lang="de-DE" sz="1200" b="1"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Zeit</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Phase/Aktivität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Sozialform</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Material/Medien</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9081765"/>
                  </a:ext>
                </a:extLst>
              </a:tr>
              <a:tr h="733294">
                <a:tc>
                  <a:txBody>
                    <a:bodyPr/>
                    <a:lstStyle/>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dirty="0">
                          <a:effectLst/>
                          <a:latin typeface="Calibri" panose="020F0502020204030204" pitchFamily="34" charset="0"/>
                          <a:ea typeface="MS PGothic" panose="020B0600070205080204" pitchFamily="34" charset="-128"/>
                          <a:cs typeface="Calibri" panose="020F0502020204030204" pitchFamily="34" charset="0"/>
                        </a:rPr>
                        <a:t> </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90"/>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Begrüßen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kurzer Audio- &amp; ggf. Videotest aller Teilnehmenden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kurzes Vorstellen untereinander (Name, Schule, Erwartung etc.) </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„A Einstieg“</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3142696"/>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15'</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b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B Lernen im </a:t>
                      </a:r>
                      <a:r>
                        <a:rPr lang="de-DE" sz="1200" b="1" kern="1200" dirty="0" err="1">
                          <a:effectLst/>
                          <a:latin typeface="Calibri" panose="020F0502020204030204" pitchFamily="34" charset="0"/>
                          <a:ea typeface="MS PGothic" panose="020B0600070205080204" pitchFamily="34" charset="-128"/>
                          <a:cs typeface="Times New Roman" panose="02020603050405020304" pitchFamily="18" charset="0"/>
                        </a:rPr>
                        <a:t>Flipped</a:t>
                      </a:r>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 Classroom</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Thematischer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zum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Austausch zum Video</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Informieren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Vortrag über die Phasen von Lernprozessen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Phasen und Komponenten des ARCS-Modells bei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 /</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Vortrag</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 Lernen mit Flipped Classroom“</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7445601"/>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20'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C Einsatzszenarien von Lernvideos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Betrachten der verschiedenartigen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Sammeln von Ideen zum Einsatz</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Austausch</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Gegenseitiges Vorstellen der Ergebnisse zu den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Einsatz von Lernvideos in verschiedenen Phasen des Unterrichts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a:t>
                      </a:r>
                      <a:r>
                        <a:rPr lang="de-DE" sz="1200">
                          <a:effectLst/>
                          <a:latin typeface="Calibri" panose="020F0502020204030204" pitchFamily="34" charset="0"/>
                          <a:ea typeface="MS PGothic" panose="020B0600070205080204" pitchFamily="34" charset="-128"/>
                          <a:cs typeface="Times New Roman" panose="02020603050405020304" pitchFamily="18" charset="0"/>
                        </a:rPr>
                        <a:t>/PL</a:t>
                      </a: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„C Einsatz von Lernvideos“</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Video, Whiteboard oder Papier und Kamera</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oder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633741"/>
                  </a:ext>
                </a:extLst>
              </a:tr>
              <a:tr h="380483">
                <a:tc>
                  <a:txBody>
                    <a:bodyPr/>
                    <a:lstStyle/>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D 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Reflexion des Lernerfolgs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„D Reflexion“</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328265"/>
                  </a:ext>
                </a:extLst>
              </a:tr>
            </a:tbl>
          </a:graphicData>
        </a:graphic>
      </p:graphicFrame>
    </p:spTree>
    <p:extLst>
      <p:ext uri="{BB962C8B-B14F-4D97-AF65-F5344CB8AC3E}">
        <p14:creationId xmlns:p14="http://schemas.microsoft.com/office/powerpoint/2010/main" val="2277312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34A42D18-EDE2-3043-BC23-EA4C83789EF9}"/>
              </a:ext>
            </a:extLst>
          </p:cNvPr>
          <p:cNvSpPr/>
          <p:nvPr/>
        </p:nvSpPr>
        <p:spPr bwMode="auto">
          <a:xfrm>
            <a:off x="-342679" y="2780606"/>
            <a:ext cx="907300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249166" y="1116000"/>
            <a:ext cx="899592" cy="585321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9" name="Inhaltsplatzhalter 8"/>
          <p:cNvSpPr>
            <a:spLocks noGrp="1"/>
          </p:cNvSpPr>
          <p:nvPr>
            <p:ph type="body" sz="quarter" idx="10"/>
          </p:nvPr>
        </p:nvSpPr>
        <p:spPr/>
        <p:txBody>
          <a:bodyPr/>
          <a:lstStyle/>
          <a:p>
            <a:pPr marL="514350" indent="-514350">
              <a:buClr>
                <a:srgbClr val="327A86"/>
              </a:buClr>
              <a:buFont typeface="Arial" panose="020B0604020202020204" pitchFamily="34" charset="0"/>
              <a:buAutoNum type="arabicPeriod"/>
            </a:pPr>
            <a:r>
              <a:rPr lang="de-DE" sz="2400" dirty="0"/>
              <a:t>Einstieg</a:t>
            </a:r>
          </a:p>
          <a:p>
            <a:pPr marL="514350" indent="-514350">
              <a:buClr>
                <a:srgbClr val="327A86"/>
              </a:buClr>
              <a:buFont typeface="Arial" panose="020B0604020202020204" pitchFamily="34" charset="0"/>
              <a:buAutoNum type="arabicPeriod"/>
            </a:pPr>
            <a:r>
              <a:rPr lang="de-DE" sz="2400" dirty="0"/>
              <a:t>Lernen mit </a:t>
            </a:r>
            <a:r>
              <a:rPr lang="de-DE" sz="2400" dirty="0" err="1"/>
              <a:t>Flipped</a:t>
            </a:r>
            <a:r>
              <a:rPr lang="de-DE" sz="2400" dirty="0"/>
              <a:t> </a:t>
            </a:r>
            <a:r>
              <a:rPr lang="de-DE" sz="2400" dirty="0" err="1"/>
              <a:t>Classroom</a:t>
            </a:r>
            <a:endParaRPr lang="de-DE" sz="2400" dirty="0"/>
          </a:p>
          <a:p>
            <a:pPr marL="514350" indent="-514350">
              <a:buClr>
                <a:srgbClr val="327A86"/>
              </a:buClr>
              <a:buFont typeface="Arial" panose="020B0604020202020204" pitchFamily="34" charset="0"/>
              <a:buAutoNum type="arabicPeriod"/>
            </a:pPr>
            <a:r>
              <a:rPr lang="de-DE" sz="2400" dirty="0"/>
              <a:t>Einsatz von Lernvideos</a:t>
            </a:r>
          </a:p>
          <a:p>
            <a:pPr marL="514350" indent="-514350">
              <a:buClr>
                <a:srgbClr val="327A86"/>
              </a:buClr>
              <a:buAutoNum type="arabicPeriod"/>
            </a:pPr>
            <a:r>
              <a:rPr lang="de-DE" sz="2400" dirty="0">
                <a:latin typeface="Calibri" panose="020F0502020204030204" pitchFamily="34" charset="0"/>
                <a:cs typeface="Calibri" panose="020F0502020204030204" pitchFamily="34" charset="0"/>
              </a:rPr>
              <a:t>Reflexion</a:t>
            </a:r>
            <a:endParaRPr lang="de-DE" sz="2500" dirty="0"/>
          </a:p>
        </p:txBody>
      </p:sp>
      <p:sp>
        <p:nvSpPr>
          <p:cNvPr id="13" name="Textfeld 12"/>
          <p:cNvSpPr txBox="1"/>
          <p:nvPr/>
        </p:nvSpPr>
        <p:spPr>
          <a:xfrm>
            <a:off x="6957391" y="13252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14" name="Textfeld 13"/>
          <p:cNvSpPr txBox="1"/>
          <p:nvPr/>
        </p:nvSpPr>
        <p:spPr>
          <a:xfrm>
            <a:off x="8812696" y="92765"/>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Tree>
    <p:extLst>
      <p:ext uri="{BB962C8B-B14F-4D97-AF65-F5344CB8AC3E}">
        <p14:creationId xmlns:p14="http://schemas.microsoft.com/office/powerpoint/2010/main" val="19994578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399485" y="1039091"/>
            <a:ext cx="8991507" cy="529358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p:cNvSpPr>
            <a:spLocks noGrp="1"/>
          </p:cNvSpPr>
          <p:nvPr>
            <p:ph type="title"/>
          </p:nvPr>
        </p:nvSpPr>
        <p:spPr/>
        <p:txBody>
          <a:bodyPr/>
          <a:lstStyle/>
          <a:p>
            <a:r>
              <a:rPr lang="de-DE" dirty="0"/>
              <a:t>Reflexion</a:t>
            </a:r>
          </a:p>
        </p:txBody>
      </p:sp>
      <p:sp>
        <p:nvSpPr>
          <p:cNvPr id="6" name="Textplatzhalter 5">
            <a:extLst>
              <a:ext uri="{FF2B5EF4-FFF2-40B4-BE49-F238E27FC236}">
                <a16:creationId xmlns:a16="http://schemas.microsoft.com/office/drawing/2014/main" id="{F55C3533-8639-76A3-BECC-5F68FB337B31}"/>
              </a:ext>
            </a:extLst>
          </p:cNvPr>
          <p:cNvSpPr>
            <a:spLocks noGrp="1"/>
          </p:cNvSpPr>
          <p:nvPr>
            <p:ph type="body" sz="quarter" idx="10"/>
          </p:nvPr>
        </p:nvSpPr>
        <p:spPr/>
        <p:txBody>
          <a:bodyPr/>
          <a:lstStyle/>
          <a:p>
            <a:endParaRPr lang="de-DE"/>
          </a:p>
        </p:txBody>
      </p:sp>
      <p:sp>
        <p:nvSpPr>
          <p:cNvPr id="3" name="Textfeld 2"/>
          <p:cNvSpPr txBox="1"/>
          <p:nvPr/>
        </p:nvSpPr>
        <p:spPr>
          <a:xfrm>
            <a:off x="451263" y="1151906"/>
            <a:ext cx="7665795" cy="3170099"/>
          </a:xfrm>
          <a:prstGeom prst="rect">
            <a:avLst/>
          </a:prstGeom>
          <a:noFill/>
        </p:spPr>
        <p:txBody>
          <a:bodyPr wrap="square" rtlCol="0">
            <a:spAutoFit/>
          </a:bodyPr>
          <a:lstStyle/>
          <a:p>
            <a:r>
              <a:rPr lang="de-DE" sz="2000" dirty="0">
                <a:latin typeface="Calibri" panose="020F0502020204030204" pitchFamily="34" charset="0"/>
              </a:rPr>
              <a:t>Bitte vervollständigen Sie:</a:t>
            </a:r>
          </a:p>
          <a:p>
            <a:r>
              <a:rPr lang="de-DE" sz="2000" dirty="0">
                <a:latin typeface="Calibri" panose="020F0502020204030204" pitchFamily="34" charset="0"/>
              </a:rPr>
              <a:t>Ich möchte als nächstes </a:t>
            </a:r>
            <a:r>
              <a:rPr lang="de-DE" sz="2000" dirty="0" err="1">
                <a:latin typeface="Calibri" panose="020F0502020204030204" pitchFamily="34" charset="0"/>
              </a:rPr>
              <a:t>Flipped</a:t>
            </a:r>
            <a:r>
              <a:rPr lang="de-DE" sz="2000" dirty="0">
                <a:latin typeface="Calibri" panose="020F0502020204030204" pitchFamily="34" charset="0"/>
              </a:rPr>
              <a:t> </a:t>
            </a:r>
            <a:r>
              <a:rPr lang="de-DE" sz="2000" dirty="0" err="1">
                <a:latin typeface="Calibri" panose="020F0502020204030204" pitchFamily="34" charset="0"/>
              </a:rPr>
              <a:t>Classroom</a:t>
            </a:r>
            <a:r>
              <a:rPr lang="de-DE" sz="2000" dirty="0">
                <a:latin typeface="Calibri" panose="020F0502020204030204" pitchFamily="34" charset="0"/>
              </a:rPr>
              <a:t> einsetzen beim Thema …</a:t>
            </a: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r>
              <a:rPr lang="de-DE" sz="2000" dirty="0">
                <a:latin typeface="Calibri" panose="020F0502020204030204" pitchFamily="34" charset="0"/>
              </a:rPr>
              <a:t>Das brauche ich noch, damit ich </a:t>
            </a:r>
            <a:r>
              <a:rPr lang="de-DE" sz="2000" dirty="0" err="1">
                <a:latin typeface="Calibri" panose="020F0502020204030204" pitchFamily="34" charset="0"/>
              </a:rPr>
              <a:t>Flipped</a:t>
            </a:r>
            <a:r>
              <a:rPr lang="de-DE" sz="2000" dirty="0">
                <a:latin typeface="Calibri" panose="020F0502020204030204" pitchFamily="34" charset="0"/>
              </a:rPr>
              <a:t> </a:t>
            </a:r>
            <a:r>
              <a:rPr lang="de-DE" sz="2000" dirty="0" err="1">
                <a:latin typeface="Calibri" panose="020F0502020204030204" pitchFamily="34" charset="0"/>
              </a:rPr>
              <a:t>Classroom</a:t>
            </a:r>
            <a:r>
              <a:rPr lang="de-DE" sz="2000" dirty="0">
                <a:latin typeface="Calibri" panose="020F0502020204030204" pitchFamily="34" charset="0"/>
              </a:rPr>
              <a:t> in meinem Unterricht ausprobiere ...</a:t>
            </a:r>
          </a:p>
        </p:txBody>
      </p:sp>
    </p:spTree>
    <p:extLst>
      <p:ext uri="{BB962C8B-B14F-4D97-AF65-F5344CB8AC3E}">
        <p14:creationId xmlns:p14="http://schemas.microsoft.com/office/powerpoint/2010/main" val="6057549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5AA3D4E-48A7-9D30-644E-5A2ECB38D206}"/>
              </a:ext>
            </a:extLst>
          </p:cNvPr>
          <p:cNvSpPr>
            <a:spLocks noGrp="1"/>
          </p:cNvSpPr>
          <p:nvPr>
            <p:ph type="title"/>
          </p:nvPr>
        </p:nvSpPr>
        <p:spPr/>
        <p:txBody>
          <a:bodyPr/>
          <a:lstStyle/>
          <a:p>
            <a:r>
              <a:rPr lang="de-DE" dirty="0">
                <a:latin typeface="Calibri" panose="020F0502020204030204" pitchFamily="34" charset="0"/>
                <a:cs typeface="Calibri" panose="020F0502020204030204" pitchFamily="34" charset="0"/>
              </a:rPr>
              <a:t>Bitte geben Sie uns Ihr Feedback und setzen Sie Ihre Zeichen</a:t>
            </a:r>
            <a:endParaRPr lang="de-DE" dirty="0"/>
          </a:p>
        </p:txBody>
      </p:sp>
      <p:sp>
        <p:nvSpPr>
          <p:cNvPr id="4" name="Textplatzhalter 3">
            <a:extLst>
              <a:ext uri="{FF2B5EF4-FFF2-40B4-BE49-F238E27FC236}">
                <a16:creationId xmlns:a16="http://schemas.microsoft.com/office/drawing/2014/main" id="{90F88EF9-15D8-0823-D518-33D739F75FDF}"/>
              </a:ext>
            </a:extLst>
          </p:cNvPr>
          <p:cNvSpPr>
            <a:spLocks noGrp="1"/>
          </p:cNvSpPr>
          <p:nvPr>
            <p:ph type="body" sz="quarter" idx="10"/>
          </p:nvPr>
        </p:nvSpPr>
        <p:spPr/>
        <p:txBody>
          <a:bodyPr/>
          <a:lstStyle/>
          <a:p>
            <a:endParaRPr lang="de-DE"/>
          </a:p>
        </p:txBody>
      </p:sp>
      <p:grpSp>
        <p:nvGrpSpPr>
          <p:cNvPr id="16" name="Gruppieren 15">
            <a:extLst>
              <a:ext uri="{FF2B5EF4-FFF2-40B4-BE49-F238E27FC236}">
                <a16:creationId xmlns:a16="http://schemas.microsoft.com/office/drawing/2014/main" id="{21DB1A11-9563-6719-79E5-C7FE6583B32E}"/>
              </a:ext>
            </a:extLst>
          </p:cNvPr>
          <p:cNvGrpSpPr/>
          <p:nvPr/>
        </p:nvGrpSpPr>
        <p:grpSpPr>
          <a:xfrm>
            <a:off x="527105" y="828206"/>
            <a:ext cx="8089790" cy="5955182"/>
            <a:chOff x="654441" y="828206"/>
            <a:chExt cx="8089790" cy="5955182"/>
          </a:xfrm>
        </p:grpSpPr>
        <p:pic>
          <p:nvPicPr>
            <p:cNvPr id="5" name="Grafik 4">
              <a:extLst>
                <a:ext uri="{FF2B5EF4-FFF2-40B4-BE49-F238E27FC236}">
                  <a16:creationId xmlns:a16="http://schemas.microsoft.com/office/drawing/2014/main" id="{D2C537AE-52E2-EEE0-9E2F-F9B4A98EE0D6}"/>
                </a:ext>
              </a:extLst>
            </p:cNvPr>
            <p:cNvPicPr>
              <a:picLocks noChangeAspect="1"/>
            </p:cNvPicPr>
            <p:nvPr/>
          </p:nvPicPr>
          <p:blipFill>
            <a:blip r:embed="rId3"/>
            <a:stretch>
              <a:fillRect/>
            </a:stretch>
          </p:blipFill>
          <p:spPr>
            <a:xfrm>
              <a:off x="1682607" y="828206"/>
              <a:ext cx="5955182" cy="5955182"/>
            </a:xfrm>
            <a:prstGeom prst="rect">
              <a:avLst/>
            </a:prstGeom>
          </p:spPr>
        </p:pic>
        <p:sp>
          <p:nvSpPr>
            <p:cNvPr id="7" name="Textfeld 4">
              <a:extLst>
                <a:ext uri="{FF2B5EF4-FFF2-40B4-BE49-F238E27FC236}">
                  <a16:creationId xmlns:a16="http://schemas.microsoft.com/office/drawing/2014/main" id="{895668AF-D3CE-74BB-CB48-B5E8AD827C0A}"/>
                </a:ext>
              </a:extLst>
            </p:cNvPr>
            <p:cNvSpPr txBox="1">
              <a:spLocks noChangeArrowheads="1"/>
            </p:cNvSpPr>
            <p:nvPr/>
          </p:nvSpPr>
          <p:spPr bwMode="auto">
            <a:xfrm>
              <a:off x="2186527" y="849514"/>
              <a:ext cx="143457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Gesamt-</a:t>
              </a:r>
              <a:br>
                <a:rPr lang="de-DE" altLang="de-DE" sz="1800" dirty="0">
                  <a:solidFill>
                    <a:schemeClr val="tx2"/>
                  </a:solidFill>
                  <a:ea typeface="Calibri" charset="0"/>
                </a:rPr>
              </a:br>
              <a:r>
                <a:rPr lang="de-DE" altLang="de-DE" sz="1800" dirty="0" err="1">
                  <a:solidFill>
                    <a:schemeClr val="tx2"/>
                  </a:solidFill>
                  <a:ea typeface="Calibri" charset="0"/>
                </a:rPr>
                <a:t>einschätzung</a:t>
              </a:r>
              <a:endParaRPr lang="de-DE" altLang="de-DE" sz="1800" dirty="0">
                <a:solidFill>
                  <a:schemeClr val="tx2"/>
                </a:solidFill>
                <a:ea typeface="Calibri" charset="0"/>
              </a:endParaRPr>
            </a:p>
          </p:txBody>
        </p:sp>
        <p:sp>
          <p:nvSpPr>
            <p:cNvPr id="8" name="Textfeld 5">
              <a:extLst>
                <a:ext uri="{FF2B5EF4-FFF2-40B4-BE49-F238E27FC236}">
                  <a16:creationId xmlns:a16="http://schemas.microsoft.com/office/drawing/2014/main" id="{F6B4389E-03ED-659D-BDE8-6202CBCB05A6}"/>
                </a:ext>
              </a:extLst>
            </p:cNvPr>
            <p:cNvSpPr txBox="1">
              <a:spLocks noChangeArrowheads="1"/>
            </p:cNvSpPr>
            <p:nvPr/>
          </p:nvSpPr>
          <p:spPr bwMode="auto">
            <a:xfrm>
              <a:off x="5609629" y="870850"/>
              <a:ext cx="17583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Relevanz für meinen Unterricht</a:t>
              </a:r>
            </a:p>
          </p:txBody>
        </p:sp>
        <p:sp>
          <p:nvSpPr>
            <p:cNvPr id="9" name="Textfeld 6">
              <a:extLst>
                <a:ext uri="{FF2B5EF4-FFF2-40B4-BE49-F238E27FC236}">
                  <a16:creationId xmlns:a16="http://schemas.microsoft.com/office/drawing/2014/main" id="{883DED31-4DF2-0407-7EF5-9BDE07756326}"/>
                </a:ext>
              </a:extLst>
            </p:cNvPr>
            <p:cNvSpPr txBox="1">
              <a:spLocks noChangeArrowheads="1"/>
            </p:cNvSpPr>
            <p:nvPr/>
          </p:nvSpPr>
          <p:spPr bwMode="auto">
            <a:xfrm>
              <a:off x="654441" y="3523027"/>
              <a:ext cx="12331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Substanz des</a:t>
              </a:r>
              <a:br>
                <a:rPr lang="de-DE" altLang="de-DE" sz="1800" dirty="0">
                  <a:solidFill>
                    <a:schemeClr val="tx2"/>
                  </a:solidFill>
                  <a:ea typeface="Calibri" charset="0"/>
                </a:rPr>
              </a:br>
              <a:r>
                <a:rPr lang="de-DE" altLang="de-DE" sz="1800" dirty="0">
                  <a:solidFill>
                    <a:schemeClr val="tx2"/>
                  </a:solidFill>
                  <a:ea typeface="Calibri" charset="0"/>
                </a:rPr>
                <a:t>Inputs</a:t>
              </a:r>
            </a:p>
          </p:txBody>
        </p:sp>
        <p:sp>
          <p:nvSpPr>
            <p:cNvPr id="10" name="Textfeld 7">
              <a:extLst>
                <a:ext uri="{FF2B5EF4-FFF2-40B4-BE49-F238E27FC236}">
                  <a16:creationId xmlns:a16="http://schemas.microsoft.com/office/drawing/2014/main" id="{24B5F0A8-11B7-34E5-4209-272160868ACC}"/>
                </a:ext>
              </a:extLst>
            </p:cNvPr>
            <p:cNvSpPr txBox="1">
              <a:spLocks noChangeArrowheads="1"/>
            </p:cNvSpPr>
            <p:nvPr/>
          </p:nvSpPr>
          <p:spPr bwMode="auto">
            <a:xfrm>
              <a:off x="7301400" y="3523027"/>
              <a:ext cx="14428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Umsetzbarkeit </a:t>
              </a:r>
              <a:br>
                <a:rPr lang="de-DE" altLang="de-DE" sz="1800" dirty="0">
                  <a:solidFill>
                    <a:schemeClr val="tx2"/>
                  </a:solidFill>
                  <a:ea typeface="Calibri" charset="0"/>
                </a:rPr>
              </a:br>
              <a:r>
                <a:rPr lang="de-DE" altLang="de-DE" sz="1800" dirty="0">
                  <a:solidFill>
                    <a:schemeClr val="tx2"/>
                  </a:solidFill>
                  <a:ea typeface="Calibri" charset="0"/>
                </a:rPr>
                <a:t>der Ansätze</a:t>
              </a:r>
            </a:p>
          </p:txBody>
        </p:sp>
        <p:sp>
          <p:nvSpPr>
            <p:cNvPr id="11" name="Textfeld 8">
              <a:extLst>
                <a:ext uri="{FF2B5EF4-FFF2-40B4-BE49-F238E27FC236}">
                  <a16:creationId xmlns:a16="http://schemas.microsoft.com/office/drawing/2014/main" id="{7D7EADFC-5415-44EB-00DB-8C25620325BE}"/>
                </a:ext>
              </a:extLst>
            </p:cNvPr>
            <p:cNvSpPr txBox="1">
              <a:spLocks noChangeArrowheads="1"/>
            </p:cNvSpPr>
            <p:nvPr/>
          </p:nvSpPr>
          <p:spPr bwMode="auto">
            <a:xfrm>
              <a:off x="1906123" y="5946920"/>
              <a:ext cx="163737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Angemessenheit </a:t>
              </a:r>
              <a:br>
                <a:rPr lang="de-DE" altLang="de-DE" sz="1800" dirty="0">
                  <a:solidFill>
                    <a:schemeClr val="tx2"/>
                  </a:solidFill>
                  <a:ea typeface="Calibri" charset="0"/>
                </a:rPr>
              </a:br>
              <a:r>
                <a:rPr lang="de-DE" altLang="de-DE" sz="1800" dirty="0">
                  <a:solidFill>
                    <a:schemeClr val="tx2"/>
                  </a:solidFill>
                  <a:ea typeface="Calibri" charset="0"/>
                </a:rPr>
                <a:t>der Aktivitäten</a:t>
              </a:r>
            </a:p>
          </p:txBody>
        </p:sp>
        <p:sp>
          <p:nvSpPr>
            <p:cNvPr id="12" name="Textfeld 9">
              <a:extLst>
                <a:ext uri="{FF2B5EF4-FFF2-40B4-BE49-F238E27FC236}">
                  <a16:creationId xmlns:a16="http://schemas.microsoft.com/office/drawing/2014/main" id="{2BA70A6B-A242-6716-B12F-ED19ED285BC9}"/>
                </a:ext>
              </a:extLst>
            </p:cNvPr>
            <p:cNvSpPr txBox="1">
              <a:spLocks noChangeArrowheads="1"/>
            </p:cNvSpPr>
            <p:nvPr/>
          </p:nvSpPr>
          <p:spPr bwMode="auto">
            <a:xfrm>
              <a:off x="5698100" y="5968256"/>
              <a:ext cx="157177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Atmosphäre </a:t>
              </a:r>
              <a:br>
                <a:rPr lang="de-DE" altLang="de-DE" sz="1800" dirty="0">
                  <a:solidFill>
                    <a:schemeClr val="tx2"/>
                  </a:solidFill>
                  <a:ea typeface="Calibri" charset="0"/>
                </a:rPr>
              </a:br>
              <a:r>
                <a:rPr lang="de-DE" altLang="de-DE" sz="1800" dirty="0">
                  <a:solidFill>
                    <a:schemeClr val="tx2"/>
                  </a:solidFill>
                  <a:ea typeface="Calibri" charset="0"/>
                </a:rPr>
                <a:t>und Moderation</a:t>
              </a:r>
            </a:p>
          </p:txBody>
        </p:sp>
        <p:sp>
          <p:nvSpPr>
            <p:cNvPr id="13" name="Textfeld 11">
              <a:extLst>
                <a:ext uri="{FF2B5EF4-FFF2-40B4-BE49-F238E27FC236}">
                  <a16:creationId xmlns:a16="http://schemas.microsoft.com/office/drawing/2014/main" id="{B883BAED-8DF7-336A-5D98-594891D9F5DA}"/>
                </a:ext>
              </a:extLst>
            </p:cNvPr>
            <p:cNvSpPr txBox="1">
              <a:spLocks noChangeArrowheads="1"/>
            </p:cNvSpPr>
            <p:nvPr/>
          </p:nvSpPr>
          <p:spPr bwMode="auto">
            <a:xfrm>
              <a:off x="4036083" y="3322264"/>
              <a:ext cx="1165982" cy="841913"/>
            </a:xfrm>
            <a:prstGeom prst="roundRect">
              <a:avLst/>
            </a:prstGeom>
            <a:solidFill>
              <a:schemeClr val="bg1">
                <a:lumMod val="95000"/>
              </a:schemeClr>
            </a:solidFill>
            <a:ln>
              <a:noFill/>
            </a:ln>
          </p:spPr>
          <p:txBody>
            <a:bodyPr wrap="square" lIns="0" tIns="72000" rIns="0" bIns="72000">
              <a:spAutoFit/>
            </a:bodyPr>
            <a:lstStyle>
              <a:lvl1pPr marL="342900" indent="-3429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marL="0" indent="0" algn="ctr">
                <a:spcBef>
                  <a:spcPts val="400"/>
                </a:spcBef>
                <a:spcAft>
                  <a:spcPct val="0"/>
                </a:spcAft>
                <a:buClrTx/>
                <a:buNone/>
              </a:pPr>
              <a:r>
                <a:rPr lang="de-DE" altLang="de-DE" dirty="0">
                  <a:solidFill>
                    <a:schemeClr val="tx1">
                      <a:lumMod val="75000"/>
                      <a:lumOff val="25000"/>
                    </a:schemeClr>
                  </a:solidFill>
                  <a:ea typeface="Calibri" charset="0"/>
                </a:rPr>
                <a:t>Nicht </a:t>
              </a:r>
              <a:br>
                <a:rPr lang="de-DE" altLang="de-DE" dirty="0">
                  <a:solidFill>
                    <a:schemeClr val="tx1">
                      <a:lumMod val="75000"/>
                      <a:lumOff val="25000"/>
                    </a:schemeClr>
                  </a:solidFill>
                  <a:ea typeface="Calibri" charset="0"/>
                </a:rPr>
              </a:br>
              <a:r>
                <a:rPr lang="de-DE" altLang="de-DE" dirty="0">
                  <a:solidFill>
                    <a:schemeClr val="tx1">
                      <a:lumMod val="75000"/>
                      <a:lumOff val="25000"/>
                    </a:schemeClr>
                  </a:solidFill>
                  <a:ea typeface="Calibri" charset="0"/>
                </a:rPr>
                <a:t>gefallen</a:t>
              </a:r>
            </a:p>
          </p:txBody>
        </p:sp>
        <p:sp>
          <p:nvSpPr>
            <p:cNvPr id="14" name="Textfeld 11">
              <a:extLst>
                <a:ext uri="{FF2B5EF4-FFF2-40B4-BE49-F238E27FC236}">
                  <a16:creationId xmlns:a16="http://schemas.microsoft.com/office/drawing/2014/main" id="{8952786D-F24D-E987-6780-5811DE3FFC8B}"/>
                </a:ext>
              </a:extLst>
            </p:cNvPr>
            <p:cNvSpPr txBox="1">
              <a:spLocks noChangeArrowheads="1"/>
            </p:cNvSpPr>
            <p:nvPr/>
          </p:nvSpPr>
          <p:spPr bwMode="auto">
            <a:xfrm>
              <a:off x="1820237" y="2080435"/>
              <a:ext cx="764269" cy="461175"/>
            </a:xfrm>
            <a:prstGeom prst="roundRect">
              <a:avLst/>
            </a:prstGeom>
            <a:solidFill>
              <a:schemeClr val="bg1">
                <a:lumMod val="95000"/>
              </a:schemeClr>
            </a:solidFill>
            <a:ln>
              <a:noFill/>
            </a:ln>
          </p:spPr>
          <p:txBody>
            <a:bodyPr wrap="square" lIns="0" tIns="36000" rIns="0" bIns="72000">
              <a:spAutoFit/>
            </a:bodyPr>
            <a:lstStyle>
              <a:lvl1pPr marL="342900" indent="-3429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marL="0" indent="0" algn="ctr">
                <a:spcBef>
                  <a:spcPts val="400"/>
                </a:spcBef>
                <a:spcAft>
                  <a:spcPct val="0"/>
                </a:spcAft>
                <a:buClrTx/>
                <a:buNone/>
              </a:pPr>
              <a:r>
                <a:rPr lang="de-DE" altLang="de-DE" dirty="0">
                  <a:solidFill>
                    <a:schemeClr val="tx1">
                      <a:lumMod val="75000"/>
                      <a:lumOff val="25000"/>
                    </a:schemeClr>
                  </a:solidFill>
                  <a:ea typeface="Calibri" charset="0"/>
                </a:rPr>
                <a:t>prima</a:t>
              </a:r>
            </a:p>
          </p:txBody>
        </p:sp>
      </p:grpSp>
    </p:spTree>
    <p:extLst>
      <p:ext uri="{BB962C8B-B14F-4D97-AF65-F5344CB8AC3E}">
        <p14:creationId xmlns:p14="http://schemas.microsoft.com/office/powerpoint/2010/main" val="20929508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E3CA9296-92A8-882D-1A4F-4B2ED2E38710}"/>
              </a:ext>
            </a:extLst>
          </p:cNvPr>
          <p:cNvSpPr txBox="1">
            <a:spLocks/>
          </p:cNvSpPr>
          <p:nvPr/>
        </p:nvSpPr>
        <p:spPr bwMode="auto">
          <a:xfrm>
            <a:off x="731004" y="1965337"/>
            <a:ext cx="7681991" cy="50196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0" indent="0" algn="ctr" rtl="0" eaLnBrk="1" fontAlgn="base" hangingPunct="1">
              <a:lnSpc>
                <a:spcPct val="100000"/>
              </a:lnSpc>
              <a:spcBef>
                <a:spcPts val="576"/>
              </a:spcBef>
              <a:spcAft>
                <a:spcPts val="600"/>
              </a:spcAft>
              <a:buClr>
                <a:srgbClr val="327A86"/>
              </a:buClr>
              <a:buFont typeface="Wingdings" charset="2"/>
              <a:buNone/>
              <a:defRPr sz="2800" b="1">
                <a:solidFill>
                  <a:schemeClr val="tx2"/>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2"/>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pPr marL="0" marR="0" lvl="0" indent="0" algn="ctr" defTabSz="914400" rtl="0" eaLnBrk="1" fontAlgn="base" latinLnBrk="0" hangingPunct="1">
              <a:lnSpc>
                <a:spcPct val="100000"/>
              </a:lnSpc>
              <a:spcBef>
                <a:spcPts val="576"/>
              </a:spcBef>
              <a:spcAft>
                <a:spcPts val="600"/>
              </a:spcAft>
              <a:buClr>
                <a:srgbClr val="327A86"/>
              </a:buClr>
              <a:buSzTx/>
              <a:buFont typeface="Wingdings" charset="2"/>
              <a:buNone/>
              <a:tabLst/>
              <a:defRPr/>
            </a:pPr>
            <a:r>
              <a:rPr kumimoji="0" lang="de-DE" sz="2800" b="1" i="0" u="none" strike="noStrike" kern="0" cap="none" spc="0" normalizeH="0" baseline="0" noProof="0" dirty="0">
                <a:ln>
                  <a:noFill/>
                </a:ln>
                <a:solidFill>
                  <a:srgbClr val="327A86"/>
                </a:solidFill>
                <a:effectLst/>
                <a:uLnTx/>
                <a:uFillTx/>
                <a:latin typeface="Calibri"/>
                <a:ea typeface="ＭＳ Ｐゴシック"/>
                <a:cs typeface="Calibri"/>
              </a:rPr>
              <a:t>Vielen Dank für Ihre Aufmerksamkeit!</a:t>
            </a:r>
          </a:p>
        </p:txBody>
      </p:sp>
      <p:sp>
        <p:nvSpPr>
          <p:cNvPr id="7" name="Textplatzhalter 4">
            <a:extLst>
              <a:ext uri="{FF2B5EF4-FFF2-40B4-BE49-F238E27FC236}">
                <a16:creationId xmlns:a16="http://schemas.microsoft.com/office/drawing/2014/main" id="{BD976FBB-8AE6-A6E1-7DD4-289D8ED5F6FC}"/>
              </a:ext>
            </a:extLst>
          </p:cNvPr>
          <p:cNvSpPr txBox="1">
            <a:spLocks/>
          </p:cNvSpPr>
          <p:nvPr/>
        </p:nvSpPr>
        <p:spPr bwMode="auto">
          <a:xfrm>
            <a:off x="1619672" y="5251575"/>
            <a:ext cx="3510136" cy="50196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0" indent="0" algn="ctr" rtl="0" eaLnBrk="1" fontAlgn="base" hangingPunct="1">
              <a:lnSpc>
                <a:spcPct val="100000"/>
              </a:lnSpc>
              <a:spcBef>
                <a:spcPts val="576"/>
              </a:spcBef>
              <a:spcAft>
                <a:spcPts val="600"/>
              </a:spcAft>
              <a:buClr>
                <a:srgbClr val="327A86"/>
              </a:buClr>
              <a:buFont typeface="Wingdings" charset="2"/>
              <a:buNone/>
              <a:defRPr sz="2000" b="0">
                <a:solidFill>
                  <a:schemeClr val="tx2"/>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2"/>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pPr marL="0" marR="0" lvl="0" indent="0" algn="ctr" defTabSz="914400" rtl="0" eaLnBrk="1" fontAlgn="base" latinLnBrk="0" hangingPunct="1">
              <a:lnSpc>
                <a:spcPct val="100000"/>
              </a:lnSpc>
              <a:spcBef>
                <a:spcPts val="576"/>
              </a:spcBef>
              <a:spcAft>
                <a:spcPts val="600"/>
              </a:spcAft>
              <a:buClr>
                <a:srgbClr val="327A86"/>
              </a:buClr>
              <a:buSzTx/>
              <a:buFont typeface="Wingdings" charset="2"/>
              <a:buNone/>
              <a:tabLst/>
              <a:defRPr/>
            </a:pPr>
            <a:r>
              <a:rPr kumimoji="0" lang="de-DE" sz="2400" b="0" i="0" u="none" strike="noStrike" kern="0" cap="none" spc="0" normalizeH="0" baseline="0" noProof="0" dirty="0">
                <a:ln>
                  <a:noFill/>
                </a:ln>
                <a:solidFill>
                  <a:srgbClr val="FFFFFF"/>
                </a:solidFill>
                <a:effectLst/>
                <a:uLnTx/>
                <a:uFillTx/>
                <a:latin typeface="Calibri"/>
                <a:ea typeface="ＭＳ Ｐゴシック"/>
                <a:cs typeface="Calibri"/>
              </a:rPr>
              <a:t>Fragen und Diskussion</a:t>
            </a:r>
          </a:p>
        </p:txBody>
      </p:sp>
      <p:grpSp>
        <p:nvGrpSpPr>
          <p:cNvPr id="8" name="Gruppieren 7">
            <a:extLst>
              <a:ext uri="{FF2B5EF4-FFF2-40B4-BE49-F238E27FC236}">
                <a16:creationId xmlns:a16="http://schemas.microsoft.com/office/drawing/2014/main" id="{3FCEBD65-2B11-33A2-9232-B56E19DF6F69}"/>
              </a:ext>
            </a:extLst>
          </p:cNvPr>
          <p:cNvGrpSpPr/>
          <p:nvPr/>
        </p:nvGrpSpPr>
        <p:grpSpPr>
          <a:xfrm>
            <a:off x="7092280" y="4641683"/>
            <a:ext cx="1921814" cy="1748665"/>
            <a:chOff x="7092280" y="4641683"/>
            <a:chExt cx="1921814" cy="1748665"/>
          </a:xfrm>
        </p:grpSpPr>
        <p:sp>
          <p:nvSpPr>
            <p:cNvPr id="9" name="Textfeld 8">
              <a:extLst>
                <a:ext uri="{FF2B5EF4-FFF2-40B4-BE49-F238E27FC236}">
                  <a16:creationId xmlns:a16="http://schemas.microsoft.com/office/drawing/2014/main" id="{015D1592-91B6-4876-D723-FEFFD2DE4BFB}"/>
                </a:ext>
              </a:extLst>
            </p:cNvPr>
            <p:cNvSpPr txBox="1"/>
            <p:nvPr/>
          </p:nvSpPr>
          <p:spPr>
            <a:xfrm>
              <a:off x="7092280" y="4641683"/>
              <a:ext cx="1098849" cy="223138"/>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 Kooperation mit</a:t>
              </a:r>
            </a:p>
          </p:txBody>
        </p:sp>
        <p:sp>
          <p:nvSpPr>
            <p:cNvPr id="10" name="Textfeld 9">
              <a:extLst>
                <a:ext uri="{FF2B5EF4-FFF2-40B4-BE49-F238E27FC236}">
                  <a16:creationId xmlns:a16="http://schemas.microsoft.com/office/drawing/2014/main" id="{13CDBE16-8D1A-E1C2-1464-6B58D8395A5C}"/>
                </a:ext>
              </a:extLst>
            </p:cNvPr>
            <p:cNvSpPr txBox="1"/>
            <p:nvPr/>
          </p:nvSpPr>
          <p:spPr>
            <a:xfrm>
              <a:off x="7178398" y="5251575"/>
              <a:ext cx="1835696"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Institut für Qualitätsentwicklung an Schulen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Schleswig-Holstein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(IQSH)</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Ministeriums für Bildung, Wissenschaft und Kultur</a:t>
              </a:r>
              <a:b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b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Landes Schleswig-Holstein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11" name="Grafik 10">
              <a:extLst>
                <a:ext uri="{FF2B5EF4-FFF2-40B4-BE49-F238E27FC236}">
                  <a16:creationId xmlns:a16="http://schemas.microsoft.com/office/drawing/2014/main" id="{7DCB98E1-9705-1469-AC3E-38A3DF967F18}"/>
                </a:ext>
              </a:extLst>
            </p:cNvPr>
            <p:cNvPicPr/>
            <p:nvPr/>
          </p:nvPicPr>
          <p:blipFill>
            <a:blip r:embed="rId4" cstate="email">
              <a:extLst>
                <a:ext uri="{28A0092B-C50C-407E-A947-70E740481C1C}">
                  <a14:useLocalDpi xmlns:a14="http://schemas.microsoft.com/office/drawing/2010/main" val="0"/>
                </a:ext>
              </a:extLst>
            </a:blip>
            <a:stretch>
              <a:fillRect/>
            </a:stretch>
          </p:blipFill>
          <p:spPr>
            <a:xfrm>
              <a:off x="7272809" y="4882407"/>
              <a:ext cx="985709" cy="369168"/>
            </a:xfrm>
            <a:prstGeom prst="rect">
              <a:avLst/>
            </a:prstGeom>
          </p:spPr>
        </p:pic>
      </p:grpSp>
    </p:spTree>
    <p:extLst>
      <p:ext uri="{BB962C8B-B14F-4D97-AF65-F5344CB8AC3E}">
        <p14:creationId xmlns:p14="http://schemas.microsoft.com/office/powerpoint/2010/main" val="30599819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285750" indent="-285750"/>
            <a:r>
              <a:rPr lang="en-US" sz="1400" dirty="0"/>
              <a:t>Keller, J.M.; Kopp, T. W. (1987): An application of the ARCS model of motivational design. In </a:t>
            </a:r>
            <a:r>
              <a:rPr lang="en-US" sz="1400" dirty="0" err="1"/>
              <a:t>Reigeluth</a:t>
            </a:r>
            <a:r>
              <a:rPr lang="en-US" sz="1400" dirty="0"/>
              <a:t>, C. M. (Hg.): Instructional theories in action. Lessons illustrating selected theories and models. Hillsdale, NJ: Erlbaum. S. 289–320</a:t>
            </a:r>
          </a:p>
          <a:p>
            <a:pPr marL="285750" indent="-285750"/>
            <a:r>
              <a:rPr lang="de-DE" sz="1400" dirty="0"/>
              <a:t>Studie zu </a:t>
            </a:r>
            <a:r>
              <a:rPr lang="de-DE" sz="1400" dirty="0" err="1"/>
              <a:t>Flipped</a:t>
            </a:r>
            <a:r>
              <a:rPr lang="de-DE" sz="1400" dirty="0"/>
              <a:t> </a:t>
            </a:r>
            <a:r>
              <a:rPr lang="de-DE" sz="1400" dirty="0" err="1"/>
              <a:t>Classroom</a:t>
            </a:r>
            <a:r>
              <a:rPr lang="de-DE" sz="1400" dirty="0"/>
              <a:t>:</a:t>
            </a:r>
            <a:br>
              <a:rPr lang="de-DE" sz="1400" dirty="0"/>
            </a:br>
            <a:r>
              <a:rPr lang="de-DE" sz="1400" dirty="0"/>
              <a:t>Lo, C. K., </a:t>
            </a:r>
            <a:r>
              <a:rPr lang="de-DE" sz="1400" dirty="0" err="1"/>
              <a:t>Hew</a:t>
            </a:r>
            <a:r>
              <a:rPr lang="de-DE" sz="1400" dirty="0"/>
              <a:t>, K. F., &amp; Chen, G. (2017). </a:t>
            </a:r>
            <a:r>
              <a:rPr lang="de-DE" sz="1400" dirty="0" err="1"/>
              <a:t>Toward</a:t>
            </a:r>
            <a:r>
              <a:rPr lang="de-DE" sz="1400" dirty="0"/>
              <a:t> a </a:t>
            </a:r>
            <a:r>
              <a:rPr lang="de-DE" sz="1400" dirty="0" err="1"/>
              <a:t>set</a:t>
            </a:r>
            <a:r>
              <a:rPr lang="de-DE" sz="1400" dirty="0"/>
              <a:t> </a:t>
            </a:r>
            <a:r>
              <a:rPr lang="de-DE" sz="1400" dirty="0" err="1"/>
              <a:t>of</a:t>
            </a:r>
            <a:r>
              <a:rPr lang="de-DE" sz="1400" dirty="0"/>
              <a:t> design </a:t>
            </a:r>
            <a:r>
              <a:rPr lang="de-DE" sz="1400" dirty="0" err="1"/>
              <a:t>principles</a:t>
            </a:r>
            <a:r>
              <a:rPr lang="de-DE" sz="1400" dirty="0"/>
              <a:t> </a:t>
            </a:r>
            <a:r>
              <a:rPr lang="de-DE" sz="1400" dirty="0" err="1"/>
              <a:t>for</a:t>
            </a:r>
            <a:r>
              <a:rPr lang="de-DE" sz="1400" dirty="0"/>
              <a:t> </a:t>
            </a:r>
            <a:r>
              <a:rPr lang="de-DE" sz="1400" dirty="0" err="1"/>
              <a:t>mathematics</a:t>
            </a:r>
            <a:r>
              <a:rPr lang="de-DE" sz="1400" dirty="0"/>
              <a:t> </a:t>
            </a:r>
            <a:r>
              <a:rPr lang="de-DE" sz="1400" dirty="0" err="1"/>
              <a:t>flipped</a:t>
            </a:r>
            <a:r>
              <a:rPr lang="de-DE" sz="1400" dirty="0"/>
              <a:t> </a:t>
            </a:r>
            <a:r>
              <a:rPr lang="de-DE" sz="1400" dirty="0" err="1"/>
              <a:t>classrooms</a:t>
            </a:r>
            <a:r>
              <a:rPr lang="de-DE" sz="1400" dirty="0"/>
              <a:t>: A </a:t>
            </a:r>
            <a:r>
              <a:rPr lang="de-DE" sz="1400" dirty="0" err="1"/>
              <a:t>synthesis</a:t>
            </a:r>
            <a:r>
              <a:rPr lang="de-DE" sz="1400" dirty="0"/>
              <a:t> </a:t>
            </a:r>
            <a:r>
              <a:rPr lang="de-DE" sz="1400" dirty="0" err="1"/>
              <a:t>of</a:t>
            </a:r>
            <a:r>
              <a:rPr lang="de-DE" sz="1400" dirty="0"/>
              <a:t> </a:t>
            </a:r>
            <a:r>
              <a:rPr lang="de-DE" sz="1400" dirty="0" err="1"/>
              <a:t>research</a:t>
            </a:r>
            <a:r>
              <a:rPr lang="de-DE" sz="1400" dirty="0"/>
              <a:t> in </a:t>
            </a:r>
            <a:r>
              <a:rPr lang="de-DE" sz="1400" dirty="0" err="1"/>
              <a:t>mathematics</a:t>
            </a:r>
            <a:r>
              <a:rPr lang="de-DE" sz="1400" dirty="0"/>
              <a:t> </a:t>
            </a:r>
            <a:r>
              <a:rPr lang="de-DE" sz="1400" dirty="0" err="1"/>
              <a:t>education</a:t>
            </a:r>
            <a:r>
              <a:rPr lang="de-DE" sz="1400" dirty="0"/>
              <a:t>. Educational Research Review</a:t>
            </a:r>
          </a:p>
          <a:p>
            <a:pPr marL="285750" indent="-285750"/>
            <a:r>
              <a:rPr lang="de-DE" sz="1400" dirty="0"/>
              <a:t>Phasen des Unterrichts:</a:t>
            </a:r>
            <a:br>
              <a:rPr lang="de-DE" sz="1400" dirty="0"/>
            </a:br>
            <a:r>
              <a:rPr lang="de-DE" sz="1400" dirty="0" err="1"/>
              <a:t>Hußmann</a:t>
            </a:r>
            <a:r>
              <a:rPr lang="de-DE" sz="1400" dirty="0"/>
              <a:t>, S., Leuders, T., Barzel, B. &amp; Prediger, S. (2011) </a:t>
            </a:r>
            <a:br>
              <a:rPr lang="de-DE" sz="1400" dirty="0"/>
            </a:br>
            <a:r>
              <a:rPr lang="de-DE" sz="1400" dirty="0"/>
              <a:t>Bereits Herbart und Schüler (1776-1840): Anknüpfen,  Wissen anbieten, Wissen einordnen, üben </a:t>
            </a:r>
          </a:p>
          <a:p>
            <a:pPr marL="0" indent="0">
              <a:buNone/>
            </a:pPr>
            <a:endParaRPr lang="de-DE" sz="1400" dirty="0"/>
          </a:p>
          <a:p>
            <a:pPr marL="285750" indent="-285750"/>
            <a:endParaRPr lang="de-DE" sz="1400" dirty="0">
              <a:solidFill>
                <a:schemeClr val="accent5"/>
              </a:solidFill>
            </a:endParaRPr>
          </a:p>
          <a:p>
            <a:pPr marL="285750" indent="-285750"/>
            <a:endParaRPr lang="de-DE" sz="1400" dirty="0">
              <a:solidFill>
                <a:schemeClr val="accent5"/>
              </a:solidFill>
            </a:endParaRPr>
          </a:p>
          <a:p>
            <a:pPr marL="285750" indent="-285750"/>
            <a:endParaRPr lang="de-DE" sz="1400" dirty="0">
              <a:solidFill>
                <a:schemeClr val="accent5"/>
              </a:solidFill>
            </a:endParaRPr>
          </a:p>
          <a:p>
            <a:pPr marL="285750" indent="-285750"/>
            <a:endParaRPr lang="de-DE" sz="1400" u="sng" dirty="0">
              <a:solidFill>
                <a:srgbClr val="327A86"/>
              </a:solidFill>
            </a:endParaRPr>
          </a:p>
        </p:txBody>
      </p:sp>
      <p:sp>
        <p:nvSpPr>
          <p:cNvPr id="3" name="Titel 2"/>
          <p:cNvSpPr>
            <a:spLocks noGrp="1"/>
          </p:cNvSpPr>
          <p:nvPr>
            <p:ph type="title"/>
          </p:nvPr>
        </p:nvSpPr>
        <p:spPr/>
        <p:txBody>
          <a:bodyPr>
            <a:normAutofit/>
          </a:bodyPr>
          <a:lstStyle/>
          <a:p>
            <a:r>
              <a:rPr lang="de-DE" dirty="0"/>
              <a:t>Literatur</a:t>
            </a:r>
          </a:p>
        </p:txBody>
      </p:sp>
      <p:sp>
        <p:nvSpPr>
          <p:cNvPr id="4" name="Textplatzhalter 3">
            <a:extLst>
              <a:ext uri="{FF2B5EF4-FFF2-40B4-BE49-F238E27FC236}">
                <a16:creationId xmlns:a16="http://schemas.microsoft.com/office/drawing/2014/main" id="{70D82CAD-DEDB-E739-7C2D-0A36F195B10E}"/>
              </a:ext>
            </a:extLst>
          </p:cNvPr>
          <p:cNvSpPr>
            <a:spLocks noGrp="1"/>
          </p:cNvSpPr>
          <p:nvPr>
            <p:ph type="body" sz="quarter" idx="10"/>
          </p:nvPr>
        </p:nvSpPr>
        <p:spPr/>
        <p:txBody>
          <a:bodyPr/>
          <a:lstStyle/>
          <a:p>
            <a:endParaRPr lang="de-DE"/>
          </a:p>
        </p:txBody>
      </p:sp>
    </p:spTree>
    <p:extLst>
      <p:ext uri="{BB962C8B-B14F-4D97-AF65-F5344CB8AC3E}">
        <p14:creationId xmlns:p14="http://schemas.microsoft.com/office/powerpoint/2010/main" val="2994318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graphicFrame>
        <p:nvGraphicFramePr>
          <p:cNvPr id="6" name="Tabelle 5">
            <a:extLst>
              <a:ext uri="{FF2B5EF4-FFF2-40B4-BE49-F238E27FC236}">
                <a16:creationId xmlns:a16="http://schemas.microsoft.com/office/drawing/2014/main" id="{519ED9CB-8D23-F77C-E219-4D60D7ECA38D}"/>
              </a:ext>
            </a:extLst>
          </p:cNvPr>
          <p:cNvGraphicFramePr>
            <a:graphicFrameLocks noGrp="1"/>
          </p:cNvGraphicFramePr>
          <p:nvPr>
            <p:extLst>
              <p:ext uri="{D42A27DB-BD31-4B8C-83A1-F6EECF244321}">
                <p14:modId xmlns:p14="http://schemas.microsoft.com/office/powerpoint/2010/main" val="4262474242"/>
              </p:ext>
            </p:extLst>
          </p:nvPr>
        </p:nvGraphicFramePr>
        <p:xfrm>
          <a:off x="252001" y="917960"/>
          <a:ext cx="8639999" cy="5236539"/>
        </p:xfrm>
        <a:graphic>
          <a:graphicData uri="http://schemas.openxmlformats.org/drawingml/2006/table">
            <a:tbl>
              <a:tblPr/>
              <a:tblGrid>
                <a:gridCol w="1003580">
                  <a:extLst>
                    <a:ext uri="{9D8B030D-6E8A-4147-A177-3AD203B41FA5}">
                      <a16:colId xmlns:a16="http://schemas.microsoft.com/office/drawing/2014/main" val="2825107158"/>
                    </a:ext>
                  </a:extLst>
                </a:gridCol>
                <a:gridCol w="5188762">
                  <a:extLst>
                    <a:ext uri="{9D8B030D-6E8A-4147-A177-3AD203B41FA5}">
                      <a16:colId xmlns:a16="http://schemas.microsoft.com/office/drawing/2014/main" val="3163543730"/>
                    </a:ext>
                  </a:extLst>
                </a:gridCol>
                <a:gridCol w="832721">
                  <a:extLst>
                    <a:ext uri="{9D8B030D-6E8A-4147-A177-3AD203B41FA5}">
                      <a16:colId xmlns:a16="http://schemas.microsoft.com/office/drawing/2014/main" val="2991992481"/>
                    </a:ext>
                  </a:extLst>
                </a:gridCol>
                <a:gridCol w="1614936">
                  <a:extLst>
                    <a:ext uri="{9D8B030D-6E8A-4147-A177-3AD203B41FA5}">
                      <a16:colId xmlns:a16="http://schemas.microsoft.com/office/drawing/2014/main" val="2552297473"/>
                    </a:ext>
                  </a:extLst>
                </a:gridCol>
              </a:tblGrid>
              <a:tr h="276715">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Zeit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Phase/Aktivität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Sozialform</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Material/Medien</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9081765"/>
                  </a:ext>
                </a:extLst>
              </a:tr>
              <a:tr h="733294">
                <a:tc>
                  <a:txBody>
                    <a:bodyPr/>
                    <a:lstStyle/>
                    <a:p>
                      <a:pPr>
                        <a:lnSpc>
                          <a:spcPts val="1200"/>
                        </a:lnSpc>
                      </a:pPr>
                      <a:r>
                        <a:rPr lang="de-DE" sz="1200" b="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a:effectLst/>
                          <a:latin typeface="Calibri" panose="020F0502020204030204" pitchFamily="34" charset="0"/>
                          <a:ea typeface="MS PGothic" panose="020B0600070205080204" pitchFamily="34" charset="-128"/>
                          <a:cs typeface="Calibri" panose="020F0502020204030204" pitchFamily="34" charset="0"/>
                        </a:rPr>
                        <a:t> </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90"/>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Begrüßen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kurzer Audio- &amp; ggf. Videotest aller Teilnehmenden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kurzes Vorstellen untereinander (Name, Schule, Erwartung etc.) </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„A Einstieg“</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3142696"/>
                  </a:ext>
                </a:extLst>
              </a:tr>
              <a:tr h="1480423">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15‘</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b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B Lernen im </a:t>
                      </a:r>
                      <a:r>
                        <a:rPr lang="de-DE" sz="1200" b="1" kern="1200" dirty="0" err="1">
                          <a:effectLst/>
                          <a:latin typeface="Calibri" panose="020F0502020204030204" pitchFamily="34" charset="0"/>
                          <a:ea typeface="MS PGothic" panose="020B0600070205080204" pitchFamily="34" charset="-128"/>
                          <a:cs typeface="Times New Roman" panose="02020603050405020304" pitchFamily="18" charset="0"/>
                        </a:rPr>
                        <a:t>Flipped</a:t>
                      </a:r>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 Classroom</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Thematischer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zum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Austausch zum Video</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Informieren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Vortrag über die Phasen von Lernprozessen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Phasen und Komponenten des ARCS-Modells bei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0" indent="0">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Vortrag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 Lernen mit Flipped Classroom“</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7445601"/>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20‘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C Einsatzszenarien von Lernvideos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Betrachten der verschiedenartigen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Sammeln von Ideen zum Einsatz</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Austausch</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Gegenseitiges Vorstellen der Ergebnisse zu den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Einsatz von Lernvideos in verschiedenen Phasen des Unterrichts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a:t>
                      </a:r>
                      <a:r>
                        <a:rPr lang="de-DE" sz="1200" dirty="0">
                          <a:effectLst/>
                          <a:latin typeface="Calibri" panose="020F0502020204030204" pitchFamily="34" charset="0"/>
                          <a:ea typeface="MS PGothic" panose="020B0600070205080204" pitchFamily="34" charset="-128"/>
                          <a:cs typeface="Times New Roman" panose="02020603050405020304" pitchFamily="18" charset="0"/>
                        </a:rPr>
                        <a:t>/PL</a:t>
                      </a: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„C Einsatz von Lernvideos“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Video, Whiteboard oder Papier und Kamera</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oder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TaskCards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633741"/>
                  </a:ext>
                </a:extLst>
              </a:tr>
              <a:tr h="380483">
                <a:tc>
                  <a:txBody>
                    <a:bodyPr/>
                    <a:lstStyle/>
                    <a:p>
                      <a:pPr>
                        <a:lnSpc>
                          <a:spcPts val="1200"/>
                        </a:lnSpc>
                      </a:pPr>
                      <a:r>
                        <a:rPr lang="de-DE" sz="1200" b="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D 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Reflexion des Lernerfolgs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„D Reflexion“</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328265"/>
                  </a:ext>
                </a:extLst>
              </a:tr>
            </a:tbl>
          </a:graphicData>
        </a:graphic>
      </p:graphicFrame>
    </p:spTree>
    <p:extLst>
      <p:ext uri="{BB962C8B-B14F-4D97-AF65-F5344CB8AC3E}">
        <p14:creationId xmlns:p14="http://schemas.microsoft.com/office/powerpoint/2010/main" val="1476718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65DCEE98-84BC-A70C-BE83-8EC91F6DAC54}"/>
              </a:ext>
            </a:extLst>
          </p:cNvPr>
          <p:cNvSpPr>
            <a:spLocks noGrp="1"/>
          </p:cNvSpPr>
          <p:nvPr>
            <p:ph idx="1"/>
          </p:nvPr>
        </p:nvSpPr>
        <p:spPr/>
        <p:txBody>
          <a:bodyPr/>
          <a:lstStyle/>
          <a:p>
            <a:pPr marL="285750" indent="-285750"/>
            <a:r>
              <a:rPr lang="de-DE" sz="1600" dirty="0"/>
              <a:t>Abb. Folie 1 und 2: </a:t>
            </a:r>
            <a:r>
              <a:rPr lang="de-DE" sz="1600" dirty="0">
                <a:solidFill>
                  <a:srgbClr val="000000"/>
                </a:solidFill>
              </a:rPr>
              <a:t>Eigenkreation von Marcel Klinger</a:t>
            </a:r>
          </a:p>
          <a:p>
            <a:pPr marL="285750" indent="-285750"/>
            <a:r>
              <a:rPr lang="de-DE" sz="1600" dirty="0"/>
              <a:t>Video zu </a:t>
            </a:r>
            <a:r>
              <a:rPr lang="de-DE" sz="1600" dirty="0" err="1"/>
              <a:t>Flipped</a:t>
            </a:r>
            <a:r>
              <a:rPr lang="de-DE" sz="1600" dirty="0"/>
              <a:t> Classroom: </a:t>
            </a:r>
            <a:r>
              <a:rPr lang="de-DE" sz="1600" dirty="0">
                <a:hlinkClick r:id="rId3"/>
              </a:rPr>
              <a:t>https://www.mobilegeeks.de/artikel/aus-dem-tagebuch-eines-flipped-classroom/</a:t>
            </a:r>
            <a:r>
              <a:rPr lang="de-DE" sz="1600" dirty="0"/>
              <a:t> oder direkt </a:t>
            </a:r>
            <a:r>
              <a:rPr lang="de-DE" sz="1600" dirty="0">
                <a:hlinkClick r:id="rId4"/>
              </a:rPr>
              <a:t>https://www.youtube.com/watch?v=rWBfMvD0Oqk&amp;t=4s</a:t>
            </a:r>
            <a:r>
              <a:rPr lang="de-DE" sz="1600" dirty="0"/>
              <a:t> </a:t>
            </a:r>
          </a:p>
          <a:p>
            <a:pPr marL="265113" indent="-266700"/>
            <a:r>
              <a:rPr lang="de-DE" sz="1600" dirty="0"/>
              <a:t>Video 1: DGS (Video 2-GeoGebra.MOV, 1,5 Minuten)  </a:t>
            </a:r>
            <a:r>
              <a:rPr lang="de-DE" sz="1600" u="sng" dirty="0">
                <a:solidFill>
                  <a:srgbClr val="327A86"/>
                </a:solidFill>
                <a:hlinkClick r:id="rId5"/>
              </a:rPr>
              <a:t>https://www.geogebra.org/m/WEEdZyfV</a:t>
            </a:r>
            <a:endParaRPr lang="de-DE" sz="1600" dirty="0"/>
          </a:p>
          <a:p>
            <a:pPr marL="265113" indent="-266700"/>
            <a:r>
              <a:rPr lang="de-DE" sz="1600" dirty="0"/>
              <a:t>Video 2: Silent Video </a:t>
            </a:r>
            <a:r>
              <a:rPr lang="de-DE" sz="1600" dirty="0" err="1"/>
              <a:t>Casts</a:t>
            </a:r>
            <a:r>
              <a:rPr lang="de-DE" sz="1600" dirty="0"/>
              <a:t> (1 Minute, Silent Video 3)</a:t>
            </a:r>
          </a:p>
          <a:p>
            <a:pPr marL="265113" indent="-266700"/>
            <a:r>
              <a:rPr lang="de-DE" sz="1600" dirty="0"/>
              <a:t>Video 3: Lernfilmprojekt MINT - Sechstklässler für die Viertklässler (4 Minuten, Legetechnik (</a:t>
            </a:r>
            <a:r>
              <a:rPr lang="de-DE" sz="1600" dirty="0" err="1"/>
              <a:t>Mintovate</a:t>
            </a:r>
            <a:r>
              <a:rPr lang="de-DE" sz="1600" dirty="0"/>
              <a:t>).mp4)</a:t>
            </a:r>
          </a:p>
          <a:p>
            <a:endParaRPr lang="de-DE" sz="1600" dirty="0"/>
          </a:p>
        </p:txBody>
      </p:sp>
      <p:sp>
        <p:nvSpPr>
          <p:cNvPr id="4" name="Titel 3">
            <a:extLst>
              <a:ext uri="{FF2B5EF4-FFF2-40B4-BE49-F238E27FC236}">
                <a16:creationId xmlns:a16="http://schemas.microsoft.com/office/drawing/2014/main" id="{6CA49B6E-E7ED-2C35-0156-17CB400FCB6E}"/>
              </a:ext>
            </a:extLst>
          </p:cNvPr>
          <p:cNvSpPr>
            <a:spLocks noGrp="1"/>
          </p:cNvSpPr>
          <p:nvPr>
            <p:ph type="title"/>
          </p:nvPr>
        </p:nvSpPr>
        <p:spPr/>
        <p:txBody>
          <a:bodyPr/>
          <a:lstStyle/>
          <a:p>
            <a:r>
              <a:rPr lang="de-DE" dirty="0"/>
              <a:t>Abbildungsverzeichnis</a:t>
            </a:r>
          </a:p>
        </p:txBody>
      </p:sp>
      <p:sp>
        <p:nvSpPr>
          <p:cNvPr id="6" name="Textplatzhalter 5">
            <a:extLst>
              <a:ext uri="{FF2B5EF4-FFF2-40B4-BE49-F238E27FC236}">
                <a16:creationId xmlns:a16="http://schemas.microsoft.com/office/drawing/2014/main" id="{B3944D01-E1A7-5C9A-6ECF-EAA86C80C014}"/>
              </a:ext>
            </a:extLst>
          </p:cNvPr>
          <p:cNvSpPr>
            <a:spLocks noGrp="1"/>
          </p:cNvSpPr>
          <p:nvPr>
            <p:ph type="body" sz="quarter" idx="10"/>
          </p:nvPr>
        </p:nvSpPr>
        <p:spPr/>
        <p:txBody>
          <a:bodyPr/>
          <a:lstStyle/>
          <a:p>
            <a:endParaRPr lang="de-DE"/>
          </a:p>
        </p:txBody>
      </p:sp>
    </p:spTree>
    <p:extLst>
      <p:ext uri="{BB962C8B-B14F-4D97-AF65-F5344CB8AC3E}">
        <p14:creationId xmlns:p14="http://schemas.microsoft.com/office/powerpoint/2010/main" val="2745700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normAutofit/>
          </a:bodyPr>
          <a:lstStyle/>
          <a:p>
            <a:r>
              <a:rPr lang="de-DE" dirty="0"/>
              <a:t>Überblick: </a:t>
            </a:r>
            <a:r>
              <a:rPr lang="de-DE" dirty="0" err="1"/>
              <a:t>DigMA</a:t>
            </a:r>
            <a:r>
              <a:rPr lang="de-DE" dirty="0"/>
              <a:t> - Digitale Medien zur kognitiven Aktivierung</a:t>
            </a:r>
            <a:endParaRPr lang="de-DE" sz="2500" dirty="0"/>
          </a:p>
        </p:txBody>
      </p:sp>
      <p:sp>
        <p:nvSpPr>
          <p:cNvPr id="4" name="Textplatzhalter 3">
            <a:extLst>
              <a:ext uri="{FF2B5EF4-FFF2-40B4-BE49-F238E27FC236}">
                <a16:creationId xmlns:a16="http://schemas.microsoft.com/office/drawing/2014/main" id="{ECD5B1B6-5CF0-8AD9-3AA3-EB76D0C82CF3}"/>
              </a:ext>
            </a:extLst>
          </p:cNvPr>
          <p:cNvSpPr>
            <a:spLocks noGrp="1"/>
          </p:cNvSpPr>
          <p:nvPr>
            <p:ph type="body" sz="quarter" idx="10"/>
          </p:nvPr>
        </p:nvSpPr>
        <p:spPr/>
        <p:txBody>
          <a:bodyPr/>
          <a:lstStyle/>
          <a:p>
            <a:endParaRPr lang="de-DE"/>
          </a:p>
        </p:txBody>
      </p:sp>
      <p:graphicFrame>
        <p:nvGraphicFramePr>
          <p:cNvPr id="2" name="Diagramm 1">
            <a:extLst>
              <a:ext uri="{FF2B5EF4-FFF2-40B4-BE49-F238E27FC236}">
                <a16:creationId xmlns:a16="http://schemas.microsoft.com/office/drawing/2014/main" id="{0DA6184A-5CC8-E842-A034-6C4F55DCD53B}"/>
              </a:ext>
            </a:extLst>
          </p:cNvPr>
          <p:cNvGraphicFramePr/>
          <p:nvPr>
            <p:extLst>
              <p:ext uri="{D42A27DB-BD31-4B8C-83A1-F6EECF244321}">
                <p14:modId xmlns:p14="http://schemas.microsoft.com/office/powerpoint/2010/main" val="1095016960"/>
              </p:ext>
            </p:extLst>
          </p:nvPr>
        </p:nvGraphicFramePr>
        <p:xfrm>
          <a:off x="1123327" y="766927"/>
          <a:ext cx="7629736" cy="5430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a:extLst>
              <a:ext uri="{FF2B5EF4-FFF2-40B4-BE49-F238E27FC236}">
                <a16:creationId xmlns:a16="http://schemas.microsoft.com/office/drawing/2014/main" id="{34BEF256-A4BD-1B49-AA94-C634660AAF69}"/>
              </a:ext>
            </a:extLst>
          </p:cNvPr>
          <p:cNvSpPr txBox="1"/>
          <p:nvPr/>
        </p:nvSpPr>
        <p:spPr>
          <a:xfrm>
            <a:off x="929089" y="2952766"/>
            <a:ext cx="736099" cy="40011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rPr>
              <a:t>3h</a:t>
            </a:r>
          </a:p>
        </p:txBody>
      </p:sp>
      <p:sp>
        <p:nvSpPr>
          <p:cNvPr id="16" name="Textfeld 15">
            <a:extLst>
              <a:ext uri="{FF2B5EF4-FFF2-40B4-BE49-F238E27FC236}">
                <a16:creationId xmlns:a16="http://schemas.microsoft.com/office/drawing/2014/main" id="{D92EDBD6-DE4F-8240-A4FA-47EC81BBC47A}"/>
              </a:ext>
            </a:extLst>
          </p:cNvPr>
          <p:cNvSpPr txBox="1"/>
          <p:nvPr/>
        </p:nvSpPr>
        <p:spPr>
          <a:xfrm>
            <a:off x="935039" y="3679496"/>
            <a:ext cx="736099" cy="400110"/>
          </a:xfrm>
          <a:prstGeom prst="rect">
            <a:avLst/>
          </a:prstGeom>
          <a:solidFill>
            <a:srgbClr val="327A86"/>
          </a:solid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rPr>
              <a:t>1 ½ h</a:t>
            </a:r>
          </a:p>
        </p:txBody>
      </p:sp>
      <p:grpSp>
        <p:nvGrpSpPr>
          <p:cNvPr id="11" name="Gruppieren 10">
            <a:extLst>
              <a:ext uri="{FF2B5EF4-FFF2-40B4-BE49-F238E27FC236}">
                <a16:creationId xmlns:a16="http://schemas.microsoft.com/office/drawing/2014/main" id="{3C11FF04-1352-A749-835A-7CC0EBAAC0CD}"/>
              </a:ext>
            </a:extLst>
          </p:cNvPr>
          <p:cNvGrpSpPr/>
          <p:nvPr/>
        </p:nvGrpSpPr>
        <p:grpSpPr>
          <a:xfrm>
            <a:off x="1123325" y="6165304"/>
            <a:ext cx="7560000" cy="468000"/>
            <a:chOff x="398150" y="4901882"/>
            <a:chExt cx="6880968" cy="515808"/>
          </a:xfrm>
          <a:solidFill>
            <a:srgbClr val="337A87"/>
          </a:solidFill>
        </p:grpSpPr>
        <p:sp>
          <p:nvSpPr>
            <p:cNvPr id="12" name="Rechteck 11">
              <a:extLst>
                <a:ext uri="{FF2B5EF4-FFF2-40B4-BE49-F238E27FC236}">
                  <a16:creationId xmlns:a16="http://schemas.microsoft.com/office/drawing/2014/main" id="{357FFDAC-0D8F-9745-94C2-6DA287C7A0D2}"/>
                </a:ext>
              </a:extLst>
            </p:cNvPr>
            <p:cNvSpPr/>
            <p:nvPr/>
          </p:nvSpPr>
          <p:spPr>
            <a:xfrm>
              <a:off x="398150" y="4901882"/>
              <a:ext cx="6880968" cy="515808"/>
            </a:xfrm>
            <a:prstGeom prst="rect">
              <a:avLst/>
            </a:prstGeom>
            <a:grpFill/>
            <a:ln w="25400" cap="flat" cmpd="sng" algn="ctr">
              <a:solidFill>
                <a:schemeClr val="tx1"/>
              </a:solidFill>
              <a:prstDash val="solid"/>
            </a:ln>
            <a:effectLst/>
          </p:spPr>
          <p:style>
            <a:lnRef idx="2">
              <a:scrgbClr r="0" g="0" b="0"/>
            </a:lnRef>
            <a:fillRef idx="1">
              <a:scrgbClr r="0" g="0" b="0"/>
            </a:fillRef>
            <a:effectRef idx="0">
              <a:scrgbClr r="0" g="0" b="0"/>
            </a:effectRef>
            <a:fontRef idx="minor">
              <a:schemeClr val="lt1"/>
            </a:fontRef>
          </p:style>
        </p:sp>
        <p:sp>
          <p:nvSpPr>
            <p:cNvPr id="13" name="Textfeld 12">
              <a:extLst>
                <a:ext uri="{FF2B5EF4-FFF2-40B4-BE49-F238E27FC236}">
                  <a16:creationId xmlns:a16="http://schemas.microsoft.com/office/drawing/2014/main" id="{B1CFB9D2-1A94-FF4C-AD85-5412BE679045}"/>
                </a:ext>
              </a:extLst>
            </p:cNvPr>
            <p:cNvSpPr txBox="1"/>
            <p:nvPr/>
          </p:nvSpPr>
          <p:spPr>
            <a:xfrm>
              <a:off x="398150" y="4901882"/>
              <a:ext cx="6880968" cy="515808"/>
            </a:xfrm>
            <a:prstGeom prst="rect">
              <a:avLst/>
            </a:prstGeom>
            <a:grpFill/>
            <a:ln>
              <a:solidFill>
                <a:schemeClr val="tx1"/>
              </a:solidFill>
            </a:ln>
          </p:spPr>
          <p:style>
            <a:lnRef idx="0">
              <a:scrgbClr r="0" g="0" b="0"/>
            </a:lnRef>
            <a:fillRef idx="0">
              <a:scrgbClr r="0" g="0" b="0"/>
            </a:fillRef>
            <a:effectRef idx="0">
              <a:scrgbClr r="0" g="0" b="0"/>
            </a:effectRef>
            <a:fontRef idx="minor">
              <a:schemeClr val="lt1"/>
            </a:fontRef>
          </p:style>
          <p:txBody>
            <a:bodyPr spcFirstLastPara="0" vert="horz" wrap="square" lIns="415569" tIns="40640" rIns="40640" bIns="40640" numCol="1" spcCol="1270" anchor="ctr" anchorCtr="0">
              <a:noAutofit/>
            </a:bodyPr>
            <a:lstStyle/>
            <a:p>
              <a:pPr marL="0" marR="0" lvl="0" indent="0" algn="l" defTabSz="711200" rtl="0" eaLnBrk="0" fontAlgn="base" latinLnBrk="0" hangingPunct="0">
                <a:lnSpc>
                  <a:spcPct val="90000"/>
                </a:lnSpc>
                <a:spcBef>
                  <a:spcPct val="0"/>
                </a:spcBef>
                <a:spcAft>
                  <a:spcPct val="35000"/>
                </a:spcAft>
                <a:buClrTx/>
                <a:buSzTx/>
                <a:buFontTx/>
                <a:buNone/>
                <a:tabLst/>
                <a:defRPr/>
              </a:pPr>
              <a:endParaRPr kumimoji="0" lang="de-DE" sz="1700" b="0" i="0" u="none" strike="noStrike" kern="1200" cap="none" spc="0" normalizeH="0" baseline="0" noProof="0" dirty="0">
                <a:ln>
                  <a:noFill/>
                </a:ln>
                <a:solidFill>
                  <a:prstClr val="white"/>
                </a:solidFill>
                <a:effectLst/>
                <a:uLnTx/>
                <a:uFillTx/>
                <a:latin typeface="Arial"/>
                <a:ea typeface="ＭＳ Ｐゴシック"/>
                <a:cs typeface="ＭＳ Ｐゴシック"/>
              </a:endParaRPr>
            </a:p>
          </p:txBody>
        </p:sp>
      </p:grpSp>
      <p:sp>
        <p:nvSpPr>
          <p:cNvPr id="14" name="Oval 13">
            <a:extLst>
              <a:ext uri="{FF2B5EF4-FFF2-40B4-BE49-F238E27FC236}">
                <a16:creationId xmlns:a16="http://schemas.microsoft.com/office/drawing/2014/main" id="{8232745A-3187-D547-B8B1-348C9D65A355}"/>
              </a:ext>
            </a:extLst>
          </p:cNvPr>
          <p:cNvSpPr>
            <a:spLocks noChangeAspect="1"/>
          </p:cNvSpPr>
          <p:nvPr/>
        </p:nvSpPr>
        <p:spPr>
          <a:xfrm>
            <a:off x="769090" y="6073081"/>
            <a:ext cx="634558" cy="617945"/>
          </a:xfrm>
          <a:prstGeom prst="ellipse">
            <a:avLst/>
          </a:prstGeom>
          <a:ln>
            <a:solidFill>
              <a:schemeClr val="tx1"/>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Textfeld 14">
            <a:extLst>
              <a:ext uri="{FF2B5EF4-FFF2-40B4-BE49-F238E27FC236}">
                <a16:creationId xmlns:a16="http://schemas.microsoft.com/office/drawing/2014/main" id="{3AFDA949-E9F8-4248-885C-DD3B346C6A83}"/>
              </a:ext>
            </a:extLst>
          </p:cNvPr>
          <p:cNvSpPr txBox="1"/>
          <p:nvPr/>
        </p:nvSpPr>
        <p:spPr>
          <a:xfrm>
            <a:off x="1493404" y="6197387"/>
            <a:ext cx="648072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Calibri"/>
                <a:ea typeface="ＭＳ Ｐゴシック" charset="-128"/>
              </a:rPr>
              <a:t>8 Einsatz von Videos am Beispiel von </a:t>
            </a:r>
            <a:r>
              <a:rPr kumimoji="0" lang="de-DE" sz="1800" b="0" i="1" u="none" strike="noStrike" kern="1200" cap="none" spc="0" normalizeH="0" baseline="0" noProof="0" dirty="0" err="1">
                <a:ln>
                  <a:noFill/>
                </a:ln>
                <a:solidFill>
                  <a:srgbClr val="FFFFFF"/>
                </a:solidFill>
                <a:effectLst/>
                <a:uLnTx/>
                <a:uFillTx/>
                <a:latin typeface="Calibri"/>
                <a:ea typeface="ＭＳ Ｐゴシック" charset="-128"/>
              </a:rPr>
              <a:t>Flipped</a:t>
            </a:r>
            <a:r>
              <a:rPr kumimoji="0" lang="de-DE" sz="1800" b="0" i="1" u="none" strike="noStrike" kern="1200" cap="none" spc="0" normalizeH="0" baseline="0" noProof="0" dirty="0">
                <a:ln>
                  <a:noFill/>
                </a:ln>
                <a:solidFill>
                  <a:srgbClr val="FFFFFF"/>
                </a:solidFill>
                <a:effectLst/>
                <a:uLnTx/>
                <a:uFillTx/>
                <a:latin typeface="Calibri"/>
                <a:ea typeface="ＭＳ Ｐゴシック" charset="-128"/>
              </a:rPr>
              <a:t> </a:t>
            </a:r>
            <a:r>
              <a:rPr kumimoji="0" lang="de-DE" sz="1800" b="0" i="1" u="none" strike="noStrike" kern="1200" cap="none" spc="0" normalizeH="0" baseline="0" noProof="0" dirty="0" err="1">
                <a:ln>
                  <a:noFill/>
                </a:ln>
                <a:solidFill>
                  <a:srgbClr val="FFFFFF"/>
                </a:solidFill>
                <a:effectLst/>
                <a:uLnTx/>
                <a:uFillTx/>
                <a:latin typeface="Calibri"/>
                <a:ea typeface="ＭＳ Ｐゴシック" charset="-128"/>
              </a:rPr>
              <a:t>Classroom</a:t>
            </a:r>
            <a:endParaRPr kumimoji="0" lang="de-DE" sz="1800" b="0" i="1" u="none" strike="noStrike" kern="1200" cap="none" spc="0" normalizeH="0" baseline="0" noProof="0" dirty="0">
              <a:ln>
                <a:noFill/>
              </a:ln>
              <a:solidFill>
                <a:srgbClr val="FFFFFF"/>
              </a:solidFill>
              <a:effectLst/>
              <a:uLnTx/>
              <a:uFillTx/>
              <a:latin typeface="Calibri"/>
              <a:ea typeface="ＭＳ Ｐゴシック" charset="-128"/>
            </a:endParaRPr>
          </a:p>
        </p:txBody>
      </p:sp>
    </p:spTree>
    <p:extLst>
      <p:ext uri="{BB962C8B-B14F-4D97-AF65-F5344CB8AC3E}">
        <p14:creationId xmlns:p14="http://schemas.microsoft.com/office/powerpoint/2010/main" val="691218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8">
            <a:extLst>
              <a:ext uri="{FF2B5EF4-FFF2-40B4-BE49-F238E27FC236}">
                <a16:creationId xmlns:a16="http://schemas.microsoft.com/office/drawing/2014/main" id="{1B7DB1FC-91BF-1E42-BCE8-607B039929B5}"/>
              </a:ext>
            </a:extLst>
          </p:cNvPr>
          <p:cNvGraphicFramePr>
            <a:graphicFrameLocks/>
          </p:cNvGraphicFramePr>
          <p:nvPr>
            <p:extLst>
              <p:ext uri="{D42A27DB-BD31-4B8C-83A1-F6EECF244321}">
                <p14:modId xmlns:p14="http://schemas.microsoft.com/office/powerpoint/2010/main" val="2178138477"/>
              </p:ext>
            </p:extLst>
          </p:nvPr>
        </p:nvGraphicFramePr>
        <p:xfrm>
          <a:off x="685800" y="1137920"/>
          <a:ext cx="7772400" cy="4582160"/>
        </p:xfrm>
        <a:graphic>
          <a:graphicData uri="http://schemas.openxmlformats.org/drawingml/2006/table">
            <a:tbl>
              <a:tblPr firstRow="1" bandRow="1">
                <a:tableStyleId>{69012ECD-51FC-41F1-AA8D-1B2483CD663E}</a:tableStyleId>
              </a:tblPr>
              <a:tblGrid>
                <a:gridCol w="1727547">
                  <a:extLst>
                    <a:ext uri="{9D8B030D-6E8A-4147-A177-3AD203B41FA5}">
                      <a16:colId xmlns:a16="http://schemas.microsoft.com/office/drawing/2014/main" val="20000"/>
                    </a:ext>
                  </a:extLst>
                </a:gridCol>
                <a:gridCol w="6044853">
                  <a:extLst>
                    <a:ext uri="{9D8B030D-6E8A-4147-A177-3AD203B41FA5}">
                      <a16:colId xmlns:a16="http://schemas.microsoft.com/office/drawing/2014/main" val="20001"/>
                    </a:ext>
                  </a:extLst>
                </a:gridCol>
              </a:tblGrid>
              <a:tr h="370840">
                <a:tc>
                  <a:txBody>
                    <a:bodyPr/>
                    <a:lstStyle/>
                    <a:p>
                      <a:r>
                        <a:rPr lang="de-DE" b="0" dirty="0"/>
                        <a:t>Zeit</a:t>
                      </a:r>
                      <a:endParaRPr lang="de-DE" b="0" dirty="0">
                        <a:latin typeface="Calibri" panose="020F0502020204030204" pitchFamily="34" charset="0"/>
                        <a:cs typeface="Calibri" panose="020F0502020204030204" pitchFamily="34" charset="0"/>
                      </a:endParaRPr>
                    </a:p>
                  </a:txBody>
                  <a:tcPr/>
                </a:tc>
                <a:tc>
                  <a:txBody>
                    <a:bodyPr/>
                    <a:lstStyle/>
                    <a:p>
                      <a:r>
                        <a:rPr lang="de-DE" b="0" dirty="0"/>
                        <a:t>Inhalt</a:t>
                      </a:r>
                      <a:endParaRPr lang="de-DE" b="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0"/>
                  </a:ext>
                </a:extLst>
              </a:tr>
              <a:tr h="741680">
                <a:tc>
                  <a:txBody>
                    <a:bodyPr/>
                    <a:lstStyle/>
                    <a:p>
                      <a:r>
                        <a:rPr lang="de-DE" dirty="0"/>
                        <a:t>15:00 -</a:t>
                      </a:r>
                      <a:r>
                        <a:rPr lang="de-DE" baseline="0" dirty="0"/>
                        <a:t> </a:t>
                      </a:r>
                      <a:r>
                        <a:rPr lang="de-DE" dirty="0"/>
                        <a:t>15:05</a:t>
                      </a:r>
                      <a:endParaRPr lang="de-DE" dirty="0">
                        <a:latin typeface="Calibri" panose="020F0502020204030204" pitchFamily="34" charset="0"/>
                        <a:cs typeface="Calibri" panose="020F050202020403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 typeface="+mj-lt"/>
                        <a:buNone/>
                        <a:tabLst/>
                        <a:defRPr/>
                      </a:pPr>
                      <a:r>
                        <a:rPr lang="de-DE" b="1" dirty="0"/>
                        <a:t>A      Einstieg</a:t>
                      </a: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dirty="0"/>
                        <a:t>Begrüßung und Kennenlernen</a:t>
                      </a: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dirty="0"/>
                        <a:t>Vorstellen des DZLM </a:t>
                      </a: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dirty="0"/>
                        <a:t>Überblick über das gesamte Fortbildungsprogramm</a:t>
                      </a:r>
                      <a:endParaRPr lang="de-DE"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1"/>
                  </a:ext>
                </a:extLst>
              </a:tr>
              <a:tr h="370840">
                <a:tc>
                  <a:txBody>
                    <a:bodyPr/>
                    <a:lstStyle/>
                    <a:p>
                      <a:r>
                        <a:rPr lang="de-DE" dirty="0"/>
                        <a:t>15:05 – 15:40</a:t>
                      </a:r>
                      <a:endParaRPr lang="de-DE" dirty="0">
                        <a:latin typeface="Calibri" panose="020F0502020204030204" pitchFamily="34" charset="0"/>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b="1" dirty="0"/>
                        <a:t>B      Lernen mit </a:t>
                      </a:r>
                      <a:r>
                        <a:rPr lang="de-DE" b="1" dirty="0" err="1"/>
                        <a:t>Flipped</a:t>
                      </a:r>
                      <a:r>
                        <a:rPr lang="de-DE" b="1" dirty="0"/>
                        <a:t> </a:t>
                      </a:r>
                      <a:r>
                        <a:rPr lang="de-DE" b="1" dirty="0" err="1"/>
                        <a:t>Classroom</a:t>
                      </a:r>
                      <a:endParaRPr lang="de-DE" b="1" dirty="0"/>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sz="1800" kern="1200" dirty="0">
                          <a:solidFill>
                            <a:schemeClr val="tx1"/>
                          </a:solidFill>
                          <a:latin typeface="+mn-lt"/>
                          <a:ea typeface="+mn-ea"/>
                          <a:cs typeface="+mn-cs"/>
                        </a:rPr>
                        <a:t>Video über </a:t>
                      </a:r>
                      <a:r>
                        <a:rPr lang="de-DE" sz="1800" kern="1200" dirty="0" err="1">
                          <a:solidFill>
                            <a:schemeClr val="tx1"/>
                          </a:solidFill>
                          <a:latin typeface="+mn-lt"/>
                          <a:ea typeface="+mn-ea"/>
                          <a:cs typeface="+mn-cs"/>
                        </a:rPr>
                        <a:t>Flipped</a:t>
                      </a:r>
                      <a:r>
                        <a:rPr lang="de-DE" sz="1800" kern="1200" dirty="0">
                          <a:solidFill>
                            <a:schemeClr val="tx1"/>
                          </a:solidFill>
                          <a:latin typeface="+mn-lt"/>
                          <a:ea typeface="+mn-ea"/>
                          <a:cs typeface="+mn-cs"/>
                        </a:rPr>
                        <a:t> </a:t>
                      </a:r>
                      <a:r>
                        <a:rPr lang="de-DE" sz="1800" kern="1200" dirty="0" err="1">
                          <a:solidFill>
                            <a:schemeClr val="tx1"/>
                          </a:solidFill>
                          <a:latin typeface="+mn-lt"/>
                          <a:ea typeface="+mn-ea"/>
                          <a:cs typeface="+mn-cs"/>
                        </a:rPr>
                        <a:t>Classroom</a:t>
                      </a:r>
                      <a:endParaRPr lang="de-DE" sz="1800" kern="1200" dirty="0">
                        <a:solidFill>
                          <a:schemeClr val="tx1"/>
                        </a:solidFill>
                        <a:latin typeface="+mn-lt"/>
                        <a:ea typeface="+mn-ea"/>
                        <a:cs typeface="+mn-cs"/>
                      </a:endParaRP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sz="1800" kern="1200" dirty="0">
                          <a:solidFill>
                            <a:schemeClr val="tx1"/>
                          </a:solidFill>
                          <a:latin typeface="+mn-lt"/>
                          <a:ea typeface="+mn-ea"/>
                          <a:cs typeface="+mn-cs"/>
                        </a:rPr>
                        <a:t>Vortrag</a:t>
                      </a: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sz="1800" kern="1200" dirty="0">
                          <a:solidFill>
                            <a:schemeClr val="tx1"/>
                          </a:solidFill>
                          <a:latin typeface="+mn-lt"/>
                          <a:ea typeface="+mn-ea"/>
                          <a:cs typeface="+mn-cs"/>
                        </a:rPr>
                        <a:t>Refle</a:t>
                      </a:r>
                      <a:r>
                        <a:rPr lang="de-DE" b="0" dirty="0"/>
                        <a:t>xion</a:t>
                      </a:r>
                      <a:endParaRPr lang="de-DE" b="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3"/>
                  </a:ext>
                </a:extLst>
              </a:tr>
              <a:tr h="370840">
                <a:tc>
                  <a:txBody>
                    <a:bodyPr/>
                    <a:lstStyle/>
                    <a:p>
                      <a:r>
                        <a:rPr lang="de-DE" sz="1800" kern="1200" dirty="0">
                          <a:solidFill>
                            <a:schemeClr val="dk1"/>
                          </a:solidFill>
                        </a:rPr>
                        <a:t>15:40 – 16:20</a:t>
                      </a:r>
                      <a:endParaRPr lang="de-DE"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800" b="1" kern="1200" dirty="0">
                          <a:solidFill>
                            <a:schemeClr val="dk1"/>
                          </a:solidFill>
                        </a:rPr>
                        <a:t>C	Einsatzszenarien von Lernvideos</a:t>
                      </a: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sz="1800" kern="1200" dirty="0">
                          <a:solidFill>
                            <a:schemeClr val="tx1"/>
                          </a:solidFill>
                          <a:latin typeface="+mn-lt"/>
                          <a:ea typeface="+mn-ea"/>
                          <a:cs typeface="+mn-cs"/>
                        </a:rPr>
                        <a:t>Beispiele</a:t>
                      </a: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sz="1800" kern="1200" dirty="0">
                          <a:solidFill>
                            <a:schemeClr val="tx1"/>
                          </a:solidFill>
                          <a:latin typeface="+mn-lt"/>
                          <a:ea typeface="+mn-ea"/>
                          <a:cs typeface="+mn-cs"/>
                        </a:rPr>
                        <a:t>Gegenseitiges Vorstellen der Beispiele</a:t>
                      </a: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sz="1800" kern="1200" dirty="0">
                          <a:solidFill>
                            <a:schemeClr val="tx1"/>
                          </a:solidFill>
                          <a:latin typeface="+mn-lt"/>
                          <a:ea typeface="+mn-ea"/>
                          <a:cs typeface="+mn-cs"/>
                        </a:rPr>
                        <a:t>Diskussion: Einsatz von Lernvideos in verschiedenen Phasen des </a:t>
                      </a:r>
                      <a:r>
                        <a:rPr lang="de-DE" sz="1800" b="0" kern="1200" baseline="0" dirty="0">
                          <a:solidFill>
                            <a:schemeClr val="dk1"/>
                          </a:solidFill>
                        </a:rPr>
                        <a:t>Unterrichts</a:t>
                      </a:r>
                      <a:endParaRPr lang="de-DE" sz="1800" b="0"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4"/>
                  </a:ext>
                </a:extLst>
              </a:tr>
              <a:tr h="370840">
                <a:tc>
                  <a:txBody>
                    <a:bodyPr/>
                    <a:lstStyle/>
                    <a:p>
                      <a:r>
                        <a:rPr lang="de-DE" dirty="0"/>
                        <a:t>16:20 - 16:30</a:t>
                      </a:r>
                      <a:endParaRPr lang="de-DE" dirty="0">
                        <a:latin typeface="Calibri" panose="020F0502020204030204" pitchFamily="34" charset="0"/>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b="1" dirty="0"/>
                        <a:t>D      Reflexion und Ausblick</a:t>
                      </a:r>
                      <a:endParaRPr lang="de-DE" sz="1200" b="1" kern="1200" dirty="0">
                        <a:solidFill>
                          <a:schemeClr val="dk1"/>
                        </a:solidFill>
                        <a:highlight>
                          <a:srgbClr val="FFFF00"/>
                        </a:highlight>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8"/>
                  </a:ext>
                </a:extLst>
              </a:tr>
            </a:tbl>
          </a:graphicData>
        </a:graphic>
      </p:graphicFrame>
      <p:sp>
        <p:nvSpPr>
          <p:cNvPr id="4" name="Titel 3">
            <a:extLst>
              <a:ext uri="{FF2B5EF4-FFF2-40B4-BE49-F238E27FC236}">
                <a16:creationId xmlns:a16="http://schemas.microsoft.com/office/drawing/2014/main" id="{645F42FF-220B-5C41-8535-2BC68104000E}"/>
              </a:ext>
            </a:extLst>
          </p:cNvPr>
          <p:cNvSpPr>
            <a:spLocks noGrp="1"/>
          </p:cNvSpPr>
          <p:nvPr>
            <p:ph type="title"/>
          </p:nvPr>
        </p:nvSpPr>
        <p:spPr/>
        <p:txBody>
          <a:bodyPr/>
          <a:lstStyle/>
          <a:p>
            <a:r>
              <a:rPr lang="de-DE" dirty="0"/>
              <a:t>Zum heutigen Tag</a:t>
            </a:r>
          </a:p>
        </p:txBody>
      </p:sp>
      <p:sp>
        <p:nvSpPr>
          <p:cNvPr id="8" name="Textplatzhalter 7">
            <a:extLst>
              <a:ext uri="{FF2B5EF4-FFF2-40B4-BE49-F238E27FC236}">
                <a16:creationId xmlns:a16="http://schemas.microsoft.com/office/drawing/2014/main" id="{221A5751-97B4-0610-3371-085832AA9B8D}"/>
              </a:ext>
            </a:extLst>
          </p:cNvPr>
          <p:cNvSpPr>
            <a:spLocks noGrp="1"/>
          </p:cNvSpPr>
          <p:nvPr>
            <p:ph type="body" sz="quarter" idx="10"/>
          </p:nvPr>
        </p:nvSpPr>
        <p:spPr/>
        <p:txBody>
          <a:bodyPr/>
          <a:lstStyle/>
          <a:p>
            <a:endParaRPr lang="de-DE"/>
          </a:p>
        </p:txBody>
      </p:sp>
    </p:spTree>
    <p:extLst>
      <p:ext uri="{BB962C8B-B14F-4D97-AF65-F5344CB8AC3E}">
        <p14:creationId xmlns:p14="http://schemas.microsoft.com/office/powerpoint/2010/main" val="817497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C6E5E55-5A75-784B-9441-C05BB039333A}"/>
              </a:ext>
            </a:extLst>
          </p:cNvPr>
          <p:cNvSpPr>
            <a:spLocks noGrp="1"/>
          </p:cNvSpPr>
          <p:nvPr>
            <p:ph type="title"/>
          </p:nvPr>
        </p:nvSpPr>
        <p:spPr/>
        <p:txBody>
          <a:bodyPr/>
          <a:lstStyle/>
          <a:p>
            <a:r>
              <a:rPr lang="de-DE" dirty="0"/>
              <a:t>Landkarte: Kognitive Aktivierung im Mathematikunterricht</a:t>
            </a:r>
          </a:p>
        </p:txBody>
      </p:sp>
      <p:sp>
        <p:nvSpPr>
          <p:cNvPr id="134" name="Textfeld 133">
            <a:extLst>
              <a:ext uri="{FF2B5EF4-FFF2-40B4-BE49-F238E27FC236}">
                <a16:creationId xmlns:a16="http://schemas.microsoft.com/office/drawing/2014/main" id="{870C6FFE-A8DA-F848-8980-BDCEBA3867B0}"/>
              </a:ext>
            </a:extLst>
          </p:cNvPr>
          <p:cNvSpPr txBox="1"/>
          <p:nvPr/>
        </p:nvSpPr>
        <p:spPr>
          <a:xfrm>
            <a:off x="3731585"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Kognitive Aktivitäten </a:t>
            </a:r>
          </a:p>
        </p:txBody>
      </p:sp>
      <p:sp>
        <p:nvSpPr>
          <p:cNvPr id="38" name="Textfeld 37">
            <a:extLst>
              <a:ext uri="{FF2B5EF4-FFF2-40B4-BE49-F238E27FC236}">
                <a16:creationId xmlns:a16="http://schemas.microsoft.com/office/drawing/2014/main" id="{8C760559-C404-3745-B98F-BCA615D4BA51}"/>
              </a:ext>
            </a:extLst>
          </p:cNvPr>
          <p:cNvSpPr txBox="1"/>
          <p:nvPr/>
        </p:nvSpPr>
        <p:spPr>
          <a:xfrm>
            <a:off x="5480419" y="885488"/>
            <a:ext cx="1692000" cy="523220"/>
          </a:xfrm>
          <a:prstGeom prst="rect">
            <a:avLst/>
          </a:prstGeom>
          <a:solidFill>
            <a:schemeClr val="accent3">
              <a:lumMod val="60000"/>
              <a:lumOff val="40000"/>
            </a:schemeClr>
          </a:solidFill>
        </p:spPr>
        <p:txBody>
          <a:bodyPr wrap="square" rtlCol="0">
            <a:sp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beurteilen und auswählen</a:t>
            </a:r>
          </a:p>
        </p:txBody>
      </p:sp>
      <p:sp>
        <p:nvSpPr>
          <p:cNvPr id="39" name="Textfeld 38">
            <a:extLst>
              <a:ext uri="{FF2B5EF4-FFF2-40B4-BE49-F238E27FC236}">
                <a16:creationId xmlns:a16="http://schemas.microsoft.com/office/drawing/2014/main" id="{38F4F744-E9AA-1C4A-8FA5-898B09C318B4}"/>
              </a:ext>
            </a:extLst>
          </p:cNvPr>
          <p:cNvSpPr txBox="1"/>
          <p:nvPr/>
        </p:nvSpPr>
        <p:spPr>
          <a:xfrm>
            <a:off x="1995401" y="887720"/>
            <a:ext cx="1692000" cy="518757"/>
          </a:xfrm>
          <a:prstGeom prst="rect">
            <a:avLst/>
          </a:prstGeom>
          <a:solidFill>
            <a:srgbClr val="F7B44E"/>
          </a:solidFill>
        </p:spPr>
        <p:txBody>
          <a:bodyPr wrap="square" rtlCol="0" anchor="ctr" anchorCtr="0">
            <a:no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bedienen</a:t>
            </a:r>
          </a:p>
        </p:txBody>
      </p:sp>
      <p:sp>
        <p:nvSpPr>
          <p:cNvPr id="40" name="Textfeld 39">
            <a:extLst>
              <a:ext uri="{FF2B5EF4-FFF2-40B4-BE49-F238E27FC236}">
                <a16:creationId xmlns:a16="http://schemas.microsoft.com/office/drawing/2014/main" id="{B9C53117-FE03-3E43-9BC3-D33FFF8AE8A8}"/>
              </a:ext>
            </a:extLst>
          </p:cNvPr>
          <p:cNvSpPr txBox="1"/>
          <p:nvPr/>
        </p:nvSpPr>
        <p:spPr>
          <a:xfrm>
            <a:off x="7236296" y="885488"/>
            <a:ext cx="1692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lang="de-DE" sz="1400" b="1" dirty="0">
                <a:solidFill>
                  <a:schemeClr val="bg1"/>
                </a:solidFill>
                <a:latin typeface="Calibri" panose="020F0502020204030204" pitchFamily="34" charset="0"/>
              </a:rPr>
              <a:t>M</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edien</a:t>
            </a:r>
            <a:r>
              <a:rPr kumimoji="0" lang="de-DE" sz="1400" b="1" i="0" u="none" strike="noStrike" kern="1200" cap="none" spc="0" normalizeH="0" dirty="0">
                <a:ln>
                  <a:noFill/>
                </a:ln>
                <a:solidFill>
                  <a:schemeClr val="bg1"/>
                </a:solidFill>
                <a:effectLst/>
                <a:uLnTx/>
                <a:uFillTx/>
                <a:latin typeface="Calibri" panose="020F0502020204030204" pitchFamily="34" charset="0"/>
                <a:ea typeface="ＭＳ Ｐゴシック" charset="-128"/>
              </a:rPr>
              <a:t> </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für </a:t>
            </a:r>
            <a:r>
              <a:rPr kumimoji="0" lang="de-DE" sz="1400" b="1" i="0" u="none" strike="noStrike" kern="1200" cap="none" spc="0" normalizeH="0" baseline="0" dirty="0" err="1">
                <a:ln>
                  <a:noFill/>
                </a:ln>
                <a:solidFill>
                  <a:schemeClr val="bg1"/>
                </a:solidFill>
                <a:effectLst/>
                <a:uLnTx/>
                <a:uFillTx/>
                <a:latin typeface="Calibri" panose="020F0502020204030204" pitchFamily="34" charset="0"/>
                <a:ea typeface="ＭＳ Ｐゴシック" charset="-128"/>
              </a:rPr>
              <a:t>fachl</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Lernen nutzen</a:t>
            </a:r>
          </a:p>
        </p:txBody>
      </p:sp>
      <p:sp>
        <p:nvSpPr>
          <p:cNvPr id="41" name="Textfeld 40">
            <a:extLst>
              <a:ext uri="{FF2B5EF4-FFF2-40B4-BE49-F238E27FC236}">
                <a16:creationId xmlns:a16="http://schemas.microsoft.com/office/drawing/2014/main" id="{21251FC5-3F3C-4248-95AF-07B16A2078AB}"/>
              </a:ext>
            </a:extLst>
          </p:cNvPr>
          <p:cNvSpPr txBox="1"/>
          <p:nvPr/>
        </p:nvSpPr>
        <p:spPr>
          <a:xfrm>
            <a:off x="3737910" y="885488"/>
            <a:ext cx="1692000" cy="523220"/>
          </a:xfrm>
          <a:prstGeom prst="rect">
            <a:avLst/>
          </a:prstGeom>
          <a:solidFill>
            <a:schemeClr val="accent3">
              <a:lumMod val="60000"/>
              <a:lumOff val="40000"/>
            </a:schemeClr>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Medien adaptieren und gestalten</a:t>
            </a:r>
          </a:p>
        </p:txBody>
      </p:sp>
      <p:sp>
        <p:nvSpPr>
          <p:cNvPr id="31" name="Textfeld 30">
            <a:extLst>
              <a:ext uri="{FF2B5EF4-FFF2-40B4-BE49-F238E27FC236}">
                <a16:creationId xmlns:a16="http://schemas.microsoft.com/office/drawing/2014/main" id="{BBC083D5-0D89-144F-94B7-D0DBEC10B8AD}"/>
              </a:ext>
            </a:extLst>
          </p:cNvPr>
          <p:cNvSpPr txBox="1"/>
          <p:nvPr/>
        </p:nvSpPr>
        <p:spPr>
          <a:xfrm>
            <a:off x="1985914"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KMK Kompetenzen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32" name="Textfeld 31">
            <a:extLst>
              <a:ext uri="{FF2B5EF4-FFF2-40B4-BE49-F238E27FC236}">
                <a16:creationId xmlns:a16="http://schemas.microsoft.com/office/drawing/2014/main" id="{93E95C6C-0E5B-B54F-9CDC-D5BFF8E81BC9}"/>
              </a:ext>
            </a:extLst>
          </p:cNvPr>
          <p:cNvSpPr txBox="1"/>
          <p:nvPr/>
        </p:nvSpPr>
        <p:spPr>
          <a:xfrm>
            <a:off x="1979773" y="2097164"/>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Übersicht: relevante Medien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6" name="Textfeld 5">
            <a:extLst>
              <a:ext uri="{FF2B5EF4-FFF2-40B4-BE49-F238E27FC236}">
                <a16:creationId xmlns:a16="http://schemas.microsoft.com/office/drawing/2014/main" id="{1C950E89-F75F-60B3-4677-B5F215CDE80F}"/>
              </a:ext>
            </a:extLst>
          </p:cNvPr>
          <p:cNvSpPr txBox="1"/>
          <p:nvPr/>
        </p:nvSpPr>
        <p:spPr>
          <a:xfrm>
            <a:off x="611560" y="831627"/>
            <a:ext cx="1066702" cy="630942"/>
          </a:xfrm>
          <a:prstGeom prst="rect">
            <a:avLst/>
          </a:prstGeom>
          <a:noFill/>
        </p:spPr>
        <p:txBody>
          <a:bodyPr wrap="none" rtlCol="0">
            <a:spAutoFit/>
          </a:bodyPr>
          <a:lstStyle/>
          <a:p>
            <a:pPr>
              <a:spcBef>
                <a:spcPts val="600"/>
              </a:spcBef>
              <a:defRPr/>
            </a:pPr>
            <a:r>
              <a:rPr lang="en-US" sz="1500" b="1" dirty="0" err="1">
                <a:solidFill>
                  <a:srgbClr val="F8B44F"/>
                </a:solidFill>
                <a:latin typeface="Calibri" panose="020F0502020204030204" pitchFamily="34" charset="0"/>
              </a:rPr>
              <a:t>Lehrkräfte</a:t>
            </a:r>
            <a:r>
              <a:rPr lang="en-US" sz="1500" b="1" dirty="0">
                <a:solidFill>
                  <a:srgbClr val="F8B44F"/>
                </a:solidFill>
                <a:latin typeface="Calibri" panose="020F0502020204030204" pitchFamily="34" charset="0"/>
              </a:rPr>
              <a:t>-</a:t>
            </a:r>
          </a:p>
          <a:p>
            <a:pPr>
              <a:spcBef>
                <a:spcPts val="600"/>
              </a:spcBef>
              <a:defRPr/>
            </a:pPr>
            <a:r>
              <a:rPr lang="en-US" sz="1500" b="1" dirty="0">
                <a:solidFill>
                  <a:srgbClr val="F8B44F"/>
                </a:solidFill>
                <a:latin typeface="Calibri" panose="020F0502020204030204" pitchFamily="34" charset="0"/>
              </a:rPr>
              <a:t>Jobs</a:t>
            </a:r>
            <a:r>
              <a:rPr lang="en-US" sz="1500" b="1" dirty="0">
                <a:solidFill>
                  <a:srgbClr val="C37700"/>
                </a:solidFill>
                <a:latin typeface="Calibri" panose="020F0502020204030204" pitchFamily="34" charset="0"/>
              </a:rPr>
              <a:t> </a:t>
            </a:r>
          </a:p>
        </p:txBody>
      </p:sp>
      <p:pic>
        <p:nvPicPr>
          <p:cNvPr id="8" name="Bild 15">
            <a:extLst>
              <a:ext uri="{FF2B5EF4-FFF2-40B4-BE49-F238E27FC236}">
                <a16:creationId xmlns:a16="http://schemas.microsoft.com/office/drawing/2014/main" id="{A1F35686-848F-F73D-3C3B-1F532C262D5D}"/>
              </a:ext>
            </a:extLst>
          </p:cNvPr>
          <p:cNvPicPr>
            <a:picLocks noChangeAspect="1"/>
          </p:cNvPicPr>
          <p:nvPr/>
        </p:nvPicPr>
        <p:blipFill>
          <a:blip r:embed="rId3" cstate="email">
            <a:duotone>
              <a:srgbClr val="F8B44F">
                <a:shade val="45000"/>
                <a:satMod val="135000"/>
              </a:srgbClr>
              <a:prstClr val="white"/>
            </a:duotone>
            <a:extLst>
              <a:ext uri="{28A0092B-C50C-407E-A947-70E740481C1C}">
                <a14:useLocalDpi xmlns:a14="http://schemas.microsoft.com/office/drawing/2010/main"/>
              </a:ext>
            </a:extLst>
          </a:blip>
          <a:stretch>
            <a:fillRect/>
          </a:stretch>
        </p:blipFill>
        <p:spPr>
          <a:xfrm>
            <a:off x="129385" y="845706"/>
            <a:ext cx="504057" cy="504057"/>
          </a:xfrm>
          <a:prstGeom prst="rect">
            <a:avLst/>
          </a:prstGeom>
        </p:spPr>
      </p:pic>
      <p:sp>
        <p:nvSpPr>
          <p:cNvPr id="10" name="Textfeld 9">
            <a:extLst>
              <a:ext uri="{FF2B5EF4-FFF2-40B4-BE49-F238E27FC236}">
                <a16:creationId xmlns:a16="http://schemas.microsoft.com/office/drawing/2014/main" id="{C55344C9-8051-650C-6B1C-4575D1F5D494}"/>
              </a:ext>
            </a:extLst>
          </p:cNvPr>
          <p:cNvSpPr txBox="1"/>
          <p:nvPr/>
        </p:nvSpPr>
        <p:spPr>
          <a:xfrm>
            <a:off x="611560" y="1772816"/>
            <a:ext cx="1111843" cy="553998"/>
          </a:xfrm>
          <a:prstGeom prst="rect">
            <a:avLst/>
          </a:prstGeom>
          <a:noFill/>
        </p:spPr>
        <p:txBody>
          <a:bodyPr wrap="none" rtlCol="0">
            <a:spAutoFit/>
          </a:bodyPr>
          <a:lstStyle/>
          <a:p>
            <a:pPr>
              <a:spcBef>
                <a:spcPts val="600"/>
              </a:spcBef>
              <a:defRPr/>
            </a:pPr>
            <a:r>
              <a:rPr lang="de-DE" sz="1500" b="1" dirty="0">
                <a:solidFill>
                  <a:srgbClr val="CDB987">
                    <a:lumMod val="75000"/>
                  </a:srgbClr>
                </a:solidFill>
                <a:latin typeface="Calibri" panose="020F0502020204030204" pitchFamily="34" charset="0"/>
              </a:rPr>
              <a:t>Didaktische</a:t>
            </a:r>
            <a:br>
              <a:rPr lang="de-DE" sz="1500" b="1" dirty="0">
                <a:solidFill>
                  <a:srgbClr val="CDB987">
                    <a:lumMod val="75000"/>
                  </a:srgbClr>
                </a:solidFill>
                <a:latin typeface="Calibri" panose="020F0502020204030204" pitchFamily="34" charset="0"/>
              </a:rPr>
            </a:br>
            <a:r>
              <a:rPr lang="de-DE" sz="1500" b="1" dirty="0">
                <a:solidFill>
                  <a:srgbClr val="CDB987">
                    <a:lumMod val="75000"/>
                  </a:srgbClr>
                </a:solidFill>
                <a:latin typeface="Calibri" panose="020F0502020204030204" pitchFamily="34" charset="0"/>
              </a:rPr>
              <a:t>Werkzeuge</a:t>
            </a:r>
          </a:p>
        </p:txBody>
      </p:sp>
      <p:pic>
        <p:nvPicPr>
          <p:cNvPr id="12" name="Bild 3">
            <a:extLst>
              <a:ext uri="{FF2B5EF4-FFF2-40B4-BE49-F238E27FC236}">
                <a16:creationId xmlns:a16="http://schemas.microsoft.com/office/drawing/2014/main" id="{F54C3AE0-5519-BAEE-72F4-93625CDFA367}"/>
              </a:ext>
            </a:extLst>
          </p:cNvPr>
          <p:cNvPicPr>
            <a:picLocks noChangeAspect="1"/>
          </p:cNvPicPr>
          <p:nvPr/>
        </p:nvPicPr>
        <p:blipFill>
          <a:blip r:embed="rId4" cstate="email">
            <a:duotone>
              <a:srgbClr val="CDB987">
                <a:shade val="45000"/>
                <a:satMod val="135000"/>
              </a:srgbClr>
              <a:prstClr val="white"/>
            </a:duotone>
            <a:extLst>
              <a:ext uri="{28A0092B-C50C-407E-A947-70E740481C1C}">
                <a14:useLocalDpi xmlns:a14="http://schemas.microsoft.com/office/drawing/2010/main"/>
              </a:ext>
            </a:extLst>
          </a:blip>
          <a:stretch>
            <a:fillRect/>
          </a:stretch>
        </p:blipFill>
        <p:spPr>
          <a:xfrm>
            <a:off x="129385" y="1772816"/>
            <a:ext cx="504057" cy="504057"/>
          </a:xfrm>
          <a:prstGeom prst="rect">
            <a:avLst/>
          </a:prstGeom>
        </p:spPr>
      </p:pic>
      <p:sp>
        <p:nvSpPr>
          <p:cNvPr id="14" name="Textfeld 13">
            <a:extLst>
              <a:ext uri="{FF2B5EF4-FFF2-40B4-BE49-F238E27FC236}">
                <a16:creationId xmlns:a16="http://schemas.microsoft.com/office/drawing/2014/main" id="{21CAC0B7-A434-6762-FE7D-DC7B1A9C833D}"/>
              </a:ext>
            </a:extLst>
          </p:cNvPr>
          <p:cNvSpPr txBox="1"/>
          <p:nvPr/>
        </p:nvSpPr>
        <p:spPr>
          <a:xfrm>
            <a:off x="611560" y="5809349"/>
            <a:ext cx="1399101" cy="323165"/>
          </a:xfrm>
          <a:prstGeom prst="rect">
            <a:avLst/>
          </a:prstGeom>
          <a:noFill/>
        </p:spPr>
        <p:txBody>
          <a:bodyPr wrap="none" rtlCol="0">
            <a:spAutoFit/>
          </a:bodyPr>
          <a:lstStyle/>
          <a:p>
            <a:pPr>
              <a:spcBef>
                <a:spcPts val="600"/>
              </a:spcBef>
              <a:defRPr/>
            </a:pPr>
            <a:r>
              <a:rPr lang="de-DE" sz="1500" b="1" dirty="0">
                <a:solidFill>
                  <a:srgbClr val="327A86"/>
                </a:solidFill>
                <a:latin typeface="Calibri" panose="020F0502020204030204" pitchFamily="34" charset="0"/>
              </a:rPr>
              <a:t>Orientierungen</a:t>
            </a:r>
          </a:p>
        </p:txBody>
      </p:sp>
      <p:pic>
        <p:nvPicPr>
          <p:cNvPr id="16" name="Bild 10">
            <a:extLst>
              <a:ext uri="{FF2B5EF4-FFF2-40B4-BE49-F238E27FC236}">
                <a16:creationId xmlns:a16="http://schemas.microsoft.com/office/drawing/2014/main" id="{39364685-670F-1232-EFAF-7B0275F612C0}"/>
              </a:ext>
            </a:extLst>
          </p:cNvPr>
          <p:cNvPicPr>
            <a:picLocks noChangeAspect="1"/>
          </p:cNvPicPr>
          <p:nvPr/>
        </p:nvPicPr>
        <p:blipFill>
          <a:blip r:embed="rId5" cstate="email">
            <a:duotone>
              <a:srgbClr val="327A86">
                <a:shade val="45000"/>
                <a:satMod val="135000"/>
              </a:srgbClr>
              <a:prstClr val="white"/>
            </a:duotone>
            <a:extLst>
              <a:ext uri="{28A0092B-C50C-407E-A947-70E740481C1C}">
                <a14:useLocalDpi xmlns:a14="http://schemas.microsoft.com/office/drawing/2010/main"/>
              </a:ext>
            </a:extLst>
          </a:blip>
          <a:stretch>
            <a:fillRect/>
          </a:stretch>
        </p:blipFill>
        <p:spPr>
          <a:xfrm>
            <a:off x="129385" y="5733255"/>
            <a:ext cx="504057" cy="504057"/>
          </a:xfrm>
          <a:prstGeom prst="rect">
            <a:avLst/>
          </a:prstGeom>
        </p:spPr>
      </p:pic>
      <p:sp>
        <p:nvSpPr>
          <p:cNvPr id="18" name="Textfeld 17">
            <a:extLst>
              <a:ext uri="{FF2B5EF4-FFF2-40B4-BE49-F238E27FC236}">
                <a16:creationId xmlns:a16="http://schemas.microsoft.com/office/drawing/2014/main" id="{13D00F1C-9A48-E246-D7D8-D4BAFBAE84BF}"/>
              </a:ext>
            </a:extLst>
          </p:cNvPr>
          <p:cNvSpPr txBox="1"/>
          <p:nvPr/>
        </p:nvSpPr>
        <p:spPr>
          <a:xfrm>
            <a:off x="611560" y="3508266"/>
            <a:ext cx="1509837" cy="784830"/>
          </a:xfrm>
          <a:prstGeom prst="rect">
            <a:avLst/>
          </a:prstGeom>
          <a:noFill/>
        </p:spPr>
        <p:txBody>
          <a:bodyPr wrap="none" rtlCol="0">
            <a:spAutoFit/>
          </a:bodyPr>
          <a:lstStyle/>
          <a:p>
            <a:pPr>
              <a:spcBef>
                <a:spcPts val="600"/>
              </a:spcBef>
              <a:defRPr/>
            </a:pPr>
            <a:r>
              <a:rPr lang="de-DE" sz="1500" b="1" dirty="0">
                <a:solidFill>
                  <a:prstClr val="black">
                    <a:lumMod val="50000"/>
                    <a:lumOff val="50000"/>
                  </a:prstClr>
                </a:solidFill>
                <a:latin typeface="Calibri" panose="020F0502020204030204" pitchFamily="34" charset="0"/>
              </a:rPr>
              <a:t>Denk- und </a:t>
            </a:r>
            <a:br>
              <a:rPr lang="de-DE" sz="1500" b="1" dirty="0">
                <a:solidFill>
                  <a:prstClr val="black">
                    <a:lumMod val="50000"/>
                    <a:lumOff val="50000"/>
                  </a:prstClr>
                </a:solidFill>
                <a:latin typeface="Calibri" panose="020F0502020204030204" pitchFamily="34" charset="0"/>
              </a:rPr>
            </a:br>
            <a:r>
              <a:rPr lang="de-DE" sz="1500" b="1" dirty="0">
                <a:solidFill>
                  <a:prstClr val="black">
                    <a:lumMod val="50000"/>
                    <a:lumOff val="50000"/>
                  </a:prstClr>
                </a:solidFill>
                <a:latin typeface="Calibri" panose="020F0502020204030204" pitchFamily="34" charset="0"/>
              </a:rPr>
              <a:t>Wahrnehmungs-</a:t>
            </a:r>
            <a:br>
              <a:rPr lang="de-DE" sz="1500" b="1" dirty="0">
                <a:solidFill>
                  <a:prstClr val="black">
                    <a:lumMod val="50000"/>
                    <a:lumOff val="50000"/>
                  </a:prstClr>
                </a:solidFill>
                <a:latin typeface="Calibri" panose="020F0502020204030204" pitchFamily="34" charset="0"/>
              </a:rPr>
            </a:br>
            <a:r>
              <a:rPr lang="de-DE" sz="1500" b="1" dirty="0" err="1">
                <a:solidFill>
                  <a:prstClr val="black">
                    <a:lumMod val="50000"/>
                    <a:lumOff val="50000"/>
                  </a:prstClr>
                </a:solidFill>
                <a:latin typeface="Calibri" panose="020F0502020204030204" pitchFamily="34" charset="0"/>
              </a:rPr>
              <a:t>kategorien</a:t>
            </a:r>
            <a:endParaRPr lang="de-DE" sz="1500" b="1" dirty="0">
              <a:solidFill>
                <a:prstClr val="black">
                  <a:lumMod val="50000"/>
                  <a:lumOff val="50000"/>
                </a:prstClr>
              </a:solidFill>
              <a:latin typeface="Calibri" panose="020F0502020204030204" pitchFamily="34" charset="0"/>
            </a:endParaRPr>
          </a:p>
        </p:txBody>
      </p:sp>
      <p:pic>
        <p:nvPicPr>
          <p:cNvPr id="20" name="Bild 13">
            <a:extLst>
              <a:ext uri="{FF2B5EF4-FFF2-40B4-BE49-F238E27FC236}">
                <a16:creationId xmlns:a16="http://schemas.microsoft.com/office/drawing/2014/main" id="{11D74226-19ED-E48F-6451-C034171AED6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9385" y="3644782"/>
            <a:ext cx="504057" cy="504057"/>
          </a:xfrm>
          <a:prstGeom prst="rect">
            <a:avLst/>
          </a:prstGeom>
        </p:spPr>
      </p:pic>
      <p:sp>
        <p:nvSpPr>
          <p:cNvPr id="23" name="Textfeld 22">
            <a:extLst>
              <a:ext uri="{FF2B5EF4-FFF2-40B4-BE49-F238E27FC236}">
                <a16:creationId xmlns:a16="http://schemas.microsoft.com/office/drawing/2014/main" id="{A81456D1-8359-8F4B-B9F7-1074794F6FC9}"/>
              </a:ext>
            </a:extLst>
          </p:cNvPr>
          <p:cNvSpPr txBox="1"/>
          <p:nvPr/>
        </p:nvSpPr>
        <p:spPr>
          <a:xfrm>
            <a:off x="3727491" y="2088192"/>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Passende Aufgabenformate</a:t>
            </a:r>
          </a:p>
        </p:txBody>
      </p:sp>
      <p:sp>
        <p:nvSpPr>
          <p:cNvPr id="24" name="Textfeld 23">
            <a:extLst>
              <a:ext uri="{FF2B5EF4-FFF2-40B4-BE49-F238E27FC236}">
                <a16:creationId xmlns:a16="http://schemas.microsoft.com/office/drawing/2014/main" id="{0AEC4B35-7602-1E44-9590-BEE5170AD88E}"/>
              </a:ext>
            </a:extLst>
          </p:cNvPr>
          <p:cNvSpPr txBox="1"/>
          <p:nvPr/>
        </p:nvSpPr>
        <p:spPr>
          <a:xfrm>
            <a:off x="5475209" y="2088192"/>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Hilfsangebote</a:t>
            </a:r>
          </a:p>
        </p:txBody>
      </p:sp>
      <p:sp>
        <p:nvSpPr>
          <p:cNvPr id="25" name="Textfeld 24">
            <a:extLst>
              <a:ext uri="{FF2B5EF4-FFF2-40B4-BE49-F238E27FC236}">
                <a16:creationId xmlns:a16="http://schemas.microsoft.com/office/drawing/2014/main" id="{A48D6D4F-7F08-8D46-8C2C-EE39ABFF0248}"/>
              </a:ext>
            </a:extLst>
          </p:cNvPr>
          <p:cNvSpPr txBox="1"/>
          <p:nvPr/>
        </p:nvSpPr>
        <p:spPr>
          <a:xfrm>
            <a:off x="5477256" y="1525887"/>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Bewertungsraster</a:t>
            </a:r>
          </a:p>
        </p:txBody>
      </p:sp>
      <p:sp>
        <p:nvSpPr>
          <p:cNvPr id="27" name="Textfeld 26">
            <a:extLst>
              <a:ext uri="{FF2B5EF4-FFF2-40B4-BE49-F238E27FC236}">
                <a16:creationId xmlns:a16="http://schemas.microsoft.com/office/drawing/2014/main" id="{6C7138ED-BFBF-4646-BA46-8BFB9B4F6ED5}"/>
              </a:ext>
            </a:extLst>
          </p:cNvPr>
          <p:cNvSpPr txBox="1"/>
          <p:nvPr/>
        </p:nvSpPr>
        <p:spPr>
          <a:xfrm>
            <a:off x="2433151" y="4552658"/>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4: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Kreativ neu Denken</a:t>
            </a:r>
          </a:p>
        </p:txBody>
      </p:sp>
      <p:sp>
        <p:nvSpPr>
          <p:cNvPr id="28" name="Textfeld 27">
            <a:extLst>
              <a:ext uri="{FF2B5EF4-FFF2-40B4-BE49-F238E27FC236}">
                <a16:creationId xmlns:a16="http://schemas.microsoft.com/office/drawing/2014/main" id="{43DE3D54-1F63-354A-99C0-E45334419D0F}"/>
              </a:ext>
            </a:extLst>
          </p:cNvPr>
          <p:cNvSpPr txBox="1"/>
          <p:nvPr/>
        </p:nvSpPr>
        <p:spPr>
          <a:xfrm>
            <a:off x="2421905" y="3081044"/>
            <a:ext cx="1900251"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1:  Erinnern, Reproduzieren &amp; Ausführen</a:t>
            </a:r>
          </a:p>
        </p:txBody>
      </p:sp>
      <p:cxnSp>
        <p:nvCxnSpPr>
          <p:cNvPr id="29" name="Gerade Verbindung mit Pfeil 28">
            <a:extLst>
              <a:ext uri="{FF2B5EF4-FFF2-40B4-BE49-F238E27FC236}">
                <a16:creationId xmlns:a16="http://schemas.microsoft.com/office/drawing/2014/main" id="{C1FECA5D-D1F9-9946-BB3B-7BC01EA79D28}"/>
              </a:ext>
            </a:extLst>
          </p:cNvPr>
          <p:cNvCxnSpPr>
            <a:cxnSpLocks/>
          </p:cNvCxnSpPr>
          <p:nvPr/>
        </p:nvCxnSpPr>
        <p:spPr bwMode="auto">
          <a:xfrm>
            <a:off x="2267744" y="3081044"/>
            <a:ext cx="0" cy="1908000"/>
          </a:xfrm>
          <a:prstGeom prst="straightConnector1">
            <a:avLst/>
          </a:prstGeom>
          <a:solidFill>
            <a:srgbClr val="327A86"/>
          </a:solidFill>
          <a:ln w="38100" cap="flat" cmpd="sng" algn="ctr">
            <a:solidFill>
              <a:sysClr val="window" lastClr="FFFFFF">
                <a:lumMod val="65000"/>
              </a:sysClr>
            </a:solidFill>
            <a:prstDash val="solid"/>
            <a:round/>
            <a:headEnd type="none"/>
            <a:tailEnd type="triangle"/>
          </a:ln>
          <a:effectLst/>
        </p:spPr>
      </p:cxnSp>
      <p:sp>
        <p:nvSpPr>
          <p:cNvPr id="30" name="Textfeld 29">
            <a:extLst>
              <a:ext uri="{FF2B5EF4-FFF2-40B4-BE49-F238E27FC236}">
                <a16:creationId xmlns:a16="http://schemas.microsoft.com/office/drawing/2014/main" id="{E99A301C-EE7F-154E-95A6-FB6E74132011}"/>
              </a:ext>
            </a:extLst>
          </p:cNvPr>
          <p:cNvSpPr txBox="1"/>
          <p:nvPr/>
        </p:nvSpPr>
        <p:spPr>
          <a:xfrm>
            <a:off x="2421901" y="2740031"/>
            <a:ext cx="1900255" cy="318924"/>
          </a:xfrm>
          <a:prstGeom prst="rect">
            <a:avLst/>
          </a:prstGeom>
          <a:noFill/>
        </p:spPr>
        <p:txBody>
          <a:bodyPr wrap="none" lIns="36000" tIns="36000" rIns="36000" bIns="36000" rtlCol="0">
            <a:spAutoFit/>
          </a:bodyPr>
          <a:lstStyle/>
          <a:p>
            <a:pPr marL="9525" indent="-9525">
              <a:spcBef>
                <a:spcPts val="600"/>
              </a:spcBef>
            </a:pPr>
            <a:r>
              <a:rPr lang="de-DE" sz="1600" b="1" dirty="0">
                <a:solidFill>
                  <a:prstClr val="black">
                    <a:lumMod val="50000"/>
                    <a:lumOff val="50000"/>
                  </a:prstClr>
                </a:solidFill>
                <a:latin typeface="Calibri" panose="020F0502020204030204" pitchFamily="34" charset="0"/>
              </a:rPr>
              <a:t>Kognitive Aktivierung</a:t>
            </a:r>
          </a:p>
        </p:txBody>
      </p:sp>
      <p:sp>
        <p:nvSpPr>
          <p:cNvPr id="33" name="Rechteck 32">
            <a:extLst>
              <a:ext uri="{FF2B5EF4-FFF2-40B4-BE49-F238E27FC236}">
                <a16:creationId xmlns:a16="http://schemas.microsoft.com/office/drawing/2014/main" id="{3DD3E2CB-FD9C-CA4D-B007-5AB06E851B2F}"/>
              </a:ext>
            </a:extLst>
          </p:cNvPr>
          <p:cNvSpPr/>
          <p:nvPr/>
        </p:nvSpPr>
        <p:spPr>
          <a:xfrm>
            <a:off x="2433152" y="4062120"/>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3: Analysieren,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Bewerten &amp; Beweisen </a:t>
            </a:r>
          </a:p>
        </p:txBody>
      </p:sp>
      <p:sp>
        <p:nvSpPr>
          <p:cNvPr id="34" name="Rechteck 33">
            <a:extLst>
              <a:ext uri="{FF2B5EF4-FFF2-40B4-BE49-F238E27FC236}">
                <a16:creationId xmlns:a16="http://schemas.microsoft.com/office/drawing/2014/main" id="{2344B40F-1062-6145-B74C-475E390847CB}"/>
              </a:ext>
            </a:extLst>
          </p:cNvPr>
          <p:cNvSpPr/>
          <p:nvPr/>
        </p:nvSpPr>
        <p:spPr>
          <a:xfrm>
            <a:off x="2433151" y="3571582"/>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2: Verstehen,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Anwenden &amp; Begründen</a:t>
            </a:r>
          </a:p>
        </p:txBody>
      </p:sp>
      <p:sp>
        <p:nvSpPr>
          <p:cNvPr id="36" name="Textfeld 35">
            <a:extLst>
              <a:ext uri="{FF2B5EF4-FFF2-40B4-BE49-F238E27FC236}">
                <a16:creationId xmlns:a16="http://schemas.microsoft.com/office/drawing/2014/main" id="{995F520C-B32A-CE44-AD4B-818C0FE2AA1B}"/>
              </a:ext>
            </a:extLst>
          </p:cNvPr>
          <p:cNvSpPr txBox="1"/>
          <p:nvPr/>
        </p:nvSpPr>
        <p:spPr>
          <a:xfrm>
            <a:off x="4566132" y="4552658"/>
            <a:ext cx="2031795" cy="442035"/>
          </a:xfrm>
          <a:prstGeom prst="rect">
            <a:avLst/>
          </a:prstGeom>
          <a:noFill/>
          <a:ln>
            <a:solidFill>
              <a:sysClr val="window" lastClr="FFFFFF">
                <a:lumMod val="65000"/>
              </a:sysClr>
            </a:solidFill>
          </a:ln>
        </p:spPr>
        <p:txBody>
          <a:bodyPr wrap="square" lIns="36000" tIns="36000" rIns="36000" bIns="36000" rtlCol="0">
            <a:noAutofit/>
          </a:bodyPr>
          <a:lstStyle/>
          <a:p>
            <a:pPr marL="6697" marR="0" lvl="0" indent="-6697" algn="ctr" defTabSz="914400" eaLnBrk="1" fontAlgn="auto" latinLnBrk="0" hangingPunct="1">
              <a:lnSpc>
                <a:spcPct val="100000"/>
              </a:lnSpc>
              <a:spcBef>
                <a:spcPts val="422"/>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Bewusstes, gerichtetes Nutzen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(instrumental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action</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scheme</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a:t>
            </a:r>
          </a:p>
        </p:txBody>
      </p:sp>
      <p:sp>
        <p:nvSpPr>
          <p:cNvPr id="42" name="Textfeld 41">
            <a:extLst>
              <a:ext uri="{FF2B5EF4-FFF2-40B4-BE49-F238E27FC236}">
                <a16:creationId xmlns:a16="http://schemas.microsoft.com/office/drawing/2014/main" id="{ADBA5F01-30AB-6349-B318-A09AF0519E5C}"/>
              </a:ext>
            </a:extLst>
          </p:cNvPr>
          <p:cNvSpPr txBox="1"/>
          <p:nvPr/>
        </p:nvSpPr>
        <p:spPr>
          <a:xfrm>
            <a:off x="4566133" y="3081044"/>
            <a:ext cx="2031793" cy="442035"/>
          </a:xfrm>
          <a:prstGeom prst="rect">
            <a:avLst/>
          </a:prstGeom>
          <a:noFill/>
          <a:ln>
            <a:solidFill>
              <a:sysClr val="window" lastClr="FFFFFF">
                <a:lumMod val="65000"/>
              </a:sysClr>
            </a:solidFill>
          </a:ln>
        </p:spPr>
        <p:txBody>
          <a:bodyPr wrap="square" lIns="36000" tIns="36000" rIns="36000" bIns="36000" rtlCol="0">
            <a:noAutofit/>
          </a:bodyPr>
          <a:lstStyle/>
          <a:p>
            <a:pPr marL="6697" marR="0" lvl="0" indent="-6697" algn="ctr" defTabSz="914400" eaLnBrk="1" fontAlgn="auto" latinLnBrk="0" hangingPunct="1">
              <a:lnSpc>
                <a:spcPct val="100000"/>
              </a:lnSpc>
              <a:spcBef>
                <a:spcPts val="422"/>
              </a:spcBef>
              <a:spcAft>
                <a:spcPts val="0"/>
              </a:spcAft>
              <a:buClrTx/>
              <a:buSzTx/>
              <a:buFontTx/>
              <a:buNone/>
              <a:tabLst/>
              <a:defRPr/>
            </a:pP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Ungerichtetes</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unreflektiertes Verwenden,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usage-scheme</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a:t>
            </a:r>
          </a:p>
        </p:txBody>
      </p:sp>
      <p:cxnSp>
        <p:nvCxnSpPr>
          <p:cNvPr id="43" name="Gerade Verbindung mit Pfeil 42">
            <a:extLst>
              <a:ext uri="{FF2B5EF4-FFF2-40B4-BE49-F238E27FC236}">
                <a16:creationId xmlns:a16="http://schemas.microsoft.com/office/drawing/2014/main" id="{33E146A2-3BCD-3E43-9C54-CDE59C69B331}"/>
              </a:ext>
            </a:extLst>
          </p:cNvPr>
          <p:cNvCxnSpPr>
            <a:cxnSpLocks/>
          </p:cNvCxnSpPr>
          <p:nvPr/>
        </p:nvCxnSpPr>
        <p:spPr bwMode="auto">
          <a:xfrm>
            <a:off x="5582029" y="3640220"/>
            <a:ext cx="0" cy="86890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sp>
        <p:nvSpPr>
          <p:cNvPr id="44" name="Rechteck 43">
            <a:extLst>
              <a:ext uri="{FF2B5EF4-FFF2-40B4-BE49-F238E27FC236}">
                <a16:creationId xmlns:a16="http://schemas.microsoft.com/office/drawing/2014/main" id="{D902BDE2-FAA0-AB4A-8F5D-52DECB5B49B4}"/>
              </a:ext>
            </a:extLst>
          </p:cNvPr>
          <p:cNvSpPr/>
          <p:nvPr/>
        </p:nvSpPr>
        <p:spPr>
          <a:xfrm>
            <a:off x="4860032" y="2730216"/>
            <a:ext cx="1531766"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Mediennutzung</a:t>
            </a:r>
            <a:endParaRPr kumimoji="0" lang="de-DE" sz="1800" b="0" i="0" u="none" strike="noStrike" kern="0" cap="none" spc="0" normalizeH="0" baseline="0" noProof="0" dirty="0">
              <a:ln>
                <a:noFill/>
              </a:ln>
              <a:solidFill>
                <a:prstClr val="black"/>
              </a:solidFill>
              <a:effectLst/>
              <a:uLnTx/>
              <a:uFillTx/>
            </a:endParaRPr>
          </a:p>
        </p:txBody>
      </p:sp>
      <p:sp>
        <p:nvSpPr>
          <p:cNvPr id="45" name="Rechteck 44">
            <a:extLst>
              <a:ext uri="{FF2B5EF4-FFF2-40B4-BE49-F238E27FC236}">
                <a16:creationId xmlns:a16="http://schemas.microsoft.com/office/drawing/2014/main" id="{EE0FAD72-7990-FA47-95A5-1FF318DFDBB6}"/>
              </a:ext>
            </a:extLst>
          </p:cNvPr>
          <p:cNvSpPr/>
          <p:nvPr/>
        </p:nvSpPr>
        <p:spPr>
          <a:xfrm>
            <a:off x="6759091" y="3427190"/>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LüM</a:t>
            </a:r>
            <a:r>
              <a:rPr lang="de-DE" sz="1400" dirty="0">
                <a:latin typeface="Calibri" pitchFamily="34" charset="0"/>
                <a:cs typeface="Calibri" pitchFamily="34" charset="0"/>
              </a:rPr>
              <a:t> (Lernen über Medien)</a:t>
            </a:r>
          </a:p>
        </p:txBody>
      </p:sp>
      <p:sp>
        <p:nvSpPr>
          <p:cNvPr id="46" name="Rechteck 45">
            <a:extLst>
              <a:ext uri="{FF2B5EF4-FFF2-40B4-BE49-F238E27FC236}">
                <a16:creationId xmlns:a16="http://schemas.microsoft.com/office/drawing/2014/main" id="{630E55AE-EF09-BF4C-8635-5F0931B5AFC1}"/>
              </a:ext>
            </a:extLst>
          </p:cNvPr>
          <p:cNvSpPr/>
          <p:nvPr/>
        </p:nvSpPr>
        <p:spPr>
          <a:xfrm>
            <a:off x="6759091" y="4058367"/>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LmM</a:t>
            </a:r>
            <a:r>
              <a:rPr lang="de-DE" sz="1400" dirty="0">
                <a:latin typeface="Calibri" pitchFamily="34" charset="0"/>
                <a:cs typeface="Calibri" pitchFamily="34" charset="0"/>
              </a:rPr>
              <a:t> (Lernen mit Medien)</a:t>
            </a:r>
            <a:endParaRPr lang="de-DE" sz="1200" dirty="0">
              <a:latin typeface="Calibri" pitchFamily="34" charset="0"/>
              <a:cs typeface="Calibri" pitchFamily="34" charset="0"/>
            </a:endParaRPr>
          </a:p>
        </p:txBody>
      </p:sp>
      <p:cxnSp>
        <p:nvCxnSpPr>
          <p:cNvPr id="47" name="Gerade Verbindung mit Pfeil 46">
            <a:extLst>
              <a:ext uri="{FF2B5EF4-FFF2-40B4-BE49-F238E27FC236}">
                <a16:creationId xmlns:a16="http://schemas.microsoft.com/office/drawing/2014/main" id="{AC9D2DF4-9C19-014A-9F2C-F051DCCFAAC3}"/>
              </a:ext>
            </a:extLst>
          </p:cNvPr>
          <p:cNvCxnSpPr>
            <a:cxnSpLocks/>
          </p:cNvCxnSpPr>
          <p:nvPr/>
        </p:nvCxnSpPr>
        <p:spPr bwMode="auto">
          <a:xfrm>
            <a:off x="4499992" y="4011965"/>
            <a:ext cx="266560" cy="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sp>
        <p:nvSpPr>
          <p:cNvPr id="49" name="Textfeld 48">
            <a:extLst>
              <a:ext uri="{FF2B5EF4-FFF2-40B4-BE49-F238E27FC236}">
                <a16:creationId xmlns:a16="http://schemas.microsoft.com/office/drawing/2014/main" id="{978B5F65-FEE3-C541-B833-8675C242A901}"/>
              </a:ext>
            </a:extLst>
          </p:cNvPr>
          <p:cNvSpPr txBox="1"/>
          <p:nvPr/>
        </p:nvSpPr>
        <p:spPr>
          <a:xfrm>
            <a:off x="3731585"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Kognitive Aktivierung</a:t>
            </a:r>
          </a:p>
        </p:txBody>
      </p:sp>
      <p:sp>
        <p:nvSpPr>
          <p:cNvPr id="50" name="Textfeld 49">
            <a:extLst>
              <a:ext uri="{FF2B5EF4-FFF2-40B4-BE49-F238E27FC236}">
                <a16:creationId xmlns:a16="http://schemas.microsoft.com/office/drawing/2014/main" id="{BC32AB28-5E22-DF4D-9C42-1B2ECEB5654E}"/>
              </a:ext>
            </a:extLst>
          </p:cNvPr>
          <p:cNvSpPr txBox="1"/>
          <p:nvPr/>
        </p:nvSpPr>
        <p:spPr>
          <a:xfrm>
            <a:off x="1979773"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Darstellungs-wechsel</a:t>
            </a:r>
          </a:p>
        </p:txBody>
      </p:sp>
      <p:sp>
        <p:nvSpPr>
          <p:cNvPr id="51" name="Textfeld 50">
            <a:extLst>
              <a:ext uri="{FF2B5EF4-FFF2-40B4-BE49-F238E27FC236}">
                <a16:creationId xmlns:a16="http://schemas.microsoft.com/office/drawing/2014/main" id="{0E1D1C3B-7D5C-504E-8E0C-6A9132DBECA8}"/>
              </a:ext>
            </a:extLst>
          </p:cNvPr>
          <p:cNvSpPr txBox="1"/>
          <p:nvPr/>
        </p:nvSpPr>
        <p:spPr>
          <a:xfrm>
            <a:off x="5475209"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kern="0" dirty="0">
                <a:solidFill>
                  <a:schemeClr val="bg1"/>
                </a:solidFill>
                <a:latin typeface="Calibri" panose="020F0502020204030204" pitchFamily="34" charset="0"/>
                <a:cs typeface="Calibri" panose="020F0502020204030204" pitchFamily="34" charset="0"/>
              </a:rPr>
              <a:t>Inhaltliches Denken vor Kalkül</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52" name="Textfeld 51">
            <a:extLst>
              <a:ext uri="{FF2B5EF4-FFF2-40B4-BE49-F238E27FC236}">
                <a16:creationId xmlns:a16="http://schemas.microsoft.com/office/drawing/2014/main" id="{AC975E3D-3074-064B-90F8-77DBBCF5C315}"/>
              </a:ext>
            </a:extLst>
          </p:cNvPr>
          <p:cNvSpPr txBox="1"/>
          <p:nvPr/>
        </p:nvSpPr>
        <p:spPr>
          <a:xfrm>
            <a:off x="1979773"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Potenziale und Grenzen</a:t>
            </a:r>
          </a:p>
        </p:txBody>
      </p:sp>
      <p:sp>
        <p:nvSpPr>
          <p:cNvPr id="53" name="Textfeld 52">
            <a:extLst>
              <a:ext uri="{FF2B5EF4-FFF2-40B4-BE49-F238E27FC236}">
                <a16:creationId xmlns:a16="http://schemas.microsoft.com/office/drawing/2014/main" id="{95BC7639-95D7-4740-A9A5-0546F5A69EF9}"/>
              </a:ext>
            </a:extLst>
          </p:cNvPr>
          <p:cNvSpPr txBox="1"/>
          <p:nvPr/>
        </p:nvSpPr>
        <p:spPr>
          <a:xfrm>
            <a:off x="3731585"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Überzeugung zu digitalen Medien</a:t>
            </a:r>
          </a:p>
        </p:txBody>
      </p:sp>
      <p:sp>
        <p:nvSpPr>
          <p:cNvPr id="54" name="Textfeld 53">
            <a:extLst>
              <a:ext uri="{FF2B5EF4-FFF2-40B4-BE49-F238E27FC236}">
                <a16:creationId xmlns:a16="http://schemas.microsoft.com/office/drawing/2014/main" id="{B219A30E-38C6-FD41-9A4C-924F0F78A217}"/>
              </a:ext>
            </a:extLst>
          </p:cNvPr>
          <p:cNvSpPr txBox="1"/>
          <p:nvPr/>
        </p:nvSpPr>
        <p:spPr>
          <a:xfrm>
            <a:off x="5475209"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Entdeckendes  Lernen</a:t>
            </a:r>
          </a:p>
        </p:txBody>
      </p:sp>
      <p:sp>
        <p:nvSpPr>
          <p:cNvPr id="55" name="Textfeld 54">
            <a:extLst>
              <a:ext uri="{FF2B5EF4-FFF2-40B4-BE49-F238E27FC236}">
                <a16:creationId xmlns:a16="http://schemas.microsoft.com/office/drawing/2014/main" id="{1B9BD278-3B5F-2B4C-8F07-921EBCC783CB}"/>
              </a:ext>
            </a:extLst>
          </p:cNvPr>
          <p:cNvSpPr txBox="1"/>
          <p:nvPr/>
        </p:nvSpPr>
        <p:spPr>
          <a:xfrm>
            <a:off x="7236296"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Integriert statt additiv</a:t>
            </a:r>
          </a:p>
        </p:txBody>
      </p:sp>
      <p:sp>
        <p:nvSpPr>
          <p:cNvPr id="56" name="Textfeld 55">
            <a:extLst>
              <a:ext uri="{FF2B5EF4-FFF2-40B4-BE49-F238E27FC236}">
                <a16:creationId xmlns:a16="http://schemas.microsoft.com/office/drawing/2014/main" id="{6F6DB1FF-4535-B749-A7DF-352AB4E6C25A}"/>
              </a:ext>
            </a:extLst>
          </p:cNvPr>
          <p:cNvSpPr txBox="1"/>
          <p:nvPr/>
        </p:nvSpPr>
        <p:spPr>
          <a:xfrm>
            <a:off x="7236296"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Selbstwirksamkeits-erleben</a:t>
            </a:r>
          </a:p>
        </p:txBody>
      </p:sp>
      <p:sp>
        <p:nvSpPr>
          <p:cNvPr id="57" name="Textfeld 56">
            <a:extLst>
              <a:ext uri="{FF2B5EF4-FFF2-40B4-BE49-F238E27FC236}">
                <a16:creationId xmlns:a16="http://schemas.microsoft.com/office/drawing/2014/main" id="{03BDF235-4208-FB48-8F81-10BFAA4B1F85}"/>
              </a:ext>
            </a:extLst>
          </p:cNvPr>
          <p:cNvSpPr txBox="1"/>
          <p:nvPr/>
        </p:nvSpPr>
        <p:spPr>
          <a:xfrm>
            <a:off x="1979773"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Differenzierung</a:t>
            </a:r>
          </a:p>
        </p:txBody>
      </p:sp>
      <p:sp>
        <p:nvSpPr>
          <p:cNvPr id="58" name="Textfeld 57">
            <a:extLst>
              <a:ext uri="{FF2B5EF4-FFF2-40B4-BE49-F238E27FC236}">
                <a16:creationId xmlns:a16="http://schemas.microsoft.com/office/drawing/2014/main" id="{92F9C6E0-75DF-B548-9865-21A08ECA9260}"/>
              </a:ext>
            </a:extLst>
          </p:cNvPr>
          <p:cNvSpPr txBox="1"/>
          <p:nvPr/>
        </p:nvSpPr>
        <p:spPr>
          <a:xfrm>
            <a:off x="5475209"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Sprachbildung und </a:t>
            </a:r>
            <a:br>
              <a:rPr lang="de-DE" sz="1400" kern="0" dirty="0">
                <a:solidFill>
                  <a:schemeClr val="bg1"/>
                </a:solidFill>
                <a:latin typeface="Calibri" panose="020F0502020204030204" pitchFamily="34" charset="0"/>
                <a:cs typeface="Calibri" panose="020F0502020204030204" pitchFamily="34" charset="0"/>
              </a:rPr>
            </a:br>
            <a:r>
              <a:rPr lang="de-DE" sz="1400" kern="0" dirty="0">
                <a:solidFill>
                  <a:schemeClr val="bg1"/>
                </a:solidFill>
                <a:latin typeface="Calibri" panose="020F0502020204030204" pitchFamily="34" charset="0"/>
                <a:cs typeface="Calibri" panose="020F0502020204030204" pitchFamily="34" charset="0"/>
              </a:rPr>
              <a:t>-</a:t>
            </a:r>
            <a:r>
              <a:rPr kumimoji="0" lang="de-DE" sz="1400" b="0"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förderung</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59" name="Textfeld 58">
            <a:extLst>
              <a:ext uri="{FF2B5EF4-FFF2-40B4-BE49-F238E27FC236}">
                <a16:creationId xmlns:a16="http://schemas.microsoft.com/office/drawing/2014/main" id="{7FC584D4-FA4A-7A4D-A3FA-37F1B6688AB6}"/>
              </a:ext>
            </a:extLst>
          </p:cNvPr>
          <p:cNvSpPr txBox="1"/>
          <p:nvPr/>
        </p:nvSpPr>
        <p:spPr>
          <a:xfrm>
            <a:off x="3731585"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Verstehens-orientierung</a:t>
            </a:r>
          </a:p>
        </p:txBody>
      </p:sp>
      <p:sp>
        <p:nvSpPr>
          <p:cNvPr id="60" name="Textfeld 59">
            <a:extLst>
              <a:ext uri="{FF2B5EF4-FFF2-40B4-BE49-F238E27FC236}">
                <a16:creationId xmlns:a16="http://schemas.microsoft.com/office/drawing/2014/main" id="{8C33AD67-3A10-0846-83A4-BA1D805A0BF5}"/>
              </a:ext>
            </a:extLst>
          </p:cNvPr>
          <p:cNvSpPr txBox="1"/>
          <p:nvPr/>
        </p:nvSpPr>
        <p:spPr>
          <a:xfrm>
            <a:off x="7236296"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kern="0" dirty="0">
                <a:solidFill>
                  <a:schemeClr val="bg1"/>
                </a:solidFill>
                <a:latin typeface="Calibri" panose="020F0502020204030204" pitchFamily="34" charset="0"/>
                <a:cs typeface="Calibri" panose="020F0502020204030204" pitchFamily="34" charset="0"/>
              </a:rPr>
              <a:t>Durchgängigkeits-</a:t>
            </a:r>
            <a:r>
              <a:rPr kumimoji="0" lang="de-DE" sz="1400" b="0"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prinzip</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cxnSp>
        <p:nvCxnSpPr>
          <p:cNvPr id="2" name="Gerade Verbindung mit Pfeil 1">
            <a:extLst>
              <a:ext uri="{FF2B5EF4-FFF2-40B4-BE49-F238E27FC236}">
                <a16:creationId xmlns:a16="http://schemas.microsoft.com/office/drawing/2014/main" id="{2ADC43CE-D19E-0445-79FD-E63E0BF48788}"/>
              </a:ext>
            </a:extLst>
          </p:cNvPr>
          <p:cNvCxnSpPr>
            <a:cxnSpLocks/>
          </p:cNvCxnSpPr>
          <p:nvPr/>
        </p:nvCxnSpPr>
        <p:spPr bwMode="auto">
          <a:xfrm>
            <a:off x="4457814" y="2899493"/>
            <a:ext cx="266560" cy="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grpSp>
        <p:nvGrpSpPr>
          <p:cNvPr id="4" name="Gruppieren 3">
            <a:extLst>
              <a:ext uri="{FF2B5EF4-FFF2-40B4-BE49-F238E27FC236}">
                <a16:creationId xmlns:a16="http://schemas.microsoft.com/office/drawing/2014/main" id="{6D49D4D2-6461-36D4-EF77-495C93C485BE}"/>
              </a:ext>
            </a:extLst>
          </p:cNvPr>
          <p:cNvGrpSpPr/>
          <p:nvPr/>
        </p:nvGrpSpPr>
        <p:grpSpPr>
          <a:xfrm>
            <a:off x="7208264" y="1525887"/>
            <a:ext cx="1748064" cy="1111026"/>
            <a:chOff x="7218487" y="1525887"/>
            <a:chExt cx="1748064" cy="1111026"/>
          </a:xfrm>
        </p:grpSpPr>
        <p:pic>
          <p:nvPicPr>
            <p:cNvPr id="61" name="Grafik 60">
              <a:extLst>
                <a:ext uri="{FF2B5EF4-FFF2-40B4-BE49-F238E27FC236}">
                  <a16:creationId xmlns:a16="http://schemas.microsoft.com/office/drawing/2014/main" id="{11FF47A2-C571-934E-92DF-2CB57A75FEBC}"/>
                </a:ext>
              </a:extLst>
            </p:cNvPr>
            <p:cNvPicPr>
              <a:picLocks noChangeAspect="1"/>
            </p:cNvPicPr>
            <p:nvPr/>
          </p:nvPicPr>
          <p:blipFill>
            <a:blip r:embed="rId7"/>
            <a:stretch>
              <a:fillRect/>
            </a:stretch>
          </p:blipFill>
          <p:spPr>
            <a:xfrm>
              <a:off x="7218487" y="2204865"/>
              <a:ext cx="1748064" cy="432048"/>
            </a:xfrm>
            <a:prstGeom prst="rect">
              <a:avLst/>
            </a:prstGeom>
          </p:spPr>
        </p:pic>
        <p:sp>
          <p:nvSpPr>
            <p:cNvPr id="26" name="Textfeld 25">
              <a:extLst>
                <a:ext uri="{FF2B5EF4-FFF2-40B4-BE49-F238E27FC236}">
                  <a16:creationId xmlns:a16="http://schemas.microsoft.com/office/drawing/2014/main" id="{2031BD64-1BC1-034C-B748-99DEEB00EB97}"/>
                </a:ext>
              </a:extLst>
            </p:cNvPr>
            <p:cNvSpPr txBox="1"/>
            <p:nvPr/>
          </p:nvSpPr>
          <p:spPr>
            <a:xfrm>
              <a:off x="7245488" y="1525887"/>
              <a:ext cx="1692000" cy="699819"/>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Phasierung von Unterricht</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grpSp>
    </p:spTree>
    <p:extLst>
      <p:ext uri="{BB962C8B-B14F-4D97-AF65-F5344CB8AC3E}">
        <p14:creationId xmlns:p14="http://schemas.microsoft.com/office/powerpoint/2010/main" val="1815432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sp>
        <p:nvSpPr>
          <p:cNvPr id="6" name="Textfeld 5">
            <a:extLst>
              <a:ext uri="{FF2B5EF4-FFF2-40B4-BE49-F238E27FC236}">
                <a16:creationId xmlns:a16="http://schemas.microsoft.com/office/drawing/2014/main" id="{60866F15-A9D4-AB42-8858-933776901BE8}"/>
              </a:ext>
            </a:extLst>
          </p:cNvPr>
          <p:cNvSpPr txBox="1"/>
          <p:nvPr/>
        </p:nvSpPr>
        <p:spPr>
          <a:xfrm>
            <a:off x="-108679" y="1287514"/>
            <a:ext cx="9536884" cy="914609"/>
          </a:xfrm>
          <a:prstGeom prst="rect">
            <a:avLst/>
          </a:prstGeom>
          <a:solidFill>
            <a:srgbClr val="A6A6A6">
              <a:alpha val="25098"/>
            </a:srgbClr>
          </a:solidFill>
        </p:spPr>
        <p:txBody>
          <a:bodyPr wrap="square" rtlCol="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Tabelle 6">
            <a:extLst>
              <a:ext uri="{FF2B5EF4-FFF2-40B4-BE49-F238E27FC236}">
                <a16:creationId xmlns:a16="http://schemas.microsoft.com/office/drawing/2014/main" id="{75D8F16A-E1D4-B277-A96F-70676CC58096}"/>
              </a:ext>
            </a:extLst>
          </p:cNvPr>
          <p:cNvGraphicFramePr>
            <a:graphicFrameLocks noGrp="1"/>
          </p:cNvGraphicFramePr>
          <p:nvPr>
            <p:extLst>
              <p:ext uri="{D42A27DB-BD31-4B8C-83A1-F6EECF244321}">
                <p14:modId xmlns:p14="http://schemas.microsoft.com/office/powerpoint/2010/main" val="796929353"/>
              </p:ext>
            </p:extLst>
          </p:nvPr>
        </p:nvGraphicFramePr>
        <p:xfrm>
          <a:off x="252001" y="994162"/>
          <a:ext cx="8639999" cy="5236539"/>
        </p:xfrm>
        <a:graphic>
          <a:graphicData uri="http://schemas.openxmlformats.org/drawingml/2006/table">
            <a:tbl>
              <a:tblPr/>
              <a:tblGrid>
                <a:gridCol w="1003580">
                  <a:extLst>
                    <a:ext uri="{9D8B030D-6E8A-4147-A177-3AD203B41FA5}">
                      <a16:colId xmlns:a16="http://schemas.microsoft.com/office/drawing/2014/main" val="2825107158"/>
                    </a:ext>
                  </a:extLst>
                </a:gridCol>
                <a:gridCol w="5199648">
                  <a:extLst>
                    <a:ext uri="{9D8B030D-6E8A-4147-A177-3AD203B41FA5}">
                      <a16:colId xmlns:a16="http://schemas.microsoft.com/office/drawing/2014/main" val="3163543730"/>
                    </a:ext>
                  </a:extLst>
                </a:gridCol>
                <a:gridCol w="821835">
                  <a:extLst>
                    <a:ext uri="{9D8B030D-6E8A-4147-A177-3AD203B41FA5}">
                      <a16:colId xmlns:a16="http://schemas.microsoft.com/office/drawing/2014/main" val="2991992481"/>
                    </a:ext>
                  </a:extLst>
                </a:gridCol>
                <a:gridCol w="1614936">
                  <a:extLst>
                    <a:ext uri="{9D8B030D-6E8A-4147-A177-3AD203B41FA5}">
                      <a16:colId xmlns:a16="http://schemas.microsoft.com/office/drawing/2014/main" val="2552297473"/>
                    </a:ext>
                  </a:extLst>
                </a:gridCol>
              </a:tblGrid>
              <a:tr h="276715">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Zeit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Phase/Aktivität</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Sozialform</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Material/Medien</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9081765"/>
                  </a:ext>
                </a:extLst>
              </a:tr>
              <a:tr h="733294">
                <a:tc>
                  <a:txBody>
                    <a:bodyPr/>
                    <a:lstStyle/>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dirty="0">
                          <a:effectLst/>
                          <a:latin typeface="Calibri" panose="020F0502020204030204" pitchFamily="34" charset="0"/>
                          <a:ea typeface="MS PGothic" panose="020B0600070205080204" pitchFamily="34" charset="-128"/>
                          <a:cs typeface="Calibri" panose="020F0502020204030204" pitchFamily="34" charset="0"/>
                        </a:rPr>
                        <a:t> </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8890"/>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Begrüßen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1938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kurzer Audio- &amp; ggf. Videotest aller Teilnehmenden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kurzes Vorstellen untereinander (Name, Schule, Erwartung etc.) </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„A Einstieg“</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3142696"/>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15'</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b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B Lernen im </a:t>
                      </a:r>
                      <a:r>
                        <a:rPr lang="de-DE" sz="1200" b="1" kern="1200" dirty="0" err="1">
                          <a:effectLst/>
                          <a:latin typeface="Calibri" panose="020F0502020204030204" pitchFamily="34" charset="0"/>
                          <a:ea typeface="MS PGothic" panose="020B0600070205080204" pitchFamily="34" charset="-128"/>
                          <a:cs typeface="Times New Roman" panose="02020603050405020304" pitchFamily="18" charset="0"/>
                        </a:rPr>
                        <a:t>Flipped</a:t>
                      </a:r>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 Classroom</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Thematischer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zum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Austausch zum Video</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Informieren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22860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Vortrag über die Phasen von Lernprozessen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Phasen und Komponenten des ARCS-Modells bei </a:t>
                      </a:r>
                      <a:r>
                        <a:rPr lang="de-DE" sz="1200" kern="1200" dirty="0" err="1">
                          <a:solidFill>
                            <a:srgbClr val="000000"/>
                          </a:solidFill>
                          <a:effectLst/>
                          <a:latin typeface="Calibri" panose="020F0502020204030204" pitchFamily="34" charset="0"/>
                          <a:ea typeface="MS PGothic" panose="020B0600070205080204" pitchFamily="34" charset="-128"/>
                          <a:cs typeface="Calibri" panose="020F0502020204030204" pitchFamily="34" charset="0"/>
                        </a:rPr>
                        <a:t>Flipped</a:t>
                      </a: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Classroom</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Vortrag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 </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 Lernen mit Flipped Classroom“</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Video,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7445601"/>
                  </a:ext>
                </a:extLst>
              </a:tr>
              <a:tr h="1480423">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20'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10'</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C Einsatzszenarien von Lernvideos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Betrachten der verschiedenartigen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Sammeln von Ideen zum Einsatz</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Austausch</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spcAft>
                          <a:spcPts val="1200"/>
                        </a:spcAft>
                        <a:buClr>
                          <a:srgbClr val="327A86"/>
                        </a:buClr>
                        <a:buFont typeface="Wingdings" panose="05000000000000000000" pitchFamily="2" charset="2"/>
                        <a:buChar char="§"/>
                        <a:tabLst>
                          <a:tab pos="-128270" algn="l"/>
                        </a:tabLst>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Gegenseitiges Vorstellen der Ergebnisse zu den Videos</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Erarbeiten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Einsatz von Lernvideos in verschiedenen Phasen des Unterrichts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GA</a:t>
                      </a:r>
                      <a:r>
                        <a:rPr lang="de-DE" sz="1200" dirty="0">
                          <a:effectLst/>
                          <a:latin typeface="Calibri" panose="020F0502020204030204" pitchFamily="34" charset="0"/>
                          <a:ea typeface="MS PGothic" panose="020B0600070205080204" pitchFamily="34" charset="-128"/>
                          <a:cs typeface="Times New Roman" panose="02020603050405020304" pitchFamily="18" charset="0"/>
                        </a:rPr>
                        <a:t>/PL</a:t>
                      </a: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„C Einsatz von Lernvideos“</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Material:</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Video, Whiteboard oder Papier und Kamera</a:t>
                      </a:r>
                      <a:endParaRPr lang="de-DE" sz="12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oder TaskCards</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0633741"/>
                  </a:ext>
                </a:extLst>
              </a:tr>
              <a:tr h="380483">
                <a:tc>
                  <a:txBody>
                    <a:bodyPr/>
                    <a:lstStyle/>
                    <a:p>
                      <a:pPr>
                        <a:lnSpc>
                          <a:spcPts val="1200"/>
                        </a:lnSpc>
                      </a:pPr>
                      <a:r>
                        <a:rPr lang="de-DE" sz="12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kern="1200" dirty="0">
                          <a:effectLst/>
                          <a:latin typeface="Calibri" panose="020F0502020204030204" pitchFamily="34" charset="0"/>
                          <a:ea typeface="MS PGothic" panose="020B0600070205080204" pitchFamily="34" charset="-128"/>
                          <a:cs typeface="Times New Roman" panose="02020603050405020304" pitchFamily="18" charset="0"/>
                        </a:rPr>
                        <a:t>D Reflexion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Reflexion des Lernerfolgs</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„D Reflexion“</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108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328265"/>
                  </a:ext>
                </a:extLst>
              </a:tr>
            </a:tbl>
          </a:graphicData>
        </a:graphic>
      </p:graphicFrame>
    </p:spTree>
    <p:extLst>
      <p:ext uri="{BB962C8B-B14F-4D97-AF65-F5344CB8AC3E}">
        <p14:creationId xmlns:p14="http://schemas.microsoft.com/office/powerpoint/2010/main" val="2784662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34A42D18-EDE2-3043-BC23-EA4C83789EF9}"/>
              </a:ext>
            </a:extLst>
          </p:cNvPr>
          <p:cNvSpPr/>
          <p:nvPr/>
        </p:nvSpPr>
        <p:spPr bwMode="auto">
          <a:xfrm>
            <a:off x="-342679" y="1038299"/>
            <a:ext cx="907300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252226" y="1116000"/>
            <a:ext cx="899592" cy="585321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9" name="Inhaltsplatzhalter 8"/>
          <p:cNvSpPr>
            <a:spLocks noGrp="1"/>
          </p:cNvSpPr>
          <p:nvPr>
            <p:ph type="body" sz="quarter" idx="10"/>
          </p:nvPr>
        </p:nvSpPr>
        <p:spPr/>
        <p:txBody>
          <a:bodyPr/>
          <a:lstStyle/>
          <a:p>
            <a:pPr marL="514350" indent="-514350">
              <a:buClr>
                <a:srgbClr val="327A86"/>
              </a:buClr>
              <a:buFont typeface="Arial" panose="020B0604020202020204" pitchFamily="34" charset="0"/>
              <a:buAutoNum type="arabicPeriod"/>
            </a:pPr>
            <a:r>
              <a:rPr lang="de-DE" sz="2400" dirty="0"/>
              <a:t>Einstieg</a:t>
            </a:r>
          </a:p>
          <a:p>
            <a:pPr marL="514350" indent="-514350">
              <a:buClr>
                <a:srgbClr val="327A86"/>
              </a:buClr>
              <a:buFont typeface="Arial" panose="020B0604020202020204" pitchFamily="34" charset="0"/>
              <a:buAutoNum type="arabicPeriod"/>
            </a:pPr>
            <a:r>
              <a:rPr lang="de-DE" sz="2400" dirty="0"/>
              <a:t>Lernen mit </a:t>
            </a:r>
            <a:r>
              <a:rPr lang="de-DE" sz="2400" dirty="0" err="1"/>
              <a:t>Flipped</a:t>
            </a:r>
            <a:r>
              <a:rPr lang="de-DE" sz="2400" dirty="0"/>
              <a:t> </a:t>
            </a:r>
            <a:r>
              <a:rPr lang="de-DE" sz="2400" dirty="0" err="1"/>
              <a:t>Classroom</a:t>
            </a:r>
            <a:endParaRPr lang="de-DE" sz="2400" dirty="0"/>
          </a:p>
          <a:p>
            <a:pPr marL="514350" indent="-514350">
              <a:buClr>
                <a:srgbClr val="327A86"/>
              </a:buClr>
              <a:buFont typeface="Arial" panose="020B0604020202020204" pitchFamily="34" charset="0"/>
              <a:buAutoNum type="arabicPeriod"/>
            </a:pPr>
            <a:r>
              <a:rPr lang="de-DE" sz="2400" dirty="0"/>
              <a:t>Einsatz von Lernvideos</a:t>
            </a:r>
          </a:p>
          <a:p>
            <a:pPr marL="514350" indent="-514350">
              <a:buClr>
                <a:srgbClr val="327A86"/>
              </a:buClr>
              <a:buAutoNum type="arabicPeriod"/>
            </a:pPr>
            <a:r>
              <a:rPr lang="de-DE" sz="2400" dirty="0">
                <a:latin typeface="Calibri" panose="020F0502020204030204" pitchFamily="34" charset="0"/>
                <a:cs typeface="Calibri" panose="020F0502020204030204" pitchFamily="34" charset="0"/>
              </a:rPr>
              <a:t>Reflexion</a:t>
            </a:r>
            <a:endParaRPr lang="de-DE" sz="2500" dirty="0"/>
          </a:p>
        </p:txBody>
      </p:sp>
      <p:sp>
        <p:nvSpPr>
          <p:cNvPr id="13" name="Textfeld 12"/>
          <p:cNvSpPr txBox="1"/>
          <p:nvPr/>
        </p:nvSpPr>
        <p:spPr>
          <a:xfrm>
            <a:off x="6957391" y="13252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14" name="Textfeld 13"/>
          <p:cNvSpPr txBox="1"/>
          <p:nvPr/>
        </p:nvSpPr>
        <p:spPr>
          <a:xfrm>
            <a:off x="8812696" y="92765"/>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Tree>
    <p:extLst>
      <p:ext uri="{BB962C8B-B14F-4D97-AF65-F5344CB8AC3E}">
        <p14:creationId xmlns:p14="http://schemas.microsoft.com/office/powerpoint/2010/main" val="1684310243"/>
      </p:ext>
    </p:extLst>
  </p:cSld>
  <p:clrMapOvr>
    <a:masterClrMapping/>
  </p:clrMapOvr>
</p:sld>
</file>

<file path=ppt/theme/theme1.xml><?xml version="1.0" encoding="utf-8"?>
<a:theme xmlns:a="http://schemas.openxmlformats.org/drawingml/2006/main" name="Content 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DiFStufe_Thema_Folien_Blankovorlage_220119.pptx" id="{4723AF96-0039-4EFF-BE54-A13E6DB0C4A4}" vid="{C7C8C8E0-0B95-493C-8632-F0514B4FE3C6}"/>
    </a:ext>
  </a:extLst>
</a:theme>
</file>

<file path=ppt/theme/theme2.xml><?xml version="1.0" encoding="utf-8"?>
<a:theme xmlns:a="http://schemas.openxmlformats.org/drawingml/2006/main" name="Zwischenfolien für Fortbildende">
  <a:themeElements>
    <a:clrScheme name="DZLM">
      <a:dk1>
        <a:sysClr val="windowText" lastClr="000000"/>
      </a:dk1>
      <a:lt1>
        <a:srgbClr val="FFFFFF"/>
      </a:lt1>
      <a:dk2>
        <a:srgbClr val="327A86"/>
      </a:dk2>
      <a:lt2>
        <a:srgbClr val="F8B44F"/>
      </a:lt2>
      <a:accent1>
        <a:srgbClr val="737373"/>
      </a:accent1>
      <a:accent2>
        <a:srgbClr val="C8D2D8"/>
      </a:accent2>
      <a:accent3>
        <a:srgbClr val="A44168"/>
      </a:accent3>
      <a:accent4>
        <a:srgbClr val="CCDEE1"/>
      </a:accent4>
      <a:accent5>
        <a:srgbClr val="FDECD3"/>
      </a:accent5>
      <a:accent6>
        <a:srgbClr val="CDB987"/>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DiFStufe_Thema_Folien_Blankovorlage_220119.pptx" id="{4723AF96-0039-4EFF-BE54-A13E6DB0C4A4}" vid="{EDC3609A-2625-4A53-BCBA-9542746B2287}"/>
    </a:ext>
  </a:extLst>
</a:theme>
</file>

<file path=ppt/theme/theme3.xml><?xml version="1.0" encoding="utf-8"?>
<a:theme xmlns:a="http://schemas.openxmlformats.org/drawingml/2006/main" name="Titel- &amp; Schluss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ZLM_DiFStufe_Thema_Folien_Blankovorlage_220119.pptx" id="{4723AF96-0039-4EFF-BE54-A13E6DB0C4A4}" vid="{EC19EBBE-A10A-41C5-92E9-27CD920416A5}"/>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5370</Words>
  <Application>Microsoft Macintosh PowerPoint</Application>
  <PresentationFormat>Bildschirmpräsentation (4:3)</PresentationFormat>
  <Paragraphs>824</Paragraphs>
  <Slides>40</Slides>
  <Notes>35</Notes>
  <HiddenSlides>15</HiddenSlides>
  <MMClips>0</MMClips>
  <ScaleCrop>false</ScaleCrop>
  <HeadingPairs>
    <vt:vector size="6" baseType="variant">
      <vt:variant>
        <vt:lpstr>Verwendete Schriftarten</vt:lpstr>
      </vt:variant>
      <vt:variant>
        <vt:i4>5</vt:i4>
      </vt:variant>
      <vt:variant>
        <vt:lpstr>Design</vt:lpstr>
      </vt:variant>
      <vt:variant>
        <vt:i4>3</vt:i4>
      </vt:variant>
      <vt:variant>
        <vt:lpstr>Folientitel</vt:lpstr>
      </vt:variant>
      <vt:variant>
        <vt:i4>40</vt:i4>
      </vt:variant>
    </vt:vector>
  </HeadingPairs>
  <TitlesOfParts>
    <vt:vector size="48" baseType="lpstr">
      <vt:lpstr>Arial</vt:lpstr>
      <vt:lpstr>Calibri</vt:lpstr>
      <vt:lpstr>Calibri Normal</vt:lpstr>
      <vt:lpstr>Cambria</vt:lpstr>
      <vt:lpstr>Wingdings</vt:lpstr>
      <vt:lpstr>Content Folien</vt:lpstr>
      <vt:lpstr>Zwischenfolien für Fortbildende</vt:lpstr>
      <vt:lpstr>Titel- &amp; Schlussfolien</vt:lpstr>
      <vt:lpstr>PowerPoint-Präsentation</vt:lpstr>
      <vt:lpstr>PowerPoint-Präsentation</vt:lpstr>
      <vt:lpstr>Hinweise zu den Lizenzbedingungen</vt:lpstr>
      <vt:lpstr>Mögliche Zeitstruktur für ein Online-Seminar (90 Minuten)</vt:lpstr>
      <vt:lpstr>Überblick: DigMA - Digitale Medien zur kognitiven Aktivierung</vt:lpstr>
      <vt:lpstr>Zum heutigen Tag</vt:lpstr>
      <vt:lpstr>Landkarte: Kognitive Aktivierung im Mathematikunterricht</vt:lpstr>
      <vt:lpstr>Mögliche Zeitstruktur für ein Online-Seminar (90 Minuten)</vt:lpstr>
      <vt:lpstr>PowerPoint-Präsentation</vt:lpstr>
      <vt:lpstr>Einstieg</vt:lpstr>
      <vt:lpstr>Definition von Flipped Classroom</vt:lpstr>
      <vt:lpstr>Flipped Classroom</vt:lpstr>
      <vt:lpstr>Gründe für Flipped Classroom</vt:lpstr>
      <vt:lpstr>Gefahren von Flipped Classroom   </vt:lpstr>
      <vt:lpstr>Mögliche Zeitstruktur für ein Online-Seminar (90 Minuten)</vt:lpstr>
      <vt:lpstr>PowerPoint-Präsentation</vt:lpstr>
      <vt:lpstr>Viele Prinzipien und Ziele bleiben gleich!</vt:lpstr>
      <vt:lpstr>Viele Prinzipien und Ziele bleiben gleich!</vt:lpstr>
      <vt:lpstr>Einsatzmöglichkeiten Digitaler Medien beim Lernen von Mathematik</vt:lpstr>
      <vt:lpstr>Selbstständiges Lernen – das ACRS-Modell</vt:lpstr>
      <vt:lpstr>Ablaufmodell für Flipped Classroom</vt:lpstr>
      <vt:lpstr>Prinzipien für Flipped Classroom</vt:lpstr>
      <vt:lpstr>Wo finden wir die Phasen wieder? In welchen Phasen steht welche ARCS-Komponente im Vordergrund?</vt:lpstr>
      <vt:lpstr>Zuordnung von ARCS zu den Phasen </vt:lpstr>
      <vt:lpstr>Beispiel zu Gleichungen</vt:lpstr>
      <vt:lpstr>Mögliche Zeitstruktur für ein Online-Seminar (90 Minuten)</vt:lpstr>
      <vt:lpstr>PowerPoint-Präsentation</vt:lpstr>
      <vt:lpstr>Unterricht mit Lernvideos unterstützen</vt:lpstr>
      <vt:lpstr>Unterricht mit Lernvideos unterstützen</vt:lpstr>
      <vt:lpstr>Einsatz von Lehrfilmen im Unterricht</vt:lpstr>
      <vt:lpstr>Einsatz von Lehrfilmen im Unterricht</vt:lpstr>
      <vt:lpstr>Flipped Classroom für Lehrkräfte </vt:lpstr>
      <vt:lpstr>Landkarte: Kognitive Aktivierung im Mathematikunterricht</vt:lpstr>
      <vt:lpstr>Mögliche Zeitstruktur für ein Online-Seminar (90 Minuten)</vt:lpstr>
      <vt:lpstr>PowerPoint-Präsentation</vt:lpstr>
      <vt:lpstr>Reflexion</vt:lpstr>
      <vt:lpstr>Bitte geben Sie uns Ihr Feedback und setzen Sie Ihre Zeichen</vt:lpstr>
      <vt:lpstr>PowerPoint-Präsentation</vt:lpstr>
      <vt:lpstr>Literatur</vt:lpstr>
      <vt:lpstr>Abbildungsverzeichnis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Videos im Mathematikunterricht</dc:title>
  <dc:creator>Maike Abshagen</dc:creator>
  <cp:lastModifiedBy>Joyce Peters-Dasdemir</cp:lastModifiedBy>
  <cp:revision>328</cp:revision>
  <cp:lastPrinted>2022-05-27T10:37:24Z</cp:lastPrinted>
  <dcterms:created xsi:type="dcterms:W3CDTF">2019-04-08T05:39:35Z</dcterms:created>
  <dcterms:modified xsi:type="dcterms:W3CDTF">2023-06-19T14:22:50Z</dcterms:modified>
</cp:coreProperties>
</file>